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08"/>
  </p:notesMasterIdLst>
  <p:handoutMasterIdLst>
    <p:handoutMasterId r:id="rId109"/>
  </p:handoutMasterIdLst>
  <p:sldIdLst>
    <p:sldId id="256" r:id="rId2"/>
    <p:sldId id="265" r:id="rId3"/>
    <p:sldId id="257" r:id="rId4"/>
    <p:sldId id="267" r:id="rId5"/>
    <p:sldId id="268" r:id="rId6"/>
    <p:sldId id="371" r:id="rId7"/>
    <p:sldId id="367" r:id="rId8"/>
    <p:sldId id="368" r:id="rId9"/>
    <p:sldId id="369" r:id="rId10"/>
    <p:sldId id="370" r:id="rId11"/>
    <p:sldId id="273" r:id="rId12"/>
    <p:sldId id="274" r:id="rId13"/>
    <p:sldId id="275" r:id="rId14"/>
    <p:sldId id="276" r:id="rId15"/>
    <p:sldId id="278" r:id="rId16"/>
    <p:sldId id="279" r:id="rId17"/>
    <p:sldId id="315" r:id="rId18"/>
    <p:sldId id="403" r:id="rId19"/>
    <p:sldId id="356" r:id="rId20"/>
    <p:sldId id="281" r:id="rId21"/>
    <p:sldId id="282" r:id="rId22"/>
    <p:sldId id="283" r:id="rId23"/>
    <p:sldId id="284" r:id="rId24"/>
    <p:sldId id="389" r:id="rId25"/>
    <p:sldId id="404" r:id="rId26"/>
    <p:sldId id="405" r:id="rId27"/>
    <p:sldId id="407" r:id="rId28"/>
    <p:sldId id="388" r:id="rId29"/>
    <p:sldId id="285" r:id="rId30"/>
    <p:sldId id="408" r:id="rId31"/>
    <p:sldId id="409" r:id="rId32"/>
    <p:sldId id="286" r:id="rId33"/>
    <p:sldId id="287" r:id="rId34"/>
    <p:sldId id="290" r:id="rId35"/>
    <p:sldId id="289" r:id="rId36"/>
    <p:sldId id="322" r:id="rId37"/>
    <p:sldId id="327" r:id="rId38"/>
    <p:sldId id="410" r:id="rId39"/>
    <p:sldId id="411" r:id="rId40"/>
    <p:sldId id="412" r:id="rId41"/>
    <p:sldId id="413" r:id="rId42"/>
    <p:sldId id="414" r:id="rId43"/>
    <p:sldId id="304" r:id="rId44"/>
    <p:sldId id="308" r:id="rId45"/>
    <p:sldId id="306" r:id="rId46"/>
    <p:sldId id="330" r:id="rId47"/>
    <p:sldId id="305" r:id="rId48"/>
    <p:sldId id="328" r:id="rId49"/>
    <p:sldId id="415" r:id="rId50"/>
    <p:sldId id="416" r:id="rId51"/>
    <p:sldId id="418" r:id="rId52"/>
    <p:sldId id="420" r:id="rId53"/>
    <p:sldId id="419" r:id="rId54"/>
    <p:sldId id="421" r:id="rId55"/>
    <p:sldId id="422" r:id="rId56"/>
    <p:sldId id="325" r:id="rId57"/>
    <p:sldId id="326" r:id="rId58"/>
    <p:sldId id="349" r:id="rId59"/>
    <p:sldId id="375" r:id="rId60"/>
    <p:sldId id="376" r:id="rId61"/>
    <p:sldId id="391" r:id="rId62"/>
    <p:sldId id="423" r:id="rId63"/>
    <p:sldId id="424" r:id="rId64"/>
    <p:sldId id="425" r:id="rId65"/>
    <p:sldId id="426" r:id="rId66"/>
    <p:sldId id="427" r:id="rId67"/>
    <p:sldId id="429" r:id="rId68"/>
    <p:sldId id="431" r:id="rId69"/>
    <p:sldId id="432" r:id="rId70"/>
    <p:sldId id="433" r:id="rId71"/>
    <p:sldId id="434" r:id="rId72"/>
    <p:sldId id="435" r:id="rId73"/>
    <p:sldId id="430" r:id="rId74"/>
    <p:sldId id="436" r:id="rId75"/>
    <p:sldId id="437" r:id="rId76"/>
    <p:sldId id="438" r:id="rId77"/>
    <p:sldId id="439" r:id="rId78"/>
    <p:sldId id="392" r:id="rId79"/>
    <p:sldId id="393" r:id="rId80"/>
    <p:sldId id="400" r:id="rId81"/>
    <p:sldId id="401" r:id="rId82"/>
    <p:sldId id="441" r:id="rId83"/>
    <p:sldId id="402" r:id="rId84"/>
    <p:sldId id="417" r:id="rId85"/>
    <p:sldId id="440" r:id="rId86"/>
    <p:sldId id="394" r:id="rId87"/>
    <p:sldId id="442" r:id="rId88"/>
    <p:sldId id="395" r:id="rId89"/>
    <p:sldId id="396" r:id="rId90"/>
    <p:sldId id="397" r:id="rId91"/>
    <p:sldId id="398" r:id="rId92"/>
    <p:sldId id="399" r:id="rId93"/>
    <p:sldId id="298" r:id="rId94"/>
    <p:sldId id="339" r:id="rId95"/>
    <p:sldId id="299" r:id="rId96"/>
    <p:sldId id="300" r:id="rId97"/>
    <p:sldId id="301" r:id="rId98"/>
    <p:sldId id="347" r:id="rId99"/>
    <p:sldId id="348" r:id="rId100"/>
    <p:sldId id="258" r:id="rId101"/>
    <p:sldId id="259" r:id="rId102"/>
    <p:sldId id="260" r:id="rId103"/>
    <p:sldId id="261" r:id="rId104"/>
    <p:sldId id="262" r:id="rId105"/>
    <p:sldId id="263" r:id="rId106"/>
    <p:sldId id="264" r:id="rId107"/>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Default Section" id="{370AA9B8-6CC8-4D73-8118-DE2A5F0D465C}">
          <p14:sldIdLst>
            <p14:sldId id="256"/>
            <p14:sldId id="265"/>
            <p14:sldId id="257"/>
            <p14:sldId id="267"/>
            <p14:sldId id="268"/>
            <p14:sldId id="371"/>
            <p14:sldId id="367"/>
            <p14:sldId id="368"/>
            <p14:sldId id="369"/>
            <p14:sldId id="370"/>
            <p14:sldId id="273"/>
            <p14:sldId id="274"/>
            <p14:sldId id="275"/>
            <p14:sldId id="276"/>
            <p14:sldId id="278"/>
            <p14:sldId id="279"/>
            <p14:sldId id="315"/>
            <p14:sldId id="403"/>
            <p14:sldId id="356"/>
          </p14:sldIdLst>
        </p14:section>
        <p14:section name="Slot # 1" id="{A8BC1F47-3153-4394-9D00-B4D234301B74}">
          <p14:sldIdLst>
            <p14:sldId id="281"/>
            <p14:sldId id="282"/>
            <p14:sldId id="283"/>
            <p14:sldId id="284"/>
            <p14:sldId id="389"/>
            <p14:sldId id="404"/>
            <p14:sldId id="405"/>
            <p14:sldId id="407"/>
            <p14:sldId id="388"/>
            <p14:sldId id="285"/>
            <p14:sldId id="408"/>
            <p14:sldId id="409"/>
            <p14:sldId id="286"/>
            <p14:sldId id="287"/>
          </p14:sldIdLst>
        </p14:section>
        <p14:section name="Slot # 2" id="{5DEA695E-ACCD-4583-8C8C-713FC3EAA3F2}">
          <p14:sldIdLst>
            <p14:sldId id="290"/>
            <p14:sldId id="289"/>
            <p14:sldId id="322"/>
            <p14:sldId id="327"/>
            <p14:sldId id="410"/>
            <p14:sldId id="411"/>
            <p14:sldId id="412"/>
            <p14:sldId id="413"/>
            <p14:sldId id="414"/>
            <p14:sldId id="304"/>
            <p14:sldId id="308"/>
          </p14:sldIdLst>
        </p14:section>
        <p14:section name="Slot #3" id="{630C644C-9DFD-4620-9650-24BD26CEB6E3}">
          <p14:sldIdLst>
            <p14:sldId id="306"/>
            <p14:sldId id="330"/>
            <p14:sldId id="305"/>
            <p14:sldId id="328"/>
            <p14:sldId id="415"/>
            <p14:sldId id="416"/>
            <p14:sldId id="418"/>
            <p14:sldId id="420"/>
            <p14:sldId id="419"/>
            <p14:sldId id="421"/>
            <p14:sldId id="422"/>
            <p14:sldId id="325"/>
            <p14:sldId id="326"/>
          </p14:sldIdLst>
        </p14:section>
        <p14:section name="Slot #4" id="{CA1FB867-E760-4F4D-9EED-9A54E56D3125}">
          <p14:sldIdLst>
            <p14:sldId id="349"/>
            <p14:sldId id="375"/>
            <p14:sldId id="376"/>
            <p14:sldId id="391"/>
            <p14:sldId id="423"/>
            <p14:sldId id="424"/>
            <p14:sldId id="425"/>
            <p14:sldId id="426"/>
            <p14:sldId id="427"/>
            <p14:sldId id="429"/>
            <p14:sldId id="431"/>
            <p14:sldId id="432"/>
            <p14:sldId id="433"/>
            <p14:sldId id="434"/>
            <p14:sldId id="435"/>
            <p14:sldId id="430"/>
            <p14:sldId id="436"/>
            <p14:sldId id="437"/>
            <p14:sldId id="438"/>
            <p14:sldId id="439"/>
            <p14:sldId id="392"/>
            <p14:sldId id="393"/>
          </p14:sldIdLst>
        </p14:section>
        <p14:section name="Slot #5" id="{A103EC4E-DD4F-445A-B243-75501677E89E}">
          <p14:sldIdLst>
            <p14:sldId id="400"/>
            <p14:sldId id="401"/>
            <p14:sldId id="441"/>
            <p14:sldId id="402"/>
            <p14:sldId id="417"/>
            <p14:sldId id="440"/>
            <p14:sldId id="394"/>
            <p14:sldId id="442"/>
            <p14:sldId id="395"/>
            <p14:sldId id="396"/>
            <p14:sldId id="397"/>
            <p14:sldId id="398"/>
            <p14:sldId id="399"/>
          </p14:sldIdLst>
        </p14:section>
        <p14:section name="Backup" id="{B751E8CC-DDAE-4922-B3E7-E31F353AC422}">
          <p14:sldIdLst>
            <p14:sldId id="298"/>
            <p14:sldId id="339"/>
          </p14:sldIdLst>
        </p14:section>
        <p14:section name="Motion Template" id="{F1C8A9DA-86F4-489A-BD5B-5D1CBCA519D3}">
          <p14:sldIdLst>
            <p14:sldId id="299"/>
            <p14:sldId id="300"/>
            <p14:sldId id="301"/>
            <p14:sldId id="347"/>
            <p14:sldId id="348"/>
          </p14:sldIdLst>
        </p14:section>
        <p14:section name="Deck template" id="{E19D0784-EA66-4EC3-8773-105A5960616B}">
          <p14:sldIdLst>
            <p14:sldId id="258"/>
            <p14:sldId id="259"/>
            <p14:sldId id="260"/>
            <p14:sldId id="261"/>
            <p14:sldId id="262"/>
            <p14:sldId id="263"/>
            <p14:sldId id="26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18" autoAdjust="0"/>
    <p:restoredTop sz="95394" autoAdjust="0"/>
  </p:normalViewPr>
  <p:slideViewPr>
    <p:cSldViewPr>
      <p:cViewPr varScale="1">
        <p:scale>
          <a:sx n="97" d="100"/>
          <a:sy n="97" d="100"/>
        </p:scale>
        <p:origin x="653" y="72"/>
      </p:cViewPr>
      <p:guideLst>
        <p:guide orient="horz" pos="2160"/>
        <p:guide pos="2880"/>
      </p:guideLst>
    </p:cSldViewPr>
  </p:slideViewPr>
  <p:outlineViewPr>
    <p:cViewPr varScale="1">
      <p:scale>
        <a:sx n="170" d="200"/>
        <a:sy n="170" d="200"/>
      </p:scale>
      <p:origin x="0" y="-123096"/>
    </p:cViewPr>
  </p:outlineViewPr>
  <p:notesTextViewPr>
    <p:cViewPr>
      <p:scale>
        <a:sx n="100" d="100"/>
        <a:sy n="100" d="100"/>
      </p:scale>
      <p:origin x="0" y="0"/>
    </p:cViewPr>
  </p:notesTextViewPr>
  <p:notesViewPr>
    <p:cSldViewPr>
      <p:cViewPr varScale="1">
        <p:scale>
          <a:sx n="53" d="100"/>
          <a:sy n="53" d="100"/>
        </p:scale>
        <p:origin x="283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handoutMaster" Target="handoutMasters/handout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3B4E69-D62A-412D-9255-C7E06343DD7B}" type="doc">
      <dgm:prSet loTypeId="urn:microsoft.com/office/officeart/2005/8/layout/cycle1" loCatId="cycle" qsTypeId="urn:microsoft.com/office/officeart/2005/8/quickstyle/simple5" qsCatId="simple" csTypeId="urn:microsoft.com/office/officeart/2005/8/colors/accent1_2" csCatId="accent1" phldr="1"/>
      <dgm:spPr/>
      <dgm:t>
        <a:bodyPr/>
        <a:lstStyle/>
        <a:p>
          <a:endParaRPr lang="en-US"/>
        </a:p>
      </dgm:t>
    </dgm:pt>
    <dgm:pt modelId="{A0A876B8-48F5-4F38-8D1A-6A0E9EE5ACB9}">
      <dgm:prSet phldrT="[Text]"/>
      <dgm:spPr/>
      <dgm:t>
        <a:bodyPr/>
        <a:lstStyle/>
        <a:p>
          <a:r>
            <a:rPr lang="en-US" smtClean="0"/>
            <a:t>Approve amendment text submission</a:t>
          </a:r>
          <a:endParaRPr lang="en-US"/>
        </a:p>
      </dgm:t>
    </dgm:pt>
    <dgm:pt modelId="{8ACE7BA2-82F5-4933-822F-B56C219F179B}" type="parTrans" cxnId="{34130E5F-4B04-4D8D-BAC2-7544F30E85B4}">
      <dgm:prSet/>
      <dgm:spPr/>
      <dgm:t>
        <a:bodyPr/>
        <a:lstStyle/>
        <a:p>
          <a:endParaRPr lang="en-US"/>
        </a:p>
      </dgm:t>
    </dgm:pt>
    <dgm:pt modelId="{BBEAAD07-F975-4154-82C1-6BE046C288CB}" type="sibTrans" cxnId="{34130E5F-4B04-4D8D-BAC2-7544F30E85B4}">
      <dgm:prSet/>
      <dgm:spPr/>
      <dgm:t>
        <a:bodyPr/>
        <a:lstStyle/>
        <a:p>
          <a:endParaRPr lang="en-US"/>
        </a:p>
      </dgm:t>
    </dgm:pt>
    <dgm:pt modelId="{C51D45A5-58DD-45DF-88A1-14808D2ED2D9}">
      <dgm:prSet phldrT="[Text]"/>
      <dgm:spPr/>
      <dgm:t>
        <a:bodyPr/>
        <a:lstStyle/>
        <a:p>
          <a:r>
            <a:rPr lang="en-US" smtClean="0"/>
            <a:t>Incorporate into baseline</a:t>
          </a:r>
          <a:endParaRPr lang="en-US"/>
        </a:p>
      </dgm:t>
    </dgm:pt>
    <dgm:pt modelId="{48DAD427-E8F1-4F03-A5D2-AA3857C50F83}" type="parTrans" cxnId="{39770CE2-1F24-4651-AA9F-6E1DCFC459F7}">
      <dgm:prSet/>
      <dgm:spPr/>
      <dgm:t>
        <a:bodyPr/>
        <a:lstStyle/>
        <a:p>
          <a:endParaRPr lang="en-US"/>
        </a:p>
      </dgm:t>
    </dgm:pt>
    <dgm:pt modelId="{61EEB0A2-11F4-4C89-8961-D5F8804C89E2}" type="sibTrans" cxnId="{39770CE2-1F24-4651-AA9F-6E1DCFC459F7}">
      <dgm:prSet/>
      <dgm:spPr/>
      <dgm:t>
        <a:bodyPr/>
        <a:lstStyle/>
        <a:p>
          <a:endParaRPr lang="en-US"/>
        </a:p>
      </dgm:t>
    </dgm:pt>
    <dgm:pt modelId="{43186341-AE41-4754-B782-9F3713674A83}">
      <dgm:prSet phldrT="[Text]"/>
      <dgm:spPr/>
      <dgm:t>
        <a:bodyPr/>
        <a:lstStyle/>
        <a:p>
          <a:r>
            <a:rPr lang="en-US" smtClean="0"/>
            <a:t>Publish a new draft revision</a:t>
          </a:r>
          <a:endParaRPr lang="en-US"/>
        </a:p>
      </dgm:t>
    </dgm:pt>
    <dgm:pt modelId="{24D61506-58A3-4CC2-B5C3-CAF7BC5CF30E}" type="parTrans" cxnId="{220D7D8F-21CC-4500-8D4A-41076CE77D03}">
      <dgm:prSet/>
      <dgm:spPr/>
      <dgm:t>
        <a:bodyPr/>
        <a:lstStyle/>
        <a:p>
          <a:endParaRPr lang="en-US"/>
        </a:p>
      </dgm:t>
    </dgm:pt>
    <dgm:pt modelId="{94AB317E-B7F3-4B4D-95F1-9DA0E9455E46}" type="sibTrans" cxnId="{220D7D8F-21CC-4500-8D4A-41076CE77D03}">
      <dgm:prSet/>
      <dgm:spPr/>
      <dgm:t>
        <a:bodyPr/>
        <a:lstStyle/>
        <a:p>
          <a:endParaRPr lang="en-US"/>
        </a:p>
      </dgm:t>
    </dgm:pt>
    <dgm:pt modelId="{5CF69618-28C2-4F4F-BAC2-C1B54D5DE9E2}" type="pres">
      <dgm:prSet presAssocID="{733B4E69-D62A-412D-9255-C7E06343DD7B}" presName="cycle" presStyleCnt="0">
        <dgm:presLayoutVars>
          <dgm:dir/>
          <dgm:resizeHandles val="exact"/>
        </dgm:presLayoutVars>
      </dgm:prSet>
      <dgm:spPr/>
      <dgm:t>
        <a:bodyPr/>
        <a:lstStyle/>
        <a:p>
          <a:endParaRPr lang="en-US"/>
        </a:p>
      </dgm:t>
    </dgm:pt>
    <dgm:pt modelId="{95FECEF2-A957-4337-92F4-A71F312E8560}" type="pres">
      <dgm:prSet presAssocID="{A0A876B8-48F5-4F38-8D1A-6A0E9EE5ACB9}" presName="dummy" presStyleCnt="0"/>
      <dgm:spPr/>
    </dgm:pt>
    <dgm:pt modelId="{6E22E39F-0BE4-4922-9150-FCB984539085}" type="pres">
      <dgm:prSet presAssocID="{A0A876B8-48F5-4F38-8D1A-6A0E9EE5ACB9}" presName="node" presStyleLbl="revTx" presStyleIdx="0" presStyleCnt="3">
        <dgm:presLayoutVars>
          <dgm:bulletEnabled val="1"/>
        </dgm:presLayoutVars>
      </dgm:prSet>
      <dgm:spPr/>
      <dgm:t>
        <a:bodyPr/>
        <a:lstStyle/>
        <a:p>
          <a:endParaRPr lang="en-US"/>
        </a:p>
      </dgm:t>
    </dgm:pt>
    <dgm:pt modelId="{F6D39FA2-8A30-4F3C-99FD-CF6EED36361D}" type="pres">
      <dgm:prSet presAssocID="{BBEAAD07-F975-4154-82C1-6BE046C288CB}" presName="sibTrans" presStyleLbl="node1" presStyleIdx="0" presStyleCnt="3"/>
      <dgm:spPr/>
      <dgm:t>
        <a:bodyPr/>
        <a:lstStyle/>
        <a:p>
          <a:endParaRPr lang="en-US"/>
        </a:p>
      </dgm:t>
    </dgm:pt>
    <dgm:pt modelId="{99200905-8C65-470F-8C10-A16FD0B81006}" type="pres">
      <dgm:prSet presAssocID="{C51D45A5-58DD-45DF-88A1-14808D2ED2D9}" presName="dummy" presStyleCnt="0"/>
      <dgm:spPr/>
    </dgm:pt>
    <dgm:pt modelId="{9BD06D9A-108F-4AFD-9795-8DBFD127F56B}" type="pres">
      <dgm:prSet presAssocID="{C51D45A5-58DD-45DF-88A1-14808D2ED2D9}" presName="node" presStyleLbl="revTx" presStyleIdx="1" presStyleCnt="3">
        <dgm:presLayoutVars>
          <dgm:bulletEnabled val="1"/>
        </dgm:presLayoutVars>
      </dgm:prSet>
      <dgm:spPr/>
      <dgm:t>
        <a:bodyPr/>
        <a:lstStyle/>
        <a:p>
          <a:endParaRPr lang="en-US"/>
        </a:p>
      </dgm:t>
    </dgm:pt>
    <dgm:pt modelId="{6CFDB0C5-A777-40F4-ADDF-73F90F30F75C}" type="pres">
      <dgm:prSet presAssocID="{61EEB0A2-11F4-4C89-8961-D5F8804C89E2}" presName="sibTrans" presStyleLbl="node1" presStyleIdx="1" presStyleCnt="3"/>
      <dgm:spPr/>
      <dgm:t>
        <a:bodyPr/>
        <a:lstStyle/>
        <a:p>
          <a:endParaRPr lang="en-US"/>
        </a:p>
      </dgm:t>
    </dgm:pt>
    <dgm:pt modelId="{98D58B53-0341-4131-B972-4CE559C440BE}" type="pres">
      <dgm:prSet presAssocID="{43186341-AE41-4754-B782-9F3713674A83}" presName="dummy" presStyleCnt="0"/>
      <dgm:spPr/>
    </dgm:pt>
    <dgm:pt modelId="{18D91E3D-44D2-445D-A725-AF48C8817E62}" type="pres">
      <dgm:prSet presAssocID="{43186341-AE41-4754-B782-9F3713674A83}" presName="node" presStyleLbl="revTx" presStyleIdx="2" presStyleCnt="3">
        <dgm:presLayoutVars>
          <dgm:bulletEnabled val="1"/>
        </dgm:presLayoutVars>
      </dgm:prSet>
      <dgm:spPr/>
      <dgm:t>
        <a:bodyPr/>
        <a:lstStyle/>
        <a:p>
          <a:endParaRPr lang="en-US"/>
        </a:p>
      </dgm:t>
    </dgm:pt>
    <dgm:pt modelId="{E46F5723-0891-4A22-BE21-7EEDE063F4DB}" type="pres">
      <dgm:prSet presAssocID="{94AB317E-B7F3-4B4D-95F1-9DA0E9455E46}" presName="sibTrans" presStyleLbl="node1" presStyleIdx="2" presStyleCnt="3"/>
      <dgm:spPr/>
      <dgm:t>
        <a:bodyPr/>
        <a:lstStyle/>
        <a:p>
          <a:endParaRPr lang="en-US"/>
        </a:p>
      </dgm:t>
    </dgm:pt>
  </dgm:ptLst>
  <dgm:cxnLst>
    <dgm:cxn modelId="{6D5BE33E-66F8-4B53-9637-F2271675B3F6}" type="presOf" srcId="{94AB317E-B7F3-4B4D-95F1-9DA0E9455E46}" destId="{E46F5723-0891-4A22-BE21-7EEDE063F4DB}" srcOrd="0" destOrd="0" presId="urn:microsoft.com/office/officeart/2005/8/layout/cycle1"/>
    <dgm:cxn modelId="{BD6435EB-D4A2-42B3-A9AA-C45D978EC190}" type="presOf" srcId="{BBEAAD07-F975-4154-82C1-6BE046C288CB}" destId="{F6D39FA2-8A30-4F3C-99FD-CF6EED36361D}" srcOrd="0" destOrd="0" presId="urn:microsoft.com/office/officeart/2005/8/layout/cycle1"/>
    <dgm:cxn modelId="{39770CE2-1F24-4651-AA9F-6E1DCFC459F7}" srcId="{733B4E69-D62A-412D-9255-C7E06343DD7B}" destId="{C51D45A5-58DD-45DF-88A1-14808D2ED2D9}" srcOrd="1" destOrd="0" parTransId="{48DAD427-E8F1-4F03-A5D2-AA3857C50F83}" sibTransId="{61EEB0A2-11F4-4C89-8961-D5F8804C89E2}"/>
    <dgm:cxn modelId="{220D7D8F-21CC-4500-8D4A-41076CE77D03}" srcId="{733B4E69-D62A-412D-9255-C7E06343DD7B}" destId="{43186341-AE41-4754-B782-9F3713674A83}" srcOrd="2" destOrd="0" parTransId="{24D61506-58A3-4CC2-B5C3-CAF7BC5CF30E}" sibTransId="{94AB317E-B7F3-4B4D-95F1-9DA0E9455E46}"/>
    <dgm:cxn modelId="{D2ECB805-E07B-47A0-B9C8-21EECADDF1B6}" type="presOf" srcId="{61EEB0A2-11F4-4C89-8961-D5F8804C89E2}" destId="{6CFDB0C5-A777-40F4-ADDF-73F90F30F75C}" srcOrd="0" destOrd="0" presId="urn:microsoft.com/office/officeart/2005/8/layout/cycle1"/>
    <dgm:cxn modelId="{34130E5F-4B04-4D8D-BAC2-7544F30E85B4}" srcId="{733B4E69-D62A-412D-9255-C7E06343DD7B}" destId="{A0A876B8-48F5-4F38-8D1A-6A0E9EE5ACB9}" srcOrd="0" destOrd="0" parTransId="{8ACE7BA2-82F5-4933-822F-B56C219F179B}" sibTransId="{BBEAAD07-F975-4154-82C1-6BE046C288CB}"/>
    <dgm:cxn modelId="{9DA7CCD7-D250-4BA2-9757-0A960AB1E32B}" type="presOf" srcId="{A0A876B8-48F5-4F38-8D1A-6A0E9EE5ACB9}" destId="{6E22E39F-0BE4-4922-9150-FCB984539085}" srcOrd="0" destOrd="0" presId="urn:microsoft.com/office/officeart/2005/8/layout/cycle1"/>
    <dgm:cxn modelId="{0AE8C8EA-3CF0-4A62-A24C-C666C6B241B4}" type="presOf" srcId="{43186341-AE41-4754-B782-9F3713674A83}" destId="{18D91E3D-44D2-445D-A725-AF48C8817E62}" srcOrd="0" destOrd="0" presId="urn:microsoft.com/office/officeart/2005/8/layout/cycle1"/>
    <dgm:cxn modelId="{DA876B7C-02F0-4002-A3C9-BB52DDB808AD}" type="presOf" srcId="{733B4E69-D62A-412D-9255-C7E06343DD7B}" destId="{5CF69618-28C2-4F4F-BAC2-C1B54D5DE9E2}" srcOrd="0" destOrd="0" presId="urn:microsoft.com/office/officeart/2005/8/layout/cycle1"/>
    <dgm:cxn modelId="{1C6BC032-1DFF-4AB5-A43E-A7907BEA7BB5}" type="presOf" srcId="{C51D45A5-58DD-45DF-88A1-14808D2ED2D9}" destId="{9BD06D9A-108F-4AFD-9795-8DBFD127F56B}" srcOrd="0" destOrd="0" presId="urn:microsoft.com/office/officeart/2005/8/layout/cycle1"/>
    <dgm:cxn modelId="{68277F8C-D4DC-4526-BD02-35913AAC2DCC}" type="presParOf" srcId="{5CF69618-28C2-4F4F-BAC2-C1B54D5DE9E2}" destId="{95FECEF2-A957-4337-92F4-A71F312E8560}" srcOrd="0" destOrd="0" presId="urn:microsoft.com/office/officeart/2005/8/layout/cycle1"/>
    <dgm:cxn modelId="{3E40DA4A-8C1E-424D-98F0-E83F7A322687}" type="presParOf" srcId="{5CF69618-28C2-4F4F-BAC2-C1B54D5DE9E2}" destId="{6E22E39F-0BE4-4922-9150-FCB984539085}" srcOrd="1" destOrd="0" presId="urn:microsoft.com/office/officeart/2005/8/layout/cycle1"/>
    <dgm:cxn modelId="{443A4FE0-5C1E-4BB8-B515-0E712026EC1E}" type="presParOf" srcId="{5CF69618-28C2-4F4F-BAC2-C1B54D5DE9E2}" destId="{F6D39FA2-8A30-4F3C-99FD-CF6EED36361D}" srcOrd="2" destOrd="0" presId="urn:microsoft.com/office/officeart/2005/8/layout/cycle1"/>
    <dgm:cxn modelId="{203C041B-E3C3-41F5-9D88-0F78C99E75B9}" type="presParOf" srcId="{5CF69618-28C2-4F4F-BAC2-C1B54D5DE9E2}" destId="{99200905-8C65-470F-8C10-A16FD0B81006}" srcOrd="3" destOrd="0" presId="urn:microsoft.com/office/officeart/2005/8/layout/cycle1"/>
    <dgm:cxn modelId="{70F648AF-8DA4-4E00-8F5F-45014CC9AA96}" type="presParOf" srcId="{5CF69618-28C2-4F4F-BAC2-C1B54D5DE9E2}" destId="{9BD06D9A-108F-4AFD-9795-8DBFD127F56B}" srcOrd="4" destOrd="0" presId="urn:microsoft.com/office/officeart/2005/8/layout/cycle1"/>
    <dgm:cxn modelId="{6DB1C18A-151F-4FAC-B4FA-D52403EB78CD}" type="presParOf" srcId="{5CF69618-28C2-4F4F-BAC2-C1B54D5DE9E2}" destId="{6CFDB0C5-A777-40F4-ADDF-73F90F30F75C}" srcOrd="5" destOrd="0" presId="urn:microsoft.com/office/officeart/2005/8/layout/cycle1"/>
    <dgm:cxn modelId="{A13AF251-6A84-42C1-99B6-93A2B8C32366}" type="presParOf" srcId="{5CF69618-28C2-4F4F-BAC2-C1B54D5DE9E2}" destId="{98D58B53-0341-4131-B972-4CE559C440BE}" srcOrd="6" destOrd="0" presId="urn:microsoft.com/office/officeart/2005/8/layout/cycle1"/>
    <dgm:cxn modelId="{AF12A620-17F2-44DC-B6ED-CB4BD8156874}" type="presParOf" srcId="{5CF69618-28C2-4F4F-BAC2-C1B54D5DE9E2}" destId="{18D91E3D-44D2-445D-A725-AF48C8817E62}" srcOrd="7" destOrd="0" presId="urn:microsoft.com/office/officeart/2005/8/layout/cycle1"/>
    <dgm:cxn modelId="{4A9484ED-037E-4A8B-88B6-3288E09E25EC}" type="presParOf" srcId="{5CF69618-28C2-4F4F-BAC2-C1B54D5DE9E2}" destId="{E46F5723-0891-4A22-BE21-7EEDE063F4DB}" srcOrd="8"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22E39F-0BE4-4922-9150-FCB984539085}">
      <dsp:nvSpPr>
        <dsp:cNvPr id="0" name=""/>
        <dsp:cNvSpPr/>
      </dsp:nvSpPr>
      <dsp:spPr>
        <a:xfrm>
          <a:off x="2504563" y="238551"/>
          <a:ext cx="1215944" cy="1215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smtClean="0"/>
            <a:t>Approve amendment text submission</a:t>
          </a:r>
          <a:endParaRPr lang="en-US" sz="1900" kern="1200"/>
        </a:p>
      </dsp:txBody>
      <dsp:txXfrm>
        <a:off x="2504563" y="238551"/>
        <a:ext cx="1215944" cy="1215944"/>
      </dsp:txXfrm>
    </dsp:sp>
    <dsp:sp modelId="{F6D39FA2-8A30-4F3C-99FD-CF6EED36361D}">
      <dsp:nvSpPr>
        <dsp:cNvPr id="0" name=""/>
        <dsp:cNvSpPr/>
      </dsp:nvSpPr>
      <dsp:spPr>
        <a:xfrm>
          <a:off x="650554" y="-1202"/>
          <a:ext cx="2877169" cy="2877169"/>
        </a:xfrm>
        <a:prstGeom prst="circularArrow">
          <a:avLst>
            <a:gd name="adj1" fmla="val 8241"/>
            <a:gd name="adj2" fmla="val 575486"/>
            <a:gd name="adj3" fmla="val 2966743"/>
            <a:gd name="adj4" fmla="val 49788"/>
            <a:gd name="adj5" fmla="val 961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9BD06D9A-108F-4AFD-9795-8DBFD127F56B}">
      <dsp:nvSpPr>
        <dsp:cNvPr id="0" name=""/>
        <dsp:cNvSpPr/>
      </dsp:nvSpPr>
      <dsp:spPr>
        <a:xfrm>
          <a:off x="1481166" y="2011126"/>
          <a:ext cx="1215944" cy="1215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smtClean="0"/>
            <a:t>Incorporate into baseline</a:t>
          </a:r>
          <a:endParaRPr lang="en-US" sz="1900" kern="1200"/>
        </a:p>
      </dsp:txBody>
      <dsp:txXfrm>
        <a:off x="1481166" y="2011126"/>
        <a:ext cx="1215944" cy="1215944"/>
      </dsp:txXfrm>
    </dsp:sp>
    <dsp:sp modelId="{6CFDB0C5-A777-40F4-ADDF-73F90F30F75C}">
      <dsp:nvSpPr>
        <dsp:cNvPr id="0" name=""/>
        <dsp:cNvSpPr/>
      </dsp:nvSpPr>
      <dsp:spPr>
        <a:xfrm>
          <a:off x="650554" y="-1202"/>
          <a:ext cx="2877169" cy="2877169"/>
        </a:xfrm>
        <a:prstGeom prst="circularArrow">
          <a:avLst>
            <a:gd name="adj1" fmla="val 8241"/>
            <a:gd name="adj2" fmla="val 575486"/>
            <a:gd name="adj3" fmla="val 10174726"/>
            <a:gd name="adj4" fmla="val 7257771"/>
            <a:gd name="adj5" fmla="val 961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18D91E3D-44D2-445D-A725-AF48C8817E62}">
      <dsp:nvSpPr>
        <dsp:cNvPr id="0" name=""/>
        <dsp:cNvSpPr/>
      </dsp:nvSpPr>
      <dsp:spPr>
        <a:xfrm>
          <a:off x="457770" y="238551"/>
          <a:ext cx="1215944" cy="1215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smtClean="0"/>
            <a:t>Publish a new draft revision</a:t>
          </a:r>
          <a:endParaRPr lang="en-US" sz="1900" kern="1200"/>
        </a:p>
      </dsp:txBody>
      <dsp:txXfrm>
        <a:off x="457770" y="238551"/>
        <a:ext cx="1215944" cy="1215944"/>
      </dsp:txXfrm>
    </dsp:sp>
    <dsp:sp modelId="{E46F5723-0891-4A22-BE21-7EEDE063F4DB}">
      <dsp:nvSpPr>
        <dsp:cNvPr id="0" name=""/>
        <dsp:cNvSpPr/>
      </dsp:nvSpPr>
      <dsp:spPr>
        <a:xfrm>
          <a:off x="650554" y="-1202"/>
          <a:ext cx="2877169" cy="2877169"/>
        </a:xfrm>
        <a:prstGeom prst="circularArrow">
          <a:avLst>
            <a:gd name="adj1" fmla="val 8241"/>
            <a:gd name="adj2" fmla="val 575486"/>
            <a:gd name="adj3" fmla="val 16859418"/>
            <a:gd name="adj4" fmla="val 14965096"/>
            <a:gd name="adj5" fmla="val 961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smtClean="0"/>
              <a:t>doc.: IEEE 802.11-17/0534r0</a:t>
            </a:r>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smtClean="0"/>
              <a:t>May 2017</a:t>
            </a:r>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smtClean="0"/>
              <a:t>Jonathan Segev, Intel Corporation</a:t>
            </a:r>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doc.: IEEE 802.11-17/0534r0</a:t>
            </a:r>
            <a:endParaRPr lang="en-US"/>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May 2017</a:t>
            </a:r>
            <a:endParaRPr lang="en-US"/>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smtClean="0"/>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smtClean="0"/>
              <a:t>Jonathan Segev, Intel Corporation</a:t>
            </a:r>
            <a:endParaRPr lang="en-US"/>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802.11-17/0534r0</a:t>
            </a:r>
            <a:endParaRPr lang="en-US"/>
          </a:p>
        </p:txBody>
      </p:sp>
      <p:sp>
        <p:nvSpPr>
          <p:cNvPr id="5" name="Rectangle 3"/>
          <p:cNvSpPr>
            <a:spLocks noGrp="1" noChangeArrowheads="1"/>
          </p:cNvSpPr>
          <p:nvPr>
            <p:ph type="dt"/>
          </p:nvPr>
        </p:nvSpPr>
        <p:spPr>
          <a:ln/>
        </p:spPr>
        <p:txBody>
          <a:bodyPr/>
          <a:lstStyle/>
          <a:p>
            <a:r>
              <a:rPr lang="en-US" smtClean="0"/>
              <a:t>May 2017</a:t>
            </a:r>
            <a:endParaRPr lang="en-US"/>
          </a:p>
        </p:txBody>
      </p:sp>
      <p:sp>
        <p:nvSpPr>
          <p:cNvPr id="6" name="Rectangle 6"/>
          <p:cNvSpPr>
            <a:spLocks noGrp="1" noChangeArrowheads="1"/>
          </p:cNvSpPr>
          <p:nvPr>
            <p:ph type="ftr"/>
          </p:nvPr>
        </p:nvSpPr>
        <p:spPr>
          <a:ln/>
        </p:spPr>
        <p:txBody>
          <a:bodyPr/>
          <a:lstStyle/>
          <a:p>
            <a:r>
              <a:rPr lang="en-US" smtClean="0"/>
              <a:t>Jonathan Segev, Intel Corporation</a:t>
            </a:r>
            <a:endParaRPr lang="en-US"/>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36</a:t>
            </a:fld>
            <a:endParaRPr lang="en-US"/>
          </a:p>
        </p:txBody>
      </p:sp>
    </p:spTree>
    <p:extLst>
      <p:ext uri="{BB962C8B-B14F-4D97-AF65-F5344CB8AC3E}">
        <p14:creationId xmlns:p14="http://schemas.microsoft.com/office/powerpoint/2010/main" val="20621515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47</a:t>
            </a:fld>
            <a:endParaRPr lang="en-US"/>
          </a:p>
        </p:txBody>
      </p:sp>
    </p:spTree>
    <p:extLst>
      <p:ext uri="{BB962C8B-B14F-4D97-AF65-F5344CB8AC3E}">
        <p14:creationId xmlns:p14="http://schemas.microsoft.com/office/powerpoint/2010/main" val="27985227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60</a:t>
            </a:fld>
            <a:endParaRPr lang="en-US"/>
          </a:p>
        </p:txBody>
      </p:sp>
    </p:spTree>
    <p:extLst>
      <p:ext uri="{BB962C8B-B14F-4D97-AF65-F5344CB8AC3E}">
        <p14:creationId xmlns:p14="http://schemas.microsoft.com/office/powerpoint/2010/main" val="16064845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81</a:t>
            </a:fld>
            <a:endParaRPr lang="en-US"/>
          </a:p>
        </p:txBody>
      </p:sp>
    </p:spTree>
    <p:extLst>
      <p:ext uri="{BB962C8B-B14F-4D97-AF65-F5344CB8AC3E}">
        <p14:creationId xmlns:p14="http://schemas.microsoft.com/office/powerpoint/2010/main" val="32388063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83</a:t>
            </a:fld>
            <a:endParaRPr lang="en-US"/>
          </a:p>
        </p:txBody>
      </p:sp>
    </p:spTree>
    <p:extLst>
      <p:ext uri="{BB962C8B-B14F-4D97-AF65-F5344CB8AC3E}">
        <p14:creationId xmlns:p14="http://schemas.microsoft.com/office/powerpoint/2010/main" val="32263964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84</a:t>
            </a:fld>
            <a:endParaRPr lang="en-US"/>
          </a:p>
        </p:txBody>
      </p:sp>
    </p:spTree>
    <p:extLst>
      <p:ext uri="{BB962C8B-B14F-4D97-AF65-F5344CB8AC3E}">
        <p14:creationId xmlns:p14="http://schemas.microsoft.com/office/powerpoint/2010/main" val="15428884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90</a:t>
            </a:fld>
            <a:endParaRPr lang="en-US"/>
          </a:p>
        </p:txBody>
      </p:sp>
    </p:spTree>
    <p:extLst>
      <p:ext uri="{BB962C8B-B14F-4D97-AF65-F5344CB8AC3E}">
        <p14:creationId xmlns:p14="http://schemas.microsoft.com/office/powerpoint/2010/main" val="19578072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802.11-17/0534r0</a:t>
            </a:r>
            <a:endParaRPr lang="en-US"/>
          </a:p>
        </p:txBody>
      </p:sp>
      <p:sp>
        <p:nvSpPr>
          <p:cNvPr id="5" name="Rectangle 3"/>
          <p:cNvSpPr>
            <a:spLocks noGrp="1" noChangeArrowheads="1"/>
          </p:cNvSpPr>
          <p:nvPr>
            <p:ph type="dt"/>
          </p:nvPr>
        </p:nvSpPr>
        <p:spPr>
          <a:ln/>
        </p:spPr>
        <p:txBody>
          <a:bodyPr/>
          <a:lstStyle/>
          <a:p>
            <a:r>
              <a:rPr lang="en-US" smtClean="0"/>
              <a:t>May 2017</a:t>
            </a:r>
            <a:endParaRPr lang="en-US"/>
          </a:p>
        </p:txBody>
      </p:sp>
      <p:sp>
        <p:nvSpPr>
          <p:cNvPr id="6" name="Rectangle 6"/>
          <p:cNvSpPr>
            <a:spLocks noGrp="1" noChangeArrowheads="1"/>
          </p:cNvSpPr>
          <p:nvPr>
            <p:ph type="ftr"/>
          </p:nvPr>
        </p:nvSpPr>
        <p:spPr>
          <a:ln/>
        </p:spPr>
        <p:txBody>
          <a:bodyPr/>
          <a:lstStyle/>
          <a:p>
            <a:r>
              <a:rPr lang="en-US" smtClean="0"/>
              <a:t>Jonathan Segev, Intel Corporation</a:t>
            </a:r>
            <a:endParaRPr lang="en-US"/>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100</a:t>
            </a:fld>
            <a:endParaRPr lang="en-US"/>
          </a:p>
        </p:txBody>
      </p:sp>
      <p:sp>
        <p:nvSpPr>
          <p:cNvPr id="14337"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960606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802.11-17/0534r0</a:t>
            </a:r>
            <a:endParaRPr lang="en-US"/>
          </a:p>
        </p:txBody>
      </p:sp>
      <p:sp>
        <p:nvSpPr>
          <p:cNvPr id="5" name="Rectangle 3"/>
          <p:cNvSpPr>
            <a:spLocks noGrp="1" noChangeArrowheads="1"/>
          </p:cNvSpPr>
          <p:nvPr>
            <p:ph type="dt"/>
          </p:nvPr>
        </p:nvSpPr>
        <p:spPr>
          <a:ln/>
        </p:spPr>
        <p:txBody>
          <a:bodyPr/>
          <a:lstStyle/>
          <a:p>
            <a:r>
              <a:rPr lang="en-US" smtClean="0"/>
              <a:t>May 2017</a:t>
            </a:r>
            <a:endParaRPr lang="en-US"/>
          </a:p>
        </p:txBody>
      </p:sp>
      <p:sp>
        <p:nvSpPr>
          <p:cNvPr id="6" name="Rectangle 6"/>
          <p:cNvSpPr>
            <a:spLocks noGrp="1" noChangeArrowheads="1"/>
          </p:cNvSpPr>
          <p:nvPr>
            <p:ph type="ftr"/>
          </p:nvPr>
        </p:nvSpPr>
        <p:spPr>
          <a:ln/>
        </p:spPr>
        <p:txBody>
          <a:bodyPr/>
          <a:lstStyle/>
          <a:p>
            <a:r>
              <a:rPr lang="en-US" smtClean="0"/>
              <a:t>Jonathan Segev, Intel Corporation</a:t>
            </a:r>
            <a:endParaRPr lang="en-US"/>
          </a:p>
        </p:txBody>
      </p:sp>
      <p:sp>
        <p:nvSpPr>
          <p:cNvPr id="7" name="Rectangle 7"/>
          <p:cNvSpPr>
            <a:spLocks noGrp="1" noChangeArrowheads="1"/>
          </p:cNvSpPr>
          <p:nvPr>
            <p:ph type="sldNum"/>
          </p:nvPr>
        </p:nvSpPr>
        <p:spPr>
          <a:ln/>
        </p:spPr>
        <p:txBody>
          <a:bodyPr/>
          <a:lstStyle/>
          <a:p>
            <a:r>
              <a:rPr lang="en-US"/>
              <a:t>Page </a:t>
            </a:r>
            <a:fld id="{6A824DE9-FED7-4AB7-8253-E7DBD107D396}" type="slidenum">
              <a:rPr lang="en-US"/>
              <a:pPr/>
              <a:t>101</a:t>
            </a:fld>
            <a:endParaRPr lang="en-US"/>
          </a:p>
        </p:txBody>
      </p:sp>
      <p:sp>
        <p:nvSpPr>
          <p:cNvPr id="15361"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5362"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047729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802.11-17/0534r0</a:t>
            </a:r>
            <a:endParaRPr lang="en-US"/>
          </a:p>
        </p:txBody>
      </p:sp>
      <p:sp>
        <p:nvSpPr>
          <p:cNvPr id="5" name="Rectangle 3"/>
          <p:cNvSpPr>
            <a:spLocks noGrp="1" noChangeArrowheads="1"/>
          </p:cNvSpPr>
          <p:nvPr>
            <p:ph type="dt"/>
          </p:nvPr>
        </p:nvSpPr>
        <p:spPr>
          <a:ln/>
        </p:spPr>
        <p:txBody>
          <a:bodyPr/>
          <a:lstStyle/>
          <a:p>
            <a:r>
              <a:rPr lang="en-US" smtClean="0"/>
              <a:t>May 2017</a:t>
            </a:r>
            <a:endParaRPr lang="en-US"/>
          </a:p>
        </p:txBody>
      </p:sp>
      <p:sp>
        <p:nvSpPr>
          <p:cNvPr id="6" name="Rectangle 6"/>
          <p:cNvSpPr>
            <a:spLocks noGrp="1" noChangeArrowheads="1"/>
          </p:cNvSpPr>
          <p:nvPr>
            <p:ph type="ftr"/>
          </p:nvPr>
        </p:nvSpPr>
        <p:spPr>
          <a:ln/>
        </p:spPr>
        <p:txBody>
          <a:bodyPr/>
          <a:lstStyle/>
          <a:p>
            <a:r>
              <a:rPr lang="en-US" smtClean="0"/>
              <a:t>Jonathan Segev, Intel Corporation</a:t>
            </a:r>
            <a:endParaRPr lang="en-US"/>
          </a:p>
        </p:txBody>
      </p:sp>
      <p:sp>
        <p:nvSpPr>
          <p:cNvPr id="7" name="Rectangle 7"/>
          <p:cNvSpPr>
            <a:spLocks noGrp="1" noChangeArrowheads="1"/>
          </p:cNvSpPr>
          <p:nvPr>
            <p:ph type="sldNum"/>
          </p:nvPr>
        </p:nvSpPr>
        <p:spPr>
          <a:ln/>
        </p:spPr>
        <p:txBody>
          <a:bodyPr/>
          <a:lstStyle/>
          <a:p>
            <a:r>
              <a:rPr lang="en-US"/>
              <a:t>Page </a:t>
            </a:r>
            <a:fld id="{0D310956-CE0F-4B68-9CE0-7A7604BB42D7}" type="slidenum">
              <a:rPr lang="en-US"/>
              <a:pPr/>
              <a:t>102</a:t>
            </a:fld>
            <a:endParaRPr lang="en-US"/>
          </a:p>
        </p:txBody>
      </p:sp>
      <p:sp>
        <p:nvSpPr>
          <p:cNvPr id="16385"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6386"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16558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2</a:t>
            </a:fld>
            <a:endParaRPr lang="en-US"/>
          </a:p>
        </p:txBody>
      </p:sp>
    </p:spTree>
    <p:extLst>
      <p:ext uri="{BB962C8B-B14F-4D97-AF65-F5344CB8AC3E}">
        <p14:creationId xmlns:p14="http://schemas.microsoft.com/office/powerpoint/2010/main" val="418880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802.11-17/0534r0</a:t>
            </a:r>
            <a:endParaRPr lang="en-US"/>
          </a:p>
        </p:txBody>
      </p:sp>
      <p:sp>
        <p:nvSpPr>
          <p:cNvPr id="5" name="Rectangle 3"/>
          <p:cNvSpPr>
            <a:spLocks noGrp="1" noChangeArrowheads="1"/>
          </p:cNvSpPr>
          <p:nvPr>
            <p:ph type="dt"/>
          </p:nvPr>
        </p:nvSpPr>
        <p:spPr>
          <a:ln/>
        </p:spPr>
        <p:txBody>
          <a:bodyPr/>
          <a:lstStyle/>
          <a:p>
            <a:r>
              <a:rPr lang="en-US" smtClean="0"/>
              <a:t>May 2017</a:t>
            </a:r>
            <a:endParaRPr lang="en-US"/>
          </a:p>
        </p:txBody>
      </p:sp>
      <p:sp>
        <p:nvSpPr>
          <p:cNvPr id="6" name="Rectangle 6"/>
          <p:cNvSpPr>
            <a:spLocks noGrp="1" noChangeArrowheads="1"/>
          </p:cNvSpPr>
          <p:nvPr>
            <p:ph type="ftr"/>
          </p:nvPr>
        </p:nvSpPr>
        <p:spPr>
          <a:ln/>
        </p:spPr>
        <p:txBody>
          <a:bodyPr/>
          <a:lstStyle/>
          <a:p>
            <a:r>
              <a:rPr lang="en-US" smtClean="0"/>
              <a:t>Jonathan Segev, Intel Corporation</a:t>
            </a:r>
            <a:endParaRPr lang="en-US"/>
          </a:p>
        </p:txBody>
      </p:sp>
      <p:sp>
        <p:nvSpPr>
          <p:cNvPr id="7" name="Rectangle 7"/>
          <p:cNvSpPr>
            <a:spLocks noGrp="1" noChangeArrowheads="1"/>
          </p:cNvSpPr>
          <p:nvPr>
            <p:ph type="sldNum"/>
          </p:nvPr>
        </p:nvSpPr>
        <p:spPr>
          <a:ln/>
        </p:spPr>
        <p:txBody>
          <a:bodyPr/>
          <a:lstStyle/>
          <a:p>
            <a:r>
              <a:rPr lang="en-US"/>
              <a:t>Page </a:t>
            </a:r>
            <a:fld id="{3AAB5CE2-8DD9-4D73-A363-75B54562E72E}" type="slidenum">
              <a:rPr lang="en-US"/>
              <a:pPr/>
              <a:t>103</a:t>
            </a:fld>
            <a:endParaRPr lang="en-US"/>
          </a:p>
        </p:txBody>
      </p:sp>
      <p:sp>
        <p:nvSpPr>
          <p:cNvPr id="1740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741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761652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802.11-17/0534r0</a:t>
            </a:r>
            <a:endParaRPr lang="en-US"/>
          </a:p>
        </p:txBody>
      </p:sp>
      <p:sp>
        <p:nvSpPr>
          <p:cNvPr id="5" name="Rectangle 3"/>
          <p:cNvSpPr>
            <a:spLocks noGrp="1" noChangeArrowheads="1"/>
          </p:cNvSpPr>
          <p:nvPr>
            <p:ph type="dt"/>
          </p:nvPr>
        </p:nvSpPr>
        <p:spPr>
          <a:ln/>
        </p:spPr>
        <p:txBody>
          <a:bodyPr/>
          <a:lstStyle/>
          <a:p>
            <a:r>
              <a:rPr lang="en-US" smtClean="0"/>
              <a:t>May 2017</a:t>
            </a:r>
            <a:endParaRPr lang="en-US"/>
          </a:p>
        </p:txBody>
      </p:sp>
      <p:sp>
        <p:nvSpPr>
          <p:cNvPr id="6" name="Rectangle 6"/>
          <p:cNvSpPr>
            <a:spLocks noGrp="1" noChangeArrowheads="1"/>
          </p:cNvSpPr>
          <p:nvPr>
            <p:ph type="ftr"/>
          </p:nvPr>
        </p:nvSpPr>
        <p:spPr>
          <a:ln/>
        </p:spPr>
        <p:txBody>
          <a:bodyPr/>
          <a:lstStyle/>
          <a:p>
            <a:r>
              <a:rPr lang="en-US" smtClean="0"/>
              <a:t>Jonathan Segev, Intel Corporation</a:t>
            </a:r>
            <a:endParaRPr lang="en-US"/>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104</a:t>
            </a:fld>
            <a:endParaRPr lang="en-US"/>
          </a:p>
        </p:txBody>
      </p:sp>
      <p:sp>
        <p:nvSpPr>
          <p:cNvPr id="18433"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802.11-17/0534r0</a:t>
            </a:r>
            <a:endParaRPr lang="en-US"/>
          </a:p>
        </p:txBody>
      </p:sp>
      <p:sp>
        <p:nvSpPr>
          <p:cNvPr id="5" name="Rectangle 3"/>
          <p:cNvSpPr>
            <a:spLocks noGrp="1" noChangeArrowheads="1"/>
          </p:cNvSpPr>
          <p:nvPr>
            <p:ph type="dt"/>
          </p:nvPr>
        </p:nvSpPr>
        <p:spPr>
          <a:ln/>
        </p:spPr>
        <p:txBody>
          <a:bodyPr/>
          <a:lstStyle/>
          <a:p>
            <a:r>
              <a:rPr lang="en-US" smtClean="0"/>
              <a:t>May 2017</a:t>
            </a:r>
            <a:endParaRPr lang="en-US"/>
          </a:p>
        </p:txBody>
      </p:sp>
      <p:sp>
        <p:nvSpPr>
          <p:cNvPr id="6" name="Rectangle 6"/>
          <p:cNvSpPr>
            <a:spLocks noGrp="1" noChangeArrowheads="1"/>
          </p:cNvSpPr>
          <p:nvPr>
            <p:ph type="ftr"/>
          </p:nvPr>
        </p:nvSpPr>
        <p:spPr>
          <a:ln/>
        </p:spPr>
        <p:txBody>
          <a:bodyPr/>
          <a:lstStyle/>
          <a:p>
            <a:r>
              <a:rPr lang="en-US" smtClean="0"/>
              <a:t>Jonathan Segev, Intel Corporation</a:t>
            </a:r>
            <a:endParaRPr lang="en-US"/>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105</a:t>
            </a:fld>
            <a:endParaRPr lang="en-US"/>
          </a:p>
        </p:txBody>
      </p:sp>
      <p:sp>
        <p:nvSpPr>
          <p:cNvPr id="19457"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0015703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802.11-17/0534r0</a:t>
            </a:r>
            <a:endParaRPr lang="en-US"/>
          </a:p>
        </p:txBody>
      </p:sp>
      <p:sp>
        <p:nvSpPr>
          <p:cNvPr id="5" name="Rectangle 3"/>
          <p:cNvSpPr>
            <a:spLocks noGrp="1" noChangeArrowheads="1"/>
          </p:cNvSpPr>
          <p:nvPr>
            <p:ph type="dt"/>
          </p:nvPr>
        </p:nvSpPr>
        <p:spPr>
          <a:ln/>
        </p:spPr>
        <p:txBody>
          <a:bodyPr/>
          <a:lstStyle/>
          <a:p>
            <a:r>
              <a:rPr lang="en-US" smtClean="0"/>
              <a:t>May 2017</a:t>
            </a:r>
            <a:endParaRPr lang="en-US"/>
          </a:p>
        </p:txBody>
      </p:sp>
      <p:sp>
        <p:nvSpPr>
          <p:cNvPr id="6" name="Rectangle 6"/>
          <p:cNvSpPr>
            <a:spLocks noGrp="1" noChangeArrowheads="1"/>
          </p:cNvSpPr>
          <p:nvPr>
            <p:ph type="ftr"/>
          </p:nvPr>
        </p:nvSpPr>
        <p:spPr>
          <a:ln/>
        </p:spPr>
        <p:txBody>
          <a:bodyPr/>
          <a:lstStyle/>
          <a:p>
            <a:r>
              <a:rPr lang="en-US" smtClean="0"/>
              <a:t>Jonathan Segev, Intel Corporation</a:t>
            </a:r>
            <a:endParaRPr lang="en-US"/>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106</a:t>
            </a:fld>
            <a:endParaRPr lang="en-US"/>
          </a:p>
        </p:txBody>
      </p:sp>
      <p:sp>
        <p:nvSpPr>
          <p:cNvPr id="20481"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802.11-17/0534r0</a:t>
            </a:r>
            <a:endParaRPr lang="en-US"/>
          </a:p>
        </p:txBody>
      </p:sp>
      <p:sp>
        <p:nvSpPr>
          <p:cNvPr id="5" name="Rectangle 3"/>
          <p:cNvSpPr>
            <a:spLocks noGrp="1" noChangeArrowheads="1"/>
          </p:cNvSpPr>
          <p:nvPr>
            <p:ph type="dt"/>
          </p:nvPr>
        </p:nvSpPr>
        <p:spPr>
          <a:ln/>
        </p:spPr>
        <p:txBody>
          <a:bodyPr/>
          <a:lstStyle/>
          <a:p>
            <a:r>
              <a:rPr lang="en-US" smtClean="0"/>
              <a:t>May 2017</a:t>
            </a:r>
            <a:endParaRPr lang="en-US"/>
          </a:p>
        </p:txBody>
      </p:sp>
      <p:sp>
        <p:nvSpPr>
          <p:cNvPr id="6" name="Rectangle 6"/>
          <p:cNvSpPr>
            <a:spLocks noGrp="1" noChangeArrowheads="1"/>
          </p:cNvSpPr>
          <p:nvPr>
            <p:ph type="ftr"/>
          </p:nvPr>
        </p:nvSpPr>
        <p:spPr>
          <a:ln/>
        </p:spPr>
        <p:txBody>
          <a:bodyPr/>
          <a:lstStyle/>
          <a:p>
            <a:r>
              <a:rPr lang="en-US" smtClean="0"/>
              <a:t>Jonathan Segev, Intel Corporation</a:t>
            </a:r>
            <a:endParaRPr lang="en-US"/>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11</a:t>
            </a:fld>
            <a:endParaRPr lang="en-US"/>
          </a:p>
        </p:txBody>
      </p:sp>
    </p:spTree>
    <p:extLst>
      <p:ext uri="{BB962C8B-B14F-4D97-AF65-F5344CB8AC3E}">
        <p14:creationId xmlns:p14="http://schemas.microsoft.com/office/powerpoint/2010/main" val="3752257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15</a:t>
            </a:fld>
            <a:endParaRPr lang="en-US"/>
          </a:p>
        </p:txBody>
      </p:sp>
    </p:spTree>
    <p:extLst>
      <p:ext uri="{BB962C8B-B14F-4D97-AF65-F5344CB8AC3E}">
        <p14:creationId xmlns:p14="http://schemas.microsoft.com/office/powerpoint/2010/main" val="3638745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17</a:t>
            </a:fld>
            <a:endParaRPr lang="en-US"/>
          </a:p>
        </p:txBody>
      </p:sp>
    </p:spTree>
    <p:extLst>
      <p:ext uri="{BB962C8B-B14F-4D97-AF65-F5344CB8AC3E}">
        <p14:creationId xmlns:p14="http://schemas.microsoft.com/office/powerpoint/2010/main" val="1156105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18</a:t>
            </a:fld>
            <a:endParaRPr lang="en-US"/>
          </a:p>
        </p:txBody>
      </p:sp>
    </p:spTree>
    <p:extLst>
      <p:ext uri="{BB962C8B-B14F-4D97-AF65-F5344CB8AC3E}">
        <p14:creationId xmlns:p14="http://schemas.microsoft.com/office/powerpoint/2010/main" val="32249396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22</a:t>
            </a:fld>
            <a:endParaRPr lang="en-US"/>
          </a:p>
        </p:txBody>
      </p:sp>
    </p:spTree>
    <p:extLst>
      <p:ext uri="{BB962C8B-B14F-4D97-AF65-F5344CB8AC3E}">
        <p14:creationId xmlns:p14="http://schemas.microsoft.com/office/powerpoint/2010/main" val="3249153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802.11-17/0534r0</a:t>
            </a:r>
            <a:endParaRPr lang="en-US"/>
          </a:p>
        </p:txBody>
      </p:sp>
      <p:sp>
        <p:nvSpPr>
          <p:cNvPr id="5" name="Date Placeholder 4"/>
          <p:cNvSpPr>
            <a:spLocks noGrp="1"/>
          </p:cNvSpPr>
          <p:nvPr>
            <p:ph type="dt" idx="11"/>
          </p:nvPr>
        </p:nvSpPr>
        <p:spPr/>
        <p:txBody>
          <a:bodyPr/>
          <a:lstStyle/>
          <a:p>
            <a:r>
              <a:rPr lang="en-US" smtClean="0"/>
              <a:t>May 2017</a:t>
            </a:r>
            <a:endParaRPr lang="en-US"/>
          </a:p>
        </p:txBody>
      </p:sp>
      <p:sp>
        <p:nvSpPr>
          <p:cNvPr id="6" name="Footer Placeholder 5"/>
          <p:cNvSpPr>
            <a:spLocks noGrp="1"/>
          </p:cNvSpPr>
          <p:nvPr>
            <p:ph type="ftr" idx="12"/>
          </p:nvPr>
        </p:nvSpPr>
        <p:spPr/>
        <p:txBody>
          <a:bodyPr/>
          <a:lstStyle/>
          <a:p>
            <a:r>
              <a:rPr lang="en-US" smtClean="0"/>
              <a:t>Jonathan Segev, Intel Corporation</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24</a:t>
            </a:fld>
            <a:endParaRPr lang="en-US"/>
          </a:p>
        </p:txBody>
      </p:sp>
    </p:spTree>
    <p:extLst>
      <p:ext uri="{BB962C8B-B14F-4D97-AF65-F5344CB8AC3E}">
        <p14:creationId xmlns:p14="http://schemas.microsoft.com/office/powerpoint/2010/main" val="3158545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smtClean="0"/>
              <a:t>March 2018</a:t>
            </a:r>
            <a:endParaRPr lang="en-GB" dirty="0"/>
          </a:p>
        </p:txBody>
      </p:sp>
      <p:sp>
        <p:nvSpPr>
          <p:cNvPr id="5" name="Footer Placeholder 4"/>
          <p:cNvSpPr>
            <a:spLocks noGrp="1"/>
          </p:cNvSpPr>
          <p:nvPr>
            <p:ph type="ftr" idx="11"/>
          </p:nvPr>
        </p:nvSpPr>
        <p:spPr/>
        <p:txBody>
          <a:bodyPr/>
          <a:lstStyle>
            <a:lvl1pPr>
              <a:defRPr/>
            </a:lvl1pPr>
          </a:lstStyle>
          <a:p>
            <a:r>
              <a:rPr lang="en-GB" smtClean="0"/>
              <a:t>Jonathan Segev, Intel Corporation</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smtClean="0"/>
              <a:t>Jonathan Segev, Intel Corporation</a:t>
            </a:r>
            <a:endParaRPr lang="en-GB" dirty="0"/>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smtClean="0"/>
              <a:t>March 2018</a:t>
            </a:r>
            <a:endParaRPr lang="en-GB"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r>
              <a:rPr lang="en-US" smtClean="0"/>
              <a:t>March 2018</a:t>
            </a:r>
            <a:endParaRPr lang="en-GB"/>
          </a:p>
        </p:txBody>
      </p:sp>
      <p:sp>
        <p:nvSpPr>
          <p:cNvPr id="5" name="Footer Placeholder 4"/>
          <p:cNvSpPr>
            <a:spLocks noGrp="1"/>
          </p:cNvSpPr>
          <p:nvPr>
            <p:ph type="ftr" idx="11"/>
          </p:nvPr>
        </p:nvSpPr>
        <p:spPr/>
        <p:txBody>
          <a:bodyPr/>
          <a:lstStyle>
            <a:lvl1pPr>
              <a:defRPr/>
            </a:lvl1pPr>
          </a:lstStyle>
          <a:p>
            <a:r>
              <a:rPr lang="en-GB" smtClean="0"/>
              <a:t>Jonathan Segev, Intel Corporation</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idx="10"/>
          </p:nvPr>
        </p:nvSpPr>
        <p:spPr/>
        <p:txBody>
          <a:bodyPr/>
          <a:lstStyle>
            <a:lvl1pPr>
              <a:defRPr/>
            </a:lvl1pPr>
          </a:lstStyle>
          <a:p>
            <a:r>
              <a:rPr lang="en-US" smtClean="0"/>
              <a:t>March 2018</a:t>
            </a:r>
            <a:endParaRPr lang="en-GB"/>
          </a:p>
        </p:txBody>
      </p:sp>
      <p:sp>
        <p:nvSpPr>
          <p:cNvPr id="6" name="Footer Placeholder 5"/>
          <p:cNvSpPr>
            <a:spLocks noGrp="1"/>
          </p:cNvSpPr>
          <p:nvPr>
            <p:ph type="ftr" idx="11"/>
          </p:nvPr>
        </p:nvSpPr>
        <p:spPr/>
        <p:txBody>
          <a:bodyPr/>
          <a:lstStyle>
            <a:lvl1pPr>
              <a:defRPr/>
            </a:lvl1pPr>
          </a:lstStyle>
          <a:p>
            <a:r>
              <a:rPr lang="en-GB" smtClean="0"/>
              <a:t>Jonathan Segev, Intel Corporation</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idx="10"/>
          </p:nvPr>
        </p:nvSpPr>
        <p:spPr/>
        <p:txBody>
          <a:bodyPr/>
          <a:lstStyle>
            <a:lvl1pPr>
              <a:defRPr/>
            </a:lvl1pPr>
          </a:lstStyle>
          <a:p>
            <a:r>
              <a:rPr lang="en-US" smtClean="0"/>
              <a:t>March 2018</a:t>
            </a:r>
            <a:endParaRPr lang="en-GB"/>
          </a:p>
        </p:txBody>
      </p:sp>
      <p:sp>
        <p:nvSpPr>
          <p:cNvPr id="8" name="Footer Placeholder 7"/>
          <p:cNvSpPr>
            <a:spLocks noGrp="1"/>
          </p:cNvSpPr>
          <p:nvPr>
            <p:ph type="ftr" idx="11"/>
          </p:nvPr>
        </p:nvSpPr>
        <p:spPr>
          <a:xfrm>
            <a:off x="5643570" y="6475413"/>
            <a:ext cx="2898768" cy="180975"/>
          </a:xfrm>
        </p:spPr>
        <p:txBody>
          <a:bodyPr/>
          <a:lstStyle>
            <a:lvl1pPr>
              <a:defRPr/>
            </a:lvl1pPr>
          </a:lstStyle>
          <a:p>
            <a:r>
              <a:rPr lang="en-GB" smtClean="0"/>
              <a:t>Jonathan Segev, Intel Corporation</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smtClean="0"/>
              <a:t>March 2018</a:t>
            </a:r>
            <a:endParaRPr lang="en-GB"/>
          </a:p>
        </p:txBody>
      </p:sp>
      <p:sp>
        <p:nvSpPr>
          <p:cNvPr id="4" name="Footer Placeholder 3"/>
          <p:cNvSpPr>
            <a:spLocks noGrp="1"/>
          </p:cNvSpPr>
          <p:nvPr>
            <p:ph type="ftr" idx="11"/>
          </p:nvPr>
        </p:nvSpPr>
        <p:spPr/>
        <p:txBody>
          <a:bodyPr/>
          <a:lstStyle>
            <a:lvl1pPr>
              <a:defRPr/>
            </a:lvl1pPr>
          </a:lstStyle>
          <a:p>
            <a:r>
              <a:rPr lang="en-GB" smtClean="0"/>
              <a:t>Jonathan Segev, Intel Corporation</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smtClean="0"/>
              <a:t>March 2018</a:t>
            </a:r>
            <a:endParaRPr lang="en-GB"/>
          </a:p>
        </p:txBody>
      </p:sp>
      <p:sp>
        <p:nvSpPr>
          <p:cNvPr id="3" name="Footer Placeholder 2"/>
          <p:cNvSpPr>
            <a:spLocks noGrp="1"/>
          </p:cNvSpPr>
          <p:nvPr>
            <p:ph type="ftr" idx="11"/>
          </p:nvPr>
        </p:nvSpPr>
        <p:spPr/>
        <p:txBody>
          <a:bodyPr/>
          <a:lstStyle>
            <a:lvl1pPr>
              <a:defRPr/>
            </a:lvl1pPr>
          </a:lstStyle>
          <a:p>
            <a:r>
              <a:rPr lang="en-GB" smtClean="0"/>
              <a:t>Jonathan Segev, Intel Corporation</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smtClean="0"/>
              <a:t>March 2018</a:t>
            </a:r>
            <a:endParaRPr lang="en-GB"/>
          </a:p>
        </p:txBody>
      </p:sp>
      <p:sp>
        <p:nvSpPr>
          <p:cNvPr id="5" name="Footer Placeholder 4"/>
          <p:cNvSpPr>
            <a:spLocks noGrp="1"/>
          </p:cNvSpPr>
          <p:nvPr>
            <p:ph type="ftr" idx="11"/>
          </p:nvPr>
        </p:nvSpPr>
        <p:spPr/>
        <p:txBody>
          <a:bodyPr/>
          <a:lstStyle>
            <a:lvl1pPr>
              <a:defRPr/>
            </a:lvl1pPr>
          </a:lstStyle>
          <a:p>
            <a:r>
              <a:rPr lang="en-GB" smtClean="0"/>
              <a:t>Jonathan Segev, Intel Corporation</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smtClean="0"/>
              <a:t>March 2018</a:t>
            </a:r>
            <a:endParaRPr lang="en-GB"/>
          </a:p>
        </p:txBody>
      </p:sp>
      <p:sp>
        <p:nvSpPr>
          <p:cNvPr id="5" name="Footer Placeholder 4"/>
          <p:cNvSpPr>
            <a:spLocks noGrp="1"/>
          </p:cNvSpPr>
          <p:nvPr>
            <p:ph type="ftr" idx="11"/>
          </p:nvPr>
        </p:nvSpPr>
        <p:spPr/>
        <p:txBody>
          <a:bodyPr/>
          <a:lstStyle>
            <a:lvl1pPr>
              <a:defRPr/>
            </a:lvl1pPr>
          </a:lstStyle>
          <a:p>
            <a:r>
              <a:rPr lang="en-GB" smtClean="0"/>
              <a:t>Jonathan Segev, Intel Corporation</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smtClean="0"/>
              <a:t>March 2018</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smtClean="0"/>
              <a:t>Jonathan Segev, Intel Corporation</a:t>
            </a:r>
            <a:endParaRPr lang="en-GB" dirty="0"/>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doc.: IEEE </a:t>
            </a: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802.11-18/0276r6</a:t>
            </a:r>
            <a:endPar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timing>
    <p:tnLst>
      <p:par>
        <p:cTn id="1" dur="indefinite" restart="never" nodeType="tmRoot"/>
      </p:par>
    </p:tnLst>
  </p:timing>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3" Type="http://schemas.openxmlformats.org/officeDocument/2006/relationships/hyperlink" Target="http://standards.ieee.org/develop/policies/opman/sect6.html#6.3" TargetMode="External"/><Relationship Id="rId2" Type="http://schemas.openxmlformats.org/officeDocument/2006/relationships/hyperlink" Target="http://standards.ieee.org/develop/policies/bylaws/sect6-7.html#6" TargetMode="External"/><Relationship Id="rId1" Type="http://schemas.openxmlformats.org/officeDocument/2006/relationships/slideLayout" Target="../slideLayouts/slideLayout2.xml"/><Relationship Id="rId4" Type="http://schemas.openxmlformats.org/officeDocument/2006/relationships/hyperlink" Target="http://standards.ieee.org/about/sasb/patcom/materials.html" TargetMode="Externa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standards.ieee.org/develop/policies/bylaws/sb_bylaws.pdf%20section%205.2.1.3" TargetMode="External"/><Relationship Id="rId4" Type="http://schemas.openxmlformats.org/officeDocument/2006/relationships/hyperlink" Target="http://ieee802.org/PNP/approved/IEEE_802_WG_PandP_v19.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tandards.ieee.org/faqs/affiliation.html" TargetMode="External"/><Relationship Id="rId7" Type="http://schemas.openxmlformats.org/officeDocument/2006/relationships/hyperlink" Target="http://standards.ieee.org/board/pat/faq.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ylaws/sect6-7.html#loa" TargetMode="External"/><Relationship Id="rId5" Type="http://schemas.openxmlformats.org/officeDocument/2006/relationships/hyperlink" Target="http://standards.ieee.org/board/pat/pat-slideset.ppt" TargetMode="External"/><Relationship Id="rId4" Type="http://schemas.openxmlformats.org/officeDocument/2006/relationships/hyperlink" Target="http://standards.ieee.org/resources/antitrust-guidelines.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tandards.ieee.org/develop/policies/bylaws/sb_bylaws.pdf" TargetMode="External"/><Relationship Id="rId2" Type="http://schemas.openxmlformats.org/officeDocument/2006/relationships/hyperlink" Target="http://standards.ieee.org/develop/policies/bylaws/index.html" TargetMode="External"/><Relationship Id="rId1" Type="http://schemas.openxmlformats.org/officeDocument/2006/relationships/slideLayout" Target="../slideLayouts/slideLayout2.xml"/><Relationship Id="rId5" Type="http://schemas.openxmlformats.org/officeDocument/2006/relationships/hyperlink" Target="http://standards.ieee.org/develop/policies/opman/sb_om.pdf" TargetMode="External"/><Relationship Id="rId4" Type="http://schemas.openxmlformats.org/officeDocument/2006/relationships/hyperlink" Target="http://standards.ieee.org/develop/policies/opman/index.html"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hyperlink" Target="https://imat.ieee.org/" TargetMode="External"/><Relationship Id="rId1" Type="http://schemas.openxmlformats.org/officeDocument/2006/relationships/slideLayout" Target="../slideLayouts/slideLayout2.xml"/><Relationship Id="rId4" Type="http://schemas.openxmlformats.org/officeDocument/2006/relationships/hyperlink" Target="https://mentor.ieee.org/802.11/documents?is_dcn=DCN,%20Title,%20Author%20or%20Affiliation&amp;is_group=00az"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tandards.ieee.org/develop/policies/antitrust.pdf" TargetMode="Externa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smtClean="0"/>
              <a:t>March 2018</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GB" smtClean="0"/>
              <a:t>Jonathan Segev, Intel Corporation</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685800" y="685800"/>
            <a:ext cx="7772400" cy="99873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TGaz</a:t>
            </a:r>
            <a:r>
              <a:rPr lang="en-US" altLang="en-US" dirty="0"/>
              <a:t> Next Generation Positioning </a:t>
            </a:r>
            <a:br>
              <a:rPr lang="en-US" altLang="en-US" dirty="0"/>
            </a:br>
            <a:r>
              <a:rPr lang="en-US" altLang="en-US" dirty="0" smtClean="0"/>
              <a:t>March Meeting Agenda</a:t>
            </a:r>
            <a:endParaRPr lang="en-GB" dirty="0"/>
          </a:p>
        </p:txBody>
      </p:sp>
      <p:sp>
        <p:nvSpPr>
          <p:cNvPr id="3074" name="Rectangle 2"/>
          <p:cNvSpPr>
            <a:spLocks noGrp="1" noChangeArrowheads="1"/>
          </p:cNvSpPr>
          <p:nvPr>
            <p:ph type="body" idx="1"/>
          </p:nvPr>
        </p:nvSpPr>
        <p:spPr>
          <a:xfrm>
            <a:off x="685800" y="1684532"/>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GB" sz="2000" b="0" dirty="0" smtClean="0"/>
              <a:t>2018-03-08</a:t>
            </a:r>
            <a:endParaRPr lang="en-GB" sz="2000" b="0" dirty="0"/>
          </a:p>
        </p:txBody>
      </p:sp>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graphicFrame>
        <p:nvGraphicFramePr>
          <p:cNvPr id="9" name="Object 3"/>
          <p:cNvGraphicFramePr>
            <a:graphicFrameLocks noChangeAspect="1"/>
          </p:cNvGraphicFramePr>
          <p:nvPr>
            <p:extLst>
              <p:ext uri="{D42A27DB-BD31-4B8C-83A1-F6EECF244321}">
                <p14:modId xmlns:p14="http://schemas.microsoft.com/office/powerpoint/2010/main" val="3233728019"/>
              </p:ext>
            </p:extLst>
          </p:nvPr>
        </p:nvGraphicFramePr>
        <p:xfrm>
          <a:off x="519113" y="2281238"/>
          <a:ext cx="7999412" cy="2454275"/>
        </p:xfrm>
        <a:graphic>
          <a:graphicData uri="http://schemas.openxmlformats.org/presentationml/2006/ole">
            <mc:AlternateContent xmlns:mc="http://schemas.openxmlformats.org/markup-compatibility/2006">
              <mc:Choice xmlns:v="urn:schemas-microsoft-com:vml" Requires="v">
                <p:oleObj spid="_x0000_s3336" name="Document" r:id="rId4" imgW="8235535" imgH="2529304" progId="Word.Document.8">
                  <p:embed/>
                </p:oleObj>
              </mc:Choice>
              <mc:Fallback>
                <p:oleObj name="Document" r:id="rId4" imgW="8235535" imgH="2529304" progId="Word.Document.8">
                  <p:embed/>
                  <p:pic>
                    <p:nvPicPr>
                      <p:cNvPr id="0" name=""/>
                      <p:cNvPicPr>
                        <a:picLocks noChangeAspect="1" noChangeArrowheads="1"/>
                      </p:cNvPicPr>
                      <p:nvPr/>
                    </p:nvPicPr>
                    <p:blipFill>
                      <a:blip r:embed="rId5"/>
                      <a:srcRect/>
                      <a:stretch>
                        <a:fillRect/>
                      </a:stretch>
                    </p:blipFill>
                    <p:spPr bwMode="auto">
                      <a:xfrm>
                        <a:off x="519113" y="2281238"/>
                        <a:ext cx="7999412" cy="2454275"/>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0813" cy="301625"/>
          </a:xfrm>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dirty="0"/>
          </a:p>
        </p:txBody>
      </p:sp>
      <p:sp>
        <p:nvSpPr>
          <p:cNvPr id="3" name="Content Placeholder 2"/>
          <p:cNvSpPr>
            <a:spLocks noGrp="1"/>
          </p:cNvSpPr>
          <p:nvPr>
            <p:ph idx="1"/>
          </p:nvPr>
        </p:nvSpPr>
        <p:spPr>
          <a:xfrm>
            <a:off x="685800" y="1196752"/>
            <a:ext cx="7770813" cy="4897661"/>
          </a:xfrm>
        </p:spPr>
        <p:txBody>
          <a:bodyPr/>
          <a:lstStyle/>
          <a:p>
            <a:pPr>
              <a:lnSpc>
                <a:spcPct val="80000"/>
              </a:lnSpc>
            </a:pPr>
            <a:endParaRPr lang="en-US" altLang="en-US" sz="700" u="sng" dirty="0">
              <a:solidFill>
                <a:srgbClr val="FF0000"/>
              </a:solidFill>
            </a:endParaRP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b="1" dirty="0">
                <a:solidFill>
                  <a:schemeClr val="tx1"/>
                </a:solidFill>
                <a:latin typeface="Calibri" panose="020F0502020204030204" pitchFamily="34" charset="0"/>
                <a:cs typeface="Calibri" panose="020F0502020204030204" pitchFamily="34" charset="0"/>
                <a:hlinkClick r:id="rId2"/>
              </a:rPr>
              <a:t>http://</a:t>
            </a:r>
            <a:r>
              <a:rPr lang="en-US" altLang="en-US" sz="1600" b="1" dirty="0" smtClean="0">
                <a:solidFill>
                  <a:schemeClr val="tx1"/>
                </a:solidFill>
                <a:latin typeface="Calibri" panose="020F0502020204030204" pitchFamily="34" charset="0"/>
                <a:cs typeface="Calibri" panose="020F0502020204030204" pitchFamily="34" charset="0"/>
                <a:hlinkClick r:id="rId2"/>
              </a:rPr>
              <a:t>standards.ieee.org/develop/policies/bylaws/sect6-7.html#6</a:t>
            </a:r>
            <a:r>
              <a:rPr lang="en-US" altLang="en-US" sz="1600" b="1" dirty="0" smtClean="0">
                <a:solidFill>
                  <a:schemeClr val="tx1"/>
                </a:solidFill>
                <a:latin typeface="Calibri" panose="020F0502020204030204" pitchFamily="34" charset="0"/>
                <a:cs typeface="Calibri" panose="020F0502020204030204" pitchFamily="34" charset="0"/>
              </a:rPr>
              <a:t> ) </a:t>
            </a:r>
            <a:endParaRPr lang="en-US" altLang="en-US" sz="1600" b="1" dirty="0">
              <a:solidFill>
                <a:schemeClr val="tx1"/>
              </a:solidFill>
              <a:latin typeface="Calibri" panose="020F0502020204030204" pitchFamily="34" charset="0"/>
              <a:cs typeface="Calibri" panose="020F0502020204030204" pitchFamily="34" charset="0"/>
            </a:endParaRP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smtClean="0">
                <a:solidFill>
                  <a:schemeClr val="tx1"/>
                </a:solidFill>
                <a:latin typeface="Calibri" panose="020F0502020204030204" pitchFamily="34" charset="0"/>
                <a:cs typeface="Calibri" panose="020F0502020204030204" pitchFamily="34" charset="0"/>
              </a:rPr>
              <a:t>(</a:t>
            </a:r>
            <a:r>
              <a:rPr lang="en-US" altLang="en-US" sz="1600" b="1" dirty="0" smtClean="0">
                <a:solidFill>
                  <a:schemeClr val="tx1"/>
                </a:solidFill>
                <a:latin typeface="Calibri" panose="020F0502020204030204" pitchFamily="34" charset="0"/>
                <a:cs typeface="Calibri" panose="020F0502020204030204" pitchFamily="34" charset="0"/>
                <a:hlinkClick r:id="rId3"/>
              </a:rPr>
              <a:t>http</a:t>
            </a:r>
            <a:r>
              <a:rPr lang="en-US" altLang="en-US" sz="1600" b="1" dirty="0">
                <a:solidFill>
                  <a:schemeClr val="tx1"/>
                </a:solidFill>
                <a:latin typeface="Calibri" panose="020F0502020204030204" pitchFamily="34" charset="0"/>
                <a:cs typeface="Calibri" panose="020F0502020204030204" pitchFamily="34" charset="0"/>
                <a:hlinkClick r:id="rId3"/>
              </a:rPr>
              <a:t>://</a:t>
            </a:r>
            <a:r>
              <a:rPr lang="en-US" altLang="en-US" sz="1600" b="1" dirty="0" smtClean="0">
                <a:solidFill>
                  <a:schemeClr val="tx1"/>
                </a:solidFill>
                <a:latin typeface="Calibri" panose="020F0502020204030204" pitchFamily="34" charset="0"/>
                <a:cs typeface="Calibri" panose="020F0502020204030204" pitchFamily="34" charset="0"/>
                <a:hlinkClick r:id="rId3"/>
              </a:rPr>
              <a:t>standards.ieee.org/develop/policies/opman/sect6.html#6.3</a:t>
            </a:r>
            <a:r>
              <a:rPr lang="en-US" altLang="en-US" sz="1600" b="1" dirty="0" smtClean="0">
                <a:solidFill>
                  <a:schemeClr val="tx1"/>
                </a:solidFill>
                <a:latin typeface="Calibri" panose="020F0502020204030204" pitchFamily="34" charset="0"/>
                <a:cs typeface="Calibri" panose="020F0502020204030204" pitchFamily="34" charset="0"/>
              </a:rPr>
              <a:t> )</a:t>
            </a:r>
            <a:endParaRPr lang="en-US" altLang="en-US" sz="1600" b="1" dirty="0">
              <a:solidFill>
                <a:schemeClr val="tx1"/>
              </a:solidFill>
              <a:latin typeface="Calibri" panose="020F0502020204030204" pitchFamily="34" charset="0"/>
              <a:cs typeface="Calibri" panose="020F0502020204030204" pitchFamily="34" charset="0"/>
            </a:endParaRP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4"/>
              </a:rPr>
              <a:t>http://</a:t>
            </a:r>
            <a:r>
              <a:rPr lang="en-US" altLang="en-US" b="1" i="1" dirty="0" smtClean="0">
                <a:solidFill>
                  <a:schemeClr val="tx1"/>
                </a:solidFill>
                <a:latin typeface="Calibri" panose="020F0502020204030204" pitchFamily="34" charset="0"/>
                <a:cs typeface="Calibri" panose="020F0502020204030204" pitchFamily="34" charset="0"/>
                <a:hlinkClick r:id="rId4"/>
              </a:rPr>
              <a:t>standards.ieee.org/about/sasb/patcom/materials.html</a:t>
            </a:r>
            <a:r>
              <a:rPr lang="en-US" altLang="en-US" b="1" i="1" dirty="0" smtClean="0">
                <a:solidFill>
                  <a:schemeClr val="tx1"/>
                </a:solidFill>
                <a:latin typeface="Calibri" panose="020F0502020204030204" pitchFamily="34" charset="0"/>
                <a:cs typeface="Calibri" panose="020F0502020204030204" pitchFamily="34" charset="0"/>
              </a:rPr>
              <a:t> </a:t>
            </a: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a:t>
            </a:r>
            <a:r>
              <a:rPr lang="en-US" altLang="en-US" sz="2800" b="1" dirty="0">
                <a:solidFill>
                  <a:schemeClr val="tx1"/>
                </a:solidFill>
                <a:latin typeface="Calibri" panose="020F0502020204030204" pitchFamily="34" charset="0"/>
                <a:cs typeface="Calibri" panose="020F0502020204030204" pitchFamily="34" charset="0"/>
              </a:rPr>
              <a:t>If you have questions, contact the IEEE-SA Standards Board Patent Committee Administrator at patcom@ieee.org</a:t>
            </a: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06290292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smtClean="0"/>
              <a:t>March 2018</a:t>
            </a:r>
            <a:endParaRPr lang="en-GB"/>
          </a:p>
        </p:txBody>
      </p:sp>
      <p:sp>
        <p:nvSpPr>
          <p:cNvPr id="5" name="Footer Placeholder 4"/>
          <p:cNvSpPr>
            <a:spLocks noGrp="1"/>
          </p:cNvSpPr>
          <p:nvPr>
            <p:ph type="ftr" idx="14"/>
          </p:nvPr>
        </p:nvSpPr>
        <p:spPr>
          <a:xfrm>
            <a:off x="6000760" y="6475413"/>
            <a:ext cx="2541578" cy="168297"/>
          </a:xfrm>
        </p:spPr>
        <p:txBody>
          <a:bodyPr/>
          <a:lstStyle/>
          <a:p>
            <a:r>
              <a:rPr lang="en-GB" smtClean="0"/>
              <a:t>Jonathan Segev, Intel Corporation</a:t>
            </a:r>
            <a:endParaRPr lang="en-GB"/>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100</a:t>
            </a:fld>
            <a:endParaRPr lang="en-GB"/>
          </a:p>
        </p:txBody>
      </p:sp>
      <p:sp>
        <p:nvSpPr>
          <p:cNvPr id="5121"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1/4</a:t>
            </a:r>
          </a:p>
        </p:txBody>
      </p:sp>
      <p:sp>
        <p:nvSpPr>
          <p:cNvPr id="5122" name="Rectangle 2"/>
          <p:cNvSpPr>
            <a:spLocks noGrp="1" noChangeArrowheads="1"/>
          </p:cNvSpPr>
          <p:nvPr>
            <p:ph type="body" idx="1"/>
          </p:nvPr>
        </p:nvSpPr>
        <p:spPr>
          <a:xfrm>
            <a:off x="685800" y="1981200"/>
            <a:ext cx="7772400" cy="4305320"/>
          </a:xfrm>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To properly identify your PowerPoint presentation as an IEEE 802.11 Submission there are </a:t>
            </a:r>
            <a:r>
              <a:rPr lang="en-US" u="sng" dirty="0"/>
              <a:t>7 steps</a:t>
            </a:r>
            <a:r>
              <a:rPr lang="en-US" dirty="0"/>
              <a:t> that you must complete, and </a:t>
            </a:r>
            <a:r>
              <a:rPr lang="en-US" u="sng" dirty="0"/>
              <a:t>12 data fields</a:t>
            </a:r>
            <a:r>
              <a:rPr lang="en-US" dirty="0"/>
              <a:t> that you must fill in.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Step 1. Obtain a document number (has the form </a:t>
            </a:r>
            <a:r>
              <a:rPr lang="en-US" dirty="0" err="1"/>
              <a:t>yy</a:t>
            </a:r>
            <a:r>
              <a:rPr lang="en-US" dirty="0"/>
              <a:t>/</a:t>
            </a:r>
            <a:r>
              <a:rPr lang="en-US" dirty="0" err="1"/>
              <a:t>xxxx</a:t>
            </a:r>
            <a:r>
              <a:rPr lang="en-US" dirty="0"/>
              <a:t>).</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Step 2. Title slide: Fill in the presentation subject title text, the full date (in ISO 8601 format of YYYY-MM-DD), and the complete author(s) details (a total of 3 data fields).</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Step 3. Abstract slide: Fill in the abstract text</a:t>
            </a:r>
            <a:r>
              <a:rPr lang="en-US" dirty="0" smtClean="0"/>
              <a:t>.</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Step 4. Press “Office” button, Prepare / Properties.  </a:t>
            </a:r>
            <a:r>
              <a:rPr lang="en-US" dirty="0" smtClean="0"/>
              <a:t>Fill </a:t>
            </a:r>
            <a:r>
              <a:rPr lang="en-US" dirty="0"/>
              <a:t>in the 2 data fields:</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Author field = first author's </a:t>
            </a:r>
            <a:r>
              <a:rPr lang="en-US" dirty="0" smtClean="0"/>
              <a:t>name</a:t>
            </a:r>
            <a:endParaRPr lang="en-US" dirty="0"/>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Title field = Title of presentation</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smtClean="0"/>
              <a:t>March 2018</a:t>
            </a:r>
            <a:endParaRPr lang="en-GB"/>
          </a:p>
        </p:txBody>
      </p:sp>
      <p:sp>
        <p:nvSpPr>
          <p:cNvPr id="5" name="Footer Placeholder 4"/>
          <p:cNvSpPr>
            <a:spLocks noGrp="1"/>
          </p:cNvSpPr>
          <p:nvPr>
            <p:ph type="ftr" idx="14"/>
          </p:nvPr>
        </p:nvSpPr>
        <p:spPr>
          <a:xfrm>
            <a:off x="6572264" y="6475413"/>
            <a:ext cx="1970074" cy="180975"/>
          </a:xfrm>
        </p:spPr>
        <p:txBody>
          <a:bodyPr/>
          <a:lstStyle/>
          <a:p>
            <a:r>
              <a:rPr lang="en-GB" smtClean="0"/>
              <a:t>Jonathan Segev, Intel Corporation</a:t>
            </a:r>
            <a:endParaRPr lang="en-GB" dirty="0"/>
          </a:p>
        </p:txBody>
      </p:sp>
      <p:sp>
        <p:nvSpPr>
          <p:cNvPr id="6" name="Slide Number Placeholder 5"/>
          <p:cNvSpPr>
            <a:spLocks noGrp="1"/>
          </p:cNvSpPr>
          <p:nvPr>
            <p:ph type="sldNum" idx="12"/>
          </p:nvPr>
        </p:nvSpPr>
        <p:spPr/>
        <p:txBody>
          <a:bodyPr/>
          <a:lstStyle/>
          <a:p>
            <a:r>
              <a:rPr lang="en-GB"/>
              <a:t>Slide </a:t>
            </a:r>
            <a:fld id="{6C8F0547-AFA8-4805-9A22-12721CDE959F}" type="slidenum">
              <a:rPr lang="en-GB"/>
              <a:pPr/>
              <a:t>101</a:t>
            </a:fld>
            <a:endParaRPr lang="en-GB"/>
          </a:p>
        </p:txBody>
      </p:sp>
      <p:sp>
        <p:nvSpPr>
          <p:cNvPr id="6145"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2/4</a:t>
            </a:r>
          </a:p>
        </p:txBody>
      </p:sp>
      <p:sp>
        <p:nvSpPr>
          <p:cNvPr id="6146" name="Rectangle 2"/>
          <p:cNvSpPr>
            <a:spLocks noGrp="1" noChangeArrowheads="1"/>
          </p:cNvSpPr>
          <p:nvPr>
            <p:ph type="body" idx="1"/>
          </p:nvPr>
        </p:nvSpPr>
        <p:spPr>
          <a:xfrm>
            <a:off x="642910" y="1571612"/>
            <a:ext cx="7772400" cy="4929222"/>
          </a:xfrm>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5. Menu select View, Master, Slide </a:t>
            </a:r>
            <a:r>
              <a:rPr lang="en-GB" dirty="0" smtClean="0"/>
              <a:t>Master, select the top master page (theme slide master).  </a:t>
            </a:r>
            <a:r>
              <a:rPr lang="en-GB" dirty="0"/>
              <a:t>Place the document designator in the right hand side of the header.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Document designator example "doc.: IEEE 802.11-04/9876r0"      , or </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                                                  "doc.: IEEE 802.11-04/9876r2"</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6. Menu select </a:t>
            </a:r>
            <a:r>
              <a:rPr lang="en-GB" dirty="0" smtClean="0"/>
              <a:t>Insert, </a:t>
            </a:r>
            <a:r>
              <a:rPr lang="en-GB" dirty="0"/>
              <a:t>Header and Footer (5 data fields):</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Slide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Date &amp; Time, Fixed </a:t>
            </a:r>
            <a:r>
              <a:rPr lang="en-GB" dirty="0"/>
              <a:t>=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Notes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Data and time, Fixed =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Header = document designator (e.g. “doc.: IEEE 802.11-04/9876r0”)</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Click "Apply to all".</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7. Delete the four template instruction slides.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smtClean="0"/>
              <a:t>March 2018</a:t>
            </a:r>
            <a:endParaRPr lang="en-GB"/>
          </a:p>
        </p:txBody>
      </p:sp>
      <p:sp>
        <p:nvSpPr>
          <p:cNvPr id="5" name="Footer Placeholder 4"/>
          <p:cNvSpPr>
            <a:spLocks noGrp="1"/>
          </p:cNvSpPr>
          <p:nvPr>
            <p:ph type="ftr" idx="14"/>
          </p:nvPr>
        </p:nvSpPr>
        <p:spPr>
          <a:xfrm>
            <a:off x="6500826" y="6475413"/>
            <a:ext cx="2041512" cy="180975"/>
          </a:xfrm>
        </p:spPr>
        <p:txBody>
          <a:bodyPr/>
          <a:lstStyle/>
          <a:p>
            <a:r>
              <a:rPr lang="en-GB" smtClean="0"/>
              <a:t>Jonathan Segev, Intel Corporation</a:t>
            </a:r>
            <a:endParaRPr lang="en-GB" dirty="0"/>
          </a:p>
        </p:txBody>
      </p:sp>
      <p:sp>
        <p:nvSpPr>
          <p:cNvPr id="6" name="Slide Number Placeholder 5"/>
          <p:cNvSpPr>
            <a:spLocks noGrp="1"/>
          </p:cNvSpPr>
          <p:nvPr>
            <p:ph type="sldNum" idx="12"/>
          </p:nvPr>
        </p:nvSpPr>
        <p:spPr/>
        <p:txBody>
          <a:bodyPr/>
          <a:lstStyle/>
          <a:p>
            <a:r>
              <a:rPr lang="en-GB"/>
              <a:t>Slide </a:t>
            </a:r>
            <a:fld id="{640FCA93-0460-4BB8-89C2-809FD46B8F3F}" type="slidenum">
              <a:rPr lang="en-GB"/>
              <a:pPr/>
              <a:t>102</a:t>
            </a:fld>
            <a:endParaRPr lang="en-GB"/>
          </a:p>
        </p:txBody>
      </p:sp>
      <p:sp>
        <p:nvSpPr>
          <p:cNvPr id="7169"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3/4</a:t>
            </a:r>
          </a:p>
        </p:txBody>
      </p:sp>
      <p:sp>
        <p:nvSpPr>
          <p:cNvPr id="7170" name="Rectangle 2"/>
          <p:cNvSpPr>
            <a:spLocks noGrp="1" noChangeArrowheads="1"/>
          </p:cNvSpPr>
          <p:nvPr>
            <p:ph type="body" idx="1"/>
          </p:nvPr>
        </p:nvSpPr>
        <p:spPr>
          <a:xfrm>
            <a:off x="685800" y="1981200"/>
            <a:ext cx="7772400" cy="4114800"/>
          </a:xfrm>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u="sng"/>
              <a:t>PowerPoint Submission Preparation Summary:</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Things to do:	7</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Fields to fill in:	12</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smtClean="0"/>
              <a:t>March 2018</a:t>
            </a:r>
            <a:endParaRPr lang="en-GB"/>
          </a:p>
        </p:txBody>
      </p:sp>
      <p:sp>
        <p:nvSpPr>
          <p:cNvPr id="5" name="Footer Placeholder 4"/>
          <p:cNvSpPr>
            <a:spLocks noGrp="1"/>
          </p:cNvSpPr>
          <p:nvPr>
            <p:ph type="ftr" idx="14"/>
          </p:nvPr>
        </p:nvSpPr>
        <p:spPr>
          <a:xfrm>
            <a:off x="6072198" y="6475413"/>
            <a:ext cx="2470140" cy="180975"/>
          </a:xfrm>
        </p:spPr>
        <p:txBody>
          <a:bodyPr/>
          <a:lstStyle/>
          <a:p>
            <a:r>
              <a:rPr lang="en-GB" smtClean="0"/>
              <a:t>Jonathan Segev, Intel Corporation</a:t>
            </a:r>
            <a:endParaRPr lang="en-GB" dirty="0"/>
          </a:p>
        </p:txBody>
      </p:sp>
      <p:sp>
        <p:nvSpPr>
          <p:cNvPr id="6" name="Slide Number Placeholder 5"/>
          <p:cNvSpPr>
            <a:spLocks noGrp="1"/>
          </p:cNvSpPr>
          <p:nvPr>
            <p:ph type="sldNum" idx="12"/>
          </p:nvPr>
        </p:nvSpPr>
        <p:spPr/>
        <p:txBody>
          <a:bodyPr/>
          <a:lstStyle/>
          <a:p>
            <a:r>
              <a:rPr lang="en-GB"/>
              <a:t>Slide </a:t>
            </a:r>
            <a:fld id="{376AAD83-5B70-4C1C-AF28-E722C9F0524D}" type="slidenum">
              <a:rPr lang="en-GB"/>
              <a:pPr/>
              <a:t>103</a:t>
            </a:fld>
            <a:endParaRPr lang="en-GB"/>
          </a:p>
        </p:txBody>
      </p:sp>
      <p:sp>
        <p:nvSpPr>
          <p:cNvPr id="8193"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802.11 Template Instructions 4/4</a:t>
            </a:r>
            <a:br>
              <a:rPr lang="en-GB" dirty="0"/>
            </a:br>
            <a:r>
              <a:rPr lang="en-GB" dirty="0"/>
              <a:t>Recommendations</a:t>
            </a:r>
          </a:p>
        </p:txBody>
      </p:sp>
      <p:sp>
        <p:nvSpPr>
          <p:cNvPr id="8194" name="Rectangle 2"/>
          <p:cNvSpPr>
            <a:spLocks noGrp="1" noChangeArrowheads="1"/>
          </p:cNvSpPr>
          <p:nvPr>
            <p:ph type="body" idx="1"/>
          </p:nvPr>
        </p:nvSpPr>
        <p:spPr>
          <a:xfrm>
            <a:off x="685800" y="1981200"/>
            <a:ext cx="7772400" cy="4332288"/>
          </a:xfrm>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a) Always create a new presentation using the template, rather than using someone else's presentation.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b) For quick and easy creation of new 802.11 submissions, place the 802.11 template files in the template folder area on your computer.  Typical locations are:</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c:\Program Files\Microsoft Office\Templates\802.11,        or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c:\Documents and Settings\User Name\Application Data\Microsoft\Templates\802.11</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To create a new submission from within PowerPoint, menu select File, New, then select the appropriate 802.11 template file.</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 </a:t>
            </a:r>
            <a:r>
              <a:rPr lang="en-GB" u="sng" dirty="0"/>
              <a:t>When you update or revise your presentation</a:t>
            </a:r>
            <a:r>
              <a:rPr lang="en-GB" dirty="0"/>
              <a:t>, remember to check all </a:t>
            </a:r>
            <a:r>
              <a:rPr lang="en-GB" u="sng" dirty="0"/>
              <a:t>6 fields</a:t>
            </a:r>
            <a:r>
              <a:rPr lang="en-GB" dirty="0"/>
              <a:t> in steps 5 and 6 for the correct values.</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rev: </a:t>
            </a:r>
            <a:r>
              <a:rPr lang="en-GB" dirty="0" smtClean="0"/>
              <a:t>2010-03-01</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smtClean="0"/>
              <a:t>March 2018</a:t>
            </a:r>
            <a:endParaRPr lang="en-GB"/>
          </a:p>
        </p:txBody>
      </p:sp>
      <p:sp>
        <p:nvSpPr>
          <p:cNvPr id="5" name="Footer Placeholder 4"/>
          <p:cNvSpPr>
            <a:spLocks noGrp="1"/>
          </p:cNvSpPr>
          <p:nvPr>
            <p:ph type="ftr" idx="14"/>
          </p:nvPr>
        </p:nvSpPr>
        <p:spPr>
          <a:xfrm>
            <a:off x="6286512" y="6475413"/>
            <a:ext cx="2255826" cy="180975"/>
          </a:xfrm>
        </p:spPr>
        <p:txBody>
          <a:bodyPr/>
          <a:lstStyle/>
          <a:p>
            <a:r>
              <a:rPr lang="en-GB" smtClean="0"/>
              <a:t>Jonathan Segev, Intel Corporation</a:t>
            </a:r>
            <a:endParaRPr lang="en-GB"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104</a:t>
            </a:fld>
            <a:endParaRPr lang="en-GB"/>
          </a:p>
        </p:txBody>
      </p:sp>
      <p:sp>
        <p:nvSpPr>
          <p:cNvPr id="9217" name="Rectangle 1"/>
          <p:cNvSpPr>
            <a:spLocks noGrp="1" noChangeArrowheads="1"/>
          </p:cNvSpPr>
          <p:nvPr>
            <p:ph type="title"/>
          </p:nvPr>
        </p:nvSpPr>
        <p:spPr>
          <a:xfrm>
            <a:off x="685800" y="684213"/>
            <a:ext cx="7772400" cy="1160462"/>
          </a:xfrm>
          <a:ln/>
        </p:spPr>
        <p:txBody>
          <a:bodyPr lIns="90000" tIns="46800" rIns="90000" bIns="46800"/>
          <a:lstStyle/>
          <a:p>
            <a:endParaRPr lang="en-US"/>
          </a:p>
        </p:txBody>
      </p:sp>
      <p:sp>
        <p:nvSpPr>
          <p:cNvPr id="9218" name="Rectangle 2"/>
          <p:cNvSpPr>
            <a:spLocks noGrp="1" noChangeArrowheads="1"/>
          </p:cNvSpPr>
          <p:nvPr>
            <p:ph type="body" idx="1"/>
          </p:nvPr>
        </p:nvSpPr>
        <p:spPr>
          <a:xfrm>
            <a:off x="685800" y="1981200"/>
            <a:ext cx="7772400" cy="4114800"/>
          </a:xfrm>
          <a:ln/>
        </p:spPr>
        <p:txBody>
          <a:bodyPr/>
          <a:lstStyle/>
          <a:p>
            <a:pPr>
              <a:buFont typeface="Times New Roman" pitchFamily="16" charset="0"/>
              <a:buChar char="•"/>
            </a:pPr>
            <a:r>
              <a:rPr lang="en-GB"/>
              <a:t>[begin placing presentation body text here]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smtClean="0"/>
              <a:t>March 2018</a:t>
            </a:r>
            <a:endParaRPr lang="en-GB"/>
          </a:p>
        </p:txBody>
      </p:sp>
      <p:sp>
        <p:nvSpPr>
          <p:cNvPr id="5" name="Footer Placeholder 4"/>
          <p:cNvSpPr>
            <a:spLocks noGrp="1"/>
          </p:cNvSpPr>
          <p:nvPr>
            <p:ph type="ftr" idx="14"/>
          </p:nvPr>
        </p:nvSpPr>
        <p:spPr>
          <a:xfrm>
            <a:off x="6143636" y="6475413"/>
            <a:ext cx="2398702" cy="180975"/>
          </a:xfrm>
        </p:spPr>
        <p:txBody>
          <a:bodyPr/>
          <a:lstStyle/>
          <a:p>
            <a:r>
              <a:rPr lang="en-GB" smtClean="0"/>
              <a:t>Jonathan Segev, Intel Corporation</a:t>
            </a:r>
            <a:endParaRPr lang="en-GB"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105</a:t>
            </a:fld>
            <a:endParaRPr lang="en-GB"/>
          </a:p>
        </p:txBody>
      </p:sp>
      <p:sp>
        <p:nvSpPr>
          <p:cNvPr id="10241" name="Rectangle 1"/>
          <p:cNvSpPr>
            <a:spLocks noGrp="1" noChangeArrowheads="1"/>
          </p:cNvSpPr>
          <p:nvPr>
            <p:ph type="title"/>
          </p:nvPr>
        </p:nvSpPr>
        <p:spPr>
          <a:xfrm>
            <a:off x="685800" y="684213"/>
            <a:ext cx="7772400" cy="1160462"/>
          </a:xfrm>
          <a:ln/>
        </p:spPr>
        <p:txBody>
          <a:bodyPr lIns="90000" tIns="46800" rIns="90000" bIns="46800"/>
          <a:lstStyle/>
          <a:p>
            <a:endParaRPr lang="en-US"/>
          </a:p>
        </p:txBody>
      </p:sp>
      <p:sp>
        <p:nvSpPr>
          <p:cNvPr id="10242" name="Rectangle 2"/>
          <p:cNvSpPr>
            <a:spLocks noGrp="1" noChangeArrowheads="1"/>
          </p:cNvSpPr>
          <p:nvPr>
            <p:ph type="body" idx="1"/>
          </p:nvPr>
        </p:nvSpPr>
        <p:spPr>
          <a:xfrm>
            <a:off x="685800" y="1981200"/>
            <a:ext cx="7772400" cy="4208463"/>
          </a:xfrm>
          <a:ln/>
        </p:spPr>
        <p:txBody>
          <a:bodyPr/>
          <a:lstStyle/>
          <a:p>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smtClean="0"/>
              <a:t>March 2018</a:t>
            </a:r>
            <a:endParaRPr lang="en-GB"/>
          </a:p>
        </p:txBody>
      </p:sp>
      <p:sp>
        <p:nvSpPr>
          <p:cNvPr id="5" name="Footer Placeholder 4"/>
          <p:cNvSpPr>
            <a:spLocks noGrp="1"/>
          </p:cNvSpPr>
          <p:nvPr>
            <p:ph type="ftr" idx="14"/>
          </p:nvPr>
        </p:nvSpPr>
        <p:spPr>
          <a:xfrm>
            <a:off x="6215074" y="6475413"/>
            <a:ext cx="2327264" cy="180975"/>
          </a:xfrm>
        </p:spPr>
        <p:txBody>
          <a:bodyPr/>
          <a:lstStyle/>
          <a:p>
            <a:r>
              <a:rPr lang="en-GB" smtClean="0"/>
              <a:t>Jonathan Segev, Intel Corporation</a:t>
            </a:r>
            <a:endParaRPr lang="en-GB"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106</a:t>
            </a:fld>
            <a:endParaRPr lang="en-GB"/>
          </a:p>
        </p:txBody>
      </p:sp>
      <p:sp>
        <p:nvSpPr>
          <p:cNvPr id="11265"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11266" name="Rectangle 2"/>
          <p:cNvSpPr>
            <a:spLocks noGrp="1" noChangeArrowheads="1"/>
          </p:cNvSpPr>
          <p:nvPr>
            <p:ph type="body" idx="1"/>
          </p:nvPr>
        </p:nvSpPr>
        <p:spPr>
          <a:xfrm>
            <a:off x="685800" y="1981200"/>
            <a:ext cx="7772400" cy="4208463"/>
          </a:xfrm>
          <a:ln/>
        </p:spPr>
        <p:txBody>
          <a:bodyPr/>
          <a:lstStyle/>
          <a:p>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7" name="Rectangle 2"/>
          <p:cNvSpPr txBox="1">
            <a:spLocks noChangeArrowheads="1"/>
          </p:cNvSpPr>
          <p:nvPr/>
        </p:nvSpPr>
        <p:spPr bwMode="auto">
          <a:xfrm>
            <a:off x="685800" y="1676400"/>
            <a:ext cx="7848600" cy="44958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r>
              <a:rPr lang="en-US" sz="1600" kern="0" dirty="0" smtClean="0"/>
              <a:t>All participation in IEEE 802 Working Group meetings is on an individual basis</a:t>
            </a:r>
          </a:p>
          <a:p>
            <a:r>
              <a:rPr lang="en-GB" sz="1400" i="1" kern="0" dirty="0" smtClean="0"/>
              <a:t>•     Participants in the IEEE standards development individual process shall act based on their qualifications and experience. (</a:t>
            </a:r>
            <a:r>
              <a:rPr lang="en-GB" sz="1400" i="1" kern="0" dirty="0" smtClean="0">
                <a:hlinkClick r:id="rId3"/>
              </a:rPr>
              <a:t>https://standards.ieee.org/develop/policies/bylaws/sb_bylaws.pdf</a:t>
            </a:r>
            <a:r>
              <a:rPr lang="en-GB" sz="1400" i="1" kern="0" dirty="0" smtClean="0"/>
              <a:t>  section 5.2.1)</a:t>
            </a:r>
            <a:endParaRPr lang="en-US" sz="1400" kern="0" dirty="0" smtClean="0"/>
          </a:p>
          <a:p>
            <a:r>
              <a:rPr lang="en-US" sz="1400" kern="0" dirty="0" smtClean="0"/>
              <a:t>•    </a:t>
            </a:r>
            <a:r>
              <a:rPr lang="en-US" sz="1400" i="1" kern="0" dirty="0" smtClean="0"/>
              <a:t>IEEE 802 </a:t>
            </a:r>
            <a:r>
              <a:rPr lang="en-GB" sz="1400" i="1" kern="0" dirty="0" smtClean="0"/>
              <a:t>Working Group membership is by individual; “Working Group members shall participate in the consensus process in a manner consistent with their professional expert opinion as individuals, and not as organizational representatives”. (</a:t>
            </a:r>
            <a:r>
              <a:rPr lang="en-GB" sz="1400" i="1" u="sng" kern="0" dirty="0" smtClean="0">
                <a:hlinkClick r:id="rId4"/>
              </a:rPr>
              <a:t>http://ieee802.org/PNP/approved/IEEE_802_WG_PandP_v19.pdf</a:t>
            </a:r>
            <a:r>
              <a:rPr lang="en-GB" sz="1400" i="1" kern="0" dirty="0" smtClean="0"/>
              <a:t> section 4.2.1)</a:t>
            </a:r>
            <a:endParaRPr lang="en-US" sz="1400" kern="0" dirty="0" smtClean="0"/>
          </a:p>
          <a:p>
            <a:pPr>
              <a:buFont typeface="Arial" panose="020B0604020202020204" pitchFamily="34" charset="0"/>
              <a:buChar char="•"/>
            </a:pPr>
            <a:r>
              <a:rPr lang="en-US" sz="1400" kern="0" dirty="0" smtClean="0"/>
              <a:t>You have an obligation to act and vote as an individual and not under the direction of any other individual or group. Your obligation to act and vote as an individual applies in all cases, regardless of any external commitments, agreements, contracts, or orders. </a:t>
            </a:r>
          </a:p>
          <a:p>
            <a:pPr>
              <a:buFont typeface="Arial" panose="020B0604020202020204" pitchFamily="34" charset="0"/>
              <a:buChar char="•"/>
            </a:pPr>
            <a:r>
              <a:rPr lang="en-US" sz="1400" kern="0" dirty="0" smtClean="0"/>
              <a:t>You shall not direct the actions or votes of any other member of an IEEE 802 Working Group or retaliate against any other member for their actions or votes within IEEE 802 Working Group meetings, see </a:t>
            </a:r>
            <a:r>
              <a:rPr lang="en-US" sz="1400" u="sng" kern="0" dirty="0" smtClean="0">
                <a:hlinkClick r:id="rId5"/>
              </a:rPr>
              <a:t>https://standards.ieee.org/develop/policies/bylaws/sb_bylaws.pdf </a:t>
            </a:r>
            <a:r>
              <a:rPr lang="en-US" sz="1400" kern="0" dirty="0" smtClean="0"/>
              <a:t> section 5.2.1.3 and </a:t>
            </a:r>
            <a:r>
              <a:rPr lang="en-GB" sz="1400" u="sng" kern="0" dirty="0" smtClean="0">
                <a:hlinkClick r:id="rId4"/>
              </a:rPr>
              <a:t>http://ieee802.org/PNP/approved/IEEE_802_WG_PandP_v19.pdf</a:t>
            </a:r>
            <a:r>
              <a:rPr lang="en-GB" sz="1400" kern="0" dirty="0" smtClean="0"/>
              <a:t>  section 3.4.1, list item x</a:t>
            </a:r>
            <a:endParaRPr lang="en-US" sz="1400" kern="0" dirty="0" smtClean="0"/>
          </a:p>
          <a:p>
            <a:r>
              <a:rPr lang="en-US" sz="1600" kern="0" dirty="0" smtClean="0"/>
              <a:t>By participating in IEEE 802 meetings, you accept these requirements.  If you do not agree to these policies then you shall not participate.</a:t>
            </a:r>
          </a:p>
          <a:p>
            <a:endParaRPr lang="en-US" kern="0" dirty="0"/>
          </a:p>
        </p:txBody>
      </p:sp>
      <p:sp>
        <p:nvSpPr>
          <p:cNvPr id="8" name="Rectangle 1"/>
          <p:cNvSpPr>
            <a:spLocks noGrp="1" noChangeArrowheads="1"/>
          </p:cNvSpPr>
          <p:nvPr>
            <p:ph type="title"/>
          </p:nvPr>
        </p:nvSpPr>
        <p:spPr>
          <a:xfrm>
            <a:off x="685800" y="609600"/>
            <a:ext cx="7772400" cy="1160462"/>
          </a:xfrm>
          <a:ln/>
        </p:spPr>
        <p:txBody>
          <a:bodyPr lIns="90000" tIns="46800" rIns="90000" bIns="46800"/>
          <a:lstStyle/>
          <a:p>
            <a:r>
              <a:rPr lang="en-US" dirty="0" smtClean="0"/>
              <a:t>Participation in IEEE 802 Meetings</a:t>
            </a:r>
            <a:endParaRPr lang="en-US" dirty="0"/>
          </a:p>
        </p:txBody>
      </p:sp>
    </p:spTree>
    <p:extLst>
      <p:ext uri="{BB962C8B-B14F-4D97-AF65-F5344CB8AC3E}">
        <p14:creationId xmlns:p14="http://schemas.microsoft.com/office/powerpoint/2010/main" val="40218237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85800" y="714400"/>
            <a:ext cx="7770813" cy="1065213"/>
          </a:xfrm>
        </p:spPr>
        <p:txBody>
          <a:bodyPr/>
          <a:lstStyle/>
          <a:p>
            <a:r>
              <a:rPr lang="en-US" dirty="0">
                <a:cs typeface="DejaVu Sans" pitchFamily="34" charset="0"/>
              </a:rPr>
              <a:t>802 Ground rules</a:t>
            </a:r>
            <a:r>
              <a:rPr lang="en-US" sz="1000" dirty="0">
                <a:cs typeface="DejaVu Sans" pitchFamily="34" charset="0"/>
              </a:rPr>
              <a:t/>
            </a:r>
            <a:br>
              <a:rPr lang="en-US" sz="1000" dirty="0">
                <a:cs typeface="DejaVu Sans" pitchFamily="34" charset="0"/>
              </a:rPr>
            </a:br>
            <a:endParaRPr lang="en-US" dirty="0"/>
          </a:p>
        </p:txBody>
      </p:sp>
      <p:sp>
        <p:nvSpPr>
          <p:cNvPr id="8" name="CustomShape 2"/>
          <p:cNvSpPr>
            <a:spLocks noChangeArrowheads="1"/>
          </p:cNvSpPr>
          <p:nvPr/>
        </p:nvSpPr>
        <p:spPr bwMode="auto">
          <a:xfrm>
            <a:off x="609600" y="1628800"/>
            <a:ext cx="8229600" cy="4525963"/>
          </a:xfrm>
          <a:prstGeom prst="rect">
            <a:avLst/>
          </a:prstGeom>
          <a:noFill/>
          <a:ln w="9525">
            <a:noFill/>
            <a:miter lim="800000"/>
            <a:headEnd/>
            <a:tailEnd/>
          </a:ln>
        </p:spPr>
        <p:txBody>
          <a:bodyPr lIns="90004" tIns="44997" rIns="90004" bIns="44997"/>
          <a:lstStyle/>
          <a:p>
            <a:pPr indent="-457200">
              <a:buSzPct val="100000"/>
              <a:buFont typeface="Arial" panose="020B0604020202020204" pitchFamily="34" charset="0"/>
              <a:buChar char="•"/>
            </a:pPr>
            <a:r>
              <a:rPr lang="en-US" sz="2400" b="1" dirty="0">
                <a:solidFill>
                  <a:schemeClr val="tx1"/>
                </a:solidFill>
                <a:latin typeface="+mj-lt"/>
                <a:cs typeface="DejaVu Sans" pitchFamily="34" charset="0"/>
              </a:rPr>
              <a:t>Respect … give it, get it</a:t>
            </a:r>
          </a:p>
          <a:p>
            <a:pPr indent="-457200">
              <a:buSzPct val="100000"/>
              <a:buFont typeface="Arial" panose="020B0604020202020204" pitchFamily="34" charset="0"/>
              <a:buChar char="•"/>
            </a:pPr>
            <a:r>
              <a:rPr lang="en-US" sz="2400" b="1" dirty="0">
                <a:solidFill>
                  <a:schemeClr val="tx1"/>
                </a:solidFill>
                <a:latin typeface="+mj-lt"/>
                <a:cs typeface="DejaVu Sans" pitchFamily="34" charset="0"/>
              </a:rPr>
              <a:t>NO product pitches</a:t>
            </a:r>
          </a:p>
          <a:p>
            <a:pPr indent="-457200">
              <a:buSzPct val="100000"/>
              <a:buFont typeface="Arial" panose="020B0604020202020204" pitchFamily="34" charset="0"/>
              <a:buChar char="•"/>
            </a:pPr>
            <a:r>
              <a:rPr lang="en-US" sz="2400" b="1" dirty="0">
                <a:solidFill>
                  <a:schemeClr val="tx1"/>
                </a:solidFill>
                <a:latin typeface="+mj-lt"/>
                <a:cs typeface="DejaVu Sans" pitchFamily="34" charset="0"/>
              </a:rPr>
              <a:t>NO corporate pitches</a:t>
            </a:r>
          </a:p>
          <a:p>
            <a:pPr indent="-457200">
              <a:buSzPct val="100000"/>
              <a:buFont typeface="Arial" panose="020B0604020202020204" pitchFamily="34" charset="0"/>
              <a:buChar char="•"/>
            </a:pPr>
            <a:r>
              <a:rPr lang="en-US" sz="2400" b="1" dirty="0">
                <a:solidFill>
                  <a:schemeClr val="tx1"/>
                </a:solidFill>
                <a:latin typeface="+mj-lt"/>
                <a:cs typeface="DejaVu Sans" pitchFamily="34" charset="0"/>
              </a:rPr>
              <a:t>NO prices</a:t>
            </a:r>
          </a:p>
          <a:p>
            <a:pPr indent="-457200">
              <a:buSzPct val="100000"/>
              <a:buFont typeface="Arial" panose="020B0604020202020204" pitchFamily="34" charset="0"/>
              <a:buChar char="•"/>
            </a:pPr>
            <a:r>
              <a:rPr lang="en-US" sz="2400" b="1" dirty="0">
                <a:solidFill>
                  <a:schemeClr val="tx1"/>
                </a:solidFill>
                <a:latin typeface="+mj-lt"/>
                <a:cs typeface="DejaVu Sans" pitchFamily="34" charset="0"/>
              </a:rPr>
              <a:t>NO restrictive notices – </a:t>
            </a:r>
            <a:endParaRPr lang="en-US" sz="2400" b="1" dirty="0" smtClean="0">
              <a:solidFill>
                <a:schemeClr val="tx1"/>
              </a:solidFill>
              <a:latin typeface="+mj-lt"/>
              <a:cs typeface="DejaVu Sans" pitchFamily="34" charset="0"/>
            </a:endParaRPr>
          </a:p>
          <a:p>
            <a:pPr indent="-457200">
              <a:buSzPct val="100000"/>
              <a:buFont typeface="Arial" panose="020B0604020202020204" pitchFamily="34" charset="0"/>
              <a:buChar char="•"/>
            </a:pPr>
            <a:r>
              <a:rPr lang="en-US" sz="2400" b="1" dirty="0" smtClean="0">
                <a:solidFill>
                  <a:schemeClr val="tx1"/>
                </a:solidFill>
                <a:latin typeface="+mj-lt"/>
                <a:cs typeface="DejaVu Sans" pitchFamily="34" charset="0"/>
              </a:rPr>
              <a:t>Presentations </a:t>
            </a:r>
            <a:r>
              <a:rPr lang="en-US" sz="2400" b="1" dirty="0">
                <a:solidFill>
                  <a:schemeClr val="tx1"/>
                </a:solidFill>
                <a:latin typeface="+mj-lt"/>
                <a:cs typeface="DejaVu Sans" pitchFamily="34" charset="0"/>
              </a:rPr>
              <a:t>must be openly available</a:t>
            </a:r>
          </a:p>
          <a:p>
            <a:pPr indent="-457200">
              <a:buClr>
                <a:srgbClr val="FF0000"/>
              </a:buClr>
              <a:buSzPct val="100000"/>
            </a:pPr>
            <a:endParaRPr lang="en-US" dirty="0">
              <a:solidFill>
                <a:schemeClr val="tx1"/>
              </a:solidFill>
              <a:latin typeface="Arial" pitchFamily="34" charset="0"/>
              <a:cs typeface="DejaVu Sans" pitchFamily="34" charset="0"/>
            </a:endParaRPr>
          </a:p>
        </p:txBody>
      </p:sp>
      <p:sp>
        <p:nvSpPr>
          <p:cNvPr id="12"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
        <p:nvSpPr>
          <p:cNvPr id="2" name="Footer Placeholder 1"/>
          <p:cNvSpPr>
            <a:spLocks noGrp="1"/>
          </p:cNvSpPr>
          <p:nvPr>
            <p:ph type="ftr" idx="14"/>
          </p:nvPr>
        </p:nvSpPr>
        <p:spPr/>
        <p:txBody>
          <a:bodyPr/>
          <a:lstStyle/>
          <a:p>
            <a:r>
              <a:rPr lang="en-GB" smtClean="0"/>
              <a:t>Jonathan Segev, Intel Corporation</a:t>
            </a:r>
            <a:endParaRPr lang="en-GB" dirty="0"/>
          </a:p>
        </p:txBody>
      </p:sp>
      <p:sp>
        <p:nvSpPr>
          <p:cNvPr id="3" name="Slide Number Placeholder 2"/>
          <p:cNvSpPr>
            <a:spLocks noGrp="1"/>
          </p:cNvSpPr>
          <p:nvPr>
            <p:ph type="sldNum" idx="12"/>
          </p:nvPr>
        </p:nvSpPr>
        <p:spPr/>
        <p:txBody>
          <a:bodyPr/>
          <a:lstStyle/>
          <a:p>
            <a:r>
              <a:rPr lang="en-GB" smtClean="0"/>
              <a:t>Slide </a:t>
            </a:r>
            <a:fld id="{440F5867-744E-4AA6-B0ED-4C44D2DFBB7B}" type="slidenum">
              <a:rPr lang="en-GB" smtClean="0"/>
              <a:pPr/>
              <a:t>12</a:t>
            </a:fld>
            <a:endParaRPr lang="en-GB" dirty="0"/>
          </a:p>
        </p:txBody>
      </p:sp>
    </p:spTree>
    <p:extLst>
      <p:ext uri="{BB962C8B-B14F-4D97-AF65-F5344CB8AC3E}">
        <p14:creationId xmlns:p14="http://schemas.microsoft.com/office/powerpoint/2010/main" val="1902051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bwMode="auto">
          <a:xfrm>
            <a:off x="685800" y="990600"/>
            <a:ext cx="8229600" cy="5562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2400" b="1" i="0" u="none" strike="noStrike" kern="0" cap="none" spc="0" normalizeH="0" baseline="0" noProof="0" dirty="0" smtClean="0">
              <a:ln>
                <a:noFill/>
              </a:ln>
              <a:effectLst/>
              <a:uLnTx/>
              <a:uFillTx/>
              <a:latin typeface="Times New Roman"/>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US" sz="2400" b="1" i="0" u="none" strike="noStrike" kern="0" cap="none" spc="0" normalizeH="0" baseline="0" noProof="0" dirty="0" smtClean="0">
                <a:ln>
                  <a:noFill/>
                </a:ln>
                <a:effectLst/>
                <a:uLnTx/>
                <a:uFillTx/>
                <a:latin typeface="Times New Roman"/>
                <a:ea typeface="+mn-ea"/>
                <a:cs typeface="+mn-cs"/>
              </a:rPr>
              <a:t>IEEE Code of Ethics</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noFill/>
                </a:ln>
                <a:effectLst/>
                <a:uLnTx/>
                <a:uFillTx/>
                <a:latin typeface="Times New Roman"/>
                <a:hlinkClick r:id="rId2"/>
              </a:rPr>
              <a:t>http://www.ieee.org/about/corporate/governance/p7-8.html</a:t>
            </a:r>
            <a:r>
              <a:rPr kumimoji="0" lang="en-US" sz="2000" b="0" i="0" u="none" strike="noStrike" kern="0" cap="none" spc="0" normalizeH="0" baseline="0" noProof="0" dirty="0" smtClean="0">
                <a:ln>
                  <a:noFill/>
                </a:ln>
                <a:effectLst/>
                <a:uLnTx/>
                <a:uFillTx/>
                <a:latin typeface="Times New Roman"/>
              </a:rPr>
              <a:t> </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US" sz="2400" b="1" i="0" u="none" strike="noStrike" kern="0" cap="none" spc="0" normalizeH="0" baseline="0" noProof="0" dirty="0" smtClean="0">
                <a:ln>
                  <a:noFill/>
                </a:ln>
                <a:effectLst/>
                <a:uLnTx/>
                <a:uFillTx/>
                <a:latin typeface="Times New Roman"/>
                <a:ea typeface="+mn-ea"/>
                <a:cs typeface="+mn-cs"/>
              </a:rPr>
              <a:t>IEEE Standards Association (IEEE-SA) Affiliation FAQ</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noFill/>
                </a:ln>
                <a:effectLst/>
                <a:uLnTx/>
                <a:uFillTx/>
                <a:latin typeface="Times New Roman"/>
                <a:hlinkClick r:id="rId3"/>
              </a:rPr>
              <a:t>http://standards.ieee.org/faqs/affiliation.html</a:t>
            </a:r>
            <a:r>
              <a:rPr kumimoji="0" lang="en-US" sz="2000" b="0" i="0" u="none" strike="noStrike" kern="0" cap="none" spc="0" normalizeH="0" baseline="0" noProof="0" dirty="0" smtClean="0">
                <a:ln>
                  <a:noFill/>
                </a:ln>
                <a:effectLst/>
                <a:uLnTx/>
                <a:uFillTx/>
                <a:latin typeface="Times New Roman"/>
              </a:rPr>
              <a:t> </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US" sz="2400" b="1" i="0" u="none" strike="noStrike" kern="0" cap="none" spc="0" normalizeH="0" baseline="0" noProof="0" dirty="0" smtClean="0">
                <a:ln>
                  <a:noFill/>
                </a:ln>
                <a:effectLst/>
                <a:uLnTx/>
                <a:uFillTx/>
                <a:latin typeface="Times New Roman"/>
                <a:ea typeface="+mn-ea"/>
                <a:cs typeface="+mn-cs"/>
              </a:rPr>
              <a:t>Antitrust and Competition Policy</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noFill/>
                </a:ln>
                <a:effectLst/>
                <a:uLnTx/>
                <a:uFillTx/>
                <a:latin typeface="Times New Roman"/>
                <a:hlinkClick r:id="rId4"/>
              </a:rPr>
              <a:t>http://standards.ieee.org/resources/antitrust-guidelines.pdf</a:t>
            </a:r>
            <a:r>
              <a:rPr kumimoji="0" lang="en-US" sz="2000" b="0" i="0" u="none" strike="noStrike" kern="0" cap="none" spc="0" normalizeH="0" baseline="0" noProof="0" dirty="0" smtClean="0">
                <a:ln>
                  <a:noFill/>
                </a:ln>
                <a:effectLst/>
                <a:uLnTx/>
                <a:uFillTx/>
                <a:latin typeface="Times New Roman"/>
              </a:rPr>
              <a:t>  </a:t>
            </a:r>
            <a:endParaRPr kumimoji="0" lang="en-US" sz="2000" b="0" i="0" u="none" strike="noStrike" kern="0" cap="none" spc="0" normalizeH="0" baseline="0" noProof="0" dirty="0" smtClean="0">
              <a:ln>
                <a:noFill/>
              </a:ln>
              <a:effectLst/>
              <a:uLnTx/>
              <a:uFillTx/>
              <a:latin typeface="Times New Roman"/>
              <a:hlinkClick r:id="rId5"/>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US" sz="2400" b="1" i="0" u="none" strike="noStrike" kern="0" cap="none" spc="0" normalizeH="0" baseline="0" noProof="0" dirty="0" smtClean="0">
                <a:ln>
                  <a:noFill/>
                </a:ln>
                <a:effectLst/>
                <a:uLnTx/>
                <a:uFillTx/>
                <a:latin typeface="Times New Roman"/>
                <a:ea typeface="+mn-ea"/>
                <a:cs typeface="+mn-cs"/>
              </a:rPr>
              <a:t>Letter of Assurance Form</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noFill/>
                </a:ln>
                <a:effectLst/>
                <a:uLnTx/>
                <a:uFillTx/>
                <a:latin typeface="Times New Roman"/>
                <a:hlinkClick r:id="rId6"/>
              </a:rPr>
              <a:t>http://standards.ieee.org/develop/policies/bylaws/sect6-7.html#loa</a:t>
            </a:r>
            <a:r>
              <a:rPr kumimoji="0" lang="en-US" sz="2000" b="0" i="0" u="none" strike="noStrike" kern="0" cap="none" spc="0" normalizeH="0" baseline="0" noProof="0" dirty="0" smtClean="0">
                <a:ln>
                  <a:noFill/>
                </a:ln>
                <a:effectLst/>
                <a:uLnTx/>
                <a:uFillTx/>
                <a:latin typeface="Times New Roman"/>
              </a:rPr>
              <a:t> </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noFill/>
                </a:ln>
                <a:effectLst/>
                <a:uLnTx/>
                <a:uFillTx/>
                <a:latin typeface="Times New Roman"/>
                <a:hlinkClick r:id="rId5"/>
              </a:rPr>
              <a:t>https://development.standards.ieee.org/myproject/Public//mytools/mob/loa.pdf</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US" sz="2400" b="1" i="0" u="none" strike="noStrike" kern="0" cap="none" spc="0" normalizeH="0" baseline="0" noProof="0" dirty="0" smtClean="0">
                <a:ln>
                  <a:noFill/>
                </a:ln>
                <a:effectLst/>
                <a:uLnTx/>
                <a:uFillTx/>
                <a:latin typeface="Times New Roman"/>
                <a:ea typeface="+mn-ea"/>
                <a:cs typeface="+mn-cs"/>
              </a:rPr>
              <a:t>IEEE-SA Patent Committee FAQ &amp; Patent slides</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noFill/>
                </a:ln>
                <a:effectLst/>
                <a:uLnTx/>
                <a:uFillTx/>
                <a:latin typeface="Times New Roman"/>
                <a:hlinkClick r:id="rId7"/>
              </a:rPr>
              <a:t>http://standards.ieee.org/board/pat/faq.pdf</a:t>
            </a:r>
            <a:r>
              <a:rPr kumimoji="0" lang="en-US" sz="2000" b="0" i="0" u="none" strike="noStrike" kern="0" cap="none" spc="0" normalizeH="0" baseline="0" noProof="0" dirty="0" smtClean="0">
                <a:ln>
                  <a:noFill/>
                </a:ln>
                <a:effectLst/>
                <a:uLnTx/>
                <a:uFillTx/>
                <a:latin typeface="Times New Roman"/>
              </a:rPr>
              <a:t> and </a:t>
            </a:r>
            <a:r>
              <a:rPr kumimoji="0" lang="en-US" sz="2000" b="0" i="0" u="none" strike="noStrike" kern="0" cap="none" spc="0" normalizeH="0" baseline="0" noProof="0" dirty="0" smtClean="0">
                <a:ln>
                  <a:noFill/>
                </a:ln>
                <a:effectLst/>
                <a:uLnTx/>
                <a:uFillTx/>
                <a:latin typeface="Times New Roman"/>
                <a:hlinkClick r:id="rId5"/>
              </a:rPr>
              <a:t>http://standards.ieee.org/board/pat/pat-slideset.ppt</a:t>
            </a:r>
            <a:r>
              <a:rPr kumimoji="0" lang="en-US" sz="2000" b="0" i="0" u="none" strike="noStrike" kern="0" cap="none" spc="0" normalizeH="0" baseline="0" noProof="0" dirty="0" smtClean="0">
                <a:ln>
                  <a:noFill/>
                </a:ln>
                <a:effectLst/>
                <a:uLnTx/>
                <a:uFillTx/>
                <a:latin typeface="Times New Roman"/>
              </a:rPr>
              <a:t> </a:t>
            </a: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n-GB" sz="1200" b="1" i="0" u="none" strike="noStrike" kern="0" cap="none" spc="0" normalizeH="0" baseline="0" noProof="0" dirty="0" smtClean="0">
              <a:ln>
                <a:noFill/>
              </a:ln>
              <a:effectLst/>
              <a:uLnTx/>
              <a:uFillTx/>
              <a:latin typeface="Times New Roman"/>
              <a:ea typeface="+mn-ea"/>
              <a:cs typeface="+mn-cs"/>
            </a:endParaRPr>
          </a:p>
        </p:txBody>
      </p:sp>
      <p:sp>
        <p:nvSpPr>
          <p:cNvPr id="8" name="Title 1"/>
          <p:cNvSpPr>
            <a:spLocks noGrp="1"/>
          </p:cNvSpPr>
          <p:nvPr>
            <p:ph type="title"/>
          </p:nvPr>
        </p:nvSpPr>
        <p:spPr>
          <a:xfrm>
            <a:off x="685800" y="685800"/>
            <a:ext cx="7772400" cy="1066800"/>
          </a:xfrm>
        </p:spPr>
        <p:txBody>
          <a:bodyPr/>
          <a:lstStyle/>
          <a:p>
            <a:r>
              <a:rPr lang="en-US" dirty="0" smtClean="0"/>
              <a:t>IEEE-SA </a:t>
            </a:r>
            <a:r>
              <a:rPr lang="en-US" dirty="0"/>
              <a:t>p</a:t>
            </a:r>
            <a:r>
              <a:rPr lang="en-US" dirty="0" smtClean="0"/>
              <a:t>olicy documents</a:t>
            </a:r>
            <a:endParaRPr lang="en-US" dirty="0"/>
          </a:p>
        </p:txBody>
      </p:sp>
      <p:sp>
        <p:nvSpPr>
          <p:cNvPr id="12"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
        <p:nvSpPr>
          <p:cNvPr id="2" name="Footer Placeholder 1"/>
          <p:cNvSpPr>
            <a:spLocks noGrp="1"/>
          </p:cNvSpPr>
          <p:nvPr>
            <p:ph type="ftr" idx="14"/>
          </p:nvPr>
        </p:nvSpPr>
        <p:spPr/>
        <p:txBody>
          <a:bodyPr/>
          <a:lstStyle/>
          <a:p>
            <a:r>
              <a:rPr lang="en-GB" smtClean="0"/>
              <a:t>Jonathan Segev, Intel Corporation</a:t>
            </a:r>
            <a:endParaRPr lang="en-GB" dirty="0"/>
          </a:p>
        </p:txBody>
      </p:sp>
      <p:sp>
        <p:nvSpPr>
          <p:cNvPr id="3" name="Slide Number Placeholder 2"/>
          <p:cNvSpPr>
            <a:spLocks noGrp="1"/>
          </p:cNvSpPr>
          <p:nvPr>
            <p:ph type="sldNum" idx="12"/>
          </p:nvPr>
        </p:nvSpPr>
        <p:spPr/>
        <p:txBody>
          <a:bodyPr/>
          <a:lstStyle/>
          <a:p>
            <a:r>
              <a:rPr lang="en-GB" smtClean="0"/>
              <a:t>Slide </a:t>
            </a:r>
            <a:fld id="{440F5867-744E-4AA6-B0ED-4C44D2DFBB7B}" type="slidenum">
              <a:rPr lang="en-GB" smtClean="0"/>
              <a:pPr/>
              <a:t>13</a:t>
            </a:fld>
            <a:endParaRPr lang="en-GB" dirty="0"/>
          </a:p>
        </p:txBody>
      </p:sp>
    </p:spTree>
    <p:extLst>
      <p:ext uri="{BB962C8B-B14F-4D97-AF65-F5344CB8AC3E}">
        <p14:creationId xmlns:p14="http://schemas.microsoft.com/office/powerpoint/2010/main" val="6857496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bwMode="auto">
          <a:xfrm>
            <a:off x="685800" y="685800"/>
            <a:ext cx="7772400" cy="1066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rgbClr val="000000"/>
                </a:solidFill>
                <a:effectLst/>
                <a:uLnTx/>
                <a:uFillTx/>
                <a:latin typeface="Times New Roman"/>
                <a:ea typeface="+mj-ea"/>
                <a:cs typeface="+mj-cs"/>
              </a:rPr>
              <a:t>Current IEEE-SA Rule documents</a:t>
            </a:r>
            <a:endParaRPr kumimoji="0" lang="en-US" sz="3200" b="1" i="0" u="none" strike="noStrike" kern="0" cap="none" spc="0" normalizeH="0" baseline="0" noProof="0" dirty="0">
              <a:ln>
                <a:noFill/>
              </a:ln>
              <a:solidFill>
                <a:srgbClr val="000000"/>
              </a:solidFill>
              <a:effectLst/>
              <a:uLnTx/>
              <a:uFillTx/>
              <a:latin typeface="Times New Roman"/>
              <a:ea typeface="+mj-ea"/>
              <a:cs typeface="+mj-cs"/>
            </a:endParaRPr>
          </a:p>
        </p:txBody>
      </p:sp>
      <p:sp>
        <p:nvSpPr>
          <p:cNvPr id="10" name="Content Placeholder 2"/>
          <p:cNvSpPr txBox="1">
            <a:spLocks/>
          </p:cNvSpPr>
          <p:nvPr/>
        </p:nvSpPr>
        <p:spPr bwMode="auto">
          <a:xfrm>
            <a:off x="685800" y="1600200"/>
            <a:ext cx="7772400" cy="4800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2400" b="1" i="0" u="none" strike="noStrike" kern="0" cap="none" spc="0" normalizeH="0" baseline="0" noProof="0" dirty="0" smtClean="0">
              <a:ln>
                <a:noFill/>
              </a:ln>
              <a:solidFill>
                <a:srgbClr val="000000"/>
              </a:solidFill>
              <a:effectLst/>
              <a:uLnTx/>
              <a:uFillTx/>
              <a:latin typeface="Times New Roman"/>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US" sz="2400" b="1" i="0" u="none" strike="noStrike" kern="0" cap="none" spc="0" normalizeH="0" baseline="0" noProof="0" dirty="0" smtClean="0">
                <a:ln>
                  <a:noFill/>
                </a:ln>
                <a:solidFill>
                  <a:srgbClr val="000000"/>
                </a:solidFill>
                <a:effectLst/>
                <a:uLnTx/>
                <a:uFillTx/>
                <a:latin typeface="Times New Roman"/>
                <a:ea typeface="+mn-ea"/>
                <a:cs typeface="+mn-cs"/>
              </a:rPr>
              <a:t>The current version of the IEEE-SA Standards Board Bylaws is available at: </a:t>
            </a:r>
          </a:p>
          <a:p>
            <a:pPr marL="742950" marR="0" lvl="1" indent="-285750" algn="l" defTabSz="914400" rtl="0" eaLnBrk="0" fontAlgn="base" latinLnBrk="0" hangingPunct="0">
              <a:lnSpc>
                <a:spcPct val="100000"/>
              </a:lnSpc>
              <a:spcBef>
                <a:spcPct val="20000"/>
              </a:spcBef>
              <a:spcAft>
                <a:spcPct val="0"/>
              </a:spcAft>
              <a:buClrTx/>
              <a:buSzTx/>
              <a:buFontTx/>
              <a:buNone/>
              <a:tabLst/>
              <a:defRPr/>
            </a:pPr>
            <a:r>
              <a:rPr kumimoji="0" lang="en-US" sz="1600" b="0" i="0" u="none" strike="noStrike" kern="0" cap="none" spc="0" normalizeH="0" baseline="0" noProof="0" dirty="0" smtClean="0">
                <a:ln>
                  <a:noFill/>
                </a:ln>
                <a:solidFill>
                  <a:srgbClr val="000000"/>
                </a:solidFill>
                <a:effectLst/>
                <a:uLnTx/>
                <a:uFillTx/>
                <a:latin typeface="Times New Roman"/>
                <a:hlinkClick r:id="rId2"/>
              </a:rPr>
              <a:t>http://standards.ieee.org/develop/policies/bylaws/index.html</a:t>
            </a:r>
            <a:r>
              <a:rPr kumimoji="0" lang="en-US" sz="1600" b="0" i="0" u="none" strike="noStrike" kern="0" cap="none" spc="0" normalizeH="0" baseline="0" noProof="0" dirty="0" smtClean="0">
                <a:ln>
                  <a:noFill/>
                </a:ln>
                <a:solidFill>
                  <a:srgbClr val="000000"/>
                </a:solidFill>
                <a:effectLst/>
                <a:uLnTx/>
                <a:uFillTx/>
                <a:latin typeface="Times New Roman"/>
              </a:rPr>
              <a:t> (HTML version) </a:t>
            </a:r>
          </a:p>
          <a:p>
            <a:pPr marL="742950" marR="0" lvl="1" indent="-285750" algn="l" defTabSz="914400" rtl="0" eaLnBrk="0" fontAlgn="base" latinLnBrk="0" hangingPunct="0">
              <a:lnSpc>
                <a:spcPct val="100000"/>
              </a:lnSpc>
              <a:spcBef>
                <a:spcPct val="20000"/>
              </a:spcBef>
              <a:spcAft>
                <a:spcPct val="0"/>
              </a:spcAft>
              <a:buClrTx/>
              <a:buSzTx/>
              <a:buFontTx/>
              <a:buNone/>
              <a:tabLst/>
              <a:defRPr/>
            </a:pPr>
            <a:r>
              <a:rPr kumimoji="0" lang="en-US" sz="1600" b="0" i="0" u="none" strike="noStrike" kern="0" cap="none" spc="0" normalizeH="0" baseline="0" noProof="0" dirty="0" smtClean="0">
                <a:ln>
                  <a:noFill/>
                </a:ln>
                <a:solidFill>
                  <a:srgbClr val="000000"/>
                </a:solidFill>
                <a:effectLst/>
                <a:uLnTx/>
                <a:uFillTx/>
                <a:latin typeface="Times New Roman"/>
                <a:hlinkClick r:id="rId3"/>
              </a:rPr>
              <a:t>http://standards.ieee.org/develop/policies/bylaws/sb_bylaws.pdf</a:t>
            </a:r>
            <a:r>
              <a:rPr kumimoji="0" lang="en-US" sz="1600" b="0" i="0" u="none" strike="noStrike" kern="0" cap="none" spc="0" normalizeH="0" baseline="0" noProof="0" dirty="0" smtClean="0">
                <a:ln>
                  <a:noFill/>
                </a:ln>
                <a:solidFill>
                  <a:srgbClr val="000000"/>
                </a:solidFill>
                <a:effectLst/>
                <a:uLnTx/>
                <a:uFillTx/>
                <a:latin typeface="Times New Roman"/>
              </a:rPr>
              <a:t> (PDF version)</a:t>
            </a:r>
            <a:r>
              <a:rPr kumimoji="0" lang="en-US" sz="1200" b="0" i="0" u="none" strike="noStrike" kern="0" cap="none" spc="0" normalizeH="0" baseline="0" noProof="0" dirty="0" smtClean="0">
                <a:ln>
                  <a:noFill/>
                </a:ln>
                <a:solidFill>
                  <a:srgbClr val="000000"/>
                </a:solidFill>
                <a:effectLst/>
                <a:uLnTx/>
                <a:uFillTx/>
                <a:latin typeface="Times New Roman"/>
              </a:rPr>
              <a:t>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en-US" sz="1600" b="1" i="0" u="none" strike="noStrike" kern="0" cap="none" spc="0" normalizeH="0" baseline="0" noProof="0" dirty="0" smtClean="0">
                <a:ln>
                  <a:noFill/>
                </a:ln>
                <a:solidFill>
                  <a:srgbClr val="000000"/>
                </a:solidFill>
                <a:effectLst/>
                <a:uLnTx/>
                <a:uFillTx/>
                <a:latin typeface="Times New Roman"/>
                <a:ea typeface="+mn-ea"/>
                <a:cs typeface="+mn-cs"/>
              </a:rPr>
              <a:t/>
            </a:r>
            <a:br>
              <a:rPr kumimoji="0" lang="en-US" sz="1600" b="1" i="0" u="none" strike="noStrike" kern="0" cap="none" spc="0" normalizeH="0" baseline="0" noProof="0" dirty="0" smtClean="0">
                <a:ln>
                  <a:noFill/>
                </a:ln>
                <a:solidFill>
                  <a:srgbClr val="000000"/>
                </a:solidFill>
                <a:effectLst/>
                <a:uLnTx/>
                <a:uFillTx/>
                <a:latin typeface="Times New Roman"/>
                <a:ea typeface="+mn-ea"/>
                <a:cs typeface="+mn-cs"/>
              </a:rPr>
            </a:br>
            <a:endParaRPr kumimoji="0" lang="en-US" sz="1600" b="1" i="0" u="none" strike="noStrike" kern="0" cap="none" spc="0" normalizeH="0" baseline="0" noProof="0" dirty="0" smtClean="0">
              <a:ln>
                <a:noFill/>
              </a:ln>
              <a:solidFill>
                <a:srgbClr val="000000"/>
              </a:solidFill>
              <a:effectLst/>
              <a:uLnTx/>
              <a:uFillTx/>
              <a:latin typeface="Times New Roman"/>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US" sz="2400" b="1" i="0" u="none" strike="noStrike" kern="0" cap="none" spc="0" normalizeH="0" baseline="0" noProof="0" dirty="0" smtClean="0">
                <a:ln>
                  <a:noFill/>
                </a:ln>
                <a:solidFill>
                  <a:srgbClr val="000000"/>
                </a:solidFill>
                <a:effectLst/>
                <a:uLnTx/>
                <a:uFillTx/>
                <a:latin typeface="Times New Roman"/>
                <a:ea typeface="+mn-ea"/>
                <a:cs typeface="+mn-cs"/>
              </a:rPr>
              <a:t>The current version of the IEEE-SA Standards Board Operations Manual is available at: </a:t>
            </a:r>
          </a:p>
          <a:p>
            <a:pPr marL="742950" marR="0" lvl="1" indent="-285750" algn="l" defTabSz="914400" rtl="0" eaLnBrk="0" fontAlgn="base" latinLnBrk="0" hangingPunct="0">
              <a:lnSpc>
                <a:spcPct val="100000"/>
              </a:lnSpc>
              <a:spcBef>
                <a:spcPct val="20000"/>
              </a:spcBef>
              <a:spcAft>
                <a:spcPct val="0"/>
              </a:spcAft>
              <a:buClrTx/>
              <a:buSzTx/>
              <a:buFontTx/>
              <a:buNone/>
              <a:tabLst/>
              <a:defRPr/>
            </a:pPr>
            <a:r>
              <a:rPr kumimoji="0" lang="en-US" sz="1600" b="0" i="0" u="none" strike="noStrike" kern="0" cap="none" spc="0" normalizeH="0" baseline="0" noProof="0" dirty="0" smtClean="0">
                <a:ln>
                  <a:noFill/>
                </a:ln>
                <a:solidFill>
                  <a:srgbClr val="000000"/>
                </a:solidFill>
                <a:effectLst/>
                <a:uLnTx/>
                <a:uFillTx/>
                <a:latin typeface="Times New Roman"/>
                <a:hlinkClick r:id="rId4"/>
              </a:rPr>
              <a:t>http://standards.ieee.org/develop/policies/opman/index.html</a:t>
            </a:r>
            <a:r>
              <a:rPr kumimoji="0" lang="en-US" sz="1600" b="0" i="0" u="none" strike="noStrike" kern="0" cap="none" spc="0" normalizeH="0" baseline="0" noProof="0" dirty="0" smtClean="0">
                <a:ln>
                  <a:noFill/>
                </a:ln>
                <a:solidFill>
                  <a:srgbClr val="000000"/>
                </a:solidFill>
                <a:effectLst/>
                <a:uLnTx/>
                <a:uFillTx/>
                <a:latin typeface="Times New Roman"/>
              </a:rPr>
              <a:t> (HTML version) </a:t>
            </a:r>
          </a:p>
          <a:p>
            <a:pPr marL="742950" marR="0" lvl="1" indent="-285750" algn="l" defTabSz="914400" rtl="0" eaLnBrk="0" fontAlgn="base" latinLnBrk="0" hangingPunct="0">
              <a:lnSpc>
                <a:spcPct val="100000"/>
              </a:lnSpc>
              <a:spcBef>
                <a:spcPct val="20000"/>
              </a:spcBef>
              <a:spcAft>
                <a:spcPct val="0"/>
              </a:spcAft>
              <a:buClrTx/>
              <a:buSzTx/>
              <a:buFontTx/>
              <a:buNone/>
              <a:tabLst/>
              <a:defRPr/>
            </a:pPr>
            <a:r>
              <a:rPr kumimoji="0" lang="en-US" sz="1600" b="0" i="0" u="none" strike="noStrike" kern="0" cap="none" spc="0" normalizeH="0" baseline="0" noProof="0" dirty="0" smtClean="0">
                <a:ln>
                  <a:noFill/>
                </a:ln>
                <a:solidFill>
                  <a:srgbClr val="000000"/>
                </a:solidFill>
                <a:effectLst/>
                <a:uLnTx/>
                <a:uFillTx/>
                <a:latin typeface="Times New Roman"/>
                <a:hlinkClick r:id="rId5"/>
              </a:rPr>
              <a:t>http://standards.ieee.org/develop/policies/opman/sb_om.pdf</a:t>
            </a:r>
            <a:r>
              <a:rPr kumimoji="0" lang="en-US" sz="1600" b="0" i="0" u="none" strike="noStrike" kern="0" cap="none" spc="0" normalizeH="0" baseline="0" noProof="0" dirty="0" smtClean="0">
                <a:ln>
                  <a:noFill/>
                </a:ln>
                <a:solidFill>
                  <a:srgbClr val="000000"/>
                </a:solidFill>
                <a:effectLst/>
                <a:uLnTx/>
                <a:uFillTx/>
                <a:latin typeface="Times New Roman"/>
              </a:rPr>
              <a:t> (PDF version) </a:t>
            </a: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n-GB" sz="1200" b="1" i="0" u="none" strike="noStrike" kern="0" cap="none" spc="0" normalizeH="0" baseline="0" noProof="0" dirty="0" smtClean="0">
              <a:ln>
                <a:noFill/>
              </a:ln>
              <a:solidFill>
                <a:srgbClr val="000000"/>
              </a:solidFill>
              <a:effectLst/>
              <a:uLnTx/>
              <a:uFillTx/>
              <a:latin typeface="Times New Roman"/>
              <a:ea typeface="+mn-ea"/>
              <a:cs typeface="+mn-cs"/>
            </a:endParaRPr>
          </a:p>
        </p:txBody>
      </p:sp>
      <p:sp>
        <p:nvSpPr>
          <p:cNvPr id="14"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
        <p:nvSpPr>
          <p:cNvPr id="2" name="Footer Placeholder 1"/>
          <p:cNvSpPr>
            <a:spLocks noGrp="1"/>
          </p:cNvSpPr>
          <p:nvPr>
            <p:ph type="ftr" idx="14"/>
          </p:nvPr>
        </p:nvSpPr>
        <p:spPr/>
        <p:txBody>
          <a:bodyPr/>
          <a:lstStyle/>
          <a:p>
            <a:r>
              <a:rPr lang="en-GB" smtClean="0"/>
              <a:t>Jonathan Segev, Intel Corporation</a:t>
            </a:r>
            <a:endParaRPr lang="en-GB" dirty="0"/>
          </a:p>
        </p:txBody>
      </p:sp>
      <p:sp>
        <p:nvSpPr>
          <p:cNvPr id="3" name="Slide Number Placeholder 2"/>
          <p:cNvSpPr>
            <a:spLocks noGrp="1"/>
          </p:cNvSpPr>
          <p:nvPr>
            <p:ph type="sldNum" idx="12"/>
          </p:nvPr>
        </p:nvSpPr>
        <p:spPr/>
        <p:txBody>
          <a:bodyPr/>
          <a:lstStyle/>
          <a:p>
            <a:r>
              <a:rPr lang="en-GB" smtClean="0"/>
              <a:t>Slide </a:t>
            </a:r>
            <a:fld id="{440F5867-744E-4AA6-B0ED-4C44D2DFBB7B}" type="slidenum">
              <a:rPr lang="en-GB" smtClean="0"/>
              <a:pPr/>
              <a:t>14</a:t>
            </a:fld>
            <a:endParaRPr lang="en-GB" dirty="0"/>
          </a:p>
        </p:txBody>
      </p:sp>
    </p:spTree>
    <p:extLst>
      <p:ext uri="{BB962C8B-B14F-4D97-AF65-F5344CB8AC3E}">
        <p14:creationId xmlns:p14="http://schemas.microsoft.com/office/powerpoint/2010/main" val="7759528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85800" y="685800"/>
            <a:ext cx="7770813" cy="1065213"/>
          </a:xfrm>
        </p:spPr>
        <p:txBody>
          <a:bodyPr/>
          <a:lstStyle/>
          <a:p>
            <a:r>
              <a:rPr lang="en-US" dirty="0" err="1" smtClean="0"/>
              <a:t>TGaz</a:t>
            </a:r>
            <a:r>
              <a:rPr lang="en-US" dirty="0" smtClean="0"/>
              <a:t> Schedule at a glance</a:t>
            </a:r>
            <a:endParaRPr lang="en-US" dirty="0"/>
          </a:p>
        </p:txBody>
      </p:sp>
      <p:sp>
        <p:nvSpPr>
          <p:cNvPr id="9"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15</a:t>
            </a:fld>
            <a:endParaRPr lang="en-GB" dirty="0"/>
          </a:p>
        </p:txBody>
      </p:sp>
      <p:sp>
        <p:nvSpPr>
          <p:cNvPr id="10"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graphicFrame>
        <p:nvGraphicFramePr>
          <p:cNvPr id="12" name="Table 11"/>
          <p:cNvGraphicFramePr>
            <a:graphicFrameLocks noGrp="1"/>
          </p:cNvGraphicFramePr>
          <p:nvPr>
            <p:extLst>
              <p:ext uri="{D42A27DB-BD31-4B8C-83A1-F6EECF244321}">
                <p14:modId xmlns:p14="http://schemas.microsoft.com/office/powerpoint/2010/main" val="419542619"/>
              </p:ext>
            </p:extLst>
          </p:nvPr>
        </p:nvGraphicFramePr>
        <p:xfrm>
          <a:off x="1978918" y="2891668"/>
          <a:ext cx="5184576" cy="2276052"/>
        </p:xfrm>
        <a:graphic>
          <a:graphicData uri="http://schemas.openxmlformats.org/drawingml/2006/table">
            <a:tbl>
              <a:tblPr firstRow="1" bandRow="1">
                <a:tableStyleId>{21E4AEA4-8DFA-4A89-87EB-49C32662AFE0}</a:tableStyleId>
              </a:tblPr>
              <a:tblGrid>
                <a:gridCol w="792090"/>
                <a:gridCol w="936102"/>
                <a:gridCol w="864096"/>
                <a:gridCol w="864096"/>
                <a:gridCol w="864096"/>
                <a:gridCol w="864096"/>
              </a:tblGrid>
              <a:tr h="371052">
                <a:tc>
                  <a:txBody>
                    <a:bodyPr/>
                    <a:lstStyle/>
                    <a:p>
                      <a:endParaRPr lang="en-US" sz="1800" dirty="0"/>
                    </a:p>
                  </a:txBody>
                  <a:tcPr marT="45746" marB="45746"/>
                </a:tc>
                <a:tc>
                  <a:txBody>
                    <a:bodyPr/>
                    <a:lstStyle/>
                    <a:p>
                      <a:pPr algn="ctr"/>
                      <a:r>
                        <a:rPr lang="en-US" sz="1800" dirty="0" smtClean="0"/>
                        <a:t>MON</a:t>
                      </a:r>
                      <a:endParaRPr lang="en-US" sz="1800" dirty="0"/>
                    </a:p>
                  </a:txBody>
                  <a:tcPr marT="45746" marB="45746"/>
                </a:tc>
                <a:tc>
                  <a:txBody>
                    <a:bodyPr/>
                    <a:lstStyle/>
                    <a:p>
                      <a:pPr algn="ctr"/>
                      <a:r>
                        <a:rPr lang="en-US" sz="1800" dirty="0" smtClean="0"/>
                        <a:t>TUE</a:t>
                      </a:r>
                      <a:endParaRPr lang="en-US" sz="1800" dirty="0"/>
                    </a:p>
                  </a:txBody>
                  <a:tcPr marT="45746" marB="45746"/>
                </a:tc>
                <a:tc>
                  <a:txBody>
                    <a:bodyPr/>
                    <a:lstStyle/>
                    <a:p>
                      <a:pPr algn="ctr"/>
                      <a:r>
                        <a:rPr lang="en-US" sz="1800" dirty="0" smtClean="0"/>
                        <a:t>WED</a:t>
                      </a:r>
                      <a:endParaRPr lang="en-US" sz="1800" dirty="0"/>
                    </a:p>
                  </a:txBody>
                  <a:tcPr marT="45746" marB="45746"/>
                </a:tc>
                <a:tc>
                  <a:txBody>
                    <a:bodyPr/>
                    <a:lstStyle/>
                    <a:p>
                      <a:pPr algn="ctr"/>
                      <a:r>
                        <a:rPr lang="en-US" sz="1800" dirty="0" smtClean="0"/>
                        <a:t>THU</a:t>
                      </a:r>
                      <a:endParaRPr lang="en-US" sz="1800" dirty="0"/>
                    </a:p>
                  </a:txBody>
                  <a:tcPr marT="45746" marB="45746"/>
                </a:tc>
                <a:tc>
                  <a:txBody>
                    <a:bodyPr/>
                    <a:lstStyle/>
                    <a:p>
                      <a:pPr algn="ctr"/>
                      <a:r>
                        <a:rPr lang="en-US" sz="1800" dirty="0" smtClean="0"/>
                        <a:t>FRI</a:t>
                      </a:r>
                      <a:endParaRPr lang="en-US" sz="1800" dirty="0"/>
                    </a:p>
                  </a:txBody>
                  <a:tcPr marT="45746" marB="45746"/>
                </a:tc>
              </a:tr>
              <a:tr h="371052">
                <a:tc>
                  <a:txBody>
                    <a:bodyPr/>
                    <a:lstStyle/>
                    <a:p>
                      <a:r>
                        <a:rPr lang="en-US" sz="1800" dirty="0" smtClean="0"/>
                        <a:t>AM1</a:t>
                      </a:r>
                      <a:endParaRPr lang="en-US" sz="1800" dirty="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c>
                  <a:txBody>
                    <a:bodyPr/>
                    <a:lstStyle/>
                    <a:p>
                      <a:pPr marL="0" algn="ctr" defTabSz="914400" rtl="0" eaLnBrk="1" latinLnBrk="0" hangingPunct="1"/>
                      <a:r>
                        <a:rPr lang="en-US" sz="1800" kern="1200" dirty="0" smtClean="0"/>
                        <a:t>AZ</a:t>
                      </a:r>
                      <a:endParaRPr lang="en-US" sz="1800" kern="1200" dirty="0">
                        <a:solidFill>
                          <a:schemeClr val="dk1"/>
                        </a:solidFill>
                        <a:latin typeface="+mn-lt"/>
                        <a:ea typeface="+mn-ea"/>
                        <a:cs typeface="+mn-cs"/>
                      </a:endParaRPr>
                    </a:p>
                  </a:txBody>
                  <a:tcPr marT="45746" marB="45746">
                    <a:solidFill>
                      <a:srgbClr val="92D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kern="1200" dirty="0" smtClean="0">
                        <a:solidFill>
                          <a:schemeClr val="dk1"/>
                        </a:solidFill>
                        <a:latin typeface="+mn-lt"/>
                        <a:ea typeface="+mn-ea"/>
                        <a:cs typeface="+mn-cs"/>
                      </a:endParaRPr>
                    </a:p>
                  </a:txBody>
                  <a:tcPr marT="45746" marB="45746"/>
                </a:tc>
                <a:tc>
                  <a:txBody>
                    <a:bodyPr/>
                    <a:lstStyle/>
                    <a:p>
                      <a:pPr algn="ctr"/>
                      <a:endParaRPr lang="en-US" sz="1800" dirty="0"/>
                    </a:p>
                  </a:txBody>
                  <a:tcPr marT="45746" marB="45746"/>
                </a:tc>
              </a:tr>
              <a:tr h="371052">
                <a:tc>
                  <a:txBody>
                    <a:bodyPr/>
                    <a:lstStyle/>
                    <a:p>
                      <a:r>
                        <a:rPr lang="en-US" sz="1800" dirty="0" smtClean="0"/>
                        <a:t>AM2</a:t>
                      </a:r>
                      <a:endParaRPr lang="en-US" sz="1800" dirty="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p>
                  </a:txBody>
                  <a:tcPr marT="45746" marB="45746"/>
                </a:tc>
                <a:tc>
                  <a:txBody>
                    <a:bodyPr/>
                    <a:lstStyle/>
                    <a:p>
                      <a:pPr algn="ctr"/>
                      <a:r>
                        <a:rPr lang="en-US" sz="1800" dirty="0" smtClean="0"/>
                        <a:t>AZ</a:t>
                      </a:r>
                      <a:endParaRPr lang="en-US" sz="1800" dirty="0"/>
                    </a:p>
                  </a:txBody>
                  <a:tcPr marT="45746" marB="45746">
                    <a:solidFill>
                      <a:srgbClr val="92D050"/>
                    </a:solidFill>
                  </a:tcPr>
                </a:tc>
                <a:tc>
                  <a:txBody>
                    <a:bodyPr/>
                    <a:lstStyle/>
                    <a:p>
                      <a:pPr algn="ctr"/>
                      <a:endParaRPr lang="en-US" sz="1800" dirty="0"/>
                    </a:p>
                  </a:txBody>
                  <a:tcPr marT="45746" marB="45746"/>
                </a:tc>
              </a:tr>
              <a:tr h="420792">
                <a:tc>
                  <a:txBody>
                    <a:bodyPr/>
                    <a:lstStyle/>
                    <a:p>
                      <a:r>
                        <a:rPr lang="en-US" sz="1800" dirty="0" smtClean="0"/>
                        <a:t>PM1</a:t>
                      </a:r>
                      <a:endParaRPr lang="en-US" sz="1800" dirty="0"/>
                    </a:p>
                  </a:txBody>
                  <a:tcPr marT="45746" marB="45746"/>
                </a:tc>
                <a:tc>
                  <a:txBody>
                    <a:bodyPr/>
                    <a:lstStyle/>
                    <a:p>
                      <a:endParaRPr lang="en-US"/>
                    </a:p>
                  </a:txBody>
                  <a:tcPr marT="45746" marB="45746"/>
                </a:tc>
                <a:tc>
                  <a:txBody>
                    <a:bodyPr/>
                    <a:lstStyle/>
                    <a:p>
                      <a:endParaRPr lang="en-US"/>
                    </a:p>
                  </a:txBody>
                  <a:tcPr marT="45746" marB="45746"/>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smtClean="0"/>
                        <a:t>AZ</a:t>
                      </a:r>
                    </a:p>
                  </a:txBody>
                  <a:tcPr marT="45746" marB="45746">
                    <a:solidFill>
                      <a:srgbClr val="92D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latin typeface="+mn-lt"/>
                        <a:ea typeface="+mn-ea"/>
                        <a:cs typeface="+mn-cs"/>
                      </a:endParaRPr>
                    </a:p>
                  </a:txBody>
                  <a:tcPr marT="45746" marB="45746"/>
                </a:tc>
                <a:tc>
                  <a:txBody>
                    <a:bodyPr/>
                    <a:lstStyle/>
                    <a:p>
                      <a:pPr algn="ctr"/>
                      <a:endParaRPr lang="en-US" sz="1800" dirty="0"/>
                    </a:p>
                  </a:txBody>
                  <a:tcPr marT="45746" marB="45746"/>
                </a:tc>
              </a:tr>
              <a:tr h="371052">
                <a:tc>
                  <a:txBody>
                    <a:bodyPr/>
                    <a:lstStyle/>
                    <a:p>
                      <a:r>
                        <a:rPr lang="en-US" sz="1800" dirty="0" smtClean="0"/>
                        <a:t>PM2</a:t>
                      </a:r>
                      <a:endParaRPr lang="en-US" sz="1800" dirty="0"/>
                    </a:p>
                  </a:txBody>
                  <a:tcPr marT="45746" marB="45746"/>
                </a:tc>
                <a:tc>
                  <a:txBody>
                    <a:bodyPr/>
                    <a:lstStyle/>
                    <a:p>
                      <a:pPr algn="ctr"/>
                      <a:endParaRPr lang="en-US" sz="1800" dirty="0"/>
                    </a:p>
                  </a:txBody>
                  <a:tcPr marT="45746" marB="4574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smtClean="0"/>
                        <a:t>AZ</a:t>
                      </a:r>
                      <a:endParaRPr lang="en-US" sz="1800" dirty="0" smtClean="0"/>
                    </a:p>
                  </a:txBody>
                  <a:tcPr marT="45746" marB="45746">
                    <a:solidFill>
                      <a:srgbClr val="92D050"/>
                    </a:solidFill>
                  </a:tcPr>
                </a:tc>
                <a:tc>
                  <a:txBody>
                    <a:bodyPr/>
                    <a:lstStyle/>
                    <a:p>
                      <a:pPr algn="ctr"/>
                      <a:endParaRPr lang="en-US" sz="1800" dirty="0"/>
                    </a:p>
                  </a:txBody>
                  <a:tcPr marT="45746" marB="45746"/>
                </a:tc>
                <a:tc>
                  <a:txBody>
                    <a:bodyPr/>
                    <a:lstStyle/>
                    <a:p>
                      <a:pPr algn="ctr"/>
                      <a:r>
                        <a:rPr lang="en-US" dirty="0" smtClean="0"/>
                        <a:t>AZ</a:t>
                      </a:r>
                      <a:endParaRPr lang="en-US" dirty="0"/>
                    </a:p>
                  </a:txBody>
                  <a:tcPr marT="45746" marB="45746">
                    <a:solidFill>
                      <a:srgbClr val="92D050"/>
                    </a:solidFill>
                  </a:tcPr>
                </a:tc>
                <a:tc>
                  <a:txBody>
                    <a:bodyPr/>
                    <a:lstStyle/>
                    <a:p>
                      <a:endParaRPr lang="en-US" dirty="0"/>
                    </a:p>
                  </a:txBody>
                  <a:tcPr marT="45746" marB="45746"/>
                </a:tc>
              </a:tr>
              <a:tr h="371052">
                <a:tc>
                  <a:txBody>
                    <a:bodyPr/>
                    <a:lstStyle/>
                    <a:p>
                      <a:r>
                        <a:rPr lang="en-US" sz="1800" dirty="0" smtClean="0"/>
                        <a:t>Eve</a:t>
                      </a:r>
                      <a:endParaRPr lang="en-US" sz="1800" dirty="0"/>
                    </a:p>
                  </a:txBody>
                  <a:tcPr marT="45746" marB="45746"/>
                </a:tc>
                <a:tc>
                  <a:txBody>
                    <a:bodyPr/>
                    <a:lstStyle/>
                    <a:p>
                      <a:pPr algn="ctr"/>
                      <a:endParaRPr lang="en-US" sz="1800" dirty="0"/>
                    </a:p>
                  </a:txBody>
                  <a:tcPr marT="45746" marB="4574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r>
            </a:tbl>
          </a:graphicData>
        </a:graphic>
      </p:graphicFrame>
      <p:sp>
        <p:nvSpPr>
          <p:cNvPr id="13"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26601923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85800" y="685800"/>
            <a:ext cx="7770813" cy="1065213"/>
          </a:xfrm>
        </p:spPr>
        <p:txBody>
          <a:bodyPr/>
          <a:lstStyle/>
          <a:p>
            <a:r>
              <a:rPr lang="en-US" altLang="en-US" dirty="0">
                <a:solidFill>
                  <a:schemeClr val="tx2"/>
                </a:solidFill>
              </a:rPr>
              <a:t>Agenda for the Week</a:t>
            </a:r>
            <a:endParaRPr lang="en-US" dirty="0"/>
          </a:p>
        </p:txBody>
      </p:sp>
      <p:sp>
        <p:nvSpPr>
          <p:cNvPr id="8" name="Content Placeholder 2"/>
          <p:cNvSpPr>
            <a:spLocks noGrp="1"/>
          </p:cNvSpPr>
          <p:nvPr>
            <p:ph idx="1"/>
          </p:nvPr>
        </p:nvSpPr>
        <p:spPr>
          <a:xfrm>
            <a:off x="685800" y="1628800"/>
            <a:ext cx="7770813" cy="4465613"/>
          </a:xfrm>
        </p:spPr>
        <p:txBody>
          <a:bodyPr/>
          <a:lstStyle/>
          <a:p>
            <a:pPr algn="just">
              <a:spcBef>
                <a:spcPct val="20000"/>
              </a:spcBef>
              <a:buFontTx/>
              <a:buChar char="•"/>
            </a:pPr>
            <a:r>
              <a:rPr lang="en-US" altLang="en-US" sz="2000" b="0" dirty="0"/>
              <a:t>Patent policy</a:t>
            </a:r>
          </a:p>
          <a:p>
            <a:pPr algn="just">
              <a:spcBef>
                <a:spcPct val="20000"/>
              </a:spcBef>
              <a:buFontTx/>
              <a:buChar char="•"/>
            </a:pPr>
            <a:r>
              <a:rPr lang="en-US" altLang="en-US" sz="2000" b="0" dirty="0" smtClean="0"/>
              <a:t>Agenda setting for the week.</a:t>
            </a:r>
          </a:p>
          <a:p>
            <a:pPr algn="just">
              <a:spcBef>
                <a:spcPct val="20000"/>
              </a:spcBef>
              <a:buFontTx/>
              <a:buChar char="•"/>
            </a:pPr>
            <a:r>
              <a:rPr lang="en-US" altLang="en-US" sz="2000" b="0" dirty="0" smtClean="0"/>
              <a:t>Approve </a:t>
            </a:r>
            <a:r>
              <a:rPr lang="en-US" altLang="en-US" sz="2000" b="0" dirty="0"/>
              <a:t>previous meeting minutes </a:t>
            </a:r>
            <a:r>
              <a:rPr lang="en-US" altLang="en-US" sz="2000" b="0" dirty="0" smtClean="0"/>
              <a:t>(11-18-221).  </a:t>
            </a:r>
          </a:p>
          <a:p>
            <a:pPr algn="just">
              <a:spcBef>
                <a:spcPct val="20000"/>
              </a:spcBef>
              <a:buFontTx/>
              <a:buChar char="•"/>
            </a:pPr>
            <a:r>
              <a:rPr lang="en-US" altLang="en-US" sz="2000" b="0" dirty="0"/>
              <a:t>Review and consider adoption of D0.1. </a:t>
            </a:r>
          </a:p>
          <a:p>
            <a:pPr algn="just">
              <a:spcBef>
                <a:spcPct val="20000"/>
              </a:spcBef>
              <a:buFontTx/>
              <a:buChar char="•"/>
            </a:pPr>
            <a:r>
              <a:rPr lang="en-US" altLang="en-US" sz="2000" b="0" dirty="0" smtClean="0"/>
              <a:t>Review process for draft generation.</a:t>
            </a:r>
          </a:p>
          <a:p>
            <a:pPr algn="just">
              <a:spcBef>
                <a:spcPct val="20000"/>
              </a:spcBef>
              <a:buFontTx/>
              <a:buChar char="•"/>
            </a:pPr>
            <a:r>
              <a:rPr lang="en-US" altLang="en-US" sz="2000" b="0" dirty="0" smtClean="0"/>
              <a:t>Review </a:t>
            </a:r>
            <a:r>
              <a:rPr lang="en-US" altLang="en-US" sz="2000" b="0" dirty="0"/>
              <a:t>and consider adopting </a:t>
            </a:r>
            <a:r>
              <a:rPr lang="en-US" altLang="en-US" sz="2000" b="0" dirty="0" smtClean="0"/>
              <a:t>SFD </a:t>
            </a:r>
            <a:r>
              <a:rPr lang="en-US" altLang="en-US" sz="2000" b="0" dirty="0"/>
              <a:t>working </a:t>
            </a:r>
            <a:r>
              <a:rPr lang="en-US" altLang="en-US" sz="2000" b="0" dirty="0" smtClean="0"/>
              <a:t>draft next revision.</a:t>
            </a:r>
            <a:endParaRPr lang="en-US" altLang="en-US" sz="2000" b="0" dirty="0"/>
          </a:p>
          <a:p>
            <a:pPr algn="just">
              <a:spcBef>
                <a:spcPct val="20000"/>
              </a:spcBef>
              <a:buFontTx/>
              <a:buChar char="•"/>
            </a:pPr>
            <a:r>
              <a:rPr lang="en-US" altLang="en-US" sz="2000" b="0" dirty="0"/>
              <a:t>Submissions toward amendment text.</a:t>
            </a:r>
          </a:p>
          <a:p>
            <a:pPr algn="just">
              <a:spcBef>
                <a:spcPct val="20000"/>
              </a:spcBef>
              <a:buFontTx/>
              <a:buChar char="•"/>
            </a:pPr>
            <a:r>
              <a:rPr lang="en-US" altLang="en-US" sz="2000" b="0" dirty="0" smtClean="0"/>
              <a:t>Submissions </a:t>
            </a:r>
            <a:r>
              <a:rPr lang="en-US" altLang="en-US" sz="2000" b="0" dirty="0"/>
              <a:t>towards SFD text.</a:t>
            </a:r>
          </a:p>
          <a:p>
            <a:pPr algn="just">
              <a:spcBef>
                <a:spcPct val="20000"/>
              </a:spcBef>
              <a:buFontTx/>
              <a:buChar char="•"/>
            </a:pPr>
            <a:r>
              <a:rPr lang="en-US" altLang="en-US" sz="2000" b="0" dirty="0" smtClean="0"/>
              <a:t>Technical presentations </a:t>
            </a:r>
            <a:r>
              <a:rPr lang="en-US" altLang="en-US" sz="2000" b="0" dirty="0"/>
              <a:t>to inform the TG</a:t>
            </a:r>
            <a:r>
              <a:rPr lang="en-US" altLang="en-US" sz="2000" b="0" dirty="0">
                <a:solidFill>
                  <a:srgbClr val="FF33CC"/>
                </a:solidFill>
              </a:rPr>
              <a:t>:</a:t>
            </a:r>
            <a:endParaRPr lang="en-US" altLang="en-US" sz="2000" b="0" dirty="0"/>
          </a:p>
          <a:p>
            <a:pPr lvl="1" algn="just">
              <a:spcBef>
                <a:spcPct val="20000"/>
              </a:spcBef>
              <a:buFontTx/>
              <a:buChar char="•"/>
            </a:pPr>
            <a:r>
              <a:rPr lang="en-US" altLang="en-US" sz="1800" dirty="0" smtClean="0"/>
              <a:t>Supportive </a:t>
            </a:r>
            <a:r>
              <a:rPr lang="en-US" altLang="en-US" sz="1800" dirty="0"/>
              <a:t>technical submissions to inform the TG.</a:t>
            </a:r>
          </a:p>
          <a:p>
            <a:pPr algn="just">
              <a:spcBef>
                <a:spcPct val="20000"/>
              </a:spcBef>
              <a:buFontTx/>
              <a:buChar char="•"/>
            </a:pPr>
            <a:r>
              <a:rPr lang="en-US" altLang="en-US" sz="2000" b="0" dirty="0" smtClean="0"/>
              <a:t>Review </a:t>
            </a:r>
            <a:r>
              <a:rPr lang="en-US" altLang="en-US" sz="2000" b="0" dirty="0"/>
              <a:t>program </a:t>
            </a:r>
            <a:r>
              <a:rPr lang="en-US" altLang="en-US" sz="2000" b="0" dirty="0" smtClean="0"/>
              <a:t>status, progress, timelines</a:t>
            </a:r>
            <a:r>
              <a:rPr lang="en-US" altLang="en-US" sz="2000" b="0" dirty="0"/>
              <a:t> </a:t>
            </a:r>
            <a:r>
              <a:rPr lang="en-US" altLang="en-US" sz="2000" b="0" dirty="0" smtClean="0"/>
              <a:t>and upcoming milestones. </a:t>
            </a:r>
            <a:endParaRPr lang="en-US" altLang="en-US" sz="2000" b="0" dirty="0"/>
          </a:p>
          <a:p>
            <a:pPr algn="just">
              <a:spcBef>
                <a:spcPct val="20000"/>
              </a:spcBef>
              <a:buFontTx/>
              <a:buChar char="•"/>
            </a:pPr>
            <a:r>
              <a:rPr lang="en-US" altLang="en-US" sz="2000" b="0" dirty="0"/>
              <a:t>Schedule teleconference times as needed.</a:t>
            </a:r>
          </a:p>
          <a:p>
            <a:endParaRPr lang="en-US" sz="2800" dirty="0"/>
          </a:p>
          <a:p>
            <a:pPr marL="0" lvl="1" indent="0" algn="just">
              <a:spcBef>
                <a:spcPct val="20000"/>
              </a:spcBef>
            </a:pPr>
            <a:endParaRPr lang="en-US" altLang="en-US" dirty="0"/>
          </a:p>
          <a:p>
            <a:endParaRPr lang="en-US" sz="2800" dirty="0"/>
          </a:p>
        </p:txBody>
      </p:sp>
      <p:sp>
        <p:nvSpPr>
          <p:cNvPr id="9"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16</a:t>
            </a:fld>
            <a:endParaRPr lang="en-GB" dirty="0"/>
          </a:p>
        </p:txBody>
      </p:sp>
      <p:sp>
        <p:nvSpPr>
          <p:cNvPr id="10"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sp>
        <p:nvSpPr>
          <p:cNvPr id="12"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30183679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85800" y="685800"/>
            <a:ext cx="7770813" cy="1065213"/>
          </a:xfrm>
        </p:spPr>
        <p:txBody>
          <a:bodyPr/>
          <a:lstStyle/>
          <a:p>
            <a:r>
              <a:rPr lang="en-US" altLang="en-US" dirty="0">
                <a:solidFill>
                  <a:schemeClr val="tx2"/>
                </a:solidFill>
              </a:rPr>
              <a:t>Submission List for the </a:t>
            </a:r>
            <a:r>
              <a:rPr lang="en-US" altLang="en-US" dirty="0" smtClean="0">
                <a:solidFill>
                  <a:schemeClr val="tx2"/>
                </a:solidFill>
              </a:rPr>
              <a:t>week (1)</a:t>
            </a:r>
            <a:endParaRPr lang="en-US" dirty="0"/>
          </a:p>
        </p:txBody>
      </p:sp>
      <p:sp>
        <p:nvSpPr>
          <p:cNvPr id="8"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17</a:t>
            </a:fld>
            <a:endParaRPr lang="en-GB" dirty="0"/>
          </a:p>
        </p:txBody>
      </p:sp>
      <p:sp>
        <p:nvSpPr>
          <p:cNvPr id="9"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graphicFrame>
        <p:nvGraphicFramePr>
          <p:cNvPr id="11" name="Content Placeholder 6"/>
          <p:cNvGraphicFramePr>
            <a:graphicFrameLocks noGrp="1"/>
          </p:cNvGraphicFramePr>
          <p:nvPr>
            <p:ph idx="1"/>
            <p:extLst>
              <p:ext uri="{D42A27DB-BD31-4B8C-83A1-F6EECF244321}">
                <p14:modId xmlns:p14="http://schemas.microsoft.com/office/powerpoint/2010/main" val="677834961"/>
              </p:ext>
            </p:extLst>
          </p:nvPr>
        </p:nvGraphicFramePr>
        <p:xfrm>
          <a:off x="380206" y="1484784"/>
          <a:ext cx="8458200" cy="4419424"/>
        </p:xfrm>
        <a:graphic>
          <a:graphicData uri="http://schemas.openxmlformats.org/drawingml/2006/table">
            <a:tbl>
              <a:tblPr firstRow="1" bandRow="1">
                <a:tableStyleId>{21E4AEA4-8DFA-4A89-87EB-49C32662AFE0}</a:tableStyleId>
              </a:tblPr>
              <a:tblGrid>
                <a:gridCol w="1311474"/>
                <a:gridCol w="1728192"/>
                <a:gridCol w="3672408"/>
                <a:gridCol w="1746126"/>
              </a:tblGrid>
              <a:tr h="332739">
                <a:tc>
                  <a:txBody>
                    <a:bodyPr/>
                    <a:lstStyle/>
                    <a:p>
                      <a:pPr algn="ctr"/>
                      <a:r>
                        <a:rPr lang="en-US" sz="1600" dirty="0" smtClean="0"/>
                        <a:t>DCN</a:t>
                      </a:r>
                      <a:endParaRPr lang="en-US" sz="1600" dirty="0"/>
                    </a:p>
                  </a:txBody>
                  <a:tcPr marR="36000" marT="45712" marB="45712"/>
                </a:tc>
                <a:tc>
                  <a:txBody>
                    <a:bodyPr/>
                    <a:lstStyle/>
                    <a:p>
                      <a:pPr algn="ctr"/>
                      <a:r>
                        <a:rPr lang="en-US" sz="1600" dirty="0" smtClean="0"/>
                        <a:t>Presenter</a:t>
                      </a:r>
                      <a:endParaRPr lang="en-US" sz="1600" dirty="0"/>
                    </a:p>
                  </a:txBody>
                  <a:tcPr marR="36000" marT="45712" marB="45712"/>
                </a:tc>
                <a:tc>
                  <a:txBody>
                    <a:bodyPr/>
                    <a:lstStyle/>
                    <a:p>
                      <a:pPr algn="ctr"/>
                      <a:r>
                        <a:rPr lang="en-US" sz="1600" dirty="0" smtClean="0"/>
                        <a:t>Title</a:t>
                      </a:r>
                      <a:endParaRPr lang="en-US" sz="1600" dirty="0"/>
                    </a:p>
                  </a:txBody>
                  <a:tcPr marR="36000" marT="45712" marB="45712"/>
                </a:tc>
                <a:tc>
                  <a:txBody>
                    <a:bodyPr/>
                    <a:lstStyle/>
                    <a:p>
                      <a:pPr algn="ctr"/>
                      <a:r>
                        <a:rPr lang="en-US" sz="1600" dirty="0" smtClean="0"/>
                        <a:t>Topic</a:t>
                      </a:r>
                      <a:endParaRPr lang="en-US" sz="1600" dirty="0"/>
                    </a:p>
                  </a:txBody>
                  <a:tcPr marR="36000" marT="45712" marB="45712"/>
                </a:tc>
              </a:tr>
              <a:tr h="332739">
                <a:tc>
                  <a:txBody>
                    <a:bodyPr/>
                    <a:lstStyle/>
                    <a:p>
                      <a:pPr marL="0" algn="l" defTabSz="914400" rtl="0" eaLnBrk="1" latinLnBrk="0" hangingPunct="1"/>
                      <a:r>
                        <a:rPr lang="en-US" sz="1600" strike="noStrike" kern="1200" dirty="0" smtClean="0">
                          <a:solidFill>
                            <a:schemeClr val="dk1"/>
                          </a:solidFill>
                          <a:latin typeface="+mn-lt"/>
                          <a:ea typeface="+mn-ea"/>
                          <a:cs typeface="+mn-cs"/>
                        </a:rPr>
                        <a:t>11-18-276</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Jonathan Segev</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err="1" smtClean="0">
                          <a:solidFill>
                            <a:schemeClr val="dk1"/>
                          </a:solidFill>
                          <a:latin typeface="+mn-lt"/>
                          <a:ea typeface="+mn-ea"/>
                          <a:cs typeface="+mn-cs"/>
                        </a:rPr>
                        <a:t>TGaz</a:t>
                      </a:r>
                      <a:r>
                        <a:rPr lang="en-US" sz="1600" strike="noStrike" kern="1200" dirty="0" smtClean="0">
                          <a:solidFill>
                            <a:schemeClr val="dk1"/>
                          </a:solidFill>
                          <a:latin typeface="+mn-lt"/>
                          <a:ea typeface="+mn-ea"/>
                          <a:cs typeface="+mn-cs"/>
                        </a:rPr>
                        <a:t> Mar. 2018</a:t>
                      </a:r>
                      <a:r>
                        <a:rPr lang="en-US" sz="1600" strike="noStrike" kern="1200" baseline="0" dirty="0" smtClean="0">
                          <a:solidFill>
                            <a:schemeClr val="dk1"/>
                          </a:solidFill>
                          <a:latin typeface="+mn-lt"/>
                          <a:ea typeface="+mn-ea"/>
                          <a:cs typeface="+mn-cs"/>
                        </a:rPr>
                        <a:t> </a:t>
                      </a:r>
                      <a:r>
                        <a:rPr lang="en-US" sz="1600" strike="noStrike" kern="1200" dirty="0" smtClean="0">
                          <a:solidFill>
                            <a:schemeClr val="dk1"/>
                          </a:solidFill>
                          <a:latin typeface="+mn-lt"/>
                          <a:ea typeface="+mn-ea"/>
                          <a:cs typeface="+mn-cs"/>
                        </a:rPr>
                        <a:t>Agenda</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Agenda Deck</a:t>
                      </a:r>
                      <a:endParaRPr lang="en-US" sz="1600" strike="noStrike" kern="1200" dirty="0">
                        <a:solidFill>
                          <a:schemeClr val="dk1"/>
                        </a:solidFill>
                        <a:latin typeface="+mn-lt"/>
                        <a:ea typeface="+mn-ea"/>
                        <a:cs typeface="+mn-cs"/>
                      </a:endParaRPr>
                    </a:p>
                  </a:txBody>
                  <a:tcPr marT="45712" marB="45712"/>
                </a:tc>
              </a:tr>
              <a:tr h="2464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11-18-221</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Roy Want</a:t>
                      </a: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Jan. meeting minutes</a:t>
                      </a:r>
                      <a:endParaRPr lang="en-US" sz="1600" strike="noStrike"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Meeting minutes</a:t>
                      </a:r>
                    </a:p>
                  </a:txBody>
                  <a:tcPr marT="45712" marB="45712"/>
                </a:tc>
              </a:tr>
              <a:tr h="167632">
                <a:tc>
                  <a:txBody>
                    <a:bodyPr/>
                    <a:lstStyle/>
                    <a:p>
                      <a:pPr marL="0" algn="l" defTabSz="914400" rtl="0" eaLnBrk="1" latinLnBrk="0" hangingPunct="1"/>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Chao Chun</a:t>
                      </a:r>
                      <a:r>
                        <a:rPr lang="en-US" sz="1600" strike="noStrike" kern="1200" baseline="0" dirty="0" smtClean="0">
                          <a:solidFill>
                            <a:schemeClr val="dk1"/>
                          </a:solidFill>
                          <a:latin typeface="+mn-lt"/>
                          <a:ea typeface="+mn-ea"/>
                          <a:cs typeface="+mn-cs"/>
                        </a:rPr>
                        <a:t> Wang</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Draft P802.11az_D0.1.pdf </a:t>
                      </a:r>
                      <a:endParaRPr lang="en-US" sz="1600" strike="noStrike" kern="1200" noProof="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Draft spec</a:t>
                      </a:r>
                    </a:p>
                  </a:txBody>
                  <a:tcPr marT="45712" marB="45712"/>
                </a:tc>
              </a:tr>
              <a:tr h="0">
                <a:tc>
                  <a:txBody>
                    <a:bodyPr/>
                    <a:lstStyle/>
                    <a:p>
                      <a:pPr marL="0" algn="l" defTabSz="914400" rtl="0" eaLnBrk="1" latinLnBrk="0" hangingPunct="1"/>
                      <a:r>
                        <a:rPr lang="en-US" sz="1600" strike="noStrike" kern="1200" dirty="0" smtClean="0">
                          <a:solidFill>
                            <a:schemeClr val="dk1"/>
                          </a:solidFill>
                          <a:latin typeface="+mn-lt"/>
                          <a:ea typeface="+mn-ea"/>
                          <a:cs typeface="+mn-cs"/>
                        </a:rPr>
                        <a:t>11-17-462</a:t>
                      </a: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Chao Chun</a:t>
                      </a:r>
                      <a:r>
                        <a:rPr lang="en-US" sz="1600" strike="noStrike" kern="1200" baseline="0" dirty="0" smtClean="0">
                          <a:solidFill>
                            <a:schemeClr val="dk1"/>
                          </a:solidFill>
                          <a:latin typeface="+mn-lt"/>
                          <a:ea typeface="+mn-ea"/>
                          <a:cs typeface="+mn-cs"/>
                        </a:rPr>
                        <a:t> Wang</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SFD</a:t>
                      </a:r>
                      <a:r>
                        <a:rPr lang="en-US" sz="1600" strike="noStrike" kern="1200" baseline="0" dirty="0" smtClean="0">
                          <a:solidFill>
                            <a:schemeClr val="dk1"/>
                          </a:solidFill>
                          <a:latin typeface="+mn-lt"/>
                          <a:ea typeface="+mn-ea"/>
                          <a:cs typeface="+mn-cs"/>
                        </a:rPr>
                        <a:t> Working Draft approval</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SFD</a:t>
                      </a:r>
                      <a:endParaRPr lang="en-US" sz="1600" strike="noStrike" kern="1200" dirty="0">
                        <a:solidFill>
                          <a:schemeClr val="dk1"/>
                        </a:solidFill>
                        <a:latin typeface="+mn-lt"/>
                        <a:ea typeface="+mn-ea"/>
                        <a:cs typeface="+mn-cs"/>
                      </a:endParaRPr>
                    </a:p>
                  </a:txBody>
                  <a:tcPr marT="45712" marB="45712"/>
                </a:tc>
              </a:tr>
              <a:tr h="0">
                <a:tc>
                  <a:txBody>
                    <a:bodyPr/>
                    <a:lstStyle/>
                    <a:p>
                      <a:r>
                        <a:rPr lang="en-US" sz="1600" dirty="0" smtClean="0"/>
                        <a:t>11-18-350</a:t>
                      </a:r>
                      <a:endParaRPr lang="en-US" sz="1600" dirty="0"/>
                    </a:p>
                  </a:txBody>
                  <a:tcPr marT="45712" marB="45712"/>
                </a:tc>
                <a:tc>
                  <a:txBody>
                    <a:bodyPr/>
                    <a:lstStyle/>
                    <a:p>
                      <a:r>
                        <a:rPr lang="en-US" sz="1600" dirty="0" smtClean="0">
                          <a:effectLst/>
                        </a:rPr>
                        <a:t>Nehru Bhandaru </a:t>
                      </a:r>
                      <a:endParaRPr lang="en-US" sz="1600" dirty="0"/>
                    </a:p>
                  </a:txBody>
                  <a:tcPr marT="45712" marB="45712"/>
                </a:tc>
                <a:tc>
                  <a:txBody>
                    <a:bodyPr/>
                    <a:lstStyle/>
                    <a:p>
                      <a:r>
                        <a:rPr lang="en-US" sz="1600" dirty="0" smtClean="0">
                          <a:effectLst/>
                        </a:rPr>
                        <a:t>Pre-association Security Negotiation for 11az</a:t>
                      </a:r>
                      <a:endParaRPr lang="en-US" sz="1600" dirty="0"/>
                    </a:p>
                  </a:txBody>
                  <a:tcPr marT="45712" marB="45712"/>
                </a:tc>
                <a:tc>
                  <a:txBody>
                    <a:bodyPr/>
                    <a:lstStyle/>
                    <a:p>
                      <a:r>
                        <a:rPr lang="en-US" sz="1600" dirty="0" smtClean="0"/>
                        <a:t>Amendment text</a:t>
                      </a:r>
                      <a:endParaRPr lang="en-US" sz="1600" dirty="0"/>
                    </a:p>
                  </a:txBody>
                  <a:tcPr marT="45712" marB="45712"/>
                </a:tc>
              </a:tr>
              <a:tr h="0">
                <a:tc>
                  <a:txBody>
                    <a:bodyPr/>
                    <a:lstStyle/>
                    <a:p>
                      <a:r>
                        <a:rPr lang="en-US" sz="1600" dirty="0" smtClean="0"/>
                        <a:t>11-18-461</a:t>
                      </a:r>
                      <a:endParaRPr lang="en-US" sz="1600" dirty="0"/>
                    </a:p>
                  </a:txBody>
                  <a:tcPr marT="45712" marB="45712"/>
                </a:tc>
                <a:tc>
                  <a:txBody>
                    <a:bodyPr/>
                    <a:lstStyle/>
                    <a:p>
                      <a:r>
                        <a:rPr lang="en-US" sz="1600" dirty="0" smtClean="0"/>
                        <a:t>Christian Berger</a:t>
                      </a:r>
                      <a:endParaRPr lang="en-US" sz="1600" dirty="0"/>
                    </a:p>
                  </a:txBody>
                  <a:tcPr marT="45712" marB="45712"/>
                </a:tc>
                <a:tc>
                  <a:txBody>
                    <a:bodyPr/>
                    <a:lstStyle/>
                    <a:p>
                      <a:r>
                        <a:rPr lang="en-US" sz="1600" dirty="0" err="1" smtClean="0">
                          <a:effectLst/>
                        </a:rPr>
                        <a:t>VHTz</a:t>
                      </a:r>
                      <a:r>
                        <a:rPr lang="en-US" sz="1600" dirty="0" smtClean="0">
                          <a:effectLst/>
                        </a:rPr>
                        <a:t> Sounding </a:t>
                      </a:r>
                      <a:r>
                        <a:rPr lang="en-US" sz="1600" dirty="0" err="1" smtClean="0">
                          <a:effectLst/>
                        </a:rPr>
                        <a:t>MinToaReady</a:t>
                      </a:r>
                      <a:endParaRPr lang="en-US" sz="1600" dirty="0"/>
                    </a:p>
                  </a:txBody>
                  <a:tcPr marT="45712" marB="45712"/>
                </a:tc>
                <a:tc>
                  <a:txBody>
                    <a:bodyPr/>
                    <a:lstStyle/>
                    <a:p>
                      <a:r>
                        <a:rPr lang="en-US" sz="1600" dirty="0" smtClean="0"/>
                        <a:t>Amendment text</a:t>
                      </a:r>
                      <a:endParaRPr lang="en-US" sz="1600" dirty="0"/>
                    </a:p>
                  </a:txBody>
                  <a:tcPr marT="45712" marB="45712"/>
                </a:tc>
              </a:tr>
              <a:tr h="0">
                <a:tc>
                  <a:txBody>
                    <a:bodyPr/>
                    <a:lstStyle/>
                    <a:p>
                      <a:r>
                        <a:rPr lang="en-US" sz="1600" dirty="0" smtClean="0"/>
                        <a:t>11-18-494</a:t>
                      </a:r>
                      <a:endParaRPr lang="en-US" sz="1600" dirty="0"/>
                    </a:p>
                  </a:txBody>
                  <a:tcPr marT="45712" marB="45712"/>
                </a:tc>
                <a:tc>
                  <a:txBody>
                    <a:bodyPr/>
                    <a:lstStyle/>
                    <a:p>
                      <a:r>
                        <a:rPr lang="en-US" sz="1600" dirty="0" smtClean="0"/>
                        <a:t>Assaf Kasher</a:t>
                      </a:r>
                      <a:endParaRPr lang="en-US" sz="1600" dirty="0"/>
                    </a:p>
                  </a:txBody>
                  <a:tcPr marT="45712" marB="45712"/>
                </a:tc>
                <a:tc>
                  <a:txBody>
                    <a:bodyPr/>
                    <a:lstStyle/>
                    <a:p>
                      <a:r>
                        <a:rPr lang="en-US" sz="1600" dirty="0" smtClean="0"/>
                        <a:t>Direction</a:t>
                      </a:r>
                      <a:r>
                        <a:rPr lang="en-US" sz="1600" baseline="0" dirty="0" smtClean="0"/>
                        <a:t> </a:t>
                      </a:r>
                      <a:r>
                        <a:rPr lang="en-US" sz="1600" dirty="0" smtClean="0"/>
                        <a:t>Measurement</a:t>
                      </a:r>
                      <a:r>
                        <a:rPr lang="en-US" sz="1600" baseline="0" dirty="0" smtClean="0"/>
                        <a:t> </a:t>
                      </a:r>
                      <a:r>
                        <a:rPr lang="en-US" sz="1600" dirty="0" smtClean="0"/>
                        <a:t>SFD</a:t>
                      </a:r>
                      <a:r>
                        <a:rPr lang="en-US" sz="1600" baseline="0" dirty="0" smtClean="0"/>
                        <a:t> </a:t>
                      </a:r>
                      <a:r>
                        <a:rPr lang="en-US" sz="1600" dirty="0" smtClean="0"/>
                        <a:t>Text</a:t>
                      </a:r>
                      <a:endParaRPr lang="en-US" sz="1600" dirty="0"/>
                    </a:p>
                  </a:txBody>
                  <a:tcPr marT="45712" marB="45712"/>
                </a:tc>
                <a:tc>
                  <a:txBody>
                    <a:bodyPr/>
                    <a:lstStyle/>
                    <a:p>
                      <a:r>
                        <a:rPr lang="en-US" sz="1600" dirty="0" smtClean="0"/>
                        <a:t>Amendment text</a:t>
                      </a:r>
                      <a:endParaRPr lang="en-US" sz="1600" dirty="0"/>
                    </a:p>
                  </a:txBody>
                  <a:tcPr marT="45712" marB="45712"/>
                </a:tc>
              </a:tr>
              <a:tr h="0">
                <a:tc>
                  <a:txBody>
                    <a:bodyPr/>
                    <a:lstStyle/>
                    <a:p>
                      <a:r>
                        <a:rPr lang="en-US" sz="1600" dirty="0" smtClean="0"/>
                        <a:t>11-18-521</a:t>
                      </a:r>
                      <a:endParaRPr lang="en-US" sz="1600" dirty="0"/>
                    </a:p>
                  </a:txBody>
                  <a:tcPr marT="45712" marB="45712"/>
                </a:tc>
                <a:tc>
                  <a:txBody>
                    <a:bodyPr/>
                    <a:lstStyle/>
                    <a:p>
                      <a:r>
                        <a:rPr lang="en-US" sz="1600" dirty="0" smtClean="0"/>
                        <a:t>Erik Lindskog</a:t>
                      </a:r>
                      <a:endParaRPr lang="en-US" sz="1600" dirty="0"/>
                    </a:p>
                  </a:txBody>
                  <a:tcPr marT="45712" marB="45712"/>
                </a:tc>
                <a:tc>
                  <a:txBody>
                    <a:bodyPr/>
                    <a:lstStyle/>
                    <a:p>
                      <a:r>
                        <a:rPr lang="en-US" sz="1600" dirty="0" smtClean="0"/>
                        <a:t>Scalable </a:t>
                      </a:r>
                      <a:r>
                        <a:rPr lang="en-US" sz="1600" dirty="0" err="1" smtClean="0"/>
                        <a:t>HEz</a:t>
                      </a:r>
                      <a:r>
                        <a:rPr lang="en-US" sz="1600" dirty="0" smtClean="0"/>
                        <a:t> Ranging</a:t>
                      </a:r>
                      <a:endParaRPr lang="en-US" sz="1600" dirty="0"/>
                    </a:p>
                  </a:txBody>
                  <a:tcPr marT="45712" marB="45712"/>
                </a:tc>
                <a:tc>
                  <a:txBody>
                    <a:bodyPr/>
                    <a:lstStyle/>
                    <a:p>
                      <a:r>
                        <a:rPr lang="en-US" sz="1600" dirty="0" smtClean="0"/>
                        <a:t>SFD</a:t>
                      </a:r>
                      <a:endParaRPr lang="en-US" sz="1600" dirty="0"/>
                    </a:p>
                  </a:txBody>
                  <a:tcPr marT="45712" marB="45712"/>
                </a:tc>
              </a:tr>
              <a:tr h="0">
                <a:tc>
                  <a:txBody>
                    <a:bodyPr/>
                    <a:lstStyle/>
                    <a:p>
                      <a:r>
                        <a:rPr lang="en-US" sz="1600" dirty="0" smtClean="0"/>
                        <a:t>11-18-458</a:t>
                      </a:r>
                      <a:endParaRPr lang="en-US" sz="1600" dirty="0"/>
                    </a:p>
                  </a:txBody>
                  <a:tcPr marT="45712" marB="45712"/>
                </a:tc>
                <a:tc>
                  <a:txBody>
                    <a:bodyPr/>
                    <a:lstStyle/>
                    <a:p>
                      <a:r>
                        <a:rPr lang="en-US" sz="1600" dirty="0" smtClean="0"/>
                        <a:t>Yongho Seok</a:t>
                      </a:r>
                      <a:endParaRPr lang="en-US" sz="1600" dirty="0"/>
                    </a:p>
                  </a:txBody>
                  <a:tcPr marT="45712" marB="45712"/>
                </a:tc>
                <a:tc>
                  <a:txBody>
                    <a:bodyPr/>
                    <a:lstStyle/>
                    <a:p>
                      <a:r>
                        <a:rPr lang="en-US" sz="1600" dirty="0" err="1" smtClean="0"/>
                        <a:t>VHTz</a:t>
                      </a:r>
                      <a:r>
                        <a:rPr lang="en-US" sz="1600" dirty="0" smtClean="0"/>
                        <a:t> Secure Measurement Protocol Amendment Text</a:t>
                      </a:r>
                      <a:endParaRPr lang="en-US" sz="1600" dirty="0"/>
                    </a:p>
                  </a:txBody>
                  <a:tcPr marT="45712" marB="45712"/>
                </a:tc>
                <a:tc>
                  <a:txBody>
                    <a:bodyPr/>
                    <a:lstStyle/>
                    <a:p>
                      <a:r>
                        <a:rPr lang="en-US" sz="1600" dirty="0" smtClean="0"/>
                        <a:t>Amendment text</a:t>
                      </a:r>
                      <a:endParaRPr lang="en-US" sz="1600" dirty="0"/>
                    </a:p>
                  </a:txBody>
                  <a:tcPr marT="45712" marB="45712"/>
                </a:tc>
              </a:tr>
              <a:tr h="0">
                <a:tc>
                  <a:txBody>
                    <a:bodyPr/>
                    <a:lstStyle/>
                    <a:p>
                      <a:r>
                        <a:rPr lang="en-US" sz="1600" dirty="0" smtClean="0"/>
                        <a:t>11-18-457</a:t>
                      </a:r>
                      <a:endParaRPr lang="en-US" sz="1600" dirty="0"/>
                    </a:p>
                  </a:txBody>
                  <a:tcPr marT="45712" marB="45712"/>
                </a:tc>
                <a:tc>
                  <a:txBody>
                    <a:bodyPr/>
                    <a:lstStyle/>
                    <a:p>
                      <a:r>
                        <a:rPr lang="en-US" sz="1600" dirty="0" smtClean="0"/>
                        <a:t>Yongho</a:t>
                      </a:r>
                      <a:r>
                        <a:rPr lang="en-US" sz="1600" baseline="0" dirty="0" smtClean="0"/>
                        <a:t> Seok</a:t>
                      </a:r>
                      <a:endParaRPr lang="en-US" sz="1600" dirty="0"/>
                    </a:p>
                  </a:txBody>
                  <a:tcPr marT="45712" marB="45712"/>
                </a:tc>
                <a:tc>
                  <a:txBody>
                    <a:bodyPr/>
                    <a:lstStyle/>
                    <a:p>
                      <a:r>
                        <a:rPr lang="en-US" sz="1600" dirty="0" smtClean="0"/>
                        <a:t>NDP Bandwidth Selection in Range Measurement </a:t>
                      </a:r>
                      <a:endParaRPr lang="en-US" sz="1600" dirty="0"/>
                    </a:p>
                  </a:txBody>
                  <a:tcPr marT="45712" marB="45712"/>
                </a:tc>
                <a:tc>
                  <a:txBody>
                    <a:bodyPr/>
                    <a:lstStyle/>
                    <a:p>
                      <a:r>
                        <a:rPr lang="en-US" sz="1600" dirty="0" smtClean="0"/>
                        <a:t>SFD</a:t>
                      </a:r>
                      <a:endParaRPr lang="en-US" sz="1600" dirty="0"/>
                    </a:p>
                  </a:txBody>
                  <a:tcPr marT="45712" marB="45712"/>
                </a:tc>
              </a:tr>
            </a:tbl>
          </a:graphicData>
        </a:graphic>
      </p:graphicFrame>
      <p:sp>
        <p:nvSpPr>
          <p:cNvPr id="12"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2076556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85800" y="685800"/>
            <a:ext cx="7770813" cy="1065213"/>
          </a:xfrm>
        </p:spPr>
        <p:txBody>
          <a:bodyPr/>
          <a:lstStyle/>
          <a:p>
            <a:r>
              <a:rPr lang="en-US" altLang="en-US" dirty="0">
                <a:solidFill>
                  <a:schemeClr val="tx2"/>
                </a:solidFill>
              </a:rPr>
              <a:t>Submission List for the </a:t>
            </a:r>
            <a:r>
              <a:rPr lang="en-US" altLang="en-US" dirty="0" smtClean="0">
                <a:solidFill>
                  <a:schemeClr val="tx2"/>
                </a:solidFill>
              </a:rPr>
              <a:t>week (2)</a:t>
            </a:r>
            <a:endParaRPr lang="en-US" dirty="0"/>
          </a:p>
        </p:txBody>
      </p:sp>
      <p:sp>
        <p:nvSpPr>
          <p:cNvPr id="8"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18</a:t>
            </a:fld>
            <a:endParaRPr lang="en-GB" dirty="0"/>
          </a:p>
        </p:txBody>
      </p:sp>
      <p:sp>
        <p:nvSpPr>
          <p:cNvPr id="9"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graphicFrame>
        <p:nvGraphicFramePr>
          <p:cNvPr id="11" name="Content Placeholder 6"/>
          <p:cNvGraphicFramePr>
            <a:graphicFrameLocks noGrp="1"/>
          </p:cNvGraphicFramePr>
          <p:nvPr>
            <p:ph idx="1"/>
            <p:extLst>
              <p:ext uri="{D42A27DB-BD31-4B8C-83A1-F6EECF244321}">
                <p14:modId xmlns:p14="http://schemas.microsoft.com/office/powerpoint/2010/main" val="3401142422"/>
              </p:ext>
            </p:extLst>
          </p:nvPr>
        </p:nvGraphicFramePr>
        <p:xfrm>
          <a:off x="380206" y="1484784"/>
          <a:ext cx="8458200" cy="3078368"/>
        </p:xfrm>
        <a:graphic>
          <a:graphicData uri="http://schemas.openxmlformats.org/drawingml/2006/table">
            <a:tbl>
              <a:tblPr firstRow="1" bandRow="1">
                <a:tableStyleId>{21E4AEA4-8DFA-4A89-87EB-49C32662AFE0}</a:tableStyleId>
              </a:tblPr>
              <a:tblGrid>
                <a:gridCol w="1311474"/>
                <a:gridCol w="1728192"/>
                <a:gridCol w="3672408"/>
                <a:gridCol w="1746126"/>
              </a:tblGrid>
              <a:tr h="332739">
                <a:tc>
                  <a:txBody>
                    <a:bodyPr/>
                    <a:lstStyle/>
                    <a:p>
                      <a:pPr algn="ctr"/>
                      <a:r>
                        <a:rPr lang="en-US" sz="1600" dirty="0" smtClean="0"/>
                        <a:t>DCN</a:t>
                      </a:r>
                      <a:endParaRPr lang="en-US" sz="1600" dirty="0"/>
                    </a:p>
                  </a:txBody>
                  <a:tcPr marR="36000" marT="45712" marB="45712"/>
                </a:tc>
                <a:tc>
                  <a:txBody>
                    <a:bodyPr/>
                    <a:lstStyle/>
                    <a:p>
                      <a:pPr algn="ctr"/>
                      <a:r>
                        <a:rPr lang="en-US" sz="1600" dirty="0" smtClean="0"/>
                        <a:t>Presenter</a:t>
                      </a:r>
                      <a:endParaRPr lang="en-US" sz="1600" dirty="0"/>
                    </a:p>
                  </a:txBody>
                  <a:tcPr marR="36000" marT="45712" marB="45712"/>
                </a:tc>
                <a:tc>
                  <a:txBody>
                    <a:bodyPr/>
                    <a:lstStyle/>
                    <a:p>
                      <a:pPr algn="ctr"/>
                      <a:r>
                        <a:rPr lang="en-US" sz="1600" dirty="0" smtClean="0"/>
                        <a:t>Title</a:t>
                      </a:r>
                      <a:endParaRPr lang="en-US" sz="1600" dirty="0"/>
                    </a:p>
                  </a:txBody>
                  <a:tcPr marR="36000" marT="45712" marB="45712"/>
                </a:tc>
                <a:tc>
                  <a:txBody>
                    <a:bodyPr/>
                    <a:lstStyle/>
                    <a:p>
                      <a:pPr algn="ctr"/>
                      <a:r>
                        <a:rPr lang="en-US" sz="1600" dirty="0" smtClean="0"/>
                        <a:t>Topic</a:t>
                      </a:r>
                      <a:endParaRPr lang="en-US" sz="1600" dirty="0"/>
                    </a:p>
                  </a:txBody>
                  <a:tcPr marR="36000" marT="45712" marB="45712"/>
                </a:tc>
              </a:tr>
              <a:tr h="0">
                <a:tc>
                  <a:txBody>
                    <a:bodyPr/>
                    <a:lstStyle/>
                    <a:p>
                      <a:r>
                        <a:rPr lang="en-US" sz="1600" dirty="0" smtClean="0"/>
                        <a:t>11-18-534</a:t>
                      </a:r>
                      <a:endParaRPr lang="en-US" sz="1600" dirty="0"/>
                    </a:p>
                  </a:txBody>
                  <a:tcPr marT="45712" marB="45712"/>
                </a:tc>
                <a:tc>
                  <a:txBody>
                    <a:bodyPr/>
                    <a:lstStyle/>
                    <a:p>
                      <a:r>
                        <a:rPr lang="en-US" sz="1600" dirty="0" err="1" smtClean="0"/>
                        <a:t>Chitto</a:t>
                      </a:r>
                      <a:r>
                        <a:rPr lang="en-US" sz="1600" dirty="0" smtClean="0"/>
                        <a:t> </a:t>
                      </a:r>
                      <a:r>
                        <a:rPr lang="en-US" sz="1600" dirty="0" err="1" smtClean="0"/>
                        <a:t>Ghsoh</a:t>
                      </a:r>
                      <a:endParaRPr lang="en-US" sz="1600" dirty="0"/>
                    </a:p>
                  </a:txBody>
                  <a:tcPr marT="45712" marB="45712"/>
                </a:tc>
                <a:tc>
                  <a:txBody>
                    <a:bodyPr/>
                    <a:lstStyle/>
                    <a:p>
                      <a:r>
                        <a:rPr lang="en-US" sz="1600" dirty="0" smtClean="0"/>
                        <a:t>Draft Text on Trigger Frame format for 11az</a:t>
                      </a:r>
                      <a:endParaRPr lang="en-US" sz="1600" dirty="0"/>
                    </a:p>
                  </a:txBody>
                  <a:tcPr marT="45712" marB="45712"/>
                </a:tc>
                <a:tc>
                  <a:txBody>
                    <a:bodyPr/>
                    <a:lstStyle/>
                    <a:p>
                      <a:r>
                        <a:rPr lang="en-US" sz="1600" dirty="0" smtClean="0"/>
                        <a:t>Amendment text</a:t>
                      </a:r>
                      <a:endParaRPr lang="en-US" sz="1600" dirty="0"/>
                    </a:p>
                  </a:txBody>
                  <a:tcPr marT="45712" marB="45712"/>
                </a:tc>
              </a:tr>
              <a:tr h="0">
                <a:tc>
                  <a:txBody>
                    <a:bodyPr/>
                    <a:lstStyle/>
                    <a:p>
                      <a:r>
                        <a:rPr lang="en-US" sz="1600" dirty="0" smtClean="0"/>
                        <a:t>11-18-539</a:t>
                      </a:r>
                      <a:endParaRPr lang="en-US" sz="1600" dirty="0"/>
                    </a:p>
                  </a:txBody>
                  <a:tcPr marT="45712" marB="45712"/>
                </a:tc>
                <a:tc>
                  <a:txBody>
                    <a:bodyPr/>
                    <a:lstStyle/>
                    <a:p>
                      <a:r>
                        <a:rPr lang="en-US" sz="1600" dirty="0" smtClean="0"/>
                        <a:t>Feng Jiang</a:t>
                      </a:r>
                      <a:endParaRPr lang="en-US" sz="1600" dirty="0"/>
                    </a:p>
                  </a:txBody>
                  <a:tcPr marT="45712" marB="45712"/>
                </a:tc>
                <a:tc>
                  <a:txBody>
                    <a:bodyPr/>
                    <a:lstStyle/>
                    <a:p>
                      <a:r>
                        <a:rPr lang="en-US" sz="1600" b="0" i="0" kern="1200" dirty="0" smtClean="0">
                          <a:solidFill>
                            <a:schemeClr val="dk1"/>
                          </a:solidFill>
                          <a:effectLst/>
                          <a:latin typeface="+mn-lt"/>
                          <a:ea typeface="+mn-ea"/>
                          <a:cs typeface="+mn-cs"/>
                        </a:rPr>
                        <a:t>Existence Indication of Attacker or Jammer in LMR</a:t>
                      </a:r>
                      <a:endParaRPr lang="en-US" sz="1600" dirty="0"/>
                    </a:p>
                  </a:txBody>
                  <a:tcPr marT="45712" marB="45712"/>
                </a:tc>
                <a:tc>
                  <a:txBody>
                    <a:bodyPr/>
                    <a:lstStyle/>
                    <a:p>
                      <a:r>
                        <a:rPr lang="en-US" sz="1600" dirty="0" smtClean="0"/>
                        <a:t>SFD</a:t>
                      </a:r>
                      <a:endParaRPr lang="en-US" sz="1600" dirty="0"/>
                    </a:p>
                  </a:txBody>
                  <a:tcPr marT="45712" marB="45712"/>
                </a:tc>
              </a:tr>
              <a:tr h="0">
                <a:tc>
                  <a:txBody>
                    <a:bodyPr/>
                    <a:lstStyle/>
                    <a:p>
                      <a:r>
                        <a:rPr lang="en-US" sz="1600" dirty="0" smtClean="0"/>
                        <a:t>11-18-552</a:t>
                      </a:r>
                      <a:endParaRPr lang="en-US" sz="1600" dirty="0"/>
                    </a:p>
                  </a:txBody>
                  <a:tcPr marT="45712" marB="45712"/>
                </a:tc>
                <a:tc>
                  <a:txBody>
                    <a:bodyPr/>
                    <a:lstStyle/>
                    <a:p>
                      <a:r>
                        <a:rPr lang="en-US" sz="1600" dirty="0" smtClean="0"/>
                        <a:t>Assaf</a:t>
                      </a:r>
                      <a:r>
                        <a:rPr lang="en-US" sz="1600" baseline="0" dirty="0" smtClean="0"/>
                        <a:t> Kasher</a:t>
                      </a:r>
                      <a:endParaRPr lang="en-US" sz="1600" dirty="0"/>
                    </a:p>
                  </a:txBody>
                  <a:tcPr marT="45712" marB="45712"/>
                </a:tc>
                <a:tc>
                  <a:txBody>
                    <a:bodyPr/>
                    <a:lstStyle/>
                    <a:p>
                      <a:r>
                        <a:rPr lang="en-US" sz="1600" dirty="0" smtClean="0"/>
                        <a:t>60GHz</a:t>
                      </a:r>
                      <a:r>
                        <a:rPr lang="en-US" sz="1600" baseline="0" dirty="0" smtClean="0"/>
                        <a:t> </a:t>
                      </a:r>
                      <a:r>
                        <a:rPr lang="en-US" sz="1600" dirty="0" smtClean="0"/>
                        <a:t>AOD</a:t>
                      </a:r>
                      <a:r>
                        <a:rPr lang="en-US" sz="1600" baseline="0" dirty="0" smtClean="0"/>
                        <a:t> </a:t>
                      </a:r>
                      <a:r>
                        <a:rPr lang="en-US" sz="1600" dirty="0" smtClean="0"/>
                        <a:t>messaging </a:t>
                      </a:r>
                      <a:endParaRPr lang="en-US" sz="1600" dirty="0"/>
                    </a:p>
                  </a:txBody>
                  <a:tcPr marT="45712" marB="45712"/>
                </a:tc>
                <a:tc>
                  <a:txBody>
                    <a:bodyPr/>
                    <a:lstStyle/>
                    <a:p>
                      <a:r>
                        <a:rPr lang="en-US" sz="1600" dirty="0" smtClean="0"/>
                        <a:t>SFD</a:t>
                      </a:r>
                      <a:endParaRPr lang="en-US" sz="1600" dirty="0"/>
                    </a:p>
                  </a:txBody>
                  <a:tcPr marT="45712" marB="45712"/>
                </a:tc>
              </a:tr>
              <a:tr h="0">
                <a:tc>
                  <a:txBody>
                    <a:bodyPr/>
                    <a:lstStyle/>
                    <a:p>
                      <a:r>
                        <a:rPr lang="en-US" sz="1600" dirty="0" smtClean="0"/>
                        <a:t>11-18-555</a:t>
                      </a:r>
                      <a:endParaRPr lang="en-US" sz="1600" dirty="0"/>
                    </a:p>
                  </a:txBody>
                  <a:tcPr marT="45712" marB="45712"/>
                </a:tc>
                <a:tc>
                  <a:txBody>
                    <a:bodyPr/>
                    <a:lstStyle/>
                    <a:p>
                      <a:r>
                        <a:rPr lang="en-US" sz="1600" dirty="0" smtClean="0"/>
                        <a:t>Yongho</a:t>
                      </a:r>
                      <a:r>
                        <a:rPr lang="en-US" sz="1600" baseline="0" dirty="0" smtClean="0"/>
                        <a:t> Seok</a:t>
                      </a:r>
                      <a:endParaRPr lang="en-US" sz="1600" dirty="0"/>
                    </a:p>
                  </a:txBody>
                  <a:tcPr marT="45712" marB="45712"/>
                </a:tc>
                <a:tc>
                  <a:txBody>
                    <a:bodyPr/>
                    <a:lstStyle/>
                    <a:p>
                      <a:r>
                        <a:rPr lang="en-US" sz="1600" dirty="0" smtClean="0"/>
                        <a:t>Revised </a:t>
                      </a:r>
                      <a:r>
                        <a:rPr lang="en-US" sz="1600" dirty="0" err="1" smtClean="0"/>
                        <a:t>VHTz</a:t>
                      </a:r>
                      <a:r>
                        <a:rPr lang="en-US" sz="1600" dirty="0" smtClean="0"/>
                        <a:t> Specific Parameters </a:t>
                      </a:r>
                      <a:endParaRPr lang="en-US" sz="1600" dirty="0"/>
                    </a:p>
                  </a:txBody>
                  <a:tcPr marT="45712" marB="45712"/>
                </a:tc>
                <a:tc>
                  <a:txBody>
                    <a:bodyPr/>
                    <a:lstStyle/>
                    <a:p>
                      <a:r>
                        <a:rPr lang="en-US" sz="1600" dirty="0" smtClean="0"/>
                        <a:t>Amendment Text</a:t>
                      </a:r>
                      <a:endParaRPr lang="en-US" sz="1600" dirty="0"/>
                    </a:p>
                  </a:txBody>
                  <a:tcPr marT="45712" marB="45712"/>
                </a:tc>
              </a:tr>
              <a:tr h="0">
                <a:tc>
                  <a:txBody>
                    <a:bodyPr/>
                    <a:lstStyle/>
                    <a:p>
                      <a:r>
                        <a:rPr lang="en-US" sz="1600" dirty="0" smtClean="0"/>
                        <a:t>11-18-553</a:t>
                      </a:r>
                      <a:endParaRPr lang="en-US" sz="1600" dirty="0"/>
                    </a:p>
                  </a:txBody>
                  <a:tcPr marT="45712" marB="45712"/>
                </a:tc>
                <a:tc>
                  <a:txBody>
                    <a:bodyPr/>
                    <a:lstStyle/>
                    <a:p>
                      <a:r>
                        <a:rPr lang="en-US" sz="1600" dirty="0" smtClean="0"/>
                        <a:t>Liwen Chu</a:t>
                      </a:r>
                      <a:endParaRPr lang="en-US" sz="1600" dirty="0"/>
                    </a:p>
                  </a:txBody>
                  <a:tcPr marT="45712" marB="45712"/>
                </a:tc>
                <a:tc>
                  <a:txBody>
                    <a:bodyPr/>
                    <a:lstStyle/>
                    <a:p>
                      <a:r>
                        <a:rPr lang="en-US" sz="1600" dirty="0" smtClean="0"/>
                        <a:t>NDP Ranging Error Recovery</a:t>
                      </a:r>
                      <a:endParaRPr lang="en-US" sz="1600" dirty="0"/>
                    </a:p>
                  </a:txBody>
                  <a:tcPr marT="45712" marB="45712"/>
                </a:tc>
                <a:tc>
                  <a:txBody>
                    <a:bodyPr/>
                    <a:lstStyle/>
                    <a:p>
                      <a:r>
                        <a:rPr lang="en-US" sz="1600" dirty="0" smtClean="0"/>
                        <a:t>SFD</a:t>
                      </a:r>
                      <a:endParaRPr lang="en-US" sz="1600" dirty="0"/>
                    </a:p>
                  </a:txBody>
                  <a:tcPr marT="45712" marB="45712"/>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11-17-1701</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Feng Jiang</a:t>
                      </a: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Two-sided LMR Feedback between AP and STA</a:t>
                      </a:r>
                      <a:endParaRPr lang="en-US" sz="1600" strike="noStrike"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SFD</a:t>
                      </a:r>
                    </a:p>
                  </a:txBody>
                  <a:tcPr marT="45712" marB="45712"/>
                </a:tc>
              </a:tr>
            </a:tbl>
          </a:graphicData>
        </a:graphic>
      </p:graphicFrame>
      <p:sp>
        <p:nvSpPr>
          <p:cNvPr id="12"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16387579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TG Process</a:t>
            </a:r>
            <a:endParaRPr lang="en-US" dirty="0"/>
          </a:p>
        </p:txBody>
      </p:sp>
      <p:sp>
        <p:nvSpPr>
          <p:cNvPr id="3" name="Content Placeholder 2"/>
          <p:cNvSpPr>
            <a:spLocks noGrp="1"/>
          </p:cNvSpPr>
          <p:nvPr>
            <p:ph idx="1"/>
          </p:nvPr>
        </p:nvSpPr>
        <p:spPr>
          <a:xfrm>
            <a:off x="685801" y="1751014"/>
            <a:ext cx="6766520" cy="4343400"/>
          </a:xfrm>
        </p:spPr>
        <p:txBody>
          <a:bodyPr/>
          <a:lstStyle/>
          <a:p>
            <a:pPr>
              <a:buFont typeface="Arial" panose="020B0604020202020204" pitchFamily="34" charset="0"/>
              <a:buChar char="•"/>
            </a:pPr>
            <a:r>
              <a:rPr lang="en-US" dirty="0" smtClean="0"/>
              <a:t>Submissions ordering:</a:t>
            </a:r>
          </a:p>
          <a:p>
            <a:pPr lvl="1">
              <a:buFont typeface="Arial" panose="020B0604020202020204" pitchFamily="34" charset="0"/>
              <a:buChar char="•"/>
            </a:pPr>
            <a:r>
              <a:rPr lang="en-US" dirty="0"/>
              <a:t>Approval of amendment draft D0.1</a:t>
            </a:r>
          </a:p>
          <a:p>
            <a:pPr lvl="1">
              <a:buFont typeface="Arial" panose="020B0604020202020204" pitchFamily="34" charset="0"/>
              <a:buChar char="•"/>
            </a:pPr>
            <a:r>
              <a:rPr lang="en-US" dirty="0" smtClean="0"/>
              <a:t>Approval of SFD working draft.</a:t>
            </a:r>
          </a:p>
          <a:p>
            <a:pPr lvl="1">
              <a:buFont typeface="Arial" panose="020B0604020202020204" pitchFamily="34" charset="0"/>
              <a:buChar char="•"/>
            </a:pPr>
            <a:r>
              <a:rPr lang="en-US" dirty="0" smtClean="0"/>
              <a:t>Submissions </a:t>
            </a:r>
            <a:r>
              <a:rPr lang="en-US" dirty="0"/>
              <a:t>toward draft spec.</a:t>
            </a:r>
          </a:p>
          <a:p>
            <a:pPr lvl="1">
              <a:buFont typeface="Arial" panose="020B0604020202020204" pitchFamily="34" charset="0"/>
              <a:buChar char="•"/>
            </a:pPr>
            <a:r>
              <a:rPr lang="en-US" dirty="0" smtClean="0"/>
              <a:t>Submissions </a:t>
            </a:r>
            <a:r>
              <a:rPr lang="en-US" dirty="0"/>
              <a:t>towards SFD text.</a:t>
            </a:r>
          </a:p>
          <a:p>
            <a:pPr lvl="1">
              <a:buFont typeface="Arial" panose="020B0604020202020204" pitchFamily="34" charset="0"/>
              <a:buChar char="•"/>
            </a:pPr>
            <a:r>
              <a:rPr lang="en-US" dirty="0" smtClean="0"/>
              <a:t>Technical submissions.</a:t>
            </a:r>
          </a:p>
          <a:p>
            <a:pPr marL="457200" lvl="1" indent="0"/>
            <a:endParaRPr lang="en-US" dirty="0" smtClean="0"/>
          </a:p>
          <a:p>
            <a:pPr marL="0" indent="0"/>
            <a:endParaRPr lang="en-US" dirty="0" smtClean="0"/>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grpSp>
        <p:nvGrpSpPr>
          <p:cNvPr id="15" name="Group 14"/>
          <p:cNvGrpSpPr/>
          <p:nvPr/>
        </p:nvGrpSpPr>
        <p:grpSpPr>
          <a:xfrm>
            <a:off x="7740352" y="1916832"/>
            <a:ext cx="1008112" cy="1726756"/>
            <a:chOff x="7164288" y="2386457"/>
            <a:chExt cx="1008112" cy="1726756"/>
          </a:xfrm>
        </p:grpSpPr>
        <p:cxnSp>
          <p:nvCxnSpPr>
            <p:cNvPr id="8" name="Straight Arrow Connector 7"/>
            <p:cNvCxnSpPr>
              <a:stCxn id="10" idx="2"/>
              <a:endCxn id="11" idx="0"/>
            </p:cNvCxnSpPr>
            <p:nvPr/>
          </p:nvCxnSpPr>
          <p:spPr bwMode="auto">
            <a:xfrm>
              <a:off x="7668344" y="2848122"/>
              <a:ext cx="0" cy="803426"/>
            </a:xfrm>
            <a:prstGeom prst="straightConnector1">
              <a:avLst/>
            </a:prstGeom>
            <a:solidFill>
              <a:srgbClr val="00B8FF"/>
            </a:solidFill>
            <a:ln w="28575" cap="flat" cmpd="sng" algn="ctr">
              <a:solidFill>
                <a:schemeClr val="tx1"/>
              </a:solidFill>
              <a:prstDash val="solid"/>
              <a:round/>
              <a:headEnd type="none" w="med" len="med"/>
              <a:tailEnd type="stealth" w="lg" len="lg"/>
            </a:ln>
            <a:effectLst/>
          </p:spPr>
        </p:cxnSp>
        <p:sp>
          <p:nvSpPr>
            <p:cNvPr id="10" name="TextBox 9"/>
            <p:cNvSpPr txBox="1"/>
            <p:nvPr/>
          </p:nvSpPr>
          <p:spPr>
            <a:xfrm>
              <a:off x="7164288" y="2386457"/>
              <a:ext cx="1008112" cy="46166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r>
                <a:rPr lang="en-US" dirty="0" smtClean="0">
                  <a:solidFill>
                    <a:schemeClr val="tx1"/>
                  </a:solidFill>
                </a:rPr>
                <a:t>High</a:t>
              </a:r>
              <a:endParaRPr lang="en-US" dirty="0">
                <a:solidFill>
                  <a:schemeClr val="tx1"/>
                </a:solidFill>
              </a:endParaRPr>
            </a:p>
          </p:txBody>
        </p:sp>
        <p:sp>
          <p:nvSpPr>
            <p:cNvPr id="11" name="TextBox 10"/>
            <p:cNvSpPr txBox="1"/>
            <p:nvPr/>
          </p:nvSpPr>
          <p:spPr>
            <a:xfrm>
              <a:off x="7164288" y="3651548"/>
              <a:ext cx="1008112" cy="46166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r>
                <a:rPr lang="en-US" dirty="0" smtClean="0">
                  <a:solidFill>
                    <a:schemeClr val="tx1"/>
                  </a:solidFill>
                </a:rPr>
                <a:t>Low</a:t>
              </a:r>
              <a:endParaRPr lang="en-US" dirty="0">
                <a:solidFill>
                  <a:schemeClr val="tx1"/>
                </a:solidFill>
              </a:endParaRPr>
            </a:p>
          </p:txBody>
        </p:sp>
      </p:grpSp>
    </p:spTree>
    <p:extLst>
      <p:ext uri="{BB962C8B-B14F-4D97-AF65-F5344CB8AC3E}">
        <p14:creationId xmlns:p14="http://schemas.microsoft.com/office/powerpoint/2010/main" val="1497509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0813" cy="1951112"/>
          </a:xfrm>
        </p:spPr>
        <p:txBody>
          <a:bodyPr/>
          <a:lstStyle/>
          <a:p>
            <a:r>
              <a:rPr lang="en-US" altLang="en-US" dirty="0">
                <a:solidFill>
                  <a:srgbClr val="0000FF"/>
                </a:solidFill>
                <a:cs typeface="Times New Roman" panose="02020603050405020304" pitchFamily="18" charset="0"/>
              </a:rPr>
              <a:t>IEEE 802.11</a:t>
            </a:r>
            <a:br>
              <a:rPr lang="en-US" altLang="en-US" dirty="0">
                <a:solidFill>
                  <a:srgbClr val="0000FF"/>
                </a:solidFill>
                <a:cs typeface="Times New Roman" panose="02020603050405020304" pitchFamily="18" charset="0"/>
              </a:rPr>
            </a:br>
            <a:r>
              <a:rPr lang="en-US" altLang="en-US" dirty="0">
                <a:solidFill>
                  <a:srgbClr val="0000FF"/>
                </a:solidFill>
                <a:cs typeface="Times New Roman" panose="02020603050405020304" pitchFamily="18" charset="0"/>
              </a:rPr>
              <a:t>Task Group AZ</a:t>
            </a:r>
            <a:br>
              <a:rPr lang="en-US" altLang="en-US" dirty="0">
                <a:solidFill>
                  <a:srgbClr val="0000FF"/>
                </a:solidFill>
                <a:cs typeface="Times New Roman" panose="02020603050405020304" pitchFamily="18" charset="0"/>
              </a:rPr>
            </a:br>
            <a:r>
              <a:rPr lang="en-US" altLang="en-US" dirty="0">
                <a:solidFill>
                  <a:srgbClr val="0000FF"/>
                </a:solidFill>
                <a:cs typeface="Times New Roman" panose="02020603050405020304" pitchFamily="18" charset="0"/>
              </a:rPr>
              <a:t>Next Generation Positioning </a:t>
            </a:r>
            <a:endParaRPr lang="en-US" dirty="0"/>
          </a:p>
        </p:txBody>
      </p:sp>
      <p:sp>
        <p:nvSpPr>
          <p:cNvPr id="3" name="Content Placeholder 2"/>
          <p:cNvSpPr>
            <a:spLocks noGrp="1"/>
          </p:cNvSpPr>
          <p:nvPr>
            <p:ph idx="1"/>
          </p:nvPr>
        </p:nvSpPr>
        <p:spPr>
          <a:xfrm>
            <a:off x="685800" y="2636912"/>
            <a:ext cx="7770813" cy="3457501"/>
          </a:xfrm>
        </p:spPr>
        <p:txBody>
          <a:bodyPr/>
          <a:lstStyle/>
          <a:p>
            <a:pPr algn="ctr">
              <a:lnSpc>
                <a:spcPct val="90000"/>
              </a:lnSpc>
              <a:buFontTx/>
              <a:buNone/>
            </a:pPr>
            <a:r>
              <a:rPr lang="en-US" altLang="en-US" sz="4000" dirty="0">
                <a:cs typeface="Times New Roman" panose="02020603050405020304" pitchFamily="18" charset="0"/>
              </a:rPr>
              <a:t>Rosemont, </a:t>
            </a:r>
            <a:r>
              <a:rPr lang="en-US" altLang="en-US" sz="4000" dirty="0" smtClean="0">
                <a:cs typeface="Times New Roman" panose="02020603050405020304" pitchFamily="18" charset="0"/>
              </a:rPr>
              <a:t>Illinois</a:t>
            </a:r>
          </a:p>
          <a:p>
            <a:pPr algn="ctr">
              <a:lnSpc>
                <a:spcPct val="90000"/>
              </a:lnSpc>
              <a:buFontTx/>
              <a:buNone/>
            </a:pPr>
            <a:r>
              <a:rPr lang="en-US" altLang="en-US" sz="4000" dirty="0" smtClean="0">
                <a:cs typeface="Times New Roman" panose="02020603050405020304" pitchFamily="18" charset="0"/>
              </a:rPr>
              <a:t>Mar. 4</a:t>
            </a:r>
            <a:r>
              <a:rPr lang="en-US" altLang="en-US" sz="4000" baseline="30000" dirty="0" smtClean="0">
                <a:cs typeface="Times New Roman" panose="02020603050405020304" pitchFamily="18" charset="0"/>
              </a:rPr>
              <a:t>th</a:t>
            </a:r>
            <a:r>
              <a:rPr lang="en-US" altLang="en-US" sz="4000" dirty="0" smtClean="0">
                <a:cs typeface="Times New Roman" panose="02020603050405020304" pitchFamily="18" charset="0"/>
              </a:rPr>
              <a:t> - 9</a:t>
            </a:r>
            <a:r>
              <a:rPr lang="en-US" altLang="en-US" sz="4000" baseline="30000" dirty="0" smtClean="0">
                <a:cs typeface="Times New Roman" panose="02020603050405020304" pitchFamily="18" charset="0"/>
              </a:rPr>
              <a:t>th</a:t>
            </a:r>
            <a:r>
              <a:rPr lang="en-US" altLang="en-US" sz="4000" dirty="0" smtClean="0">
                <a:cs typeface="Times New Roman" panose="02020603050405020304" pitchFamily="18" charset="0"/>
              </a:rPr>
              <a:t>, 2018</a:t>
            </a:r>
            <a:endParaRPr lang="en-US" altLang="en-US" sz="4000" dirty="0">
              <a:cs typeface="Times New Roman" panose="02020603050405020304" pitchFamily="18" charset="0"/>
            </a:endParaRPr>
          </a:p>
          <a:p>
            <a:pPr algn="ctr">
              <a:lnSpc>
                <a:spcPct val="90000"/>
              </a:lnSpc>
              <a:buFontTx/>
              <a:buNone/>
            </a:pPr>
            <a:endParaRPr lang="en-US" altLang="en-US" dirty="0">
              <a:cs typeface="Times New Roman" panose="02020603050405020304" pitchFamily="18" charset="0"/>
            </a:endParaRPr>
          </a:p>
          <a:p>
            <a:pPr marL="1524000">
              <a:lnSpc>
                <a:spcPct val="90000"/>
              </a:lnSpc>
              <a:buFontTx/>
              <a:buNone/>
            </a:pPr>
            <a:r>
              <a:rPr lang="en-US" altLang="en-US" sz="2000" dirty="0">
                <a:cs typeface="Times New Roman" panose="02020603050405020304" pitchFamily="18" charset="0"/>
              </a:rPr>
              <a:t>Chair: </a:t>
            </a:r>
            <a:r>
              <a:rPr lang="en-US" altLang="en-US" sz="2000" b="0" dirty="0">
                <a:cs typeface="Times New Roman" panose="02020603050405020304" pitchFamily="18" charset="0"/>
              </a:rPr>
              <a:t>Jonathan Segev </a:t>
            </a:r>
            <a:r>
              <a:rPr lang="en-US" altLang="en-US" sz="1600" b="0" dirty="0">
                <a:cs typeface="Times New Roman" panose="02020603050405020304" pitchFamily="18" charset="0"/>
              </a:rPr>
              <a:t>(Intel Corporation)</a:t>
            </a:r>
          </a:p>
          <a:p>
            <a:pPr marL="1524000">
              <a:lnSpc>
                <a:spcPct val="90000"/>
              </a:lnSpc>
              <a:buFontTx/>
              <a:buNone/>
            </a:pPr>
            <a:r>
              <a:rPr lang="en-US" altLang="en-US" sz="2000" dirty="0">
                <a:cs typeface="Times New Roman" panose="02020603050405020304" pitchFamily="18" charset="0"/>
              </a:rPr>
              <a:t>Vice-chair:</a:t>
            </a:r>
            <a:r>
              <a:rPr lang="en-US" altLang="en-US" sz="2000" b="0" dirty="0">
                <a:cs typeface="Times New Roman" panose="02020603050405020304" pitchFamily="18" charset="0"/>
              </a:rPr>
              <a:t> Carlos Aldana </a:t>
            </a:r>
            <a:r>
              <a:rPr lang="en-US" altLang="en-US" sz="1600" b="0" dirty="0">
                <a:cs typeface="Times New Roman" panose="02020603050405020304" pitchFamily="18" charset="0"/>
              </a:rPr>
              <a:t>(Intel Corporation)</a:t>
            </a:r>
          </a:p>
          <a:p>
            <a:pPr marL="1524000">
              <a:lnSpc>
                <a:spcPct val="90000"/>
              </a:lnSpc>
              <a:buFontTx/>
              <a:buNone/>
            </a:pPr>
            <a:r>
              <a:rPr lang="en-US" altLang="en-US" sz="2000" dirty="0">
                <a:cs typeface="Times New Roman" panose="02020603050405020304" pitchFamily="18" charset="0"/>
              </a:rPr>
              <a:t>Technical Editor: </a:t>
            </a:r>
            <a:r>
              <a:rPr lang="en-US" altLang="en-US" sz="2000" b="0" dirty="0">
                <a:cs typeface="Times New Roman" panose="02020603050405020304" pitchFamily="18" charset="0"/>
              </a:rPr>
              <a:t>Chao Chun Wang </a:t>
            </a:r>
            <a:r>
              <a:rPr lang="en-US" altLang="en-US" sz="1600" b="0" dirty="0">
                <a:cs typeface="Times New Roman" panose="02020603050405020304" pitchFamily="18" charset="0"/>
              </a:rPr>
              <a:t>(</a:t>
            </a:r>
            <a:r>
              <a:rPr lang="en-US" altLang="en-US" sz="1600" b="0" dirty="0" err="1" smtClean="0">
                <a:cs typeface="Times New Roman" panose="02020603050405020304" pitchFamily="18" charset="0"/>
              </a:rPr>
              <a:t>MediaTek</a:t>
            </a:r>
            <a:r>
              <a:rPr lang="en-US" altLang="en-US" sz="1600" b="0" dirty="0" smtClean="0">
                <a:cs typeface="Times New Roman" panose="02020603050405020304" pitchFamily="18" charset="0"/>
              </a:rPr>
              <a:t>)</a:t>
            </a:r>
          </a:p>
          <a:p>
            <a:pPr marL="1524000">
              <a:lnSpc>
                <a:spcPct val="90000"/>
              </a:lnSpc>
              <a:buFontTx/>
              <a:buNone/>
            </a:pPr>
            <a:r>
              <a:rPr lang="en-US" altLang="en-US" sz="2000" dirty="0" smtClean="0">
                <a:cs typeface="Times New Roman" panose="02020603050405020304" pitchFamily="18" charset="0"/>
              </a:rPr>
              <a:t>Secretary</a:t>
            </a:r>
            <a:r>
              <a:rPr lang="en-US" altLang="en-US" sz="2000" b="0" dirty="0" smtClean="0">
                <a:cs typeface="Times New Roman" panose="02020603050405020304" pitchFamily="18" charset="0"/>
              </a:rPr>
              <a:t>: Roy Want (Google)</a:t>
            </a:r>
            <a:endParaRPr lang="en-US" altLang="en-US" sz="2000" b="0" dirty="0">
              <a:cs typeface="Times New Roman" panose="02020603050405020304" pitchFamily="18" charset="0"/>
            </a:endParaRP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6193624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85800" y="685800"/>
            <a:ext cx="7770813" cy="1065213"/>
          </a:xfrm>
        </p:spPr>
        <p:txBody>
          <a:bodyPr/>
          <a:lstStyle/>
          <a:p>
            <a:endParaRPr lang="en-US"/>
          </a:p>
        </p:txBody>
      </p:sp>
      <p:sp>
        <p:nvSpPr>
          <p:cNvPr id="8" name="Content Placeholder 2"/>
          <p:cNvSpPr>
            <a:spLocks noGrp="1"/>
          </p:cNvSpPr>
          <p:nvPr>
            <p:ph idx="1"/>
          </p:nvPr>
        </p:nvSpPr>
        <p:spPr>
          <a:xfrm>
            <a:off x="685800" y="1981200"/>
            <a:ext cx="7770813" cy="4113213"/>
          </a:xfrm>
        </p:spPr>
        <p:txBody>
          <a:bodyPr/>
          <a:lstStyle/>
          <a:p>
            <a:endParaRPr lang="en-US" altLang="en-US" sz="3600" dirty="0"/>
          </a:p>
          <a:p>
            <a:r>
              <a:rPr lang="en-US" altLang="en-US" sz="3600" dirty="0" smtClean="0"/>
              <a:t>Meeting </a:t>
            </a:r>
            <a:r>
              <a:rPr lang="en-US" altLang="en-US" sz="3600" dirty="0"/>
              <a:t>Slot #1</a:t>
            </a:r>
            <a:endParaRPr lang="en-US" altLang="en-US" sz="2000" dirty="0"/>
          </a:p>
          <a:p>
            <a:endParaRPr lang="en-US" sz="3600" dirty="0"/>
          </a:p>
        </p:txBody>
      </p:sp>
      <p:sp>
        <p:nvSpPr>
          <p:cNvPr id="9"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20</a:t>
            </a:fld>
            <a:endParaRPr lang="en-GB" dirty="0"/>
          </a:p>
        </p:txBody>
      </p:sp>
      <p:sp>
        <p:nvSpPr>
          <p:cNvPr id="10"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sp>
        <p:nvSpPr>
          <p:cNvPr id="12"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24148381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685800" y="685800"/>
            <a:ext cx="7770813" cy="1065213"/>
          </a:xfrm>
        </p:spPr>
        <p:txBody>
          <a:bodyPr/>
          <a:lstStyle/>
          <a:p>
            <a:r>
              <a:rPr lang="en-US" altLang="en-US" dirty="0">
                <a:solidFill>
                  <a:schemeClr val="tx2"/>
                </a:solidFill>
              </a:rPr>
              <a:t>Meeting Slot # 1 discussion items</a:t>
            </a:r>
            <a:endParaRPr lang="en-US" dirty="0"/>
          </a:p>
        </p:txBody>
      </p:sp>
      <p:sp>
        <p:nvSpPr>
          <p:cNvPr id="13" name="Content Placeholder 2"/>
          <p:cNvSpPr>
            <a:spLocks noGrp="1"/>
          </p:cNvSpPr>
          <p:nvPr>
            <p:ph idx="1"/>
          </p:nvPr>
        </p:nvSpPr>
        <p:spPr>
          <a:xfrm>
            <a:off x="685800" y="1981200"/>
            <a:ext cx="7770813" cy="4113213"/>
          </a:xfrm>
        </p:spPr>
        <p:txBody>
          <a:bodyPr/>
          <a:lstStyle/>
          <a:p>
            <a:pPr algn="just">
              <a:spcBef>
                <a:spcPct val="20000"/>
              </a:spcBef>
              <a:buFontTx/>
              <a:buChar char="•"/>
            </a:pPr>
            <a:r>
              <a:rPr lang="en-US" altLang="en-US" sz="2000" b="0" dirty="0"/>
              <a:t>Call Meeting to Order (1 min)</a:t>
            </a:r>
          </a:p>
          <a:p>
            <a:pPr algn="just">
              <a:spcBef>
                <a:spcPct val="20000"/>
              </a:spcBef>
              <a:buFontTx/>
              <a:buChar char="•"/>
            </a:pPr>
            <a:r>
              <a:rPr lang="en-US" altLang="en-US" sz="2000" b="0" dirty="0"/>
              <a:t>Patent Policy and Logistics </a:t>
            </a:r>
            <a:r>
              <a:rPr lang="en-US" altLang="en-US" sz="2000" b="0" dirty="0" smtClean="0"/>
              <a:t>(9 </a:t>
            </a:r>
            <a:r>
              <a:rPr lang="en-US" altLang="en-US" sz="2000" b="0" dirty="0"/>
              <a:t>min)</a:t>
            </a:r>
          </a:p>
          <a:p>
            <a:pPr algn="just">
              <a:spcBef>
                <a:spcPct val="20000"/>
              </a:spcBef>
              <a:buFontTx/>
              <a:buChar char="•"/>
            </a:pPr>
            <a:r>
              <a:rPr lang="en-US" altLang="en-US" sz="2000" b="0" dirty="0"/>
              <a:t>Last call for Submission </a:t>
            </a:r>
            <a:r>
              <a:rPr lang="en-US" altLang="en-US" sz="2000" b="0" dirty="0" smtClean="0"/>
              <a:t>(5 </a:t>
            </a:r>
            <a:r>
              <a:rPr lang="en-US" altLang="en-US" sz="2000" b="0" dirty="0"/>
              <a:t>min)</a:t>
            </a:r>
          </a:p>
          <a:p>
            <a:pPr algn="just">
              <a:spcBef>
                <a:spcPct val="20000"/>
              </a:spcBef>
              <a:buFontTx/>
              <a:buChar char="•"/>
            </a:pPr>
            <a:r>
              <a:rPr lang="en-US" altLang="en-US" sz="2000" b="0" dirty="0" smtClean="0"/>
              <a:t>Agenda setting and presentation ordering for the week (15 </a:t>
            </a:r>
            <a:r>
              <a:rPr lang="en-US" altLang="en-US" sz="2000" b="0" dirty="0"/>
              <a:t>min)</a:t>
            </a:r>
          </a:p>
          <a:p>
            <a:pPr algn="just">
              <a:spcBef>
                <a:spcPct val="20000"/>
              </a:spcBef>
              <a:buFontTx/>
              <a:buChar char="•"/>
            </a:pPr>
            <a:r>
              <a:rPr lang="en-US" altLang="en-US" sz="2000" b="0" dirty="0"/>
              <a:t>Approval </a:t>
            </a:r>
            <a:r>
              <a:rPr lang="en-US" altLang="en-US" sz="2000" b="0" dirty="0" smtClean="0"/>
              <a:t>of </a:t>
            </a:r>
            <a:r>
              <a:rPr lang="en-US" altLang="en-US" sz="2000" b="0" dirty="0"/>
              <a:t>previous meeting </a:t>
            </a:r>
            <a:r>
              <a:rPr lang="en-US" altLang="en-US" sz="2000" b="0" dirty="0" smtClean="0"/>
              <a:t>minutes (5min)</a:t>
            </a:r>
          </a:p>
          <a:p>
            <a:pPr algn="just">
              <a:spcBef>
                <a:spcPct val="20000"/>
              </a:spcBef>
              <a:buFontTx/>
              <a:buChar char="•"/>
            </a:pPr>
            <a:r>
              <a:rPr lang="en-US" altLang="en-US" sz="2000" b="0" dirty="0" smtClean="0"/>
              <a:t>Review </a:t>
            </a:r>
            <a:r>
              <a:rPr lang="en-US" altLang="en-US" sz="2000" b="0" dirty="0"/>
              <a:t>approval process </a:t>
            </a:r>
            <a:r>
              <a:rPr lang="en-US" altLang="en-US" sz="2000" b="0" dirty="0" smtClean="0"/>
              <a:t>for 11az D0.1 (as needed)</a:t>
            </a:r>
          </a:p>
          <a:p>
            <a:pPr algn="just">
              <a:spcBef>
                <a:spcPct val="20000"/>
              </a:spcBef>
              <a:buFontTx/>
              <a:buChar char="•"/>
            </a:pPr>
            <a:r>
              <a:rPr lang="en-US" altLang="en-US" sz="2000" b="0" dirty="0" smtClean="0"/>
              <a:t>Approval </a:t>
            </a:r>
            <a:r>
              <a:rPr lang="en-US" altLang="en-US" sz="2000" b="0" dirty="0"/>
              <a:t>of SFD working </a:t>
            </a:r>
            <a:r>
              <a:rPr lang="en-US" altLang="en-US" sz="2000" b="0" dirty="0" smtClean="0"/>
              <a:t>draft (as needed).</a:t>
            </a:r>
            <a:endParaRPr lang="en-US" altLang="en-US" sz="2000" b="0" dirty="0"/>
          </a:p>
          <a:p>
            <a:pPr algn="just">
              <a:spcBef>
                <a:spcPct val="20000"/>
              </a:spcBef>
              <a:buFontTx/>
              <a:buChar char="•"/>
            </a:pPr>
            <a:r>
              <a:rPr lang="en-US" altLang="en-US" sz="2000" b="0" dirty="0"/>
              <a:t>Review of </a:t>
            </a:r>
            <a:r>
              <a:rPr lang="en-US" altLang="en-US" sz="2000" b="0" dirty="0" smtClean="0"/>
              <a:t>submissions towards draft </a:t>
            </a:r>
            <a:r>
              <a:rPr lang="en-US" altLang="en-US" sz="2000" b="0" dirty="0"/>
              <a:t>spec </a:t>
            </a:r>
            <a:r>
              <a:rPr lang="en-US" altLang="en-US" sz="2000" b="0" dirty="0" smtClean="0"/>
              <a:t>text (</a:t>
            </a:r>
            <a:r>
              <a:rPr lang="en-US" altLang="en-US" sz="2000" b="0" dirty="0"/>
              <a:t>as time permits)</a:t>
            </a:r>
          </a:p>
          <a:p>
            <a:pPr marL="0" indent="0" algn="just">
              <a:spcBef>
                <a:spcPct val="20000"/>
              </a:spcBef>
            </a:pPr>
            <a:endParaRPr lang="en-US" altLang="en-US" sz="1600" dirty="0"/>
          </a:p>
          <a:p>
            <a:pPr marL="457200" lvl="1" indent="0">
              <a:spcBef>
                <a:spcPct val="20000"/>
              </a:spcBef>
            </a:pPr>
            <a:r>
              <a:rPr lang="en-US" altLang="en-US" dirty="0"/>
              <a:t/>
            </a:r>
            <a:br>
              <a:rPr lang="en-US" altLang="en-US" dirty="0"/>
            </a:br>
            <a:endParaRPr lang="en-US" altLang="en-US" dirty="0"/>
          </a:p>
          <a:p>
            <a:pPr lvl="1" algn="just">
              <a:spcBef>
                <a:spcPct val="20000"/>
              </a:spcBef>
              <a:buFontTx/>
              <a:buChar char="•"/>
            </a:pPr>
            <a:endParaRPr lang="en-US" altLang="en-US" sz="1600" dirty="0"/>
          </a:p>
          <a:p>
            <a:pPr lvl="1" algn="just">
              <a:spcBef>
                <a:spcPct val="20000"/>
              </a:spcBef>
              <a:buFontTx/>
              <a:buChar char="•"/>
            </a:pPr>
            <a:endParaRPr lang="en-US" altLang="en-US" sz="1600" dirty="0">
              <a:solidFill>
                <a:srgbClr val="FF33CC"/>
              </a:solidFill>
            </a:endParaRPr>
          </a:p>
          <a:p>
            <a:pPr lvl="1">
              <a:spcBef>
                <a:spcPct val="20000"/>
              </a:spcBef>
              <a:buFontTx/>
              <a:buChar char="–"/>
            </a:pPr>
            <a:endParaRPr lang="en-US" altLang="en-US" sz="1800" dirty="0"/>
          </a:p>
          <a:p>
            <a:endParaRPr lang="en-US" sz="2000" b="0" dirty="0"/>
          </a:p>
          <a:p>
            <a:endParaRPr lang="en-US" dirty="0"/>
          </a:p>
        </p:txBody>
      </p:sp>
      <p:sp>
        <p:nvSpPr>
          <p:cNvPr id="14"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21</a:t>
            </a:fld>
            <a:endParaRPr lang="en-GB" dirty="0"/>
          </a:p>
        </p:txBody>
      </p:sp>
      <p:sp>
        <p:nvSpPr>
          <p:cNvPr id="15"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sp>
        <p:nvSpPr>
          <p:cNvPr id="18"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40586591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85800" y="685800"/>
            <a:ext cx="7770813" cy="1065213"/>
          </a:xfrm>
        </p:spPr>
        <p:txBody>
          <a:bodyPr/>
          <a:lstStyle/>
          <a:p>
            <a:r>
              <a:rPr lang="en-US" altLang="en-US" dirty="0">
                <a:solidFill>
                  <a:schemeClr val="tx2"/>
                </a:solidFill>
              </a:rPr>
              <a:t>Submission order – </a:t>
            </a:r>
            <a:r>
              <a:rPr lang="en-US" altLang="en-US" dirty="0" smtClean="0">
                <a:solidFill>
                  <a:schemeClr val="tx2"/>
                </a:solidFill>
              </a:rPr>
              <a:t>Slot #1</a:t>
            </a:r>
            <a:endParaRPr lang="en-US" dirty="0"/>
          </a:p>
        </p:txBody>
      </p:sp>
      <p:sp>
        <p:nvSpPr>
          <p:cNvPr id="8" name="Content Placeholder 2"/>
          <p:cNvSpPr>
            <a:spLocks noGrp="1"/>
          </p:cNvSpPr>
          <p:nvPr>
            <p:ph idx="1"/>
          </p:nvPr>
        </p:nvSpPr>
        <p:spPr>
          <a:xfrm>
            <a:off x="685800" y="1981200"/>
            <a:ext cx="7770813" cy="4113213"/>
          </a:xfrm>
        </p:spPr>
        <p:txBody>
          <a:bodyPr/>
          <a:lstStyle/>
          <a:p>
            <a:endParaRPr lang="en-US" dirty="0"/>
          </a:p>
        </p:txBody>
      </p:sp>
      <p:sp>
        <p:nvSpPr>
          <p:cNvPr id="9"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22</a:t>
            </a:fld>
            <a:endParaRPr lang="en-GB" dirty="0"/>
          </a:p>
        </p:txBody>
      </p:sp>
      <p:sp>
        <p:nvSpPr>
          <p:cNvPr id="10"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graphicFrame>
        <p:nvGraphicFramePr>
          <p:cNvPr id="12" name="Table 11"/>
          <p:cNvGraphicFramePr>
            <a:graphicFrameLocks noGrp="1"/>
          </p:cNvGraphicFramePr>
          <p:nvPr>
            <p:extLst>
              <p:ext uri="{D42A27DB-BD31-4B8C-83A1-F6EECF244321}">
                <p14:modId xmlns:p14="http://schemas.microsoft.com/office/powerpoint/2010/main" val="812692591"/>
              </p:ext>
            </p:extLst>
          </p:nvPr>
        </p:nvGraphicFramePr>
        <p:xfrm>
          <a:off x="288826" y="1507333"/>
          <a:ext cx="8640960" cy="3840376"/>
        </p:xfrm>
        <a:graphic>
          <a:graphicData uri="http://schemas.openxmlformats.org/drawingml/2006/table">
            <a:tbl>
              <a:tblPr firstRow="1" bandRow="1">
                <a:tableStyleId>{21E4AEA4-8DFA-4A89-87EB-49C32662AFE0}</a:tableStyleId>
              </a:tblPr>
              <a:tblGrid>
                <a:gridCol w="1186830"/>
                <a:gridCol w="1800200"/>
                <a:gridCol w="2880320"/>
                <a:gridCol w="1739650"/>
                <a:gridCol w="1033960"/>
              </a:tblGrid>
              <a:tr h="305408">
                <a:tc>
                  <a:txBody>
                    <a:bodyPr/>
                    <a:lstStyle/>
                    <a:p>
                      <a:r>
                        <a:rPr lang="en-US" sz="1600" dirty="0" smtClean="0"/>
                        <a:t>REF</a:t>
                      </a:r>
                      <a:endParaRPr lang="en-US" sz="1600" dirty="0"/>
                    </a:p>
                  </a:txBody>
                  <a:tcPr marT="45712" marB="45712"/>
                </a:tc>
                <a:tc>
                  <a:txBody>
                    <a:bodyPr/>
                    <a:lstStyle/>
                    <a:p>
                      <a:r>
                        <a:rPr lang="en-US" sz="1600" dirty="0" smtClean="0"/>
                        <a:t>Presenter</a:t>
                      </a:r>
                      <a:endParaRPr lang="en-US" sz="1600" dirty="0"/>
                    </a:p>
                  </a:txBody>
                  <a:tcPr marT="45712" marB="45712"/>
                </a:tc>
                <a:tc>
                  <a:txBody>
                    <a:bodyPr/>
                    <a:lstStyle/>
                    <a:p>
                      <a:r>
                        <a:rPr lang="en-US" sz="1600" dirty="0" smtClean="0"/>
                        <a:t>Title</a:t>
                      </a:r>
                      <a:endParaRPr lang="en-US" sz="1600" dirty="0"/>
                    </a:p>
                  </a:txBody>
                  <a:tcPr marT="45712" marB="45712"/>
                </a:tc>
                <a:tc>
                  <a:txBody>
                    <a:bodyPr/>
                    <a:lstStyle/>
                    <a:p>
                      <a:r>
                        <a:rPr lang="en-US" sz="1600" dirty="0" smtClean="0"/>
                        <a:t>Topic</a:t>
                      </a:r>
                      <a:endParaRPr lang="en-US" sz="1600" dirty="0"/>
                    </a:p>
                  </a:txBody>
                  <a:tcPr marT="45712" marB="45712"/>
                </a:tc>
                <a:tc>
                  <a:txBody>
                    <a:bodyPr/>
                    <a:lstStyle/>
                    <a:p>
                      <a:r>
                        <a:rPr lang="en-US" sz="1600" dirty="0" smtClean="0"/>
                        <a:t>Time</a:t>
                      </a:r>
                      <a:r>
                        <a:rPr lang="en-US" sz="1600" baseline="0" dirty="0" smtClean="0"/>
                        <a:t> allocation</a:t>
                      </a:r>
                      <a:endParaRPr lang="en-US" sz="1600" dirty="0"/>
                    </a:p>
                  </a:txBody>
                  <a:tcPr marT="45712" marB="45712"/>
                </a:tc>
              </a:tr>
              <a:tr h="305408">
                <a:tc>
                  <a:txBody>
                    <a:bodyPr/>
                    <a:lstStyle/>
                    <a:p>
                      <a:pPr marL="0" algn="l" defTabSz="914400" rtl="0" eaLnBrk="1" latinLnBrk="0" hangingPunct="1"/>
                      <a:r>
                        <a:rPr lang="en-US" sz="1600" strike="noStrike" kern="1200" dirty="0" smtClean="0">
                          <a:solidFill>
                            <a:schemeClr val="dk1"/>
                          </a:solidFill>
                          <a:latin typeface="+mn-lt"/>
                          <a:ea typeface="+mn-ea"/>
                          <a:cs typeface="+mn-cs"/>
                        </a:rPr>
                        <a:t>11-18-0276</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Jonathan Segev</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err="1" smtClean="0">
                          <a:solidFill>
                            <a:schemeClr val="dk1"/>
                          </a:solidFill>
                          <a:latin typeface="+mn-lt"/>
                          <a:ea typeface="+mn-ea"/>
                          <a:cs typeface="+mn-cs"/>
                        </a:rPr>
                        <a:t>TGaz</a:t>
                      </a:r>
                      <a:r>
                        <a:rPr lang="en-US" sz="1600" strike="noStrike" kern="1200" dirty="0" smtClean="0">
                          <a:solidFill>
                            <a:schemeClr val="dk1"/>
                          </a:solidFill>
                          <a:latin typeface="+mn-lt"/>
                          <a:ea typeface="+mn-ea"/>
                          <a:cs typeface="+mn-cs"/>
                        </a:rPr>
                        <a:t> Mar. 2018</a:t>
                      </a:r>
                      <a:r>
                        <a:rPr lang="en-US" sz="1600" strike="noStrike" kern="1200" baseline="0" dirty="0" smtClean="0">
                          <a:solidFill>
                            <a:schemeClr val="dk1"/>
                          </a:solidFill>
                          <a:latin typeface="+mn-lt"/>
                          <a:ea typeface="+mn-ea"/>
                          <a:cs typeface="+mn-cs"/>
                        </a:rPr>
                        <a:t> </a:t>
                      </a:r>
                      <a:r>
                        <a:rPr lang="en-US" sz="1600" strike="noStrike" kern="1200" dirty="0" smtClean="0">
                          <a:solidFill>
                            <a:schemeClr val="dk1"/>
                          </a:solidFill>
                          <a:latin typeface="+mn-lt"/>
                          <a:ea typeface="+mn-ea"/>
                          <a:cs typeface="+mn-cs"/>
                        </a:rPr>
                        <a:t>Agenda</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Agenda Deck</a:t>
                      </a:r>
                      <a:endParaRPr lang="en-US" sz="1600" strike="noStrike" kern="1200" dirty="0">
                        <a:solidFill>
                          <a:schemeClr val="dk1"/>
                        </a:solidFill>
                        <a:latin typeface="+mn-lt"/>
                        <a:ea typeface="+mn-ea"/>
                        <a:cs typeface="+mn-cs"/>
                      </a:endParaRPr>
                    </a:p>
                  </a:txBody>
                  <a:tcPr marT="45712" marB="45712"/>
                </a:tc>
                <a:tc>
                  <a:txBody>
                    <a:bodyPr/>
                    <a:lstStyle/>
                    <a:p>
                      <a:r>
                        <a:rPr lang="en-US" sz="1600" dirty="0" smtClean="0"/>
                        <a:t>30min</a:t>
                      </a:r>
                      <a:endParaRPr lang="en-US" sz="1600" dirty="0"/>
                    </a:p>
                  </a:txBody>
                  <a:tcPr marT="45712" marB="45712"/>
                </a:tc>
              </a:tr>
              <a:tr h="3054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11-18-0221</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Roy Want</a:t>
                      </a: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Jan. meeting minutes</a:t>
                      </a:r>
                      <a:endParaRPr lang="en-US" sz="1600" strike="noStrike"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Meeting minutes</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5 min</a:t>
                      </a:r>
                    </a:p>
                  </a:txBody>
                  <a:tcPr marT="45712" marB="45712"/>
                </a:tc>
              </a:tr>
              <a:tr h="3657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Draft P802.11az_D0.1</a:t>
                      </a:r>
                      <a:endParaRPr lang="en-US" sz="1600" strike="noStrike" kern="1200" noProof="0" dirty="0" smtClean="0">
                        <a:solidFill>
                          <a:schemeClr val="dk1"/>
                        </a:solidFill>
                        <a:latin typeface="+mn-lt"/>
                        <a:ea typeface="+mn-ea"/>
                        <a:cs typeface="+mn-cs"/>
                      </a:endParaRPr>
                    </a:p>
                    <a:p>
                      <a:pPr marL="0" algn="l" defTabSz="914400" rtl="0" eaLnBrk="1" latinLnBrk="0" hangingPunct="1"/>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Chao Chun</a:t>
                      </a:r>
                      <a:r>
                        <a:rPr lang="en-US" sz="1600" strike="noStrike" kern="1200" baseline="0" dirty="0" smtClean="0">
                          <a:solidFill>
                            <a:schemeClr val="dk1"/>
                          </a:solidFill>
                          <a:latin typeface="+mn-lt"/>
                          <a:ea typeface="+mn-ea"/>
                          <a:cs typeface="+mn-cs"/>
                        </a:rPr>
                        <a:t> Wang</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noProof="0" dirty="0" smtClean="0">
                          <a:solidFill>
                            <a:schemeClr val="dk1"/>
                          </a:solidFill>
                          <a:latin typeface="+mn-lt"/>
                          <a:ea typeface="+mn-ea"/>
                          <a:cs typeface="+mn-cs"/>
                        </a:rPr>
                        <a:t>Proposed draft specification D0.1</a:t>
                      </a:r>
                      <a:endParaRPr lang="en-US" sz="1600" strike="noStrike" kern="1200" noProof="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Draft spec</a:t>
                      </a:r>
                    </a:p>
                  </a:txBody>
                  <a:tcPr marT="45712" marB="45712"/>
                </a:tc>
                <a:tc>
                  <a:txBody>
                    <a:bodyPr/>
                    <a:lstStyle/>
                    <a:p>
                      <a:r>
                        <a:rPr lang="en-US" dirty="0" smtClean="0"/>
                        <a:t>45min</a:t>
                      </a:r>
                      <a:endParaRPr lang="en-US" dirty="0"/>
                    </a:p>
                  </a:txBody>
                  <a:tcPr marT="45712" marB="45712"/>
                </a:tc>
              </a:tr>
              <a:tr h="365752">
                <a:tc>
                  <a:txBody>
                    <a:bodyPr/>
                    <a:lstStyle/>
                    <a:p>
                      <a:pPr marL="0" algn="l" defTabSz="914400" rtl="0" eaLnBrk="1" latinLnBrk="0" hangingPunct="1"/>
                      <a:r>
                        <a:rPr lang="en-US" sz="1600" strike="noStrike" kern="1200" dirty="0" smtClean="0">
                          <a:solidFill>
                            <a:schemeClr val="dk1"/>
                          </a:solidFill>
                          <a:latin typeface="+mn-lt"/>
                          <a:ea typeface="+mn-ea"/>
                          <a:cs typeface="+mn-cs"/>
                        </a:rPr>
                        <a:t>11-17-0462</a:t>
                      </a: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Chao Chun</a:t>
                      </a:r>
                      <a:r>
                        <a:rPr lang="en-US" sz="1600" strike="noStrike" kern="1200" baseline="0" dirty="0" smtClean="0">
                          <a:solidFill>
                            <a:schemeClr val="dk1"/>
                          </a:solidFill>
                          <a:latin typeface="+mn-lt"/>
                          <a:ea typeface="+mn-ea"/>
                          <a:cs typeface="+mn-cs"/>
                        </a:rPr>
                        <a:t> Wang</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SFD</a:t>
                      </a:r>
                      <a:r>
                        <a:rPr lang="en-US" sz="1600" strike="noStrike" kern="1200" baseline="0" dirty="0" smtClean="0">
                          <a:solidFill>
                            <a:schemeClr val="dk1"/>
                          </a:solidFill>
                          <a:latin typeface="+mn-lt"/>
                          <a:ea typeface="+mn-ea"/>
                          <a:cs typeface="+mn-cs"/>
                        </a:rPr>
                        <a:t> Working Draft approval</a:t>
                      </a:r>
                      <a:endParaRPr lang="en-US" sz="1600" strike="noStrike"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SFD</a:t>
                      </a:r>
                      <a:endParaRPr lang="en-US" sz="1600" strike="noStrike" kern="1200" dirty="0">
                        <a:solidFill>
                          <a:schemeClr val="dk1"/>
                        </a:solidFill>
                        <a:latin typeface="+mn-lt"/>
                        <a:ea typeface="+mn-ea"/>
                        <a:cs typeface="+mn-cs"/>
                      </a:endParaRPr>
                    </a:p>
                  </a:txBody>
                  <a:tcPr marT="45712" marB="45712"/>
                </a:tc>
                <a:tc>
                  <a:txBody>
                    <a:bodyPr/>
                    <a:lstStyle/>
                    <a:p>
                      <a:r>
                        <a:rPr lang="en-US" dirty="0" smtClean="0"/>
                        <a:t>25min</a:t>
                      </a:r>
                      <a:endParaRPr lang="en-US" dirty="0"/>
                    </a:p>
                  </a:txBody>
                  <a:tcPr marT="45712" marB="45712"/>
                </a:tc>
              </a:tr>
              <a:tr h="365752">
                <a:tc>
                  <a:txBody>
                    <a:bodyPr/>
                    <a:lstStyle/>
                    <a:p>
                      <a:r>
                        <a:rPr lang="en-US" sz="1600" dirty="0" smtClean="0"/>
                        <a:t>11-18-461</a:t>
                      </a:r>
                      <a:endParaRPr lang="en-US" sz="1600" dirty="0"/>
                    </a:p>
                  </a:txBody>
                  <a:tcPr marT="45712" marB="45712"/>
                </a:tc>
                <a:tc>
                  <a:txBody>
                    <a:bodyPr/>
                    <a:lstStyle/>
                    <a:p>
                      <a:r>
                        <a:rPr lang="en-US" sz="1600" dirty="0" smtClean="0"/>
                        <a:t>Christian Berger</a:t>
                      </a:r>
                      <a:endParaRPr lang="en-US" sz="1600" dirty="0"/>
                    </a:p>
                  </a:txBody>
                  <a:tcPr marT="45712" marB="45712"/>
                </a:tc>
                <a:tc>
                  <a:txBody>
                    <a:bodyPr/>
                    <a:lstStyle/>
                    <a:p>
                      <a:r>
                        <a:rPr lang="en-US" sz="1600" dirty="0" err="1" smtClean="0">
                          <a:effectLst/>
                        </a:rPr>
                        <a:t>VHTz</a:t>
                      </a:r>
                      <a:r>
                        <a:rPr lang="en-US" sz="1600" dirty="0" smtClean="0">
                          <a:effectLst/>
                        </a:rPr>
                        <a:t> Sounding </a:t>
                      </a:r>
                      <a:r>
                        <a:rPr lang="en-US" sz="1600" dirty="0" err="1" smtClean="0">
                          <a:effectLst/>
                        </a:rPr>
                        <a:t>MinToaReady</a:t>
                      </a:r>
                      <a:endParaRPr lang="en-US" sz="1600" dirty="0"/>
                    </a:p>
                  </a:txBody>
                  <a:tcPr marT="45712" marB="45712"/>
                </a:tc>
                <a:tc>
                  <a:txBody>
                    <a:bodyPr/>
                    <a:lstStyle/>
                    <a:p>
                      <a:r>
                        <a:rPr lang="en-US" sz="1600" dirty="0" smtClean="0"/>
                        <a:t>Amendment text</a:t>
                      </a:r>
                      <a:endParaRPr lang="en-US" sz="1600" dirty="0"/>
                    </a:p>
                  </a:txBody>
                  <a:tcPr marT="45712" marB="45712"/>
                </a:tc>
                <a:tc>
                  <a:txBody>
                    <a:bodyPr/>
                    <a:lstStyle/>
                    <a:p>
                      <a:r>
                        <a:rPr lang="en-US" sz="1600" dirty="0" smtClean="0"/>
                        <a:t>As time permits</a:t>
                      </a:r>
                      <a:endParaRPr lang="en-US" sz="1600" dirty="0"/>
                    </a:p>
                  </a:txBody>
                  <a:tcPr marT="45712" marB="45712"/>
                </a:tc>
              </a:tr>
              <a:tr h="365752">
                <a:tc>
                  <a:txBody>
                    <a:bodyPr/>
                    <a:lstStyle/>
                    <a:p>
                      <a:r>
                        <a:rPr lang="en-US" sz="1600" dirty="0" smtClean="0"/>
                        <a:t>11-18-539</a:t>
                      </a:r>
                      <a:endParaRPr lang="en-US" sz="1600" dirty="0"/>
                    </a:p>
                  </a:txBody>
                  <a:tcPr marT="45712" marB="45712"/>
                </a:tc>
                <a:tc>
                  <a:txBody>
                    <a:bodyPr/>
                    <a:lstStyle/>
                    <a:p>
                      <a:r>
                        <a:rPr lang="en-US" sz="1600" dirty="0" smtClean="0"/>
                        <a:t>Feng Jiang</a:t>
                      </a:r>
                      <a:endParaRPr lang="en-US" sz="1600" dirty="0"/>
                    </a:p>
                  </a:txBody>
                  <a:tcPr marT="45712" marB="45712"/>
                </a:tc>
                <a:tc>
                  <a:txBody>
                    <a:bodyPr/>
                    <a:lstStyle/>
                    <a:p>
                      <a:r>
                        <a:rPr lang="en-US" sz="1600" b="0" i="0" kern="1200" dirty="0" smtClean="0">
                          <a:solidFill>
                            <a:schemeClr val="dk1"/>
                          </a:solidFill>
                          <a:effectLst/>
                          <a:latin typeface="+mn-lt"/>
                          <a:ea typeface="+mn-ea"/>
                          <a:cs typeface="+mn-cs"/>
                        </a:rPr>
                        <a:t>Existence Indication of Attacker or Jammer in LMR</a:t>
                      </a:r>
                      <a:endParaRPr lang="en-US" sz="1600" dirty="0"/>
                    </a:p>
                  </a:txBody>
                  <a:tcPr marT="45712" marB="45712"/>
                </a:tc>
                <a:tc>
                  <a:txBody>
                    <a:bodyPr/>
                    <a:lstStyle/>
                    <a:p>
                      <a:r>
                        <a:rPr lang="en-US" sz="1600" dirty="0" smtClean="0"/>
                        <a:t>SFD</a:t>
                      </a:r>
                      <a:endParaRPr lang="en-US" sz="1600" dirty="0"/>
                    </a:p>
                  </a:txBody>
                  <a:tcPr marT="45712" marB="45712"/>
                </a:tc>
                <a:tc>
                  <a:txBody>
                    <a:bodyPr/>
                    <a:lstStyle/>
                    <a:p>
                      <a:r>
                        <a:rPr lang="en-US" sz="1600" dirty="0" smtClean="0"/>
                        <a:t>As time permits.</a:t>
                      </a:r>
                      <a:endParaRPr lang="en-US" sz="1600" dirty="0"/>
                    </a:p>
                  </a:txBody>
                  <a:tcPr marT="45712" marB="45712"/>
                </a:tc>
              </a:tr>
            </a:tbl>
          </a:graphicData>
        </a:graphic>
      </p:graphicFrame>
      <p:sp>
        <p:nvSpPr>
          <p:cNvPr id="14"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26943263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85800" y="685800"/>
            <a:ext cx="7770813" cy="1065213"/>
          </a:xfrm>
        </p:spPr>
        <p:txBody>
          <a:bodyPr/>
          <a:lstStyle/>
          <a:p>
            <a:r>
              <a:rPr lang="en-US" altLang="en-US" b="0" dirty="0"/>
              <a:t>Approval of previous meeting minutes</a:t>
            </a:r>
            <a:endParaRPr lang="en-US" dirty="0"/>
          </a:p>
        </p:txBody>
      </p:sp>
      <p:sp>
        <p:nvSpPr>
          <p:cNvPr id="8" name="Content Placeholder 2"/>
          <p:cNvSpPr>
            <a:spLocks noGrp="1"/>
          </p:cNvSpPr>
          <p:nvPr>
            <p:ph idx="1"/>
          </p:nvPr>
        </p:nvSpPr>
        <p:spPr>
          <a:xfrm>
            <a:off x="685800" y="1981200"/>
            <a:ext cx="7770813" cy="4113213"/>
          </a:xfrm>
        </p:spPr>
        <p:txBody>
          <a:bodyPr/>
          <a:lstStyle/>
          <a:p>
            <a:r>
              <a:rPr lang="en-US" b="0" dirty="0"/>
              <a:t>Document 11-18/0221 “</a:t>
            </a:r>
            <a:r>
              <a:rPr lang="en-US" dirty="0"/>
              <a:t>Meeting Minutes January 2018 Session</a:t>
            </a:r>
            <a:r>
              <a:rPr lang="en-US" b="0" dirty="0"/>
              <a:t>” posted to Mentor on Jan. 22</a:t>
            </a:r>
            <a:r>
              <a:rPr lang="en-US" b="0" baseline="30000" dirty="0"/>
              <a:t>nd</a:t>
            </a:r>
            <a:r>
              <a:rPr lang="en-US" b="0" dirty="0"/>
              <a:t> 2018. </a:t>
            </a:r>
          </a:p>
          <a:p>
            <a:endParaRPr lang="en-US" dirty="0"/>
          </a:p>
          <a:p>
            <a:r>
              <a:rPr lang="en-US" dirty="0"/>
              <a:t>Motion:</a:t>
            </a:r>
          </a:p>
          <a:p>
            <a:pPr marL="0" indent="0"/>
            <a:r>
              <a:rPr lang="en-US" b="0" dirty="0"/>
              <a:t>Move to approve document 11-18/221r0 as </a:t>
            </a:r>
            <a:r>
              <a:rPr lang="en-US" b="0" dirty="0" err="1"/>
              <a:t>TGaz</a:t>
            </a:r>
            <a:r>
              <a:rPr lang="en-US" b="0" dirty="0"/>
              <a:t> meeting minutes for the January meeting. </a:t>
            </a:r>
          </a:p>
          <a:p>
            <a:pPr marL="0" indent="0"/>
            <a:r>
              <a:rPr lang="en-GB" dirty="0"/>
              <a:t>Mover: Erik Lindskog</a:t>
            </a:r>
            <a:endParaRPr lang="en-GB" b="0" dirty="0"/>
          </a:p>
          <a:p>
            <a:pPr marL="0" indent="0"/>
            <a:r>
              <a:rPr lang="en-GB" dirty="0"/>
              <a:t>Seconder: Assaf Kasher</a:t>
            </a:r>
            <a:endParaRPr lang="en-GB" b="0" dirty="0"/>
          </a:p>
          <a:p>
            <a:pPr marL="0" indent="0"/>
            <a:r>
              <a:rPr lang="en-GB" dirty="0"/>
              <a:t>Results </a:t>
            </a:r>
            <a:r>
              <a:rPr lang="en-GB" b="0" dirty="0"/>
              <a:t>(Y/N/A): 14/0/1</a:t>
            </a:r>
          </a:p>
          <a:p>
            <a:pPr marL="0" indent="0"/>
            <a:r>
              <a:rPr lang="en-GB" b="0" dirty="0"/>
              <a:t>Motion passes.</a:t>
            </a:r>
          </a:p>
          <a:p>
            <a:endParaRPr lang="en-US" b="0" dirty="0" smtClean="0"/>
          </a:p>
        </p:txBody>
      </p:sp>
      <p:sp>
        <p:nvSpPr>
          <p:cNvPr id="15"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
        <p:nvSpPr>
          <p:cNvPr id="2" name="Footer Placeholder 1"/>
          <p:cNvSpPr>
            <a:spLocks noGrp="1"/>
          </p:cNvSpPr>
          <p:nvPr>
            <p:ph type="ftr" idx="14"/>
          </p:nvPr>
        </p:nvSpPr>
        <p:spPr/>
        <p:txBody>
          <a:bodyPr/>
          <a:lstStyle/>
          <a:p>
            <a:r>
              <a:rPr lang="en-GB" smtClean="0"/>
              <a:t>Jonathan Segev, Intel Corporation</a:t>
            </a:r>
            <a:endParaRPr lang="en-GB" dirty="0"/>
          </a:p>
        </p:txBody>
      </p:sp>
      <p:sp>
        <p:nvSpPr>
          <p:cNvPr id="3" name="Slide Number Placeholder 2"/>
          <p:cNvSpPr>
            <a:spLocks noGrp="1"/>
          </p:cNvSpPr>
          <p:nvPr>
            <p:ph type="sldNum" idx="12"/>
          </p:nvPr>
        </p:nvSpPr>
        <p:spPr/>
        <p:txBody>
          <a:bodyPr/>
          <a:lstStyle/>
          <a:p>
            <a:r>
              <a:rPr lang="en-GB" smtClean="0"/>
              <a:t>Slide </a:t>
            </a:r>
            <a:fld id="{440F5867-744E-4AA6-B0ED-4C44D2DFBB7B}" type="slidenum">
              <a:rPr lang="en-GB" smtClean="0"/>
              <a:pPr/>
              <a:t>23</a:t>
            </a:fld>
            <a:endParaRPr lang="en-GB" dirty="0"/>
          </a:p>
        </p:txBody>
      </p:sp>
    </p:spTree>
    <p:extLst>
      <p:ext uri="{BB962C8B-B14F-4D97-AF65-F5344CB8AC3E}">
        <p14:creationId xmlns:p14="http://schemas.microsoft.com/office/powerpoint/2010/main" val="15764160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ight Arrow 13"/>
          <p:cNvSpPr/>
          <p:nvPr/>
        </p:nvSpPr>
        <p:spPr bwMode="auto">
          <a:xfrm>
            <a:off x="6228184" y="3948632"/>
            <a:ext cx="936105" cy="648072"/>
          </a:xfrm>
          <a:prstGeom prst="rightArrow">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2" name="Title 1"/>
          <p:cNvSpPr>
            <a:spLocks noGrp="1"/>
          </p:cNvSpPr>
          <p:nvPr>
            <p:ph type="title"/>
          </p:nvPr>
        </p:nvSpPr>
        <p:spPr/>
        <p:txBody>
          <a:bodyPr/>
          <a:lstStyle/>
          <a:p>
            <a:r>
              <a:rPr lang="en-US" dirty="0" smtClean="0"/>
              <a:t>Process For Draft Development</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graphicFrame>
        <p:nvGraphicFramePr>
          <p:cNvPr id="10" name="Diagram 9"/>
          <p:cNvGraphicFramePr/>
          <p:nvPr>
            <p:extLst>
              <p:ext uri="{D42A27DB-BD31-4B8C-83A1-F6EECF244321}">
                <p14:modId xmlns:p14="http://schemas.microsoft.com/office/powerpoint/2010/main" val="2779707613"/>
              </p:ext>
            </p:extLst>
          </p:nvPr>
        </p:nvGraphicFramePr>
        <p:xfrm>
          <a:off x="-108520" y="3154122"/>
          <a:ext cx="4178278" cy="32273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Oval 11"/>
          <p:cNvSpPr/>
          <p:nvPr/>
        </p:nvSpPr>
        <p:spPr bwMode="auto">
          <a:xfrm>
            <a:off x="726440" y="1793411"/>
            <a:ext cx="2341054" cy="956240"/>
          </a:xfrm>
          <a:prstGeom prst="ellipse">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1600" smtClean="0">
                <a:solidFill>
                  <a:schemeClr val="tx1"/>
                </a:solidFill>
              </a:rPr>
              <a:t>Start: Working draft </a:t>
            </a:r>
            <a:r>
              <a:rPr kumimoji="0" lang="en-US" sz="1600" b="0" i="0" u="none" strike="noStrike" cap="none" normalizeH="0" baseline="0" smtClean="0">
                <a:ln>
                  <a:noFill/>
                </a:ln>
                <a:solidFill>
                  <a:schemeClr val="tx1"/>
                </a:solidFill>
                <a:effectLst/>
              </a:rPr>
              <a:t>D0.1</a:t>
            </a:r>
            <a:r>
              <a:rPr lang="en-US" sz="1600" smtClean="0">
                <a:solidFill>
                  <a:schemeClr val="tx1"/>
                </a:solidFill>
              </a:rPr>
              <a:t>   TG approved</a:t>
            </a:r>
            <a:endParaRPr kumimoji="0" lang="en-US" sz="1600" b="0" i="0" u="none" strike="noStrike" cap="none" normalizeH="0" baseline="0" smtClean="0">
              <a:ln>
                <a:noFill/>
              </a:ln>
              <a:solidFill>
                <a:schemeClr val="tx1"/>
              </a:solidFill>
              <a:effectLst/>
            </a:endParaRPr>
          </a:p>
        </p:txBody>
      </p:sp>
      <p:sp>
        <p:nvSpPr>
          <p:cNvPr id="13" name="Down Arrow 12"/>
          <p:cNvSpPr/>
          <p:nvPr/>
        </p:nvSpPr>
        <p:spPr bwMode="auto">
          <a:xfrm>
            <a:off x="1745757" y="2749651"/>
            <a:ext cx="302419" cy="504056"/>
          </a:xfrm>
          <a:prstGeom prst="downArrow">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3" name="Right Arrow 2"/>
          <p:cNvSpPr/>
          <p:nvPr/>
        </p:nvSpPr>
        <p:spPr bwMode="auto">
          <a:xfrm>
            <a:off x="3779912" y="4005064"/>
            <a:ext cx="936105" cy="648072"/>
          </a:xfrm>
          <a:prstGeom prst="rightArrow">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11" name="Oval 10"/>
          <p:cNvSpPr/>
          <p:nvPr/>
        </p:nvSpPr>
        <p:spPr bwMode="auto">
          <a:xfrm>
            <a:off x="4716017" y="3532069"/>
            <a:ext cx="1584176" cy="1481198"/>
          </a:xfrm>
          <a:prstGeom prst="ellipse">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600" b="0" i="0" u="none" strike="noStrike" cap="none" normalizeH="0" baseline="0" dirty="0" smtClean="0">
                <a:ln>
                  <a:noFill/>
                </a:ln>
                <a:solidFill>
                  <a:schemeClr val="tx1"/>
                </a:solidFill>
                <a:effectLst/>
              </a:rPr>
              <a:t>Draft for WG review (WG ballot)</a:t>
            </a:r>
          </a:p>
        </p:txBody>
      </p:sp>
      <p:sp>
        <p:nvSpPr>
          <p:cNvPr id="8" name="Freeform 7"/>
          <p:cNvSpPr/>
          <p:nvPr/>
        </p:nvSpPr>
        <p:spPr bwMode="auto">
          <a:xfrm>
            <a:off x="2120631" y="1999998"/>
            <a:ext cx="3315465" cy="1522545"/>
          </a:xfrm>
          <a:custGeom>
            <a:avLst/>
            <a:gdLst>
              <a:gd name="connsiteX0" fmla="*/ 4367719 w 4367719"/>
              <a:gd name="connsiteY0" fmla="*/ 1560325 h 1560325"/>
              <a:gd name="connsiteX1" fmla="*/ 3171217 w 4367719"/>
              <a:gd name="connsiteY1" fmla="*/ 422189 h 1560325"/>
              <a:gd name="connsiteX2" fmla="*/ 2324910 w 4367719"/>
              <a:gd name="connsiteY2" fmla="*/ 3900 h 1560325"/>
              <a:gd name="connsiteX3" fmla="*/ 1848255 w 4367719"/>
              <a:gd name="connsiteY3" fmla="*/ 626470 h 1560325"/>
              <a:gd name="connsiteX4" fmla="*/ 0 w 4367719"/>
              <a:gd name="connsiteY4" fmla="*/ 1132308 h 1560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67719" h="1560325">
                <a:moveTo>
                  <a:pt x="4367719" y="1560325"/>
                </a:moveTo>
                <a:cubicBezTo>
                  <a:pt x="3939702" y="1120959"/>
                  <a:pt x="3511685" y="681593"/>
                  <a:pt x="3171217" y="422189"/>
                </a:cubicBezTo>
                <a:cubicBezTo>
                  <a:pt x="2830749" y="162785"/>
                  <a:pt x="2545404" y="-30147"/>
                  <a:pt x="2324910" y="3900"/>
                </a:cubicBezTo>
                <a:cubicBezTo>
                  <a:pt x="2104416" y="37947"/>
                  <a:pt x="2235740" y="438402"/>
                  <a:pt x="1848255" y="626470"/>
                </a:cubicBezTo>
                <a:cubicBezTo>
                  <a:pt x="1460770" y="814538"/>
                  <a:pt x="730385" y="973423"/>
                  <a:pt x="0" y="1132308"/>
                </a:cubicBezTo>
              </a:path>
            </a:pathLst>
          </a:custGeom>
          <a:noFill/>
          <a:ln w="38100" cap="flat" cmpd="sng" algn="ctr">
            <a:solidFill>
              <a:schemeClr val="tx1"/>
            </a:solidFill>
            <a:prstDash val="solid"/>
            <a:round/>
            <a:headEnd type="none" w="med" len="med"/>
            <a:tailEnd type="stealth" w="lg" len="lg"/>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9" name="TextBox 8"/>
          <p:cNvSpPr txBox="1"/>
          <p:nvPr/>
        </p:nvSpPr>
        <p:spPr>
          <a:xfrm>
            <a:off x="3649877" y="2015820"/>
            <a:ext cx="1390222" cy="646331"/>
          </a:xfrm>
          <a:prstGeom prst="rect">
            <a:avLst/>
          </a:prstGeom>
          <a:noFill/>
        </p:spPr>
        <p:txBody>
          <a:bodyPr wrap="square" rtlCol="0">
            <a:spAutoFit/>
          </a:bodyPr>
          <a:lstStyle/>
          <a:p>
            <a:r>
              <a:rPr lang="en-US" sz="1800" dirty="0" smtClean="0">
                <a:solidFill>
                  <a:schemeClr val="tx1"/>
                </a:solidFill>
              </a:rPr>
              <a:t>Non approval</a:t>
            </a:r>
            <a:endParaRPr lang="en-US" sz="1800" dirty="0">
              <a:solidFill>
                <a:schemeClr val="tx1"/>
              </a:solidFill>
            </a:endParaRPr>
          </a:p>
        </p:txBody>
      </p:sp>
      <p:sp>
        <p:nvSpPr>
          <p:cNvPr id="15" name="Oval 14"/>
          <p:cNvSpPr/>
          <p:nvPr/>
        </p:nvSpPr>
        <p:spPr bwMode="auto">
          <a:xfrm>
            <a:off x="7197961" y="3522543"/>
            <a:ext cx="1584176" cy="1481198"/>
          </a:xfrm>
          <a:prstGeom prst="ellipse">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600" b="0" i="0" u="none" strike="noStrike" cap="none" normalizeH="0" baseline="0" dirty="0" smtClean="0">
                <a:ln>
                  <a:noFill/>
                </a:ln>
                <a:solidFill>
                  <a:schemeClr val="tx1"/>
                </a:solidFill>
                <a:effectLst/>
              </a:rPr>
              <a:t>Draft for Sponsor ballot</a:t>
            </a:r>
          </a:p>
        </p:txBody>
      </p:sp>
    </p:spTree>
    <p:extLst>
      <p:ext uri="{BB962C8B-B14F-4D97-AF65-F5344CB8AC3E}">
        <p14:creationId xmlns:p14="http://schemas.microsoft.com/office/powerpoint/2010/main" val="931084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TGaz</a:t>
            </a:r>
            <a:r>
              <a:rPr lang="en-US" dirty="0" smtClean="0"/>
              <a:t> Process</a:t>
            </a:r>
            <a:endParaRPr lang="en-US" dirty="0"/>
          </a:p>
        </p:txBody>
      </p:sp>
      <p:sp>
        <p:nvSpPr>
          <p:cNvPr id="3" name="Content Placeholder 2"/>
          <p:cNvSpPr>
            <a:spLocks noGrp="1"/>
          </p:cNvSpPr>
          <p:nvPr>
            <p:ph idx="1"/>
          </p:nvPr>
        </p:nvSpPr>
        <p:spPr/>
        <p:txBody>
          <a:bodyPr/>
          <a:lstStyle/>
          <a:p>
            <a:r>
              <a:rPr lang="en-US" dirty="0" smtClean="0"/>
              <a:t>Motion</a:t>
            </a:r>
          </a:p>
          <a:p>
            <a:pPr marL="0" indent="0"/>
            <a:r>
              <a:rPr lang="en-US" b="0" dirty="0"/>
              <a:t>Move to adopt P802.11az D0.1 as the </a:t>
            </a:r>
            <a:r>
              <a:rPr lang="en-US" b="0" dirty="0" err="1"/>
              <a:t>TGaz</a:t>
            </a:r>
            <a:r>
              <a:rPr lang="en-US" b="0" dirty="0"/>
              <a:t> initial </a:t>
            </a:r>
            <a:r>
              <a:rPr lang="en-US" b="0" dirty="0" smtClean="0"/>
              <a:t>working draft.</a:t>
            </a:r>
          </a:p>
          <a:p>
            <a:pPr marL="0" indent="0"/>
            <a:endParaRPr lang="en-US" dirty="0"/>
          </a:p>
          <a:p>
            <a:pPr marL="0" indent="0"/>
            <a:r>
              <a:rPr lang="en-GB" dirty="0"/>
              <a:t>Mover</a:t>
            </a:r>
            <a:r>
              <a:rPr lang="en-GB" dirty="0" smtClean="0"/>
              <a:t>: </a:t>
            </a:r>
            <a:r>
              <a:rPr lang="en-GB" b="0" dirty="0" smtClean="0"/>
              <a:t>Alecsander Eitan</a:t>
            </a:r>
            <a:endParaRPr lang="en-GB" b="0" dirty="0"/>
          </a:p>
          <a:p>
            <a:pPr marL="0" indent="0"/>
            <a:r>
              <a:rPr lang="en-GB" dirty="0"/>
              <a:t>Seconder</a:t>
            </a:r>
            <a:r>
              <a:rPr lang="en-GB" dirty="0" smtClean="0"/>
              <a:t>: </a:t>
            </a:r>
            <a:r>
              <a:rPr lang="en-GB" b="0" dirty="0" smtClean="0"/>
              <a:t>Erik Lindskog</a:t>
            </a:r>
            <a:endParaRPr lang="en-GB" b="0" dirty="0"/>
          </a:p>
          <a:p>
            <a:pPr marL="0" indent="0"/>
            <a:r>
              <a:rPr lang="en-GB" dirty="0"/>
              <a:t>Results </a:t>
            </a:r>
            <a:r>
              <a:rPr lang="en-GB" b="0" dirty="0"/>
              <a:t>(Y/N/A</a:t>
            </a:r>
            <a:r>
              <a:rPr lang="en-GB" b="0" dirty="0" smtClean="0"/>
              <a:t>): 15/0/2</a:t>
            </a:r>
          </a:p>
          <a:p>
            <a:pPr marL="0" indent="0"/>
            <a:r>
              <a:rPr lang="en-GB" b="0" dirty="0" smtClean="0"/>
              <a:t>Motion passes.</a:t>
            </a:r>
            <a:endParaRPr lang="en-GB"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099796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TGaz</a:t>
            </a:r>
            <a:r>
              <a:rPr lang="en-US" dirty="0" smtClean="0"/>
              <a:t> Process (con.)</a:t>
            </a:r>
            <a:endParaRPr lang="en-US" dirty="0"/>
          </a:p>
        </p:txBody>
      </p:sp>
      <p:sp>
        <p:nvSpPr>
          <p:cNvPr id="3" name="Content Placeholder 2"/>
          <p:cNvSpPr>
            <a:spLocks noGrp="1"/>
          </p:cNvSpPr>
          <p:nvPr>
            <p:ph idx="1"/>
          </p:nvPr>
        </p:nvSpPr>
        <p:spPr/>
        <p:txBody>
          <a:bodyPr/>
          <a:lstStyle/>
          <a:p>
            <a:r>
              <a:rPr lang="en-US" dirty="0" smtClean="0"/>
              <a:t>Motion</a:t>
            </a:r>
          </a:p>
          <a:p>
            <a:pPr marL="0" indent="0"/>
            <a:r>
              <a:rPr lang="en-US" b="0" dirty="0" smtClean="0"/>
              <a:t>Move </a:t>
            </a:r>
            <a:r>
              <a:rPr lang="en-US" b="0" dirty="0"/>
              <a:t>to empower the editor to incorporate changes approved by </a:t>
            </a:r>
            <a:r>
              <a:rPr lang="en-US" b="0" dirty="0" err="1"/>
              <a:t>TGaz</a:t>
            </a:r>
            <a:r>
              <a:rPr lang="en-US" b="0" dirty="0"/>
              <a:t> into the draft and issue working drafts without further instruction from the TG.</a:t>
            </a:r>
          </a:p>
          <a:p>
            <a:pPr marL="0" indent="0"/>
            <a:endParaRPr lang="en-US" dirty="0" smtClean="0"/>
          </a:p>
          <a:p>
            <a:pPr marL="0" indent="0"/>
            <a:r>
              <a:rPr lang="en-GB" dirty="0"/>
              <a:t>Mover</a:t>
            </a:r>
            <a:r>
              <a:rPr lang="en-GB" dirty="0" smtClean="0"/>
              <a:t>: </a:t>
            </a:r>
            <a:r>
              <a:rPr lang="en-GB" b="0" dirty="0" smtClean="0"/>
              <a:t>Assaf Kasher</a:t>
            </a:r>
            <a:endParaRPr lang="en-GB" b="0" dirty="0"/>
          </a:p>
          <a:p>
            <a:pPr marL="0" indent="0"/>
            <a:r>
              <a:rPr lang="en-GB" dirty="0"/>
              <a:t>Seconder</a:t>
            </a:r>
            <a:r>
              <a:rPr lang="en-GB" dirty="0" smtClean="0"/>
              <a:t>: </a:t>
            </a:r>
            <a:r>
              <a:rPr lang="en-GB" b="0" dirty="0" smtClean="0"/>
              <a:t>Erik Lindskog</a:t>
            </a:r>
            <a:endParaRPr lang="en-GB" b="0" dirty="0"/>
          </a:p>
          <a:p>
            <a:pPr marL="0" indent="0"/>
            <a:r>
              <a:rPr lang="en-GB" dirty="0"/>
              <a:t>Results </a:t>
            </a:r>
            <a:r>
              <a:rPr lang="en-GB" b="0" dirty="0"/>
              <a:t>(Y/N/A</a:t>
            </a:r>
            <a:r>
              <a:rPr lang="en-GB" b="0" dirty="0" smtClean="0"/>
              <a:t>): 18/0/0</a:t>
            </a:r>
          </a:p>
          <a:p>
            <a:pPr marL="0" indent="0"/>
            <a:r>
              <a:rPr lang="en-GB" b="0" dirty="0" smtClean="0"/>
              <a:t>Motion passes.</a:t>
            </a:r>
            <a:endParaRPr lang="en-GB"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935336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TGaz</a:t>
            </a:r>
            <a:r>
              <a:rPr lang="en-US" dirty="0" smtClean="0"/>
              <a:t> Process (con.)</a:t>
            </a:r>
            <a:endParaRPr lang="en-US" dirty="0"/>
          </a:p>
        </p:txBody>
      </p:sp>
      <p:sp>
        <p:nvSpPr>
          <p:cNvPr id="3" name="Content Placeholder 2"/>
          <p:cNvSpPr>
            <a:spLocks noGrp="1"/>
          </p:cNvSpPr>
          <p:nvPr>
            <p:ph idx="1"/>
          </p:nvPr>
        </p:nvSpPr>
        <p:spPr/>
        <p:txBody>
          <a:bodyPr/>
          <a:lstStyle/>
          <a:p>
            <a:r>
              <a:rPr lang="en-US" dirty="0" smtClean="0"/>
              <a:t>Motion</a:t>
            </a:r>
          </a:p>
          <a:p>
            <a:pPr marL="0" indent="0"/>
            <a:r>
              <a:rPr lang="en-US" b="0" dirty="0" smtClean="0"/>
              <a:t>Move to empower the editor to make editorial changes to the draft.</a:t>
            </a:r>
          </a:p>
          <a:p>
            <a:pPr marL="0" indent="0"/>
            <a:endParaRPr lang="en-US" dirty="0" smtClean="0"/>
          </a:p>
          <a:p>
            <a:pPr marL="0" indent="0"/>
            <a:r>
              <a:rPr lang="en-GB" dirty="0"/>
              <a:t>Mover</a:t>
            </a:r>
            <a:r>
              <a:rPr lang="en-GB" dirty="0" smtClean="0"/>
              <a:t>: </a:t>
            </a:r>
            <a:r>
              <a:rPr lang="en-GB" b="0" dirty="0" smtClean="0"/>
              <a:t>Assaf Kasher</a:t>
            </a:r>
            <a:endParaRPr lang="en-GB" b="0" dirty="0"/>
          </a:p>
          <a:p>
            <a:pPr marL="0" indent="0"/>
            <a:r>
              <a:rPr lang="en-GB" dirty="0"/>
              <a:t>Seconder</a:t>
            </a:r>
            <a:r>
              <a:rPr lang="en-GB" dirty="0" smtClean="0"/>
              <a:t>: </a:t>
            </a:r>
            <a:r>
              <a:rPr lang="en-GB" b="0" dirty="0" err="1" smtClean="0"/>
              <a:t>Chitto</a:t>
            </a:r>
            <a:r>
              <a:rPr lang="en-GB" b="0" dirty="0" smtClean="0"/>
              <a:t> Ghosh</a:t>
            </a:r>
            <a:endParaRPr lang="en-GB" b="0" dirty="0"/>
          </a:p>
          <a:p>
            <a:pPr marL="0" indent="0"/>
            <a:r>
              <a:rPr lang="en-GB" dirty="0"/>
              <a:t>Results </a:t>
            </a:r>
            <a:r>
              <a:rPr lang="en-GB" b="0" dirty="0"/>
              <a:t>(Y/N/A</a:t>
            </a:r>
            <a:r>
              <a:rPr lang="en-GB" b="0" dirty="0" smtClean="0"/>
              <a:t>): 16/0/0</a:t>
            </a:r>
          </a:p>
          <a:p>
            <a:pPr marL="0" indent="0"/>
            <a:r>
              <a:rPr lang="en-GB" b="0" dirty="0" smtClean="0"/>
              <a:t>Motion  passes.</a:t>
            </a:r>
            <a:endParaRPr lang="en-GB"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287544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SFD Working Draft Approval</a:t>
            </a:r>
            <a:endParaRPr lang="en-US" dirty="0"/>
          </a:p>
        </p:txBody>
      </p:sp>
      <p:sp>
        <p:nvSpPr>
          <p:cNvPr id="3" name="Content Placeholder 2"/>
          <p:cNvSpPr>
            <a:spLocks noGrp="1"/>
          </p:cNvSpPr>
          <p:nvPr>
            <p:ph idx="1"/>
          </p:nvPr>
        </p:nvSpPr>
        <p:spPr/>
        <p:txBody>
          <a:bodyPr/>
          <a:lstStyle/>
          <a:p>
            <a:r>
              <a:rPr lang="en-US" dirty="0" smtClean="0"/>
              <a:t>Motion:</a:t>
            </a:r>
          </a:p>
          <a:p>
            <a:pPr marL="0" indent="0"/>
            <a:r>
              <a:rPr lang="en-GB" b="0" dirty="0" smtClean="0"/>
              <a:t>Move </a:t>
            </a:r>
            <a:r>
              <a:rPr lang="en-GB" b="0" dirty="0"/>
              <a:t>to adopt document </a:t>
            </a:r>
            <a:r>
              <a:rPr lang="en-GB" b="0" dirty="0" smtClean="0"/>
              <a:t>11-17-462r13 as TGaz Spec Framework working draft document.</a:t>
            </a:r>
            <a:endParaRPr lang="en-US" b="0" dirty="0"/>
          </a:p>
          <a:p>
            <a:pPr marL="0" indent="0"/>
            <a:r>
              <a:rPr lang="en-GB" dirty="0" smtClean="0"/>
              <a:t>Mover: </a:t>
            </a:r>
            <a:r>
              <a:rPr lang="en-GB" b="0" dirty="0" smtClean="0"/>
              <a:t>SK Yong</a:t>
            </a:r>
          </a:p>
          <a:p>
            <a:pPr marL="0" indent="0"/>
            <a:r>
              <a:rPr lang="en-GB" dirty="0" smtClean="0"/>
              <a:t>Seconder: </a:t>
            </a:r>
            <a:r>
              <a:rPr lang="en-GB" b="0" dirty="0" smtClean="0"/>
              <a:t>Ganesh </a:t>
            </a:r>
            <a:r>
              <a:rPr lang="en-GB" b="0" dirty="0" err="1" smtClean="0"/>
              <a:t>Venkatesan</a:t>
            </a:r>
            <a:endParaRPr lang="en-GB" b="0" dirty="0" smtClean="0"/>
          </a:p>
          <a:p>
            <a:pPr marL="0" indent="0"/>
            <a:r>
              <a:rPr lang="en-GB" dirty="0" smtClean="0"/>
              <a:t>Results </a:t>
            </a:r>
            <a:r>
              <a:rPr lang="en-GB" b="0" dirty="0" smtClean="0"/>
              <a:t>(Y/N/A): 15/0/2</a:t>
            </a:r>
          </a:p>
          <a:p>
            <a:pPr marL="0" indent="0"/>
            <a:r>
              <a:rPr lang="en-GB" b="0" dirty="0" smtClean="0"/>
              <a:t>Motion passes</a:t>
            </a:r>
          </a:p>
          <a:p>
            <a:pPr marL="0" indent="0"/>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6536449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685800" y="685800"/>
            <a:ext cx="7770813" cy="1065213"/>
          </a:xfrm>
        </p:spPr>
        <p:txBody>
          <a:bodyPr/>
          <a:lstStyle/>
          <a:p>
            <a:r>
              <a:rPr lang="en-US" dirty="0" smtClean="0"/>
              <a:t>Submission 11-18-461</a:t>
            </a:r>
            <a:endParaRPr lang="en-US" dirty="0"/>
          </a:p>
        </p:txBody>
      </p:sp>
      <p:sp>
        <p:nvSpPr>
          <p:cNvPr id="12" name="Content Placeholder 2"/>
          <p:cNvSpPr>
            <a:spLocks noGrp="1"/>
          </p:cNvSpPr>
          <p:nvPr>
            <p:ph idx="1"/>
          </p:nvPr>
        </p:nvSpPr>
        <p:spPr>
          <a:xfrm>
            <a:off x="251520" y="1981200"/>
            <a:ext cx="8784976" cy="4113213"/>
          </a:xfrm>
        </p:spPr>
        <p:txBody>
          <a:bodyPr/>
          <a:lstStyle/>
          <a:p>
            <a:pPr algn="ctr"/>
            <a:r>
              <a:rPr lang="en-US" dirty="0" err="1" smtClean="0"/>
              <a:t>Strawpoll</a:t>
            </a:r>
            <a:endParaRPr lang="en-US" dirty="0" smtClean="0"/>
          </a:p>
          <a:p>
            <a:pPr marL="0" indent="0"/>
            <a:r>
              <a:rPr lang="en-US" b="0" dirty="0"/>
              <a:t>We agree to measure </a:t>
            </a:r>
            <a:r>
              <a:rPr lang="en-US" b="0" dirty="0" err="1"/>
              <a:t>MinToaReady</a:t>
            </a:r>
            <a:r>
              <a:rPr lang="en-US" b="0" dirty="0"/>
              <a:t> and </a:t>
            </a:r>
            <a:r>
              <a:rPr lang="en-US" b="0" dirty="0" err="1"/>
              <a:t>MaxToaAvailable</a:t>
            </a:r>
            <a:r>
              <a:rPr lang="en-US" b="0" dirty="0"/>
              <a:t> starting from t4/t3 in the preceding  sounding sequence to t1/t2 when receiving the new sounding sequence, </a:t>
            </a:r>
            <a:r>
              <a:rPr lang="en-US" b="0" dirty="0" smtClean="0"/>
              <a:t>refer to slide 10 of submission 11-18-461</a:t>
            </a:r>
          </a:p>
          <a:p>
            <a:pPr marL="0" indent="0"/>
            <a:endParaRPr lang="en-US" b="0" dirty="0"/>
          </a:p>
          <a:p>
            <a:pPr marL="0" indent="0"/>
            <a:r>
              <a:rPr lang="en-US" b="0" dirty="0" smtClean="0"/>
              <a:t>Results (Y/N/A): 13/0/4</a:t>
            </a:r>
            <a:endParaRPr lang="en-US" b="0" dirty="0"/>
          </a:p>
        </p:txBody>
      </p:sp>
      <p:sp>
        <p:nvSpPr>
          <p:cNvPr id="13"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29</a:t>
            </a:fld>
            <a:endParaRPr lang="en-GB" dirty="0"/>
          </a:p>
        </p:txBody>
      </p:sp>
      <p:sp>
        <p:nvSpPr>
          <p:cNvPr id="14"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sp>
        <p:nvSpPr>
          <p:cNvPr id="16"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17746605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696912" y="333375"/>
            <a:ext cx="2589203" cy="273050"/>
          </a:xfrm>
        </p:spPr>
        <p:txBody>
          <a:bodyPr/>
          <a:lstStyle/>
          <a:p>
            <a:r>
              <a:rPr lang="en-US" smtClean="0"/>
              <a:t>March 2018</a:t>
            </a:r>
            <a:endParaRPr lang="en-GB" dirty="0"/>
          </a:p>
        </p:txBody>
      </p:sp>
      <p:sp>
        <p:nvSpPr>
          <p:cNvPr id="5" name="Footer Placeholder 4"/>
          <p:cNvSpPr>
            <a:spLocks noGrp="1"/>
          </p:cNvSpPr>
          <p:nvPr>
            <p:ph type="ftr" idx="14"/>
          </p:nvPr>
        </p:nvSpPr>
        <p:spPr>
          <a:xfrm>
            <a:off x="5500694" y="6475413"/>
            <a:ext cx="3041644" cy="180975"/>
          </a:xfrm>
        </p:spPr>
        <p:txBody>
          <a:bodyPr/>
          <a:lstStyle/>
          <a:p>
            <a:r>
              <a:rPr lang="en-GB" smtClean="0"/>
              <a:t>Jonathan Segev, Intel Corporation</a:t>
            </a: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4097"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type="body" idx="1"/>
          </p:nvPr>
        </p:nvSpPr>
        <p:spPr>
          <a:xfrm>
            <a:off x="685800" y="1981200"/>
            <a:ext cx="7772400" cy="4114800"/>
          </a:xfrm>
          <a:ln/>
        </p:spPr>
        <p:txBody>
          <a:bodyPr/>
          <a:lstStyle/>
          <a:p>
            <a:pPr indent="12700" algn="just">
              <a:spcBef>
                <a:spcPct val="20000"/>
              </a:spcBef>
            </a:pPr>
            <a:r>
              <a:rPr lang="en-US" altLang="en-US" dirty="0"/>
              <a:t>This </a:t>
            </a:r>
            <a:r>
              <a:rPr lang="en-US" altLang="en-US" dirty="0" smtClean="0"/>
              <a:t>submission contains </a:t>
            </a:r>
            <a:r>
              <a:rPr lang="en-US" altLang="en-US" dirty="0"/>
              <a:t>the IEEE 802.11 </a:t>
            </a:r>
            <a:r>
              <a:rPr lang="en-US" altLang="en-US" dirty="0" err="1"/>
              <a:t>TGaz</a:t>
            </a:r>
            <a:r>
              <a:rPr lang="en-US" altLang="en-US" dirty="0"/>
              <a:t> Next Generation Positioning agenda for the </a:t>
            </a:r>
            <a:r>
              <a:rPr lang="en-US" altLang="en-US" dirty="0" smtClean="0"/>
              <a:t>March </a:t>
            </a:r>
            <a:r>
              <a:rPr lang="en-GB" dirty="0"/>
              <a:t>Rosemont, </a:t>
            </a:r>
            <a:r>
              <a:rPr lang="en-GB" dirty="0" smtClean="0"/>
              <a:t>Illinois </a:t>
            </a:r>
            <a:r>
              <a:rPr lang="en-US" altLang="en-US" dirty="0" smtClean="0"/>
              <a:t>meeting</a:t>
            </a:r>
            <a:r>
              <a:rPr lang="en-US" altLang="en-US" dirty="0"/>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685800" y="685800"/>
            <a:ext cx="7770813" cy="1065213"/>
          </a:xfrm>
        </p:spPr>
        <p:txBody>
          <a:bodyPr/>
          <a:lstStyle/>
          <a:p>
            <a:r>
              <a:rPr lang="en-US" dirty="0" smtClean="0"/>
              <a:t>Submission 11-18-461</a:t>
            </a:r>
            <a:endParaRPr lang="en-US" dirty="0"/>
          </a:p>
        </p:txBody>
      </p:sp>
      <p:sp>
        <p:nvSpPr>
          <p:cNvPr id="12" name="Content Placeholder 2"/>
          <p:cNvSpPr>
            <a:spLocks noGrp="1"/>
          </p:cNvSpPr>
          <p:nvPr>
            <p:ph idx="1"/>
          </p:nvPr>
        </p:nvSpPr>
        <p:spPr>
          <a:xfrm>
            <a:off x="251520" y="1556792"/>
            <a:ext cx="8784976" cy="4537621"/>
          </a:xfrm>
        </p:spPr>
        <p:txBody>
          <a:bodyPr/>
          <a:lstStyle/>
          <a:p>
            <a:pPr algn="ctr"/>
            <a:r>
              <a:rPr lang="en-US" dirty="0" smtClean="0"/>
              <a:t>Motion</a:t>
            </a:r>
          </a:p>
          <a:p>
            <a:pPr marL="0" indent="0"/>
            <a:r>
              <a:rPr lang="en-US" b="0" dirty="0"/>
              <a:t>Move to adopt the </a:t>
            </a:r>
            <a:r>
              <a:rPr lang="en-US" b="0" dirty="0" smtClean="0"/>
              <a:t>following spec </a:t>
            </a:r>
            <a:r>
              <a:rPr lang="en-US" b="0" dirty="0"/>
              <a:t>framework </a:t>
            </a:r>
            <a:r>
              <a:rPr lang="en-US" b="0" dirty="0" smtClean="0"/>
              <a:t>text and </a:t>
            </a:r>
            <a:r>
              <a:rPr lang="en-US" b="0" dirty="0"/>
              <a:t>instruct the </a:t>
            </a:r>
            <a:r>
              <a:rPr lang="en-US" b="0" dirty="0" smtClean="0"/>
              <a:t>SFD </a:t>
            </a:r>
            <a:r>
              <a:rPr lang="en-US" b="0" dirty="0"/>
              <a:t>editor to include it in the </a:t>
            </a:r>
            <a:r>
              <a:rPr lang="en-US" b="0" dirty="0" err="1"/>
              <a:t>TGaz</a:t>
            </a:r>
            <a:r>
              <a:rPr lang="en-US" b="0" dirty="0"/>
              <a:t> </a:t>
            </a:r>
            <a:r>
              <a:rPr lang="en-US" b="0" dirty="0" smtClean="0"/>
              <a:t>SFD </a:t>
            </a:r>
            <a:r>
              <a:rPr lang="en-US" b="0" dirty="0"/>
              <a:t>under the sub-section </a:t>
            </a:r>
            <a:r>
              <a:rPr lang="en-US" b="0" dirty="0" smtClean="0"/>
              <a:t> 3.2.2 </a:t>
            </a:r>
            <a:r>
              <a:rPr lang="en-US" b="0" dirty="0" err="1" smtClean="0"/>
              <a:t>VHTz</a:t>
            </a:r>
            <a:r>
              <a:rPr lang="en-US" b="0" dirty="0" smtClean="0"/>
              <a:t> Measurement Exchange for </a:t>
            </a:r>
            <a:r>
              <a:rPr lang="en-US" b="0" dirty="0"/>
              <a:t>the .11az protocol . </a:t>
            </a:r>
          </a:p>
          <a:p>
            <a:r>
              <a:rPr lang="en-US" dirty="0" smtClean="0"/>
              <a:t>“</a:t>
            </a:r>
            <a:r>
              <a:rPr lang="en-US" b="0" dirty="0" smtClean="0"/>
              <a:t>The </a:t>
            </a:r>
            <a:r>
              <a:rPr lang="en-US" b="0" dirty="0" err="1" smtClean="0"/>
              <a:t>MinToaReady</a:t>
            </a:r>
            <a:r>
              <a:rPr lang="en-US" b="0" dirty="0" smtClean="0"/>
              <a:t> </a:t>
            </a:r>
            <a:r>
              <a:rPr lang="en-US" b="0" dirty="0"/>
              <a:t>and </a:t>
            </a:r>
            <a:r>
              <a:rPr lang="en-US" b="0" dirty="0" err="1"/>
              <a:t>MaxToaAvailable</a:t>
            </a:r>
            <a:r>
              <a:rPr lang="en-US" b="0" dirty="0"/>
              <a:t> </a:t>
            </a:r>
            <a:r>
              <a:rPr lang="en-US" b="0" dirty="0" smtClean="0"/>
              <a:t>are measured starting </a:t>
            </a:r>
            <a:r>
              <a:rPr lang="en-US" b="0" dirty="0"/>
              <a:t>from t4/t3 in the preceding  sounding sequence to t1/t2 when receiving the new sounding sequence, </a:t>
            </a:r>
            <a:r>
              <a:rPr lang="en-US" b="0" dirty="0" smtClean="0"/>
              <a:t>refer to slide 10 of submission 11-18-461.”</a:t>
            </a:r>
          </a:p>
          <a:p>
            <a:pPr marL="0" indent="0"/>
            <a:r>
              <a:rPr lang="en-US" sz="2000" b="0" dirty="0" smtClean="0"/>
              <a:t>Moved: Ganesh </a:t>
            </a:r>
            <a:r>
              <a:rPr lang="en-US" sz="2000" b="0" dirty="0" err="1" smtClean="0"/>
              <a:t>Venkatesan</a:t>
            </a:r>
            <a:endParaRPr lang="en-US" sz="2000" b="0" dirty="0" smtClean="0"/>
          </a:p>
          <a:p>
            <a:pPr marL="0" indent="0"/>
            <a:r>
              <a:rPr lang="en-US" sz="2000" b="0" dirty="0" smtClean="0"/>
              <a:t>Second: Feng Jiang</a:t>
            </a:r>
            <a:endParaRPr lang="en-US" sz="2000" b="0" dirty="0"/>
          </a:p>
          <a:p>
            <a:pPr marL="0" indent="0"/>
            <a:r>
              <a:rPr lang="en-US" sz="2000" b="0" dirty="0" smtClean="0"/>
              <a:t>Results (Y/N/A):10/0/5 </a:t>
            </a:r>
          </a:p>
          <a:p>
            <a:pPr marL="0" indent="0"/>
            <a:r>
              <a:rPr lang="en-US" sz="2000" b="0" dirty="0" smtClean="0"/>
              <a:t>Motions passes.</a:t>
            </a:r>
            <a:endParaRPr lang="en-US" sz="2000" b="0" dirty="0"/>
          </a:p>
        </p:txBody>
      </p:sp>
      <p:sp>
        <p:nvSpPr>
          <p:cNvPr id="13"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30</a:t>
            </a:fld>
            <a:endParaRPr lang="en-GB" dirty="0"/>
          </a:p>
        </p:txBody>
      </p:sp>
      <p:sp>
        <p:nvSpPr>
          <p:cNvPr id="14"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sp>
        <p:nvSpPr>
          <p:cNvPr id="16"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34738678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685800" y="685800"/>
            <a:ext cx="7770813" cy="1065213"/>
          </a:xfrm>
        </p:spPr>
        <p:txBody>
          <a:bodyPr/>
          <a:lstStyle/>
          <a:p>
            <a:r>
              <a:rPr lang="en-US" dirty="0" smtClean="0"/>
              <a:t>Submission 11-18-539</a:t>
            </a:r>
            <a:endParaRPr lang="en-US" dirty="0"/>
          </a:p>
        </p:txBody>
      </p:sp>
      <p:sp>
        <p:nvSpPr>
          <p:cNvPr id="12" name="Content Placeholder 2"/>
          <p:cNvSpPr>
            <a:spLocks noGrp="1"/>
          </p:cNvSpPr>
          <p:nvPr>
            <p:ph idx="1"/>
          </p:nvPr>
        </p:nvSpPr>
        <p:spPr>
          <a:xfrm>
            <a:off x="251520" y="1556792"/>
            <a:ext cx="8784976" cy="4537621"/>
          </a:xfrm>
        </p:spPr>
        <p:txBody>
          <a:bodyPr/>
          <a:lstStyle/>
          <a:p>
            <a:pPr algn="ctr"/>
            <a:r>
              <a:rPr lang="en-US" dirty="0" err="1" smtClean="0"/>
              <a:t>Strawpoll</a:t>
            </a:r>
            <a:endParaRPr lang="en-US" dirty="0" smtClean="0"/>
          </a:p>
          <a:p>
            <a:pPr marL="0" indent="0"/>
            <a:r>
              <a:rPr lang="en-US" sz="2000" b="0" dirty="0"/>
              <a:t>Do you support to indicate an invalid measurement in LMR frame?</a:t>
            </a:r>
          </a:p>
          <a:p>
            <a:pPr marL="0" indent="0"/>
            <a:endParaRPr lang="en-US" sz="2000" b="0" dirty="0" smtClean="0"/>
          </a:p>
          <a:p>
            <a:pPr marL="0" indent="0"/>
            <a:r>
              <a:rPr lang="en-US" sz="2000" b="0" dirty="0" smtClean="0"/>
              <a:t>Results (Y/N/A): 13/0/2</a:t>
            </a:r>
          </a:p>
        </p:txBody>
      </p:sp>
      <p:sp>
        <p:nvSpPr>
          <p:cNvPr id="13"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31</a:t>
            </a:fld>
            <a:endParaRPr lang="en-GB" dirty="0"/>
          </a:p>
        </p:txBody>
      </p:sp>
      <p:sp>
        <p:nvSpPr>
          <p:cNvPr id="14"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sp>
        <p:nvSpPr>
          <p:cNvPr id="16"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40874654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85800" y="685800"/>
            <a:ext cx="7770813" cy="1065213"/>
          </a:xfrm>
        </p:spPr>
        <p:txBody>
          <a:bodyPr/>
          <a:lstStyle/>
          <a:p>
            <a:r>
              <a:rPr lang="en-US" dirty="0"/>
              <a:t>Attendance reminder</a:t>
            </a:r>
          </a:p>
        </p:txBody>
      </p:sp>
      <p:sp>
        <p:nvSpPr>
          <p:cNvPr id="8" name="Content Placeholder 2"/>
          <p:cNvSpPr>
            <a:spLocks noGrp="1"/>
          </p:cNvSpPr>
          <p:nvPr>
            <p:ph idx="1"/>
          </p:nvPr>
        </p:nvSpPr>
        <p:spPr>
          <a:xfrm>
            <a:off x="685800" y="1981200"/>
            <a:ext cx="7770813" cy="4113213"/>
          </a:xfrm>
        </p:spPr>
        <p:txBody>
          <a:bodyPr/>
          <a:lstStyle/>
          <a:p>
            <a:endParaRPr lang="en-US"/>
          </a:p>
        </p:txBody>
      </p:sp>
      <p:sp>
        <p:nvSpPr>
          <p:cNvPr id="9"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32</a:t>
            </a:fld>
            <a:endParaRPr lang="en-GB" dirty="0"/>
          </a:p>
        </p:txBody>
      </p:sp>
      <p:sp>
        <p:nvSpPr>
          <p:cNvPr id="10"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sp>
        <p:nvSpPr>
          <p:cNvPr id="12"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188475928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85800" y="685800"/>
            <a:ext cx="7770813" cy="1065213"/>
          </a:xfrm>
        </p:spPr>
        <p:txBody>
          <a:bodyPr/>
          <a:lstStyle/>
          <a:p>
            <a:r>
              <a:rPr lang="en-US" dirty="0"/>
              <a:t>Recess</a:t>
            </a:r>
          </a:p>
        </p:txBody>
      </p:sp>
      <p:sp>
        <p:nvSpPr>
          <p:cNvPr id="8" name="Content Placeholder 2"/>
          <p:cNvSpPr>
            <a:spLocks noGrp="1"/>
          </p:cNvSpPr>
          <p:nvPr>
            <p:ph idx="1"/>
          </p:nvPr>
        </p:nvSpPr>
        <p:spPr>
          <a:xfrm>
            <a:off x="685800" y="1981200"/>
            <a:ext cx="7770813" cy="4113213"/>
          </a:xfrm>
        </p:spPr>
        <p:txBody>
          <a:bodyPr/>
          <a:lstStyle/>
          <a:p>
            <a:endParaRPr lang="en-US"/>
          </a:p>
        </p:txBody>
      </p:sp>
      <p:sp>
        <p:nvSpPr>
          <p:cNvPr id="9"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33</a:t>
            </a:fld>
            <a:endParaRPr lang="en-GB" dirty="0"/>
          </a:p>
        </p:txBody>
      </p:sp>
      <p:sp>
        <p:nvSpPr>
          <p:cNvPr id="10"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sp>
        <p:nvSpPr>
          <p:cNvPr id="12"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35063468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12" name="Title 1"/>
          <p:cNvSpPr>
            <a:spLocks noGrp="1"/>
          </p:cNvSpPr>
          <p:nvPr>
            <p:ph type="title"/>
          </p:nvPr>
        </p:nvSpPr>
        <p:spPr>
          <a:xfrm>
            <a:off x="838200" y="838200"/>
            <a:ext cx="7770813" cy="1065213"/>
          </a:xfrm>
        </p:spPr>
        <p:txBody>
          <a:bodyPr/>
          <a:lstStyle/>
          <a:p>
            <a:endParaRPr lang="en-US"/>
          </a:p>
        </p:txBody>
      </p:sp>
      <p:sp>
        <p:nvSpPr>
          <p:cNvPr id="13" name="Content Placeholder 2"/>
          <p:cNvSpPr>
            <a:spLocks noGrp="1"/>
          </p:cNvSpPr>
          <p:nvPr>
            <p:ph idx="1"/>
          </p:nvPr>
        </p:nvSpPr>
        <p:spPr>
          <a:xfrm>
            <a:off x="838200" y="2133600"/>
            <a:ext cx="7770813" cy="4113213"/>
          </a:xfrm>
        </p:spPr>
        <p:txBody>
          <a:bodyPr/>
          <a:lstStyle/>
          <a:p>
            <a:r>
              <a:rPr lang="en-US" altLang="en-US" sz="3600" dirty="0"/>
              <a:t>Meeting Slot </a:t>
            </a:r>
            <a:r>
              <a:rPr lang="en-US" altLang="en-US" sz="3600" dirty="0" smtClean="0"/>
              <a:t>#2</a:t>
            </a:r>
            <a:endParaRPr lang="en-US" altLang="en-US" sz="2000" dirty="0"/>
          </a:p>
          <a:p>
            <a:endParaRPr lang="en-US" sz="3600" dirty="0"/>
          </a:p>
        </p:txBody>
      </p:sp>
    </p:spTree>
    <p:extLst>
      <p:ext uri="{BB962C8B-B14F-4D97-AF65-F5344CB8AC3E}">
        <p14:creationId xmlns:p14="http://schemas.microsoft.com/office/powerpoint/2010/main" val="20235151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7" name="Title 1"/>
          <p:cNvSpPr>
            <a:spLocks noGrp="1"/>
          </p:cNvSpPr>
          <p:nvPr>
            <p:ph type="title"/>
          </p:nvPr>
        </p:nvSpPr>
        <p:spPr>
          <a:xfrm>
            <a:off x="685800" y="685800"/>
            <a:ext cx="7770813" cy="1065213"/>
          </a:xfrm>
        </p:spPr>
        <p:txBody>
          <a:bodyPr/>
          <a:lstStyle/>
          <a:p>
            <a:r>
              <a:rPr lang="en-US" altLang="en-US" dirty="0">
                <a:solidFill>
                  <a:schemeClr val="tx2"/>
                </a:solidFill>
              </a:rPr>
              <a:t>Meeting Slot # </a:t>
            </a:r>
            <a:r>
              <a:rPr lang="en-US" altLang="en-US" dirty="0" smtClean="0">
                <a:solidFill>
                  <a:schemeClr val="tx2"/>
                </a:solidFill>
              </a:rPr>
              <a:t>2 </a:t>
            </a:r>
            <a:r>
              <a:rPr lang="en-US" altLang="en-US" dirty="0">
                <a:solidFill>
                  <a:schemeClr val="tx2"/>
                </a:solidFill>
              </a:rPr>
              <a:t>discussion items</a:t>
            </a:r>
            <a:endParaRPr lang="en-US" dirty="0"/>
          </a:p>
        </p:txBody>
      </p:sp>
      <p:sp>
        <p:nvSpPr>
          <p:cNvPr id="8" name="Content Placeholder 2"/>
          <p:cNvSpPr>
            <a:spLocks noGrp="1"/>
          </p:cNvSpPr>
          <p:nvPr>
            <p:ph idx="1"/>
          </p:nvPr>
        </p:nvSpPr>
        <p:spPr>
          <a:xfrm>
            <a:off x="685800" y="1981200"/>
            <a:ext cx="7770813" cy="4113213"/>
          </a:xfrm>
        </p:spPr>
        <p:txBody>
          <a:bodyPr/>
          <a:lstStyle/>
          <a:p>
            <a:pPr algn="just">
              <a:spcBef>
                <a:spcPct val="20000"/>
              </a:spcBef>
              <a:buFontTx/>
              <a:buChar char="•"/>
            </a:pPr>
            <a:r>
              <a:rPr lang="en-US" altLang="en-US" sz="2000" b="0" dirty="0"/>
              <a:t>Call Meeting to Order (1min)</a:t>
            </a:r>
          </a:p>
          <a:p>
            <a:pPr algn="just">
              <a:spcBef>
                <a:spcPct val="20000"/>
              </a:spcBef>
              <a:buFontTx/>
              <a:buChar char="•"/>
            </a:pPr>
            <a:r>
              <a:rPr lang="en-US" altLang="en-US" sz="2000" b="0" dirty="0"/>
              <a:t>Patent Policy and Logistics </a:t>
            </a:r>
            <a:r>
              <a:rPr lang="en-US" altLang="en-US" sz="2000" b="0" dirty="0" smtClean="0"/>
              <a:t>(7min</a:t>
            </a:r>
            <a:r>
              <a:rPr lang="en-US" altLang="en-US" sz="2000" b="0" dirty="0"/>
              <a:t>)</a:t>
            </a:r>
          </a:p>
          <a:p>
            <a:pPr algn="just">
              <a:spcBef>
                <a:spcPct val="20000"/>
              </a:spcBef>
              <a:buFontTx/>
              <a:buChar char="•"/>
            </a:pPr>
            <a:r>
              <a:rPr lang="en-US" altLang="en-US" sz="2000" b="0" dirty="0"/>
              <a:t>Agenda Setting </a:t>
            </a:r>
            <a:r>
              <a:rPr lang="en-US" altLang="en-US" sz="2000" b="0" dirty="0" smtClean="0"/>
              <a:t>(7min</a:t>
            </a:r>
            <a:r>
              <a:rPr lang="en-US" altLang="en-US" sz="2000" b="0" dirty="0"/>
              <a:t>)</a:t>
            </a:r>
          </a:p>
          <a:p>
            <a:pPr algn="just">
              <a:spcBef>
                <a:spcPct val="20000"/>
              </a:spcBef>
              <a:buFontTx/>
              <a:buChar char="•"/>
            </a:pPr>
            <a:r>
              <a:rPr lang="en-US" altLang="en-US" sz="2000" b="0" dirty="0" smtClean="0"/>
              <a:t>Presentations </a:t>
            </a:r>
            <a:r>
              <a:rPr lang="en-US" altLang="en-US" sz="2000" b="0" dirty="0"/>
              <a:t>to inform the TG (as time permits</a:t>
            </a:r>
            <a:r>
              <a:rPr lang="en-US" altLang="en-US" sz="2000" b="0" dirty="0" smtClean="0"/>
              <a:t>).</a:t>
            </a:r>
          </a:p>
        </p:txBody>
      </p:sp>
    </p:spTree>
    <p:extLst>
      <p:ext uri="{BB962C8B-B14F-4D97-AF65-F5344CB8AC3E}">
        <p14:creationId xmlns:p14="http://schemas.microsoft.com/office/powerpoint/2010/main" val="388241800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7" name="Title 1"/>
          <p:cNvSpPr>
            <a:spLocks noGrp="1"/>
          </p:cNvSpPr>
          <p:nvPr>
            <p:ph type="title"/>
          </p:nvPr>
        </p:nvSpPr>
        <p:spPr>
          <a:xfrm>
            <a:off x="685800" y="685801"/>
            <a:ext cx="7770813" cy="798984"/>
          </a:xfrm>
        </p:spPr>
        <p:txBody>
          <a:bodyPr/>
          <a:lstStyle/>
          <a:p>
            <a:r>
              <a:rPr lang="en-US" altLang="en-US" dirty="0">
                <a:solidFill>
                  <a:schemeClr val="tx2"/>
                </a:solidFill>
              </a:rPr>
              <a:t>Submission order – Slot </a:t>
            </a:r>
            <a:r>
              <a:rPr lang="en-US" altLang="en-US" dirty="0" smtClean="0">
                <a:solidFill>
                  <a:schemeClr val="tx2"/>
                </a:solidFill>
              </a:rPr>
              <a:t># 2</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455671666"/>
              </p:ext>
            </p:extLst>
          </p:nvPr>
        </p:nvGraphicFramePr>
        <p:xfrm>
          <a:off x="251520" y="1484784"/>
          <a:ext cx="8490778" cy="3972320"/>
        </p:xfrm>
        <a:graphic>
          <a:graphicData uri="http://schemas.openxmlformats.org/drawingml/2006/table">
            <a:tbl>
              <a:tblPr firstRow="1" bandRow="1">
                <a:tableStyleId>{21E4AEA4-8DFA-4A89-87EB-49C32662AFE0}</a:tableStyleId>
              </a:tblPr>
              <a:tblGrid>
                <a:gridCol w="1373652"/>
                <a:gridCol w="1860543"/>
                <a:gridCol w="2952328"/>
                <a:gridCol w="1368152"/>
                <a:gridCol w="936103"/>
              </a:tblGrid>
              <a:tr h="370760">
                <a:tc>
                  <a:txBody>
                    <a:bodyPr/>
                    <a:lstStyle/>
                    <a:p>
                      <a:r>
                        <a:rPr lang="en-US" sz="1500" dirty="0" smtClean="0"/>
                        <a:t>DCN</a:t>
                      </a:r>
                      <a:endParaRPr lang="en-US" sz="1500" dirty="0"/>
                    </a:p>
                  </a:txBody>
                  <a:tcPr marT="45712" marB="45712"/>
                </a:tc>
                <a:tc>
                  <a:txBody>
                    <a:bodyPr/>
                    <a:lstStyle/>
                    <a:p>
                      <a:r>
                        <a:rPr lang="en-US" sz="1500" dirty="0" smtClean="0"/>
                        <a:t>Presenter</a:t>
                      </a:r>
                      <a:endParaRPr lang="en-US" sz="1500" dirty="0"/>
                    </a:p>
                  </a:txBody>
                  <a:tcPr marT="45712" marB="45712"/>
                </a:tc>
                <a:tc>
                  <a:txBody>
                    <a:bodyPr/>
                    <a:lstStyle/>
                    <a:p>
                      <a:r>
                        <a:rPr lang="en-US" sz="1500" dirty="0" smtClean="0"/>
                        <a:t>Title</a:t>
                      </a:r>
                      <a:endParaRPr lang="en-US" sz="1500" dirty="0"/>
                    </a:p>
                  </a:txBody>
                  <a:tcPr marT="45712" marB="45712"/>
                </a:tc>
                <a:tc>
                  <a:txBody>
                    <a:bodyPr/>
                    <a:lstStyle/>
                    <a:p>
                      <a:r>
                        <a:rPr lang="en-US" sz="1500" dirty="0" smtClean="0"/>
                        <a:t>Topic</a:t>
                      </a:r>
                      <a:endParaRPr lang="en-US" sz="1500" dirty="0"/>
                    </a:p>
                  </a:txBody>
                  <a:tcPr marT="45712" marB="45712"/>
                </a:tc>
                <a:tc>
                  <a:txBody>
                    <a:bodyPr/>
                    <a:lstStyle/>
                    <a:p>
                      <a:r>
                        <a:rPr lang="en-US" sz="1500" dirty="0" smtClean="0"/>
                        <a:t>Time</a:t>
                      </a:r>
                      <a:endParaRPr lang="en-US" sz="1500" dirty="0"/>
                    </a:p>
                  </a:txBody>
                  <a:tcPr marT="45712" marB="45712"/>
                </a:tc>
              </a:tr>
              <a:tr h="370760">
                <a:tc>
                  <a:txBody>
                    <a:bodyPr/>
                    <a:lstStyle/>
                    <a:p>
                      <a:r>
                        <a:rPr lang="en-US" sz="1600" dirty="0" smtClean="0"/>
                        <a:t>11-17-1843</a:t>
                      </a:r>
                      <a:endParaRPr lang="en-US" sz="1600" dirty="0"/>
                    </a:p>
                  </a:txBody>
                  <a:tcPr marT="45712" marB="45712"/>
                </a:tc>
                <a:tc>
                  <a:txBody>
                    <a:bodyPr/>
                    <a:lstStyle/>
                    <a:p>
                      <a:r>
                        <a:rPr lang="en-US" sz="1600" dirty="0" smtClean="0"/>
                        <a:t>Jonathan Segev</a:t>
                      </a:r>
                      <a:endParaRPr lang="en-US" sz="1600" dirty="0"/>
                    </a:p>
                  </a:txBody>
                  <a:tcPr marT="45712" marB="45712"/>
                </a:tc>
                <a:tc>
                  <a:txBody>
                    <a:bodyPr/>
                    <a:lstStyle/>
                    <a:p>
                      <a:r>
                        <a:rPr lang="en-US" sz="1600" kern="1200" dirty="0" err="1" smtClean="0">
                          <a:solidFill>
                            <a:schemeClr val="dk1"/>
                          </a:solidFill>
                          <a:latin typeface="+mn-lt"/>
                          <a:ea typeface="+mn-ea"/>
                          <a:cs typeface="+mn-cs"/>
                        </a:rPr>
                        <a:t>TGaz</a:t>
                      </a:r>
                      <a:r>
                        <a:rPr lang="en-US" sz="1600" kern="1200" dirty="0" smtClean="0">
                          <a:solidFill>
                            <a:schemeClr val="dk1"/>
                          </a:solidFill>
                          <a:latin typeface="+mn-lt"/>
                          <a:ea typeface="+mn-ea"/>
                          <a:cs typeface="+mn-cs"/>
                        </a:rPr>
                        <a:t> Jan. 2018</a:t>
                      </a:r>
                      <a:r>
                        <a:rPr lang="en-US" sz="1600" kern="1200" baseline="0" dirty="0" smtClean="0">
                          <a:solidFill>
                            <a:schemeClr val="dk1"/>
                          </a:solidFill>
                          <a:latin typeface="+mn-lt"/>
                          <a:ea typeface="+mn-ea"/>
                          <a:cs typeface="+mn-cs"/>
                        </a:rPr>
                        <a:t> </a:t>
                      </a:r>
                      <a:r>
                        <a:rPr lang="en-US" sz="1600" kern="1200" dirty="0" smtClean="0">
                          <a:solidFill>
                            <a:schemeClr val="dk1"/>
                          </a:solidFill>
                          <a:latin typeface="+mn-lt"/>
                          <a:ea typeface="+mn-ea"/>
                          <a:cs typeface="+mn-cs"/>
                        </a:rPr>
                        <a:t>Agenda</a:t>
                      </a:r>
                      <a:endParaRPr lang="en-US" sz="1600" kern="1200" dirty="0">
                        <a:solidFill>
                          <a:schemeClr val="dk1"/>
                        </a:solidFill>
                        <a:latin typeface="+mn-lt"/>
                        <a:ea typeface="+mn-ea"/>
                        <a:cs typeface="+mn-cs"/>
                      </a:endParaRPr>
                    </a:p>
                  </a:txBody>
                  <a:tcPr marT="45712" marB="45712"/>
                </a:tc>
                <a:tc>
                  <a:txBody>
                    <a:bodyPr/>
                    <a:lstStyle/>
                    <a:p>
                      <a:r>
                        <a:rPr lang="en-US" sz="1600" kern="1200" dirty="0" smtClean="0">
                          <a:solidFill>
                            <a:schemeClr val="dk1"/>
                          </a:solidFill>
                          <a:latin typeface="+mn-lt"/>
                          <a:ea typeface="+mn-ea"/>
                          <a:cs typeface="+mn-cs"/>
                        </a:rPr>
                        <a:t>Agenda Deck</a:t>
                      </a:r>
                      <a:endParaRPr lang="en-US" sz="1600" kern="1200" dirty="0">
                        <a:solidFill>
                          <a:schemeClr val="dk1"/>
                        </a:solidFill>
                        <a:latin typeface="+mn-lt"/>
                        <a:ea typeface="+mn-ea"/>
                        <a:cs typeface="+mn-cs"/>
                      </a:endParaRPr>
                    </a:p>
                  </a:txBody>
                  <a:tcPr marT="45712" marB="45712"/>
                </a:tc>
                <a:tc>
                  <a:txBody>
                    <a:bodyPr/>
                    <a:lstStyle/>
                    <a:p>
                      <a:r>
                        <a:rPr lang="en-US" sz="1600" kern="1200" dirty="0" smtClean="0">
                          <a:solidFill>
                            <a:schemeClr val="dk1"/>
                          </a:solidFill>
                          <a:latin typeface="+mn-lt"/>
                          <a:ea typeface="+mn-ea"/>
                          <a:cs typeface="+mn-cs"/>
                        </a:rPr>
                        <a:t>10 min</a:t>
                      </a:r>
                      <a:endParaRPr lang="en-US" sz="1600" kern="1200" dirty="0">
                        <a:solidFill>
                          <a:schemeClr val="dk1"/>
                        </a:solidFill>
                        <a:latin typeface="+mn-lt"/>
                        <a:ea typeface="+mn-ea"/>
                        <a:cs typeface="+mn-cs"/>
                      </a:endParaRPr>
                    </a:p>
                  </a:txBody>
                  <a:tcPr marT="45712" marB="45712"/>
                </a:tc>
              </a:tr>
              <a:tr h="289552">
                <a:tc>
                  <a:txBody>
                    <a:bodyPr/>
                    <a:lstStyle/>
                    <a:p>
                      <a:r>
                        <a:rPr lang="en-US" sz="1600" dirty="0" smtClean="0"/>
                        <a:t>11-18-539</a:t>
                      </a:r>
                      <a:endParaRPr lang="en-US" sz="1600" dirty="0"/>
                    </a:p>
                  </a:txBody>
                  <a:tcPr marT="45712" marB="45712"/>
                </a:tc>
                <a:tc>
                  <a:txBody>
                    <a:bodyPr/>
                    <a:lstStyle/>
                    <a:p>
                      <a:r>
                        <a:rPr lang="en-US" sz="1600" dirty="0" smtClean="0"/>
                        <a:t>Feng Jiang</a:t>
                      </a:r>
                      <a:endParaRPr lang="en-US" sz="1600" dirty="0"/>
                    </a:p>
                  </a:txBody>
                  <a:tcPr marT="45712" marB="45712"/>
                </a:tc>
                <a:tc>
                  <a:txBody>
                    <a:bodyPr/>
                    <a:lstStyle/>
                    <a:p>
                      <a:r>
                        <a:rPr lang="en-US" sz="1600" b="0" i="0" kern="1200" dirty="0" smtClean="0">
                          <a:solidFill>
                            <a:schemeClr val="dk1"/>
                          </a:solidFill>
                          <a:effectLst/>
                          <a:latin typeface="+mn-lt"/>
                          <a:ea typeface="+mn-ea"/>
                          <a:cs typeface="+mn-cs"/>
                        </a:rPr>
                        <a:t>Existence Indication of Attacker or Jammer in LMR</a:t>
                      </a:r>
                      <a:endParaRPr lang="en-US" sz="1600" dirty="0"/>
                    </a:p>
                  </a:txBody>
                  <a:tcPr marT="45712" marB="45712"/>
                </a:tc>
                <a:tc>
                  <a:txBody>
                    <a:bodyPr/>
                    <a:lstStyle/>
                    <a:p>
                      <a:r>
                        <a:rPr lang="en-US" sz="1600" dirty="0" smtClean="0"/>
                        <a:t>SFD</a:t>
                      </a:r>
                      <a:endParaRPr lang="en-US" sz="1600" dirty="0"/>
                    </a:p>
                  </a:txBody>
                  <a:tcPr marT="45712" marB="45712"/>
                </a:tc>
                <a:tc>
                  <a:txBody>
                    <a:bodyPr/>
                    <a:lstStyle/>
                    <a:p>
                      <a:r>
                        <a:rPr lang="en-US" dirty="0" smtClean="0"/>
                        <a:t>15min completion</a:t>
                      </a:r>
                      <a:endParaRPr lang="en-US" dirty="0"/>
                    </a:p>
                  </a:txBody>
                  <a:tcPr marT="45712" marB="45712"/>
                </a:tc>
              </a:tr>
              <a:tr h="289552">
                <a:tc>
                  <a:txBody>
                    <a:bodyPr/>
                    <a:lstStyle/>
                    <a:p>
                      <a:r>
                        <a:rPr lang="en-US" sz="1600" dirty="0" smtClean="0"/>
                        <a:t>11-18-350</a:t>
                      </a:r>
                      <a:endParaRPr lang="en-US" sz="1600" dirty="0"/>
                    </a:p>
                  </a:txBody>
                  <a:tcPr marT="45712" marB="45712"/>
                </a:tc>
                <a:tc>
                  <a:txBody>
                    <a:bodyPr/>
                    <a:lstStyle/>
                    <a:p>
                      <a:r>
                        <a:rPr lang="en-US" sz="1600" dirty="0" smtClean="0">
                          <a:effectLst/>
                        </a:rPr>
                        <a:t>Nehru Bhandaru </a:t>
                      </a:r>
                      <a:endParaRPr lang="en-US" sz="1600" dirty="0"/>
                    </a:p>
                  </a:txBody>
                  <a:tcPr marT="45712" marB="45712"/>
                </a:tc>
                <a:tc>
                  <a:txBody>
                    <a:bodyPr/>
                    <a:lstStyle/>
                    <a:p>
                      <a:r>
                        <a:rPr lang="en-US" sz="1600" dirty="0" smtClean="0">
                          <a:effectLst/>
                        </a:rPr>
                        <a:t>Pre-association Security Negotiation for 11az</a:t>
                      </a:r>
                      <a:endParaRPr lang="en-US" sz="1600" dirty="0"/>
                    </a:p>
                  </a:txBody>
                  <a:tcPr marT="45712" marB="45712"/>
                </a:tc>
                <a:tc>
                  <a:txBody>
                    <a:bodyPr/>
                    <a:lstStyle/>
                    <a:p>
                      <a:r>
                        <a:rPr lang="en-US" sz="1600" dirty="0" smtClean="0"/>
                        <a:t>Amendment text</a:t>
                      </a:r>
                      <a:endParaRPr lang="en-US" sz="1600" dirty="0"/>
                    </a:p>
                  </a:txBody>
                  <a:tcPr marT="45712" marB="45712"/>
                </a:tc>
                <a:tc>
                  <a:txBody>
                    <a:bodyPr/>
                    <a:lstStyle/>
                    <a:p>
                      <a:r>
                        <a:rPr lang="en-US" sz="1600" dirty="0" smtClean="0"/>
                        <a:t>45min</a:t>
                      </a:r>
                      <a:endParaRPr lang="en-US" sz="1600" dirty="0"/>
                    </a:p>
                  </a:txBody>
                  <a:tcPr marT="45712" marB="45712"/>
                </a:tc>
              </a:tr>
              <a:tr h="289552">
                <a:tc>
                  <a:txBody>
                    <a:bodyPr/>
                    <a:lstStyle/>
                    <a:p>
                      <a:r>
                        <a:rPr lang="en-US" sz="1600" dirty="0" smtClean="0"/>
                        <a:t>11-18-458</a:t>
                      </a:r>
                      <a:endParaRPr lang="en-US" sz="1600" dirty="0"/>
                    </a:p>
                  </a:txBody>
                  <a:tcPr marT="45712" marB="45712"/>
                </a:tc>
                <a:tc>
                  <a:txBody>
                    <a:bodyPr/>
                    <a:lstStyle/>
                    <a:p>
                      <a:r>
                        <a:rPr lang="en-US" sz="1600" dirty="0" smtClean="0"/>
                        <a:t>Yongho Seok</a:t>
                      </a:r>
                      <a:endParaRPr lang="en-US" sz="1600" dirty="0"/>
                    </a:p>
                  </a:txBody>
                  <a:tcPr marT="45712" marB="45712"/>
                </a:tc>
                <a:tc>
                  <a:txBody>
                    <a:bodyPr/>
                    <a:lstStyle/>
                    <a:p>
                      <a:r>
                        <a:rPr lang="en-US" sz="1600" dirty="0" err="1" smtClean="0"/>
                        <a:t>VHTz</a:t>
                      </a:r>
                      <a:r>
                        <a:rPr lang="en-US" sz="1600" dirty="0" smtClean="0"/>
                        <a:t> Secure Measurement Protocol Amendment Text</a:t>
                      </a:r>
                      <a:endParaRPr lang="en-US" sz="1600" dirty="0"/>
                    </a:p>
                  </a:txBody>
                  <a:tcPr marT="45712" marB="45712"/>
                </a:tc>
                <a:tc>
                  <a:txBody>
                    <a:bodyPr/>
                    <a:lstStyle/>
                    <a:p>
                      <a:r>
                        <a:rPr lang="en-US" sz="1600" dirty="0" smtClean="0"/>
                        <a:t>Amendment text</a:t>
                      </a:r>
                      <a:endParaRPr lang="en-US" sz="1600" dirty="0"/>
                    </a:p>
                  </a:txBody>
                  <a:tcPr marT="45712" marB="45712"/>
                </a:tc>
                <a:tc>
                  <a:txBody>
                    <a:bodyPr/>
                    <a:lstStyle/>
                    <a:p>
                      <a:r>
                        <a:rPr lang="en-US" sz="1600" dirty="0" smtClean="0"/>
                        <a:t>40min</a:t>
                      </a:r>
                      <a:endParaRPr lang="en-US" sz="1600" dirty="0"/>
                    </a:p>
                  </a:txBody>
                  <a:tcPr marT="45712" marB="45712"/>
                </a:tc>
              </a:tr>
              <a:tr h="289552">
                <a:tc>
                  <a:txBody>
                    <a:bodyPr/>
                    <a:lstStyle/>
                    <a:p>
                      <a:r>
                        <a:rPr lang="en-US" sz="1600" dirty="0" smtClean="0"/>
                        <a:t>11-18-555</a:t>
                      </a:r>
                      <a:endParaRPr lang="en-US" sz="1600" dirty="0"/>
                    </a:p>
                  </a:txBody>
                  <a:tcPr marT="45712" marB="45712"/>
                </a:tc>
                <a:tc>
                  <a:txBody>
                    <a:bodyPr/>
                    <a:lstStyle/>
                    <a:p>
                      <a:r>
                        <a:rPr lang="en-US" sz="1600" dirty="0" smtClean="0"/>
                        <a:t>Yongho</a:t>
                      </a:r>
                      <a:r>
                        <a:rPr lang="en-US" sz="1600" baseline="0" dirty="0" smtClean="0"/>
                        <a:t> Seok</a:t>
                      </a:r>
                      <a:endParaRPr lang="en-US" sz="1600" dirty="0"/>
                    </a:p>
                  </a:txBody>
                  <a:tcPr marT="45712" marB="45712"/>
                </a:tc>
                <a:tc>
                  <a:txBody>
                    <a:bodyPr/>
                    <a:lstStyle/>
                    <a:p>
                      <a:r>
                        <a:rPr lang="en-US" sz="1600" dirty="0" smtClean="0"/>
                        <a:t>Revised </a:t>
                      </a:r>
                      <a:r>
                        <a:rPr lang="en-US" sz="1600" dirty="0" err="1" smtClean="0"/>
                        <a:t>VHTz</a:t>
                      </a:r>
                      <a:r>
                        <a:rPr lang="en-US" sz="1600" dirty="0" smtClean="0"/>
                        <a:t> Specific Parameters </a:t>
                      </a:r>
                      <a:endParaRPr lang="en-US" sz="1600" dirty="0"/>
                    </a:p>
                  </a:txBody>
                  <a:tcPr marT="45712" marB="45712"/>
                </a:tc>
                <a:tc>
                  <a:txBody>
                    <a:bodyPr/>
                    <a:lstStyle/>
                    <a:p>
                      <a:r>
                        <a:rPr lang="en-US" sz="1600" dirty="0" smtClean="0"/>
                        <a:t>Amendment Text</a:t>
                      </a:r>
                      <a:endParaRPr lang="en-US" sz="1600" dirty="0"/>
                    </a:p>
                  </a:txBody>
                  <a:tcPr marT="45712" marB="45712"/>
                </a:tc>
                <a:tc>
                  <a:txBody>
                    <a:bodyPr/>
                    <a:lstStyle/>
                    <a:p>
                      <a:r>
                        <a:rPr lang="en-US" sz="1600" strike="noStrike" dirty="0" smtClean="0"/>
                        <a:t>As time permits</a:t>
                      </a:r>
                      <a:endParaRPr lang="en-US" sz="1600" strike="noStrike" dirty="0"/>
                    </a:p>
                  </a:txBody>
                  <a:tcPr marT="45712" marB="45712"/>
                </a:tc>
              </a:tr>
              <a:tr h="365752">
                <a:tc>
                  <a:txBody>
                    <a:bodyPr/>
                    <a:lstStyle/>
                    <a:p>
                      <a:r>
                        <a:rPr lang="en-US" sz="1600" dirty="0" smtClean="0"/>
                        <a:t>11-18-534</a:t>
                      </a:r>
                      <a:endParaRPr lang="en-US" sz="1600" dirty="0"/>
                    </a:p>
                  </a:txBody>
                  <a:tcPr marT="45712" marB="45712"/>
                </a:tc>
                <a:tc>
                  <a:txBody>
                    <a:bodyPr/>
                    <a:lstStyle/>
                    <a:p>
                      <a:r>
                        <a:rPr lang="en-US" sz="1600" dirty="0" err="1" smtClean="0"/>
                        <a:t>Chitto</a:t>
                      </a:r>
                      <a:r>
                        <a:rPr lang="en-US" sz="1600" dirty="0" smtClean="0"/>
                        <a:t> </a:t>
                      </a:r>
                      <a:r>
                        <a:rPr lang="en-US" sz="1600" dirty="0" err="1" smtClean="0"/>
                        <a:t>Ghsoh</a:t>
                      </a:r>
                      <a:endParaRPr lang="en-US" sz="1600" dirty="0"/>
                    </a:p>
                  </a:txBody>
                  <a:tcPr marT="45712" marB="45712"/>
                </a:tc>
                <a:tc>
                  <a:txBody>
                    <a:bodyPr/>
                    <a:lstStyle/>
                    <a:p>
                      <a:r>
                        <a:rPr lang="en-US" sz="1600" dirty="0" smtClean="0"/>
                        <a:t>Draft Text on Trigger Frame format for 11az</a:t>
                      </a:r>
                      <a:endParaRPr lang="en-US" sz="1600" dirty="0"/>
                    </a:p>
                  </a:txBody>
                  <a:tcPr marT="45712" marB="45712"/>
                </a:tc>
                <a:tc>
                  <a:txBody>
                    <a:bodyPr/>
                    <a:lstStyle/>
                    <a:p>
                      <a:r>
                        <a:rPr lang="en-US" sz="1600" dirty="0" smtClean="0"/>
                        <a:t>Amendment text</a:t>
                      </a:r>
                      <a:endParaRPr lang="en-US" sz="1600" dirty="0"/>
                    </a:p>
                  </a:txBody>
                  <a:tcPr marT="45712" marB="45712"/>
                </a:tc>
                <a:tc>
                  <a:txBody>
                    <a:bodyPr/>
                    <a:lstStyle/>
                    <a:p>
                      <a:r>
                        <a:rPr lang="en-US" sz="1600" baseline="0" dirty="0" smtClean="0"/>
                        <a:t>A</a:t>
                      </a:r>
                      <a:r>
                        <a:rPr lang="en-US" sz="1600" dirty="0" smtClean="0"/>
                        <a:t>s time permits</a:t>
                      </a:r>
                      <a:endParaRPr lang="en-US" sz="1600" dirty="0"/>
                    </a:p>
                  </a:txBody>
                  <a:tcPr marT="45712" marB="45712"/>
                </a:tc>
              </a:tr>
            </a:tbl>
          </a:graphicData>
        </a:graphic>
      </p:graphicFrame>
    </p:spTree>
    <p:extLst>
      <p:ext uri="{BB962C8B-B14F-4D97-AF65-F5344CB8AC3E}">
        <p14:creationId xmlns:p14="http://schemas.microsoft.com/office/powerpoint/2010/main" val="39025953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685800" y="685800"/>
            <a:ext cx="7770813" cy="1065213"/>
          </a:xfrm>
        </p:spPr>
        <p:txBody>
          <a:bodyPr/>
          <a:lstStyle/>
          <a:p>
            <a:r>
              <a:rPr lang="en-US" dirty="0"/>
              <a:t>Presentations</a:t>
            </a:r>
          </a:p>
        </p:txBody>
      </p:sp>
      <p:sp>
        <p:nvSpPr>
          <p:cNvPr id="12" name="Content Placeholder 2"/>
          <p:cNvSpPr>
            <a:spLocks noGrp="1"/>
          </p:cNvSpPr>
          <p:nvPr>
            <p:ph idx="1"/>
          </p:nvPr>
        </p:nvSpPr>
        <p:spPr>
          <a:xfrm>
            <a:off x="685800" y="1981200"/>
            <a:ext cx="7770813" cy="4113213"/>
          </a:xfrm>
        </p:spPr>
        <p:txBody>
          <a:bodyPr/>
          <a:lstStyle/>
          <a:p>
            <a:endParaRPr lang="en-US"/>
          </a:p>
        </p:txBody>
      </p:sp>
      <p:sp>
        <p:nvSpPr>
          <p:cNvPr id="13"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37</a:t>
            </a:fld>
            <a:endParaRPr lang="en-GB" dirty="0"/>
          </a:p>
        </p:txBody>
      </p:sp>
      <p:sp>
        <p:nvSpPr>
          <p:cNvPr id="14"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sp>
        <p:nvSpPr>
          <p:cNvPr id="16"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17105513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11-18-539</a:t>
            </a:r>
            <a:endParaRPr lang="en-US" dirty="0"/>
          </a:p>
        </p:txBody>
      </p:sp>
      <p:sp>
        <p:nvSpPr>
          <p:cNvPr id="3" name="Content Placeholder 2"/>
          <p:cNvSpPr>
            <a:spLocks noGrp="1"/>
          </p:cNvSpPr>
          <p:nvPr>
            <p:ph idx="1"/>
          </p:nvPr>
        </p:nvSpPr>
        <p:spPr/>
        <p:txBody>
          <a:bodyPr/>
          <a:lstStyle/>
          <a:p>
            <a:r>
              <a:rPr lang="en-US" dirty="0" smtClean="0"/>
              <a:t>Motion</a:t>
            </a:r>
          </a:p>
          <a:p>
            <a:r>
              <a:rPr lang="en-US" b="0" dirty="0"/>
              <a:t>Move to adopt the following spec framework text and instruct the SFD editor to include it in the </a:t>
            </a:r>
            <a:r>
              <a:rPr lang="en-US" b="0" dirty="0" err="1"/>
              <a:t>TGaz</a:t>
            </a:r>
            <a:r>
              <a:rPr lang="en-US" b="0" dirty="0"/>
              <a:t> SFD under the sub-section  </a:t>
            </a:r>
            <a:r>
              <a:rPr lang="en-US" b="0" dirty="0" smtClean="0"/>
              <a:t>6 Security:</a:t>
            </a:r>
            <a:endParaRPr lang="en-US" b="0" dirty="0"/>
          </a:p>
          <a:p>
            <a:r>
              <a:rPr lang="en-US" b="0" dirty="0" smtClean="0"/>
              <a:t>“The LMR frame shall include an indication of invalid measurement.”</a:t>
            </a:r>
          </a:p>
          <a:p>
            <a:endParaRPr lang="en-US" b="0" dirty="0"/>
          </a:p>
          <a:p>
            <a:r>
              <a:rPr lang="en-US" b="0" dirty="0" smtClean="0"/>
              <a:t>Move: Nehru Bhandaru </a:t>
            </a:r>
          </a:p>
          <a:p>
            <a:r>
              <a:rPr lang="en-US" b="0" dirty="0" smtClean="0"/>
              <a:t>Second: Assaf Kasher</a:t>
            </a:r>
          </a:p>
          <a:p>
            <a:r>
              <a:rPr lang="en-US" b="0" dirty="0" smtClean="0"/>
              <a:t>Result (Y/N/A): 10/0/3</a:t>
            </a:r>
          </a:p>
          <a:p>
            <a:r>
              <a:rPr lang="en-US" b="0" dirty="0" smtClean="0"/>
              <a:t>Motion </a:t>
            </a:r>
            <a:endParaRPr lang="en-US" dirty="0"/>
          </a:p>
          <a:p>
            <a:endParaRPr lang="en-US" b="0"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3760298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11-18-458</a:t>
            </a:r>
            <a:endParaRPr lang="en-US" dirty="0"/>
          </a:p>
        </p:txBody>
      </p:sp>
      <p:sp>
        <p:nvSpPr>
          <p:cNvPr id="3" name="Content Placeholder 2"/>
          <p:cNvSpPr>
            <a:spLocks noGrp="1"/>
          </p:cNvSpPr>
          <p:nvPr>
            <p:ph idx="1"/>
          </p:nvPr>
        </p:nvSpPr>
        <p:spPr/>
        <p:txBody>
          <a:bodyPr/>
          <a:lstStyle/>
          <a:p>
            <a:r>
              <a:rPr lang="en-US" dirty="0" err="1" smtClean="0"/>
              <a:t>Strawpoll</a:t>
            </a:r>
            <a:endParaRPr lang="en-US" dirty="0" smtClean="0"/>
          </a:p>
          <a:p>
            <a:r>
              <a:rPr lang="en-US" dirty="0" smtClean="0"/>
              <a:t>Do you support to incorporate amendment text of submission 11-18-458 into the 11az draft text document?</a:t>
            </a:r>
          </a:p>
          <a:p>
            <a:endParaRPr lang="en-US" dirty="0" smtClean="0"/>
          </a:p>
          <a:p>
            <a:r>
              <a:rPr lang="en-US" dirty="0" smtClean="0"/>
              <a:t>Results (Y/N/A): 14/0/3</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876605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Logistics</a:t>
            </a:r>
            <a:endParaRPr lang="en-US" dirty="0"/>
          </a:p>
        </p:txBody>
      </p:sp>
      <p:sp>
        <p:nvSpPr>
          <p:cNvPr id="3" name="Content Placeholder 2"/>
          <p:cNvSpPr>
            <a:spLocks noGrp="1"/>
          </p:cNvSpPr>
          <p:nvPr>
            <p:ph idx="1"/>
          </p:nvPr>
        </p:nvSpPr>
        <p:spPr/>
        <p:txBody>
          <a:bodyPr/>
          <a:lstStyle/>
          <a:p>
            <a:pPr marL="457200" indent="-457200"/>
            <a:r>
              <a:rPr lang="en-US" altLang="en-US" dirty="0"/>
              <a:t>Attendance:</a:t>
            </a:r>
            <a:endParaRPr lang="en-US" altLang="en-US" dirty="0">
              <a:hlinkClick r:id="rId2"/>
            </a:endParaRPr>
          </a:p>
          <a:p>
            <a:pPr marL="857250" lvl="1" indent="-457200"/>
            <a:r>
              <a:rPr lang="en-US" altLang="en-US" dirty="0">
                <a:solidFill>
                  <a:schemeClr val="tx1"/>
                </a:solidFill>
                <a:ea typeface="MS PGothic" pitchFamily="34" charset="-128"/>
                <a:cs typeface="MS PGothic" charset="0"/>
                <a:hlinkClick r:id="rId3"/>
              </a:rPr>
              <a:t>https://imat.ieee.org/attendance</a:t>
            </a:r>
            <a:endParaRPr lang="en-US" altLang="en-US" dirty="0">
              <a:solidFill>
                <a:schemeClr val="tx1"/>
              </a:solidFill>
              <a:ea typeface="MS PGothic" pitchFamily="34" charset="-128"/>
              <a:cs typeface="MS PGothic" charset="0"/>
            </a:endParaRPr>
          </a:p>
          <a:p>
            <a:pPr lvl="1"/>
            <a:r>
              <a:rPr lang="en-US" altLang="en-US" dirty="0" smtClean="0"/>
              <a:t>You </a:t>
            </a:r>
            <a:r>
              <a:rPr lang="en-US" altLang="en-US" dirty="0"/>
              <a:t>must register before logging attendance.</a:t>
            </a:r>
          </a:p>
          <a:p>
            <a:pPr lvl="1"/>
            <a:r>
              <a:rPr lang="en-US" altLang="en-US" dirty="0"/>
              <a:t>You must log attendance during each 2 hour session.</a:t>
            </a:r>
          </a:p>
          <a:p>
            <a:r>
              <a:rPr lang="en-US" altLang="en-US" dirty="0"/>
              <a:t>Documentation</a:t>
            </a:r>
          </a:p>
          <a:p>
            <a:pPr lvl="1"/>
            <a:r>
              <a:rPr lang="en-US" altLang="en-US" dirty="0">
                <a:hlinkClick r:id="rId4"/>
              </a:rPr>
              <a:t>https://mentor.ieee.org/802.11/documents</a:t>
            </a:r>
            <a:endParaRPr lang="en-US" altLang="en-US" dirty="0"/>
          </a:p>
          <a:p>
            <a:pPr lvl="1"/>
            <a:r>
              <a:rPr lang="en-US" altLang="en-US" dirty="0"/>
              <a:t>Use “</a:t>
            </a:r>
            <a:r>
              <a:rPr lang="en-US" altLang="en-US" dirty="0" err="1"/>
              <a:t>TGaz</a:t>
            </a:r>
            <a:r>
              <a:rPr lang="en-US" altLang="en-US" dirty="0"/>
              <a:t>” folder for documents relating to the </a:t>
            </a:r>
            <a:r>
              <a:rPr lang="en-US" altLang="en-US" dirty="0" err="1"/>
              <a:t>TGaz</a:t>
            </a:r>
            <a:r>
              <a:rPr lang="en-US" altLang="en-US" dirty="0"/>
              <a:t> activity.</a:t>
            </a:r>
          </a:p>
          <a:p>
            <a:pPr lvl="1"/>
            <a:endParaRPr lang="en-US" alt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19731329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11-18-458</a:t>
            </a:r>
            <a:endParaRPr lang="en-US" dirty="0"/>
          </a:p>
        </p:txBody>
      </p:sp>
      <p:sp>
        <p:nvSpPr>
          <p:cNvPr id="3" name="Content Placeholder 2"/>
          <p:cNvSpPr>
            <a:spLocks noGrp="1"/>
          </p:cNvSpPr>
          <p:nvPr>
            <p:ph idx="1"/>
          </p:nvPr>
        </p:nvSpPr>
        <p:spPr/>
        <p:txBody>
          <a:bodyPr/>
          <a:lstStyle/>
          <a:p>
            <a:r>
              <a:rPr lang="en-US" dirty="0" smtClean="0"/>
              <a:t>Motion</a:t>
            </a:r>
          </a:p>
          <a:p>
            <a:r>
              <a:rPr lang="en-US" b="0" dirty="0"/>
              <a:t>Move to adopt </a:t>
            </a:r>
            <a:r>
              <a:rPr lang="en-US" b="0" dirty="0" smtClean="0"/>
              <a:t>document 11-18-458r0 to the 802.11az draft and  instruct </a:t>
            </a:r>
            <a:r>
              <a:rPr lang="en-US" b="0" dirty="0"/>
              <a:t>the </a:t>
            </a:r>
            <a:r>
              <a:rPr lang="en-US" b="0" dirty="0" smtClean="0"/>
              <a:t>technical editor </a:t>
            </a:r>
            <a:r>
              <a:rPr lang="en-US" b="0" dirty="0"/>
              <a:t>to </a:t>
            </a:r>
            <a:r>
              <a:rPr lang="en-US" b="0" dirty="0" smtClean="0"/>
              <a:t>incorporate it </a:t>
            </a:r>
            <a:r>
              <a:rPr lang="en-US" b="0" dirty="0"/>
              <a:t>in the </a:t>
            </a:r>
            <a:r>
              <a:rPr lang="en-US" b="0" dirty="0" smtClean="0"/>
              <a:t>802.11az draft amendment text. </a:t>
            </a:r>
            <a:endParaRPr lang="en-US" dirty="0" smtClean="0"/>
          </a:p>
          <a:p>
            <a:endParaRPr lang="en-US" b="0" dirty="0" smtClean="0"/>
          </a:p>
          <a:p>
            <a:r>
              <a:rPr lang="en-US" b="0" dirty="0" smtClean="0"/>
              <a:t>Moved: Yongho Seok</a:t>
            </a:r>
          </a:p>
          <a:p>
            <a:r>
              <a:rPr lang="en-US" b="0" dirty="0" smtClean="0"/>
              <a:t>Second: Qinghua Li</a:t>
            </a:r>
            <a:endParaRPr lang="en-US" b="0" dirty="0"/>
          </a:p>
          <a:p>
            <a:r>
              <a:rPr lang="en-US" b="0" dirty="0" smtClean="0"/>
              <a:t>Results (Y/N/A): 11/0/3</a:t>
            </a:r>
          </a:p>
          <a:p>
            <a:r>
              <a:rPr lang="en-US" b="0" dirty="0" smtClean="0"/>
              <a:t>Motion passes.</a:t>
            </a:r>
            <a:endParaRPr lang="en-US"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9620796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11-18-555</a:t>
            </a:r>
            <a:endParaRPr lang="en-US" dirty="0"/>
          </a:p>
        </p:txBody>
      </p:sp>
      <p:sp>
        <p:nvSpPr>
          <p:cNvPr id="3" name="Content Placeholder 2"/>
          <p:cNvSpPr>
            <a:spLocks noGrp="1"/>
          </p:cNvSpPr>
          <p:nvPr>
            <p:ph idx="1"/>
          </p:nvPr>
        </p:nvSpPr>
        <p:spPr/>
        <p:txBody>
          <a:bodyPr/>
          <a:lstStyle/>
          <a:p>
            <a:r>
              <a:rPr lang="en-US" dirty="0" err="1"/>
              <a:t>Strawpoll</a:t>
            </a:r>
            <a:endParaRPr lang="en-US" dirty="0"/>
          </a:p>
          <a:p>
            <a:pPr marL="0" indent="0"/>
            <a:r>
              <a:rPr lang="en-US" dirty="0"/>
              <a:t>Do you support to incorporate amendment text of submission </a:t>
            </a:r>
            <a:r>
              <a:rPr lang="en-US" dirty="0" smtClean="0"/>
              <a:t>11-18-555r0 </a:t>
            </a:r>
            <a:r>
              <a:rPr lang="en-US" dirty="0"/>
              <a:t>into the 11az draft text document?</a:t>
            </a:r>
          </a:p>
          <a:p>
            <a:endParaRPr lang="en-US" dirty="0"/>
          </a:p>
          <a:p>
            <a:r>
              <a:rPr lang="en-US" dirty="0"/>
              <a:t>Results (Y/N/A</a:t>
            </a:r>
            <a:r>
              <a:rPr lang="en-US" dirty="0" smtClean="0"/>
              <a:t>): 17/0/6</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8219980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11-18-555</a:t>
            </a:r>
            <a:endParaRPr lang="en-US" dirty="0"/>
          </a:p>
        </p:txBody>
      </p:sp>
      <p:sp>
        <p:nvSpPr>
          <p:cNvPr id="3" name="Content Placeholder 2"/>
          <p:cNvSpPr>
            <a:spLocks noGrp="1"/>
          </p:cNvSpPr>
          <p:nvPr>
            <p:ph idx="1"/>
          </p:nvPr>
        </p:nvSpPr>
        <p:spPr/>
        <p:txBody>
          <a:bodyPr/>
          <a:lstStyle/>
          <a:p>
            <a:r>
              <a:rPr lang="en-US" dirty="0" smtClean="0"/>
              <a:t>Motion</a:t>
            </a:r>
          </a:p>
          <a:p>
            <a:r>
              <a:rPr lang="en-US" b="0" dirty="0"/>
              <a:t>Move to adopt </a:t>
            </a:r>
            <a:r>
              <a:rPr lang="en-US" b="0" dirty="0" smtClean="0"/>
              <a:t>document 11-18-555r0 to the 802.11az draft and  instruct </a:t>
            </a:r>
            <a:r>
              <a:rPr lang="en-US" b="0" dirty="0"/>
              <a:t>the </a:t>
            </a:r>
            <a:r>
              <a:rPr lang="en-US" b="0" dirty="0" smtClean="0"/>
              <a:t>technical editor </a:t>
            </a:r>
            <a:r>
              <a:rPr lang="en-US" b="0" dirty="0"/>
              <a:t>to </a:t>
            </a:r>
            <a:r>
              <a:rPr lang="en-US" b="0" dirty="0" smtClean="0"/>
              <a:t>incorporate it </a:t>
            </a:r>
            <a:r>
              <a:rPr lang="en-US" b="0" dirty="0"/>
              <a:t>in the </a:t>
            </a:r>
            <a:r>
              <a:rPr lang="en-US" b="0" dirty="0" smtClean="0"/>
              <a:t>802.11az draft amendment text. </a:t>
            </a:r>
            <a:endParaRPr lang="en-US" dirty="0" smtClean="0"/>
          </a:p>
          <a:p>
            <a:endParaRPr lang="en-US" b="0" dirty="0" smtClean="0"/>
          </a:p>
          <a:p>
            <a:r>
              <a:rPr lang="en-US" b="0" dirty="0" smtClean="0"/>
              <a:t>Moved: Yongho Seok</a:t>
            </a:r>
          </a:p>
          <a:p>
            <a:r>
              <a:rPr lang="en-US" b="0" dirty="0" smtClean="0"/>
              <a:t>Second: Qinghua Li</a:t>
            </a:r>
            <a:endParaRPr lang="en-US" b="0" dirty="0"/>
          </a:p>
          <a:p>
            <a:r>
              <a:rPr lang="en-US" b="0" dirty="0" smtClean="0"/>
              <a:t>Results (Y/N/A): 13/0/5</a:t>
            </a:r>
          </a:p>
          <a:p>
            <a:r>
              <a:rPr lang="en-US" b="0" dirty="0" smtClean="0"/>
              <a:t>Motion passes.</a:t>
            </a:r>
          </a:p>
          <a:p>
            <a:endParaRPr lang="en-US"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810653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Reminder to do attendance</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5204442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Recess</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1250767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12" name="Title 1"/>
          <p:cNvSpPr>
            <a:spLocks noGrp="1"/>
          </p:cNvSpPr>
          <p:nvPr>
            <p:ph type="title"/>
          </p:nvPr>
        </p:nvSpPr>
        <p:spPr>
          <a:xfrm>
            <a:off x="838200" y="838200"/>
            <a:ext cx="7770813" cy="1065213"/>
          </a:xfrm>
        </p:spPr>
        <p:txBody>
          <a:bodyPr/>
          <a:lstStyle/>
          <a:p>
            <a:endParaRPr lang="en-US"/>
          </a:p>
        </p:txBody>
      </p:sp>
      <p:sp>
        <p:nvSpPr>
          <p:cNvPr id="13" name="Content Placeholder 2"/>
          <p:cNvSpPr>
            <a:spLocks noGrp="1"/>
          </p:cNvSpPr>
          <p:nvPr>
            <p:ph idx="1"/>
          </p:nvPr>
        </p:nvSpPr>
        <p:spPr>
          <a:xfrm>
            <a:off x="838200" y="2133600"/>
            <a:ext cx="7770813" cy="4113213"/>
          </a:xfrm>
        </p:spPr>
        <p:txBody>
          <a:bodyPr/>
          <a:lstStyle/>
          <a:p>
            <a:r>
              <a:rPr lang="en-US" altLang="en-US" sz="3600" dirty="0"/>
              <a:t>Meeting Slot </a:t>
            </a:r>
            <a:r>
              <a:rPr lang="en-US" altLang="en-US" sz="3600" dirty="0" smtClean="0"/>
              <a:t>#3</a:t>
            </a:r>
            <a:endParaRPr lang="en-US" altLang="en-US" sz="2000" dirty="0"/>
          </a:p>
          <a:p>
            <a:endParaRPr lang="en-US" sz="3600" dirty="0"/>
          </a:p>
        </p:txBody>
      </p:sp>
    </p:spTree>
    <p:extLst>
      <p:ext uri="{BB962C8B-B14F-4D97-AF65-F5344CB8AC3E}">
        <p14:creationId xmlns:p14="http://schemas.microsoft.com/office/powerpoint/2010/main" val="40555719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7" name="Title 1"/>
          <p:cNvSpPr>
            <a:spLocks noGrp="1"/>
          </p:cNvSpPr>
          <p:nvPr>
            <p:ph type="title"/>
          </p:nvPr>
        </p:nvSpPr>
        <p:spPr>
          <a:xfrm>
            <a:off x="685800" y="685800"/>
            <a:ext cx="7770813" cy="1065213"/>
          </a:xfrm>
        </p:spPr>
        <p:txBody>
          <a:bodyPr/>
          <a:lstStyle/>
          <a:p>
            <a:r>
              <a:rPr lang="en-US" altLang="en-US" dirty="0">
                <a:solidFill>
                  <a:schemeClr val="tx2"/>
                </a:solidFill>
              </a:rPr>
              <a:t>Meeting Slot # </a:t>
            </a:r>
            <a:r>
              <a:rPr lang="en-US" altLang="en-US" dirty="0" smtClean="0">
                <a:solidFill>
                  <a:schemeClr val="tx2"/>
                </a:solidFill>
              </a:rPr>
              <a:t>3 </a:t>
            </a:r>
            <a:r>
              <a:rPr lang="en-US" altLang="en-US" dirty="0">
                <a:solidFill>
                  <a:schemeClr val="tx2"/>
                </a:solidFill>
              </a:rPr>
              <a:t>discussion items</a:t>
            </a:r>
            <a:endParaRPr lang="en-US" dirty="0"/>
          </a:p>
        </p:txBody>
      </p:sp>
      <p:sp>
        <p:nvSpPr>
          <p:cNvPr id="8" name="Content Placeholder 2"/>
          <p:cNvSpPr>
            <a:spLocks noGrp="1"/>
          </p:cNvSpPr>
          <p:nvPr>
            <p:ph idx="1"/>
          </p:nvPr>
        </p:nvSpPr>
        <p:spPr>
          <a:xfrm>
            <a:off x="685800" y="1981200"/>
            <a:ext cx="7770813" cy="4113213"/>
          </a:xfrm>
        </p:spPr>
        <p:txBody>
          <a:bodyPr/>
          <a:lstStyle/>
          <a:p>
            <a:pPr algn="just">
              <a:spcBef>
                <a:spcPct val="20000"/>
              </a:spcBef>
              <a:buFontTx/>
              <a:buChar char="•"/>
            </a:pPr>
            <a:r>
              <a:rPr lang="en-US" altLang="en-US" sz="2000" b="0" dirty="0"/>
              <a:t>Call Meeting to Order (1min)</a:t>
            </a:r>
          </a:p>
          <a:p>
            <a:pPr algn="just">
              <a:spcBef>
                <a:spcPct val="20000"/>
              </a:spcBef>
              <a:buFontTx/>
              <a:buChar char="•"/>
            </a:pPr>
            <a:r>
              <a:rPr lang="en-US" altLang="en-US" sz="2000" b="0" dirty="0"/>
              <a:t>Patent Policy and Logistics (7min)</a:t>
            </a:r>
          </a:p>
          <a:p>
            <a:pPr algn="just">
              <a:spcBef>
                <a:spcPct val="20000"/>
              </a:spcBef>
              <a:buFontTx/>
              <a:buChar char="•"/>
            </a:pPr>
            <a:r>
              <a:rPr lang="en-US" altLang="en-US" sz="2000" b="0" dirty="0"/>
              <a:t>Agenda Setting (7min)</a:t>
            </a:r>
          </a:p>
          <a:p>
            <a:pPr algn="just">
              <a:spcBef>
                <a:spcPct val="20000"/>
              </a:spcBef>
              <a:buFontTx/>
              <a:buChar char="•"/>
            </a:pPr>
            <a:r>
              <a:rPr lang="en-US" altLang="en-US" sz="2000" b="0" dirty="0"/>
              <a:t>Presentations to inform the TG (as time permits).</a:t>
            </a:r>
          </a:p>
        </p:txBody>
      </p:sp>
    </p:spTree>
    <p:extLst>
      <p:ext uri="{BB962C8B-B14F-4D97-AF65-F5344CB8AC3E}">
        <p14:creationId xmlns:p14="http://schemas.microsoft.com/office/powerpoint/2010/main" val="23182563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7" name="Title 1"/>
          <p:cNvSpPr>
            <a:spLocks noGrp="1"/>
          </p:cNvSpPr>
          <p:nvPr>
            <p:ph type="title"/>
          </p:nvPr>
        </p:nvSpPr>
        <p:spPr>
          <a:xfrm>
            <a:off x="685800" y="685800"/>
            <a:ext cx="7770813" cy="1065213"/>
          </a:xfrm>
        </p:spPr>
        <p:txBody>
          <a:bodyPr/>
          <a:lstStyle/>
          <a:p>
            <a:r>
              <a:rPr lang="en-US" altLang="en-US" dirty="0">
                <a:solidFill>
                  <a:schemeClr val="tx2"/>
                </a:solidFill>
              </a:rPr>
              <a:t>Submission order – Slot </a:t>
            </a:r>
            <a:r>
              <a:rPr lang="en-US" altLang="en-US" dirty="0" smtClean="0">
                <a:solidFill>
                  <a:schemeClr val="tx2"/>
                </a:solidFill>
              </a:rPr>
              <a:t>#3</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851690478"/>
              </p:ext>
            </p:extLst>
          </p:nvPr>
        </p:nvGraphicFramePr>
        <p:xfrm>
          <a:off x="251519" y="1556792"/>
          <a:ext cx="8640960" cy="3576048"/>
        </p:xfrm>
        <a:graphic>
          <a:graphicData uri="http://schemas.openxmlformats.org/drawingml/2006/table">
            <a:tbl>
              <a:tblPr firstRow="1" bandRow="1">
                <a:tableStyleId>{21E4AEA4-8DFA-4A89-87EB-49C32662AFE0}</a:tableStyleId>
              </a:tblPr>
              <a:tblGrid>
                <a:gridCol w="1200233"/>
                <a:gridCol w="1575305"/>
                <a:gridCol w="2841087"/>
                <a:gridCol w="1778192"/>
                <a:gridCol w="1246143"/>
              </a:tblGrid>
              <a:tr h="370760">
                <a:tc>
                  <a:txBody>
                    <a:bodyPr/>
                    <a:lstStyle/>
                    <a:p>
                      <a:r>
                        <a:rPr lang="en-US" sz="1600" dirty="0" smtClean="0"/>
                        <a:t>DCN</a:t>
                      </a:r>
                      <a:endParaRPr lang="en-US" sz="1600" dirty="0"/>
                    </a:p>
                  </a:txBody>
                  <a:tcPr marT="45712" marB="45712"/>
                </a:tc>
                <a:tc>
                  <a:txBody>
                    <a:bodyPr/>
                    <a:lstStyle/>
                    <a:p>
                      <a:r>
                        <a:rPr lang="en-US" sz="1600" dirty="0" smtClean="0"/>
                        <a:t>Presenter</a:t>
                      </a:r>
                      <a:endParaRPr lang="en-US" sz="1600" dirty="0"/>
                    </a:p>
                  </a:txBody>
                  <a:tcPr marT="45712" marB="45712"/>
                </a:tc>
                <a:tc>
                  <a:txBody>
                    <a:bodyPr/>
                    <a:lstStyle/>
                    <a:p>
                      <a:r>
                        <a:rPr lang="en-US" sz="1600" dirty="0" smtClean="0"/>
                        <a:t>Title</a:t>
                      </a:r>
                      <a:endParaRPr lang="en-US" sz="1600" dirty="0"/>
                    </a:p>
                  </a:txBody>
                  <a:tcPr marT="45712" marB="45712"/>
                </a:tc>
                <a:tc>
                  <a:txBody>
                    <a:bodyPr/>
                    <a:lstStyle/>
                    <a:p>
                      <a:r>
                        <a:rPr lang="en-US" sz="1600" dirty="0" smtClean="0"/>
                        <a:t>Topic</a:t>
                      </a:r>
                      <a:endParaRPr lang="en-US" sz="1600" dirty="0"/>
                    </a:p>
                  </a:txBody>
                  <a:tcPr marT="45712" marB="45712"/>
                </a:tc>
                <a:tc>
                  <a:txBody>
                    <a:bodyPr/>
                    <a:lstStyle/>
                    <a:p>
                      <a:r>
                        <a:rPr lang="en-US" sz="1600" dirty="0" smtClean="0"/>
                        <a:t>Time</a:t>
                      </a:r>
                      <a:endParaRPr lang="en-US" sz="1600" dirty="0"/>
                    </a:p>
                  </a:txBody>
                  <a:tcPr marT="45712" marB="45712"/>
                </a:tc>
              </a:tr>
              <a:tr h="370760">
                <a:tc>
                  <a:txBody>
                    <a:bodyPr/>
                    <a:lstStyle/>
                    <a:p>
                      <a:r>
                        <a:rPr lang="en-US" sz="1600" dirty="0" smtClean="0"/>
                        <a:t>11-17-1843</a:t>
                      </a:r>
                      <a:endParaRPr lang="en-US" sz="1600" dirty="0"/>
                    </a:p>
                  </a:txBody>
                  <a:tcPr marT="45712" marB="45712"/>
                </a:tc>
                <a:tc>
                  <a:txBody>
                    <a:bodyPr/>
                    <a:lstStyle/>
                    <a:p>
                      <a:r>
                        <a:rPr lang="en-US" sz="1600" dirty="0" smtClean="0"/>
                        <a:t>Jonathan Segev</a:t>
                      </a:r>
                      <a:endParaRPr lang="en-US" sz="1600" dirty="0"/>
                    </a:p>
                  </a:txBody>
                  <a:tcPr marT="45712" marB="45712"/>
                </a:tc>
                <a:tc>
                  <a:txBody>
                    <a:bodyPr/>
                    <a:lstStyle/>
                    <a:p>
                      <a:r>
                        <a:rPr lang="en-US" sz="1600" kern="1200" dirty="0" err="1" smtClean="0"/>
                        <a:t>TGaz</a:t>
                      </a:r>
                      <a:r>
                        <a:rPr lang="en-US" sz="1600" kern="1200" dirty="0" smtClean="0"/>
                        <a:t> Jan. 2018</a:t>
                      </a:r>
                      <a:r>
                        <a:rPr lang="en-US" sz="1600" kern="1200" baseline="0" dirty="0" smtClean="0"/>
                        <a:t> </a:t>
                      </a:r>
                      <a:r>
                        <a:rPr lang="en-US" sz="1600" kern="1200" dirty="0" smtClean="0"/>
                        <a:t>Agenda</a:t>
                      </a:r>
                      <a:endParaRPr lang="en-US" sz="1600" kern="1200" dirty="0">
                        <a:solidFill>
                          <a:schemeClr val="dk1"/>
                        </a:solidFill>
                        <a:latin typeface="+mn-lt"/>
                        <a:ea typeface="+mn-ea"/>
                        <a:cs typeface="+mn-cs"/>
                      </a:endParaRPr>
                    </a:p>
                  </a:txBody>
                  <a:tcPr marT="45712" marB="45712"/>
                </a:tc>
                <a:tc>
                  <a:txBody>
                    <a:bodyPr/>
                    <a:lstStyle/>
                    <a:p>
                      <a:r>
                        <a:rPr lang="en-US" sz="1600" kern="1200" dirty="0" smtClean="0"/>
                        <a:t>Agenda Deck</a:t>
                      </a:r>
                      <a:endParaRPr lang="en-US" sz="1600" kern="1200" dirty="0">
                        <a:solidFill>
                          <a:schemeClr val="dk1"/>
                        </a:solidFill>
                        <a:latin typeface="+mn-lt"/>
                        <a:ea typeface="+mn-ea"/>
                        <a:cs typeface="+mn-cs"/>
                      </a:endParaRPr>
                    </a:p>
                  </a:txBody>
                  <a:tcPr marT="45712" marB="45712"/>
                </a:tc>
                <a:tc>
                  <a:txBody>
                    <a:bodyPr/>
                    <a:lstStyle/>
                    <a:p>
                      <a:r>
                        <a:rPr lang="en-US" sz="1600" kern="1200" dirty="0" smtClean="0"/>
                        <a:t>10 min</a:t>
                      </a:r>
                      <a:endParaRPr lang="en-US" sz="1600" kern="1200" dirty="0">
                        <a:solidFill>
                          <a:schemeClr val="dk1"/>
                        </a:solidFill>
                        <a:latin typeface="+mn-lt"/>
                        <a:ea typeface="+mn-ea"/>
                        <a:cs typeface="+mn-cs"/>
                      </a:endParaRPr>
                    </a:p>
                  </a:txBody>
                  <a:tcPr marT="45712" marB="45712"/>
                </a:tc>
              </a:tr>
              <a:tr h="193035">
                <a:tc>
                  <a:txBody>
                    <a:bodyPr/>
                    <a:lstStyle/>
                    <a:p>
                      <a:r>
                        <a:rPr lang="en-US" sz="1600" dirty="0" smtClean="0"/>
                        <a:t>11-18-534</a:t>
                      </a:r>
                      <a:endParaRPr lang="en-US" sz="1600" dirty="0"/>
                    </a:p>
                  </a:txBody>
                  <a:tcPr marT="45712" marB="45712"/>
                </a:tc>
                <a:tc>
                  <a:txBody>
                    <a:bodyPr/>
                    <a:lstStyle/>
                    <a:p>
                      <a:r>
                        <a:rPr lang="en-US" sz="1600" dirty="0" err="1" smtClean="0"/>
                        <a:t>Chitto</a:t>
                      </a:r>
                      <a:r>
                        <a:rPr lang="en-US" sz="1600" dirty="0" smtClean="0"/>
                        <a:t> </a:t>
                      </a:r>
                      <a:r>
                        <a:rPr lang="en-US" sz="1600" dirty="0" err="1" smtClean="0"/>
                        <a:t>Ghsoh</a:t>
                      </a:r>
                      <a:endParaRPr lang="en-US" sz="1600" dirty="0"/>
                    </a:p>
                  </a:txBody>
                  <a:tcPr marT="45712" marB="45712"/>
                </a:tc>
                <a:tc>
                  <a:txBody>
                    <a:bodyPr/>
                    <a:lstStyle/>
                    <a:p>
                      <a:r>
                        <a:rPr lang="en-US" sz="1600" dirty="0" smtClean="0"/>
                        <a:t>Draft Text on Trigger Frame format for 11az</a:t>
                      </a:r>
                      <a:endParaRPr lang="en-US" sz="1600" dirty="0"/>
                    </a:p>
                  </a:txBody>
                  <a:tcPr marT="45712" marB="45712"/>
                </a:tc>
                <a:tc>
                  <a:txBody>
                    <a:bodyPr/>
                    <a:lstStyle/>
                    <a:p>
                      <a:r>
                        <a:rPr lang="en-US" sz="1600" dirty="0" smtClean="0"/>
                        <a:t>Amendment text</a:t>
                      </a:r>
                      <a:endParaRPr lang="en-US" sz="1600" dirty="0"/>
                    </a:p>
                  </a:txBody>
                  <a:tcPr marT="45712" marB="45712"/>
                </a:tc>
                <a:tc>
                  <a:txBody>
                    <a:bodyPr/>
                    <a:lstStyle/>
                    <a:p>
                      <a:r>
                        <a:rPr lang="en-US" sz="1600" dirty="0" smtClean="0"/>
                        <a:t>15</a:t>
                      </a:r>
                      <a:r>
                        <a:rPr lang="en-US" sz="1600" baseline="0" dirty="0" smtClean="0"/>
                        <a:t>min </a:t>
                      </a:r>
                      <a:r>
                        <a:rPr lang="en-US" sz="1600" baseline="0" smtClean="0"/>
                        <a:t>– completion</a:t>
                      </a:r>
                      <a:endParaRPr lang="en-US" sz="1600" dirty="0"/>
                    </a:p>
                  </a:txBody>
                  <a:tcPr marT="45712" marB="45712"/>
                </a:tc>
              </a:tr>
              <a:tr h="193035">
                <a:tc>
                  <a:txBody>
                    <a:bodyPr/>
                    <a:lstStyle/>
                    <a:p>
                      <a:r>
                        <a:rPr lang="en-US" sz="1600" dirty="0" smtClean="0"/>
                        <a:t>11-18-494</a:t>
                      </a:r>
                      <a:endParaRPr lang="en-US" sz="1600" dirty="0"/>
                    </a:p>
                  </a:txBody>
                  <a:tcPr marT="45712" marB="45712"/>
                </a:tc>
                <a:tc>
                  <a:txBody>
                    <a:bodyPr/>
                    <a:lstStyle/>
                    <a:p>
                      <a:r>
                        <a:rPr lang="en-US" sz="1600" dirty="0" smtClean="0"/>
                        <a:t>Assaf Kasher</a:t>
                      </a:r>
                      <a:endParaRPr lang="en-US" sz="1600" dirty="0"/>
                    </a:p>
                  </a:txBody>
                  <a:tcPr marT="45712" marB="45712"/>
                </a:tc>
                <a:tc>
                  <a:txBody>
                    <a:bodyPr/>
                    <a:lstStyle/>
                    <a:p>
                      <a:r>
                        <a:rPr lang="en-US" sz="1600" dirty="0" smtClean="0"/>
                        <a:t>Direction</a:t>
                      </a:r>
                      <a:r>
                        <a:rPr lang="en-US" sz="1600" baseline="0" dirty="0" smtClean="0"/>
                        <a:t> </a:t>
                      </a:r>
                      <a:r>
                        <a:rPr lang="en-US" sz="1600" dirty="0" smtClean="0"/>
                        <a:t>Measurement</a:t>
                      </a:r>
                      <a:r>
                        <a:rPr lang="en-US" sz="1600" baseline="0" dirty="0" smtClean="0"/>
                        <a:t> </a:t>
                      </a:r>
                      <a:r>
                        <a:rPr lang="en-US" sz="1600" dirty="0" smtClean="0"/>
                        <a:t>SFD</a:t>
                      </a:r>
                      <a:r>
                        <a:rPr lang="en-US" sz="1600" baseline="0" dirty="0" smtClean="0"/>
                        <a:t> </a:t>
                      </a:r>
                      <a:r>
                        <a:rPr lang="en-US" sz="1600" dirty="0" smtClean="0"/>
                        <a:t>Text</a:t>
                      </a:r>
                      <a:endParaRPr lang="en-US" sz="1600" dirty="0"/>
                    </a:p>
                  </a:txBody>
                  <a:tcPr marT="45712" marB="45712"/>
                </a:tc>
                <a:tc>
                  <a:txBody>
                    <a:bodyPr/>
                    <a:lstStyle/>
                    <a:p>
                      <a:r>
                        <a:rPr lang="en-US" sz="1600" dirty="0" smtClean="0"/>
                        <a:t>Amendment</a:t>
                      </a:r>
                      <a:r>
                        <a:rPr lang="en-US" sz="1600" baseline="0" dirty="0" smtClean="0"/>
                        <a:t> text</a:t>
                      </a:r>
                      <a:endParaRPr lang="en-US" sz="1600" dirty="0"/>
                    </a:p>
                  </a:txBody>
                  <a:tcPr marT="45712" marB="45712"/>
                </a:tc>
                <a:tc>
                  <a:txBody>
                    <a:bodyPr/>
                    <a:lstStyle/>
                    <a:p>
                      <a:r>
                        <a:rPr lang="en-US" sz="1600" dirty="0" smtClean="0"/>
                        <a:t>30min</a:t>
                      </a:r>
                      <a:endParaRPr lang="en-US" sz="1600" dirty="0"/>
                    </a:p>
                  </a:txBody>
                  <a:tcPr marT="45712" marB="45712"/>
                </a:tc>
              </a:tr>
              <a:tr h="289552">
                <a:tc>
                  <a:txBody>
                    <a:bodyPr/>
                    <a:lstStyle/>
                    <a:p>
                      <a:r>
                        <a:rPr lang="en-US" sz="1600" dirty="0" smtClean="0"/>
                        <a:t>11-18-521</a:t>
                      </a:r>
                      <a:endParaRPr lang="en-US" sz="1600" dirty="0"/>
                    </a:p>
                  </a:txBody>
                  <a:tcPr marT="45712" marB="45712"/>
                </a:tc>
                <a:tc>
                  <a:txBody>
                    <a:bodyPr/>
                    <a:lstStyle/>
                    <a:p>
                      <a:r>
                        <a:rPr lang="en-US" sz="1600" dirty="0" smtClean="0"/>
                        <a:t>Erik Lindskog</a:t>
                      </a:r>
                      <a:endParaRPr lang="en-US" sz="1600" dirty="0"/>
                    </a:p>
                  </a:txBody>
                  <a:tcPr marT="45712" marB="45712"/>
                </a:tc>
                <a:tc>
                  <a:txBody>
                    <a:bodyPr/>
                    <a:lstStyle/>
                    <a:p>
                      <a:r>
                        <a:rPr lang="en-US" sz="1600" dirty="0" smtClean="0"/>
                        <a:t>Scalable </a:t>
                      </a:r>
                      <a:r>
                        <a:rPr lang="en-US" sz="1600" dirty="0" err="1" smtClean="0"/>
                        <a:t>HEz</a:t>
                      </a:r>
                      <a:r>
                        <a:rPr lang="en-US" sz="1600" dirty="0" smtClean="0"/>
                        <a:t> Ranging</a:t>
                      </a:r>
                      <a:endParaRPr lang="en-US" sz="1600" dirty="0"/>
                    </a:p>
                  </a:txBody>
                  <a:tcPr marT="45712" marB="45712"/>
                </a:tc>
                <a:tc>
                  <a:txBody>
                    <a:bodyPr/>
                    <a:lstStyle/>
                    <a:p>
                      <a:r>
                        <a:rPr lang="en-US" sz="1600" dirty="0" smtClean="0"/>
                        <a:t>SFD</a:t>
                      </a:r>
                      <a:endParaRPr lang="en-US" sz="1600" dirty="0"/>
                    </a:p>
                  </a:txBody>
                  <a:tcPr marT="45712" marB="45712"/>
                </a:tc>
                <a:tc>
                  <a:txBody>
                    <a:bodyPr/>
                    <a:lstStyle/>
                    <a:p>
                      <a:r>
                        <a:rPr lang="en-US" sz="1600" dirty="0" smtClean="0"/>
                        <a:t>40min</a:t>
                      </a:r>
                      <a:endParaRPr lang="en-US" sz="1600" dirty="0"/>
                    </a:p>
                  </a:txBody>
                  <a:tcPr marT="45712" marB="45712"/>
                </a:tc>
              </a:tr>
              <a:tr h="2895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11-17-552</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Assaf Kasher</a:t>
                      </a:r>
                    </a:p>
                  </a:txBody>
                  <a:tcPr marT="45712" marB="45712"/>
                </a:tc>
                <a:tc>
                  <a:txBody>
                    <a:bodyPr/>
                    <a:lstStyle/>
                    <a:p>
                      <a:r>
                        <a:rPr lang="en-US" sz="1600" dirty="0" smtClean="0"/>
                        <a:t>60GHz</a:t>
                      </a:r>
                      <a:r>
                        <a:rPr lang="en-US" sz="1600" baseline="0" dirty="0" smtClean="0"/>
                        <a:t> </a:t>
                      </a:r>
                      <a:r>
                        <a:rPr lang="en-US" sz="1600" dirty="0" smtClean="0"/>
                        <a:t>AOD</a:t>
                      </a:r>
                      <a:r>
                        <a:rPr lang="en-US" sz="1600" baseline="0" dirty="0" smtClean="0"/>
                        <a:t> </a:t>
                      </a:r>
                      <a:r>
                        <a:rPr lang="en-US" sz="1600" dirty="0" smtClean="0"/>
                        <a:t>messaging </a:t>
                      </a:r>
                      <a:endParaRPr lang="en-US" sz="1600" dirty="0"/>
                    </a:p>
                  </a:txBody>
                  <a:tcPr marT="45712" marB="45712"/>
                </a:tc>
                <a:tc>
                  <a:txBody>
                    <a:bodyPr/>
                    <a:lstStyle/>
                    <a:p>
                      <a:r>
                        <a:rPr lang="en-US" sz="1600" dirty="0" smtClean="0"/>
                        <a:t>SFD</a:t>
                      </a:r>
                      <a:endParaRPr lang="en-US" sz="1600" dirty="0"/>
                    </a:p>
                  </a:txBody>
                  <a:tcPr marT="45712" marB="45712"/>
                </a:tc>
                <a:tc>
                  <a:txBody>
                    <a:bodyPr/>
                    <a:lstStyle/>
                    <a:p>
                      <a:r>
                        <a:rPr lang="en-US" sz="1600" strike="noStrike" dirty="0" smtClean="0"/>
                        <a:t>20min</a:t>
                      </a:r>
                      <a:endParaRPr lang="en-US" sz="1600" strike="noStrike" dirty="0"/>
                    </a:p>
                  </a:txBody>
                  <a:tcPr marT="45712" marB="45712"/>
                </a:tc>
              </a:tr>
              <a:tr h="289552">
                <a:tc>
                  <a:txBody>
                    <a:bodyPr/>
                    <a:lstStyle/>
                    <a:p>
                      <a:endParaRPr lang="en-US" sz="1600" dirty="0"/>
                    </a:p>
                  </a:txBody>
                  <a:tcPr marT="45712" marB="45712"/>
                </a:tc>
                <a:tc>
                  <a:txBody>
                    <a:bodyPr/>
                    <a:lstStyle/>
                    <a:p>
                      <a:endParaRPr lang="en-US" sz="1600" dirty="0"/>
                    </a:p>
                  </a:txBody>
                  <a:tcPr marT="45712" marB="45712"/>
                </a:tc>
                <a:tc>
                  <a:txBody>
                    <a:bodyPr/>
                    <a:lstStyle/>
                    <a:p>
                      <a:endParaRPr lang="en-US" sz="1600" dirty="0"/>
                    </a:p>
                  </a:txBody>
                  <a:tcPr marT="45712" marB="45712"/>
                </a:tc>
                <a:tc>
                  <a:txBody>
                    <a:bodyPr/>
                    <a:lstStyle/>
                    <a:p>
                      <a:endParaRPr lang="en-US" sz="1600" dirty="0"/>
                    </a:p>
                  </a:txBody>
                  <a:tcPr marT="45712" marB="45712"/>
                </a:tc>
                <a:tc>
                  <a:txBody>
                    <a:bodyPr/>
                    <a:lstStyle/>
                    <a:p>
                      <a:endParaRPr lang="en-US" sz="1600" dirty="0"/>
                    </a:p>
                  </a:txBody>
                  <a:tcPr marT="45712" marB="45712"/>
                </a:tc>
              </a:tr>
              <a:tr h="1676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noStrike" kern="1200" dirty="0" smtClean="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noStrike" kern="1200" dirty="0" smtClean="0">
                        <a:solidFill>
                          <a:schemeClr val="dk1"/>
                        </a:solidFill>
                        <a:latin typeface="+mn-lt"/>
                        <a:ea typeface="+mn-ea"/>
                        <a:cs typeface="+mn-cs"/>
                      </a:endParaRPr>
                    </a:p>
                  </a:txBody>
                  <a:tcPr marT="45712" marB="45712"/>
                </a:tc>
                <a:tc>
                  <a:txBody>
                    <a:bodyPr/>
                    <a:lstStyle/>
                    <a:p>
                      <a:pPr marL="0" algn="l" defTabSz="914400" rtl="0" eaLnBrk="1" latinLnBrk="0" hangingPunct="1"/>
                      <a:endParaRPr lang="en-US" sz="1600" strike="noStrike"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noStrike" kern="1200" dirty="0" smtClean="0">
                        <a:solidFill>
                          <a:schemeClr val="dk1"/>
                        </a:solidFill>
                        <a:latin typeface="+mn-lt"/>
                        <a:ea typeface="+mn-ea"/>
                        <a:cs typeface="+mn-cs"/>
                      </a:endParaRPr>
                    </a:p>
                  </a:txBody>
                  <a:tcPr marT="45712" marB="45712"/>
                </a:tc>
                <a:tc>
                  <a:txBody>
                    <a:bodyPr/>
                    <a:lstStyle/>
                    <a:p>
                      <a:endParaRPr lang="en-US" sz="1600" dirty="0"/>
                    </a:p>
                  </a:txBody>
                  <a:tcPr marT="45712" marB="45712"/>
                </a:tc>
              </a:tr>
              <a:tr h="1676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noStrike" kern="1200" dirty="0" smtClean="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noStrike" kern="1200" dirty="0" smtClean="0">
                        <a:solidFill>
                          <a:schemeClr val="dk1"/>
                        </a:solidFill>
                        <a:latin typeface="+mn-lt"/>
                        <a:ea typeface="+mn-ea"/>
                        <a:cs typeface="+mn-cs"/>
                      </a:endParaRPr>
                    </a:p>
                  </a:txBody>
                  <a:tcPr marT="45712" marB="45712"/>
                </a:tc>
                <a:tc>
                  <a:txBody>
                    <a:bodyPr/>
                    <a:lstStyle/>
                    <a:p>
                      <a:pPr marL="0" algn="l" defTabSz="914400" rtl="0" eaLnBrk="1" latinLnBrk="0" hangingPunct="1"/>
                      <a:endParaRPr lang="en-US" sz="1600" strike="noStrike"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noStrike" kern="1200" dirty="0" smtClean="0">
                        <a:solidFill>
                          <a:schemeClr val="dk1"/>
                        </a:solidFill>
                        <a:latin typeface="+mn-lt"/>
                        <a:ea typeface="+mn-ea"/>
                        <a:cs typeface="+mn-cs"/>
                      </a:endParaRPr>
                    </a:p>
                  </a:txBody>
                  <a:tcPr marT="45712" marB="45712"/>
                </a:tc>
                <a:tc>
                  <a:txBody>
                    <a:bodyPr/>
                    <a:lstStyle/>
                    <a:p>
                      <a:endParaRPr lang="en-US" sz="1600" dirty="0"/>
                    </a:p>
                  </a:txBody>
                  <a:tcPr marT="45712" marB="45712"/>
                </a:tc>
              </a:tr>
            </a:tbl>
          </a:graphicData>
        </a:graphic>
      </p:graphicFrame>
    </p:spTree>
    <p:extLst>
      <p:ext uri="{BB962C8B-B14F-4D97-AF65-F5344CB8AC3E}">
        <p14:creationId xmlns:p14="http://schemas.microsoft.com/office/powerpoint/2010/main" val="36246502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685800" y="685800"/>
            <a:ext cx="7770813" cy="1065213"/>
          </a:xfrm>
        </p:spPr>
        <p:txBody>
          <a:bodyPr/>
          <a:lstStyle/>
          <a:p>
            <a:r>
              <a:rPr lang="en-US" dirty="0"/>
              <a:t>Presentations</a:t>
            </a:r>
          </a:p>
        </p:txBody>
      </p:sp>
      <p:sp>
        <p:nvSpPr>
          <p:cNvPr id="12" name="Content Placeholder 2"/>
          <p:cNvSpPr>
            <a:spLocks noGrp="1"/>
          </p:cNvSpPr>
          <p:nvPr>
            <p:ph idx="1"/>
          </p:nvPr>
        </p:nvSpPr>
        <p:spPr>
          <a:xfrm>
            <a:off x="685800" y="1981200"/>
            <a:ext cx="7770813" cy="4113213"/>
          </a:xfrm>
        </p:spPr>
        <p:txBody>
          <a:bodyPr/>
          <a:lstStyle/>
          <a:p>
            <a:endParaRPr lang="en-US"/>
          </a:p>
        </p:txBody>
      </p:sp>
      <p:sp>
        <p:nvSpPr>
          <p:cNvPr id="13"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48</a:t>
            </a:fld>
            <a:endParaRPr lang="en-GB" dirty="0"/>
          </a:p>
        </p:txBody>
      </p:sp>
      <p:sp>
        <p:nvSpPr>
          <p:cNvPr id="14"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sp>
        <p:nvSpPr>
          <p:cNvPr id="16"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4192909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11-18-534</a:t>
            </a:r>
            <a:endParaRPr lang="en-US" dirty="0"/>
          </a:p>
        </p:txBody>
      </p:sp>
      <p:sp>
        <p:nvSpPr>
          <p:cNvPr id="3" name="Content Placeholder 2"/>
          <p:cNvSpPr>
            <a:spLocks noGrp="1"/>
          </p:cNvSpPr>
          <p:nvPr>
            <p:ph idx="1"/>
          </p:nvPr>
        </p:nvSpPr>
        <p:spPr/>
        <p:txBody>
          <a:bodyPr/>
          <a:lstStyle/>
          <a:p>
            <a:r>
              <a:rPr lang="en-US" dirty="0" err="1"/>
              <a:t>Strawpoll</a:t>
            </a:r>
            <a:endParaRPr lang="en-US" dirty="0"/>
          </a:p>
          <a:p>
            <a:pPr marL="0" indent="0"/>
            <a:r>
              <a:rPr lang="en-US" dirty="0"/>
              <a:t>Do you support to incorporate amendment text of submission </a:t>
            </a:r>
            <a:r>
              <a:rPr lang="en-US" dirty="0" smtClean="0"/>
              <a:t>11-18-534r1 </a:t>
            </a:r>
            <a:r>
              <a:rPr lang="en-US" dirty="0"/>
              <a:t>into the 11az draft text document?</a:t>
            </a:r>
          </a:p>
          <a:p>
            <a:endParaRPr lang="en-US" dirty="0"/>
          </a:p>
          <a:p>
            <a:r>
              <a:rPr lang="en-US" dirty="0"/>
              <a:t>Results (Y/N/A</a:t>
            </a:r>
            <a:r>
              <a:rPr lang="en-US" dirty="0" smtClean="0"/>
              <a:t>): 13/0/3</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13301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Patent Policy</a:t>
            </a:r>
            <a:endParaRPr lang="en-US" dirty="0"/>
          </a:p>
        </p:txBody>
      </p:sp>
      <p:sp>
        <p:nvSpPr>
          <p:cNvPr id="3" name="Content Placeholder 2"/>
          <p:cNvSpPr>
            <a:spLocks noGrp="1"/>
          </p:cNvSpPr>
          <p:nvPr>
            <p:ph idx="1"/>
          </p:nvPr>
        </p:nvSpPr>
        <p:spPr/>
        <p:txBody>
          <a:bodyPr/>
          <a:lstStyle/>
          <a:p>
            <a:r>
              <a:rPr lang="en-US" altLang="en-US" dirty="0"/>
              <a:t>Following 5 slides</a:t>
            </a:r>
          </a:p>
          <a:p>
            <a:endParaRPr lang="en-US" dirty="0"/>
          </a:p>
          <a:p>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56616262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11-18-534</a:t>
            </a:r>
            <a:endParaRPr lang="en-US" dirty="0"/>
          </a:p>
        </p:txBody>
      </p:sp>
      <p:sp>
        <p:nvSpPr>
          <p:cNvPr id="3" name="Content Placeholder 2"/>
          <p:cNvSpPr>
            <a:spLocks noGrp="1"/>
          </p:cNvSpPr>
          <p:nvPr>
            <p:ph idx="1"/>
          </p:nvPr>
        </p:nvSpPr>
        <p:spPr/>
        <p:txBody>
          <a:bodyPr/>
          <a:lstStyle/>
          <a:p>
            <a:r>
              <a:rPr lang="en-US" dirty="0"/>
              <a:t>Motion</a:t>
            </a:r>
          </a:p>
          <a:p>
            <a:pPr marL="0" indent="0"/>
            <a:r>
              <a:rPr lang="en-US" b="0" dirty="0"/>
              <a:t>Move to adopt document </a:t>
            </a:r>
            <a:r>
              <a:rPr lang="en-US" b="0" dirty="0" smtClean="0"/>
              <a:t>11-18-534r1 to </a:t>
            </a:r>
            <a:r>
              <a:rPr lang="en-US" b="0" dirty="0"/>
              <a:t>the 802.11az </a:t>
            </a:r>
            <a:r>
              <a:rPr lang="en-US" b="0" dirty="0" smtClean="0"/>
              <a:t>draft and </a:t>
            </a:r>
            <a:r>
              <a:rPr lang="en-US" b="0" dirty="0"/>
              <a:t> instruct the technical editor to incorporate it in the 802.11az draft amendment text.</a:t>
            </a:r>
          </a:p>
          <a:p>
            <a:r>
              <a:rPr lang="en-US" b="0" dirty="0"/>
              <a:t>Moved: </a:t>
            </a:r>
            <a:r>
              <a:rPr lang="en-US" b="0" dirty="0" err="1" smtClean="0"/>
              <a:t>Chitto</a:t>
            </a:r>
            <a:r>
              <a:rPr lang="en-US" b="0" dirty="0" smtClean="0"/>
              <a:t> Ghosh</a:t>
            </a:r>
          </a:p>
          <a:p>
            <a:r>
              <a:rPr lang="en-US" b="0" dirty="0" smtClean="0"/>
              <a:t>Second: Yongho Seok </a:t>
            </a:r>
          </a:p>
          <a:p>
            <a:r>
              <a:rPr lang="en-US" b="0" dirty="0" smtClean="0"/>
              <a:t>Results </a:t>
            </a:r>
            <a:r>
              <a:rPr lang="en-US" b="0" dirty="0"/>
              <a:t>(Y/N/A</a:t>
            </a:r>
            <a:r>
              <a:rPr lang="en-US" b="0" dirty="0" smtClean="0"/>
              <a:t>): 8/0/2</a:t>
            </a:r>
          </a:p>
          <a:p>
            <a:r>
              <a:rPr lang="en-US" b="0" dirty="0" smtClean="0"/>
              <a:t>Motion passes</a:t>
            </a:r>
            <a:endParaRPr lang="en-US" b="0" dirty="0"/>
          </a:p>
          <a:p>
            <a:r>
              <a:rPr lang="en-US" b="0" dirty="0"/>
              <a:t/>
            </a:r>
            <a:br>
              <a:rPr lang="en-US" b="0" dirty="0"/>
            </a:b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9381547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0813" cy="546001"/>
          </a:xfrm>
        </p:spPr>
        <p:txBody>
          <a:bodyPr/>
          <a:lstStyle/>
          <a:p>
            <a:r>
              <a:rPr lang="en-US" dirty="0" smtClean="0"/>
              <a:t>Submission 11-18-521</a:t>
            </a:r>
            <a:endParaRPr lang="en-US" dirty="0"/>
          </a:p>
        </p:txBody>
      </p:sp>
      <p:sp>
        <p:nvSpPr>
          <p:cNvPr id="3" name="Content Placeholder 2"/>
          <p:cNvSpPr>
            <a:spLocks noGrp="1"/>
          </p:cNvSpPr>
          <p:nvPr>
            <p:ph idx="1"/>
          </p:nvPr>
        </p:nvSpPr>
        <p:spPr>
          <a:xfrm>
            <a:off x="251520" y="1231802"/>
            <a:ext cx="8568952" cy="5243612"/>
          </a:xfrm>
        </p:spPr>
        <p:txBody>
          <a:bodyPr/>
          <a:lstStyle/>
          <a:p>
            <a:pPr marL="0" indent="0"/>
            <a:r>
              <a:rPr lang="en-US" sz="2000" dirty="0" err="1" smtClean="0"/>
              <a:t>Strawpoll</a:t>
            </a:r>
            <a:endParaRPr lang="en-US" sz="2000" dirty="0" smtClean="0"/>
          </a:p>
          <a:p>
            <a:pPr marL="0" indent="0"/>
            <a:r>
              <a:rPr lang="en-US" sz="2000" dirty="0" smtClean="0"/>
              <a:t>Do </a:t>
            </a:r>
            <a:r>
              <a:rPr lang="en-US" sz="2000" dirty="0"/>
              <a:t>you support the following attributes for the </a:t>
            </a:r>
            <a:r>
              <a:rPr lang="en-US" sz="2000" dirty="0" err="1"/>
              <a:t>HEz</a:t>
            </a:r>
            <a:r>
              <a:rPr lang="en-US" sz="2000" dirty="0"/>
              <a:t> Ranging for passive location support:</a:t>
            </a:r>
          </a:p>
          <a:p>
            <a:pPr marL="285750" indent="-285750">
              <a:buFont typeface="Arial" panose="020B0604020202020204" pitchFamily="34" charset="0"/>
              <a:buChar char="•"/>
            </a:pPr>
            <a:r>
              <a:rPr lang="en-US" sz="2000" dirty="0"/>
              <a:t>The Polling part is the same as the </a:t>
            </a:r>
            <a:r>
              <a:rPr lang="en-US" sz="2000" dirty="0" err="1"/>
              <a:t>HEz</a:t>
            </a:r>
            <a:r>
              <a:rPr lang="en-US" sz="2000" dirty="0"/>
              <a:t> Ranging polling part.</a:t>
            </a:r>
          </a:p>
          <a:p>
            <a:pPr marL="285750" indent="-285750">
              <a:buFont typeface="Arial" panose="020B0604020202020204" pitchFamily="34" charset="0"/>
              <a:buChar char="•"/>
            </a:pPr>
            <a:r>
              <a:rPr lang="en-US" sz="2000" dirty="0"/>
              <a:t>The measurement part </a:t>
            </a:r>
            <a:r>
              <a:rPr lang="en-US" sz="2000" dirty="0" smtClean="0"/>
              <a:t>shall be based on the </a:t>
            </a:r>
            <a:r>
              <a:rPr lang="en-US" sz="2000" dirty="0" err="1"/>
              <a:t>HEz</a:t>
            </a:r>
            <a:r>
              <a:rPr lang="en-US" sz="2000" dirty="0"/>
              <a:t> Ranging measurement part with the following attributes:</a:t>
            </a:r>
          </a:p>
          <a:p>
            <a:pPr marL="685800" lvl="1">
              <a:buFont typeface="Arial" panose="020B0604020202020204" pitchFamily="34" charset="0"/>
              <a:buChar char="•"/>
            </a:pPr>
            <a:r>
              <a:rPr lang="en-US" sz="1600" dirty="0"/>
              <a:t>Each TF Sounding solicits a single user ASTA NDP (a subset behavior of the Ranging </a:t>
            </a:r>
            <a:r>
              <a:rPr lang="en-US" sz="1600" dirty="0" err="1"/>
              <a:t>HEz</a:t>
            </a:r>
            <a:r>
              <a:rPr lang="en-US" sz="1600" dirty="0"/>
              <a:t>).</a:t>
            </a:r>
          </a:p>
          <a:p>
            <a:pPr marL="685800" lvl="1">
              <a:buFont typeface="Arial" panose="020B0604020202020204" pitchFamily="34" charset="0"/>
              <a:buChar char="•"/>
            </a:pPr>
            <a:r>
              <a:rPr lang="en-US" sz="1600" dirty="0"/>
              <a:t>The measurements frames are full BW.</a:t>
            </a:r>
          </a:p>
          <a:p>
            <a:pPr marL="685800" lvl="1">
              <a:buFont typeface="Arial" panose="020B0604020202020204" pitchFamily="34" charset="0"/>
              <a:buChar char="•"/>
            </a:pPr>
            <a:r>
              <a:rPr lang="en-US" sz="1600" dirty="0"/>
              <a:t>The ASTA measures the TOA of the NDP transmitted by RSTA and optionally by other ASTAs of the same sequence only. </a:t>
            </a:r>
          </a:p>
          <a:p>
            <a:pPr marL="685800" lvl="1">
              <a:buFont typeface="Arial" panose="020B0604020202020204" pitchFamily="34" charset="0"/>
              <a:buChar char="•"/>
            </a:pPr>
            <a:r>
              <a:rPr lang="en-US" sz="1600" dirty="0"/>
              <a:t>The listening client measures the differential time of flight of pairs of RSTA and/or ASTAs.</a:t>
            </a:r>
          </a:p>
          <a:p>
            <a:pPr marL="685800" lvl="1">
              <a:buFont typeface="Arial" panose="020B0604020202020204" pitchFamily="34" charset="0"/>
              <a:buChar char="•"/>
            </a:pPr>
            <a:r>
              <a:rPr lang="en-US" sz="1600" dirty="0"/>
              <a:t>The measurement sequence (UL and DL) completes in a single </a:t>
            </a:r>
            <a:r>
              <a:rPr lang="en-US" sz="1600" dirty="0" err="1"/>
              <a:t>TxOP</a:t>
            </a:r>
            <a:r>
              <a:rPr lang="en-US" sz="1600" dirty="0"/>
              <a:t>.</a:t>
            </a:r>
          </a:p>
          <a:p>
            <a:pPr marL="285750" indent="-285750">
              <a:buFont typeface="Arial" panose="020B0604020202020204" pitchFamily="34" charset="0"/>
              <a:buChar char="•"/>
            </a:pPr>
            <a:r>
              <a:rPr lang="en-US" sz="2000" dirty="0"/>
              <a:t>The indication of ‘Passive Location </a:t>
            </a:r>
            <a:r>
              <a:rPr lang="en-US" sz="2000" dirty="0" err="1"/>
              <a:t>HEz</a:t>
            </a:r>
            <a:r>
              <a:rPr lang="en-US" sz="2000" dirty="0"/>
              <a:t> Ranging type’ within the TF of the sequence is TBD</a:t>
            </a:r>
            <a:r>
              <a:rPr lang="en-US" sz="2000" dirty="0" smtClean="0"/>
              <a:t>.</a:t>
            </a:r>
            <a:endParaRPr lang="en-US" sz="2000" dirty="0"/>
          </a:p>
          <a:p>
            <a:r>
              <a:rPr lang="en-US" sz="2000" b="0" dirty="0" smtClean="0"/>
              <a:t>Results (Y/N/A): 15/0/6</a:t>
            </a:r>
            <a:endParaRPr lang="en-US" sz="2000" b="0"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2927078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438943"/>
          </a:xfrm>
        </p:spPr>
        <p:txBody>
          <a:bodyPr/>
          <a:lstStyle/>
          <a:p>
            <a:r>
              <a:rPr lang="en-US" dirty="0" smtClean="0"/>
              <a:t>Submission 11-18-521</a:t>
            </a:r>
            <a:endParaRPr lang="en-US" dirty="0"/>
          </a:p>
        </p:txBody>
      </p:sp>
      <p:sp>
        <p:nvSpPr>
          <p:cNvPr id="3" name="Content Placeholder 2"/>
          <p:cNvSpPr>
            <a:spLocks noGrp="1"/>
          </p:cNvSpPr>
          <p:nvPr>
            <p:ph idx="1"/>
          </p:nvPr>
        </p:nvSpPr>
        <p:spPr>
          <a:xfrm>
            <a:off x="323528" y="1348137"/>
            <a:ext cx="8712968" cy="4746277"/>
          </a:xfrm>
        </p:spPr>
        <p:txBody>
          <a:bodyPr/>
          <a:lstStyle/>
          <a:p>
            <a:pPr marL="0" indent="0"/>
            <a:r>
              <a:rPr lang="en-US" sz="1800" dirty="0" smtClean="0"/>
              <a:t>Motion</a:t>
            </a:r>
          </a:p>
          <a:p>
            <a:pPr marL="0" indent="0"/>
            <a:r>
              <a:rPr lang="en-US" sz="1800" dirty="0" smtClean="0"/>
              <a:t>Move to adopt the requirements depicted in slide 53 of submission 11-18-0276r5 for Passive Location operation, instruct the SFD editor to incorporate it in the SFD and empower the editor to perform editorial changes.</a:t>
            </a:r>
          </a:p>
          <a:p>
            <a:pPr marL="0" indent="0"/>
            <a:endParaRPr lang="en-US" sz="1800" dirty="0"/>
          </a:p>
          <a:p>
            <a:pPr marL="0" indent="0"/>
            <a:r>
              <a:rPr lang="en-US" sz="1800" dirty="0" smtClean="0"/>
              <a:t>Moved: Assaf Kasher</a:t>
            </a:r>
          </a:p>
          <a:p>
            <a:pPr marL="0" indent="0"/>
            <a:r>
              <a:rPr lang="en-US" sz="1800" dirty="0" smtClean="0"/>
              <a:t>Second: Yongho Seok</a:t>
            </a:r>
          </a:p>
          <a:p>
            <a:pPr marL="0" indent="0"/>
            <a:r>
              <a:rPr lang="en-US" sz="1800" dirty="0" smtClean="0"/>
              <a:t>Results (Y/N/A): 10/1/4</a:t>
            </a:r>
          </a:p>
          <a:p>
            <a:pPr marL="0" indent="0"/>
            <a:r>
              <a:rPr lang="en-US" sz="1800" dirty="0" smtClean="0"/>
              <a:t>Motion passes.</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7980668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438943"/>
          </a:xfrm>
        </p:spPr>
        <p:txBody>
          <a:bodyPr/>
          <a:lstStyle/>
          <a:p>
            <a:r>
              <a:rPr lang="en-US" dirty="0" smtClean="0"/>
              <a:t>Submission 11-18-521</a:t>
            </a:r>
            <a:endParaRPr lang="en-US" dirty="0"/>
          </a:p>
        </p:txBody>
      </p:sp>
      <p:sp>
        <p:nvSpPr>
          <p:cNvPr id="3" name="Content Placeholder 2"/>
          <p:cNvSpPr>
            <a:spLocks noGrp="1"/>
          </p:cNvSpPr>
          <p:nvPr>
            <p:ph idx="1"/>
          </p:nvPr>
        </p:nvSpPr>
        <p:spPr>
          <a:xfrm>
            <a:off x="323528" y="1348137"/>
            <a:ext cx="8712968" cy="4746277"/>
          </a:xfrm>
        </p:spPr>
        <p:txBody>
          <a:bodyPr/>
          <a:lstStyle/>
          <a:p>
            <a:pPr marL="0" indent="0"/>
            <a:r>
              <a:rPr lang="en-US" sz="1800" dirty="0" smtClean="0"/>
              <a:t>“For </a:t>
            </a:r>
            <a:r>
              <a:rPr lang="en-US" sz="1800" dirty="0" err="1" smtClean="0"/>
              <a:t>HEz</a:t>
            </a:r>
            <a:r>
              <a:rPr lang="en-US" sz="1800" dirty="0" smtClean="0"/>
              <a:t> Ranging for Passive Location, </a:t>
            </a:r>
            <a:r>
              <a:rPr lang="en-US" sz="1800" dirty="0"/>
              <a:t>the 11az protocol shall </a:t>
            </a:r>
            <a:r>
              <a:rPr lang="en-US" sz="1800" dirty="0" smtClean="0"/>
              <a:t>have the following properties:</a:t>
            </a:r>
            <a:endParaRPr lang="en-US" sz="1800" dirty="0"/>
          </a:p>
          <a:p>
            <a:pPr marL="285750" indent="-285750">
              <a:buFont typeface="Arial" panose="020B0604020202020204" pitchFamily="34" charset="0"/>
              <a:buChar char="•"/>
            </a:pPr>
            <a:r>
              <a:rPr lang="en-US" sz="1800" dirty="0"/>
              <a:t>The Polling part is the same as the </a:t>
            </a:r>
            <a:r>
              <a:rPr lang="en-US" sz="1800" dirty="0" err="1"/>
              <a:t>HEz</a:t>
            </a:r>
            <a:r>
              <a:rPr lang="en-US" sz="1800" dirty="0"/>
              <a:t> Ranging polling part.</a:t>
            </a:r>
          </a:p>
          <a:p>
            <a:pPr marL="285750" indent="-285750">
              <a:buFont typeface="Arial" panose="020B0604020202020204" pitchFamily="34" charset="0"/>
              <a:buChar char="•"/>
            </a:pPr>
            <a:r>
              <a:rPr lang="en-US" sz="1800" dirty="0"/>
              <a:t>The measurement part shall be based on </a:t>
            </a:r>
            <a:r>
              <a:rPr lang="en-US" sz="1800" dirty="0" smtClean="0"/>
              <a:t>the </a:t>
            </a:r>
            <a:r>
              <a:rPr lang="en-US" sz="1800" dirty="0" err="1"/>
              <a:t>HEz</a:t>
            </a:r>
            <a:r>
              <a:rPr lang="en-US" sz="1800" dirty="0"/>
              <a:t> Ranging measurement part with the following attributes:</a:t>
            </a:r>
          </a:p>
          <a:p>
            <a:pPr marL="685800" lvl="1">
              <a:buFont typeface="Arial" panose="020B0604020202020204" pitchFamily="34" charset="0"/>
              <a:buChar char="•"/>
            </a:pPr>
            <a:r>
              <a:rPr lang="en-US" sz="1600" dirty="0"/>
              <a:t>Each TF Sounding solicits a single user ASTA NDP (a subset behavior of the Ranging </a:t>
            </a:r>
            <a:r>
              <a:rPr lang="en-US" sz="1600" dirty="0" err="1"/>
              <a:t>HEz</a:t>
            </a:r>
            <a:r>
              <a:rPr lang="en-US" sz="1600" dirty="0"/>
              <a:t>).</a:t>
            </a:r>
          </a:p>
          <a:p>
            <a:pPr marL="685800" lvl="1">
              <a:buFont typeface="Arial" panose="020B0604020202020204" pitchFamily="34" charset="0"/>
              <a:buChar char="•"/>
            </a:pPr>
            <a:r>
              <a:rPr lang="en-US" sz="1600" dirty="0"/>
              <a:t>The measurements frames are full BW.</a:t>
            </a:r>
          </a:p>
          <a:p>
            <a:pPr marL="685800" lvl="1">
              <a:buFont typeface="Arial" panose="020B0604020202020204" pitchFamily="34" charset="0"/>
              <a:buChar char="•"/>
            </a:pPr>
            <a:r>
              <a:rPr lang="en-US" sz="1600" dirty="0"/>
              <a:t>The ASTA measures the TOA of the NDP transmitted by RSTA and optionally by other ASTAs of the same sequence only. </a:t>
            </a:r>
          </a:p>
          <a:p>
            <a:pPr marL="685800" lvl="1">
              <a:buFont typeface="Arial" panose="020B0604020202020204" pitchFamily="34" charset="0"/>
              <a:buChar char="•"/>
            </a:pPr>
            <a:r>
              <a:rPr lang="en-US" sz="1600" dirty="0"/>
              <a:t>The listening client measures the differential time of flight of pairs of RSTA and/or ASTAs.</a:t>
            </a:r>
          </a:p>
          <a:p>
            <a:pPr marL="685800" lvl="1">
              <a:buFont typeface="Arial" panose="020B0604020202020204" pitchFamily="34" charset="0"/>
              <a:buChar char="•"/>
            </a:pPr>
            <a:r>
              <a:rPr lang="en-US" sz="1600" dirty="0"/>
              <a:t>The measurement sequence (UL and DL) completes in a single </a:t>
            </a:r>
            <a:r>
              <a:rPr lang="en-US" sz="1600" dirty="0" err="1"/>
              <a:t>TxOP</a:t>
            </a:r>
            <a:r>
              <a:rPr lang="en-US" sz="1600" dirty="0"/>
              <a:t>.</a:t>
            </a:r>
          </a:p>
          <a:p>
            <a:pPr marL="285750" indent="-285750">
              <a:buFont typeface="Arial" panose="020B0604020202020204" pitchFamily="34" charset="0"/>
              <a:buChar char="•"/>
            </a:pPr>
            <a:r>
              <a:rPr lang="en-US" sz="1600" dirty="0"/>
              <a:t>The indication of ‘passive location </a:t>
            </a:r>
            <a:r>
              <a:rPr lang="en-US" sz="1600" dirty="0" err="1"/>
              <a:t>HEz</a:t>
            </a:r>
            <a:r>
              <a:rPr lang="en-US" sz="1600" dirty="0"/>
              <a:t> Ranging type’ </a:t>
            </a:r>
            <a:r>
              <a:rPr lang="en-US" sz="1600" dirty="0" smtClean="0"/>
              <a:t>for the TFs in the </a:t>
            </a:r>
            <a:r>
              <a:rPr lang="en-US" sz="1600" dirty="0"/>
              <a:t>sequence is TBD.</a:t>
            </a:r>
          </a:p>
          <a:p>
            <a:pPr marL="0" indent="0"/>
            <a:endParaRPr lang="en-US" sz="1600" dirty="0"/>
          </a:p>
          <a:p>
            <a:endParaRPr lang="en-US" sz="1800" dirty="0"/>
          </a:p>
          <a:p>
            <a:endParaRPr lang="en-US" sz="180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04812967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82960"/>
          </a:xfrm>
        </p:spPr>
        <p:txBody>
          <a:bodyPr/>
          <a:lstStyle/>
          <a:p>
            <a:r>
              <a:rPr lang="en-US" dirty="0" smtClean="0"/>
              <a:t>Submission 11-18-521</a:t>
            </a:r>
            <a:endParaRPr lang="en-US" dirty="0"/>
          </a:p>
        </p:txBody>
      </p:sp>
      <p:sp>
        <p:nvSpPr>
          <p:cNvPr id="3" name="Content Placeholder 2"/>
          <p:cNvSpPr>
            <a:spLocks noGrp="1"/>
          </p:cNvSpPr>
          <p:nvPr>
            <p:ph idx="1"/>
          </p:nvPr>
        </p:nvSpPr>
        <p:spPr>
          <a:xfrm>
            <a:off x="179512" y="1484784"/>
            <a:ext cx="8640960" cy="4609629"/>
          </a:xfrm>
        </p:spPr>
        <p:txBody>
          <a:bodyPr/>
          <a:lstStyle/>
          <a:p>
            <a:pPr marL="0" indent="0">
              <a:buNone/>
            </a:pPr>
            <a:r>
              <a:rPr lang="en-US" sz="2000" dirty="0" err="1" smtClean="0"/>
              <a:t>Strawpoll</a:t>
            </a:r>
            <a:endParaRPr lang="en-US" sz="2000" dirty="0" smtClean="0"/>
          </a:p>
          <a:p>
            <a:pPr marL="0" indent="0">
              <a:buNone/>
            </a:pPr>
            <a:r>
              <a:rPr lang="en-US" sz="2000" dirty="0" smtClean="0"/>
              <a:t>Do </a:t>
            </a:r>
            <a:r>
              <a:rPr lang="en-US" sz="2000" dirty="0"/>
              <a:t>you support that </a:t>
            </a:r>
            <a:r>
              <a:rPr lang="en-US" sz="2000" dirty="0" err="1"/>
              <a:t>HEz</a:t>
            </a:r>
            <a:r>
              <a:rPr lang="en-US" sz="2000" dirty="0"/>
              <a:t> Ranging for Passive Location shall </a:t>
            </a:r>
            <a:r>
              <a:rPr lang="en-US" sz="2000" dirty="0" smtClean="0"/>
              <a:t>define: </a:t>
            </a:r>
            <a:endParaRPr lang="en-US" sz="2000" dirty="0"/>
          </a:p>
          <a:p>
            <a:pPr marL="0" indent="0">
              <a:buNone/>
            </a:pPr>
            <a:r>
              <a:rPr lang="en-US" sz="2000" dirty="0" smtClean="0"/>
              <a:t>1</a:t>
            </a:r>
            <a:r>
              <a:rPr lang="en-US" sz="2000" dirty="0"/>
              <a:t>. Reporting of all TOA measurements by ASTA of the same ranging opportunity (delayed or immediate</a:t>
            </a:r>
            <a:r>
              <a:rPr lang="en-US" sz="2000" dirty="0" smtClean="0"/>
              <a:t>).</a:t>
            </a:r>
            <a:endParaRPr lang="en-US" sz="2000" dirty="0"/>
          </a:p>
          <a:p>
            <a:pPr marL="0" indent="0">
              <a:buNone/>
            </a:pPr>
            <a:r>
              <a:rPr lang="en-US" sz="2000" dirty="0"/>
              <a:t>2. Method of conveying LMR to passively locating </a:t>
            </a:r>
            <a:r>
              <a:rPr lang="en-US" sz="2000" dirty="0" smtClean="0"/>
              <a:t>STA.</a:t>
            </a:r>
            <a:endParaRPr lang="en-US" sz="2000" dirty="0"/>
          </a:p>
          <a:p>
            <a:pPr marL="0" indent="0">
              <a:buNone/>
            </a:pPr>
            <a:r>
              <a:rPr lang="en-US" sz="2000" dirty="0"/>
              <a:t>3. Negotiation for Passive Location sessions establishment between RSTA and </a:t>
            </a:r>
            <a:r>
              <a:rPr lang="en-US" sz="2000" dirty="0" smtClean="0"/>
              <a:t>an ASTA.</a:t>
            </a:r>
            <a:endParaRPr lang="en-US" sz="2000" dirty="0"/>
          </a:p>
          <a:p>
            <a:pPr marL="0" indent="0">
              <a:buNone/>
            </a:pPr>
            <a:r>
              <a:rPr lang="en-US" sz="2000" dirty="0"/>
              <a:t>4. </a:t>
            </a:r>
            <a:r>
              <a:rPr lang="en-US" sz="2000" dirty="0" smtClean="0"/>
              <a:t>Schedule </a:t>
            </a:r>
            <a:r>
              <a:rPr lang="en-US" sz="2000" dirty="0"/>
              <a:t>advertisement of </a:t>
            </a:r>
            <a:r>
              <a:rPr lang="en-US" sz="2000" dirty="0" err="1"/>
              <a:t>HEz</a:t>
            </a:r>
            <a:r>
              <a:rPr lang="en-US" sz="2000" dirty="0"/>
              <a:t> Ranging for Passive Location </a:t>
            </a:r>
            <a:r>
              <a:rPr lang="en-US" sz="2000" dirty="0" smtClean="0"/>
              <a:t>support</a:t>
            </a:r>
            <a:r>
              <a:rPr lang="en-US" sz="2000" dirty="0"/>
              <a:t>.</a:t>
            </a:r>
          </a:p>
          <a:p>
            <a:pPr marL="0" indent="0">
              <a:buNone/>
            </a:pPr>
            <a:r>
              <a:rPr lang="en-US" sz="2000" dirty="0"/>
              <a:t>5. LCI announcement.</a:t>
            </a:r>
          </a:p>
          <a:p>
            <a:pPr marL="0" indent="0">
              <a:buNone/>
            </a:pPr>
            <a:endParaRPr lang="en-US" sz="2000" dirty="0"/>
          </a:p>
          <a:p>
            <a:pPr marL="0" indent="0">
              <a:buNone/>
            </a:pPr>
            <a:r>
              <a:rPr lang="en-US" sz="2000" dirty="0" smtClean="0"/>
              <a:t>Results (Y/N/A): 14/0/1</a:t>
            </a:r>
            <a:endParaRPr lang="en-US" sz="2000" dirty="0"/>
          </a:p>
          <a:p>
            <a:endParaRPr lang="en-US" sz="200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7866710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10952"/>
          </a:xfrm>
        </p:spPr>
        <p:txBody>
          <a:bodyPr/>
          <a:lstStyle/>
          <a:p>
            <a:r>
              <a:rPr lang="en-US" dirty="0"/>
              <a:t>Submission 11-18-521</a:t>
            </a:r>
            <a:endParaRPr lang="en-US" dirty="0"/>
          </a:p>
        </p:txBody>
      </p:sp>
      <p:sp>
        <p:nvSpPr>
          <p:cNvPr id="3" name="Content Placeholder 2"/>
          <p:cNvSpPr>
            <a:spLocks noGrp="1"/>
          </p:cNvSpPr>
          <p:nvPr>
            <p:ph idx="1"/>
          </p:nvPr>
        </p:nvSpPr>
        <p:spPr>
          <a:xfrm>
            <a:off x="323528" y="1276130"/>
            <a:ext cx="8640960" cy="4818284"/>
          </a:xfrm>
        </p:spPr>
        <p:txBody>
          <a:bodyPr/>
          <a:lstStyle/>
          <a:p>
            <a:pPr marL="0" indent="0"/>
            <a:r>
              <a:rPr lang="en-US" sz="1800" b="0" dirty="0" smtClean="0"/>
              <a:t>Motion</a:t>
            </a:r>
          </a:p>
          <a:p>
            <a:pPr marL="0" indent="0"/>
            <a:r>
              <a:rPr lang="en-US" sz="1800" b="0" dirty="0" smtClean="0"/>
              <a:t>Move </a:t>
            </a:r>
            <a:r>
              <a:rPr lang="en-US" sz="1800" b="0" dirty="0"/>
              <a:t>to adopt the </a:t>
            </a:r>
            <a:r>
              <a:rPr lang="en-US" sz="1800" b="0" dirty="0" smtClean="0"/>
              <a:t>following requirements for </a:t>
            </a:r>
            <a:r>
              <a:rPr lang="en-US" sz="1800" b="0" dirty="0"/>
              <a:t>Passive Location operation, instruct the SFD editor to incorporate it in the SFD and empower the editor to perform editorial changes</a:t>
            </a:r>
            <a:r>
              <a:rPr lang="en-US" sz="1800" b="0" dirty="0" smtClean="0"/>
              <a:t>.</a:t>
            </a:r>
          </a:p>
          <a:p>
            <a:pPr marL="0" indent="0"/>
            <a:r>
              <a:rPr lang="en-US" sz="1800" b="0" dirty="0" smtClean="0"/>
              <a:t>“The </a:t>
            </a:r>
            <a:r>
              <a:rPr lang="en-US" sz="1800" b="0" dirty="0" err="1"/>
              <a:t>HEz</a:t>
            </a:r>
            <a:r>
              <a:rPr lang="en-US" sz="1800" b="0" dirty="0"/>
              <a:t> Ranging for Passive </a:t>
            </a:r>
            <a:r>
              <a:rPr lang="en-US" sz="1800" b="0" dirty="0" smtClean="0"/>
              <a:t>Location protocol shall define:</a:t>
            </a:r>
            <a:endParaRPr lang="en-US" sz="1800" b="0" dirty="0"/>
          </a:p>
          <a:p>
            <a:pPr marL="0" indent="0">
              <a:buNone/>
            </a:pPr>
            <a:r>
              <a:rPr lang="en-US" sz="1800" b="0" dirty="0" smtClean="0"/>
              <a:t>1. Reporting </a:t>
            </a:r>
            <a:r>
              <a:rPr lang="en-US" sz="1800" b="0" dirty="0"/>
              <a:t>of all TOA measurements by ASTA of the same ranging opportunity (delayed or immediate).</a:t>
            </a:r>
          </a:p>
          <a:p>
            <a:pPr marL="0" indent="0">
              <a:buNone/>
            </a:pPr>
            <a:r>
              <a:rPr lang="en-US" sz="1800" b="0" dirty="0"/>
              <a:t>2. Method of conveying LMR to passively locating STA.</a:t>
            </a:r>
          </a:p>
          <a:p>
            <a:pPr marL="0" indent="0">
              <a:buNone/>
            </a:pPr>
            <a:r>
              <a:rPr lang="en-US" sz="1800" b="0" dirty="0"/>
              <a:t>3. Negotiation for Passive Location </a:t>
            </a:r>
            <a:r>
              <a:rPr lang="en-US" sz="1800" b="0" dirty="0" smtClean="0"/>
              <a:t>session </a:t>
            </a:r>
            <a:r>
              <a:rPr lang="en-US" sz="1800" b="0" dirty="0"/>
              <a:t>establishment between RSTA and an ASTA.</a:t>
            </a:r>
          </a:p>
          <a:p>
            <a:pPr marL="0" indent="0">
              <a:buNone/>
            </a:pPr>
            <a:r>
              <a:rPr lang="en-US" sz="1800" b="0" dirty="0"/>
              <a:t>4. Schedule advertisement of </a:t>
            </a:r>
            <a:r>
              <a:rPr lang="en-US" sz="1800" b="0" dirty="0" err="1"/>
              <a:t>HEz</a:t>
            </a:r>
            <a:r>
              <a:rPr lang="en-US" sz="1800" b="0" dirty="0"/>
              <a:t> Ranging for Passive Location support.</a:t>
            </a:r>
          </a:p>
          <a:p>
            <a:pPr marL="0" indent="0">
              <a:buNone/>
            </a:pPr>
            <a:r>
              <a:rPr lang="en-US" sz="1800" b="0" dirty="0"/>
              <a:t>5. LCI announcement</a:t>
            </a:r>
            <a:r>
              <a:rPr lang="en-US" sz="1800" b="0" dirty="0" smtClean="0"/>
              <a:t>.”</a:t>
            </a:r>
          </a:p>
          <a:p>
            <a:pPr marL="0" indent="0">
              <a:buNone/>
            </a:pPr>
            <a:r>
              <a:rPr lang="en-US" sz="1800" b="0" dirty="0" smtClean="0"/>
              <a:t>Moved: Yongho Seok</a:t>
            </a:r>
          </a:p>
          <a:p>
            <a:pPr marL="0" indent="0">
              <a:buNone/>
            </a:pPr>
            <a:r>
              <a:rPr lang="en-US" sz="1800" b="0" dirty="0" smtClean="0"/>
              <a:t>Second: Assaf Kasher</a:t>
            </a:r>
          </a:p>
          <a:p>
            <a:pPr marL="0" indent="0">
              <a:buNone/>
            </a:pPr>
            <a:r>
              <a:rPr lang="en-US" sz="1800" b="0" dirty="0" smtClean="0"/>
              <a:t>Results (Y/N/A): </a:t>
            </a:r>
            <a:r>
              <a:rPr lang="en-US" sz="1800" b="0" dirty="0" smtClean="0"/>
              <a:t>9/0/0 Motion </a:t>
            </a:r>
            <a:r>
              <a:rPr lang="en-US" sz="1800" b="0" dirty="0" smtClean="0"/>
              <a:t>passes</a:t>
            </a:r>
            <a:endParaRPr lang="en-US" sz="1800"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5353111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Reminder to do attendance</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55986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Recess</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4095569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12" name="Title 1"/>
          <p:cNvSpPr>
            <a:spLocks noGrp="1"/>
          </p:cNvSpPr>
          <p:nvPr>
            <p:ph type="title"/>
          </p:nvPr>
        </p:nvSpPr>
        <p:spPr>
          <a:xfrm>
            <a:off x="838200" y="838200"/>
            <a:ext cx="7770813" cy="1065213"/>
          </a:xfrm>
        </p:spPr>
        <p:txBody>
          <a:bodyPr/>
          <a:lstStyle/>
          <a:p>
            <a:endParaRPr lang="en-US"/>
          </a:p>
        </p:txBody>
      </p:sp>
      <p:sp>
        <p:nvSpPr>
          <p:cNvPr id="13" name="Content Placeholder 2"/>
          <p:cNvSpPr>
            <a:spLocks noGrp="1"/>
          </p:cNvSpPr>
          <p:nvPr>
            <p:ph idx="1"/>
          </p:nvPr>
        </p:nvSpPr>
        <p:spPr>
          <a:xfrm>
            <a:off x="838200" y="2133600"/>
            <a:ext cx="7770813" cy="4113213"/>
          </a:xfrm>
        </p:spPr>
        <p:txBody>
          <a:bodyPr/>
          <a:lstStyle/>
          <a:p>
            <a:r>
              <a:rPr lang="en-US" altLang="en-US" sz="3600" dirty="0"/>
              <a:t>Meeting </a:t>
            </a:r>
            <a:r>
              <a:rPr lang="en-US" altLang="en-US" sz="3600"/>
              <a:t>Slot </a:t>
            </a:r>
            <a:r>
              <a:rPr lang="en-US" altLang="en-US" sz="3600" smtClean="0"/>
              <a:t>#4</a:t>
            </a:r>
            <a:endParaRPr lang="en-US" altLang="en-US" sz="2000" dirty="0"/>
          </a:p>
          <a:p>
            <a:endParaRPr lang="en-US" sz="3600" dirty="0"/>
          </a:p>
        </p:txBody>
      </p:sp>
    </p:spTree>
    <p:extLst>
      <p:ext uri="{BB962C8B-B14F-4D97-AF65-F5344CB8AC3E}">
        <p14:creationId xmlns:p14="http://schemas.microsoft.com/office/powerpoint/2010/main" val="12626117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7" name="Title 1"/>
          <p:cNvSpPr>
            <a:spLocks noGrp="1"/>
          </p:cNvSpPr>
          <p:nvPr>
            <p:ph type="title"/>
          </p:nvPr>
        </p:nvSpPr>
        <p:spPr>
          <a:xfrm>
            <a:off x="685800" y="685800"/>
            <a:ext cx="7770813" cy="1065213"/>
          </a:xfrm>
        </p:spPr>
        <p:txBody>
          <a:bodyPr/>
          <a:lstStyle/>
          <a:p>
            <a:r>
              <a:rPr lang="en-US" altLang="en-US" dirty="0">
                <a:solidFill>
                  <a:schemeClr val="tx2"/>
                </a:solidFill>
              </a:rPr>
              <a:t>Meeting Slot # </a:t>
            </a:r>
            <a:r>
              <a:rPr lang="en-US" altLang="en-US" dirty="0" smtClean="0">
                <a:solidFill>
                  <a:schemeClr val="tx2"/>
                </a:solidFill>
              </a:rPr>
              <a:t>4 </a:t>
            </a:r>
            <a:r>
              <a:rPr lang="en-US" altLang="en-US" dirty="0">
                <a:solidFill>
                  <a:schemeClr val="tx2"/>
                </a:solidFill>
              </a:rPr>
              <a:t>discussion items</a:t>
            </a:r>
            <a:endParaRPr lang="en-US" dirty="0"/>
          </a:p>
        </p:txBody>
      </p:sp>
      <p:sp>
        <p:nvSpPr>
          <p:cNvPr id="8" name="Content Placeholder 2"/>
          <p:cNvSpPr>
            <a:spLocks noGrp="1"/>
          </p:cNvSpPr>
          <p:nvPr>
            <p:ph idx="1"/>
          </p:nvPr>
        </p:nvSpPr>
        <p:spPr>
          <a:xfrm>
            <a:off x="685800" y="1981200"/>
            <a:ext cx="7770813" cy="4113213"/>
          </a:xfrm>
        </p:spPr>
        <p:txBody>
          <a:bodyPr/>
          <a:lstStyle/>
          <a:p>
            <a:pPr algn="just">
              <a:spcBef>
                <a:spcPct val="20000"/>
              </a:spcBef>
              <a:buFontTx/>
              <a:buChar char="•"/>
            </a:pPr>
            <a:r>
              <a:rPr lang="en-US" altLang="en-US" sz="2000" b="0" dirty="0"/>
              <a:t>Call Meeting to Order (1min)</a:t>
            </a:r>
          </a:p>
          <a:p>
            <a:pPr algn="just">
              <a:spcBef>
                <a:spcPct val="20000"/>
              </a:spcBef>
              <a:buFontTx/>
              <a:buChar char="•"/>
            </a:pPr>
            <a:r>
              <a:rPr lang="en-US" altLang="en-US" sz="2000" b="0" dirty="0"/>
              <a:t>Patent Policy and Logistics (5min)</a:t>
            </a:r>
          </a:p>
          <a:p>
            <a:pPr algn="just">
              <a:spcBef>
                <a:spcPct val="20000"/>
              </a:spcBef>
              <a:buFontTx/>
              <a:buChar char="•"/>
            </a:pPr>
            <a:r>
              <a:rPr lang="en-US" altLang="en-US" sz="2000" b="0" dirty="0"/>
              <a:t>Agenda Setting (4min)</a:t>
            </a:r>
          </a:p>
          <a:p>
            <a:pPr algn="just">
              <a:spcBef>
                <a:spcPct val="20000"/>
              </a:spcBef>
              <a:buFontTx/>
              <a:buChar char="•"/>
            </a:pPr>
            <a:r>
              <a:rPr lang="en-US" altLang="en-US" sz="2000" b="0" dirty="0" smtClean="0"/>
              <a:t>Presentations </a:t>
            </a:r>
            <a:r>
              <a:rPr lang="en-US" altLang="en-US" sz="2000" b="0" dirty="0"/>
              <a:t>to inform the TG </a:t>
            </a:r>
            <a:r>
              <a:rPr lang="en-US" altLang="en-US" sz="2000" b="0" dirty="0" smtClean="0"/>
              <a:t>(as needed)</a:t>
            </a:r>
          </a:p>
          <a:p>
            <a:endParaRPr lang="en-US" sz="2000" dirty="0"/>
          </a:p>
        </p:txBody>
      </p:sp>
    </p:spTree>
    <p:extLst>
      <p:ext uri="{BB962C8B-B14F-4D97-AF65-F5344CB8AC3E}">
        <p14:creationId xmlns:p14="http://schemas.microsoft.com/office/powerpoint/2010/main" val="21534295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301623"/>
          </a:xfrm>
        </p:spPr>
        <p:txBody>
          <a:bodyPr/>
          <a:lstStyle/>
          <a:p>
            <a:r>
              <a:rPr lang="en-US" altLang="en-US" u="sng" dirty="0">
                <a:solidFill>
                  <a:schemeClr val="tx1"/>
                </a:solidFill>
                <a:latin typeface="Calibri" panose="020F0502020204030204" pitchFamily="34" charset="0"/>
                <a:cs typeface="Calibri" panose="020F0502020204030204" pitchFamily="34" charset="0"/>
              </a:rPr>
              <a:t>Instructions for the WG Chair</a:t>
            </a:r>
            <a:endParaRPr lang="en-US" dirty="0"/>
          </a:p>
        </p:txBody>
      </p:sp>
      <p:sp>
        <p:nvSpPr>
          <p:cNvPr id="3" name="Content Placeholder 2"/>
          <p:cNvSpPr>
            <a:spLocks noGrp="1"/>
          </p:cNvSpPr>
          <p:nvPr>
            <p:ph idx="1"/>
          </p:nvPr>
        </p:nvSpPr>
        <p:spPr>
          <a:xfrm>
            <a:off x="179512" y="1124744"/>
            <a:ext cx="8856984" cy="4969670"/>
          </a:xfrm>
        </p:spPr>
        <p:txBody>
          <a:bodyPr/>
          <a:lstStyle/>
          <a:p>
            <a:pPr marL="0" lvl="0" indent="0" defTabSz="914400" eaLnBrk="0" hangingPunct="0">
              <a:lnSpc>
                <a:spcPct val="80000"/>
              </a:lnSpc>
              <a:spcBef>
                <a:spcPct val="20000"/>
              </a:spcBef>
              <a:spcAft>
                <a:spcPct val="30000"/>
              </a:spcAft>
              <a:buClr>
                <a:srgbClr val="CC3300"/>
              </a:buClr>
              <a:buSzPct val="50000"/>
            </a:pPr>
            <a:r>
              <a:rPr lang="en-US" altLang="en-US" sz="1800" dirty="0" smtClean="0">
                <a:latin typeface="Calibri" panose="020F0502020204030204" pitchFamily="34" charset="0"/>
                <a:cs typeface="Calibri" panose="020F0502020204030204" pitchFamily="34" charset="0"/>
              </a:rPr>
              <a:t>The </a:t>
            </a:r>
            <a:r>
              <a:rPr lang="en-US" altLang="en-US" sz="1800" dirty="0">
                <a:latin typeface="Calibri" panose="020F0502020204030204" pitchFamily="34" charset="0"/>
                <a:cs typeface="Calibri" panose="020F0502020204030204" pitchFamily="34" charset="0"/>
              </a:rPr>
              <a:t>IEEE-SA strongly recommends that at each WG meeting the chair or a designee:</a:t>
            </a:r>
            <a:endParaRPr lang="en-US" altLang="en-US" sz="1800" b="0"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Show slides #1 through #4 of this presentation</a:t>
            </a: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Advise the WG attendees that:</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IEEE’s patent policy is described in Clause 6 of the </a:t>
            </a:r>
            <a:r>
              <a:rPr lang="en-US" altLang="en-US" sz="1400" i="1" dirty="0">
                <a:latin typeface="Calibri" panose="020F0502020204030204" pitchFamily="34" charset="0"/>
                <a:cs typeface="Calibri" panose="020F0502020204030204" pitchFamily="34" charset="0"/>
              </a:rPr>
              <a:t>IEEE-SA Standards Board Bylaws</a:t>
            </a:r>
            <a:r>
              <a:rPr lang="en-US" altLang="en-US" sz="1400" dirty="0">
                <a:latin typeface="Calibri" panose="020F0502020204030204" pitchFamily="34" charset="0"/>
                <a:cs typeface="Calibri" panose="020F0502020204030204" pitchFamily="34" charset="0"/>
              </a:rPr>
              <a:t>;</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Early identification of patent claims which may be essential for the use of standards under development is strongly encouraged;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lang="en-US" altLang="en-US" sz="1400" dirty="0">
                <a:latin typeface="Calibri" panose="020F0502020204030204" pitchFamily="34" charset="0"/>
                <a:cs typeface="Calibri" panose="020F0502020204030204" pitchFamily="34" charset="0"/>
              </a:rPr>
            </a:br>
            <a:endParaRPr lang="en-US" altLang="en-US" sz="1600" dirty="0">
              <a:latin typeface="Calibri" panose="020F0502020204030204" pitchFamily="34" charset="0"/>
              <a:cs typeface="Calibri" panose="020F0502020204030204" pitchFamily="34" charset="0"/>
            </a:endParaRPr>
          </a:p>
          <a:p>
            <a:pPr lvl="1" defTabSz="914400" eaLnBrk="0" hangingPunct="0">
              <a:lnSpc>
                <a:spcPct val="2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Instruct the WG Secretary to record in the minutes of the relevant WG meeting:</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foregoing information was provided and that slides 1 through 4 (and this slide 0, if applicable) were shown;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2" defTabSz="914400" eaLnBrk="0" hangingPunct="0">
              <a:lnSpc>
                <a:spcPct val="80000"/>
              </a:lnSpc>
              <a:spcBef>
                <a:spcPct val="20000"/>
              </a:spcBef>
              <a:buClr>
                <a:srgbClr val="CC3300"/>
              </a:buClr>
              <a:buSzPct val="150000"/>
              <a:buFont typeface="Arial" panose="020B0604020202020204" pitchFamily="34" charset="0"/>
              <a:buChar char="•"/>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 WG Chair shall ensure that a request is made to any identified holders of potential essential patent claim(s) to complete and submit a Letter of Assurance.</a:t>
            </a: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It is recommended that the WG Chair review the guidance in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6.3.5 and in FAQs 14 and 15 on inclusion of potential Essential Patent Claims by incorporation or by reference. </a:t>
            </a:r>
          </a:p>
          <a:p>
            <a:pPr lvl="1" defTabSz="914400" eaLnBrk="0" hangingPunct="0">
              <a:lnSpc>
                <a:spcPct val="80000"/>
              </a:lnSpc>
              <a:spcBef>
                <a:spcPct val="5000"/>
              </a:spcBef>
              <a:buClr>
                <a:srgbClr val="CC3300"/>
              </a:buClr>
              <a:buSzPct val="50000"/>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50000"/>
            </a:pPr>
            <a:r>
              <a:rPr lang="en-US" altLang="en-US" sz="1400" dirty="0">
                <a:latin typeface="Calibri" panose="020F0502020204030204" pitchFamily="34" charset="0"/>
                <a:cs typeface="Calibri" panose="020F0502020204030204" pitchFamily="34" charset="0"/>
              </a:rPr>
              <a:t>	Note: </a:t>
            </a:r>
            <a:r>
              <a:rPr lang="en-US" altLang="en-US" sz="1400" b="1" dirty="0">
                <a:latin typeface="Calibri" panose="020F0502020204030204" pitchFamily="34" charset="0"/>
                <a:cs typeface="Calibri" panose="020F0502020204030204" pitchFamily="34" charset="0"/>
              </a:rPr>
              <a:t>WG</a:t>
            </a:r>
            <a:r>
              <a:rPr lang="en-US" altLang="en-US" sz="1400" dirty="0">
                <a:latin typeface="Calibri" panose="020F0502020204030204" pitchFamily="34" charset="0"/>
                <a:cs typeface="Calibri" panose="020F0502020204030204" pitchFamily="34" charset="0"/>
              </a:rPr>
              <a:t> includes Working Groups, Task Groups, and other standards-developing committees with a PAR approved by the IEEE-SA Standards Board.</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dirty="0"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0281789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7" name="Title 1"/>
          <p:cNvSpPr>
            <a:spLocks noGrp="1"/>
          </p:cNvSpPr>
          <p:nvPr>
            <p:ph type="title"/>
          </p:nvPr>
        </p:nvSpPr>
        <p:spPr>
          <a:xfrm>
            <a:off x="685800" y="685800"/>
            <a:ext cx="7770813" cy="1065213"/>
          </a:xfrm>
        </p:spPr>
        <p:txBody>
          <a:bodyPr/>
          <a:lstStyle/>
          <a:p>
            <a:r>
              <a:rPr lang="en-US" altLang="en-US" dirty="0">
                <a:solidFill>
                  <a:schemeClr val="tx2"/>
                </a:solidFill>
              </a:rPr>
              <a:t>Submission order – Slot </a:t>
            </a:r>
            <a:r>
              <a:rPr lang="en-US" altLang="en-US" dirty="0" smtClean="0">
                <a:solidFill>
                  <a:schemeClr val="tx2"/>
                </a:solidFill>
              </a:rPr>
              <a:t>#4</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153991169"/>
              </p:ext>
            </p:extLst>
          </p:nvPr>
        </p:nvGraphicFramePr>
        <p:xfrm>
          <a:off x="323528" y="1556792"/>
          <a:ext cx="8640961" cy="2565240"/>
        </p:xfrm>
        <a:graphic>
          <a:graphicData uri="http://schemas.openxmlformats.org/drawingml/2006/table">
            <a:tbl>
              <a:tblPr firstRow="1" bandRow="1">
                <a:tableStyleId>{21E4AEA4-8DFA-4A89-87EB-49C32662AFE0}</a:tableStyleId>
              </a:tblPr>
              <a:tblGrid>
                <a:gridCol w="1296144"/>
                <a:gridCol w="1656184"/>
                <a:gridCol w="2808312"/>
                <a:gridCol w="1368152"/>
                <a:gridCol w="1512169"/>
              </a:tblGrid>
              <a:tr h="370760">
                <a:tc>
                  <a:txBody>
                    <a:bodyPr/>
                    <a:lstStyle/>
                    <a:p>
                      <a:r>
                        <a:rPr lang="en-US" sz="1600" dirty="0" smtClean="0"/>
                        <a:t>DCN</a:t>
                      </a:r>
                      <a:endParaRPr lang="en-US" sz="1600" dirty="0"/>
                    </a:p>
                  </a:txBody>
                  <a:tcPr marT="45712" marB="45712"/>
                </a:tc>
                <a:tc>
                  <a:txBody>
                    <a:bodyPr/>
                    <a:lstStyle/>
                    <a:p>
                      <a:r>
                        <a:rPr lang="en-US" sz="1600" dirty="0" smtClean="0"/>
                        <a:t>Presenter</a:t>
                      </a:r>
                      <a:endParaRPr lang="en-US" sz="1600" dirty="0"/>
                    </a:p>
                  </a:txBody>
                  <a:tcPr marT="45712" marB="45712"/>
                </a:tc>
                <a:tc>
                  <a:txBody>
                    <a:bodyPr/>
                    <a:lstStyle/>
                    <a:p>
                      <a:r>
                        <a:rPr lang="en-US" sz="1600" dirty="0" smtClean="0"/>
                        <a:t>Title</a:t>
                      </a:r>
                      <a:endParaRPr lang="en-US" sz="1600" dirty="0"/>
                    </a:p>
                  </a:txBody>
                  <a:tcPr marT="45712" marB="45712"/>
                </a:tc>
                <a:tc>
                  <a:txBody>
                    <a:bodyPr/>
                    <a:lstStyle/>
                    <a:p>
                      <a:r>
                        <a:rPr lang="en-US" sz="1600" dirty="0" smtClean="0"/>
                        <a:t>Topic</a:t>
                      </a:r>
                      <a:endParaRPr lang="en-US" sz="1600" dirty="0"/>
                    </a:p>
                  </a:txBody>
                  <a:tcPr marT="45712" marB="45712"/>
                </a:tc>
                <a:tc>
                  <a:txBody>
                    <a:bodyPr/>
                    <a:lstStyle/>
                    <a:p>
                      <a:r>
                        <a:rPr lang="en-US" sz="1600" dirty="0" smtClean="0"/>
                        <a:t>Time</a:t>
                      </a:r>
                      <a:endParaRPr lang="en-US" sz="1600" dirty="0"/>
                    </a:p>
                  </a:txBody>
                  <a:tcPr marT="45712" marB="45712"/>
                </a:tc>
              </a:tr>
              <a:tr h="274315">
                <a:tc>
                  <a:txBody>
                    <a:bodyPr/>
                    <a:lstStyle/>
                    <a:p>
                      <a:r>
                        <a:rPr lang="en-US" sz="1600" dirty="0" smtClean="0"/>
                        <a:t>11-18-0276</a:t>
                      </a:r>
                      <a:endParaRPr lang="en-US" sz="1600" dirty="0"/>
                    </a:p>
                  </a:txBody>
                  <a:tcPr marT="45712" marB="45712"/>
                </a:tc>
                <a:tc>
                  <a:txBody>
                    <a:bodyPr/>
                    <a:lstStyle/>
                    <a:p>
                      <a:r>
                        <a:rPr lang="en-US" sz="1600" dirty="0" smtClean="0"/>
                        <a:t>Jonathan Segev</a:t>
                      </a:r>
                      <a:endParaRPr lang="en-US" sz="1600" dirty="0"/>
                    </a:p>
                  </a:txBody>
                  <a:tcPr marT="45712" marB="45712"/>
                </a:tc>
                <a:tc>
                  <a:txBody>
                    <a:bodyPr/>
                    <a:lstStyle/>
                    <a:p>
                      <a:r>
                        <a:rPr lang="en-US" sz="1600" kern="1200" dirty="0" err="1" smtClean="0">
                          <a:solidFill>
                            <a:schemeClr val="dk1"/>
                          </a:solidFill>
                          <a:latin typeface="+mn-lt"/>
                          <a:ea typeface="+mn-ea"/>
                          <a:cs typeface="+mn-cs"/>
                        </a:rPr>
                        <a:t>TGaz</a:t>
                      </a:r>
                      <a:r>
                        <a:rPr lang="en-US" sz="1600" kern="1200" dirty="0" smtClean="0">
                          <a:solidFill>
                            <a:schemeClr val="dk1"/>
                          </a:solidFill>
                          <a:latin typeface="+mn-lt"/>
                          <a:ea typeface="+mn-ea"/>
                          <a:cs typeface="+mn-cs"/>
                        </a:rPr>
                        <a:t> Jan. 2018</a:t>
                      </a:r>
                      <a:r>
                        <a:rPr lang="en-US" sz="1600" kern="1200" baseline="0" dirty="0" smtClean="0">
                          <a:solidFill>
                            <a:schemeClr val="dk1"/>
                          </a:solidFill>
                          <a:latin typeface="+mn-lt"/>
                          <a:ea typeface="+mn-ea"/>
                          <a:cs typeface="+mn-cs"/>
                        </a:rPr>
                        <a:t> </a:t>
                      </a:r>
                      <a:r>
                        <a:rPr lang="en-US" sz="1600" kern="1200" dirty="0" smtClean="0">
                          <a:solidFill>
                            <a:schemeClr val="dk1"/>
                          </a:solidFill>
                          <a:latin typeface="+mn-lt"/>
                          <a:ea typeface="+mn-ea"/>
                          <a:cs typeface="+mn-cs"/>
                        </a:rPr>
                        <a:t>Agenda</a:t>
                      </a:r>
                      <a:endParaRPr lang="en-US" sz="1600" kern="1200" dirty="0">
                        <a:solidFill>
                          <a:schemeClr val="dk1"/>
                        </a:solidFill>
                        <a:latin typeface="+mn-lt"/>
                        <a:ea typeface="+mn-ea"/>
                        <a:cs typeface="+mn-cs"/>
                      </a:endParaRPr>
                    </a:p>
                  </a:txBody>
                  <a:tcPr marT="45712" marB="45712"/>
                </a:tc>
                <a:tc>
                  <a:txBody>
                    <a:bodyPr/>
                    <a:lstStyle/>
                    <a:p>
                      <a:r>
                        <a:rPr lang="en-US" sz="1600" kern="1200" dirty="0" smtClean="0">
                          <a:solidFill>
                            <a:schemeClr val="dk1"/>
                          </a:solidFill>
                          <a:latin typeface="+mn-lt"/>
                          <a:ea typeface="+mn-ea"/>
                          <a:cs typeface="+mn-cs"/>
                        </a:rPr>
                        <a:t>Agenda Deck</a:t>
                      </a:r>
                      <a:endParaRPr lang="en-US" sz="1600" kern="1200" dirty="0">
                        <a:solidFill>
                          <a:schemeClr val="dk1"/>
                        </a:solidFill>
                        <a:latin typeface="+mn-lt"/>
                        <a:ea typeface="+mn-ea"/>
                        <a:cs typeface="+mn-cs"/>
                      </a:endParaRPr>
                    </a:p>
                  </a:txBody>
                  <a:tcPr marT="45712" marB="45712"/>
                </a:tc>
                <a:tc>
                  <a:txBody>
                    <a:bodyPr/>
                    <a:lstStyle/>
                    <a:p>
                      <a:r>
                        <a:rPr lang="en-US" sz="1600" kern="1200" dirty="0" smtClean="0">
                          <a:solidFill>
                            <a:schemeClr val="dk1"/>
                          </a:solidFill>
                          <a:latin typeface="+mn-lt"/>
                          <a:ea typeface="+mn-ea"/>
                          <a:cs typeface="+mn-cs"/>
                        </a:rPr>
                        <a:t>As needed </a:t>
                      </a:r>
                      <a:endParaRPr lang="en-US" sz="1600" kern="1200" dirty="0">
                        <a:solidFill>
                          <a:schemeClr val="dk1"/>
                        </a:solidFill>
                        <a:latin typeface="+mn-lt"/>
                        <a:ea typeface="+mn-ea"/>
                        <a:cs typeface="+mn-cs"/>
                      </a:endParaRPr>
                    </a:p>
                  </a:txBody>
                  <a:tcPr marT="45712" marB="45712"/>
                </a:tc>
              </a:tr>
              <a:tr h="434328">
                <a:tc>
                  <a:txBody>
                    <a:bodyPr/>
                    <a:lstStyle/>
                    <a:p>
                      <a:r>
                        <a:rPr lang="en-US" sz="1600" dirty="0" smtClean="0"/>
                        <a:t>11-18-457</a:t>
                      </a:r>
                      <a:endParaRPr lang="en-US" sz="1600" dirty="0"/>
                    </a:p>
                  </a:txBody>
                  <a:tcPr marT="45712" marB="45712"/>
                </a:tc>
                <a:tc>
                  <a:txBody>
                    <a:bodyPr/>
                    <a:lstStyle/>
                    <a:p>
                      <a:r>
                        <a:rPr lang="en-US" sz="1600" dirty="0" smtClean="0"/>
                        <a:t>Yongho</a:t>
                      </a:r>
                      <a:r>
                        <a:rPr lang="en-US" sz="1600" baseline="0" dirty="0" smtClean="0"/>
                        <a:t> Seok</a:t>
                      </a:r>
                      <a:endParaRPr lang="en-US" sz="1600" dirty="0"/>
                    </a:p>
                  </a:txBody>
                  <a:tcPr marT="45712" marB="45712"/>
                </a:tc>
                <a:tc>
                  <a:txBody>
                    <a:bodyPr/>
                    <a:lstStyle/>
                    <a:p>
                      <a:r>
                        <a:rPr lang="en-US" sz="1600" dirty="0" smtClean="0"/>
                        <a:t>NDP Bandwidth Selection in Range Measurement </a:t>
                      </a:r>
                      <a:endParaRPr lang="en-US" sz="1600" dirty="0"/>
                    </a:p>
                  </a:txBody>
                  <a:tcPr marT="45712" marB="45712"/>
                </a:tc>
                <a:tc>
                  <a:txBody>
                    <a:bodyPr/>
                    <a:lstStyle/>
                    <a:p>
                      <a:r>
                        <a:rPr lang="en-US" sz="1600" dirty="0" smtClean="0"/>
                        <a:t>SFD</a:t>
                      </a:r>
                      <a:endParaRPr lang="en-US" sz="1600" dirty="0"/>
                    </a:p>
                  </a:txBody>
                  <a:tcPr marT="45712" marB="45712"/>
                </a:tc>
                <a:tc>
                  <a:txBody>
                    <a:bodyPr/>
                    <a:lstStyle/>
                    <a:p>
                      <a:r>
                        <a:rPr lang="en-US" sz="1600" dirty="0" smtClean="0"/>
                        <a:t>30min</a:t>
                      </a:r>
                      <a:endParaRPr lang="en-US" sz="1600" dirty="0"/>
                    </a:p>
                  </a:txBody>
                  <a:tcPr marT="45712" marB="45712"/>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11-17-1701</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Feng Jiang</a:t>
                      </a:r>
                    </a:p>
                  </a:txBody>
                  <a:tcPr marT="45712" marB="45712"/>
                </a:tc>
                <a:tc>
                  <a:txBody>
                    <a:bodyPr/>
                    <a:lstStyle/>
                    <a:p>
                      <a:pPr marL="0" algn="l" defTabSz="914400" rtl="0" eaLnBrk="1" latinLnBrk="0" hangingPunct="1"/>
                      <a:r>
                        <a:rPr lang="en-US" sz="1600" strike="noStrike" kern="1200" dirty="0" smtClean="0">
                          <a:solidFill>
                            <a:schemeClr val="dk1"/>
                          </a:solidFill>
                          <a:latin typeface="+mn-lt"/>
                          <a:ea typeface="+mn-ea"/>
                          <a:cs typeface="+mn-cs"/>
                        </a:rPr>
                        <a:t>Two-sided LMR Feedback between AP and STA</a:t>
                      </a:r>
                      <a:endParaRPr lang="en-US" sz="1600" strike="noStrike"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SFD</a:t>
                      </a:r>
                    </a:p>
                  </a:txBody>
                  <a:tcPr marT="45712" marB="45712"/>
                </a:tc>
                <a:tc>
                  <a:txBody>
                    <a:bodyPr/>
                    <a:lstStyle/>
                    <a:p>
                      <a:r>
                        <a:rPr lang="en-US" sz="1600" strike="noStrike" dirty="0" smtClean="0"/>
                        <a:t>35min</a:t>
                      </a:r>
                      <a:endParaRPr lang="en-US" sz="1600" strike="noStrike" dirty="0"/>
                    </a:p>
                  </a:txBody>
                  <a:tcPr marT="45712" marB="45712"/>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11-18-553</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Liwen Chu</a:t>
                      </a:r>
                    </a:p>
                  </a:txBody>
                  <a:tcPr marT="45712" marB="45712"/>
                </a:tc>
                <a:tc>
                  <a:txBody>
                    <a:bodyPr/>
                    <a:lstStyle/>
                    <a:p>
                      <a:r>
                        <a:rPr lang="en-US" sz="1600" dirty="0" smtClean="0"/>
                        <a:t>NDP Ranging Error Recovery</a:t>
                      </a:r>
                      <a:endParaRPr lang="en-US" sz="1600" dirty="0"/>
                    </a:p>
                  </a:txBody>
                  <a:tcPr marT="45712" marB="45712"/>
                </a:tc>
                <a:tc>
                  <a:txBody>
                    <a:bodyPr/>
                    <a:lstStyle/>
                    <a:p>
                      <a:r>
                        <a:rPr lang="en-US" sz="1600" dirty="0" smtClean="0"/>
                        <a:t>SFD</a:t>
                      </a:r>
                      <a:endParaRPr lang="en-US" sz="1600" dirty="0"/>
                    </a:p>
                  </a:txBody>
                  <a:tcPr marT="45712" marB="45712"/>
                </a:tc>
                <a:tc>
                  <a:txBody>
                    <a:bodyPr/>
                    <a:lstStyle/>
                    <a:p>
                      <a:r>
                        <a:rPr lang="en-US" sz="1600" strike="noStrike" dirty="0" smtClean="0"/>
                        <a:t>30min</a:t>
                      </a:r>
                      <a:endParaRPr lang="en-US" sz="1600" strike="noStrike" dirty="0"/>
                    </a:p>
                  </a:txBody>
                  <a:tcPr marT="45712" marB="45712"/>
                </a:tc>
              </a:tr>
              <a:tr h="0">
                <a:tc>
                  <a:txBody>
                    <a:bodyPr/>
                    <a:lstStyle/>
                    <a:p>
                      <a:endParaRPr lang="en-US"/>
                    </a:p>
                  </a:txBody>
                  <a:tcPr marT="45712" marB="45712"/>
                </a:tc>
                <a:tc>
                  <a:txBody>
                    <a:bodyPr/>
                    <a:lstStyle/>
                    <a:p>
                      <a:endParaRPr lang="en-US"/>
                    </a:p>
                  </a:txBody>
                  <a:tcPr marT="45712" marB="45712"/>
                </a:tc>
                <a:tc>
                  <a:txBody>
                    <a:bodyPr/>
                    <a:lstStyle/>
                    <a:p>
                      <a:endParaRPr lang="en-US"/>
                    </a:p>
                  </a:txBody>
                  <a:tcPr marT="45712" marB="45712"/>
                </a:tc>
                <a:tc>
                  <a:txBody>
                    <a:bodyPr/>
                    <a:lstStyle/>
                    <a:p>
                      <a:endParaRPr lang="en-US"/>
                    </a:p>
                  </a:txBody>
                  <a:tcPr marT="45712" marB="45712"/>
                </a:tc>
                <a:tc>
                  <a:txBody>
                    <a:bodyPr/>
                    <a:lstStyle/>
                    <a:p>
                      <a:endParaRPr lang="en-US" dirty="0"/>
                    </a:p>
                  </a:txBody>
                  <a:tcPr marT="45712" marB="45712"/>
                </a:tc>
              </a:tr>
            </a:tbl>
          </a:graphicData>
        </a:graphic>
      </p:graphicFrame>
    </p:spTree>
    <p:extLst>
      <p:ext uri="{BB962C8B-B14F-4D97-AF65-F5344CB8AC3E}">
        <p14:creationId xmlns:p14="http://schemas.microsoft.com/office/powerpoint/2010/main" val="456273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685800" y="685800"/>
            <a:ext cx="7770813" cy="1065213"/>
          </a:xfrm>
        </p:spPr>
        <p:txBody>
          <a:bodyPr/>
          <a:lstStyle/>
          <a:p>
            <a:r>
              <a:rPr lang="en-US" dirty="0"/>
              <a:t>Presentations</a:t>
            </a:r>
          </a:p>
        </p:txBody>
      </p:sp>
      <p:sp>
        <p:nvSpPr>
          <p:cNvPr id="12" name="Content Placeholder 2"/>
          <p:cNvSpPr>
            <a:spLocks noGrp="1"/>
          </p:cNvSpPr>
          <p:nvPr>
            <p:ph idx="1"/>
          </p:nvPr>
        </p:nvSpPr>
        <p:spPr>
          <a:xfrm>
            <a:off x="685800" y="1981200"/>
            <a:ext cx="7770813" cy="4113213"/>
          </a:xfrm>
        </p:spPr>
        <p:txBody>
          <a:bodyPr/>
          <a:lstStyle/>
          <a:p>
            <a:endParaRPr lang="en-US"/>
          </a:p>
        </p:txBody>
      </p:sp>
      <p:sp>
        <p:nvSpPr>
          <p:cNvPr id="13" name="Slide Number Placeholder 3"/>
          <p:cNvSpPr>
            <a:spLocks noGrp="1"/>
          </p:cNvSpPr>
          <p:nvPr>
            <p:ph type="sldNum" idx="12"/>
          </p:nvPr>
        </p:nvSpPr>
        <p:spPr>
          <a:xfrm>
            <a:off x="4344988" y="6475413"/>
            <a:ext cx="528637" cy="363537"/>
          </a:xfrm>
        </p:spPr>
        <p:txBody>
          <a:bodyPr/>
          <a:lstStyle/>
          <a:p>
            <a:r>
              <a:rPr lang="en-GB" smtClean="0"/>
              <a:t>Slide </a:t>
            </a:r>
            <a:fld id="{440F5867-744E-4AA6-B0ED-4C44D2DFBB7B}" type="slidenum">
              <a:rPr lang="en-GB" smtClean="0"/>
              <a:pPr/>
              <a:t>61</a:t>
            </a:fld>
            <a:endParaRPr lang="en-GB" dirty="0"/>
          </a:p>
        </p:txBody>
      </p:sp>
      <p:sp>
        <p:nvSpPr>
          <p:cNvPr id="14" name="Footer Placeholder 4"/>
          <p:cNvSpPr>
            <a:spLocks noGrp="1"/>
          </p:cNvSpPr>
          <p:nvPr>
            <p:ph type="ftr" idx="14"/>
          </p:nvPr>
        </p:nvSpPr>
        <p:spPr>
          <a:xfrm>
            <a:off x="5357818" y="6475413"/>
            <a:ext cx="3184520" cy="180975"/>
          </a:xfrm>
        </p:spPr>
        <p:txBody>
          <a:bodyPr/>
          <a:lstStyle/>
          <a:p>
            <a:r>
              <a:rPr lang="en-GB" smtClean="0"/>
              <a:t>Jonathan Segev, Intel Corporation</a:t>
            </a:r>
            <a:endParaRPr lang="en-GB" dirty="0"/>
          </a:p>
        </p:txBody>
      </p:sp>
      <p:sp>
        <p:nvSpPr>
          <p:cNvPr id="16" name="Date Placeholder 5"/>
          <p:cNvSpPr>
            <a:spLocks noGrp="1"/>
          </p:cNvSpPr>
          <p:nvPr>
            <p:ph type="dt" idx="15"/>
          </p:nvPr>
        </p:nvSpPr>
        <p:spPr>
          <a:xfrm>
            <a:off x="696912" y="333375"/>
            <a:ext cx="1874823" cy="273050"/>
          </a:xfrm>
        </p:spPr>
        <p:txBody>
          <a:bodyPr/>
          <a:lstStyle/>
          <a:p>
            <a:r>
              <a:rPr lang="en-US" smtClean="0"/>
              <a:t>March 2018</a:t>
            </a:r>
            <a:endParaRPr lang="en-GB" dirty="0"/>
          </a:p>
        </p:txBody>
      </p:sp>
    </p:spTree>
    <p:extLst>
      <p:ext uri="{BB962C8B-B14F-4D97-AF65-F5344CB8AC3E}">
        <p14:creationId xmlns:p14="http://schemas.microsoft.com/office/powerpoint/2010/main" val="4107298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82960"/>
          </a:xfrm>
        </p:spPr>
        <p:txBody>
          <a:bodyPr/>
          <a:lstStyle/>
          <a:p>
            <a:r>
              <a:rPr lang="en-US" dirty="0" smtClean="0"/>
              <a:t>Submission 11-18-457</a:t>
            </a:r>
            <a:endParaRPr lang="en-US" dirty="0"/>
          </a:p>
        </p:txBody>
      </p:sp>
      <p:sp>
        <p:nvSpPr>
          <p:cNvPr id="3" name="Content Placeholder 2"/>
          <p:cNvSpPr>
            <a:spLocks noGrp="1"/>
          </p:cNvSpPr>
          <p:nvPr>
            <p:ph idx="1"/>
          </p:nvPr>
        </p:nvSpPr>
        <p:spPr/>
        <p:txBody>
          <a:bodyPr/>
          <a:lstStyle/>
          <a:p>
            <a:r>
              <a:rPr lang="en-US" dirty="0" err="1" smtClean="0"/>
              <a:t>Strawpoll</a:t>
            </a:r>
            <a:endParaRPr lang="en-US" dirty="0" smtClean="0"/>
          </a:p>
          <a:p>
            <a:pPr marL="0" indent="7938"/>
            <a:r>
              <a:rPr lang="en-US" b="0" dirty="0" smtClean="0"/>
              <a:t>Do </a:t>
            </a:r>
            <a:r>
              <a:rPr lang="en-US" b="0" dirty="0"/>
              <a:t>you support the following NDP bandwidth selection rule in </a:t>
            </a:r>
            <a:r>
              <a:rPr lang="en-US" b="0" dirty="0" err="1"/>
              <a:t>VHTz</a:t>
            </a:r>
            <a:r>
              <a:rPr lang="en-US" b="0" dirty="0"/>
              <a:t> sounding? </a:t>
            </a:r>
          </a:p>
          <a:p>
            <a:pPr marL="342900" lvl="1" indent="-342900">
              <a:buFont typeface="Arial" panose="020B0604020202020204" pitchFamily="34" charset="0"/>
              <a:buChar char="•"/>
            </a:pPr>
            <a:r>
              <a:rPr lang="en-US" dirty="0" smtClean="0"/>
              <a:t>The bandwidth of the transmitted NDPA shall be no larger than the negotiated bandwidth.</a:t>
            </a:r>
            <a:endParaRPr lang="en-US" dirty="0"/>
          </a:p>
          <a:p>
            <a:pPr marL="342900" lvl="1" indent="-342900">
              <a:buFont typeface="Arial" panose="020B0604020202020204" pitchFamily="34" charset="0"/>
              <a:buChar char="•"/>
            </a:pPr>
            <a:r>
              <a:rPr lang="en-US" dirty="0" smtClean="0"/>
              <a:t>The </a:t>
            </a:r>
            <a:r>
              <a:rPr lang="en-US" dirty="0"/>
              <a:t>bandwidth of the transmitted NDPA sets the bandwidth of the UL and DL sounding NDP frames. </a:t>
            </a:r>
            <a:endParaRPr lang="en-US" dirty="0" smtClean="0"/>
          </a:p>
          <a:p>
            <a:pPr marL="342900" lvl="1" indent="-342900">
              <a:buFont typeface="Arial" panose="020B0604020202020204" pitchFamily="34" charset="0"/>
              <a:buChar char="•"/>
            </a:pPr>
            <a:r>
              <a:rPr lang="en-US" dirty="0" smtClean="0"/>
              <a:t>This </a:t>
            </a:r>
            <a:r>
              <a:rPr lang="en-US" dirty="0"/>
              <a:t>bandwidth also corresponds to the bandwidth set by the bandwidth signaling TA field within the NDPA frame.</a:t>
            </a:r>
          </a:p>
          <a:p>
            <a:r>
              <a:rPr lang="en-US" dirty="0" smtClean="0"/>
              <a:t>Results (Y/N/A): </a:t>
            </a:r>
            <a:r>
              <a:rPr lang="en-US" b="0" dirty="0" smtClean="0"/>
              <a:t>23/0/0</a:t>
            </a:r>
            <a:endParaRPr lang="en-US"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743802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82960"/>
          </a:xfrm>
        </p:spPr>
        <p:txBody>
          <a:bodyPr/>
          <a:lstStyle/>
          <a:p>
            <a:r>
              <a:rPr lang="en-US" dirty="0" smtClean="0"/>
              <a:t>Submission 11-18-457</a:t>
            </a:r>
            <a:endParaRPr lang="en-US" dirty="0"/>
          </a:p>
        </p:txBody>
      </p:sp>
      <p:sp>
        <p:nvSpPr>
          <p:cNvPr id="3" name="Content Placeholder 2"/>
          <p:cNvSpPr>
            <a:spLocks noGrp="1"/>
          </p:cNvSpPr>
          <p:nvPr>
            <p:ph idx="1"/>
          </p:nvPr>
        </p:nvSpPr>
        <p:spPr>
          <a:xfrm>
            <a:off x="685800" y="1348138"/>
            <a:ext cx="7770813" cy="4746276"/>
          </a:xfrm>
        </p:spPr>
        <p:txBody>
          <a:bodyPr/>
          <a:lstStyle/>
          <a:p>
            <a:r>
              <a:rPr lang="en-US" dirty="0" smtClean="0"/>
              <a:t>Motion</a:t>
            </a:r>
          </a:p>
          <a:p>
            <a:pPr marL="0" indent="7938"/>
            <a:r>
              <a:rPr lang="en-US" b="0" dirty="0"/>
              <a:t>Move to adopt the following requirements for </a:t>
            </a:r>
            <a:r>
              <a:rPr lang="en-US" b="0" dirty="0" err="1" smtClean="0"/>
              <a:t>VHTz</a:t>
            </a:r>
            <a:r>
              <a:rPr lang="en-US" b="0" dirty="0" smtClean="0"/>
              <a:t> operation</a:t>
            </a:r>
            <a:r>
              <a:rPr lang="en-US" b="0" dirty="0"/>
              <a:t>, instruct the SFD editor to incorporate it in the SFD and empower the editor to perform editorial </a:t>
            </a:r>
            <a:r>
              <a:rPr lang="en-US" b="0" dirty="0" smtClean="0"/>
              <a:t>changes:</a:t>
            </a:r>
            <a:endParaRPr lang="en-US" b="0" dirty="0"/>
          </a:p>
          <a:p>
            <a:pPr marL="342900" lvl="1" indent="-342900">
              <a:buFont typeface="Arial" panose="020B0604020202020204" pitchFamily="34" charset="0"/>
              <a:buChar char="•"/>
            </a:pPr>
            <a:r>
              <a:rPr lang="en-US" dirty="0" smtClean="0"/>
              <a:t>The bandwidth of the transmitted NDPA shall be no larger than the negotiated bandwidth.</a:t>
            </a:r>
          </a:p>
          <a:p>
            <a:pPr marL="342900" lvl="1" indent="-342900">
              <a:buFont typeface="Arial" panose="020B0604020202020204" pitchFamily="34" charset="0"/>
              <a:buChar char="•"/>
            </a:pPr>
            <a:r>
              <a:rPr lang="en-US" dirty="0" smtClean="0"/>
              <a:t>The </a:t>
            </a:r>
            <a:r>
              <a:rPr lang="en-US" dirty="0"/>
              <a:t>bandwidth of the transmitted NDPA sets the bandwidth of the UL and DL sounding NDP frames. </a:t>
            </a:r>
            <a:endParaRPr lang="en-US" dirty="0" smtClean="0"/>
          </a:p>
          <a:p>
            <a:pPr marL="342900" lvl="1" indent="-342900">
              <a:buFont typeface="Arial" panose="020B0604020202020204" pitchFamily="34" charset="0"/>
              <a:buChar char="•"/>
            </a:pPr>
            <a:r>
              <a:rPr lang="en-US" dirty="0" smtClean="0"/>
              <a:t>This </a:t>
            </a:r>
            <a:r>
              <a:rPr lang="en-US" dirty="0"/>
              <a:t>bandwidth also corresponds to the bandwidth set by the bandwidth signaling TA field within the NDPA frame.</a:t>
            </a:r>
          </a:p>
          <a:p>
            <a:r>
              <a:rPr lang="en-US" dirty="0" smtClean="0"/>
              <a:t>Moved: </a:t>
            </a:r>
            <a:r>
              <a:rPr lang="en-US" b="0" dirty="0" smtClean="0"/>
              <a:t>Yongho Seok</a:t>
            </a:r>
          </a:p>
          <a:p>
            <a:r>
              <a:rPr lang="en-US" dirty="0" smtClean="0"/>
              <a:t>Second: </a:t>
            </a:r>
            <a:r>
              <a:rPr lang="en-US" b="0" dirty="0" smtClean="0"/>
              <a:t>SK Yong</a:t>
            </a:r>
          </a:p>
          <a:p>
            <a:r>
              <a:rPr lang="en-US" dirty="0" smtClean="0"/>
              <a:t>Results (Y/N/A): </a:t>
            </a:r>
            <a:r>
              <a:rPr lang="en-US" b="0" dirty="0" smtClean="0"/>
              <a:t>20/0/0 motion passes.</a:t>
            </a:r>
            <a:endParaRPr lang="en-US"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31708439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62000"/>
          </a:xfrm>
        </p:spPr>
        <p:txBody>
          <a:bodyPr/>
          <a:lstStyle/>
          <a:p>
            <a:r>
              <a:rPr lang="en-US" dirty="0" smtClean="0"/>
              <a:t>Submission 11-18-457</a:t>
            </a:r>
            <a:endParaRPr lang="en-US" dirty="0"/>
          </a:p>
        </p:txBody>
      </p:sp>
      <p:sp>
        <p:nvSpPr>
          <p:cNvPr id="3" name="Content Placeholder 2"/>
          <p:cNvSpPr>
            <a:spLocks noGrp="1"/>
          </p:cNvSpPr>
          <p:nvPr>
            <p:ph idx="1"/>
          </p:nvPr>
        </p:nvSpPr>
        <p:spPr>
          <a:xfrm>
            <a:off x="685800" y="1327178"/>
            <a:ext cx="7770813" cy="4767236"/>
          </a:xfrm>
        </p:spPr>
        <p:txBody>
          <a:bodyPr/>
          <a:lstStyle/>
          <a:p>
            <a:r>
              <a:rPr lang="en-US" sz="2000" b="0" dirty="0" err="1" smtClean="0"/>
              <a:t>Strawpoll</a:t>
            </a:r>
            <a:endParaRPr lang="en-US" sz="2000" b="0" dirty="0" smtClean="0"/>
          </a:p>
          <a:p>
            <a:r>
              <a:rPr lang="en-US" sz="2000" b="0" dirty="0" smtClean="0"/>
              <a:t>Do </a:t>
            </a:r>
            <a:r>
              <a:rPr lang="en-US" sz="2000" b="0" dirty="0"/>
              <a:t>you support the following NDP bandwidth selection rule in </a:t>
            </a:r>
            <a:r>
              <a:rPr lang="en-US" sz="2000" b="0" dirty="0" err="1"/>
              <a:t>HEz</a:t>
            </a:r>
            <a:r>
              <a:rPr lang="en-US" sz="2000" b="0" dirty="0"/>
              <a:t> sounding? </a:t>
            </a:r>
          </a:p>
          <a:p>
            <a:pPr>
              <a:buFont typeface="Arial" panose="020B0604020202020204" pitchFamily="34" charset="0"/>
              <a:buChar char="•"/>
            </a:pPr>
            <a:r>
              <a:rPr lang="en-US" sz="2000" b="0" dirty="0"/>
              <a:t>The bandwidth of the transmitted TF of type Location and subtype Sounding </a:t>
            </a:r>
            <a:r>
              <a:rPr lang="en-US" sz="2000" b="0" dirty="0" smtClean="0"/>
              <a:t>shall </a:t>
            </a:r>
            <a:r>
              <a:rPr lang="en-US" sz="2000" b="0" dirty="0"/>
              <a:t>be no larger than the negotiated bandwidth.</a:t>
            </a:r>
          </a:p>
          <a:p>
            <a:pPr>
              <a:buFont typeface="Arial" panose="020B0604020202020204" pitchFamily="34" charset="0"/>
              <a:buChar char="•"/>
            </a:pPr>
            <a:r>
              <a:rPr lang="en-US" sz="2000" b="0" dirty="0" smtClean="0"/>
              <a:t>The </a:t>
            </a:r>
            <a:r>
              <a:rPr lang="en-US" sz="2000" b="0" dirty="0"/>
              <a:t>TF of type Location and subtype Sounding is used for bandwidth selection and channel reservation of the UL and DL sounding. </a:t>
            </a:r>
            <a:endParaRPr lang="en-US" sz="2000" b="0" dirty="0" smtClean="0"/>
          </a:p>
          <a:p>
            <a:pPr>
              <a:buFont typeface="Arial" panose="020B0604020202020204" pitchFamily="34" charset="0"/>
              <a:buChar char="•"/>
            </a:pPr>
            <a:r>
              <a:rPr lang="en-US" sz="2000" b="0" dirty="0" smtClean="0"/>
              <a:t>The </a:t>
            </a:r>
            <a:r>
              <a:rPr lang="en-US" sz="2000" b="0" dirty="0"/>
              <a:t>BW of the TF Location Sounding is the same bandwidth of the solicited UL and DL sounding </a:t>
            </a:r>
            <a:r>
              <a:rPr lang="en-US" sz="2000" b="0" dirty="0" smtClean="0"/>
              <a:t>NDP frames and the NDPA of the same measurement sequence.</a:t>
            </a:r>
          </a:p>
          <a:p>
            <a:pPr>
              <a:buFont typeface="Arial" panose="020B0604020202020204" pitchFamily="34" charset="0"/>
              <a:buChar char="•"/>
            </a:pPr>
            <a:r>
              <a:rPr lang="en-US" sz="2000" b="0" dirty="0" smtClean="0"/>
              <a:t>This bandwidth is also indicated by BW field in the TF Common Info field of the TF frame.</a:t>
            </a:r>
          </a:p>
          <a:p>
            <a:pPr>
              <a:buFont typeface="Arial" panose="020B0604020202020204" pitchFamily="34" charset="0"/>
              <a:buChar char="•"/>
            </a:pPr>
            <a:endParaRPr lang="en-US" sz="2000" b="0" dirty="0"/>
          </a:p>
          <a:p>
            <a:r>
              <a:rPr lang="en-US" sz="2000" b="0" dirty="0" smtClean="0"/>
              <a:t>Results (Y/N/A): 22/0/0</a:t>
            </a:r>
            <a:endParaRPr lang="en-US" sz="2000"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3581733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62000"/>
          </a:xfrm>
        </p:spPr>
        <p:txBody>
          <a:bodyPr/>
          <a:lstStyle/>
          <a:p>
            <a:r>
              <a:rPr lang="en-US" dirty="0" smtClean="0"/>
              <a:t>Submission 11-18-457</a:t>
            </a:r>
            <a:endParaRPr lang="en-US" dirty="0"/>
          </a:p>
        </p:txBody>
      </p:sp>
      <p:sp>
        <p:nvSpPr>
          <p:cNvPr id="3" name="Content Placeholder 2"/>
          <p:cNvSpPr>
            <a:spLocks noGrp="1"/>
          </p:cNvSpPr>
          <p:nvPr>
            <p:ph idx="1"/>
          </p:nvPr>
        </p:nvSpPr>
        <p:spPr>
          <a:xfrm>
            <a:off x="251520" y="1327178"/>
            <a:ext cx="8712968" cy="4767236"/>
          </a:xfrm>
        </p:spPr>
        <p:txBody>
          <a:bodyPr/>
          <a:lstStyle/>
          <a:p>
            <a:r>
              <a:rPr lang="en-US" sz="1800" dirty="0" smtClean="0"/>
              <a:t>Motion</a:t>
            </a:r>
          </a:p>
          <a:p>
            <a:pPr marL="0" indent="7938"/>
            <a:r>
              <a:rPr lang="en-US" sz="1800" b="0" dirty="0"/>
              <a:t>Move to adopt the following requirements for </a:t>
            </a:r>
            <a:r>
              <a:rPr lang="en-US" sz="1800" b="0" dirty="0" err="1" smtClean="0"/>
              <a:t>HEz</a:t>
            </a:r>
            <a:r>
              <a:rPr lang="en-US" sz="1800" b="0" dirty="0" smtClean="0"/>
              <a:t> operation</a:t>
            </a:r>
            <a:r>
              <a:rPr lang="en-US" sz="1800" b="0" dirty="0"/>
              <a:t>, instruct the SFD editor to incorporate it </a:t>
            </a:r>
            <a:r>
              <a:rPr lang="en-US" sz="1800" b="0" dirty="0" smtClean="0"/>
              <a:t>under section 3.2.3 in </a:t>
            </a:r>
            <a:r>
              <a:rPr lang="en-US" sz="1800" b="0" dirty="0"/>
              <a:t>the SFD and empower the editor to perform editorial changes:</a:t>
            </a:r>
          </a:p>
          <a:p>
            <a:pPr>
              <a:buFont typeface="Arial" panose="020B0604020202020204" pitchFamily="34" charset="0"/>
              <a:buChar char="•"/>
            </a:pPr>
            <a:r>
              <a:rPr lang="en-US" sz="1800" b="0" dirty="0" smtClean="0"/>
              <a:t>The </a:t>
            </a:r>
            <a:r>
              <a:rPr lang="en-US" sz="1800" b="0" dirty="0"/>
              <a:t>bandwidth of the transmitted TF of type Location and subtype Sounding </a:t>
            </a:r>
            <a:r>
              <a:rPr lang="en-US" sz="1800" b="0" dirty="0" smtClean="0"/>
              <a:t>shall </a:t>
            </a:r>
            <a:r>
              <a:rPr lang="en-US" sz="1800" b="0" dirty="0"/>
              <a:t>be no larger than the negotiated bandwidth.</a:t>
            </a:r>
          </a:p>
          <a:p>
            <a:pPr>
              <a:buFont typeface="Arial" panose="020B0604020202020204" pitchFamily="34" charset="0"/>
              <a:buChar char="•"/>
            </a:pPr>
            <a:r>
              <a:rPr lang="en-US" sz="1800" b="0" dirty="0" smtClean="0"/>
              <a:t>The </a:t>
            </a:r>
            <a:r>
              <a:rPr lang="en-US" sz="1800" b="0" dirty="0"/>
              <a:t>TF of type Location and subtype Sounding is used for bandwidth selection and channel reservation of the UL and DL sounding. </a:t>
            </a:r>
            <a:endParaRPr lang="en-US" sz="1800" b="0" dirty="0" smtClean="0"/>
          </a:p>
          <a:p>
            <a:pPr>
              <a:buFont typeface="Arial" panose="020B0604020202020204" pitchFamily="34" charset="0"/>
              <a:buChar char="•"/>
            </a:pPr>
            <a:r>
              <a:rPr lang="en-US" sz="1800" b="0" dirty="0" smtClean="0"/>
              <a:t>The </a:t>
            </a:r>
            <a:r>
              <a:rPr lang="en-US" sz="1800" b="0" dirty="0"/>
              <a:t>BW of the TF Location Sounding is the same bandwidth of the solicited UL and DL sounding </a:t>
            </a:r>
            <a:r>
              <a:rPr lang="en-US" sz="1800" b="0" dirty="0" smtClean="0"/>
              <a:t>NDP frames and the NDPA of the same measurement sequence.</a:t>
            </a:r>
          </a:p>
          <a:p>
            <a:pPr>
              <a:buFont typeface="Arial" panose="020B0604020202020204" pitchFamily="34" charset="0"/>
              <a:buChar char="•"/>
            </a:pPr>
            <a:r>
              <a:rPr lang="en-US" sz="1800" b="0" dirty="0" smtClean="0"/>
              <a:t>This bandwidth is also indicated by BW field in the TF Common Info field of the TF frame.</a:t>
            </a:r>
          </a:p>
          <a:p>
            <a:r>
              <a:rPr lang="en-US" sz="1800" b="0" dirty="0" smtClean="0"/>
              <a:t>Moved: Yongho Seok</a:t>
            </a:r>
          </a:p>
          <a:p>
            <a:r>
              <a:rPr lang="en-US" sz="1800" b="0" dirty="0" smtClean="0"/>
              <a:t>Second: Qinghua Li </a:t>
            </a:r>
            <a:endParaRPr lang="en-US" sz="1800" b="0" dirty="0"/>
          </a:p>
          <a:p>
            <a:r>
              <a:rPr lang="en-US" sz="1800" b="0" dirty="0" smtClean="0"/>
              <a:t>Results (Y/N/A): 20/0/0 motion passes. </a:t>
            </a:r>
            <a:endParaRPr lang="en-US" sz="1800"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9946475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11-17-1701</a:t>
            </a:r>
            <a:endParaRPr lang="en-US" dirty="0"/>
          </a:p>
        </p:txBody>
      </p:sp>
      <p:sp>
        <p:nvSpPr>
          <p:cNvPr id="3" name="Content Placeholder 2"/>
          <p:cNvSpPr>
            <a:spLocks noGrp="1"/>
          </p:cNvSpPr>
          <p:nvPr>
            <p:ph idx="1"/>
          </p:nvPr>
        </p:nvSpPr>
        <p:spPr>
          <a:xfrm>
            <a:off x="685800" y="1700808"/>
            <a:ext cx="7770813" cy="4393605"/>
          </a:xfrm>
        </p:spPr>
        <p:txBody>
          <a:bodyPr/>
          <a:lstStyle/>
          <a:p>
            <a:pPr marL="0" indent="0" algn="just"/>
            <a:r>
              <a:rPr lang="en-US" dirty="0" smtClean="0"/>
              <a:t>Motion</a:t>
            </a:r>
          </a:p>
          <a:p>
            <a:pPr marL="0" indent="0" algn="just"/>
            <a:r>
              <a:rPr lang="en-US" b="0" dirty="0" smtClean="0"/>
              <a:t>Move </a:t>
            </a:r>
            <a:r>
              <a:rPr lang="en-US" b="0" dirty="0"/>
              <a:t>to adopt the requirements depicted by slide </a:t>
            </a:r>
            <a:r>
              <a:rPr lang="en-US" b="0" dirty="0" smtClean="0"/>
              <a:t>67 of submission 11-18-276r6 for </a:t>
            </a:r>
            <a:r>
              <a:rPr lang="en-US" b="0" dirty="0" err="1" smtClean="0"/>
              <a:t>VHTz</a:t>
            </a:r>
            <a:r>
              <a:rPr lang="en-US" b="0" dirty="0" smtClean="0"/>
              <a:t> operation</a:t>
            </a:r>
            <a:r>
              <a:rPr lang="en-US" b="0" dirty="0"/>
              <a:t>, instruct the SFD editor to incorporate it under section </a:t>
            </a:r>
            <a:r>
              <a:rPr lang="en-US" b="0" dirty="0" smtClean="0"/>
              <a:t>3.2.2 </a:t>
            </a:r>
            <a:r>
              <a:rPr lang="en-US" b="0" dirty="0"/>
              <a:t>in the SFD and empower the editor to perform editorial </a:t>
            </a:r>
            <a:r>
              <a:rPr lang="en-US" b="0" dirty="0" smtClean="0"/>
              <a:t>changes.</a:t>
            </a:r>
            <a:endParaRPr lang="en-US" b="0" dirty="0"/>
          </a:p>
          <a:p>
            <a:endParaRPr lang="en-US" dirty="0"/>
          </a:p>
          <a:p>
            <a:endParaRPr lang="en-US" dirty="0"/>
          </a:p>
          <a:p>
            <a:r>
              <a:rPr lang="en-US" dirty="0" smtClean="0"/>
              <a:t>Moved: </a:t>
            </a:r>
            <a:r>
              <a:rPr lang="en-US" b="0" dirty="0" smtClean="0"/>
              <a:t>Feng Jiang</a:t>
            </a:r>
          </a:p>
          <a:p>
            <a:r>
              <a:rPr lang="en-US" dirty="0" smtClean="0"/>
              <a:t>Second: </a:t>
            </a:r>
            <a:r>
              <a:rPr lang="en-US" b="0" dirty="0" smtClean="0"/>
              <a:t>Qinghua Li</a:t>
            </a:r>
          </a:p>
          <a:p>
            <a:r>
              <a:rPr lang="en-US" dirty="0" smtClean="0"/>
              <a:t>Results (Y/N/A): </a:t>
            </a:r>
            <a:r>
              <a:rPr lang="en-US" b="0" dirty="0" smtClean="0"/>
              <a:t>13/0/1 motion passes</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84382094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11-17-1701</a:t>
            </a:r>
            <a:endParaRPr lang="en-US" dirty="0"/>
          </a:p>
        </p:txBody>
      </p:sp>
      <p:sp>
        <p:nvSpPr>
          <p:cNvPr id="3" name="Content Placeholder 2"/>
          <p:cNvSpPr>
            <a:spLocks noGrp="1"/>
          </p:cNvSpPr>
          <p:nvPr>
            <p:ph idx="1"/>
          </p:nvPr>
        </p:nvSpPr>
        <p:spPr/>
        <p:txBody>
          <a:bodyPr/>
          <a:lstStyle/>
          <a:p>
            <a:r>
              <a:rPr lang="en-US" sz="1800" dirty="0" smtClean="0"/>
              <a:t>“In </a:t>
            </a:r>
            <a:r>
              <a:rPr lang="en-US" sz="1800" dirty="0" err="1" smtClean="0"/>
              <a:t>VHTz</a:t>
            </a:r>
            <a:r>
              <a:rPr lang="en-US" sz="1800" dirty="0" smtClean="0"/>
              <a:t> operation when </a:t>
            </a:r>
            <a:r>
              <a:rPr lang="en-US" sz="1800" dirty="0"/>
              <a:t>both RSTA2ISTA and ISTA2RSTA LMR feedback were previously  </a:t>
            </a:r>
            <a:r>
              <a:rPr lang="en-US" sz="1800" dirty="0" smtClean="0"/>
              <a:t>negotiated the following sequence shall be used:</a:t>
            </a:r>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r>
              <a:rPr lang="en-US" sz="1800" dirty="0"/>
              <a:t>       </a:t>
            </a:r>
          </a:p>
          <a:p>
            <a:r>
              <a:rPr lang="en-US" sz="1800" dirty="0"/>
              <a:t>        </a:t>
            </a:r>
            <a:endParaRPr lang="en-US" sz="1800" dirty="0" smtClean="0"/>
          </a:p>
          <a:p>
            <a:r>
              <a:rPr lang="en-US" sz="1800" dirty="0" smtClean="0"/>
              <a:t>Note</a:t>
            </a:r>
            <a:r>
              <a:rPr lang="en-US" sz="1800" dirty="0"/>
              <a:t>: the LMR could be either immediate (for round N) or delayed (for round </a:t>
            </a:r>
            <a:r>
              <a:rPr lang="en-US" sz="1800" dirty="0" smtClean="0"/>
              <a:t>N-1) and </a:t>
            </a:r>
            <a:r>
              <a:rPr lang="en-US" sz="1800" dirty="0"/>
              <a:t>the error recovery rule is TBD.</a:t>
            </a:r>
          </a:p>
          <a:p>
            <a:endParaRPr lang="en-US" sz="180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0271" y="2852936"/>
            <a:ext cx="5279709" cy="2357103"/>
          </a:xfrm>
          <a:prstGeom prst="rect">
            <a:avLst/>
          </a:prstGeom>
        </p:spPr>
      </p:pic>
    </p:spTree>
    <p:extLst>
      <p:ext uri="{BB962C8B-B14F-4D97-AF65-F5344CB8AC3E}">
        <p14:creationId xmlns:p14="http://schemas.microsoft.com/office/powerpoint/2010/main" val="382099199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438944"/>
          </a:xfrm>
        </p:spPr>
        <p:txBody>
          <a:bodyPr/>
          <a:lstStyle/>
          <a:p>
            <a:r>
              <a:rPr lang="en-US" dirty="0" smtClean="0"/>
              <a:t>Submission 11-17-1701</a:t>
            </a:r>
            <a:endParaRPr lang="en-US" dirty="0"/>
          </a:p>
        </p:txBody>
      </p:sp>
      <p:sp>
        <p:nvSpPr>
          <p:cNvPr id="3" name="Content Placeholder 2"/>
          <p:cNvSpPr>
            <a:spLocks noGrp="1"/>
          </p:cNvSpPr>
          <p:nvPr>
            <p:ph idx="1"/>
          </p:nvPr>
        </p:nvSpPr>
        <p:spPr>
          <a:xfrm>
            <a:off x="251520" y="1412776"/>
            <a:ext cx="8712968" cy="4681637"/>
          </a:xfrm>
        </p:spPr>
        <p:txBody>
          <a:bodyPr/>
          <a:lstStyle/>
          <a:p>
            <a:pPr marL="0" indent="0"/>
            <a:r>
              <a:rPr lang="en-US" dirty="0" smtClean="0"/>
              <a:t>Motion</a:t>
            </a:r>
          </a:p>
          <a:p>
            <a:pPr marL="0" indent="0"/>
            <a:r>
              <a:rPr lang="en-US" b="0" dirty="0"/>
              <a:t>Move to adopt the </a:t>
            </a:r>
            <a:r>
              <a:rPr lang="en-US" b="0" dirty="0" smtClean="0"/>
              <a:t>set of requirements depicted by slide 69 of submission 11-18-276r6 for </a:t>
            </a:r>
            <a:r>
              <a:rPr lang="en-US" b="0" dirty="0" err="1" smtClean="0"/>
              <a:t>HEz</a:t>
            </a:r>
            <a:r>
              <a:rPr lang="en-US" b="0" dirty="0" smtClean="0"/>
              <a:t> and </a:t>
            </a:r>
            <a:r>
              <a:rPr lang="en-US" b="0" dirty="0" err="1" smtClean="0"/>
              <a:t>VHTz</a:t>
            </a:r>
            <a:r>
              <a:rPr lang="en-US" b="0" dirty="0" smtClean="0"/>
              <a:t>  operation</a:t>
            </a:r>
            <a:r>
              <a:rPr lang="en-US" b="0" dirty="0"/>
              <a:t>, instruct the SFD editor to incorporate it under section </a:t>
            </a:r>
            <a:r>
              <a:rPr lang="en-US" b="0" dirty="0" smtClean="0"/>
              <a:t>3.2 </a:t>
            </a:r>
            <a:r>
              <a:rPr lang="en-US" b="0" dirty="0"/>
              <a:t>in the SFD and empower the editor to perform editorial </a:t>
            </a:r>
            <a:r>
              <a:rPr lang="en-US" b="0" dirty="0" smtClean="0"/>
              <a:t>changes.</a:t>
            </a:r>
          </a:p>
          <a:p>
            <a:pPr marL="0" indent="0"/>
            <a:endParaRPr lang="en-US" b="0" dirty="0"/>
          </a:p>
          <a:p>
            <a:pPr marL="0" indent="0"/>
            <a:r>
              <a:rPr lang="en-US" b="0" dirty="0" smtClean="0"/>
              <a:t>Moved: Feng Jiang</a:t>
            </a:r>
          </a:p>
          <a:p>
            <a:pPr marL="0" indent="0"/>
            <a:r>
              <a:rPr lang="en-US" b="0" dirty="0" smtClean="0"/>
              <a:t>Second: Ganesh </a:t>
            </a:r>
            <a:r>
              <a:rPr lang="en-US" b="0" dirty="0" err="1" smtClean="0"/>
              <a:t>Venkatesan</a:t>
            </a:r>
            <a:endParaRPr lang="en-US" b="0" dirty="0" smtClean="0"/>
          </a:p>
          <a:p>
            <a:pPr marL="0" indent="0"/>
            <a:r>
              <a:rPr lang="en-US" b="0" dirty="0" smtClean="0"/>
              <a:t>Results (Y/N/A): 10/0/0</a:t>
            </a:r>
          </a:p>
          <a:p>
            <a:pPr marL="0" indent="0"/>
            <a:r>
              <a:rPr lang="en-US" b="0" dirty="0" smtClean="0"/>
              <a:t>Motion passes.</a:t>
            </a:r>
            <a:endParaRPr lang="en-US"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13030699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438944"/>
          </a:xfrm>
        </p:spPr>
        <p:txBody>
          <a:bodyPr/>
          <a:lstStyle/>
          <a:p>
            <a:r>
              <a:rPr lang="en-US" dirty="0" smtClean="0"/>
              <a:t>Submission 11-17-1701</a:t>
            </a:r>
            <a:endParaRPr lang="en-US" dirty="0"/>
          </a:p>
        </p:txBody>
      </p:sp>
      <p:sp>
        <p:nvSpPr>
          <p:cNvPr id="3" name="Content Placeholder 2"/>
          <p:cNvSpPr>
            <a:spLocks noGrp="1"/>
          </p:cNvSpPr>
          <p:nvPr>
            <p:ph idx="1"/>
          </p:nvPr>
        </p:nvSpPr>
        <p:spPr>
          <a:xfrm>
            <a:off x="251520" y="1412776"/>
            <a:ext cx="8712968" cy="4681637"/>
          </a:xfrm>
        </p:spPr>
        <p:txBody>
          <a:bodyPr/>
          <a:lstStyle/>
          <a:p>
            <a:pPr marL="0" indent="0"/>
            <a:r>
              <a:rPr lang="en-US" sz="2200" b="0" dirty="0" smtClean="0"/>
              <a:t>“A </a:t>
            </a:r>
            <a:r>
              <a:rPr lang="en-US" sz="2200" b="0" dirty="0"/>
              <a:t>new field in the NGP </a:t>
            </a:r>
            <a:r>
              <a:rPr lang="en-US" sz="2200" b="0" dirty="0" smtClean="0"/>
              <a:t>Parameters </a:t>
            </a:r>
            <a:r>
              <a:rPr lang="en-US" sz="2200" b="0" dirty="0"/>
              <a:t>IE </a:t>
            </a:r>
            <a:r>
              <a:rPr lang="en-US" sz="2200" b="0" dirty="0" smtClean="0"/>
              <a:t>included in the </a:t>
            </a:r>
            <a:r>
              <a:rPr lang="en-US" sz="2200" b="0" dirty="0"/>
              <a:t>IFTM and IFTMR frames </a:t>
            </a:r>
            <a:r>
              <a:rPr lang="en-US" sz="2200" b="0" dirty="0" smtClean="0"/>
              <a:t>shall indicate </a:t>
            </a:r>
            <a:r>
              <a:rPr lang="en-US" sz="2200" b="0" dirty="0"/>
              <a:t>the request and consent to use ISTA2RSTA LMR </a:t>
            </a:r>
            <a:r>
              <a:rPr lang="en-US" sz="2200" b="0" dirty="0" smtClean="0"/>
              <a:t>feedback.</a:t>
            </a:r>
            <a:endParaRPr lang="en-US" sz="2200" b="0" dirty="0"/>
          </a:p>
          <a:p>
            <a:pPr marL="0" indent="0"/>
            <a:r>
              <a:rPr lang="en-US" sz="2200" b="0" dirty="0"/>
              <a:t>In the IFTMR frame, the ISTA uses this field to indicate whether it’s willing to report its LMR information to RSTA.</a:t>
            </a:r>
          </a:p>
          <a:p>
            <a:pPr marL="0" indent="0"/>
            <a:r>
              <a:rPr lang="en-US" sz="2200" b="0" dirty="0"/>
              <a:t>In the IFTM frame, this field is used by RSTA to notify ISTA whether the RSTA will request the ISTA’s LMR report</a:t>
            </a:r>
            <a:r>
              <a:rPr lang="en-US" sz="2200" b="0" dirty="0" smtClean="0"/>
              <a:t>.”</a:t>
            </a:r>
          </a:p>
          <a:p>
            <a:pPr marL="0" indent="0"/>
            <a:endParaRPr lang="en-US" sz="2000" b="0" dirty="0"/>
          </a:p>
          <a:p>
            <a:pPr marL="0" indent="0"/>
            <a:endParaRPr lang="en-US"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pic>
        <p:nvPicPr>
          <p:cNvPr id="7" name="Content Placeholder 6" descr="C:\Users\jiangfe1\Pictures\parameter element.png"/>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6664" y="4412705"/>
            <a:ext cx="5462680"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7837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438944"/>
          </a:xfrm>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dirty="0"/>
          </a:p>
        </p:txBody>
      </p:sp>
      <p:sp>
        <p:nvSpPr>
          <p:cNvPr id="3" name="Content Placeholder 2"/>
          <p:cNvSpPr>
            <a:spLocks noGrp="1"/>
          </p:cNvSpPr>
          <p:nvPr>
            <p:ph idx="1"/>
          </p:nvPr>
        </p:nvSpPr>
        <p:spPr>
          <a:xfrm>
            <a:off x="685800" y="1268760"/>
            <a:ext cx="7770813" cy="4825653"/>
          </a:xfrm>
        </p:spPr>
        <p:txBody>
          <a:bodyPr/>
          <a:lstStyle/>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shall</a:t>
            </a:r>
            <a:r>
              <a:rPr lang="en-US" altLang="en-US" b="1" dirty="0">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should </a:t>
            </a:r>
            <a:r>
              <a:rPr lang="en-US" altLang="en-US" b="1" dirty="0">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457200" lvl="1" indent="0" algn="ctr" defTabSz="914400" eaLnBrk="0" hangingPunct="0">
              <a:spcBef>
                <a:spcPct val="20000"/>
              </a:spcBef>
              <a:buClr>
                <a:srgbClr val="CC3300"/>
              </a:buClr>
              <a:buSzPct val="50000"/>
              <a:defRPr/>
            </a:pPr>
            <a:r>
              <a:rPr lang="en-US" altLang="en-US" sz="3200" b="1" dirty="0">
                <a:latin typeface="Calibri" panose="020F0502020204030204" pitchFamily="34" charset="0"/>
                <a:cs typeface="Calibri" panose="020F0502020204030204" pitchFamily="34" charset="0"/>
              </a:rPr>
              <a:t>Early identification of holders of potential Essential Patent Claims is encouraged</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4706176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11-17-1701</a:t>
            </a:r>
            <a:endParaRPr lang="en-US" dirty="0"/>
          </a:p>
        </p:txBody>
      </p:sp>
      <p:sp>
        <p:nvSpPr>
          <p:cNvPr id="3" name="Content Placeholder 2"/>
          <p:cNvSpPr>
            <a:spLocks noGrp="1"/>
          </p:cNvSpPr>
          <p:nvPr>
            <p:ph idx="1"/>
          </p:nvPr>
        </p:nvSpPr>
        <p:spPr>
          <a:xfrm>
            <a:off x="685800" y="1556792"/>
            <a:ext cx="7770813" cy="4537621"/>
          </a:xfrm>
        </p:spPr>
        <p:txBody>
          <a:bodyPr/>
          <a:lstStyle/>
          <a:p>
            <a:r>
              <a:rPr lang="en-US" dirty="0" err="1" smtClean="0"/>
              <a:t>Strawpoll</a:t>
            </a:r>
            <a:r>
              <a:rPr lang="en-US" dirty="0" smtClean="0"/>
              <a:t>:</a:t>
            </a:r>
          </a:p>
          <a:p>
            <a:pPr marL="0" indent="0" algn="just"/>
            <a:r>
              <a:rPr lang="en-US" sz="2000" b="0" dirty="0"/>
              <a:t>Do you agree to define an LMR feedback type (immediate or delayed) parameter field in NGP parameters </a:t>
            </a:r>
            <a:r>
              <a:rPr lang="en-US" sz="2000" b="0" dirty="0" err="1" smtClean="0"/>
              <a:t>subelement</a:t>
            </a:r>
            <a:r>
              <a:rPr lang="en-US" sz="2000" b="0" dirty="0" smtClean="0"/>
              <a:t> </a:t>
            </a:r>
            <a:r>
              <a:rPr lang="en-US" sz="2000" b="0" dirty="0"/>
              <a:t>of IFTMR frame for </a:t>
            </a:r>
            <a:r>
              <a:rPr lang="en-US" sz="2000" b="0" dirty="0" err="1"/>
              <a:t>VHTz</a:t>
            </a:r>
            <a:r>
              <a:rPr lang="en-US" sz="2000" b="0" dirty="0"/>
              <a:t> and </a:t>
            </a:r>
            <a:r>
              <a:rPr lang="en-US" sz="2000" b="0" dirty="0" err="1"/>
              <a:t>HEz</a:t>
            </a:r>
            <a:r>
              <a:rPr lang="en-US" sz="2000" b="0" dirty="0"/>
              <a:t> ranging sequence:</a:t>
            </a:r>
          </a:p>
          <a:p>
            <a:pPr marL="342900" lvl="1" indent="-342900" algn="just">
              <a:buFont typeface="Arial" panose="020B0604020202020204" pitchFamily="34" charset="0"/>
              <a:buChar char="•"/>
            </a:pPr>
            <a:r>
              <a:rPr lang="en-US" dirty="0"/>
              <a:t>This parameter field is used by ISTA to indicate the ISTA2RSTA LMR feedback type during FTM </a:t>
            </a:r>
            <a:r>
              <a:rPr lang="en-US" dirty="0" smtClean="0"/>
              <a:t>negotiation.</a:t>
            </a:r>
          </a:p>
          <a:p>
            <a:pPr marL="342900" lvl="1" indent="-342900" algn="just">
              <a:buFont typeface="Arial" panose="020B0604020202020204" pitchFamily="34" charset="0"/>
              <a:buChar char="•"/>
            </a:pPr>
            <a:r>
              <a:rPr lang="en-US" dirty="0" smtClean="0"/>
              <a:t>Immediate </a:t>
            </a:r>
            <a:r>
              <a:rPr lang="en-US" dirty="0"/>
              <a:t>feedback type ‒ ISTA2RSTA LMR delivers measurement performed at the same </a:t>
            </a:r>
            <a:r>
              <a:rPr lang="en-US" dirty="0" err="1"/>
              <a:t>TxOP</a:t>
            </a:r>
            <a:r>
              <a:rPr lang="en-US" dirty="0"/>
              <a:t> or availability </a:t>
            </a:r>
            <a:r>
              <a:rPr lang="en-US" dirty="0" smtClean="0"/>
              <a:t>window.</a:t>
            </a:r>
          </a:p>
          <a:p>
            <a:pPr marL="342900" lvl="1" indent="-342900" algn="just">
              <a:buFont typeface="Arial" panose="020B0604020202020204" pitchFamily="34" charset="0"/>
              <a:buChar char="•"/>
            </a:pPr>
            <a:r>
              <a:rPr lang="en-US" dirty="0" smtClean="0"/>
              <a:t>Delayed </a:t>
            </a:r>
            <a:r>
              <a:rPr lang="en-US" dirty="0"/>
              <a:t>feedback type ‒ ISTA2RSTA LMR delivers measurement performed at the previous </a:t>
            </a:r>
            <a:r>
              <a:rPr lang="en-US" dirty="0" err="1"/>
              <a:t>TxOP</a:t>
            </a:r>
            <a:r>
              <a:rPr lang="en-US" dirty="0"/>
              <a:t> or availability window</a:t>
            </a:r>
            <a:r>
              <a:rPr lang="en-US" dirty="0" smtClean="0"/>
              <a:t>.</a:t>
            </a:r>
          </a:p>
          <a:p>
            <a:pPr marL="342900" lvl="1" indent="-342900" algn="just">
              <a:buFont typeface="Arial" panose="020B0604020202020204" pitchFamily="34" charset="0"/>
              <a:buChar char="•"/>
            </a:pPr>
            <a:endParaRPr lang="en-US" dirty="0"/>
          </a:p>
          <a:p>
            <a:r>
              <a:rPr lang="en-US" dirty="0" smtClean="0"/>
              <a:t>Results (Y/N/A):</a:t>
            </a:r>
            <a:r>
              <a:rPr lang="en-US" b="0" dirty="0" smtClean="0"/>
              <a:t> 14/0/0</a:t>
            </a:r>
            <a:endParaRPr lang="en-US"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73793934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11-17-1701</a:t>
            </a:r>
            <a:endParaRPr lang="en-US" dirty="0"/>
          </a:p>
        </p:txBody>
      </p:sp>
      <p:sp>
        <p:nvSpPr>
          <p:cNvPr id="3" name="Content Placeholder 2"/>
          <p:cNvSpPr>
            <a:spLocks noGrp="1"/>
          </p:cNvSpPr>
          <p:nvPr>
            <p:ph idx="1"/>
          </p:nvPr>
        </p:nvSpPr>
        <p:spPr>
          <a:xfrm>
            <a:off x="685800" y="1556792"/>
            <a:ext cx="7770813" cy="4537621"/>
          </a:xfrm>
        </p:spPr>
        <p:txBody>
          <a:bodyPr/>
          <a:lstStyle/>
          <a:p>
            <a:r>
              <a:rPr lang="en-US" dirty="0" smtClean="0"/>
              <a:t>Motion:</a:t>
            </a:r>
          </a:p>
          <a:p>
            <a:pPr marL="0" indent="0" algn="just"/>
            <a:r>
              <a:rPr lang="en-US" sz="2000" b="0" dirty="0"/>
              <a:t>Move to adopt the set of requirements depicted by slide </a:t>
            </a:r>
            <a:r>
              <a:rPr lang="en-US" sz="2000" b="0" dirty="0" smtClean="0"/>
              <a:t>72 </a:t>
            </a:r>
            <a:r>
              <a:rPr lang="en-US" sz="2000" b="0" dirty="0"/>
              <a:t>of submission 11-18-276r6 for </a:t>
            </a:r>
            <a:r>
              <a:rPr lang="en-US" sz="2000" b="0" dirty="0" err="1"/>
              <a:t>HEz</a:t>
            </a:r>
            <a:r>
              <a:rPr lang="en-US" sz="2000" b="0" dirty="0"/>
              <a:t> and </a:t>
            </a:r>
            <a:r>
              <a:rPr lang="en-US" sz="2000" b="0" dirty="0" err="1"/>
              <a:t>VHTz</a:t>
            </a:r>
            <a:r>
              <a:rPr lang="en-US" sz="2000" b="0" dirty="0"/>
              <a:t>  operation, instruct the SFD editor to incorporate it under section 3.2 in the SFD and empower the editor to perform editorial changes.</a:t>
            </a:r>
          </a:p>
          <a:p>
            <a:pPr marL="0" indent="0" algn="just"/>
            <a:endParaRPr lang="en-US" sz="2000" b="0" dirty="0" smtClean="0"/>
          </a:p>
          <a:p>
            <a:pPr marL="0" indent="0" algn="just"/>
            <a:r>
              <a:rPr lang="en-US" sz="2000" b="0" dirty="0" smtClean="0"/>
              <a:t>Moved: Erik Lindskog</a:t>
            </a:r>
          </a:p>
          <a:p>
            <a:pPr marL="0" indent="0" algn="just"/>
            <a:r>
              <a:rPr lang="en-US" sz="2000" b="0" dirty="0" smtClean="0"/>
              <a:t>Second: Qinghua Li</a:t>
            </a:r>
          </a:p>
          <a:p>
            <a:pPr marL="0" indent="0" algn="just"/>
            <a:r>
              <a:rPr lang="en-US" sz="2000" b="0" dirty="0" smtClean="0"/>
              <a:t>Results (Y/N/A): 12/1/0</a:t>
            </a:r>
          </a:p>
          <a:p>
            <a:pPr marL="0" indent="0" algn="just"/>
            <a:r>
              <a:rPr lang="en-US" sz="2000" b="0" dirty="0" smtClean="0"/>
              <a:t>Motion passes</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16985475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11-17-1701</a:t>
            </a:r>
            <a:endParaRPr lang="en-US" dirty="0"/>
          </a:p>
        </p:txBody>
      </p:sp>
      <p:sp>
        <p:nvSpPr>
          <p:cNvPr id="3" name="Content Placeholder 2"/>
          <p:cNvSpPr>
            <a:spLocks noGrp="1"/>
          </p:cNvSpPr>
          <p:nvPr>
            <p:ph idx="1"/>
          </p:nvPr>
        </p:nvSpPr>
        <p:spPr>
          <a:xfrm>
            <a:off x="685800" y="1556792"/>
            <a:ext cx="7770813" cy="4537621"/>
          </a:xfrm>
        </p:spPr>
        <p:txBody>
          <a:bodyPr/>
          <a:lstStyle/>
          <a:p>
            <a:r>
              <a:rPr lang="en-US" sz="2000" dirty="0" smtClean="0"/>
              <a:t>“</a:t>
            </a:r>
            <a:r>
              <a:rPr lang="en-US" sz="2000" b="0" dirty="0" smtClean="0"/>
              <a:t>The 802.11az protocol shall define </a:t>
            </a:r>
            <a:r>
              <a:rPr lang="en-US" sz="2000" b="0" dirty="0"/>
              <a:t>an LMR feedback type (immediate or delayed) parameter field in NGP </a:t>
            </a:r>
            <a:r>
              <a:rPr lang="en-US" sz="2000" b="0" dirty="0" smtClean="0"/>
              <a:t>Parameters </a:t>
            </a:r>
            <a:r>
              <a:rPr lang="en-US" sz="2000" b="0" dirty="0" err="1" smtClean="0"/>
              <a:t>subelement</a:t>
            </a:r>
            <a:r>
              <a:rPr lang="en-US" sz="2000" b="0" dirty="0" smtClean="0"/>
              <a:t> </a:t>
            </a:r>
            <a:r>
              <a:rPr lang="en-US" sz="2000" b="0" dirty="0"/>
              <a:t>of IFTMR frame for </a:t>
            </a:r>
            <a:r>
              <a:rPr lang="en-US" sz="2000" b="0" dirty="0" err="1"/>
              <a:t>VHTz</a:t>
            </a:r>
            <a:r>
              <a:rPr lang="en-US" sz="2000" b="0" dirty="0"/>
              <a:t> and </a:t>
            </a:r>
            <a:r>
              <a:rPr lang="en-US" sz="2000" b="0" dirty="0" err="1"/>
              <a:t>HEz</a:t>
            </a:r>
            <a:r>
              <a:rPr lang="en-US" sz="2000" b="0" dirty="0"/>
              <a:t> ranging </a:t>
            </a:r>
            <a:r>
              <a:rPr lang="en-US" sz="2000" b="0" dirty="0" smtClean="0"/>
              <a:t>sequences:</a:t>
            </a:r>
            <a:endParaRPr lang="en-US" sz="2000" b="0" dirty="0"/>
          </a:p>
          <a:p>
            <a:pPr marL="342900" lvl="1" indent="-342900" algn="just">
              <a:buFont typeface="Arial" panose="020B0604020202020204" pitchFamily="34" charset="0"/>
              <a:buChar char="•"/>
            </a:pPr>
            <a:r>
              <a:rPr lang="en-US" dirty="0"/>
              <a:t>This parameter field is used by ISTA to indicate the ISTA2RSTA LMR feedback type during FTM </a:t>
            </a:r>
            <a:r>
              <a:rPr lang="en-US" dirty="0" smtClean="0"/>
              <a:t>negotiation.</a:t>
            </a:r>
          </a:p>
          <a:p>
            <a:pPr marL="342900" lvl="1" indent="-342900" algn="just">
              <a:buFont typeface="Arial" panose="020B0604020202020204" pitchFamily="34" charset="0"/>
              <a:buChar char="•"/>
            </a:pPr>
            <a:r>
              <a:rPr lang="en-US" dirty="0" smtClean="0"/>
              <a:t>Immediate </a:t>
            </a:r>
            <a:r>
              <a:rPr lang="en-US" dirty="0"/>
              <a:t>feedback type ‒ ISTA2RSTA LMR delivers measurement performed at the same </a:t>
            </a:r>
            <a:r>
              <a:rPr lang="en-US" dirty="0" err="1"/>
              <a:t>TxOP</a:t>
            </a:r>
            <a:r>
              <a:rPr lang="en-US" dirty="0"/>
              <a:t> or availability </a:t>
            </a:r>
            <a:r>
              <a:rPr lang="en-US" dirty="0" smtClean="0"/>
              <a:t>window.</a:t>
            </a:r>
          </a:p>
          <a:p>
            <a:pPr marL="342900" lvl="1" indent="-342900" algn="just">
              <a:buFont typeface="Arial" panose="020B0604020202020204" pitchFamily="34" charset="0"/>
              <a:buChar char="•"/>
            </a:pPr>
            <a:r>
              <a:rPr lang="en-US" dirty="0" smtClean="0"/>
              <a:t>Delayed </a:t>
            </a:r>
            <a:r>
              <a:rPr lang="en-US" dirty="0"/>
              <a:t>feedback type ‒ ISTA2RSTA LMR delivers measurement performed at the previous </a:t>
            </a:r>
            <a:r>
              <a:rPr lang="en-US" dirty="0" err="1"/>
              <a:t>TxOP</a:t>
            </a:r>
            <a:r>
              <a:rPr lang="en-US" dirty="0"/>
              <a:t> or availability window</a:t>
            </a:r>
            <a:r>
              <a:rPr lang="en-US" dirty="0" smtClean="0"/>
              <a:t>.”</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10631693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82960"/>
          </a:xfrm>
        </p:spPr>
        <p:txBody>
          <a:bodyPr/>
          <a:lstStyle/>
          <a:p>
            <a:r>
              <a:rPr lang="en-US" dirty="0" smtClean="0"/>
              <a:t>Submission 11-17-1701</a:t>
            </a:r>
            <a:endParaRPr lang="en-US" dirty="0"/>
          </a:p>
        </p:txBody>
      </p:sp>
      <p:sp>
        <p:nvSpPr>
          <p:cNvPr id="3" name="Content Placeholder 2"/>
          <p:cNvSpPr>
            <a:spLocks noGrp="1"/>
          </p:cNvSpPr>
          <p:nvPr>
            <p:ph idx="1"/>
          </p:nvPr>
        </p:nvSpPr>
        <p:spPr>
          <a:xfrm>
            <a:off x="685800" y="1484784"/>
            <a:ext cx="7770813" cy="4609629"/>
          </a:xfrm>
        </p:spPr>
        <p:txBody>
          <a:bodyPr/>
          <a:lstStyle/>
          <a:p>
            <a:r>
              <a:rPr lang="en-US" dirty="0" err="1" smtClean="0"/>
              <a:t>Strawpoll</a:t>
            </a:r>
            <a:endParaRPr lang="en-US" dirty="0" smtClean="0"/>
          </a:p>
          <a:p>
            <a:pPr marL="0" indent="0" algn="just"/>
            <a:r>
              <a:rPr lang="en-US" sz="2000" b="0" dirty="0"/>
              <a:t>Do you agree that once consent is set and ISTA2RSTA LMR reporting was agreed on, during the </a:t>
            </a:r>
            <a:r>
              <a:rPr lang="en-US" sz="2000" b="0" dirty="0" err="1"/>
              <a:t>HEz</a:t>
            </a:r>
            <a:r>
              <a:rPr lang="en-US" sz="2000" b="0" dirty="0"/>
              <a:t> sequence the ISTA will only respond to a poll once the delayed ISTA2RSTA LMR results are available at ISTA?</a:t>
            </a:r>
          </a:p>
          <a:p>
            <a:pPr marL="0" indent="0">
              <a:buNone/>
            </a:pPr>
            <a:endParaRPr lang="en-US" b="0" dirty="0" smtClean="0"/>
          </a:p>
          <a:p>
            <a:pPr marL="0" indent="0">
              <a:buNone/>
            </a:pPr>
            <a:r>
              <a:rPr lang="en-US" sz="2000" b="0" dirty="0" smtClean="0"/>
              <a:t>Results (Y/N/A): 16/1/1</a:t>
            </a:r>
            <a:endParaRPr lang="en-US" sz="2000" b="0"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16911845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82960"/>
          </a:xfrm>
        </p:spPr>
        <p:txBody>
          <a:bodyPr/>
          <a:lstStyle/>
          <a:p>
            <a:r>
              <a:rPr lang="en-US" dirty="0" smtClean="0"/>
              <a:t>Submission 11-17-1701</a:t>
            </a:r>
            <a:endParaRPr lang="en-US" dirty="0"/>
          </a:p>
        </p:txBody>
      </p:sp>
      <p:sp>
        <p:nvSpPr>
          <p:cNvPr id="3" name="Content Placeholder 2"/>
          <p:cNvSpPr>
            <a:spLocks noGrp="1"/>
          </p:cNvSpPr>
          <p:nvPr>
            <p:ph idx="1"/>
          </p:nvPr>
        </p:nvSpPr>
        <p:spPr>
          <a:xfrm>
            <a:off x="685800" y="1484784"/>
            <a:ext cx="7770813" cy="4609629"/>
          </a:xfrm>
        </p:spPr>
        <p:txBody>
          <a:bodyPr/>
          <a:lstStyle/>
          <a:p>
            <a:r>
              <a:rPr lang="en-US" dirty="0" smtClean="0"/>
              <a:t>Motion</a:t>
            </a:r>
          </a:p>
          <a:p>
            <a:pPr marL="0" indent="0" algn="just"/>
            <a:r>
              <a:rPr lang="en-US" sz="2000" b="0" dirty="0"/>
              <a:t>Move to adopt the following requirements for </a:t>
            </a:r>
            <a:r>
              <a:rPr lang="en-US" sz="2000" b="0" dirty="0" err="1"/>
              <a:t>HEz</a:t>
            </a:r>
            <a:r>
              <a:rPr lang="en-US" sz="2000" b="0" dirty="0"/>
              <a:t> operation, instruct the SFD editor to incorporate it under section 3.2.3 in the SFD and empower the editor to perform editorial changes:</a:t>
            </a:r>
          </a:p>
          <a:p>
            <a:pPr marL="0" indent="0" algn="just"/>
            <a:endParaRPr lang="en-US" sz="2000" b="0" dirty="0"/>
          </a:p>
          <a:p>
            <a:pPr marL="0" indent="0" algn="just"/>
            <a:r>
              <a:rPr lang="en-US" sz="2000" b="0" dirty="0" smtClean="0"/>
              <a:t>“Once </a:t>
            </a:r>
            <a:r>
              <a:rPr lang="en-US" sz="2000" b="0" dirty="0"/>
              <a:t>consent is set and ISTA2RSTA LMR reporting was agreed on, during the </a:t>
            </a:r>
            <a:r>
              <a:rPr lang="en-US" sz="2000" b="0" dirty="0" err="1"/>
              <a:t>HEz</a:t>
            </a:r>
            <a:r>
              <a:rPr lang="en-US" sz="2000" b="0" dirty="0"/>
              <a:t> sequence the ISTA </a:t>
            </a:r>
            <a:r>
              <a:rPr lang="en-US" sz="2000" b="0" dirty="0" smtClean="0"/>
              <a:t>shall only </a:t>
            </a:r>
            <a:r>
              <a:rPr lang="en-US" sz="2000" b="0" dirty="0"/>
              <a:t>respond to a poll once the delayed ISTA2RSTA LMR results are available at </a:t>
            </a:r>
            <a:r>
              <a:rPr lang="en-US" sz="2000" b="0" dirty="0" smtClean="0"/>
              <a:t>ISTA”.</a:t>
            </a:r>
          </a:p>
          <a:p>
            <a:pPr marL="0" indent="0" algn="just"/>
            <a:endParaRPr lang="en-US" b="0" dirty="0" smtClean="0"/>
          </a:p>
          <a:p>
            <a:pPr marL="0" indent="0">
              <a:buNone/>
            </a:pPr>
            <a:r>
              <a:rPr lang="en-US" sz="2000" b="0" dirty="0" smtClean="0"/>
              <a:t>Moved: Qinghua Li</a:t>
            </a:r>
          </a:p>
          <a:p>
            <a:pPr marL="0" indent="0">
              <a:buNone/>
            </a:pPr>
            <a:r>
              <a:rPr lang="en-US" sz="2000" b="0" dirty="0" smtClean="0"/>
              <a:t>Second: SK Yong</a:t>
            </a:r>
          </a:p>
          <a:p>
            <a:pPr marL="0" indent="0">
              <a:buNone/>
            </a:pPr>
            <a:r>
              <a:rPr lang="en-US" sz="2000" b="0" dirty="0" smtClean="0"/>
              <a:t>Results (Y/N/A): 13/1/1 motion passes</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01331165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82960"/>
          </a:xfrm>
        </p:spPr>
        <p:txBody>
          <a:bodyPr/>
          <a:lstStyle/>
          <a:p>
            <a:r>
              <a:rPr lang="en-US" dirty="0" smtClean="0"/>
              <a:t>Submission 11-18-553</a:t>
            </a:r>
            <a:endParaRPr lang="en-US" dirty="0"/>
          </a:p>
        </p:txBody>
      </p:sp>
      <p:sp>
        <p:nvSpPr>
          <p:cNvPr id="3" name="Content Placeholder 2"/>
          <p:cNvSpPr>
            <a:spLocks noGrp="1"/>
          </p:cNvSpPr>
          <p:nvPr>
            <p:ph idx="1"/>
          </p:nvPr>
        </p:nvSpPr>
        <p:spPr>
          <a:xfrm>
            <a:off x="685800" y="1628800"/>
            <a:ext cx="7770813" cy="4465613"/>
          </a:xfrm>
        </p:spPr>
        <p:txBody>
          <a:bodyPr/>
          <a:lstStyle/>
          <a:p>
            <a:pPr marL="0" indent="0"/>
            <a:r>
              <a:rPr lang="en-US" dirty="0" err="1" smtClean="0"/>
              <a:t>Strawpoll</a:t>
            </a:r>
            <a:endParaRPr lang="en-US" dirty="0" smtClean="0"/>
          </a:p>
          <a:p>
            <a:pPr marL="0" indent="0"/>
            <a:r>
              <a:rPr lang="en-US" b="0" dirty="0"/>
              <a:t>Do you support that the LMR feedback frame includes a reference to the associated NDP exchange</a:t>
            </a:r>
            <a:r>
              <a:rPr lang="en-US" b="0" dirty="0" smtClean="0"/>
              <a:t>?</a:t>
            </a:r>
          </a:p>
          <a:p>
            <a:pPr marL="0" indent="0"/>
            <a:endParaRPr lang="en-US" b="0" dirty="0"/>
          </a:p>
          <a:p>
            <a:pPr marL="0" indent="0"/>
            <a:r>
              <a:rPr lang="en-US" b="0" dirty="0" smtClean="0"/>
              <a:t>Results (Y/N/A): 14/0/1</a:t>
            </a:r>
            <a:endParaRPr lang="en-US" b="0" dirty="0"/>
          </a:p>
          <a:p>
            <a:pPr marL="0" indent="0"/>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66433861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82960"/>
          </a:xfrm>
        </p:spPr>
        <p:txBody>
          <a:bodyPr/>
          <a:lstStyle/>
          <a:p>
            <a:r>
              <a:rPr lang="en-US" dirty="0" smtClean="0"/>
              <a:t>Submission 11-18-553</a:t>
            </a:r>
            <a:endParaRPr lang="en-US" dirty="0"/>
          </a:p>
        </p:txBody>
      </p:sp>
      <p:sp>
        <p:nvSpPr>
          <p:cNvPr id="3" name="Content Placeholder 2"/>
          <p:cNvSpPr>
            <a:spLocks noGrp="1"/>
          </p:cNvSpPr>
          <p:nvPr>
            <p:ph idx="1"/>
          </p:nvPr>
        </p:nvSpPr>
        <p:spPr>
          <a:xfrm>
            <a:off x="685800" y="1628800"/>
            <a:ext cx="7770813" cy="4465613"/>
          </a:xfrm>
        </p:spPr>
        <p:txBody>
          <a:bodyPr/>
          <a:lstStyle/>
          <a:p>
            <a:pPr marL="0" indent="0"/>
            <a:r>
              <a:rPr lang="en-US" dirty="0" smtClean="0"/>
              <a:t>Motion</a:t>
            </a:r>
          </a:p>
          <a:p>
            <a:pPr marL="0" indent="0"/>
            <a:r>
              <a:rPr lang="en-US" b="0" dirty="0"/>
              <a:t>Move to adopt the following requirements for </a:t>
            </a:r>
            <a:r>
              <a:rPr lang="en-US" b="0" dirty="0" err="1"/>
              <a:t>HEz</a:t>
            </a:r>
            <a:r>
              <a:rPr lang="en-US" b="0" dirty="0"/>
              <a:t> </a:t>
            </a:r>
            <a:r>
              <a:rPr lang="en-US" b="0" dirty="0" smtClean="0"/>
              <a:t>and </a:t>
            </a:r>
            <a:r>
              <a:rPr lang="en-US" b="0" dirty="0" err="1" smtClean="0"/>
              <a:t>VHTz</a:t>
            </a:r>
            <a:r>
              <a:rPr lang="en-US" b="0" dirty="0" smtClean="0"/>
              <a:t> operation</a:t>
            </a:r>
            <a:r>
              <a:rPr lang="en-US" b="0" dirty="0"/>
              <a:t>, instruct the SFD editor to incorporate it under section </a:t>
            </a:r>
            <a:r>
              <a:rPr lang="en-US" b="0" dirty="0" smtClean="0"/>
              <a:t>3.2</a:t>
            </a:r>
            <a:r>
              <a:rPr lang="en-US" b="0" dirty="0"/>
              <a:t> </a:t>
            </a:r>
            <a:r>
              <a:rPr lang="en-US" b="0" dirty="0" smtClean="0"/>
              <a:t>in </a:t>
            </a:r>
            <a:r>
              <a:rPr lang="en-US" b="0" dirty="0"/>
              <a:t>the SFD and empower the editor to perform editorial changes:</a:t>
            </a:r>
          </a:p>
          <a:p>
            <a:pPr marL="0" indent="0"/>
            <a:r>
              <a:rPr lang="en-US" b="0" dirty="0" smtClean="0"/>
              <a:t>“The </a:t>
            </a:r>
            <a:r>
              <a:rPr lang="en-US" b="0" dirty="0"/>
              <a:t>LMR feedback frame </a:t>
            </a:r>
            <a:r>
              <a:rPr lang="en-US" b="0" dirty="0" smtClean="0"/>
              <a:t>shall include a </a:t>
            </a:r>
            <a:r>
              <a:rPr lang="en-US" b="0" dirty="0"/>
              <a:t>reference to the associated NDP exchange</a:t>
            </a:r>
            <a:r>
              <a:rPr lang="en-US" b="0" dirty="0" smtClean="0"/>
              <a:t>.”</a:t>
            </a:r>
          </a:p>
          <a:p>
            <a:pPr marL="0" indent="0"/>
            <a:endParaRPr lang="en-US" b="0" dirty="0" smtClean="0"/>
          </a:p>
          <a:p>
            <a:pPr marL="0" indent="0"/>
            <a:r>
              <a:rPr lang="en-US" b="0" dirty="0" smtClean="0"/>
              <a:t>Moved: Erik Lindskog</a:t>
            </a:r>
          </a:p>
          <a:p>
            <a:pPr marL="0" indent="0"/>
            <a:r>
              <a:rPr lang="en-US" b="0" dirty="0" smtClean="0"/>
              <a:t>Second: Qinghua Li</a:t>
            </a:r>
            <a:endParaRPr lang="en-US" b="0" dirty="0"/>
          </a:p>
          <a:p>
            <a:pPr marL="0" indent="0"/>
            <a:r>
              <a:rPr lang="en-US" b="0" dirty="0" smtClean="0"/>
              <a:t>Results (Y/N/A): 10/0/2 motion passes.</a:t>
            </a:r>
            <a:endParaRPr lang="en-US" b="0" dirty="0"/>
          </a:p>
          <a:p>
            <a:pPr marL="0" indent="0"/>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46751218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11-18-553</a:t>
            </a:r>
            <a:endParaRPr lang="en-US" dirty="0"/>
          </a:p>
        </p:txBody>
      </p:sp>
      <p:sp>
        <p:nvSpPr>
          <p:cNvPr id="3" name="Content Placeholder 2"/>
          <p:cNvSpPr>
            <a:spLocks noGrp="1"/>
          </p:cNvSpPr>
          <p:nvPr>
            <p:ph idx="1"/>
          </p:nvPr>
        </p:nvSpPr>
        <p:spPr/>
        <p:txBody>
          <a:bodyPr/>
          <a:lstStyle/>
          <a:p>
            <a:pPr marL="0" indent="0"/>
            <a:r>
              <a:rPr lang="en-US" dirty="0" err="1" smtClean="0"/>
              <a:t>Strawpoll</a:t>
            </a:r>
            <a:endParaRPr lang="en-US" sz="2800" dirty="0" smtClean="0"/>
          </a:p>
          <a:p>
            <a:pPr marL="0" indent="0">
              <a:buClr>
                <a:srgbClr val="FF0000"/>
              </a:buClr>
            </a:pPr>
            <a:r>
              <a:rPr lang="en-US" sz="1800" b="0" dirty="0"/>
              <a:t>Do you support that:</a:t>
            </a:r>
          </a:p>
          <a:p>
            <a:pPr marL="0" lvl="1" indent="0">
              <a:buClr>
                <a:srgbClr val="FF0000"/>
              </a:buClr>
            </a:pPr>
            <a:r>
              <a:rPr lang="en-US" sz="1800" dirty="0"/>
              <a:t>Any Access Category (AC) can be used for the transmission of the NDPA frame within the </a:t>
            </a:r>
            <a:r>
              <a:rPr lang="en-US" sz="1800" dirty="0" err="1"/>
              <a:t>VHTz</a:t>
            </a:r>
            <a:r>
              <a:rPr lang="en-US" sz="1800" dirty="0"/>
              <a:t> ranging.</a:t>
            </a:r>
          </a:p>
          <a:p>
            <a:pPr marL="0" indent="0"/>
            <a:endParaRPr lang="en-US" sz="2800" dirty="0" smtClean="0"/>
          </a:p>
          <a:p>
            <a:pPr marL="0" indent="0"/>
            <a:r>
              <a:rPr lang="en-US" sz="2000" b="0" dirty="0" smtClean="0"/>
              <a:t>Results (Y/N/A): 13/0/1</a:t>
            </a:r>
          </a:p>
          <a:p>
            <a:pPr marL="0" indent="0"/>
            <a:endParaRPr lang="en-US" sz="280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71904689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Reminder to do attendance</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298619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Recess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3546219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366936"/>
          </a:xfrm>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dirty="0"/>
          </a:p>
        </p:txBody>
      </p:sp>
      <p:sp>
        <p:nvSpPr>
          <p:cNvPr id="3" name="Content Placeholder 2"/>
          <p:cNvSpPr>
            <a:spLocks noGrp="1"/>
          </p:cNvSpPr>
          <p:nvPr>
            <p:ph idx="1"/>
          </p:nvPr>
        </p:nvSpPr>
        <p:spPr>
          <a:xfrm>
            <a:off x="685800" y="1340768"/>
            <a:ext cx="7770813" cy="4753645"/>
          </a:xfrm>
        </p:spPr>
        <p:txBody>
          <a:bodyPr/>
          <a:lstStyle/>
          <a:p>
            <a:pPr lvl="0" defTabSz="914400" eaLnBrk="0" hangingPunct="0">
              <a:spcBef>
                <a:spcPct val="20000"/>
              </a:spcBef>
              <a:buClr>
                <a:srgbClr val="CC3300"/>
              </a:buClr>
              <a:buSzPct val="150000"/>
              <a:buFont typeface="Arial" panose="020B0604020202020204" pitchFamily="34" charset="0"/>
              <a:buChar char="•"/>
              <a:defRPr/>
            </a:pPr>
            <a:r>
              <a:rPr lang="en-US" altLang="en-US" sz="2000" dirty="0">
                <a:latin typeface="Calibri" pitchFamily="34" charset="0"/>
                <a:cs typeface="Calibri" pitchFamily="34" charset="0"/>
              </a:rPr>
              <a:t>Cause an LOA to be submitted to the IEEE-SA (patcom@ieee.org); or</a:t>
            </a:r>
          </a:p>
          <a:p>
            <a:pPr marL="0" lvl="0" indent="0" defTabSz="914400" eaLnBrk="0" hangingPunct="0">
              <a:spcBef>
                <a:spcPct val="20000"/>
              </a:spcBef>
              <a:buClr>
                <a:srgbClr val="CC3300"/>
              </a:buClr>
              <a:buSzPct val="150000"/>
              <a:defRPr/>
            </a:pPr>
            <a:endParaRPr lang="en-US" altLang="en-US" sz="2000"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sz="2000" dirty="0">
                <a:latin typeface="Calibri" pitchFamily="34" charset="0"/>
                <a:cs typeface="Calibri" pitchFamily="34" charset="0"/>
              </a:rPr>
              <a:t>Provide the chair of this group with the identity of the holder(s) of any and all such claims as soon as possible; or</a:t>
            </a:r>
          </a:p>
          <a:p>
            <a:pPr marL="0" lvl="0" indent="0" defTabSz="914400" eaLnBrk="0" hangingPunct="0">
              <a:spcBef>
                <a:spcPct val="20000"/>
              </a:spcBef>
              <a:buClr>
                <a:srgbClr val="CC3300"/>
              </a:buClr>
              <a:buSzPct val="150000"/>
              <a:defRPr/>
            </a:pPr>
            <a:endParaRPr lang="en-US" altLang="en-US" sz="2000"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sz="2000" dirty="0">
                <a:latin typeface="Calibri" pitchFamily="34" charset="0"/>
                <a:cs typeface="Calibri" pitchFamily="34" charset="0"/>
              </a:rPr>
              <a:t>Speak up now and respond to this Call for Potentially Essential Patents</a:t>
            </a:r>
          </a:p>
          <a:p>
            <a:pPr marL="0" lvl="0" indent="0" defTabSz="914400" eaLnBrk="0" hangingPunct="0">
              <a:spcBef>
                <a:spcPct val="20000"/>
              </a:spcBef>
              <a:buClr>
                <a:srgbClr val="CC3300"/>
              </a:buClr>
              <a:buSzPct val="50000"/>
              <a:defRPr/>
            </a:pPr>
            <a:endParaRPr lang="en-US" altLang="en-US" sz="2000" b="0" dirty="0" smtClean="0">
              <a:latin typeface="Calibri" pitchFamily="34" charset="0"/>
              <a:cs typeface="Calibri" pitchFamily="34" charset="0"/>
            </a:endParaRPr>
          </a:p>
          <a:p>
            <a:pPr marL="0" lvl="0" indent="0" defTabSz="914400" eaLnBrk="0" hangingPunct="0">
              <a:spcBef>
                <a:spcPct val="20000"/>
              </a:spcBef>
              <a:buClr>
                <a:srgbClr val="CC3300"/>
              </a:buClr>
              <a:buSzPct val="50000"/>
              <a:defRPr/>
            </a:pPr>
            <a:r>
              <a:rPr lang="en-US" altLang="en-US" sz="2000" b="0" dirty="0" smtClean="0">
                <a:latin typeface="Calibri" pitchFamily="34" charset="0"/>
                <a:cs typeface="Calibri" pitchFamily="34" charset="0"/>
              </a:rPr>
              <a:t>If </a:t>
            </a:r>
            <a:r>
              <a:rPr lang="en-US" altLang="en-US" sz="2000" b="0" dirty="0">
                <a:latin typeface="Calibri" pitchFamily="34" charset="0"/>
                <a:cs typeface="Calibri" pitchFamily="34" charset="0"/>
              </a:rPr>
              <a:t>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b="0" dirty="0">
                <a:latin typeface="Calibri" pitchFamily="34" charset="0"/>
                <a:cs typeface="Calibri" pitchFamily="34" charset="0"/>
              </a:rPr>
            </a:br>
            <a:endParaRPr lang="en-US" altLang="en-US" sz="2000" dirty="0">
              <a:latin typeface="Calibri" pitchFamily="34" charset="0"/>
              <a:cs typeface="Calibri" pitchFamily="34" charset="0"/>
            </a:endParaRP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65322655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7" name="Title 1"/>
          <p:cNvSpPr>
            <a:spLocks noGrp="1"/>
          </p:cNvSpPr>
          <p:nvPr>
            <p:ph type="title"/>
          </p:nvPr>
        </p:nvSpPr>
        <p:spPr>
          <a:xfrm>
            <a:off x="685800" y="685800"/>
            <a:ext cx="7770813" cy="1065213"/>
          </a:xfrm>
        </p:spPr>
        <p:txBody>
          <a:bodyPr/>
          <a:lstStyle/>
          <a:p>
            <a:r>
              <a:rPr lang="en-US" altLang="en-US" dirty="0">
                <a:solidFill>
                  <a:schemeClr val="tx2"/>
                </a:solidFill>
              </a:rPr>
              <a:t>Meeting Slot </a:t>
            </a:r>
            <a:r>
              <a:rPr lang="en-US" altLang="en-US">
                <a:solidFill>
                  <a:schemeClr val="tx2"/>
                </a:solidFill>
              </a:rPr>
              <a:t># </a:t>
            </a:r>
            <a:r>
              <a:rPr lang="en-US" altLang="en-US" smtClean="0">
                <a:solidFill>
                  <a:schemeClr val="tx2"/>
                </a:solidFill>
              </a:rPr>
              <a:t>5 </a:t>
            </a:r>
            <a:r>
              <a:rPr lang="en-US" altLang="en-US" dirty="0">
                <a:solidFill>
                  <a:schemeClr val="tx2"/>
                </a:solidFill>
              </a:rPr>
              <a:t>discussion items</a:t>
            </a:r>
            <a:endParaRPr lang="en-US" dirty="0"/>
          </a:p>
        </p:txBody>
      </p:sp>
      <p:sp>
        <p:nvSpPr>
          <p:cNvPr id="8" name="Content Placeholder 2"/>
          <p:cNvSpPr>
            <a:spLocks noGrp="1"/>
          </p:cNvSpPr>
          <p:nvPr>
            <p:ph idx="1"/>
          </p:nvPr>
        </p:nvSpPr>
        <p:spPr>
          <a:xfrm>
            <a:off x="685800" y="1981200"/>
            <a:ext cx="7770813" cy="4113213"/>
          </a:xfrm>
        </p:spPr>
        <p:txBody>
          <a:bodyPr/>
          <a:lstStyle/>
          <a:p>
            <a:pPr algn="just">
              <a:spcBef>
                <a:spcPct val="20000"/>
              </a:spcBef>
              <a:buFontTx/>
              <a:buChar char="•"/>
            </a:pPr>
            <a:r>
              <a:rPr lang="en-US" altLang="en-US" sz="2000" b="0" dirty="0"/>
              <a:t>Call Meeting to Order (1min)</a:t>
            </a:r>
          </a:p>
          <a:p>
            <a:pPr algn="just">
              <a:spcBef>
                <a:spcPct val="20000"/>
              </a:spcBef>
              <a:buFontTx/>
              <a:buChar char="•"/>
            </a:pPr>
            <a:r>
              <a:rPr lang="en-US" altLang="en-US" sz="2000" b="0" dirty="0"/>
              <a:t>Patent Policy and Logistics (5min)</a:t>
            </a:r>
          </a:p>
          <a:p>
            <a:pPr algn="just">
              <a:spcBef>
                <a:spcPct val="20000"/>
              </a:spcBef>
              <a:buFontTx/>
              <a:buChar char="•"/>
            </a:pPr>
            <a:r>
              <a:rPr lang="en-US" altLang="en-US" sz="2000" b="0" dirty="0"/>
              <a:t>Agenda Setting (4min)</a:t>
            </a:r>
          </a:p>
          <a:p>
            <a:pPr algn="just">
              <a:spcBef>
                <a:spcPct val="20000"/>
              </a:spcBef>
              <a:buFontTx/>
              <a:buChar char="•"/>
            </a:pPr>
            <a:r>
              <a:rPr lang="en-US" altLang="en-US" sz="2000" b="0" dirty="0" smtClean="0"/>
              <a:t>Presentations </a:t>
            </a:r>
            <a:r>
              <a:rPr lang="en-US" altLang="en-US" sz="2000" b="0" dirty="0"/>
              <a:t>to inform the TG </a:t>
            </a:r>
            <a:r>
              <a:rPr lang="en-US" altLang="en-US" sz="2000" b="0" dirty="0" smtClean="0"/>
              <a:t>(as needed)</a:t>
            </a:r>
          </a:p>
          <a:p>
            <a:pPr algn="just">
              <a:spcBef>
                <a:spcPct val="20000"/>
              </a:spcBef>
              <a:buFontTx/>
              <a:buChar char="•"/>
            </a:pPr>
            <a:r>
              <a:rPr lang="en-US" altLang="en-US" sz="2000" b="0" dirty="0" smtClean="0"/>
              <a:t>Review </a:t>
            </a:r>
            <a:r>
              <a:rPr lang="en-US" altLang="en-US" sz="2000" b="0" dirty="0"/>
              <a:t>TG timelines (10 min – special order)</a:t>
            </a:r>
          </a:p>
          <a:p>
            <a:pPr algn="just">
              <a:spcBef>
                <a:spcPct val="20000"/>
              </a:spcBef>
              <a:buFontTx/>
              <a:buChar char="•"/>
            </a:pPr>
            <a:r>
              <a:rPr lang="en-US" altLang="en-US" sz="2000" b="0" dirty="0"/>
              <a:t>Set goals for </a:t>
            </a:r>
            <a:r>
              <a:rPr lang="en-US" altLang="en-US" sz="2000" b="0" dirty="0" smtClean="0"/>
              <a:t>May </a:t>
            </a:r>
            <a:r>
              <a:rPr lang="en-US" altLang="en-US" sz="2000" b="0" dirty="0"/>
              <a:t>meeting </a:t>
            </a:r>
            <a:r>
              <a:rPr lang="en-US" altLang="en-US" sz="2000" b="0" dirty="0" smtClean="0"/>
              <a:t>(10min </a:t>
            </a:r>
            <a:r>
              <a:rPr lang="en-US" altLang="en-US" sz="2000" b="0" dirty="0"/>
              <a:t>– special order)</a:t>
            </a:r>
          </a:p>
          <a:p>
            <a:pPr algn="just">
              <a:spcBef>
                <a:spcPct val="20000"/>
              </a:spcBef>
              <a:buFontTx/>
              <a:buChar char="•"/>
            </a:pPr>
            <a:r>
              <a:rPr lang="en-US" altLang="en-US" sz="2000" b="0" dirty="0"/>
              <a:t>Set teleconference times (5min – special order)</a:t>
            </a:r>
          </a:p>
          <a:p>
            <a:endParaRPr lang="en-US" sz="2000" dirty="0"/>
          </a:p>
        </p:txBody>
      </p:sp>
    </p:spTree>
    <p:extLst>
      <p:ext uri="{BB962C8B-B14F-4D97-AF65-F5344CB8AC3E}">
        <p14:creationId xmlns:p14="http://schemas.microsoft.com/office/powerpoint/2010/main" val="23826990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7" name="Title 1"/>
          <p:cNvSpPr>
            <a:spLocks noGrp="1"/>
          </p:cNvSpPr>
          <p:nvPr>
            <p:ph type="title"/>
          </p:nvPr>
        </p:nvSpPr>
        <p:spPr>
          <a:xfrm>
            <a:off x="685800" y="685800"/>
            <a:ext cx="7770813" cy="1065213"/>
          </a:xfrm>
        </p:spPr>
        <p:txBody>
          <a:bodyPr/>
          <a:lstStyle/>
          <a:p>
            <a:r>
              <a:rPr lang="en-US" altLang="en-US" dirty="0">
                <a:solidFill>
                  <a:schemeClr val="tx2"/>
                </a:solidFill>
              </a:rPr>
              <a:t>Submission order – </a:t>
            </a:r>
            <a:r>
              <a:rPr lang="en-US" altLang="en-US">
                <a:solidFill>
                  <a:schemeClr val="tx2"/>
                </a:solidFill>
              </a:rPr>
              <a:t>Slot </a:t>
            </a:r>
            <a:r>
              <a:rPr lang="en-US" altLang="en-US" smtClean="0">
                <a:solidFill>
                  <a:schemeClr val="tx2"/>
                </a:solidFill>
              </a:rPr>
              <a:t>#5</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205475904"/>
              </p:ext>
            </p:extLst>
          </p:nvPr>
        </p:nvGraphicFramePr>
        <p:xfrm>
          <a:off x="323528" y="1556792"/>
          <a:ext cx="8640961" cy="1711816"/>
        </p:xfrm>
        <a:graphic>
          <a:graphicData uri="http://schemas.openxmlformats.org/drawingml/2006/table">
            <a:tbl>
              <a:tblPr firstRow="1" bandRow="1">
                <a:tableStyleId>{21E4AEA4-8DFA-4A89-87EB-49C32662AFE0}</a:tableStyleId>
              </a:tblPr>
              <a:tblGrid>
                <a:gridCol w="1296144"/>
                <a:gridCol w="1656184"/>
                <a:gridCol w="2808312"/>
                <a:gridCol w="1368152"/>
                <a:gridCol w="1512169"/>
              </a:tblGrid>
              <a:tr h="370760">
                <a:tc>
                  <a:txBody>
                    <a:bodyPr/>
                    <a:lstStyle/>
                    <a:p>
                      <a:r>
                        <a:rPr lang="en-US" sz="1600" dirty="0" smtClean="0"/>
                        <a:t>DCN</a:t>
                      </a:r>
                      <a:endParaRPr lang="en-US" sz="1600" dirty="0"/>
                    </a:p>
                  </a:txBody>
                  <a:tcPr marT="45712" marB="45712"/>
                </a:tc>
                <a:tc>
                  <a:txBody>
                    <a:bodyPr/>
                    <a:lstStyle/>
                    <a:p>
                      <a:r>
                        <a:rPr lang="en-US" sz="1600" dirty="0" smtClean="0"/>
                        <a:t>Presenter</a:t>
                      </a:r>
                      <a:endParaRPr lang="en-US" sz="1600" dirty="0"/>
                    </a:p>
                  </a:txBody>
                  <a:tcPr marT="45712" marB="45712"/>
                </a:tc>
                <a:tc>
                  <a:txBody>
                    <a:bodyPr/>
                    <a:lstStyle/>
                    <a:p>
                      <a:r>
                        <a:rPr lang="en-US" sz="1600" dirty="0" smtClean="0"/>
                        <a:t>Title</a:t>
                      </a:r>
                      <a:endParaRPr lang="en-US" sz="1600" dirty="0"/>
                    </a:p>
                  </a:txBody>
                  <a:tcPr marT="45712" marB="45712"/>
                </a:tc>
                <a:tc>
                  <a:txBody>
                    <a:bodyPr/>
                    <a:lstStyle/>
                    <a:p>
                      <a:r>
                        <a:rPr lang="en-US" sz="1600" dirty="0" smtClean="0"/>
                        <a:t>Topic</a:t>
                      </a:r>
                      <a:endParaRPr lang="en-US" sz="1600" dirty="0"/>
                    </a:p>
                  </a:txBody>
                  <a:tcPr marT="45712" marB="45712"/>
                </a:tc>
                <a:tc>
                  <a:txBody>
                    <a:bodyPr/>
                    <a:lstStyle/>
                    <a:p>
                      <a:r>
                        <a:rPr lang="en-US" sz="1600" dirty="0" smtClean="0"/>
                        <a:t>Time</a:t>
                      </a:r>
                      <a:endParaRPr lang="en-US" sz="1600" dirty="0"/>
                    </a:p>
                  </a:txBody>
                  <a:tcPr marT="45712" marB="45712"/>
                </a:tc>
              </a:tr>
              <a:tr h="274315">
                <a:tc>
                  <a:txBody>
                    <a:bodyPr/>
                    <a:lstStyle/>
                    <a:p>
                      <a:r>
                        <a:rPr lang="en-US" sz="1600" dirty="0" smtClean="0"/>
                        <a:t>11-18-0276</a:t>
                      </a:r>
                      <a:endParaRPr lang="en-US" sz="1600" dirty="0"/>
                    </a:p>
                  </a:txBody>
                  <a:tcPr marT="45712" marB="45712"/>
                </a:tc>
                <a:tc>
                  <a:txBody>
                    <a:bodyPr/>
                    <a:lstStyle/>
                    <a:p>
                      <a:r>
                        <a:rPr lang="en-US" sz="1600" dirty="0" smtClean="0"/>
                        <a:t>Jonathan Segev</a:t>
                      </a:r>
                      <a:endParaRPr lang="en-US" sz="1600" dirty="0"/>
                    </a:p>
                  </a:txBody>
                  <a:tcPr marT="45712" marB="45712"/>
                </a:tc>
                <a:tc>
                  <a:txBody>
                    <a:bodyPr/>
                    <a:lstStyle/>
                    <a:p>
                      <a:r>
                        <a:rPr lang="en-US" sz="1600" kern="1200" dirty="0" err="1" smtClean="0">
                          <a:solidFill>
                            <a:schemeClr val="dk1"/>
                          </a:solidFill>
                          <a:latin typeface="+mn-lt"/>
                          <a:ea typeface="+mn-ea"/>
                          <a:cs typeface="+mn-cs"/>
                        </a:rPr>
                        <a:t>TGaz</a:t>
                      </a:r>
                      <a:r>
                        <a:rPr lang="en-US" sz="1600" kern="1200" dirty="0" smtClean="0">
                          <a:solidFill>
                            <a:schemeClr val="dk1"/>
                          </a:solidFill>
                          <a:latin typeface="+mn-lt"/>
                          <a:ea typeface="+mn-ea"/>
                          <a:cs typeface="+mn-cs"/>
                        </a:rPr>
                        <a:t> Jan. 2018</a:t>
                      </a:r>
                      <a:r>
                        <a:rPr lang="en-US" sz="1600" kern="1200" baseline="0" dirty="0" smtClean="0">
                          <a:solidFill>
                            <a:schemeClr val="dk1"/>
                          </a:solidFill>
                          <a:latin typeface="+mn-lt"/>
                          <a:ea typeface="+mn-ea"/>
                          <a:cs typeface="+mn-cs"/>
                        </a:rPr>
                        <a:t> </a:t>
                      </a:r>
                      <a:r>
                        <a:rPr lang="en-US" sz="1600" kern="1200" dirty="0" smtClean="0">
                          <a:solidFill>
                            <a:schemeClr val="dk1"/>
                          </a:solidFill>
                          <a:latin typeface="+mn-lt"/>
                          <a:ea typeface="+mn-ea"/>
                          <a:cs typeface="+mn-cs"/>
                        </a:rPr>
                        <a:t>Agenda</a:t>
                      </a:r>
                      <a:endParaRPr lang="en-US" sz="1600" kern="1200" dirty="0">
                        <a:solidFill>
                          <a:schemeClr val="dk1"/>
                        </a:solidFill>
                        <a:latin typeface="+mn-lt"/>
                        <a:ea typeface="+mn-ea"/>
                        <a:cs typeface="+mn-cs"/>
                      </a:endParaRPr>
                    </a:p>
                  </a:txBody>
                  <a:tcPr marT="45712" marB="45712"/>
                </a:tc>
                <a:tc>
                  <a:txBody>
                    <a:bodyPr/>
                    <a:lstStyle/>
                    <a:p>
                      <a:r>
                        <a:rPr lang="en-US" sz="1600" kern="1200" dirty="0" smtClean="0">
                          <a:solidFill>
                            <a:schemeClr val="dk1"/>
                          </a:solidFill>
                          <a:latin typeface="+mn-lt"/>
                          <a:ea typeface="+mn-ea"/>
                          <a:cs typeface="+mn-cs"/>
                        </a:rPr>
                        <a:t>Agenda Deck</a:t>
                      </a:r>
                      <a:endParaRPr lang="en-US" sz="1600" kern="1200" dirty="0">
                        <a:solidFill>
                          <a:schemeClr val="dk1"/>
                        </a:solidFill>
                        <a:latin typeface="+mn-lt"/>
                        <a:ea typeface="+mn-ea"/>
                        <a:cs typeface="+mn-cs"/>
                      </a:endParaRPr>
                    </a:p>
                  </a:txBody>
                  <a:tcPr marT="45712" marB="45712"/>
                </a:tc>
                <a:tc>
                  <a:txBody>
                    <a:bodyPr/>
                    <a:lstStyle/>
                    <a:p>
                      <a:r>
                        <a:rPr lang="en-US" sz="1600" kern="1200" dirty="0" smtClean="0">
                          <a:solidFill>
                            <a:schemeClr val="dk1"/>
                          </a:solidFill>
                          <a:latin typeface="+mn-lt"/>
                          <a:ea typeface="+mn-ea"/>
                          <a:cs typeface="+mn-cs"/>
                        </a:rPr>
                        <a:t>As needed </a:t>
                      </a:r>
                      <a:endParaRPr lang="en-US" sz="1600" kern="1200" dirty="0">
                        <a:solidFill>
                          <a:schemeClr val="dk1"/>
                        </a:solidFill>
                        <a:latin typeface="+mn-lt"/>
                        <a:ea typeface="+mn-ea"/>
                        <a:cs typeface="+mn-cs"/>
                      </a:endParaRPr>
                    </a:p>
                  </a:txBody>
                  <a:tcPr marT="45712" marB="45712"/>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11-18-553</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kern="1200" dirty="0" smtClean="0">
                          <a:solidFill>
                            <a:schemeClr val="dk1"/>
                          </a:solidFill>
                          <a:latin typeface="+mn-lt"/>
                          <a:ea typeface="+mn-ea"/>
                          <a:cs typeface="+mn-cs"/>
                        </a:rPr>
                        <a:t>Liwen Chu</a:t>
                      </a:r>
                    </a:p>
                  </a:txBody>
                  <a:tcPr marT="45712" marB="45712"/>
                </a:tc>
                <a:tc>
                  <a:txBody>
                    <a:bodyPr/>
                    <a:lstStyle/>
                    <a:p>
                      <a:r>
                        <a:rPr lang="en-US" sz="1600" dirty="0" smtClean="0"/>
                        <a:t>NDP Ranging Error Recovery</a:t>
                      </a:r>
                      <a:endParaRPr lang="en-US" sz="1600" dirty="0"/>
                    </a:p>
                  </a:txBody>
                  <a:tcPr marT="45712" marB="45712"/>
                </a:tc>
                <a:tc>
                  <a:txBody>
                    <a:bodyPr/>
                    <a:lstStyle/>
                    <a:p>
                      <a:r>
                        <a:rPr lang="en-US" sz="1600" dirty="0" smtClean="0"/>
                        <a:t>SFD</a:t>
                      </a:r>
                      <a:endParaRPr lang="en-US" sz="1600" dirty="0"/>
                    </a:p>
                  </a:txBody>
                  <a:tcPr marT="45712" marB="45712"/>
                </a:tc>
                <a:tc>
                  <a:txBody>
                    <a:bodyPr/>
                    <a:lstStyle/>
                    <a:p>
                      <a:r>
                        <a:rPr lang="en-US" sz="1600" strike="noStrike" dirty="0" smtClean="0"/>
                        <a:t>As needed</a:t>
                      </a:r>
                      <a:endParaRPr lang="en-US" sz="1600" strike="noStrike" dirty="0"/>
                    </a:p>
                  </a:txBody>
                  <a:tcPr marT="45712" marB="45712"/>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noStrike" kern="1200" dirty="0" smtClean="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noStrike" kern="1200" dirty="0" smtClean="0">
                        <a:solidFill>
                          <a:schemeClr val="dk1"/>
                        </a:solidFill>
                        <a:latin typeface="+mn-lt"/>
                        <a:ea typeface="+mn-ea"/>
                        <a:cs typeface="+mn-cs"/>
                      </a:endParaRPr>
                    </a:p>
                  </a:txBody>
                  <a:tcPr marT="45712" marB="45712"/>
                </a:tc>
                <a:tc>
                  <a:txBody>
                    <a:bodyPr/>
                    <a:lstStyle/>
                    <a:p>
                      <a:endParaRPr lang="en-US" sz="1600" dirty="0"/>
                    </a:p>
                  </a:txBody>
                  <a:tcPr marT="45712" marB="45712"/>
                </a:tc>
                <a:tc>
                  <a:txBody>
                    <a:bodyPr/>
                    <a:lstStyle/>
                    <a:p>
                      <a:endParaRPr lang="en-US" sz="1600" dirty="0"/>
                    </a:p>
                  </a:txBody>
                  <a:tcPr marT="45712" marB="45712"/>
                </a:tc>
                <a:tc>
                  <a:txBody>
                    <a:bodyPr/>
                    <a:lstStyle/>
                    <a:p>
                      <a:endParaRPr lang="en-US" sz="1600" strike="noStrike" dirty="0"/>
                    </a:p>
                  </a:txBody>
                  <a:tcPr marT="45712" marB="45712"/>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noStrike" kern="1200" dirty="0" smtClean="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noStrike" kern="1200" dirty="0" smtClean="0">
                        <a:solidFill>
                          <a:schemeClr val="dk1"/>
                        </a:solidFill>
                        <a:latin typeface="+mn-lt"/>
                        <a:ea typeface="+mn-ea"/>
                        <a:cs typeface="+mn-cs"/>
                      </a:endParaRPr>
                    </a:p>
                  </a:txBody>
                  <a:tcPr marT="45712" marB="45712"/>
                </a:tc>
                <a:tc>
                  <a:txBody>
                    <a:bodyPr/>
                    <a:lstStyle/>
                    <a:p>
                      <a:endParaRPr lang="en-US" sz="1600" dirty="0"/>
                    </a:p>
                  </a:txBody>
                  <a:tcPr marT="45712" marB="45712"/>
                </a:tc>
                <a:tc>
                  <a:txBody>
                    <a:bodyPr/>
                    <a:lstStyle/>
                    <a:p>
                      <a:endParaRPr lang="en-US" sz="1600" dirty="0"/>
                    </a:p>
                  </a:txBody>
                  <a:tcPr marT="45712" marB="45712"/>
                </a:tc>
                <a:tc>
                  <a:txBody>
                    <a:bodyPr/>
                    <a:lstStyle/>
                    <a:p>
                      <a:endParaRPr lang="en-US" sz="1600" strike="noStrike" dirty="0"/>
                    </a:p>
                  </a:txBody>
                  <a:tcPr marT="45712" marB="45712"/>
                </a:tc>
              </a:tr>
            </a:tbl>
          </a:graphicData>
        </a:graphic>
      </p:graphicFrame>
    </p:spTree>
    <p:extLst>
      <p:ext uri="{BB962C8B-B14F-4D97-AF65-F5344CB8AC3E}">
        <p14:creationId xmlns:p14="http://schemas.microsoft.com/office/powerpoint/2010/main" val="5207285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54968"/>
          </a:xfrm>
        </p:spPr>
        <p:txBody>
          <a:bodyPr/>
          <a:lstStyle/>
          <a:p>
            <a:r>
              <a:rPr lang="en-US" dirty="0" smtClean="0"/>
              <a:t>Submission 11-18-553</a:t>
            </a:r>
            <a:endParaRPr lang="en-US" dirty="0"/>
          </a:p>
        </p:txBody>
      </p:sp>
      <p:sp>
        <p:nvSpPr>
          <p:cNvPr id="3" name="Content Placeholder 2"/>
          <p:cNvSpPr>
            <a:spLocks noGrp="1"/>
          </p:cNvSpPr>
          <p:nvPr>
            <p:ph idx="1"/>
          </p:nvPr>
        </p:nvSpPr>
        <p:spPr>
          <a:xfrm>
            <a:off x="685800" y="1340770"/>
            <a:ext cx="7770813" cy="4753644"/>
          </a:xfrm>
        </p:spPr>
        <p:txBody>
          <a:bodyPr/>
          <a:lstStyle/>
          <a:p>
            <a:r>
              <a:rPr lang="en-US" dirty="0" smtClean="0"/>
              <a:t>Motion</a:t>
            </a:r>
          </a:p>
          <a:p>
            <a:pPr marL="0" indent="0"/>
            <a:r>
              <a:rPr lang="en-US" b="0" dirty="0" smtClean="0"/>
              <a:t>Move </a:t>
            </a:r>
            <a:r>
              <a:rPr lang="en-US" b="0" dirty="0"/>
              <a:t>to adopt the following </a:t>
            </a:r>
            <a:r>
              <a:rPr lang="en-US" b="0" dirty="0" smtClean="0"/>
              <a:t>requirement </a:t>
            </a:r>
            <a:r>
              <a:rPr lang="en-US" b="0" dirty="0"/>
              <a:t>for </a:t>
            </a:r>
            <a:r>
              <a:rPr lang="en-US" b="0" dirty="0" err="1" smtClean="0"/>
              <a:t>VHTz</a:t>
            </a:r>
            <a:r>
              <a:rPr lang="en-US" b="0" dirty="0" smtClean="0"/>
              <a:t> operation</a:t>
            </a:r>
            <a:r>
              <a:rPr lang="en-US" b="0" dirty="0"/>
              <a:t>, instruct the SFD editor to incorporate it under section </a:t>
            </a:r>
            <a:r>
              <a:rPr lang="en-US" b="0" dirty="0" smtClean="0"/>
              <a:t>3.2.2 </a:t>
            </a:r>
            <a:r>
              <a:rPr lang="en-US" b="0" dirty="0"/>
              <a:t>in the SFD and empower the editor to perform editorial changes:</a:t>
            </a:r>
          </a:p>
          <a:p>
            <a:pPr marL="0" indent="0"/>
            <a:r>
              <a:rPr lang="en-US" dirty="0" smtClean="0"/>
              <a:t>“Any </a:t>
            </a:r>
            <a:r>
              <a:rPr lang="en-US" dirty="0"/>
              <a:t>Access Category (AC) can be used for the </a:t>
            </a:r>
            <a:r>
              <a:rPr lang="en-US" dirty="0" smtClean="0"/>
              <a:t>transmission </a:t>
            </a:r>
            <a:r>
              <a:rPr lang="en-US" dirty="0"/>
              <a:t>of the NDPA frame within the </a:t>
            </a:r>
            <a:r>
              <a:rPr lang="en-US" dirty="0" err="1"/>
              <a:t>VHTz</a:t>
            </a:r>
            <a:r>
              <a:rPr lang="en-US" dirty="0"/>
              <a:t> ranging</a:t>
            </a:r>
            <a:r>
              <a:rPr lang="en-US" dirty="0" smtClean="0"/>
              <a:t>.”</a:t>
            </a:r>
          </a:p>
          <a:p>
            <a:pPr marL="0" indent="0"/>
            <a:endParaRPr lang="en-US" sz="1050" dirty="0" smtClean="0"/>
          </a:p>
          <a:p>
            <a:pPr marL="0" indent="0"/>
            <a:r>
              <a:rPr lang="en-US" dirty="0" smtClean="0"/>
              <a:t>Moved: </a:t>
            </a:r>
            <a:r>
              <a:rPr lang="en-US" b="0" dirty="0" smtClean="0"/>
              <a:t>Christian Berger</a:t>
            </a:r>
          </a:p>
          <a:p>
            <a:pPr marL="0" indent="0"/>
            <a:r>
              <a:rPr lang="en-US" dirty="0" smtClean="0"/>
              <a:t>Second: </a:t>
            </a:r>
            <a:r>
              <a:rPr lang="en-US" b="0" dirty="0" smtClean="0"/>
              <a:t>Niranjan Grandhe</a:t>
            </a:r>
            <a:endParaRPr lang="en-US" b="0" dirty="0"/>
          </a:p>
          <a:p>
            <a:r>
              <a:rPr lang="en-US" dirty="0" smtClean="0"/>
              <a:t>Results (Y/N/A): </a:t>
            </a:r>
            <a:r>
              <a:rPr lang="en-US" b="0" dirty="0" smtClean="0"/>
              <a:t>10/0/2 motion passes.</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99556918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8" name="Text Box 24"/>
          <p:cNvSpPr txBox="1">
            <a:spLocks noChangeArrowheads="1"/>
          </p:cNvSpPr>
          <p:nvPr/>
        </p:nvSpPr>
        <p:spPr bwMode="auto">
          <a:xfrm>
            <a:off x="74364" y="2232113"/>
            <a:ext cx="855796" cy="452185"/>
          </a:xfrm>
          <a:prstGeom prst="rect">
            <a:avLst/>
          </a:prstGeom>
          <a:noFill/>
          <a:ln>
            <a:noFill/>
          </a:ln>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SG </a:t>
            </a:r>
          </a:p>
          <a:p>
            <a:pPr algn="ctr"/>
            <a:r>
              <a:rPr lang="en-US" altLang="en-US" sz="800" dirty="0">
                <a:latin typeface="Arial" panose="020B0604020202020204" pitchFamily="34" charset="0"/>
                <a:cs typeface="Arial" panose="020B0604020202020204" pitchFamily="34" charset="0"/>
              </a:rPr>
              <a:t>Formation</a:t>
            </a:r>
          </a:p>
          <a:p>
            <a:pPr algn="ctr"/>
            <a:r>
              <a:rPr lang="en-US" altLang="en-US" sz="800" dirty="0">
                <a:latin typeface="Arial" panose="020B0604020202020204" pitchFamily="34" charset="0"/>
                <a:cs typeface="Arial" panose="020B0604020202020204" pitchFamily="34" charset="0"/>
              </a:rPr>
              <a:t>1-15</a:t>
            </a:r>
          </a:p>
        </p:txBody>
      </p:sp>
      <p:sp>
        <p:nvSpPr>
          <p:cNvPr id="11" name="Rectangle 10"/>
          <p:cNvSpPr>
            <a:spLocks noChangeArrowheads="1"/>
          </p:cNvSpPr>
          <p:nvPr/>
        </p:nvSpPr>
        <p:spPr bwMode="auto">
          <a:xfrm>
            <a:off x="119990" y="1844824"/>
            <a:ext cx="8989276" cy="4176464"/>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12" name="Rectangle 11"/>
          <p:cNvSpPr>
            <a:spLocks noChangeArrowheads="1"/>
          </p:cNvSpPr>
          <p:nvPr/>
        </p:nvSpPr>
        <p:spPr bwMode="auto">
          <a:xfrm>
            <a:off x="6511536" y="1851491"/>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2020</a:t>
            </a:r>
          </a:p>
        </p:txBody>
      </p:sp>
      <p:sp>
        <p:nvSpPr>
          <p:cNvPr id="13" name="Rectangle 12"/>
          <p:cNvSpPr>
            <a:spLocks noChangeArrowheads="1"/>
          </p:cNvSpPr>
          <p:nvPr/>
        </p:nvSpPr>
        <p:spPr bwMode="auto">
          <a:xfrm>
            <a:off x="5246042" y="1844824"/>
            <a:ext cx="1265494" cy="379767"/>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2019</a:t>
            </a:r>
          </a:p>
        </p:txBody>
      </p:sp>
      <p:sp>
        <p:nvSpPr>
          <p:cNvPr id="14" name="Rectangle 13"/>
          <p:cNvSpPr>
            <a:spLocks noChangeArrowheads="1"/>
          </p:cNvSpPr>
          <p:nvPr/>
        </p:nvSpPr>
        <p:spPr bwMode="auto">
          <a:xfrm>
            <a:off x="2707935" y="1844824"/>
            <a:ext cx="1272613" cy="378995"/>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2017</a:t>
            </a:r>
          </a:p>
        </p:txBody>
      </p:sp>
      <p:sp>
        <p:nvSpPr>
          <p:cNvPr id="15" name="Rectangle 14"/>
          <p:cNvSpPr>
            <a:spLocks noChangeArrowheads="1"/>
          </p:cNvSpPr>
          <p:nvPr/>
        </p:nvSpPr>
        <p:spPr bwMode="auto">
          <a:xfrm>
            <a:off x="1392602" y="1844823"/>
            <a:ext cx="1315332"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2016</a:t>
            </a:r>
          </a:p>
        </p:txBody>
      </p:sp>
      <p:sp>
        <p:nvSpPr>
          <p:cNvPr id="16" name="Rectangle 15"/>
          <p:cNvSpPr>
            <a:spLocks noChangeArrowheads="1"/>
          </p:cNvSpPr>
          <p:nvPr/>
        </p:nvSpPr>
        <p:spPr bwMode="auto">
          <a:xfrm>
            <a:off x="119990" y="1844823"/>
            <a:ext cx="127261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2015</a:t>
            </a:r>
          </a:p>
        </p:txBody>
      </p:sp>
      <p:sp>
        <p:nvSpPr>
          <p:cNvPr id="17" name="Rectangle 16"/>
          <p:cNvSpPr>
            <a:spLocks noChangeArrowheads="1"/>
          </p:cNvSpPr>
          <p:nvPr/>
        </p:nvSpPr>
        <p:spPr bwMode="auto">
          <a:xfrm>
            <a:off x="3971649" y="1844823"/>
            <a:ext cx="128863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2018</a:t>
            </a:r>
          </a:p>
        </p:txBody>
      </p:sp>
      <p:sp>
        <p:nvSpPr>
          <p:cNvPr id="18" name="Text Box 29"/>
          <p:cNvSpPr txBox="1">
            <a:spLocks noChangeArrowheads="1"/>
          </p:cNvSpPr>
          <p:nvPr/>
        </p:nvSpPr>
        <p:spPr bwMode="auto">
          <a:xfrm flipH="1">
            <a:off x="8052350" y="2221522"/>
            <a:ext cx="782637"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b="0" dirty="0"/>
              <a:t>.11az</a:t>
            </a:r>
            <a:br>
              <a:rPr lang="en-US" altLang="en-US" b="0" dirty="0"/>
            </a:br>
            <a:r>
              <a:rPr lang="en-US" altLang="en-US" b="0" dirty="0"/>
              <a:t> Final</a:t>
            </a:r>
          </a:p>
          <a:p>
            <a:r>
              <a:rPr lang="en-US" altLang="en-US" b="0" dirty="0" smtClean="0"/>
              <a:t>3-2021</a:t>
            </a:r>
            <a:endParaRPr lang="en-US" altLang="en-US" b="0" dirty="0"/>
          </a:p>
        </p:txBody>
      </p:sp>
      <p:sp>
        <p:nvSpPr>
          <p:cNvPr id="19" name="Isosceles Triangle 18"/>
          <p:cNvSpPr>
            <a:spLocks noChangeArrowheads="1"/>
          </p:cNvSpPr>
          <p:nvPr/>
        </p:nvSpPr>
        <p:spPr bwMode="auto">
          <a:xfrm>
            <a:off x="167026" y="2247011"/>
            <a:ext cx="203200"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0" name="Isosceles Triangle 19"/>
          <p:cNvSpPr>
            <a:spLocks noChangeArrowheads="1"/>
          </p:cNvSpPr>
          <p:nvPr/>
        </p:nvSpPr>
        <p:spPr bwMode="auto">
          <a:xfrm>
            <a:off x="8029176" y="2261942"/>
            <a:ext cx="174796"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1" name="Isosceles Triangle 20"/>
          <p:cNvSpPr>
            <a:spLocks noChangeArrowheads="1"/>
          </p:cNvSpPr>
          <p:nvPr/>
        </p:nvSpPr>
        <p:spPr bwMode="auto">
          <a:xfrm>
            <a:off x="866400" y="2252737"/>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2" name="Rectangle 21"/>
          <p:cNvSpPr/>
          <p:nvPr/>
        </p:nvSpPr>
        <p:spPr>
          <a:xfrm>
            <a:off x="2513659" y="2871112"/>
            <a:ext cx="2483778" cy="156338"/>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11az SFD</a:t>
            </a:r>
          </a:p>
        </p:txBody>
      </p:sp>
      <p:sp>
        <p:nvSpPr>
          <p:cNvPr id="23" name="Rectangle 22"/>
          <p:cNvSpPr/>
          <p:nvPr/>
        </p:nvSpPr>
        <p:spPr>
          <a:xfrm>
            <a:off x="475194" y="2683662"/>
            <a:ext cx="710728"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UCD</a:t>
            </a:r>
          </a:p>
        </p:txBody>
      </p:sp>
      <p:sp>
        <p:nvSpPr>
          <p:cNvPr id="24" name="Rectangle 23"/>
          <p:cNvSpPr/>
          <p:nvPr/>
        </p:nvSpPr>
        <p:spPr>
          <a:xfrm>
            <a:off x="3187445" y="3030271"/>
            <a:ext cx="4892101" cy="18628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Amendment text</a:t>
            </a:r>
          </a:p>
        </p:txBody>
      </p:sp>
      <p:sp>
        <p:nvSpPr>
          <p:cNvPr id="25" name="Rectangle 24"/>
          <p:cNvSpPr/>
          <p:nvPr/>
        </p:nvSpPr>
        <p:spPr>
          <a:xfrm>
            <a:off x="1185921" y="2683663"/>
            <a:ext cx="2032537"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FRD</a:t>
            </a:r>
          </a:p>
        </p:txBody>
      </p:sp>
      <p:sp>
        <p:nvSpPr>
          <p:cNvPr id="26" name="Text Box 24"/>
          <p:cNvSpPr txBox="1">
            <a:spLocks noChangeArrowheads="1"/>
          </p:cNvSpPr>
          <p:nvPr/>
        </p:nvSpPr>
        <p:spPr bwMode="auto">
          <a:xfrm>
            <a:off x="98149" y="2681837"/>
            <a:ext cx="659530"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a:latin typeface="Arial" panose="020B0604020202020204" pitchFamily="34" charset="0"/>
                <a:cs typeface="Arial" panose="020B0604020202020204" pitchFamily="34" charset="0"/>
              </a:rPr>
              <a:t>5/15-11/15</a:t>
            </a:r>
          </a:p>
        </p:txBody>
      </p:sp>
      <p:sp>
        <p:nvSpPr>
          <p:cNvPr id="27" name="Rectangle 26"/>
          <p:cNvSpPr>
            <a:spLocks noChangeArrowheads="1"/>
          </p:cNvSpPr>
          <p:nvPr/>
        </p:nvSpPr>
        <p:spPr bwMode="auto">
          <a:xfrm>
            <a:off x="7804614" y="1851491"/>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2021</a:t>
            </a:r>
          </a:p>
        </p:txBody>
      </p:sp>
      <p:grpSp>
        <p:nvGrpSpPr>
          <p:cNvPr id="28" name="Group 27"/>
          <p:cNvGrpSpPr/>
          <p:nvPr/>
        </p:nvGrpSpPr>
        <p:grpSpPr>
          <a:xfrm>
            <a:off x="1339290" y="1844824"/>
            <a:ext cx="6503157" cy="4176464"/>
            <a:chOff x="1339290" y="1268760"/>
            <a:chExt cx="6503157" cy="3782041"/>
          </a:xfrm>
        </p:grpSpPr>
        <p:sp>
          <p:nvSpPr>
            <p:cNvPr id="70" name="Line 15"/>
            <p:cNvSpPr>
              <a:spLocks noChangeShapeType="1"/>
            </p:cNvSpPr>
            <p:nvPr/>
          </p:nvSpPr>
          <p:spPr bwMode="auto">
            <a:xfrm flipH="1">
              <a:off x="6603112" y="1299562"/>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1" name="Line 14"/>
            <p:cNvSpPr>
              <a:spLocks noChangeShapeType="1"/>
            </p:cNvSpPr>
            <p:nvPr/>
          </p:nvSpPr>
          <p:spPr bwMode="auto">
            <a:xfrm flipH="1">
              <a:off x="4012657" y="1299562"/>
              <a:ext cx="7937"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2" name="Line 10"/>
            <p:cNvSpPr>
              <a:spLocks noChangeShapeType="1"/>
            </p:cNvSpPr>
            <p:nvPr/>
          </p:nvSpPr>
          <p:spPr bwMode="auto">
            <a:xfrm>
              <a:off x="1339290"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3" name="Line 11"/>
            <p:cNvSpPr>
              <a:spLocks noChangeShapeType="1"/>
            </p:cNvSpPr>
            <p:nvPr/>
          </p:nvSpPr>
          <p:spPr bwMode="auto">
            <a:xfrm>
              <a:off x="2707604"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4" name="Line 15"/>
            <p:cNvSpPr>
              <a:spLocks noChangeShapeType="1"/>
            </p:cNvSpPr>
            <p:nvPr/>
          </p:nvSpPr>
          <p:spPr bwMode="auto">
            <a:xfrm>
              <a:off x="5271395"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5" name="Line 15"/>
            <p:cNvSpPr>
              <a:spLocks noChangeShapeType="1"/>
            </p:cNvSpPr>
            <p:nvPr/>
          </p:nvSpPr>
          <p:spPr bwMode="auto">
            <a:xfrm flipH="1">
              <a:off x="7839272" y="1268760"/>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grpSp>
      <p:sp>
        <p:nvSpPr>
          <p:cNvPr id="29" name="Text Box 26"/>
          <p:cNvSpPr txBox="1">
            <a:spLocks noChangeArrowheads="1"/>
          </p:cNvSpPr>
          <p:nvPr/>
        </p:nvSpPr>
        <p:spPr bwMode="auto">
          <a:xfrm flipH="1">
            <a:off x="6029548" y="2271910"/>
            <a:ext cx="7032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.11az</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Draft 2.0</a:t>
            </a:r>
            <a:br>
              <a:rPr lang="en-US" altLang="en-US" sz="800" dirty="0">
                <a:latin typeface="Arial" panose="020B0604020202020204" pitchFamily="34" charset="0"/>
                <a:cs typeface="Arial" panose="020B0604020202020204" pitchFamily="34" charset="0"/>
              </a:rPr>
            </a:br>
            <a:r>
              <a:rPr lang="en-US" altLang="en-US" sz="800" dirty="0" smtClean="0">
                <a:latin typeface="Arial" panose="020B0604020202020204" pitchFamily="34" charset="0"/>
                <a:cs typeface="Arial" panose="020B0604020202020204" pitchFamily="34" charset="0"/>
              </a:rPr>
              <a:t>5-2019</a:t>
            </a:r>
            <a:endParaRPr lang="en-US" altLang="en-US" sz="800" dirty="0">
              <a:latin typeface="Arial" panose="020B0604020202020204" pitchFamily="34" charset="0"/>
              <a:cs typeface="Arial" panose="020B0604020202020204" pitchFamily="34" charset="0"/>
            </a:endParaRPr>
          </a:p>
        </p:txBody>
      </p:sp>
      <p:sp>
        <p:nvSpPr>
          <p:cNvPr id="30" name="Isosceles Triangle 29"/>
          <p:cNvSpPr>
            <a:spLocks noChangeArrowheads="1"/>
          </p:cNvSpPr>
          <p:nvPr/>
        </p:nvSpPr>
        <p:spPr bwMode="auto">
          <a:xfrm flipH="1">
            <a:off x="5887977" y="2264324"/>
            <a:ext cx="190500"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31" name="Text Box 24"/>
          <p:cNvSpPr txBox="1">
            <a:spLocks noChangeArrowheads="1"/>
          </p:cNvSpPr>
          <p:nvPr/>
        </p:nvSpPr>
        <p:spPr bwMode="auto">
          <a:xfrm>
            <a:off x="5199338" y="2272091"/>
            <a:ext cx="56164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.11az</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Draft 1.0</a:t>
            </a:r>
            <a:br>
              <a:rPr lang="en-US" altLang="en-US" sz="800" dirty="0">
                <a:latin typeface="Arial" panose="020B0604020202020204" pitchFamily="34" charset="0"/>
                <a:cs typeface="Arial" panose="020B0604020202020204" pitchFamily="34" charset="0"/>
              </a:rPr>
            </a:br>
            <a:r>
              <a:rPr lang="en-US" altLang="en-US" sz="800" dirty="0" smtClean="0">
                <a:latin typeface="Arial" panose="020B0604020202020204" pitchFamily="34" charset="0"/>
                <a:cs typeface="Arial" panose="020B0604020202020204" pitchFamily="34" charset="0"/>
              </a:rPr>
              <a:t>11-2018</a:t>
            </a:r>
            <a:endParaRPr lang="en-US" altLang="en-US" sz="800" dirty="0">
              <a:latin typeface="Arial" panose="020B0604020202020204" pitchFamily="34" charset="0"/>
              <a:cs typeface="Arial" panose="020B0604020202020204" pitchFamily="34" charset="0"/>
            </a:endParaRPr>
          </a:p>
        </p:txBody>
      </p:sp>
      <p:sp>
        <p:nvSpPr>
          <p:cNvPr id="32" name="Isosceles Triangle 31"/>
          <p:cNvSpPr>
            <a:spLocks noChangeArrowheads="1"/>
          </p:cNvSpPr>
          <p:nvPr/>
        </p:nvSpPr>
        <p:spPr bwMode="auto">
          <a:xfrm>
            <a:off x="5032526" y="2259562"/>
            <a:ext cx="201612" cy="227013"/>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33" name="Isosceles Triangle 32"/>
          <p:cNvSpPr>
            <a:spLocks noChangeArrowheads="1"/>
          </p:cNvSpPr>
          <p:nvPr/>
        </p:nvSpPr>
        <p:spPr bwMode="auto">
          <a:xfrm>
            <a:off x="2441683" y="2275890"/>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34" name="Text Box 24"/>
          <p:cNvSpPr txBox="1">
            <a:spLocks noChangeArrowheads="1"/>
          </p:cNvSpPr>
          <p:nvPr/>
        </p:nvSpPr>
        <p:spPr bwMode="auto">
          <a:xfrm>
            <a:off x="1849178" y="2230830"/>
            <a:ext cx="731105"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.11az SFD </a:t>
            </a:r>
          </a:p>
          <a:p>
            <a:pPr algn="ctr"/>
            <a:r>
              <a:rPr lang="en-US" altLang="en-US" sz="800" dirty="0" smtClean="0">
                <a:latin typeface="Arial" panose="020B0604020202020204" pitchFamily="34" charset="0"/>
                <a:cs typeface="Arial" panose="020B0604020202020204" pitchFamily="34" charset="0"/>
              </a:rPr>
              <a:t>11-2016</a:t>
            </a:r>
            <a:endParaRPr lang="en-US" altLang="en-US" sz="800" dirty="0">
              <a:latin typeface="Arial" panose="020B0604020202020204" pitchFamily="34" charset="0"/>
              <a:cs typeface="Arial" panose="020B0604020202020204" pitchFamily="34" charset="0"/>
            </a:endParaRPr>
          </a:p>
        </p:txBody>
      </p:sp>
      <p:grpSp>
        <p:nvGrpSpPr>
          <p:cNvPr id="35" name="Group 34"/>
          <p:cNvGrpSpPr/>
          <p:nvPr/>
        </p:nvGrpSpPr>
        <p:grpSpPr>
          <a:xfrm>
            <a:off x="4139952" y="2244287"/>
            <a:ext cx="699794" cy="359852"/>
            <a:chOff x="3349527" y="1607958"/>
            <a:chExt cx="699794" cy="359852"/>
          </a:xfrm>
        </p:grpSpPr>
        <p:sp>
          <p:nvSpPr>
            <p:cNvPr id="68" name="Text Box 24"/>
            <p:cNvSpPr txBox="1">
              <a:spLocks noChangeArrowheads="1"/>
            </p:cNvSpPr>
            <p:nvPr/>
          </p:nvSpPr>
          <p:spPr bwMode="auto">
            <a:xfrm>
              <a:off x="3474848" y="1607958"/>
              <a:ext cx="574473" cy="359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0.1</a:t>
              </a:r>
              <a:br>
                <a:rPr lang="en-US" altLang="en-US" sz="600" dirty="0">
                  <a:latin typeface="Arial" panose="020B0604020202020204" pitchFamily="34" charset="0"/>
                  <a:cs typeface="Arial" panose="020B0604020202020204" pitchFamily="34" charset="0"/>
                </a:rPr>
              </a:br>
              <a:r>
                <a:rPr lang="en-US" altLang="en-US" sz="600" dirty="0" smtClean="0">
                  <a:latin typeface="Arial" panose="020B0604020202020204" pitchFamily="34" charset="0"/>
                  <a:cs typeface="Arial" panose="020B0604020202020204" pitchFamily="34" charset="0"/>
                </a:rPr>
                <a:t>March 2018</a:t>
              </a:r>
              <a:endParaRPr lang="en-US" altLang="en-US" sz="600" dirty="0">
                <a:latin typeface="Arial" panose="020B0604020202020204" pitchFamily="34" charset="0"/>
                <a:cs typeface="Arial" panose="020B0604020202020204" pitchFamily="34" charset="0"/>
              </a:endParaRPr>
            </a:p>
          </p:txBody>
        </p:sp>
        <p:sp>
          <p:nvSpPr>
            <p:cNvPr id="69" name="Isosceles Triangle 68"/>
            <p:cNvSpPr>
              <a:spLocks noChangeArrowheads="1"/>
            </p:cNvSpPr>
            <p:nvPr/>
          </p:nvSpPr>
          <p:spPr bwMode="auto">
            <a:xfrm>
              <a:off x="3349527" y="1624182"/>
              <a:ext cx="201612" cy="227013"/>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grpSp>
      <p:sp>
        <p:nvSpPr>
          <p:cNvPr id="36" name="Text Box 24"/>
          <p:cNvSpPr txBox="1">
            <a:spLocks noChangeArrowheads="1"/>
          </p:cNvSpPr>
          <p:nvPr/>
        </p:nvSpPr>
        <p:spPr bwMode="auto">
          <a:xfrm>
            <a:off x="4080240" y="3027450"/>
            <a:ext cx="1102664"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smtClean="0">
                <a:latin typeface="Arial" panose="020B0604020202020204" pitchFamily="34" charset="0"/>
                <a:cs typeface="Arial" panose="020B0604020202020204" pitchFamily="34" charset="0"/>
              </a:rPr>
              <a:t>5/17-3/21</a:t>
            </a:r>
            <a:endParaRPr lang="en-US" altLang="en-US" sz="700" dirty="0">
              <a:latin typeface="Arial" panose="020B0604020202020204" pitchFamily="34" charset="0"/>
              <a:cs typeface="Arial" panose="020B0604020202020204" pitchFamily="34" charset="0"/>
            </a:endParaRPr>
          </a:p>
        </p:txBody>
      </p:sp>
      <p:sp>
        <p:nvSpPr>
          <p:cNvPr id="37" name="Text Box 24"/>
          <p:cNvSpPr txBox="1">
            <a:spLocks noChangeArrowheads="1"/>
          </p:cNvSpPr>
          <p:nvPr/>
        </p:nvSpPr>
        <p:spPr bwMode="auto">
          <a:xfrm>
            <a:off x="1096725" y="2675472"/>
            <a:ext cx="1008949"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1026" rIns="0"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smtClean="0">
                <a:latin typeface="Arial" panose="020B0604020202020204" pitchFamily="34" charset="0"/>
                <a:cs typeface="Arial" panose="020B0604020202020204" pitchFamily="34" charset="0"/>
              </a:rPr>
              <a:t>11/15-5/17</a:t>
            </a:r>
            <a:endParaRPr lang="en-US" altLang="en-US" sz="700" dirty="0">
              <a:latin typeface="Arial" panose="020B0604020202020204" pitchFamily="34" charset="0"/>
              <a:cs typeface="Arial" panose="020B0604020202020204" pitchFamily="34" charset="0"/>
            </a:endParaRPr>
          </a:p>
        </p:txBody>
      </p:sp>
      <p:sp>
        <p:nvSpPr>
          <p:cNvPr id="38" name="Text Box 24"/>
          <p:cNvSpPr txBox="1">
            <a:spLocks noChangeArrowheads="1"/>
          </p:cNvSpPr>
          <p:nvPr/>
        </p:nvSpPr>
        <p:spPr bwMode="auto">
          <a:xfrm>
            <a:off x="2339752" y="2860718"/>
            <a:ext cx="1008949"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1026" rIns="0"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smtClean="0">
                <a:latin typeface="Arial" panose="020B0604020202020204" pitchFamily="34" charset="0"/>
                <a:cs typeface="Arial" panose="020B0604020202020204" pitchFamily="34" charset="0"/>
              </a:rPr>
              <a:t>9/16-5/18</a:t>
            </a:r>
            <a:endParaRPr lang="en-US" altLang="en-US" sz="700" dirty="0">
              <a:latin typeface="Arial" panose="020B0604020202020204" pitchFamily="34" charset="0"/>
              <a:cs typeface="Arial" panose="020B0604020202020204" pitchFamily="34" charset="0"/>
            </a:endParaRPr>
          </a:p>
        </p:txBody>
      </p:sp>
      <p:sp>
        <p:nvSpPr>
          <p:cNvPr id="39" name="TextBox 38"/>
          <p:cNvSpPr txBox="1"/>
          <p:nvPr/>
        </p:nvSpPr>
        <p:spPr>
          <a:xfrm>
            <a:off x="209157" y="3140968"/>
            <a:ext cx="974511" cy="351026"/>
          </a:xfrm>
          <a:prstGeom prst="rect">
            <a:avLst/>
          </a:prstGeom>
          <a:noFill/>
        </p:spPr>
        <p:txBody>
          <a:bodyPr wrap="square" lIns="0" tIns="0" rIns="0" bIns="0" rtlCol="0">
            <a:noAutofit/>
          </a:bodyPr>
          <a:lstStyle/>
          <a:p>
            <a:r>
              <a:rPr lang="en-US" sz="1100" dirty="0" smtClean="0">
                <a:solidFill>
                  <a:schemeClr val="tx1"/>
                </a:solidFill>
              </a:rPr>
              <a:t>Range Accuracy</a:t>
            </a:r>
          </a:p>
          <a:p>
            <a:r>
              <a:rPr lang="en-US" sz="1100" dirty="0" smtClean="0">
                <a:solidFill>
                  <a:schemeClr val="tx1"/>
                </a:solidFill>
              </a:rPr>
              <a:t>Coverage in &lt;6Ghz</a:t>
            </a:r>
            <a:endParaRPr lang="en-US" sz="1100" dirty="0">
              <a:solidFill>
                <a:schemeClr val="tx1"/>
              </a:solidFill>
            </a:endParaRPr>
          </a:p>
        </p:txBody>
      </p:sp>
      <p:sp>
        <p:nvSpPr>
          <p:cNvPr id="40" name="Rectangle 39"/>
          <p:cNvSpPr/>
          <p:nvPr/>
        </p:nvSpPr>
        <p:spPr>
          <a:xfrm>
            <a:off x="1185921" y="3216773"/>
            <a:ext cx="2032537"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FRD</a:t>
            </a:r>
          </a:p>
        </p:txBody>
      </p:sp>
      <p:sp>
        <p:nvSpPr>
          <p:cNvPr id="41" name="TextBox 40"/>
          <p:cNvSpPr txBox="1"/>
          <p:nvPr/>
        </p:nvSpPr>
        <p:spPr>
          <a:xfrm>
            <a:off x="218568" y="3763924"/>
            <a:ext cx="926442" cy="169132"/>
          </a:xfrm>
          <a:prstGeom prst="rect">
            <a:avLst/>
          </a:prstGeom>
          <a:noFill/>
        </p:spPr>
        <p:txBody>
          <a:bodyPr wrap="square" lIns="0" tIns="0" rIns="0" bIns="0" rtlCol="0">
            <a:noAutofit/>
          </a:bodyPr>
          <a:lstStyle/>
          <a:p>
            <a:r>
              <a:rPr lang="en-US" sz="1100" dirty="0" smtClean="0">
                <a:solidFill>
                  <a:schemeClr val="tx1"/>
                </a:solidFill>
              </a:rPr>
              <a:t>Security</a:t>
            </a:r>
            <a:endParaRPr lang="en-US" sz="1100" dirty="0">
              <a:solidFill>
                <a:schemeClr val="tx1"/>
              </a:solidFill>
            </a:endParaRPr>
          </a:p>
        </p:txBody>
      </p:sp>
      <p:sp>
        <p:nvSpPr>
          <p:cNvPr id="42" name="TextBox 41"/>
          <p:cNvSpPr txBox="1"/>
          <p:nvPr/>
        </p:nvSpPr>
        <p:spPr>
          <a:xfrm>
            <a:off x="208283" y="4238344"/>
            <a:ext cx="926442" cy="169132"/>
          </a:xfrm>
          <a:prstGeom prst="rect">
            <a:avLst/>
          </a:prstGeom>
          <a:noFill/>
        </p:spPr>
        <p:txBody>
          <a:bodyPr wrap="square" lIns="0" tIns="0" rIns="0" bIns="0" rtlCol="0">
            <a:noAutofit/>
          </a:bodyPr>
          <a:lstStyle/>
          <a:p>
            <a:r>
              <a:rPr lang="en-US" sz="1100" dirty="0" smtClean="0">
                <a:solidFill>
                  <a:schemeClr val="tx1"/>
                </a:solidFill>
              </a:rPr>
              <a:t>60Ghz</a:t>
            </a:r>
            <a:endParaRPr lang="en-US" sz="1100" dirty="0">
              <a:solidFill>
                <a:schemeClr val="tx1"/>
              </a:solidFill>
            </a:endParaRPr>
          </a:p>
        </p:txBody>
      </p:sp>
      <p:sp>
        <p:nvSpPr>
          <p:cNvPr id="43" name="TextBox 42"/>
          <p:cNvSpPr txBox="1"/>
          <p:nvPr/>
        </p:nvSpPr>
        <p:spPr>
          <a:xfrm>
            <a:off x="204625" y="4794948"/>
            <a:ext cx="926442" cy="169132"/>
          </a:xfrm>
          <a:prstGeom prst="rect">
            <a:avLst/>
          </a:prstGeom>
          <a:noFill/>
        </p:spPr>
        <p:txBody>
          <a:bodyPr wrap="square" lIns="0" tIns="0" rIns="0" bIns="0" rtlCol="0">
            <a:noAutofit/>
          </a:bodyPr>
          <a:lstStyle/>
          <a:p>
            <a:r>
              <a:rPr lang="en-US" sz="1100" dirty="0" smtClean="0">
                <a:solidFill>
                  <a:schemeClr val="tx1"/>
                </a:solidFill>
              </a:rPr>
              <a:t>Scalability</a:t>
            </a:r>
            <a:endParaRPr lang="en-US" sz="1100" dirty="0">
              <a:solidFill>
                <a:schemeClr val="tx1"/>
              </a:solidFill>
            </a:endParaRPr>
          </a:p>
        </p:txBody>
      </p:sp>
      <p:sp>
        <p:nvSpPr>
          <p:cNvPr id="44" name="Rectangle 43"/>
          <p:cNvSpPr/>
          <p:nvPr/>
        </p:nvSpPr>
        <p:spPr>
          <a:xfrm>
            <a:off x="2005377" y="3754382"/>
            <a:ext cx="1211685"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tx1"/>
                </a:solidFill>
              </a:rPr>
              <a:t>     FRD</a:t>
            </a:r>
            <a:endParaRPr lang="en-US" sz="1100" dirty="0">
              <a:solidFill>
                <a:schemeClr val="tx1"/>
              </a:solidFill>
            </a:endParaRPr>
          </a:p>
        </p:txBody>
      </p:sp>
      <p:sp>
        <p:nvSpPr>
          <p:cNvPr id="45" name="Rectangle 44"/>
          <p:cNvSpPr/>
          <p:nvPr/>
        </p:nvSpPr>
        <p:spPr>
          <a:xfrm>
            <a:off x="2006377" y="3753749"/>
            <a:ext cx="644461" cy="187855"/>
          </a:xfrm>
          <a:prstGeom prst="rect">
            <a:avLst/>
          </a:prstGeom>
          <a:noFill/>
          <a:ln w="3175">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600" dirty="0" smtClean="0">
                <a:solidFill>
                  <a:schemeClr val="tx1"/>
                </a:solidFill>
              </a:rPr>
              <a:t>Threat model</a:t>
            </a:r>
            <a:endParaRPr lang="en-US" sz="600" dirty="0">
              <a:solidFill>
                <a:schemeClr val="tx1"/>
              </a:solidFill>
            </a:endParaRPr>
          </a:p>
        </p:txBody>
      </p:sp>
      <p:sp>
        <p:nvSpPr>
          <p:cNvPr id="46" name="Rectangle 45"/>
          <p:cNvSpPr/>
          <p:nvPr/>
        </p:nvSpPr>
        <p:spPr>
          <a:xfrm>
            <a:off x="2513659" y="4407475"/>
            <a:ext cx="2483778" cy="195625"/>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tx1"/>
                </a:solidFill>
              </a:rPr>
              <a:t>SFD</a:t>
            </a:r>
            <a:endParaRPr lang="en-US" sz="1100" dirty="0">
              <a:solidFill>
                <a:schemeClr val="tx1"/>
              </a:solidFill>
            </a:endParaRPr>
          </a:p>
        </p:txBody>
      </p:sp>
      <p:sp>
        <p:nvSpPr>
          <p:cNvPr id="47" name="Rectangle 46"/>
          <p:cNvSpPr/>
          <p:nvPr/>
        </p:nvSpPr>
        <p:spPr>
          <a:xfrm>
            <a:off x="1185921" y="4220027"/>
            <a:ext cx="2033064"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FRD</a:t>
            </a:r>
          </a:p>
        </p:txBody>
      </p:sp>
      <p:sp>
        <p:nvSpPr>
          <p:cNvPr id="48" name="Rectangle 47"/>
          <p:cNvSpPr/>
          <p:nvPr/>
        </p:nvSpPr>
        <p:spPr>
          <a:xfrm>
            <a:off x="2513659" y="4982396"/>
            <a:ext cx="2483778" cy="191325"/>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tx1"/>
                </a:solidFill>
              </a:rPr>
              <a:t>SFD</a:t>
            </a:r>
            <a:endParaRPr lang="en-US" sz="1100" dirty="0">
              <a:solidFill>
                <a:schemeClr val="tx1"/>
              </a:solidFill>
            </a:endParaRPr>
          </a:p>
        </p:txBody>
      </p:sp>
      <p:sp>
        <p:nvSpPr>
          <p:cNvPr id="49" name="Rectangle 48"/>
          <p:cNvSpPr/>
          <p:nvPr/>
        </p:nvSpPr>
        <p:spPr>
          <a:xfrm>
            <a:off x="1184525" y="4794948"/>
            <a:ext cx="2032537"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FRD</a:t>
            </a:r>
          </a:p>
        </p:txBody>
      </p:sp>
      <p:sp>
        <p:nvSpPr>
          <p:cNvPr id="50" name="Rectangle 49"/>
          <p:cNvSpPr/>
          <p:nvPr/>
        </p:nvSpPr>
        <p:spPr>
          <a:xfrm>
            <a:off x="3187446" y="3943095"/>
            <a:ext cx="1809991" cy="166793"/>
          </a:xfrm>
          <a:prstGeom prst="rect">
            <a:avLst/>
          </a:prstGeom>
          <a:solidFill>
            <a:schemeClr val="accent1">
              <a:alpha val="5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tx1">
                    <a:alpha val="60000"/>
                  </a:schemeClr>
                </a:solidFill>
              </a:rPr>
              <a:t>SFD</a:t>
            </a:r>
            <a:endParaRPr lang="en-US" sz="1100" dirty="0">
              <a:solidFill>
                <a:schemeClr val="tx1">
                  <a:alpha val="60000"/>
                </a:schemeClr>
              </a:solidFill>
            </a:endParaRPr>
          </a:p>
        </p:txBody>
      </p:sp>
      <p:cxnSp>
        <p:nvCxnSpPr>
          <p:cNvPr id="51" name="Straight Connector 50"/>
          <p:cNvCxnSpPr/>
          <p:nvPr/>
        </p:nvCxnSpPr>
        <p:spPr bwMode="auto">
          <a:xfrm>
            <a:off x="467447" y="2899544"/>
            <a:ext cx="720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3" name="Straight Connector 52"/>
          <p:cNvCxnSpPr/>
          <p:nvPr/>
        </p:nvCxnSpPr>
        <p:spPr bwMode="auto">
          <a:xfrm>
            <a:off x="1184524" y="4434263"/>
            <a:ext cx="2052000" cy="2849"/>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4" name="Straight Connector 53"/>
          <p:cNvCxnSpPr/>
          <p:nvPr/>
        </p:nvCxnSpPr>
        <p:spPr bwMode="auto">
          <a:xfrm>
            <a:off x="1199765" y="3429000"/>
            <a:ext cx="2016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5" name="Straight Connector 54"/>
          <p:cNvCxnSpPr/>
          <p:nvPr/>
        </p:nvCxnSpPr>
        <p:spPr bwMode="auto">
          <a:xfrm>
            <a:off x="1200323" y="2899544"/>
            <a:ext cx="2016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Straight Connector 56"/>
          <p:cNvCxnSpPr/>
          <p:nvPr/>
        </p:nvCxnSpPr>
        <p:spPr bwMode="auto">
          <a:xfrm>
            <a:off x="1170516" y="4996494"/>
            <a:ext cx="2052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8" name="Rectangle 57"/>
          <p:cNvSpPr/>
          <p:nvPr/>
        </p:nvSpPr>
        <p:spPr>
          <a:xfrm>
            <a:off x="2513659" y="5485977"/>
            <a:ext cx="2483778" cy="202085"/>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tx1"/>
                </a:solidFill>
              </a:rPr>
              <a:t>SFD</a:t>
            </a:r>
            <a:endParaRPr lang="en-US" sz="1100" dirty="0">
              <a:solidFill>
                <a:schemeClr val="tx1"/>
              </a:solidFill>
            </a:endParaRPr>
          </a:p>
        </p:txBody>
      </p:sp>
      <p:sp>
        <p:nvSpPr>
          <p:cNvPr id="59" name="TextBox 58"/>
          <p:cNvSpPr txBox="1"/>
          <p:nvPr/>
        </p:nvSpPr>
        <p:spPr>
          <a:xfrm>
            <a:off x="269862" y="5266822"/>
            <a:ext cx="878097" cy="351026"/>
          </a:xfrm>
          <a:prstGeom prst="rect">
            <a:avLst/>
          </a:prstGeom>
          <a:noFill/>
        </p:spPr>
        <p:txBody>
          <a:bodyPr wrap="square" lIns="0" tIns="0" rIns="0" bIns="0" rtlCol="0">
            <a:noAutofit/>
          </a:bodyPr>
          <a:lstStyle/>
          <a:p>
            <a:r>
              <a:rPr lang="en-US" sz="1100" dirty="0" smtClean="0">
                <a:solidFill>
                  <a:schemeClr val="tx1"/>
                </a:solidFill>
              </a:rPr>
              <a:t>Angular in</a:t>
            </a:r>
          </a:p>
          <a:p>
            <a:r>
              <a:rPr lang="en-US" sz="1100" dirty="0" smtClean="0">
                <a:solidFill>
                  <a:schemeClr val="tx1"/>
                </a:solidFill>
              </a:rPr>
              <a:t> &lt;6Ghz</a:t>
            </a:r>
            <a:endParaRPr lang="en-US" sz="1100" dirty="0">
              <a:solidFill>
                <a:schemeClr val="tx1"/>
              </a:solidFill>
            </a:endParaRPr>
          </a:p>
        </p:txBody>
      </p:sp>
      <p:sp>
        <p:nvSpPr>
          <p:cNvPr id="60" name="Rectangle 59"/>
          <p:cNvSpPr/>
          <p:nvPr/>
        </p:nvSpPr>
        <p:spPr>
          <a:xfrm>
            <a:off x="2003247" y="5296357"/>
            <a:ext cx="1275916"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FRD</a:t>
            </a:r>
          </a:p>
        </p:txBody>
      </p:sp>
      <p:sp>
        <p:nvSpPr>
          <p:cNvPr id="61" name="Oval Callout 60"/>
          <p:cNvSpPr/>
          <p:nvPr/>
        </p:nvSpPr>
        <p:spPr bwMode="auto">
          <a:xfrm>
            <a:off x="5348681" y="3356364"/>
            <a:ext cx="729796" cy="324478"/>
          </a:xfrm>
          <a:prstGeom prst="wedgeEllipseCallout">
            <a:avLst>
              <a:gd name="adj1" fmla="val -340286"/>
              <a:gd name="adj2" fmla="val -232752"/>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900" b="1" i="0" u="none" strike="noStrike" cap="none" normalizeH="0" baseline="0" dirty="0" smtClean="0">
                <a:ln>
                  <a:noFill/>
                </a:ln>
                <a:solidFill>
                  <a:schemeClr val="tx1"/>
                </a:solidFill>
                <a:effectLst/>
                <a:latin typeface="Times New Roman" pitchFamily="16" charset="0"/>
                <a:ea typeface="MS Gothic" charset="-128"/>
              </a:rPr>
              <a:t>FRD Freeze</a:t>
            </a:r>
          </a:p>
        </p:txBody>
      </p:sp>
      <p:sp>
        <p:nvSpPr>
          <p:cNvPr id="62" name="Oval Callout 61"/>
          <p:cNvSpPr/>
          <p:nvPr/>
        </p:nvSpPr>
        <p:spPr bwMode="auto">
          <a:xfrm>
            <a:off x="6418793" y="3403699"/>
            <a:ext cx="729796" cy="350050"/>
          </a:xfrm>
          <a:prstGeom prst="wedgeEllipseCallout">
            <a:avLst>
              <a:gd name="adj1" fmla="val -243182"/>
              <a:gd name="adj2" fmla="val -185326"/>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900" b="1" dirty="0" smtClean="0">
                <a:solidFill>
                  <a:schemeClr val="tx1"/>
                </a:solidFill>
              </a:rPr>
              <a:t>SF</a:t>
            </a:r>
            <a:r>
              <a:rPr kumimoji="0" lang="en-US" sz="900" b="1" i="0" u="none" strike="noStrike" cap="none" normalizeH="0" baseline="0" dirty="0" smtClean="0">
                <a:ln>
                  <a:noFill/>
                </a:ln>
                <a:solidFill>
                  <a:schemeClr val="tx1"/>
                </a:solidFill>
                <a:effectLst/>
                <a:latin typeface="Times New Roman" pitchFamily="16" charset="0"/>
                <a:ea typeface="MS Gothic" charset="-128"/>
              </a:rPr>
              <a:t>D Freeze</a:t>
            </a:r>
          </a:p>
        </p:txBody>
      </p:sp>
      <p:sp>
        <p:nvSpPr>
          <p:cNvPr id="63" name="Isosceles Triangle 62"/>
          <p:cNvSpPr>
            <a:spLocks noChangeArrowheads="1"/>
          </p:cNvSpPr>
          <p:nvPr/>
        </p:nvSpPr>
        <p:spPr bwMode="auto">
          <a:xfrm>
            <a:off x="3107923" y="2267934"/>
            <a:ext cx="201612" cy="227013"/>
          </a:xfrm>
          <a:prstGeom prst="triangle">
            <a:avLst>
              <a:gd name="adj" fmla="val 50000"/>
            </a:avLst>
          </a:prstGeom>
          <a:solidFill>
            <a:srgbClr val="00B05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64" name="Text Box 24"/>
          <p:cNvSpPr txBox="1">
            <a:spLocks noChangeArrowheads="1"/>
          </p:cNvSpPr>
          <p:nvPr/>
        </p:nvSpPr>
        <p:spPr bwMode="auto">
          <a:xfrm>
            <a:off x="3144537" y="2221522"/>
            <a:ext cx="731105"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 </a:t>
            </a:r>
            <a:r>
              <a:rPr lang="en-US" altLang="en-US" sz="600" dirty="0" smtClean="0">
                <a:latin typeface="Arial" panose="020B0604020202020204" pitchFamily="34" charset="0"/>
                <a:cs typeface="Arial" panose="020B0604020202020204" pitchFamily="34" charset="0"/>
              </a:rPr>
              <a:t>requirement freeze</a:t>
            </a:r>
          </a:p>
          <a:p>
            <a:pPr algn="ctr"/>
            <a:r>
              <a:rPr lang="en-US" altLang="en-US" sz="600" dirty="0" smtClean="0">
                <a:latin typeface="Arial" panose="020B0604020202020204" pitchFamily="34" charset="0"/>
                <a:cs typeface="Arial" panose="020B0604020202020204" pitchFamily="34" charset="0"/>
              </a:rPr>
              <a:t>5-2017</a:t>
            </a:r>
            <a:endParaRPr lang="en-US" altLang="en-US" sz="600" dirty="0">
              <a:latin typeface="Arial" panose="020B0604020202020204" pitchFamily="34" charset="0"/>
              <a:cs typeface="Arial" panose="020B0604020202020204" pitchFamily="34" charset="0"/>
            </a:endParaRPr>
          </a:p>
        </p:txBody>
      </p:sp>
      <p:sp>
        <p:nvSpPr>
          <p:cNvPr id="65" name="Text Box 24"/>
          <p:cNvSpPr txBox="1">
            <a:spLocks noChangeArrowheads="1"/>
          </p:cNvSpPr>
          <p:nvPr/>
        </p:nvSpPr>
        <p:spPr bwMode="auto">
          <a:xfrm>
            <a:off x="1013037" y="2234095"/>
            <a:ext cx="810114"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TG formation </a:t>
            </a:r>
          </a:p>
          <a:p>
            <a:pPr algn="ctr"/>
            <a:r>
              <a:rPr lang="en-US" altLang="en-US" sz="800" dirty="0">
                <a:latin typeface="Arial" panose="020B0604020202020204" pitchFamily="34" charset="0"/>
                <a:cs typeface="Arial" panose="020B0604020202020204" pitchFamily="34" charset="0"/>
              </a:rPr>
              <a:t>9-15</a:t>
            </a:r>
          </a:p>
        </p:txBody>
      </p:sp>
      <p:cxnSp>
        <p:nvCxnSpPr>
          <p:cNvPr id="66" name="Straight Connector 65"/>
          <p:cNvCxnSpPr/>
          <p:nvPr/>
        </p:nvCxnSpPr>
        <p:spPr bwMode="auto">
          <a:xfrm>
            <a:off x="2003247" y="3977809"/>
            <a:ext cx="122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7" name="Straight Connector 66"/>
          <p:cNvCxnSpPr/>
          <p:nvPr/>
        </p:nvCxnSpPr>
        <p:spPr bwMode="auto">
          <a:xfrm>
            <a:off x="2521868" y="4618712"/>
            <a:ext cx="204027"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 name="Straight Connector 81"/>
          <p:cNvCxnSpPr/>
          <p:nvPr/>
        </p:nvCxnSpPr>
        <p:spPr bwMode="auto">
          <a:xfrm>
            <a:off x="2002572" y="5517232"/>
            <a:ext cx="180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3" name="Straight Connector 82"/>
          <p:cNvCxnSpPr/>
          <p:nvPr/>
        </p:nvCxnSpPr>
        <p:spPr bwMode="auto">
          <a:xfrm>
            <a:off x="2519150" y="3059295"/>
            <a:ext cx="86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Title 1"/>
          <p:cNvSpPr>
            <a:spLocks noGrp="1"/>
          </p:cNvSpPr>
          <p:nvPr>
            <p:ph type="title"/>
          </p:nvPr>
        </p:nvSpPr>
        <p:spPr/>
        <p:txBody>
          <a:bodyPr/>
          <a:lstStyle/>
          <a:p>
            <a:r>
              <a:rPr lang="en-US" dirty="0" smtClean="0"/>
              <a:t>Current Approved Timelines - Previously</a:t>
            </a:r>
            <a:endParaRPr lang="en-US" dirty="0"/>
          </a:p>
        </p:txBody>
      </p:sp>
      <p:sp>
        <p:nvSpPr>
          <p:cNvPr id="88" name="Rectangle 87"/>
          <p:cNvSpPr/>
          <p:nvPr/>
        </p:nvSpPr>
        <p:spPr>
          <a:xfrm>
            <a:off x="3799051" y="3940038"/>
            <a:ext cx="616233" cy="17699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tIns="0" bIns="0" anchor="ctr"/>
          <a:lstStyle/>
          <a:p>
            <a:pPr algn="ctr">
              <a:defRPr/>
            </a:pPr>
            <a:r>
              <a:rPr lang="en-US" sz="600" dirty="0" smtClean="0">
                <a:solidFill>
                  <a:schemeClr val="tx1"/>
                </a:solidFill>
              </a:rPr>
              <a:t>Unassociated neg.</a:t>
            </a:r>
            <a:endParaRPr lang="en-US" sz="600" dirty="0">
              <a:solidFill>
                <a:schemeClr val="tx1"/>
              </a:solidFill>
            </a:endParaRPr>
          </a:p>
        </p:txBody>
      </p:sp>
      <p:sp>
        <p:nvSpPr>
          <p:cNvPr id="91" name="Rectangle 90"/>
          <p:cNvSpPr/>
          <p:nvPr/>
        </p:nvSpPr>
        <p:spPr>
          <a:xfrm>
            <a:off x="4427985" y="3933056"/>
            <a:ext cx="563806" cy="17699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600" dirty="0" err="1" smtClean="0">
                <a:solidFill>
                  <a:schemeClr val="tx1"/>
                </a:solidFill>
              </a:rPr>
              <a:t>nassociated</a:t>
            </a:r>
            <a:r>
              <a:rPr lang="en-US" sz="600" dirty="0" smtClean="0">
                <a:solidFill>
                  <a:schemeClr val="tx1"/>
                </a:solidFill>
              </a:rPr>
              <a:t> </a:t>
            </a:r>
          </a:p>
          <a:p>
            <a:pPr algn="ctr">
              <a:defRPr/>
            </a:pPr>
            <a:r>
              <a:rPr lang="en-US" sz="600" dirty="0" smtClean="0">
                <a:solidFill>
                  <a:schemeClr val="tx1"/>
                </a:solidFill>
              </a:rPr>
              <a:t>neg.</a:t>
            </a:r>
            <a:endParaRPr lang="en-US" sz="600" dirty="0">
              <a:solidFill>
                <a:schemeClr val="tx1"/>
              </a:solidFill>
            </a:endParaRPr>
          </a:p>
        </p:txBody>
      </p:sp>
      <p:cxnSp>
        <p:nvCxnSpPr>
          <p:cNvPr id="92" name="Straight Connector 91"/>
          <p:cNvCxnSpPr/>
          <p:nvPr/>
        </p:nvCxnSpPr>
        <p:spPr bwMode="auto">
          <a:xfrm>
            <a:off x="4500435" y="4134478"/>
            <a:ext cx="14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6" name="Rectangle 85"/>
          <p:cNvSpPr/>
          <p:nvPr/>
        </p:nvSpPr>
        <p:spPr>
          <a:xfrm>
            <a:off x="3194458" y="3940038"/>
            <a:ext cx="605774" cy="17699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tIns="0" bIns="0" anchor="ctr"/>
          <a:lstStyle/>
          <a:p>
            <a:pPr algn="ctr">
              <a:defRPr/>
            </a:pPr>
            <a:r>
              <a:rPr lang="en-US" sz="600" dirty="0" smtClean="0">
                <a:solidFill>
                  <a:schemeClr val="tx1"/>
                </a:solidFill>
              </a:rPr>
              <a:t>PHY waveform</a:t>
            </a:r>
            <a:endParaRPr lang="en-US" sz="600" dirty="0">
              <a:solidFill>
                <a:schemeClr val="tx1"/>
              </a:solidFill>
            </a:endParaRPr>
          </a:p>
        </p:txBody>
      </p:sp>
      <p:cxnSp>
        <p:nvCxnSpPr>
          <p:cNvPr id="85" name="Straight Connector 84"/>
          <p:cNvCxnSpPr/>
          <p:nvPr/>
        </p:nvCxnSpPr>
        <p:spPr bwMode="auto">
          <a:xfrm>
            <a:off x="3187445" y="4141460"/>
            <a:ext cx="216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9" name="Straight Connector 88"/>
          <p:cNvCxnSpPr/>
          <p:nvPr/>
        </p:nvCxnSpPr>
        <p:spPr bwMode="auto">
          <a:xfrm>
            <a:off x="3779928" y="4141460"/>
            <a:ext cx="14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p:cNvSpPr/>
          <p:nvPr/>
        </p:nvSpPr>
        <p:spPr>
          <a:xfrm>
            <a:off x="2507489" y="3406394"/>
            <a:ext cx="2489948" cy="252610"/>
          </a:xfrm>
          <a:prstGeom prst="rect">
            <a:avLst/>
          </a:prstGeom>
          <a:solidFill>
            <a:schemeClr val="accent1">
              <a:alpha val="6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tx1">
                    <a:alpha val="60000"/>
                  </a:schemeClr>
                </a:solidFill>
              </a:rPr>
              <a:t>SFD</a:t>
            </a:r>
            <a:endParaRPr lang="en-US" sz="1100" dirty="0">
              <a:solidFill>
                <a:schemeClr val="tx1">
                  <a:alpha val="60000"/>
                </a:schemeClr>
              </a:solidFill>
            </a:endParaRPr>
          </a:p>
        </p:txBody>
      </p:sp>
      <p:cxnSp>
        <p:nvCxnSpPr>
          <p:cNvPr id="52" name="Straight Connector 51"/>
          <p:cNvCxnSpPr/>
          <p:nvPr/>
        </p:nvCxnSpPr>
        <p:spPr bwMode="auto">
          <a:xfrm>
            <a:off x="2506801" y="3685282"/>
            <a:ext cx="68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Straight Connector 55"/>
          <p:cNvCxnSpPr/>
          <p:nvPr/>
        </p:nvCxnSpPr>
        <p:spPr bwMode="auto">
          <a:xfrm>
            <a:off x="4402600" y="3680842"/>
            <a:ext cx="32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1" name="Straight Connector 80"/>
          <p:cNvCxnSpPr/>
          <p:nvPr/>
        </p:nvCxnSpPr>
        <p:spPr bwMode="auto">
          <a:xfrm>
            <a:off x="3800232" y="3680842"/>
            <a:ext cx="540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4" name="Straight Connector 83"/>
          <p:cNvCxnSpPr/>
          <p:nvPr/>
        </p:nvCxnSpPr>
        <p:spPr bwMode="auto">
          <a:xfrm>
            <a:off x="3203848" y="3680842"/>
            <a:ext cx="50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0" name="Group 9"/>
          <p:cNvGrpSpPr/>
          <p:nvPr/>
        </p:nvGrpSpPr>
        <p:grpSpPr>
          <a:xfrm>
            <a:off x="2515384" y="3403855"/>
            <a:ext cx="2482054" cy="257760"/>
            <a:chOff x="2515383" y="2827791"/>
            <a:chExt cx="2920713" cy="187855"/>
          </a:xfrm>
        </p:grpSpPr>
        <p:sp>
          <p:nvSpPr>
            <p:cNvPr id="76" name="Rectangle 75"/>
            <p:cNvSpPr/>
            <p:nvPr/>
          </p:nvSpPr>
          <p:spPr>
            <a:xfrm>
              <a:off x="2515383" y="2827791"/>
              <a:ext cx="810734" cy="187855"/>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600" dirty="0" smtClean="0">
                  <a:solidFill>
                    <a:schemeClr val="tx1"/>
                  </a:solidFill>
                </a:rPr>
                <a:t>MU mode sequence</a:t>
              </a:r>
              <a:endParaRPr lang="en-US" sz="600" dirty="0">
                <a:solidFill>
                  <a:schemeClr val="tx1"/>
                </a:solidFill>
              </a:endParaRPr>
            </a:p>
          </p:txBody>
        </p:sp>
        <p:sp>
          <p:nvSpPr>
            <p:cNvPr id="77" name="Rectangle 76"/>
            <p:cNvSpPr/>
            <p:nvPr/>
          </p:nvSpPr>
          <p:spPr>
            <a:xfrm>
              <a:off x="3323979" y="2827791"/>
              <a:ext cx="705464" cy="18595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600" dirty="0" smtClean="0">
                  <a:solidFill>
                    <a:schemeClr val="tx1"/>
                  </a:solidFill>
                </a:rPr>
                <a:t>MU mode</a:t>
              </a:r>
            </a:p>
            <a:p>
              <a:pPr algn="ctr">
                <a:defRPr/>
              </a:pPr>
              <a:r>
                <a:rPr lang="en-US" sz="600" dirty="0" smtClean="0">
                  <a:solidFill>
                    <a:schemeClr val="tx1"/>
                  </a:solidFill>
                </a:rPr>
                <a:t>Resource all.</a:t>
              </a:r>
              <a:endParaRPr lang="en-US" sz="600" dirty="0">
                <a:solidFill>
                  <a:schemeClr val="tx1"/>
                </a:solidFill>
              </a:endParaRPr>
            </a:p>
          </p:txBody>
        </p:sp>
        <p:sp>
          <p:nvSpPr>
            <p:cNvPr id="78" name="Rectangle 77"/>
            <p:cNvSpPr/>
            <p:nvPr/>
          </p:nvSpPr>
          <p:spPr>
            <a:xfrm>
              <a:off x="4027305" y="2827791"/>
              <a:ext cx="705464" cy="18595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600" dirty="0" smtClean="0">
                  <a:solidFill>
                    <a:schemeClr val="tx1"/>
                  </a:solidFill>
                </a:rPr>
                <a:t>SU sequence</a:t>
              </a:r>
              <a:endParaRPr lang="en-US" sz="600" dirty="0">
                <a:solidFill>
                  <a:schemeClr val="tx1"/>
                </a:solidFill>
              </a:endParaRPr>
            </a:p>
          </p:txBody>
        </p:sp>
        <p:sp>
          <p:nvSpPr>
            <p:cNvPr id="79" name="Rectangle 78"/>
            <p:cNvSpPr/>
            <p:nvPr/>
          </p:nvSpPr>
          <p:spPr>
            <a:xfrm>
              <a:off x="4730632" y="2827791"/>
              <a:ext cx="705464" cy="18595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600" dirty="0" smtClean="0">
                  <a:solidFill>
                    <a:schemeClr val="tx1"/>
                  </a:solidFill>
                </a:rPr>
                <a:t>Capability ex. and negotiation</a:t>
              </a:r>
              <a:endParaRPr lang="en-US" sz="600" dirty="0">
                <a:solidFill>
                  <a:schemeClr val="tx1"/>
                </a:solidFill>
              </a:endParaRPr>
            </a:p>
          </p:txBody>
        </p:sp>
      </p:grpSp>
    </p:spTree>
    <p:extLst>
      <p:ext uri="{BB962C8B-B14F-4D97-AF65-F5344CB8AC3E}">
        <p14:creationId xmlns:p14="http://schemas.microsoft.com/office/powerpoint/2010/main" val="94693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ext Box 24"/>
          <p:cNvSpPr txBox="1">
            <a:spLocks noChangeArrowheads="1"/>
          </p:cNvSpPr>
          <p:nvPr/>
        </p:nvSpPr>
        <p:spPr bwMode="auto">
          <a:xfrm>
            <a:off x="4265273" y="2244287"/>
            <a:ext cx="574473" cy="359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0.1</a:t>
            </a:r>
            <a:br>
              <a:rPr lang="en-US" altLang="en-US" sz="600" dirty="0">
                <a:latin typeface="Arial" panose="020B0604020202020204" pitchFamily="34" charset="0"/>
                <a:cs typeface="Arial" panose="020B0604020202020204" pitchFamily="34" charset="0"/>
              </a:rPr>
            </a:br>
            <a:r>
              <a:rPr lang="en-US" altLang="en-US" sz="600" dirty="0" smtClean="0">
                <a:latin typeface="Arial" panose="020B0604020202020204" pitchFamily="34" charset="0"/>
                <a:cs typeface="Arial" panose="020B0604020202020204" pitchFamily="34" charset="0"/>
              </a:rPr>
              <a:t>March 2018</a:t>
            </a:r>
            <a:endParaRPr lang="en-US" altLang="en-US" sz="600" dirty="0">
              <a:latin typeface="Arial" panose="020B0604020202020204" pitchFamily="34" charset="0"/>
              <a:cs typeface="Arial" panose="020B0604020202020204" pitchFamily="34" charset="0"/>
            </a:endParaRPr>
          </a:p>
        </p:txBody>
      </p:sp>
      <p:sp>
        <p:nvSpPr>
          <p:cNvPr id="69" name="Isosceles Triangle 68"/>
          <p:cNvSpPr>
            <a:spLocks noChangeArrowheads="1"/>
          </p:cNvSpPr>
          <p:nvPr/>
        </p:nvSpPr>
        <p:spPr bwMode="auto">
          <a:xfrm>
            <a:off x="4139952" y="2260511"/>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64" name="Text Box 24"/>
          <p:cNvSpPr txBox="1">
            <a:spLocks noChangeArrowheads="1"/>
          </p:cNvSpPr>
          <p:nvPr/>
        </p:nvSpPr>
        <p:spPr bwMode="auto">
          <a:xfrm>
            <a:off x="3144537" y="2221522"/>
            <a:ext cx="731105"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 </a:t>
            </a:r>
            <a:r>
              <a:rPr lang="en-US" altLang="en-US" sz="600" dirty="0" smtClean="0">
                <a:latin typeface="Arial" panose="020B0604020202020204" pitchFamily="34" charset="0"/>
                <a:cs typeface="Arial" panose="020B0604020202020204" pitchFamily="34" charset="0"/>
              </a:rPr>
              <a:t>requirement freeze</a:t>
            </a:r>
          </a:p>
          <a:p>
            <a:pPr algn="ctr"/>
            <a:r>
              <a:rPr lang="en-US" altLang="en-US" sz="600" dirty="0" smtClean="0">
                <a:latin typeface="Arial" panose="020B0604020202020204" pitchFamily="34" charset="0"/>
                <a:cs typeface="Arial" panose="020B0604020202020204" pitchFamily="34" charset="0"/>
              </a:rPr>
              <a:t>5-2017</a:t>
            </a:r>
            <a:endParaRPr lang="en-US" altLang="en-US" sz="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8" name="Text Box 24"/>
          <p:cNvSpPr txBox="1">
            <a:spLocks noChangeArrowheads="1"/>
          </p:cNvSpPr>
          <p:nvPr/>
        </p:nvSpPr>
        <p:spPr bwMode="auto">
          <a:xfrm>
            <a:off x="74364" y="2232113"/>
            <a:ext cx="855796" cy="452185"/>
          </a:xfrm>
          <a:prstGeom prst="rect">
            <a:avLst/>
          </a:prstGeom>
          <a:noFill/>
          <a:ln>
            <a:noFill/>
          </a:ln>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SG </a:t>
            </a:r>
          </a:p>
          <a:p>
            <a:pPr algn="ctr"/>
            <a:r>
              <a:rPr lang="en-US" altLang="en-US" sz="800" dirty="0">
                <a:latin typeface="Arial" panose="020B0604020202020204" pitchFamily="34" charset="0"/>
                <a:cs typeface="Arial" panose="020B0604020202020204" pitchFamily="34" charset="0"/>
              </a:rPr>
              <a:t>Formation</a:t>
            </a:r>
          </a:p>
          <a:p>
            <a:pPr algn="ctr"/>
            <a:r>
              <a:rPr lang="en-US" altLang="en-US" sz="800" dirty="0">
                <a:latin typeface="Arial" panose="020B0604020202020204" pitchFamily="34" charset="0"/>
                <a:cs typeface="Arial" panose="020B0604020202020204" pitchFamily="34" charset="0"/>
              </a:rPr>
              <a:t>1-15</a:t>
            </a:r>
          </a:p>
        </p:txBody>
      </p:sp>
      <p:sp>
        <p:nvSpPr>
          <p:cNvPr id="11" name="Rectangle 10"/>
          <p:cNvSpPr>
            <a:spLocks noChangeArrowheads="1"/>
          </p:cNvSpPr>
          <p:nvPr/>
        </p:nvSpPr>
        <p:spPr bwMode="auto">
          <a:xfrm>
            <a:off x="119990" y="1844824"/>
            <a:ext cx="8989276" cy="4176464"/>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12" name="Rectangle 11"/>
          <p:cNvSpPr>
            <a:spLocks noChangeArrowheads="1"/>
          </p:cNvSpPr>
          <p:nvPr/>
        </p:nvSpPr>
        <p:spPr bwMode="auto">
          <a:xfrm>
            <a:off x="6511536" y="1851491"/>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2020</a:t>
            </a:r>
          </a:p>
        </p:txBody>
      </p:sp>
      <p:sp>
        <p:nvSpPr>
          <p:cNvPr id="13" name="Rectangle 12"/>
          <p:cNvSpPr>
            <a:spLocks noChangeArrowheads="1"/>
          </p:cNvSpPr>
          <p:nvPr/>
        </p:nvSpPr>
        <p:spPr bwMode="auto">
          <a:xfrm>
            <a:off x="5246042" y="1844824"/>
            <a:ext cx="1265494" cy="379767"/>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2019</a:t>
            </a:r>
          </a:p>
        </p:txBody>
      </p:sp>
      <p:sp>
        <p:nvSpPr>
          <p:cNvPr id="14" name="Rectangle 13"/>
          <p:cNvSpPr>
            <a:spLocks noChangeArrowheads="1"/>
          </p:cNvSpPr>
          <p:nvPr/>
        </p:nvSpPr>
        <p:spPr bwMode="auto">
          <a:xfrm>
            <a:off x="2707935" y="1844824"/>
            <a:ext cx="1272613" cy="378995"/>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2017</a:t>
            </a:r>
          </a:p>
        </p:txBody>
      </p:sp>
      <p:sp>
        <p:nvSpPr>
          <p:cNvPr id="15" name="Rectangle 14"/>
          <p:cNvSpPr>
            <a:spLocks noChangeArrowheads="1"/>
          </p:cNvSpPr>
          <p:nvPr/>
        </p:nvSpPr>
        <p:spPr bwMode="auto">
          <a:xfrm>
            <a:off x="1392602" y="1844823"/>
            <a:ext cx="1315332"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2016</a:t>
            </a:r>
          </a:p>
        </p:txBody>
      </p:sp>
      <p:sp>
        <p:nvSpPr>
          <p:cNvPr id="16" name="Rectangle 15"/>
          <p:cNvSpPr>
            <a:spLocks noChangeArrowheads="1"/>
          </p:cNvSpPr>
          <p:nvPr/>
        </p:nvSpPr>
        <p:spPr bwMode="auto">
          <a:xfrm>
            <a:off x="119990" y="1844823"/>
            <a:ext cx="127261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2015</a:t>
            </a:r>
          </a:p>
        </p:txBody>
      </p:sp>
      <p:sp>
        <p:nvSpPr>
          <p:cNvPr id="17" name="Rectangle 16"/>
          <p:cNvSpPr>
            <a:spLocks noChangeArrowheads="1"/>
          </p:cNvSpPr>
          <p:nvPr/>
        </p:nvSpPr>
        <p:spPr bwMode="auto">
          <a:xfrm>
            <a:off x="3971649" y="1844823"/>
            <a:ext cx="128863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2018</a:t>
            </a:r>
          </a:p>
        </p:txBody>
      </p:sp>
      <p:sp>
        <p:nvSpPr>
          <p:cNvPr id="18" name="Text Box 29"/>
          <p:cNvSpPr txBox="1">
            <a:spLocks noChangeArrowheads="1"/>
          </p:cNvSpPr>
          <p:nvPr/>
        </p:nvSpPr>
        <p:spPr bwMode="auto">
          <a:xfrm flipH="1">
            <a:off x="8052350" y="2221522"/>
            <a:ext cx="782637"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b="0" dirty="0"/>
              <a:t>.11az</a:t>
            </a:r>
            <a:br>
              <a:rPr lang="en-US" altLang="en-US" b="0" dirty="0"/>
            </a:br>
            <a:r>
              <a:rPr lang="en-US" altLang="en-US" b="0" dirty="0"/>
              <a:t> Final</a:t>
            </a:r>
          </a:p>
          <a:p>
            <a:r>
              <a:rPr lang="en-US" altLang="en-US" b="0" dirty="0" smtClean="0"/>
              <a:t>3-2021</a:t>
            </a:r>
            <a:endParaRPr lang="en-US" altLang="en-US" b="0" dirty="0"/>
          </a:p>
        </p:txBody>
      </p:sp>
      <p:sp>
        <p:nvSpPr>
          <p:cNvPr id="19" name="Isosceles Triangle 18"/>
          <p:cNvSpPr>
            <a:spLocks noChangeArrowheads="1"/>
          </p:cNvSpPr>
          <p:nvPr/>
        </p:nvSpPr>
        <p:spPr bwMode="auto">
          <a:xfrm>
            <a:off x="167026" y="2247011"/>
            <a:ext cx="203200"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0" name="Isosceles Triangle 19"/>
          <p:cNvSpPr>
            <a:spLocks noChangeArrowheads="1"/>
          </p:cNvSpPr>
          <p:nvPr/>
        </p:nvSpPr>
        <p:spPr bwMode="auto">
          <a:xfrm>
            <a:off x="8029176" y="2261942"/>
            <a:ext cx="174796"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1" name="Isosceles Triangle 20"/>
          <p:cNvSpPr>
            <a:spLocks noChangeArrowheads="1"/>
          </p:cNvSpPr>
          <p:nvPr/>
        </p:nvSpPr>
        <p:spPr bwMode="auto">
          <a:xfrm>
            <a:off x="866400" y="2252737"/>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2" name="Rectangle 21"/>
          <p:cNvSpPr/>
          <p:nvPr/>
        </p:nvSpPr>
        <p:spPr>
          <a:xfrm>
            <a:off x="2513659" y="2871112"/>
            <a:ext cx="2483778" cy="156338"/>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11az SFD</a:t>
            </a:r>
          </a:p>
        </p:txBody>
      </p:sp>
      <p:sp>
        <p:nvSpPr>
          <p:cNvPr id="23" name="Rectangle 22"/>
          <p:cNvSpPr/>
          <p:nvPr/>
        </p:nvSpPr>
        <p:spPr>
          <a:xfrm>
            <a:off x="475194" y="2683662"/>
            <a:ext cx="710728"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UCD</a:t>
            </a:r>
          </a:p>
        </p:txBody>
      </p:sp>
      <p:sp>
        <p:nvSpPr>
          <p:cNvPr id="24" name="Rectangle 23"/>
          <p:cNvSpPr/>
          <p:nvPr/>
        </p:nvSpPr>
        <p:spPr>
          <a:xfrm>
            <a:off x="3187445" y="3030271"/>
            <a:ext cx="4892101" cy="18628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Amendment text</a:t>
            </a:r>
          </a:p>
        </p:txBody>
      </p:sp>
      <p:sp>
        <p:nvSpPr>
          <p:cNvPr id="25" name="Rectangle 24"/>
          <p:cNvSpPr/>
          <p:nvPr/>
        </p:nvSpPr>
        <p:spPr>
          <a:xfrm>
            <a:off x="1185921" y="2683663"/>
            <a:ext cx="2032537"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FRD</a:t>
            </a:r>
          </a:p>
        </p:txBody>
      </p:sp>
      <p:sp>
        <p:nvSpPr>
          <p:cNvPr id="26" name="Text Box 24"/>
          <p:cNvSpPr txBox="1">
            <a:spLocks noChangeArrowheads="1"/>
          </p:cNvSpPr>
          <p:nvPr/>
        </p:nvSpPr>
        <p:spPr bwMode="auto">
          <a:xfrm>
            <a:off x="98149" y="2681837"/>
            <a:ext cx="659530"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a:latin typeface="Arial" panose="020B0604020202020204" pitchFamily="34" charset="0"/>
                <a:cs typeface="Arial" panose="020B0604020202020204" pitchFamily="34" charset="0"/>
              </a:rPr>
              <a:t>5/15-11/15</a:t>
            </a:r>
          </a:p>
        </p:txBody>
      </p:sp>
      <p:sp>
        <p:nvSpPr>
          <p:cNvPr id="27" name="Rectangle 26"/>
          <p:cNvSpPr>
            <a:spLocks noChangeArrowheads="1"/>
          </p:cNvSpPr>
          <p:nvPr/>
        </p:nvSpPr>
        <p:spPr bwMode="auto">
          <a:xfrm>
            <a:off x="7804614" y="1851491"/>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a:solidFill>
                  <a:schemeClr val="bg1"/>
                </a:solidFill>
                <a:latin typeface="Arial" panose="020B0604020202020204" pitchFamily="34" charset="0"/>
                <a:cs typeface="Arial" panose="020B0604020202020204" pitchFamily="34" charset="0"/>
              </a:rPr>
              <a:t>2021</a:t>
            </a:r>
          </a:p>
        </p:txBody>
      </p:sp>
      <p:grpSp>
        <p:nvGrpSpPr>
          <p:cNvPr id="28" name="Group 27"/>
          <p:cNvGrpSpPr/>
          <p:nvPr/>
        </p:nvGrpSpPr>
        <p:grpSpPr>
          <a:xfrm>
            <a:off x="1339290" y="1844824"/>
            <a:ext cx="6503157" cy="4176464"/>
            <a:chOff x="1339290" y="1268760"/>
            <a:chExt cx="6503157" cy="3782041"/>
          </a:xfrm>
        </p:grpSpPr>
        <p:sp>
          <p:nvSpPr>
            <p:cNvPr id="70" name="Line 15"/>
            <p:cNvSpPr>
              <a:spLocks noChangeShapeType="1"/>
            </p:cNvSpPr>
            <p:nvPr/>
          </p:nvSpPr>
          <p:spPr bwMode="auto">
            <a:xfrm flipH="1">
              <a:off x="6603112" y="1299562"/>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1" name="Line 14"/>
            <p:cNvSpPr>
              <a:spLocks noChangeShapeType="1"/>
            </p:cNvSpPr>
            <p:nvPr/>
          </p:nvSpPr>
          <p:spPr bwMode="auto">
            <a:xfrm flipH="1">
              <a:off x="4012657" y="1299562"/>
              <a:ext cx="7937"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2" name="Line 10"/>
            <p:cNvSpPr>
              <a:spLocks noChangeShapeType="1"/>
            </p:cNvSpPr>
            <p:nvPr/>
          </p:nvSpPr>
          <p:spPr bwMode="auto">
            <a:xfrm>
              <a:off x="1339290"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3" name="Line 11"/>
            <p:cNvSpPr>
              <a:spLocks noChangeShapeType="1"/>
            </p:cNvSpPr>
            <p:nvPr/>
          </p:nvSpPr>
          <p:spPr bwMode="auto">
            <a:xfrm>
              <a:off x="2707604"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4" name="Line 15"/>
            <p:cNvSpPr>
              <a:spLocks noChangeShapeType="1"/>
            </p:cNvSpPr>
            <p:nvPr/>
          </p:nvSpPr>
          <p:spPr bwMode="auto">
            <a:xfrm>
              <a:off x="5271395"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5" name="Line 15"/>
            <p:cNvSpPr>
              <a:spLocks noChangeShapeType="1"/>
            </p:cNvSpPr>
            <p:nvPr/>
          </p:nvSpPr>
          <p:spPr bwMode="auto">
            <a:xfrm flipH="1">
              <a:off x="7839272" y="1268760"/>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grpSp>
      <p:sp>
        <p:nvSpPr>
          <p:cNvPr id="29" name="Text Box 26"/>
          <p:cNvSpPr txBox="1">
            <a:spLocks noChangeArrowheads="1"/>
          </p:cNvSpPr>
          <p:nvPr/>
        </p:nvSpPr>
        <p:spPr bwMode="auto">
          <a:xfrm flipH="1">
            <a:off x="6029548" y="2271910"/>
            <a:ext cx="7032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.11az</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Draft 2.0</a:t>
            </a:r>
            <a:br>
              <a:rPr lang="en-US" altLang="en-US" sz="800" dirty="0">
                <a:latin typeface="Arial" panose="020B0604020202020204" pitchFamily="34" charset="0"/>
                <a:cs typeface="Arial" panose="020B0604020202020204" pitchFamily="34" charset="0"/>
              </a:rPr>
            </a:br>
            <a:r>
              <a:rPr lang="en-US" altLang="en-US" sz="800" dirty="0" smtClean="0">
                <a:latin typeface="Arial" panose="020B0604020202020204" pitchFamily="34" charset="0"/>
                <a:cs typeface="Arial" panose="020B0604020202020204" pitchFamily="34" charset="0"/>
              </a:rPr>
              <a:t>5-2019</a:t>
            </a:r>
            <a:endParaRPr lang="en-US" altLang="en-US" sz="800" dirty="0">
              <a:latin typeface="Arial" panose="020B0604020202020204" pitchFamily="34" charset="0"/>
              <a:cs typeface="Arial" panose="020B0604020202020204" pitchFamily="34" charset="0"/>
            </a:endParaRPr>
          </a:p>
        </p:txBody>
      </p:sp>
      <p:sp>
        <p:nvSpPr>
          <p:cNvPr id="30" name="Isosceles Triangle 29"/>
          <p:cNvSpPr>
            <a:spLocks noChangeArrowheads="1"/>
          </p:cNvSpPr>
          <p:nvPr/>
        </p:nvSpPr>
        <p:spPr bwMode="auto">
          <a:xfrm flipH="1">
            <a:off x="5887977" y="2264324"/>
            <a:ext cx="190500"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31" name="Text Box 24"/>
          <p:cNvSpPr txBox="1">
            <a:spLocks noChangeArrowheads="1"/>
          </p:cNvSpPr>
          <p:nvPr/>
        </p:nvSpPr>
        <p:spPr bwMode="auto">
          <a:xfrm>
            <a:off x="5199338" y="2272091"/>
            <a:ext cx="56164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.11az</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Draft 1.0</a:t>
            </a:r>
            <a:br>
              <a:rPr lang="en-US" altLang="en-US" sz="800" dirty="0">
                <a:latin typeface="Arial" panose="020B0604020202020204" pitchFamily="34" charset="0"/>
                <a:cs typeface="Arial" panose="020B0604020202020204" pitchFamily="34" charset="0"/>
              </a:rPr>
            </a:br>
            <a:r>
              <a:rPr lang="en-US" altLang="en-US" sz="800" dirty="0" smtClean="0">
                <a:latin typeface="Arial" panose="020B0604020202020204" pitchFamily="34" charset="0"/>
                <a:cs typeface="Arial" panose="020B0604020202020204" pitchFamily="34" charset="0"/>
              </a:rPr>
              <a:t>11-2018</a:t>
            </a:r>
            <a:endParaRPr lang="en-US" altLang="en-US" sz="800" dirty="0">
              <a:latin typeface="Arial" panose="020B0604020202020204" pitchFamily="34" charset="0"/>
              <a:cs typeface="Arial" panose="020B0604020202020204" pitchFamily="34" charset="0"/>
            </a:endParaRPr>
          </a:p>
        </p:txBody>
      </p:sp>
      <p:sp>
        <p:nvSpPr>
          <p:cNvPr id="32" name="Isosceles Triangle 31"/>
          <p:cNvSpPr>
            <a:spLocks noChangeArrowheads="1"/>
          </p:cNvSpPr>
          <p:nvPr/>
        </p:nvSpPr>
        <p:spPr bwMode="auto">
          <a:xfrm>
            <a:off x="5032526" y="2259562"/>
            <a:ext cx="201612" cy="227013"/>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33" name="Isosceles Triangle 32"/>
          <p:cNvSpPr>
            <a:spLocks noChangeArrowheads="1"/>
          </p:cNvSpPr>
          <p:nvPr/>
        </p:nvSpPr>
        <p:spPr bwMode="auto">
          <a:xfrm>
            <a:off x="2441683" y="2275890"/>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34" name="Text Box 24"/>
          <p:cNvSpPr txBox="1">
            <a:spLocks noChangeArrowheads="1"/>
          </p:cNvSpPr>
          <p:nvPr/>
        </p:nvSpPr>
        <p:spPr bwMode="auto">
          <a:xfrm>
            <a:off x="1849178" y="2230830"/>
            <a:ext cx="731105"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.11az SFD </a:t>
            </a:r>
          </a:p>
          <a:p>
            <a:pPr algn="ctr"/>
            <a:r>
              <a:rPr lang="en-US" altLang="en-US" sz="800" dirty="0" smtClean="0">
                <a:latin typeface="Arial" panose="020B0604020202020204" pitchFamily="34" charset="0"/>
                <a:cs typeface="Arial" panose="020B0604020202020204" pitchFamily="34" charset="0"/>
              </a:rPr>
              <a:t>11-2016</a:t>
            </a:r>
            <a:endParaRPr lang="en-US" altLang="en-US" sz="800" dirty="0">
              <a:latin typeface="Arial" panose="020B0604020202020204" pitchFamily="34" charset="0"/>
              <a:cs typeface="Arial" panose="020B0604020202020204" pitchFamily="34" charset="0"/>
            </a:endParaRPr>
          </a:p>
        </p:txBody>
      </p:sp>
      <p:sp>
        <p:nvSpPr>
          <p:cNvPr id="36" name="Text Box 24"/>
          <p:cNvSpPr txBox="1">
            <a:spLocks noChangeArrowheads="1"/>
          </p:cNvSpPr>
          <p:nvPr/>
        </p:nvSpPr>
        <p:spPr bwMode="auto">
          <a:xfrm>
            <a:off x="4080240" y="3027450"/>
            <a:ext cx="1102664"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smtClean="0">
                <a:latin typeface="Arial" panose="020B0604020202020204" pitchFamily="34" charset="0"/>
                <a:cs typeface="Arial" panose="020B0604020202020204" pitchFamily="34" charset="0"/>
              </a:rPr>
              <a:t>5/17-3/21</a:t>
            </a:r>
            <a:endParaRPr lang="en-US" altLang="en-US" sz="700" dirty="0">
              <a:latin typeface="Arial" panose="020B0604020202020204" pitchFamily="34" charset="0"/>
              <a:cs typeface="Arial" panose="020B0604020202020204" pitchFamily="34" charset="0"/>
            </a:endParaRPr>
          </a:p>
        </p:txBody>
      </p:sp>
      <p:sp>
        <p:nvSpPr>
          <p:cNvPr id="37" name="Text Box 24"/>
          <p:cNvSpPr txBox="1">
            <a:spLocks noChangeArrowheads="1"/>
          </p:cNvSpPr>
          <p:nvPr/>
        </p:nvSpPr>
        <p:spPr bwMode="auto">
          <a:xfrm>
            <a:off x="1096725" y="2675472"/>
            <a:ext cx="1008949"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1026" rIns="0"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smtClean="0">
                <a:latin typeface="Arial" panose="020B0604020202020204" pitchFamily="34" charset="0"/>
                <a:cs typeface="Arial" panose="020B0604020202020204" pitchFamily="34" charset="0"/>
              </a:rPr>
              <a:t>11/15-5/17</a:t>
            </a:r>
            <a:endParaRPr lang="en-US" altLang="en-US" sz="700" dirty="0">
              <a:latin typeface="Arial" panose="020B0604020202020204" pitchFamily="34" charset="0"/>
              <a:cs typeface="Arial" panose="020B0604020202020204" pitchFamily="34" charset="0"/>
            </a:endParaRPr>
          </a:p>
        </p:txBody>
      </p:sp>
      <p:sp>
        <p:nvSpPr>
          <p:cNvPr id="38" name="Text Box 24"/>
          <p:cNvSpPr txBox="1">
            <a:spLocks noChangeArrowheads="1"/>
          </p:cNvSpPr>
          <p:nvPr/>
        </p:nvSpPr>
        <p:spPr bwMode="auto">
          <a:xfrm>
            <a:off x="2339752" y="2860718"/>
            <a:ext cx="1008949"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1026" rIns="0"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smtClean="0">
                <a:latin typeface="Arial" panose="020B0604020202020204" pitchFamily="34" charset="0"/>
                <a:cs typeface="Arial" panose="020B0604020202020204" pitchFamily="34" charset="0"/>
              </a:rPr>
              <a:t>9/16-5/18</a:t>
            </a:r>
            <a:endParaRPr lang="en-US" altLang="en-US" sz="700" dirty="0">
              <a:latin typeface="Arial" panose="020B0604020202020204" pitchFamily="34" charset="0"/>
              <a:cs typeface="Arial" panose="020B0604020202020204" pitchFamily="34" charset="0"/>
            </a:endParaRPr>
          </a:p>
        </p:txBody>
      </p:sp>
      <p:sp>
        <p:nvSpPr>
          <p:cNvPr id="39" name="TextBox 38"/>
          <p:cNvSpPr txBox="1"/>
          <p:nvPr/>
        </p:nvSpPr>
        <p:spPr>
          <a:xfrm>
            <a:off x="256052" y="3356992"/>
            <a:ext cx="974511" cy="351026"/>
          </a:xfrm>
          <a:prstGeom prst="rect">
            <a:avLst/>
          </a:prstGeom>
          <a:noFill/>
        </p:spPr>
        <p:txBody>
          <a:bodyPr wrap="square" lIns="0" tIns="0" rIns="0" bIns="0" rtlCol="0">
            <a:noAutofit/>
          </a:bodyPr>
          <a:lstStyle/>
          <a:p>
            <a:r>
              <a:rPr lang="en-US" sz="1100" dirty="0" smtClean="0">
                <a:solidFill>
                  <a:schemeClr val="tx1"/>
                </a:solidFill>
              </a:rPr>
              <a:t>Range Accuracy</a:t>
            </a:r>
          </a:p>
          <a:p>
            <a:r>
              <a:rPr lang="en-US" sz="1100" dirty="0" smtClean="0">
                <a:solidFill>
                  <a:schemeClr val="tx1"/>
                </a:solidFill>
              </a:rPr>
              <a:t>Coverage in &lt;6Ghz</a:t>
            </a:r>
            <a:endParaRPr lang="en-US" sz="1100" dirty="0">
              <a:solidFill>
                <a:schemeClr val="tx1"/>
              </a:solidFill>
            </a:endParaRPr>
          </a:p>
        </p:txBody>
      </p:sp>
      <p:sp>
        <p:nvSpPr>
          <p:cNvPr id="40" name="Rectangle 39"/>
          <p:cNvSpPr/>
          <p:nvPr/>
        </p:nvSpPr>
        <p:spPr>
          <a:xfrm>
            <a:off x="1232816" y="3432797"/>
            <a:ext cx="2032537"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FRD</a:t>
            </a:r>
          </a:p>
        </p:txBody>
      </p:sp>
      <p:sp>
        <p:nvSpPr>
          <p:cNvPr id="41" name="TextBox 40"/>
          <p:cNvSpPr txBox="1"/>
          <p:nvPr/>
        </p:nvSpPr>
        <p:spPr>
          <a:xfrm>
            <a:off x="265463" y="4123964"/>
            <a:ext cx="926442" cy="169132"/>
          </a:xfrm>
          <a:prstGeom prst="rect">
            <a:avLst/>
          </a:prstGeom>
          <a:noFill/>
        </p:spPr>
        <p:txBody>
          <a:bodyPr wrap="square" lIns="0" tIns="0" rIns="0" bIns="0" rtlCol="0">
            <a:noAutofit/>
          </a:bodyPr>
          <a:lstStyle/>
          <a:p>
            <a:r>
              <a:rPr lang="en-US" sz="1100" dirty="0" smtClean="0">
                <a:solidFill>
                  <a:schemeClr val="tx1"/>
                </a:solidFill>
              </a:rPr>
              <a:t>Security</a:t>
            </a:r>
            <a:endParaRPr lang="en-US" sz="1100" dirty="0">
              <a:solidFill>
                <a:schemeClr val="tx1"/>
              </a:solidFill>
            </a:endParaRPr>
          </a:p>
        </p:txBody>
      </p:sp>
      <p:sp>
        <p:nvSpPr>
          <p:cNvPr id="42" name="TextBox 41"/>
          <p:cNvSpPr txBox="1"/>
          <p:nvPr/>
        </p:nvSpPr>
        <p:spPr>
          <a:xfrm>
            <a:off x="255178" y="4742400"/>
            <a:ext cx="926442" cy="169132"/>
          </a:xfrm>
          <a:prstGeom prst="rect">
            <a:avLst/>
          </a:prstGeom>
          <a:noFill/>
        </p:spPr>
        <p:txBody>
          <a:bodyPr wrap="square" lIns="0" tIns="0" rIns="0" bIns="0" rtlCol="0">
            <a:noAutofit/>
          </a:bodyPr>
          <a:lstStyle/>
          <a:p>
            <a:r>
              <a:rPr lang="en-US" sz="1100" dirty="0" smtClean="0">
                <a:solidFill>
                  <a:schemeClr val="tx1"/>
                </a:solidFill>
              </a:rPr>
              <a:t>60Ghz</a:t>
            </a:r>
            <a:endParaRPr lang="en-US" sz="1100" dirty="0">
              <a:solidFill>
                <a:schemeClr val="tx1"/>
              </a:solidFill>
            </a:endParaRPr>
          </a:p>
        </p:txBody>
      </p:sp>
      <p:sp>
        <p:nvSpPr>
          <p:cNvPr id="43" name="TextBox 42"/>
          <p:cNvSpPr txBox="1"/>
          <p:nvPr/>
        </p:nvSpPr>
        <p:spPr>
          <a:xfrm>
            <a:off x="251520" y="5371012"/>
            <a:ext cx="926442" cy="169132"/>
          </a:xfrm>
          <a:prstGeom prst="rect">
            <a:avLst/>
          </a:prstGeom>
          <a:noFill/>
        </p:spPr>
        <p:txBody>
          <a:bodyPr wrap="square" lIns="0" tIns="0" rIns="0" bIns="0" rtlCol="0">
            <a:noAutofit/>
          </a:bodyPr>
          <a:lstStyle/>
          <a:p>
            <a:r>
              <a:rPr lang="en-US" sz="1100" dirty="0" smtClean="0">
                <a:solidFill>
                  <a:schemeClr val="tx1"/>
                </a:solidFill>
              </a:rPr>
              <a:t>Scalability</a:t>
            </a:r>
            <a:endParaRPr lang="en-US" sz="1100" dirty="0">
              <a:solidFill>
                <a:schemeClr val="tx1"/>
              </a:solidFill>
            </a:endParaRPr>
          </a:p>
        </p:txBody>
      </p:sp>
      <p:sp>
        <p:nvSpPr>
          <p:cNvPr id="44" name="Rectangle 43"/>
          <p:cNvSpPr/>
          <p:nvPr/>
        </p:nvSpPr>
        <p:spPr>
          <a:xfrm>
            <a:off x="2052272" y="4114422"/>
            <a:ext cx="1211685"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tx1"/>
                </a:solidFill>
              </a:rPr>
              <a:t>     FRD</a:t>
            </a:r>
            <a:endParaRPr lang="en-US" sz="1100" dirty="0">
              <a:solidFill>
                <a:schemeClr val="tx1"/>
              </a:solidFill>
            </a:endParaRPr>
          </a:p>
        </p:txBody>
      </p:sp>
      <p:sp>
        <p:nvSpPr>
          <p:cNvPr id="45" name="Rectangle 44"/>
          <p:cNvSpPr/>
          <p:nvPr/>
        </p:nvSpPr>
        <p:spPr>
          <a:xfrm>
            <a:off x="2053272" y="4113789"/>
            <a:ext cx="644461" cy="187855"/>
          </a:xfrm>
          <a:prstGeom prst="rect">
            <a:avLst/>
          </a:prstGeom>
          <a:noFill/>
          <a:ln w="3175">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600" dirty="0" smtClean="0">
                <a:solidFill>
                  <a:schemeClr val="tx1"/>
                </a:solidFill>
              </a:rPr>
              <a:t>Threat model</a:t>
            </a:r>
            <a:endParaRPr lang="en-US" sz="600" dirty="0">
              <a:solidFill>
                <a:schemeClr val="tx1"/>
              </a:solidFill>
            </a:endParaRPr>
          </a:p>
        </p:txBody>
      </p:sp>
      <p:sp>
        <p:nvSpPr>
          <p:cNvPr id="46" name="Rectangle 45"/>
          <p:cNvSpPr/>
          <p:nvPr/>
        </p:nvSpPr>
        <p:spPr>
          <a:xfrm>
            <a:off x="2560554" y="4911531"/>
            <a:ext cx="2483778" cy="195625"/>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tx1"/>
                </a:solidFill>
              </a:rPr>
              <a:t>SFD</a:t>
            </a:r>
            <a:endParaRPr lang="en-US" sz="1100" dirty="0">
              <a:solidFill>
                <a:schemeClr val="tx1"/>
              </a:solidFill>
            </a:endParaRPr>
          </a:p>
        </p:txBody>
      </p:sp>
      <p:sp>
        <p:nvSpPr>
          <p:cNvPr id="47" name="Rectangle 46"/>
          <p:cNvSpPr/>
          <p:nvPr/>
        </p:nvSpPr>
        <p:spPr>
          <a:xfrm>
            <a:off x="1232816" y="4724083"/>
            <a:ext cx="2033064"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FRD</a:t>
            </a:r>
          </a:p>
        </p:txBody>
      </p:sp>
      <p:sp>
        <p:nvSpPr>
          <p:cNvPr id="48" name="Rectangle 47"/>
          <p:cNvSpPr/>
          <p:nvPr/>
        </p:nvSpPr>
        <p:spPr>
          <a:xfrm>
            <a:off x="2560554" y="5558460"/>
            <a:ext cx="2483778" cy="191325"/>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tx1"/>
                </a:solidFill>
              </a:rPr>
              <a:t>SFD</a:t>
            </a:r>
            <a:endParaRPr lang="en-US" sz="1100" dirty="0">
              <a:solidFill>
                <a:schemeClr val="tx1"/>
              </a:solidFill>
            </a:endParaRPr>
          </a:p>
        </p:txBody>
      </p:sp>
      <p:sp>
        <p:nvSpPr>
          <p:cNvPr id="49" name="Rectangle 48"/>
          <p:cNvSpPr/>
          <p:nvPr/>
        </p:nvSpPr>
        <p:spPr>
          <a:xfrm>
            <a:off x="1231420" y="5371012"/>
            <a:ext cx="2032537" cy="186926"/>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FRD</a:t>
            </a:r>
          </a:p>
        </p:txBody>
      </p:sp>
      <p:sp>
        <p:nvSpPr>
          <p:cNvPr id="50" name="Rectangle 49"/>
          <p:cNvSpPr/>
          <p:nvPr/>
        </p:nvSpPr>
        <p:spPr>
          <a:xfrm>
            <a:off x="3234341" y="4303135"/>
            <a:ext cx="1809991" cy="166793"/>
          </a:xfrm>
          <a:prstGeom prst="rect">
            <a:avLst/>
          </a:prstGeom>
          <a:solidFill>
            <a:schemeClr val="accent1">
              <a:alpha val="5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tx1">
                    <a:alpha val="60000"/>
                  </a:schemeClr>
                </a:solidFill>
              </a:rPr>
              <a:t>SFD</a:t>
            </a:r>
            <a:endParaRPr lang="en-US" sz="1100" dirty="0">
              <a:solidFill>
                <a:schemeClr val="tx1">
                  <a:alpha val="60000"/>
                </a:schemeClr>
              </a:solidFill>
            </a:endParaRPr>
          </a:p>
        </p:txBody>
      </p:sp>
      <p:cxnSp>
        <p:nvCxnSpPr>
          <p:cNvPr id="51" name="Straight Connector 50"/>
          <p:cNvCxnSpPr/>
          <p:nvPr/>
        </p:nvCxnSpPr>
        <p:spPr bwMode="auto">
          <a:xfrm>
            <a:off x="467447" y="2899544"/>
            <a:ext cx="720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3" name="Straight Connector 52"/>
          <p:cNvCxnSpPr/>
          <p:nvPr/>
        </p:nvCxnSpPr>
        <p:spPr bwMode="auto">
          <a:xfrm>
            <a:off x="1231419" y="4938319"/>
            <a:ext cx="2052000" cy="2849"/>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4" name="Straight Connector 53"/>
          <p:cNvCxnSpPr/>
          <p:nvPr/>
        </p:nvCxnSpPr>
        <p:spPr bwMode="auto">
          <a:xfrm>
            <a:off x="1246660" y="3645024"/>
            <a:ext cx="2016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5" name="Straight Connector 54"/>
          <p:cNvCxnSpPr/>
          <p:nvPr/>
        </p:nvCxnSpPr>
        <p:spPr bwMode="auto">
          <a:xfrm>
            <a:off x="1200323" y="2899544"/>
            <a:ext cx="2016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Straight Connector 56"/>
          <p:cNvCxnSpPr/>
          <p:nvPr/>
        </p:nvCxnSpPr>
        <p:spPr bwMode="auto">
          <a:xfrm>
            <a:off x="1217411" y="5572558"/>
            <a:ext cx="2052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1" name="Oval Callout 60"/>
          <p:cNvSpPr/>
          <p:nvPr/>
        </p:nvSpPr>
        <p:spPr bwMode="auto">
          <a:xfrm>
            <a:off x="5333229" y="3395923"/>
            <a:ext cx="729796" cy="324478"/>
          </a:xfrm>
          <a:prstGeom prst="wedgeEllipseCallout">
            <a:avLst>
              <a:gd name="adj1" fmla="val -340286"/>
              <a:gd name="adj2" fmla="val -232752"/>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900" b="1" i="0" u="none" strike="noStrike" cap="none" normalizeH="0" baseline="0" dirty="0" smtClean="0">
                <a:ln>
                  <a:noFill/>
                </a:ln>
                <a:solidFill>
                  <a:schemeClr val="tx1"/>
                </a:solidFill>
                <a:effectLst/>
                <a:latin typeface="Times New Roman" pitchFamily="16" charset="0"/>
                <a:ea typeface="MS Gothic" charset="-128"/>
              </a:rPr>
              <a:t>FRD Freeze</a:t>
            </a:r>
          </a:p>
        </p:txBody>
      </p:sp>
      <p:sp>
        <p:nvSpPr>
          <p:cNvPr id="62" name="Oval Callout 61"/>
          <p:cNvSpPr/>
          <p:nvPr/>
        </p:nvSpPr>
        <p:spPr bwMode="auto">
          <a:xfrm>
            <a:off x="6418793" y="3403699"/>
            <a:ext cx="729796" cy="350050"/>
          </a:xfrm>
          <a:prstGeom prst="wedgeEllipseCallout">
            <a:avLst>
              <a:gd name="adj1" fmla="val -243182"/>
              <a:gd name="adj2" fmla="val -185326"/>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900" b="1" dirty="0" smtClean="0">
                <a:solidFill>
                  <a:schemeClr val="tx1"/>
                </a:solidFill>
              </a:rPr>
              <a:t>SF</a:t>
            </a:r>
            <a:r>
              <a:rPr kumimoji="0" lang="en-US" sz="900" b="1" i="0" u="none" strike="noStrike" cap="none" normalizeH="0" baseline="0" dirty="0" smtClean="0">
                <a:ln>
                  <a:noFill/>
                </a:ln>
                <a:solidFill>
                  <a:schemeClr val="tx1"/>
                </a:solidFill>
                <a:effectLst/>
                <a:latin typeface="Times New Roman" pitchFamily="16" charset="0"/>
                <a:ea typeface="MS Gothic" charset="-128"/>
              </a:rPr>
              <a:t>D Freeze</a:t>
            </a:r>
          </a:p>
        </p:txBody>
      </p:sp>
      <p:sp>
        <p:nvSpPr>
          <p:cNvPr id="63" name="Isosceles Triangle 62"/>
          <p:cNvSpPr>
            <a:spLocks noChangeArrowheads="1"/>
          </p:cNvSpPr>
          <p:nvPr/>
        </p:nvSpPr>
        <p:spPr bwMode="auto">
          <a:xfrm>
            <a:off x="3107923" y="2267934"/>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65" name="Text Box 24"/>
          <p:cNvSpPr txBox="1">
            <a:spLocks noChangeArrowheads="1"/>
          </p:cNvSpPr>
          <p:nvPr/>
        </p:nvSpPr>
        <p:spPr bwMode="auto">
          <a:xfrm>
            <a:off x="1013037" y="2234095"/>
            <a:ext cx="810114"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TG formation </a:t>
            </a:r>
          </a:p>
          <a:p>
            <a:pPr algn="ctr"/>
            <a:r>
              <a:rPr lang="en-US" altLang="en-US" sz="800" dirty="0">
                <a:latin typeface="Arial" panose="020B0604020202020204" pitchFamily="34" charset="0"/>
                <a:cs typeface="Arial" panose="020B0604020202020204" pitchFamily="34" charset="0"/>
              </a:rPr>
              <a:t>9-15</a:t>
            </a:r>
          </a:p>
        </p:txBody>
      </p:sp>
      <p:cxnSp>
        <p:nvCxnSpPr>
          <p:cNvPr id="66" name="Straight Connector 65"/>
          <p:cNvCxnSpPr/>
          <p:nvPr/>
        </p:nvCxnSpPr>
        <p:spPr bwMode="auto">
          <a:xfrm>
            <a:off x="2050142" y="4330229"/>
            <a:ext cx="122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7" name="Straight Connector 66"/>
          <p:cNvCxnSpPr/>
          <p:nvPr/>
        </p:nvCxnSpPr>
        <p:spPr bwMode="auto">
          <a:xfrm>
            <a:off x="2568762" y="5122768"/>
            <a:ext cx="50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3" name="Straight Connector 82"/>
          <p:cNvCxnSpPr/>
          <p:nvPr/>
        </p:nvCxnSpPr>
        <p:spPr bwMode="auto">
          <a:xfrm>
            <a:off x="2519150" y="3059295"/>
            <a:ext cx="86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Title 1"/>
          <p:cNvSpPr>
            <a:spLocks noGrp="1"/>
          </p:cNvSpPr>
          <p:nvPr>
            <p:ph type="title"/>
          </p:nvPr>
        </p:nvSpPr>
        <p:spPr/>
        <p:txBody>
          <a:bodyPr/>
          <a:lstStyle/>
          <a:p>
            <a:r>
              <a:rPr lang="en-US" dirty="0" smtClean="0"/>
              <a:t>Current Approved Timelines - Updated</a:t>
            </a:r>
            <a:endParaRPr lang="en-US" dirty="0"/>
          </a:p>
        </p:txBody>
      </p:sp>
      <p:sp>
        <p:nvSpPr>
          <p:cNvPr id="88" name="Rectangle 87"/>
          <p:cNvSpPr/>
          <p:nvPr/>
        </p:nvSpPr>
        <p:spPr>
          <a:xfrm>
            <a:off x="3845946" y="4300078"/>
            <a:ext cx="616233" cy="17699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tIns="0" bIns="0" anchor="ctr"/>
          <a:lstStyle/>
          <a:p>
            <a:pPr algn="ctr">
              <a:defRPr/>
            </a:pPr>
            <a:r>
              <a:rPr lang="en-US" sz="600" dirty="0" smtClean="0">
                <a:solidFill>
                  <a:schemeClr val="tx1"/>
                </a:solidFill>
              </a:rPr>
              <a:t>Unassociated neg.</a:t>
            </a:r>
            <a:endParaRPr lang="en-US" sz="600" dirty="0">
              <a:solidFill>
                <a:schemeClr val="tx1"/>
              </a:solidFill>
            </a:endParaRPr>
          </a:p>
        </p:txBody>
      </p:sp>
      <p:sp>
        <p:nvSpPr>
          <p:cNvPr id="91" name="Rectangle 90"/>
          <p:cNvSpPr/>
          <p:nvPr/>
        </p:nvSpPr>
        <p:spPr>
          <a:xfrm>
            <a:off x="4474880" y="4293096"/>
            <a:ext cx="563806" cy="17699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600" dirty="0" err="1" smtClean="0">
                <a:solidFill>
                  <a:schemeClr val="tx1"/>
                </a:solidFill>
              </a:rPr>
              <a:t>nassociated</a:t>
            </a:r>
            <a:r>
              <a:rPr lang="en-US" sz="600" dirty="0" smtClean="0">
                <a:solidFill>
                  <a:schemeClr val="tx1"/>
                </a:solidFill>
              </a:rPr>
              <a:t> </a:t>
            </a:r>
          </a:p>
          <a:p>
            <a:pPr algn="ctr">
              <a:defRPr/>
            </a:pPr>
            <a:r>
              <a:rPr lang="en-US" sz="600" dirty="0" smtClean="0">
                <a:solidFill>
                  <a:schemeClr val="tx1"/>
                </a:solidFill>
              </a:rPr>
              <a:t>neg.</a:t>
            </a:r>
            <a:endParaRPr lang="en-US" sz="600" dirty="0">
              <a:solidFill>
                <a:schemeClr val="tx1"/>
              </a:solidFill>
            </a:endParaRPr>
          </a:p>
        </p:txBody>
      </p:sp>
      <p:cxnSp>
        <p:nvCxnSpPr>
          <p:cNvPr id="92" name="Straight Connector 91"/>
          <p:cNvCxnSpPr/>
          <p:nvPr/>
        </p:nvCxnSpPr>
        <p:spPr bwMode="auto">
          <a:xfrm>
            <a:off x="4547330" y="4494518"/>
            <a:ext cx="468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6" name="Rectangle 85"/>
          <p:cNvSpPr/>
          <p:nvPr/>
        </p:nvSpPr>
        <p:spPr>
          <a:xfrm>
            <a:off x="3241353" y="4300078"/>
            <a:ext cx="605774" cy="17699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tIns="0" bIns="0" anchor="ctr"/>
          <a:lstStyle/>
          <a:p>
            <a:pPr algn="ctr">
              <a:defRPr/>
            </a:pPr>
            <a:r>
              <a:rPr lang="en-US" sz="600" dirty="0" smtClean="0">
                <a:solidFill>
                  <a:schemeClr val="tx1"/>
                </a:solidFill>
              </a:rPr>
              <a:t>PHY waveform</a:t>
            </a:r>
            <a:endParaRPr lang="en-US" sz="600" dirty="0">
              <a:solidFill>
                <a:schemeClr val="tx1"/>
              </a:solidFill>
            </a:endParaRPr>
          </a:p>
        </p:txBody>
      </p:sp>
      <p:cxnSp>
        <p:nvCxnSpPr>
          <p:cNvPr id="85" name="Straight Connector 84"/>
          <p:cNvCxnSpPr/>
          <p:nvPr/>
        </p:nvCxnSpPr>
        <p:spPr bwMode="auto">
          <a:xfrm>
            <a:off x="3234340" y="4501500"/>
            <a:ext cx="216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9" name="Straight Connector 88"/>
          <p:cNvCxnSpPr/>
          <p:nvPr/>
        </p:nvCxnSpPr>
        <p:spPr bwMode="auto">
          <a:xfrm>
            <a:off x="3826823" y="4501500"/>
            <a:ext cx="576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p:cNvSpPr/>
          <p:nvPr/>
        </p:nvSpPr>
        <p:spPr>
          <a:xfrm>
            <a:off x="2554384" y="3622418"/>
            <a:ext cx="2489948" cy="252610"/>
          </a:xfrm>
          <a:prstGeom prst="rect">
            <a:avLst/>
          </a:prstGeom>
          <a:solidFill>
            <a:schemeClr val="accent1">
              <a:alpha val="6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tx1">
                    <a:alpha val="60000"/>
                  </a:schemeClr>
                </a:solidFill>
              </a:rPr>
              <a:t>SFD</a:t>
            </a:r>
            <a:endParaRPr lang="en-US" sz="1100" dirty="0">
              <a:solidFill>
                <a:schemeClr val="tx1">
                  <a:alpha val="60000"/>
                </a:schemeClr>
              </a:solidFill>
            </a:endParaRPr>
          </a:p>
        </p:txBody>
      </p:sp>
      <p:cxnSp>
        <p:nvCxnSpPr>
          <p:cNvPr id="52" name="Straight Connector 51"/>
          <p:cNvCxnSpPr/>
          <p:nvPr/>
        </p:nvCxnSpPr>
        <p:spPr bwMode="auto">
          <a:xfrm>
            <a:off x="2553696" y="3901306"/>
            <a:ext cx="68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Straight Connector 55"/>
          <p:cNvCxnSpPr/>
          <p:nvPr/>
        </p:nvCxnSpPr>
        <p:spPr bwMode="auto">
          <a:xfrm>
            <a:off x="4449495" y="3896866"/>
            <a:ext cx="468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1" name="Straight Connector 80"/>
          <p:cNvCxnSpPr/>
          <p:nvPr/>
        </p:nvCxnSpPr>
        <p:spPr bwMode="auto">
          <a:xfrm>
            <a:off x="3847127" y="3896866"/>
            <a:ext cx="540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4" name="Straight Connector 83"/>
          <p:cNvCxnSpPr/>
          <p:nvPr/>
        </p:nvCxnSpPr>
        <p:spPr bwMode="auto">
          <a:xfrm>
            <a:off x="3250743" y="3896866"/>
            <a:ext cx="50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0" name="Group 9"/>
          <p:cNvGrpSpPr/>
          <p:nvPr/>
        </p:nvGrpSpPr>
        <p:grpSpPr>
          <a:xfrm>
            <a:off x="2562279" y="3619879"/>
            <a:ext cx="2482054" cy="257760"/>
            <a:chOff x="2515383" y="2827791"/>
            <a:chExt cx="2920713" cy="187855"/>
          </a:xfrm>
        </p:grpSpPr>
        <p:sp>
          <p:nvSpPr>
            <p:cNvPr id="76" name="Rectangle 75"/>
            <p:cNvSpPr/>
            <p:nvPr/>
          </p:nvSpPr>
          <p:spPr>
            <a:xfrm>
              <a:off x="2515383" y="2827791"/>
              <a:ext cx="810734" cy="187855"/>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600" dirty="0" smtClean="0">
                  <a:solidFill>
                    <a:schemeClr val="tx1"/>
                  </a:solidFill>
                </a:rPr>
                <a:t>MU mode sequence</a:t>
              </a:r>
              <a:endParaRPr lang="en-US" sz="600" dirty="0">
                <a:solidFill>
                  <a:schemeClr val="tx1"/>
                </a:solidFill>
              </a:endParaRPr>
            </a:p>
          </p:txBody>
        </p:sp>
        <p:sp>
          <p:nvSpPr>
            <p:cNvPr id="77" name="Rectangle 76"/>
            <p:cNvSpPr/>
            <p:nvPr/>
          </p:nvSpPr>
          <p:spPr>
            <a:xfrm>
              <a:off x="3323979" y="2827791"/>
              <a:ext cx="705464" cy="18595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600" dirty="0" smtClean="0">
                  <a:solidFill>
                    <a:schemeClr val="tx1"/>
                  </a:solidFill>
                </a:rPr>
                <a:t>MU mode</a:t>
              </a:r>
            </a:p>
            <a:p>
              <a:pPr algn="ctr">
                <a:defRPr/>
              </a:pPr>
              <a:r>
                <a:rPr lang="en-US" sz="600" dirty="0" smtClean="0">
                  <a:solidFill>
                    <a:schemeClr val="tx1"/>
                  </a:solidFill>
                </a:rPr>
                <a:t>Resource all.</a:t>
              </a:r>
              <a:endParaRPr lang="en-US" sz="600" dirty="0">
                <a:solidFill>
                  <a:schemeClr val="tx1"/>
                </a:solidFill>
              </a:endParaRPr>
            </a:p>
          </p:txBody>
        </p:sp>
        <p:sp>
          <p:nvSpPr>
            <p:cNvPr id="78" name="Rectangle 77"/>
            <p:cNvSpPr/>
            <p:nvPr/>
          </p:nvSpPr>
          <p:spPr>
            <a:xfrm>
              <a:off x="4027305" y="2827791"/>
              <a:ext cx="705464" cy="18595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600" dirty="0" smtClean="0">
                  <a:solidFill>
                    <a:schemeClr val="tx1"/>
                  </a:solidFill>
                </a:rPr>
                <a:t>SU sequence</a:t>
              </a:r>
              <a:endParaRPr lang="en-US" sz="600" dirty="0">
                <a:solidFill>
                  <a:schemeClr val="tx1"/>
                </a:solidFill>
              </a:endParaRPr>
            </a:p>
          </p:txBody>
        </p:sp>
        <p:sp>
          <p:nvSpPr>
            <p:cNvPr id="79" name="Rectangle 78"/>
            <p:cNvSpPr/>
            <p:nvPr/>
          </p:nvSpPr>
          <p:spPr>
            <a:xfrm>
              <a:off x="4730632" y="2827791"/>
              <a:ext cx="705464" cy="185952"/>
            </a:xfrm>
            <a:prstGeom prst="rect">
              <a:avLst/>
            </a:prstGeom>
            <a:solidFill>
              <a:schemeClr val="accent1">
                <a:alpha val="14000"/>
              </a:schemeClr>
            </a:solidFill>
            <a:ln w="0">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600" dirty="0" smtClean="0">
                  <a:solidFill>
                    <a:schemeClr val="tx1"/>
                  </a:solidFill>
                </a:rPr>
                <a:t>Capability ex. and negotiation</a:t>
              </a:r>
              <a:endParaRPr lang="en-US" sz="600" dirty="0">
                <a:solidFill>
                  <a:schemeClr val="tx1"/>
                </a:solidFill>
              </a:endParaRPr>
            </a:p>
          </p:txBody>
        </p:sp>
      </p:grpSp>
      <p:cxnSp>
        <p:nvCxnSpPr>
          <p:cNvPr id="87" name="Straight Connector 86"/>
          <p:cNvCxnSpPr/>
          <p:nvPr/>
        </p:nvCxnSpPr>
        <p:spPr bwMode="auto">
          <a:xfrm>
            <a:off x="2568762" y="5782404"/>
            <a:ext cx="540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0" name="Straight Connector 89"/>
          <p:cNvCxnSpPr/>
          <p:nvPr/>
        </p:nvCxnSpPr>
        <p:spPr bwMode="auto">
          <a:xfrm>
            <a:off x="3187444" y="3232789"/>
            <a:ext cx="972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3699691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Observation</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b="0" dirty="0" smtClean="0"/>
              <a:t>Assuming the current progress rate the group is meeting its timelines, closing the gap from previous meetings.</a:t>
            </a:r>
          </a:p>
          <a:p>
            <a:pPr>
              <a:buFont typeface="Arial" panose="020B0604020202020204" pitchFamily="34" charset="0"/>
              <a:buChar char="•"/>
            </a:pPr>
            <a:r>
              <a:rPr lang="en-US" b="0" dirty="0" smtClean="0"/>
              <a:t>However still far away from the D1.0 Nov. milestone target.</a:t>
            </a:r>
          </a:p>
          <a:p>
            <a:pPr>
              <a:buFont typeface="Arial" panose="020B0604020202020204" pitchFamily="34" charset="0"/>
              <a:buChar char="•"/>
            </a:pPr>
            <a:r>
              <a:rPr lang="en-US" b="0" dirty="0" smtClean="0"/>
              <a:t>SFD freeze projected to after the July meeting is an indication of maturity. </a:t>
            </a:r>
          </a:p>
          <a:p>
            <a:pPr>
              <a:buFont typeface="Arial" panose="020B0604020202020204" pitchFamily="34" charset="0"/>
              <a:buChar char="•"/>
            </a:pPr>
            <a:endParaRPr lang="en-US" b="0" dirty="0"/>
          </a:p>
          <a:p>
            <a:pPr>
              <a:buFont typeface="Arial" panose="020B0604020202020204" pitchFamily="34" charset="0"/>
              <a:buChar char="•"/>
            </a:pPr>
            <a:endParaRPr lang="en-US" b="0" dirty="0" smtClean="0"/>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16264233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69640"/>
          </a:xfrm>
        </p:spPr>
        <p:txBody>
          <a:bodyPr/>
          <a:lstStyle/>
          <a:p>
            <a:r>
              <a:rPr lang="en-US" dirty="0" smtClean="0"/>
              <a:t>March Meeting Achievements</a:t>
            </a:r>
            <a:endParaRPr lang="en-US" dirty="0"/>
          </a:p>
        </p:txBody>
      </p:sp>
      <p:sp>
        <p:nvSpPr>
          <p:cNvPr id="3" name="Content Placeholder 2"/>
          <p:cNvSpPr>
            <a:spLocks noGrp="1"/>
          </p:cNvSpPr>
          <p:nvPr>
            <p:ph idx="1"/>
          </p:nvPr>
        </p:nvSpPr>
        <p:spPr>
          <a:xfrm>
            <a:off x="685800" y="1628800"/>
            <a:ext cx="8134672" cy="4473253"/>
          </a:xfrm>
        </p:spPr>
        <p:txBody>
          <a:bodyPr/>
          <a:lstStyle/>
          <a:p>
            <a:pPr>
              <a:buFont typeface="Arial" panose="020B0604020202020204" pitchFamily="34" charset="0"/>
              <a:buChar char="•"/>
            </a:pPr>
            <a:r>
              <a:rPr lang="en-US" b="0" dirty="0" smtClean="0"/>
              <a:t>Approve P802.11az D0.1 which include TF (Trigger Frame) and None-TF based operation.</a:t>
            </a:r>
          </a:p>
          <a:p>
            <a:pPr>
              <a:buFont typeface="Arial" panose="020B0604020202020204" pitchFamily="34" charset="0"/>
              <a:buChar char="•"/>
            </a:pPr>
            <a:r>
              <a:rPr lang="en-US" b="0" dirty="0" smtClean="0"/>
              <a:t>Approve new working draft SFD revision (R13).</a:t>
            </a:r>
          </a:p>
          <a:p>
            <a:pPr>
              <a:buFont typeface="Arial" panose="020B0604020202020204" pitchFamily="34" charset="0"/>
              <a:buChar char="•"/>
            </a:pPr>
            <a:r>
              <a:rPr lang="en-US" b="0" dirty="0" smtClean="0"/>
              <a:t>Define and approve draft revisions publication process.</a:t>
            </a:r>
          </a:p>
          <a:p>
            <a:pPr>
              <a:buFont typeface="Arial" panose="020B0604020202020204" pitchFamily="34" charset="0"/>
              <a:buChar char="•"/>
            </a:pPr>
            <a:r>
              <a:rPr lang="en-US" b="0" dirty="0" smtClean="0"/>
              <a:t>Reviewed and adopted amendment text submissions on TF (Trigger </a:t>
            </a:r>
            <a:r>
              <a:rPr lang="en-US" b="0" dirty="0" smtClean="0"/>
              <a:t>Frame) </a:t>
            </a:r>
            <a:r>
              <a:rPr lang="en-US" b="0" dirty="0" smtClean="0"/>
              <a:t>formats, MAC signaling support for PHY secured operation and negotiation.</a:t>
            </a:r>
          </a:p>
          <a:p>
            <a:pPr>
              <a:buFont typeface="Arial" panose="020B0604020202020204" pitchFamily="34" charset="0"/>
              <a:buChar char="•"/>
            </a:pPr>
            <a:r>
              <a:rPr lang="en-US" b="0" dirty="0" smtClean="0"/>
              <a:t>Issue call for submissions for all sections of Draft P802.11az.</a:t>
            </a:r>
          </a:p>
          <a:p>
            <a:pPr>
              <a:buFont typeface="Arial" panose="020B0604020202020204" pitchFamily="34" charset="0"/>
              <a:buChar char="•"/>
            </a:pPr>
            <a:r>
              <a:rPr lang="en-US" b="0" dirty="0" smtClean="0"/>
              <a:t>Total of 36 new SFD entries on various protocol aspects (e.g. passive, secured, error recovery).</a:t>
            </a:r>
            <a:endParaRPr lang="en-US" b="0" dirty="0" smtClean="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1668135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 For Submission for Draft P802.11az</a:t>
            </a:r>
            <a:endParaRPr lang="en-US" dirty="0"/>
          </a:p>
        </p:txBody>
      </p:sp>
      <p:sp>
        <p:nvSpPr>
          <p:cNvPr id="3" name="Content Placeholder 2"/>
          <p:cNvSpPr>
            <a:spLocks noGrp="1"/>
          </p:cNvSpPr>
          <p:nvPr>
            <p:ph idx="1"/>
          </p:nvPr>
        </p:nvSpPr>
        <p:spPr/>
        <p:txBody>
          <a:bodyPr/>
          <a:lstStyle/>
          <a:p>
            <a:r>
              <a:rPr lang="en-US" dirty="0" smtClean="0"/>
              <a:t>Motion </a:t>
            </a:r>
          </a:p>
          <a:p>
            <a:pPr marL="0" indent="0"/>
            <a:r>
              <a:rPr lang="en-US" dirty="0" smtClean="0"/>
              <a:t>Move to instruct the TG chair to issue a call for submissions for amendment text for all sections of the 802.11az SFD R13 for Draft P802.11az .</a:t>
            </a:r>
          </a:p>
          <a:p>
            <a:pPr marL="0" indent="0"/>
            <a:endParaRPr lang="en-US" dirty="0"/>
          </a:p>
          <a:p>
            <a:pPr marL="0" indent="0"/>
            <a:r>
              <a:rPr lang="en-US" dirty="0" smtClean="0"/>
              <a:t>Moved: </a:t>
            </a:r>
            <a:r>
              <a:rPr lang="en-US" b="0" dirty="0" smtClean="0"/>
              <a:t>Erik Lindskog</a:t>
            </a:r>
          </a:p>
          <a:p>
            <a:pPr marL="0" indent="0"/>
            <a:r>
              <a:rPr lang="en-US" dirty="0" smtClean="0"/>
              <a:t>Second: </a:t>
            </a:r>
            <a:r>
              <a:rPr lang="en-US" b="0" dirty="0" smtClean="0"/>
              <a:t>Chao Chun Wang</a:t>
            </a:r>
          </a:p>
          <a:p>
            <a:pPr marL="0" indent="0"/>
            <a:r>
              <a:rPr lang="en-US" dirty="0" smtClean="0"/>
              <a:t>Results (Y/N/A): </a:t>
            </a:r>
            <a:r>
              <a:rPr lang="en-US" b="0" dirty="0" smtClean="0"/>
              <a:t>11/0/0 motion passes.</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27729572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May Meeting Goals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b="0" dirty="0" smtClean="0"/>
              <a:t>Continue development of amendment text.</a:t>
            </a:r>
          </a:p>
          <a:p>
            <a:pPr>
              <a:buFont typeface="Arial" panose="020B0604020202020204" pitchFamily="34" charset="0"/>
              <a:buChar char="•"/>
            </a:pPr>
            <a:r>
              <a:rPr lang="en-US" b="0" dirty="0" smtClean="0"/>
              <a:t>Approve initial amendment text submissions on PHY security, 60Ghz positioning and passive location.</a:t>
            </a:r>
          </a:p>
          <a:p>
            <a:pPr>
              <a:buFont typeface="Arial" panose="020B0604020202020204" pitchFamily="34" charset="0"/>
              <a:buChar char="•"/>
            </a:pPr>
            <a:r>
              <a:rPr lang="en-US" b="0" dirty="0" smtClean="0"/>
              <a:t>Continue SFD development.</a:t>
            </a:r>
          </a:p>
          <a:p>
            <a:pPr>
              <a:buFont typeface="Arial" panose="020B0604020202020204" pitchFamily="34" charset="0"/>
              <a:buChar char="•"/>
            </a:pPr>
            <a:r>
              <a:rPr lang="en-US" b="0" dirty="0" smtClean="0"/>
              <a:t>Review technical proposals.</a:t>
            </a:r>
            <a:endParaRPr lang="en-US" b="0" dirty="0" smtClean="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1947337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Approval </a:t>
            </a:r>
            <a:r>
              <a:rPr lang="en-US" dirty="0" smtClean="0"/>
              <a:t>of </a:t>
            </a:r>
            <a:r>
              <a:rPr lang="en-US" dirty="0" smtClean="0"/>
              <a:t>May Meeting </a:t>
            </a:r>
            <a:r>
              <a:rPr lang="en-US" dirty="0" smtClean="0"/>
              <a:t>Goals</a:t>
            </a:r>
            <a:endParaRPr lang="en-US" dirty="0"/>
          </a:p>
        </p:txBody>
      </p:sp>
      <p:sp>
        <p:nvSpPr>
          <p:cNvPr id="3" name="Content Placeholder 2"/>
          <p:cNvSpPr>
            <a:spLocks noGrp="1"/>
          </p:cNvSpPr>
          <p:nvPr>
            <p:ph idx="1"/>
          </p:nvPr>
        </p:nvSpPr>
        <p:spPr/>
        <p:txBody>
          <a:bodyPr/>
          <a:lstStyle/>
          <a:p>
            <a:pPr marL="0" indent="0"/>
            <a:r>
              <a:rPr lang="en-US" dirty="0" smtClean="0"/>
              <a:t>Motion</a:t>
            </a:r>
          </a:p>
          <a:p>
            <a:pPr marL="0" indent="0"/>
            <a:r>
              <a:rPr lang="en-US" dirty="0" smtClean="0"/>
              <a:t>We </a:t>
            </a:r>
            <a:r>
              <a:rPr lang="en-US" dirty="0" smtClean="0"/>
              <a:t>commit for the May meeting goals as the </a:t>
            </a:r>
            <a:r>
              <a:rPr lang="en-US" dirty="0" err="1" smtClean="0"/>
              <a:t>TGaz</a:t>
            </a:r>
            <a:r>
              <a:rPr lang="en-US" dirty="0" smtClean="0"/>
              <a:t> </a:t>
            </a:r>
            <a:r>
              <a:rPr lang="en-US" dirty="0" smtClean="0"/>
              <a:t>Plan Of Record.</a:t>
            </a:r>
          </a:p>
          <a:p>
            <a:endParaRPr lang="en-US" dirty="0" smtClean="0"/>
          </a:p>
          <a:p>
            <a:r>
              <a:rPr lang="en-US" dirty="0" smtClean="0"/>
              <a:t>Moved</a:t>
            </a:r>
            <a:r>
              <a:rPr lang="en-US" dirty="0" smtClean="0"/>
              <a:t>: </a:t>
            </a:r>
            <a:r>
              <a:rPr lang="en-US" b="0" dirty="0" smtClean="0"/>
              <a:t>Christian Berger</a:t>
            </a:r>
            <a:endParaRPr lang="en-US" b="0" dirty="0" smtClean="0"/>
          </a:p>
          <a:p>
            <a:r>
              <a:rPr lang="en-US" dirty="0" smtClean="0"/>
              <a:t>Second: </a:t>
            </a:r>
            <a:r>
              <a:rPr lang="en-US" b="0" dirty="0" smtClean="0"/>
              <a:t>Nehru Bhandaru </a:t>
            </a:r>
            <a:endParaRPr lang="en-US" b="0" dirty="0" smtClean="0"/>
          </a:p>
          <a:p>
            <a:r>
              <a:rPr lang="en-US" dirty="0" smtClean="0"/>
              <a:t>Results (Y/N/A): </a:t>
            </a:r>
            <a:r>
              <a:rPr lang="en-US" b="0" dirty="0" smtClean="0"/>
              <a:t>10/0/1 motion passes</a:t>
            </a:r>
            <a:endParaRPr lang="en-US" dirty="0" smtClean="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2969862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366935"/>
          </a:xfrm>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dirty="0"/>
          </a:p>
        </p:txBody>
      </p:sp>
      <p:sp>
        <p:nvSpPr>
          <p:cNvPr id="3" name="Content Placeholder 2"/>
          <p:cNvSpPr>
            <a:spLocks noGrp="1"/>
          </p:cNvSpPr>
          <p:nvPr>
            <p:ph idx="1"/>
          </p:nvPr>
        </p:nvSpPr>
        <p:spPr>
          <a:xfrm>
            <a:off x="685800" y="1268760"/>
            <a:ext cx="7770813" cy="4825653"/>
          </a:xfrm>
        </p:spPr>
        <p:txBody>
          <a:bodyPr/>
          <a:lstStyle/>
          <a:p>
            <a:pPr lvl="0"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2000" dirty="0">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interpretation, validity, or essentiality of patents/patent claims.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specific license rates, terms, or conditions.</a:t>
            </a:r>
          </a:p>
          <a:p>
            <a:pPr lvl="2"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600"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status or substance of ongoing or threatened litigation.</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be silent if inappropriate topics are discussed … do formally object.</a:t>
            </a:r>
          </a:p>
          <a:p>
            <a:pPr lvl="0" algn="ctr" defTabSz="914400" eaLnBrk="0" hangingPunct="0">
              <a:lnSpc>
                <a:spcPct val="80000"/>
              </a:lnSpc>
              <a:spcBef>
                <a:spcPct val="20000"/>
              </a:spcBef>
              <a:buClr>
                <a:srgbClr val="CC3300"/>
              </a:buClr>
              <a:buSzPct val="50000"/>
              <a:defRPr/>
            </a:pPr>
            <a:r>
              <a:rPr lang="en-US" altLang="en-US" sz="1050" dirty="0">
                <a:latin typeface="Calibri" panose="020F0502020204030204" pitchFamily="34" charset="0"/>
                <a:cs typeface="Calibri" panose="020F0502020204030204" pitchFamily="34" charset="0"/>
              </a:rPr>
              <a:t>---------------------------------------------------------------   </a:t>
            </a:r>
            <a:endParaRPr lang="en-US" altLang="en-US" sz="1400" dirty="0">
              <a:latin typeface="Calibri" panose="020F0502020204030204" pitchFamily="34" charset="0"/>
              <a:cs typeface="Calibri" panose="020F0502020204030204" pitchFamily="34" charset="0"/>
            </a:endParaRPr>
          </a:p>
          <a:p>
            <a:pPr lvl="0" algn="ctr" defTabSz="914400" eaLnBrk="0" hangingPunct="0">
              <a:lnSpc>
                <a:spcPct val="80000"/>
              </a:lnSpc>
              <a:spcBef>
                <a:spcPct val="20000"/>
              </a:spcBef>
              <a:buClr>
                <a:srgbClr val="CC3300"/>
              </a:buClr>
              <a:buSzPct val="50000"/>
              <a:defRPr/>
            </a:pPr>
            <a:r>
              <a:rPr lang="en-US" altLang="en-US" sz="1400" dirty="0">
                <a:latin typeface="Calibri" panose="020F0502020204030204" pitchFamily="34" charset="0"/>
                <a:cs typeface="Calibri" panose="020F0502020204030204" pitchFamily="34" charset="0"/>
              </a:rPr>
              <a:t>For more details, see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clause 5.3.10 and </a:t>
            </a:r>
            <a:br>
              <a:rPr lang="en-US" altLang="en-US" sz="1400" dirty="0">
                <a:latin typeface="Calibri" panose="020F0502020204030204" pitchFamily="34" charset="0"/>
                <a:cs typeface="Calibri" panose="020F0502020204030204" pitchFamily="34" charset="0"/>
              </a:rPr>
            </a:br>
            <a:r>
              <a:rPr lang="en-US" altLang="en-US" sz="1400" i="1" dirty="0">
                <a:latin typeface="Calibri" panose="020F0502020204030204" pitchFamily="34" charset="0"/>
                <a:cs typeface="Calibri" panose="020F0502020204030204" pitchFamily="34" charset="0"/>
              </a:rPr>
              <a:t>Antitrust and Competition Policy: What You Need to Know </a:t>
            </a:r>
            <a:r>
              <a:rPr lang="en-US" altLang="en-US" sz="1400" dirty="0">
                <a:latin typeface="Calibri" panose="020F0502020204030204" pitchFamily="34" charset="0"/>
                <a:cs typeface="Calibri" panose="020F0502020204030204" pitchFamily="34" charset="0"/>
              </a:rPr>
              <a:t>at </a:t>
            </a:r>
            <a:r>
              <a:rPr lang="en-US" altLang="en-US" sz="1400" dirty="0">
                <a:latin typeface="Calibri" panose="020F0502020204030204" pitchFamily="34" charset="0"/>
                <a:cs typeface="Calibri" panose="020F0502020204030204" pitchFamily="34" charset="0"/>
                <a:hlinkClick r:id="rId2"/>
              </a:rPr>
              <a:t>http://</a:t>
            </a:r>
            <a:r>
              <a:rPr lang="en-US" altLang="en-US" sz="1400" dirty="0" smtClean="0">
                <a:latin typeface="Calibri" panose="020F0502020204030204" pitchFamily="34" charset="0"/>
                <a:cs typeface="Calibri" panose="020F0502020204030204" pitchFamily="34" charset="0"/>
                <a:hlinkClick r:id="rId2"/>
              </a:rPr>
              <a:t>standards.ieee.org/develop/policies/antitrust.pdf</a:t>
            </a:r>
            <a:r>
              <a:rPr lang="en-US" altLang="en-US" sz="1400" dirty="0" smtClean="0">
                <a:latin typeface="Calibri" panose="020F0502020204030204" pitchFamily="34" charset="0"/>
                <a:cs typeface="Calibri" panose="020F0502020204030204" pitchFamily="34" charset="0"/>
              </a:rPr>
              <a:t> </a:t>
            </a:r>
            <a:endParaRPr lang="en-US" altLang="en-US" sz="1400" dirty="0">
              <a:latin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37111455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Teleconference </a:t>
            </a:r>
            <a:r>
              <a:rPr lang="en-US" altLang="en-US" dirty="0" smtClean="0">
                <a:solidFill>
                  <a:schemeClr val="tx2"/>
                </a:solidFill>
              </a:rPr>
              <a:t>Schedule</a:t>
            </a:r>
            <a:endParaRPr lang="en-US" dirty="0"/>
          </a:p>
        </p:txBody>
      </p:sp>
      <p:sp>
        <p:nvSpPr>
          <p:cNvPr id="3" name="Content Placeholder 2"/>
          <p:cNvSpPr>
            <a:spLocks noGrp="1"/>
          </p:cNvSpPr>
          <p:nvPr>
            <p:ph idx="1"/>
          </p:nvPr>
        </p:nvSpPr>
        <p:spPr>
          <a:xfrm>
            <a:off x="685800" y="1981201"/>
            <a:ext cx="7770813" cy="1375792"/>
          </a:xfrm>
        </p:spPr>
        <p:txBody>
          <a:bodyPr/>
          <a:lstStyle/>
          <a:p>
            <a:pPr algn="just">
              <a:spcBef>
                <a:spcPct val="20000"/>
              </a:spcBef>
              <a:buFontTx/>
              <a:buChar char="•"/>
            </a:pPr>
            <a:r>
              <a:rPr lang="en-US" altLang="en-US" dirty="0" smtClean="0"/>
              <a:t>Apr. </a:t>
            </a:r>
            <a:r>
              <a:rPr lang="en-US" altLang="en-US" dirty="0" smtClean="0"/>
              <a:t>11</a:t>
            </a:r>
            <a:r>
              <a:rPr lang="en-US" altLang="en-US" baseline="30000" dirty="0" smtClean="0"/>
              <a:t>th</a:t>
            </a:r>
            <a:r>
              <a:rPr lang="en-US" altLang="en-US" dirty="0" smtClean="0"/>
              <a:t> </a:t>
            </a:r>
            <a:r>
              <a:rPr lang="en-US" altLang="en-US" dirty="0"/>
              <a:t>(Wed.), </a:t>
            </a:r>
            <a:r>
              <a:rPr lang="en-US" altLang="en-US" dirty="0" smtClean="0"/>
              <a:t>11:00AM </a:t>
            </a:r>
            <a:r>
              <a:rPr lang="en-US" altLang="en-US" dirty="0"/>
              <a:t>ET for 1hr. </a:t>
            </a:r>
          </a:p>
          <a:p>
            <a:pPr algn="just">
              <a:spcBef>
                <a:spcPct val="20000"/>
              </a:spcBef>
              <a:buFontTx/>
              <a:buChar char="•"/>
            </a:pPr>
            <a:r>
              <a:rPr lang="en-US" altLang="en-US" dirty="0" smtClean="0"/>
              <a:t>Do </a:t>
            </a:r>
            <a:r>
              <a:rPr lang="en-US" altLang="en-US" dirty="0"/>
              <a:t>we need </a:t>
            </a:r>
            <a:r>
              <a:rPr lang="en-US" altLang="en-US" dirty="0" smtClean="0"/>
              <a:t>additional calls?</a:t>
            </a:r>
            <a:endParaRPr lang="en-US" altLang="en-US" dirty="0"/>
          </a:p>
          <a:p>
            <a:endParaRPr lang="en-US" dirty="0"/>
          </a:p>
          <a:p>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8128154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7965405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Adjourn</a:t>
            </a:r>
          </a:p>
        </p:txBody>
      </p:sp>
      <p:sp>
        <p:nvSpPr>
          <p:cNvPr id="3" name="Content Placeholder 2"/>
          <p:cNvSpPr>
            <a:spLocks noGrp="1"/>
          </p:cNvSpPr>
          <p:nvPr>
            <p:ph idx="1"/>
          </p:nvPr>
        </p:nvSpPr>
        <p:spPr/>
        <p:txBody>
          <a:bodyPr/>
          <a:lstStyle/>
          <a:p>
            <a:pPr algn="ctr"/>
            <a:endParaRPr lang="en-US" sz="5400" dirty="0">
              <a:solidFill>
                <a:srgbClr val="FF0000"/>
              </a:solidFill>
            </a:endParaRPr>
          </a:p>
          <a:p>
            <a:pPr algn="ctr"/>
            <a:r>
              <a:rPr lang="en-US" sz="5400" dirty="0" smtClean="0">
                <a:solidFill>
                  <a:srgbClr val="FF0000"/>
                </a:solidFill>
              </a:rPr>
              <a:t>Thank </a:t>
            </a:r>
            <a:r>
              <a:rPr lang="en-US" sz="5400" dirty="0">
                <a:solidFill>
                  <a:srgbClr val="FF0000"/>
                </a:solidFill>
              </a:rPr>
              <a:t>you </a:t>
            </a:r>
          </a:p>
          <a:p>
            <a:pPr algn="ctr"/>
            <a:endParaRPr lang="en-US" sz="5400" dirty="0" smtClean="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5457941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r>
              <a:rPr lang="en-US" sz="6600" dirty="0" smtClean="0"/>
              <a:t>Backup</a:t>
            </a:r>
            <a:endParaRPr lang="en-US" sz="660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20822838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Timelines (con.) –TBC</a:t>
            </a:r>
            <a:endParaRPr lang="en-US" dirty="0"/>
          </a:p>
        </p:txBody>
      </p:sp>
      <p:sp>
        <p:nvSpPr>
          <p:cNvPr id="3" name="Content Placeholder 2"/>
          <p:cNvSpPr>
            <a:spLocks noGrp="1"/>
          </p:cNvSpPr>
          <p:nvPr>
            <p:ph idx="1"/>
          </p:nvPr>
        </p:nvSpPr>
        <p:spPr>
          <a:xfrm>
            <a:off x="685800" y="1628800"/>
            <a:ext cx="7770813" cy="4465613"/>
          </a:xfrm>
        </p:spPr>
        <p:txBody>
          <a:bodyPr/>
          <a:lstStyle/>
          <a:p>
            <a:pPr>
              <a:buFont typeface="Arial" panose="020B0604020202020204" pitchFamily="34" charset="0"/>
              <a:buChar char="•"/>
            </a:pPr>
            <a:r>
              <a:rPr lang="en-US" dirty="0" smtClean="0"/>
              <a:t>Good progress this meeting:</a:t>
            </a:r>
          </a:p>
          <a:p>
            <a:pPr lvl="1">
              <a:buFont typeface="Arial" panose="020B0604020202020204" pitchFamily="34" charset="0"/>
              <a:buChar char="•"/>
            </a:pPr>
            <a:r>
              <a:rPr lang="en-US" dirty="0" smtClean="0"/>
              <a:t>Approved XXYY new spec framework requirements.</a:t>
            </a:r>
          </a:p>
          <a:p>
            <a:pPr lvl="1">
              <a:buFont typeface="Arial" panose="020B0604020202020204" pitchFamily="34" charset="0"/>
              <a:buChar char="•"/>
            </a:pPr>
            <a:r>
              <a:rPr lang="en-US" dirty="0" smtClean="0"/>
              <a:t>ZZ submissions reviewed.</a:t>
            </a:r>
          </a:p>
          <a:p>
            <a:pPr>
              <a:buFont typeface="Arial" panose="020B0604020202020204" pitchFamily="34" charset="0"/>
              <a:buChar char="•"/>
            </a:pPr>
            <a:r>
              <a:rPr lang="en-US" dirty="0" smtClean="0"/>
              <a:t>However:</a:t>
            </a:r>
          </a:p>
          <a:p>
            <a:pPr lvl="1">
              <a:buFont typeface="Arial" panose="020B0604020202020204" pitchFamily="34" charset="0"/>
              <a:buChar char="•"/>
            </a:pPr>
            <a:r>
              <a:rPr lang="en-US" dirty="0" smtClean="0"/>
              <a:t>Timelines show a N months delay.</a:t>
            </a:r>
          </a:p>
          <a:p>
            <a:pPr lvl="1">
              <a:buFont typeface="Arial" panose="020B0604020202020204" pitchFamily="34" charset="0"/>
              <a:buChar char="•"/>
            </a:pPr>
            <a:r>
              <a:rPr lang="en-US" dirty="0" smtClean="0"/>
              <a:t>Call for amendment text – TG progress key element. </a:t>
            </a:r>
          </a:p>
          <a:p>
            <a:pPr lvl="1">
              <a:buFont typeface="Arial" panose="020B0604020202020204" pitchFamily="34" charset="0"/>
              <a:buChar char="•"/>
            </a:pPr>
            <a:r>
              <a:rPr lang="en-US" dirty="0" smtClean="0"/>
              <a:t>Gap may close – to be evaluated during January meeting.</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8303009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9" name="Title 1"/>
          <p:cNvSpPr>
            <a:spLocks noGrp="1"/>
          </p:cNvSpPr>
          <p:nvPr>
            <p:ph type="title"/>
          </p:nvPr>
        </p:nvSpPr>
        <p:spPr>
          <a:xfrm>
            <a:off x="685800" y="685800"/>
            <a:ext cx="7770813" cy="1065213"/>
          </a:xfrm>
        </p:spPr>
        <p:txBody>
          <a:bodyPr/>
          <a:lstStyle/>
          <a:p>
            <a:r>
              <a:rPr lang="en-US" altLang="en-US" b="0" dirty="0"/>
              <a:t>Approval of </a:t>
            </a:r>
            <a:r>
              <a:rPr lang="en-US" altLang="en-US" b="0" dirty="0" err="1"/>
              <a:t>Telecon</a:t>
            </a:r>
            <a:r>
              <a:rPr lang="en-US" altLang="en-US" b="0" dirty="0"/>
              <a:t> Minutes</a:t>
            </a:r>
            <a:endParaRPr lang="en-US" dirty="0"/>
          </a:p>
        </p:txBody>
      </p:sp>
      <p:sp>
        <p:nvSpPr>
          <p:cNvPr id="10" name="Content Placeholder 2"/>
          <p:cNvSpPr>
            <a:spLocks noGrp="1"/>
          </p:cNvSpPr>
          <p:nvPr>
            <p:ph idx="1"/>
          </p:nvPr>
        </p:nvSpPr>
        <p:spPr>
          <a:xfrm>
            <a:off x="685800" y="1981200"/>
            <a:ext cx="7770813" cy="4113213"/>
          </a:xfrm>
        </p:spPr>
        <p:txBody>
          <a:bodyPr/>
          <a:lstStyle/>
          <a:p>
            <a:r>
              <a:rPr lang="en-US" b="0" dirty="0"/>
              <a:t>Document 11-16/xxxr0 “</a:t>
            </a:r>
            <a:r>
              <a:rPr lang="en-US" b="0" dirty="0" err="1"/>
              <a:t>TGaz</a:t>
            </a:r>
            <a:r>
              <a:rPr lang="en-US" b="0" dirty="0"/>
              <a:t> teleconference minutes - February 17th, 2016” posted to Mentor ???.</a:t>
            </a:r>
          </a:p>
          <a:p>
            <a:endParaRPr lang="en-US" sz="1100" b="0" dirty="0"/>
          </a:p>
          <a:p>
            <a:r>
              <a:rPr lang="en-US" dirty="0"/>
              <a:t>Motion:</a:t>
            </a:r>
          </a:p>
          <a:p>
            <a:pPr marL="0" indent="0"/>
            <a:r>
              <a:rPr lang="en-US" b="0" dirty="0"/>
              <a:t>To approve document 11-16/267r0 as TG minutes for the Feb. 17</a:t>
            </a:r>
            <a:r>
              <a:rPr lang="en-US" b="0" baseline="30000" dirty="0"/>
              <a:t>th</a:t>
            </a:r>
            <a:r>
              <a:rPr lang="en-US" b="0" dirty="0"/>
              <a:t> teleconference. </a:t>
            </a:r>
          </a:p>
          <a:p>
            <a:pPr marL="0" indent="0"/>
            <a:endParaRPr lang="en-US" b="0" dirty="0"/>
          </a:p>
          <a:p>
            <a:r>
              <a:rPr lang="en-US" b="0" dirty="0"/>
              <a:t>Moved by:  </a:t>
            </a:r>
          </a:p>
          <a:p>
            <a:r>
              <a:rPr lang="en-US" b="0" dirty="0"/>
              <a:t>Seconded by:</a:t>
            </a:r>
          </a:p>
          <a:p>
            <a:r>
              <a:rPr lang="en-US" b="0" dirty="0"/>
              <a:t>Results (Y/N/A):</a:t>
            </a:r>
          </a:p>
          <a:p>
            <a:endParaRPr lang="en-US" b="0" dirty="0"/>
          </a:p>
          <a:p>
            <a:endParaRPr lang="en-US" b="0" dirty="0"/>
          </a:p>
          <a:p>
            <a:endParaRPr lang="en-US" dirty="0"/>
          </a:p>
        </p:txBody>
      </p:sp>
    </p:spTree>
    <p:extLst>
      <p:ext uri="{BB962C8B-B14F-4D97-AF65-F5344CB8AC3E}">
        <p14:creationId xmlns:p14="http://schemas.microsoft.com/office/powerpoint/2010/main" val="304368271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7" name="Title 1"/>
          <p:cNvSpPr>
            <a:spLocks noGrp="1"/>
          </p:cNvSpPr>
          <p:nvPr>
            <p:ph type="title"/>
          </p:nvPr>
        </p:nvSpPr>
        <p:spPr>
          <a:xfrm>
            <a:off x="685800" y="685800"/>
            <a:ext cx="7770813" cy="1065213"/>
          </a:xfrm>
        </p:spPr>
        <p:txBody>
          <a:bodyPr/>
          <a:lstStyle/>
          <a:p>
            <a:r>
              <a:rPr lang="en-US" dirty="0" smtClean="0"/>
              <a:t>Motion to Adopt Text to SFD/FRD</a:t>
            </a:r>
            <a:endParaRPr lang="en-US" dirty="0"/>
          </a:p>
        </p:txBody>
      </p:sp>
      <p:sp>
        <p:nvSpPr>
          <p:cNvPr id="8" name="Content Placeholder 2"/>
          <p:cNvSpPr>
            <a:spLocks noGrp="1"/>
          </p:cNvSpPr>
          <p:nvPr>
            <p:ph idx="1"/>
          </p:nvPr>
        </p:nvSpPr>
        <p:spPr>
          <a:xfrm>
            <a:off x="685800" y="1981200"/>
            <a:ext cx="7770813" cy="4113213"/>
          </a:xfrm>
        </p:spPr>
        <p:txBody>
          <a:bodyPr/>
          <a:lstStyle/>
          <a:p>
            <a:pPr marL="0" indent="0"/>
            <a:r>
              <a:rPr lang="en-US" dirty="0"/>
              <a:t>Move to adopt the set of </a:t>
            </a:r>
            <a:r>
              <a:rPr lang="en-US" dirty="0" smtClean="0"/>
              <a:t>functional/spec framework requirements listed </a:t>
            </a:r>
            <a:r>
              <a:rPr lang="en-US" dirty="0"/>
              <a:t>in slide </a:t>
            </a:r>
            <a:r>
              <a:rPr lang="en-US" dirty="0" smtClean="0"/>
              <a:t>#XYZ </a:t>
            </a:r>
            <a:r>
              <a:rPr lang="en-US" dirty="0"/>
              <a:t>and </a:t>
            </a:r>
            <a:r>
              <a:rPr lang="en-US" dirty="0" smtClean="0"/>
              <a:t>instruct the FRD/SFD??? editor to include it in </a:t>
            </a:r>
            <a:r>
              <a:rPr lang="en-US" dirty="0"/>
              <a:t>the </a:t>
            </a:r>
            <a:r>
              <a:rPr lang="en-US" dirty="0" err="1"/>
              <a:t>TGaz</a:t>
            </a:r>
            <a:r>
              <a:rPr lang="en-US" dirty="0"/>
              <a:t> </a:t>
            </a:r>
            <a:r>
              <a:rPr lang="en-US" dirty="0" smtClean="0"/>
              <a:t>FRD/SFD under </a:t>
            </a:r>
            <a:r>
              <a:rPr lang="en-US" dirty="0"/>
              <a:t>the </a:t>
            </a:r>
            <a:r>
              <a:rPr lang="en-US" dirty="0" smtClean="0"/>
              <a:t>sub-section ????? for </a:t>
            </a:r>
            <a:r>
              <a:rPr lang="en-US" dirty="0"/>
              <a:t>the .</a:t>
            </a:r>
            <a:r>
              <a:rPr lang="en-US" dirty="0" smtClean="0"/>
              <a:t>11az protocol . </a:t>
            </a:r>
            <a:endParaRPr lang="en-US" dirty="0"/>
          </a:p>
          <a:p>
            <a:pPr marL="0" indent="0"/>
            <a:endParaRPr lang="en-US" dirty="0"/>
          </a:p>
          <a:p>
            <a:pPr marL="0" indent="0"/>
            <a:r>
              <a:rPr lang="en-US" dirty="0"/>
              <a:t>Moved: </a:t>
            </a:r>
            <a:r>
              <a:rPr lang="en-US" dirty="0" smtClean="0"/>
              <a:t>XXX</a:t>
            </a:r>
            <a:endParaRPr lang="en-US" dirty="0"/>
          </a:p>
          <a:p>
            <a:pPr marL="0" indent="0"/>
            <a:r>
              <a:rPr lang="en-US" dirty="0"/>
              <a:t>Seconded: </a:t>
            </a:r>
            <a:r>
              <a:rPr lang="en-US" dirty="0" smtClean="0"/>
              <a:t>YYY</a:t>
            </a:r>
            <a:endParaRPr lang="en-US" dirty="0"/>
          </a:p>
          <a:p>
            <a:pPr marL="0" indent="0"/>
            <a:r>
              <a:rPr lang="en-US" dirty="0"/>
              <a:t>Result: </a:t>
            </a:r>
            <a:r>
              <a:rPr lang="en-US" dirty="0" smtClean="0"/>
              <a:t>x/y/z</a:t>
            </a:r>
            <a:endParaRPr lang="en-US" dirty="0"/>
          </a:p>
          <a:p>
            <a:endParaRPr lang="en-US" dirty="0"/>
          </a:p>
        </p:txBody>
      </p:sp>
    </p:spTree>
    <p:extLst>
      <p:ext uri="{BB962C8B-B14F-4D97-AF65-F5344CB8AC3E}">
        <p14:creationId xmlns:p14="http://schemas.microsoft.com/office/powerpoint/2010/main" val="2552671998"/>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to Release </a:t>
            </a:r>
            <a:r>
              <a:rPr lang="en-US" dirty="0" smtClean="0"/>
              <a:t>Liaison to WG</a:t>
            </a:r>
            <a:endParaRPr lang="en-US" dirty="0"/>
          </a:p>
        </p:txBody>
      </p:sp>
      <p:sp>
        <p:nvSpPr>
          <p:cNvPr id="3" name="Content Placeholder 2"/>
          <p:cNvSpPr>
            <a:spLocks noGrp="1"/>
          </p:cNvSpPr>
          <p:nvPr>
            <p:ph idx="1"/>
          </p:nvPr>
        </p:nvSpPr>
        <p:spPr/>
        <p:txBody>
          <a:bodyPr/>
          <a:lstStyle/>
          <a:p>
            <a:r>
              <a:rPr lang="en-US" dirty="0"/>
              <a:t>Motion</a:t>
            </a:r>
          </a:p>
          <a:p>
            <a:pPr marL="0" indent="0"/>
            <a:r>
              <a:rPr lang="en-US" dirty="0"/>
              <a:t>Approve document 11-16-1535-01-00az-response-to-RAN4-liaison-on-RTT-accuracy.doc as the IEEE 802.11 response to 3GPP RAN 4 request for RTT accuracy and grant the 802.11 chair editorial license. </a:t>
            </a:r>
          </a:p>
          <a:p>
            <a:endParaRPr lang="en-US" dirty="0"/>
          </a:p>
          <a:p>
            <a:r>
              <a:rPr lang="en-US" dirty="0"/>
              <a:t>Moved:</a:t>
            </a:r>
          </a:p>
          <a:p>
            <a:r>
              <a:rPr lang="en-US" dirty="0"/>
              <a:t>2nd:</a:t>
            </a:r>
          </a:p>
          <a:p>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627489575"/>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Motion – Approve PAR Change</a:t>
            </a:r>
            <a:endParaRPr lang="en-US" dirty="0"/>
          </a:p>
        </p:txBody>
      </p:sp>
      <p:sp>
        <p:nvSpPr>
          <p:cNvPr id="3" name="Content Placeholder 2"/>
          <p:cNvSpPr>
            <a:spLocks noGrp="1"/>
          </p:cNvSpPr>
          <p:nvPr>
            <p:ph idx="1"/>
          </p:nvPr>
        </p:nvSpPr>
        <p:spPr/>
        <p:txBody>
          <a:bodyPr/>
          <a:lstStyle/>
          <a:p>
            <a:r>
              <a:rPr lang="en-GB" dirty="0" smtClean="0"/>
              <a:t>Motion</a:t>
            </a:r>
            <a:r>
              <a:rPr lang="en-GB" dirty="0"/>
              <a:t>: </a:t>
            </a:r>
            <a:endParaRPr lang="en-US" dirty="0"/>
          </a:p>
          <a:p>
            <a:pPr marL="0" lvl="0" indent="0"/>
            <a:r>
              <a:rPr lang="en-GB" dirty="0"/>
              <a:t>Believing that the PAR contained in the document referenced below meets IEEE-SA guidelines,</a:t>
            </a:r>
            <a:endParaRPr lang="en-US" dirty="0"/>
          </a:p>
          <a:p>
            <a:pPr marL="0" lvl="0" indent="0"/>
            <a:r>
              <a:rPr lang="en-GB" dirty="0"/>
              <a:t>Request that the PAR contained in &lt;document-reference&gt; be posted to the IEEE 802 Executive Committee (EC) agenda for WG 802 preview and EC approval to submit to </a:t>
            </a:r>
            <a:r>
              <a:rPr lang="en-GB" dirty="0" err="1"/>
              <a:t>NesCom</a:t>
            </a:r>
            <a:r>
              <a:rPr lang="en-GB" dirty="0"/>
              <a:t>.</a:t>
            </a:r>
            <a:endParaRPr lang="en-US" dirty="0"/>
          </a:p>
          <a:p>
            <a:pPr marL="0" indent="0"/>
            <a:r>
              <a:rPr lang="en-GB" dirty="0"/>
              <a:t> </a:t>
            </a:r>
            <a:endParaRPr lang="en-US" dirty="0"/>
          </a:p>
          <a:p>
            <a:pPr lvl="0"/>
            <a:r>
              <a:rPr lang="en-GB" dirty="0"/>
              <a:t>[Moved by &lt;name&gt; on behalf of &lt;group&gt;</a:t>
            </a:r>
            <a:endParaRPr lang="en-US" dirty="0"/>
          </a:p>
          <a:p>
            <a:pPr lvl="0"/>
            <a:r>
              <a:rPr lang="en-GB" dirty="0"/>
              <a:t>&lt;group&gt; vote: </a:t>
            </a:r>
            <a:endParaRPr lang="en-US" dirty="0"/>
          </a:p>
          <a:p>
            <a:pPr lvl="0"/>
            <a:r>
              <a:rPr lang="en-GB" dirty="0"/>
              <a:t>Moved: &lt;name&gt;,  Seconded: &lt;name&gt;, Result: y-n-a]</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74951918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Motion – Approve CSD Change</a:t>
            </a:r>
            <a:endParaRPr lang="en-US" dirty="0"/>
          </a:p>
        </p:txBody>
      </p:sp>
      <p:sp>
        <p:nvSpPr>
          <p:cNvPr id="3" name="Content Placeholder 2"/>
          <p:cNvSpPr>
            <a:spLocks noGrp="1"/>
          </p:cNvSpPr>
          <p:nvPr>
            <p:ph idx="1"/>
          </p:nvPr>
        </p:nvSpPr>
        <p:spPr/>
        <p:txBody>
          <a:bodyPr/>
          <a:lstStyle/>
          <a:p>
            <a:pPr marL="0" lvl="0" indent="0"/>
            <a:r>
              <a:rPr lang="en-GB" dirty="0"/>
              <a:t>Believing that the </a:t>
            </a:r>
            <a:r>
              <a:rPr lang="en-GB" dirty="0" smtClean="0"/>
              <a:t>CSD contained </a:t>
            </a:r>
            <a:r>
              <a:rPr lang="en-GB" dirty="0"/>
              <a:t>in the document referenced below meets IEEE 802 guidelines,</a:t>
            </a:r>
            <a:endParaRPr lang="en-US" dirty="0"/>
          </a:p>
          <a:p>
            <a:pPr marL="0" lvl="0" indent="0"/>
            <a:r>
              <a:rPr lang="en-GB" dirty="0"/>
              <a:t>Request that the </a:t>
            </a:r>
            <a:r>
              <a:rPr lang="en-GB" dirty="0" smtClean="0"/>
              <a:t>CSD contained </a:t>
            </a:r>
            <a:r>
              <a:rPr lang="en-GB" dirty="0"/>
              <a:t>in &lt;document-reference&gt; be posted to the IEEE 802 Executive Committee (EC) agenda for WG 802 preview and EC approval.</a:t>
            </a:r>
            <a:endParaRPr lang="en-US" dirty="0"/>
          </a:p>
          <a:p>
            <a:pPr marL="0" indent="0"/>
            <a:r>
              <a:rPr lang="en-GB" dirty="0"/>
              <a:t> </a:t>
            </a:r>
            <a:endParaRPr lang="en-US" dirty="0"/>
          </a:p>
          <a:p>
            <a:pPr marL="0" lvl="0" indent="0"/>
            <a:r>
              <a:rPr lang="en-GB" dirty="0"/>
              <a:t>[Moved by &lt;name&gt; on behalf of &lt;group&gt;</a:t>
            </a:r>
            <a:endParaRPr lang="en-US" dirty="0"/>
          </a:p>
          <a:p>
            <a:pPr marL="0" lvl="0" indent="0"/>
            <a:r>
              <a:rPr lang="en-GB" dirty="0"/>
              <a:t>&lt;group&gt; vote: </a:t>
            </a:r>
            <a:endParaRPr lang="en-US" dirty="0"/>
          </a:p>
          <a:p>
            <a:pPr marL="0" lvl="0" indent="0"/>
            <a:r>
              <a:rPr lang="en-GB" dirty="0"/>
              <a:t>Moved: &lt;name&gt;,  Seconded: &lt;name&gt;, Result: y-n-a]</a:t>
            </a:r>
            <a:endParaRPr lang="en-US" dirty="0"/>
          </a:p>
          <a:p>
            <a:pPr marL="0" indent="0"/>
            <a:r>
              <a:rPr lang="en-GB" dirty="0"/>
              <a:t> </a:t>
            </a:r>
            <a:endParaRPr lang="en-US" dirty="0"/>
          </a:p>
          <a:p>
            <a:pPr marL="0" indent="0"/>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325558443"/>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54045</TotalTime>
  <Words>6483</Words>
  <Application>Microsoft Office PowerPoint</Application>
  <PresentationFormat>On-screen Show (4:3)</PresentationFormat>
  <Paragraphs>1364</Paragraphs>
  <Slides>106</Slides>
  <Notes>23</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106</vt:i4>
      </vt:variant>
    </vt:vector>
  </HeadingPairs>
  <TitlesOfParts>
    <vt:vector size="117" baseType="lpstr">
      <vt:lpstr>Arial Unicode MS</vt:lpstr>
      <vt:lpstr>MS Gothic</vt:lpstr>
      <vt:lpstr>MS PGothic</vt:lpstr>
      <vt:lpstr>Arial</vt:lpstr>
      <vt:lpstr>Calibri</vt:lpstr>
      <vt:lpstr>DejaVu Sans</vt:lpstr>
      <vt:lpstr>Monotype Sorts</vt:lpstr>
      <vt:lpstr>Times</vt:lpstr>
      <vt:lpstr>Times New Roman</vt:lpstr>
      <vt:lpstr>Office Theme</vt:lpstr>
      <vt:lpstr>Document</vt:lpstr>
      <vt:lpstr>TGaz Next Generation Positioning  March Meeting Agenda</vt:lpstr>
      <vt:lpstr>IEEE 802.11 Task Group AZ Next Generation Positioning </vt:lpstr>
      <vt:lpstr>Abstract</vt:lpstr>
      <vt:lpstr>Logistics</vt:lpstr>
      <vt:lpstr>Patent Policy</vt:lpstr>
      <vt:lpstr>Instructions for the WG Chair</vt:lpstr>
      <vt:lpstr>Participants have a duty to inform the IEEE</vt:lpstr>
      <vt:lpstr>Ways to inform IEEE</vt:lpstr>
      <vt:lpstr>Other guidelines for IEEE WG meetings</vt:lpstr>
      <vt:lpstr>Patent-related information</vt:lpstr>
      <vt:lpstr>Participation in IEEE 802 Meetings</vt:lpstr>
      <vt:lpstr>802 Ground rules </vt:lpstr>
      <vt:lpstr>IEEE-SA policy documents</vt:lpstr>
      <vt:lpstr>PowerPoint Presentation</vt:lpstr>
      <vt:lpstr>TGaz Schedule at a glance</vt:lpstr>
      <vt:lpstr>Agenda for the Week</vt:lpstr>
      <vt:lpstr>Submission List for the week (1)</vt:lpstr>
      <vt:lpstr>Submission List for the week (2)</vt:lpstr>
      <vt:lpstr>TG Process</vt:lpstr>
      <vt:lpstr>PowerPoint Presentation</vt:lpstr>
      <vt:lpstr>Meeting Slot # 1 discussion items</vt:lpstr>
      <vt:lpstr>Submission order – Slot #1</vt:lpstr>
      <vt:lpstr>Approval of previous meeting minutes</vt:lpstr>
      <vt:lpstr>Process For Draft Development</vt:lpstr>
      <vt:lpstr>TGaz Process</vt:lpstr>
      <vt:lpstr>TGaz Process (con.)</vt:lpstr>
      <vt:lpstr>TGaz Process (con.)</vt:lpstr>
      <vt:lpstr>SFD Working Draft Approval</vt:lpstr>
      <vt:lpstr>Submission 11-18-461</vt:lpstr>
      <vt:lpstr>Submission 11-18-461</vt:lpstr>
      <vt:lpstr>Submission 11-18-539</vt:lpstr>
      <vt:lpstr>Attendance reminder</vt:lpstr>
      <vt:lpstr>Recess</vt:lpstr>
      <vt:lpstr>PowerPoint Presentation</vt:lpstr>
      <vt:lpstr>Meeting Slot # 2 discussion items</vt:lpstr>
      <vt:lpstr>Submission order – Slot # 2</vt:lpstr>
      <vt:lpstr>Presentations</vt:lpstr>
      <vt:lpstr>Submission 11-18-539</vt:lpstr>
      <vt:lpstr>Submission 11-18-458</vt:lpstr>
      <vt:lpstr>Submission 11-18-458</vt:lpstr>
      <vt:lpstr>Submission 11-18-555</vt:lpstr>
      <vt:lpstr>Submission 11-18-555</vt:lpstr>
      <vt:lpstr>Reminder to do attendance</vt:lpstr>
      <vt:lpstr>Recess</vt:lpstr>
      <vt:lpstr>PowerPoint Presentation</vt:lpstr>
      <vt:lpstr>Meeting Slot # 3 discussion items</vt:lpstr>
      <vt:lpstr>Submission order – Slot #3</vt:lpstr>
      <vt:lpstr>Presentations</vt:lpstr>
      <vt:lpstr>Submission 11-18-534</vt:lpstr>
      <vt:lpstr>Submission 11-18-534</vt:lpstr>
      <vt:lpstr>Submission 11-18-521</vt:lpstr>
      <vt:lpstr>Submission 11-18-521</vt:lpstr>
      <vt:lpstr>Submission 11-18-521</vt:lpstr>
      <vt:lpstr>Submission 11-18-521</vt:lpstr>
      <vt:lpstr>Submission 11-18-521</vt:lpstr>
      <vt:lpstr>Reminder to do attendance</vt:lpstr>
      <vt:lpstr>Recess</vt:lpstr>
      <vt:lpstr>PowerPoint Presentation</vt:lpstr>
      <vt:lpstr>Meeting Slot # 4 discussion items</vt:lpstr>
      <vt:lpstr>Submission order – Slot #4</vt:lpstr>
      <vt:lpstr>Presentations</vt:lpstr>
      <vt:lpstr>Submission 11-18-457</vt:lpstr>
      <vt:lpstr>Submission 11-18-457</vt:lpstr>
      <vt:lpstr>Submission 11-18-457</vt:lpstr>
      <vt:lpstr>Submission 11-18-457</vt:lpstr>
      <vt:lpstr>Submission 11-17-1701</vt:lpstr>
      <vt:lpstr>Submission 11-17-1701</vt:lpstr>
      <vt:lpstr>Submission 11-17-1701</vt:lpstr>
      <vt:lpstr>Submission 11-17-1701</vt:lpstr>
      <vt:lpstr>Submission 11-17-1701</vt:lpstr>
      <vt:lpstr>Submission 11-17-1701</vt:lpstr>
      <vt:lpstr>Submission 11-17-1701</vt:lpstr>
      <vt:lpstr>Submission 11-17-1701</vt:lpstr>
      <vt:lpstr>Submission 11-17-1701</vt:lpstr>
      <vt:lpstr>Submission 11-18-553</vt:lpstr>
      <vt:lpstr>Submission 11-18-553</vt:lpstr>
      <vt:lpstr>Submission 11-18-553</vt:lpstr>
      <vt:lpstr>Reminder to do attendance</vt:lpstr>
      <vt:lpstr>Recess</vt:lpstr>
      <vt:lpstr>Meeting Slot # 5 discussion items</vt:lpstr>
      <vt:lpstr>Submission order – Slot #5</vt:lpstr>
      <vt:lpstr>Submission 11-18-553</vt:lpstr>
      <vt:lpstr>Current Approved Timelines - Previously</vt:lpstr>
      <vt:lpstr>Current Approved Timelines - Updated</vt:lpstr>
      <vt:lpstr>Timeline Observation</vt:lpstr>
      <vt:lpstr>March Meeting Achievements</vt:lpstr>
      <vt:lpstr>Call For Submission for Draft P802.11az</vt:lpstr>
      <vt:lpstr>May Meeting Goals</vt:lpstr>
      <vt:lpstr>Approval of May Meeting Goals</vt:lpstr>
      <vt:lpstr>Teleconference Schedule</vt:lpstr>
      <vt:lpstr>AOB?</vt:lpstr>
      <vt:lpstr>Adjourn</vt:lpstr>
      <vt:lpstr>PowerPoint Presentation</vt:lpstr>
      <vt:lpstr>Timelines (con.) –TBC</vt:lpstr>
      <vt:lpstr>Approval of Telecon Minutes</vt:lpstr>
      <vt:lpstr>Motion to Adopt Text to SFD/FRD</vt:lpstr>
      <vt:lpstr>Motion to Release Liaison to WG</vt:lpstr>
      <vt:lpstr>Motion – Approve PAR Change</vt:lpstr>
      <vt:lpstr>Motion – Approve CSD Change</vt:lpstr>
      <vt:lpstr>802.11 Template Instructions 1/4</vt:lpstr>
      <vt:lpstr>802.11 Template Instructions 2/4</vt:lpstr>
      <vt:lpstr>802.11 Template Instructions 3/4</vt:lpstr>
      <vt:lpstr>802.11 Template Instructions 4/4 Recommendations</vt:lpstr>
      <vt:lpstr>PowerPoint Presentation</vt:lpstr>
      <vt:lpstr>PowerPoint Presentation</vt:lpstr>
      <vt:lpstr>References</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TGaz Agenda</dc:title>
  <dc:subject>TG AZ Meeting Agenda</dc:subject>
  <dc:creator>Segev, Jonathan (Intel Corporation)</dc:creator>
  <cp:keywords>CTPClassification=CTP_IC:VisualMarkings=, CTPClassification=CTP_IC</cp:keywords>
  <cp:lastModifiedBy>Segev, Jonathan</cp:lastModifiedBy>
  <cp:revision>586</cp:revision>
  <cp:lastPrinted>1601-01-01T00:00:00Z</cp:lastPrinted>
  <dcterms:created xsi:type="dcterms:W3CDTF">2017-01-29T08:57:00Z</dcterms:created>
  <dcterms:modified xsi:type="dcterms:W3CDTF">2018-03-08T22:34:32Z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75a05f7d-6596-4224-a179-8139e685e147</vt:lpwstr>
  </property>
  <property fmtid="{D5CDD505-2E9C-101B-9397-08002B2CF9AE}" pid="3" name="CTP_BU">
    <vt:lpwstr>NEXT GEN AND STANDARDS GROUP</vt:lpwstr>
  </property>
  <property fmtid="{D5CDD505-2E9C-101B-9397-08002B2CF9AE}" pid="4" name="CTP_TimeStamp">
    <vt:lpwstr>2018-03-08 22:34:29Z</vt:lpwstr>
  </property>
  <property fmtid="{D5CDD505-2E9C-101B-9397-08002B2CF9AE}" pid="5" name="CTPClassification">
    <vt:lpwstr>CTP_IC</vt:lpwstr>
  </property>
</Properties>
</file>