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272" r:id="rId3"/>
    <p:sldId id="315" r:id="rId4"/>
    <p:sldId id="326" r:id="rId5"/>
    <p:sldId id="328" r:id="rId6"/>
    <p:sldId id="339" r:id="rId7"/>
    <p:sldId id="340" r:id="rId8"/>
    <p:sldId id="341" r:id="rId9"/>
    <p:sldId id="342" r:id="rId10"/>
    <p:sldId id="334" r:id="rId11"/>
    <p:sldId id="305" r:id="rId12"/>
    <p:sldId id="349" r:id="rId13"/>
    <p:sldId id="311" r:id="rId14"/>
    <p:sldId id="314" r:id="rId15"/>
    <p:sldId id="344" r:id="rId16"/>
    <p:sldId id="302" r:id="rId17"/>
    <p:sldId id="348" r:id="rId18"/>
    <p:sldId id="351" r:id="rId19"/>
    <p:sldId id="353" r:id="rId20"/>
    <p:sldId id="354" r:id="rId21"/>
    <p:sldId id="320" r:id="rId22"/>
    <p:sldId id="338" r:id="rId23"/>
    <p:sldId id="337" r:id="rId24"/>
    <p:sldId id="355" r:id="rId25"/>
    <p:sldId id="280" r:id="rId26"/>
    <p:sldId id="281" r:id="rId27"/>
    <p:sldId id="323" r:id="rId28"/>
    <p:sldId id="356"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17" autoAdjust="0"/>
    <p:restoredTop sz="98505" autoAdjust="0"/>
  </p:normalViewPr>
  <p:slideViewPr>
    <p:cSldViewPr>
      <p:cViewPr varScale="1">
        <p:scale>
          <a:sx n="104" d="100"/>
          <a:sy n="104" d="100"/>
        </p:scale>
        <p:origin x="486"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10</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11</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1154113" y="701675"/>
            <a:ext cx="4625975" cy="3468688"/>
          </a:xfrm>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6A505D4C-48A9-44B6-B3A0-AA7254152748}" type="slidenum">
              <a:rPr lang="en-US" altLang="en-US" smtClean="0"/>
              <a:pPr>
                <a:spcBef>
                  <a:spcPct val="0"/>
                </a:spcBef>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9</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September 2016</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802.11-16/1078r1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076950" y="6477000"/>
            <a:ext cx="2525713"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 Wireless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5/11-15-0891-00-0arc-delta-r2r3-of-mib-truthvalue-usage-patterns.docx" TargetMode="External"/><Relationship Id="rId3" Type="http://schemas.openxmlformats.org/officeDocument/2006/relationships/hyperlink" Target="https://mentor.ieee.org/802.11/dcn/16/11-16-0720-00-0arc-stacked-architecture-discussion.pptx" TargetMode="External"/><Relationship Id="rId7" Type="http://schemas.openxmlformats.org/officeDocument/2006/relationships/hyperlink" Target="https://mentor.ieee.org/802.11/dcn/15/11-15-0355-03-0arc-mib-truthvalue-usage-pattern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4/11-14-1213-01-0arc-ap-arch-concepts-and-distribution-system-access.pptx" TargetMode="External"/><Relationship Id="rId5" Type="http://schemas.openxmlformats.org/officeDocument/2006/relationships/hyperlink" Target="https://mentor.ieee.org/802.11/dcn/15/11-15-0454-00-0arc-some-more-ds-architecture-concepts.pptx" TargetMode="External"/><Relationship Id="rId4" Type="http://schemas.openxmlformats.org/officeDocument/2006/relationships/hyperlink" Target="https://mentor.ieee.org/802.11/dcn/16/11-16-0457-01-0arc-802-11ak-802-1ac-stas-aps-dses-and-convergence-functions.ppt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109-00-0arc-arc-sc-and-joint-arc-sc-tgak-july-2016-meeting-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5/11-15-0454-00-0arc-some-more-ds-architecture-concepts.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6/11-16-0720-00-0arc-stacked-architecture-discussion.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6/11-16-0457-01-0arc-802-11ak-802-1ac-stas-aps-dses-and-convergence-functions.ppt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1281-04-0arc-mib-attributes-analysis.docx" TargetMode="External"/><Relationship Id="rId2" Type="http://schemas.openxmlformats.org/officeDocument/2006/relationships/hyperlink" Target="https://mentor.ieee.org/802.11/dcn/14/11-14-1068-00-0arc-mib-attributes-design-pattern-background.docx" TargetMode="External"/><Relationship Id="rId1" Type="http://schemas.openxmlformats.org/officeDocument/2006/relationships/slideLayout" Target="../slideLayouts/slideLayout2.xml"/><Relationship Id="rId5" Type="http://schemas.openxmlformats.org/officeDocument/2006/relationships/hyperlink" Target="https://mentor.ieee.org/802.11/dcn/15/11-15-0891-00-0arc-delta-r2r3-of-mib-truthvalue-usage-patterns.docx" TargetMode="External"/><Relationship Id="rId4" Type="http://schemas.openxmlformats.org/officeDocument/2006/relationships/hyperlink" Target="https://mentor.ieee.org/802.11/dcn/15/11-15-0355-03-0arc-mib-truthvalue-usage-patterns.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ARC-SC-agenda-September-2016 </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2016-09-12</a:t>
            </a:r>
          </a:p>
        </p:txBody>
      </p:sp>
      <p:graphicFrame>
        <p:nvGraphicFramePr>
          <p:cNvPr id="15364" name="Object 11"/>
          <p:cNvGraphicFramePr>
            <a:graphicFrameLocks noChangeAspect="1"/>
          </p:cNvGraphicFramePr>
          <p:nvPr/>
        </p:nvGraphicFramePr>
        <p:xfrm>
          <a:off x="517525" y="2306638"/>
          <a:ext cx="7986713" cy="2978150"/>
        </p:xfrm>
        <a:graphic>
          <a:graphicData uri="http://schemas.openxmlformats.org/presentationml/2006/ole">
            <mc:AlternateContent xmlns:mc="http://schemas.openxmlformats.org/markup-compatibility/2006">
              <mc:Choice xmlns:v="urn:schemas-microsoft-com:vml" Requires="v">
                <p:oleObj spid="_x0000_s15379"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7525" y="2306638"/>
                        <a:ext cx="7986713" cy="297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September 2016</a:t>
            </a:r>
          </a:p>
        </p:txBody>
      </p:sp>
      <p:sp>
        <p:nvSpPr>
          <p:cNvPr id="11267" name="Rectangle 3"/>
          <p:cNvSpPr>
            <a:spLocks noGrp="1" noChangeArrowheads="1"/>
          </p:cNvSpPr>
          <p:nvPr>
            <p:ph idx="1"/>
          </p:nvPr>
        </p:nvSpPr>
        <p:spPr>
          <a:xfrm>
            <a:off x="685800" y="1295400"/>
            <a:ext cx="7772400" cy="4953000"/>
          </a:xfrm>
        </p:spPr>
        <p:txBody>
          <a:bodyPr/>
          <a:lstStyle/>
          <a:p>
            <a:pPr marL="0" indent="0" eaLnBrk="1" hangingPunct="1">
              <a:lnSpc>
                <a:spcPct val="90000"/>
              </a:lnSpc>
              <a:buFontTx/>
              <a:buNone/>
              <a:defRPr/>
            </a:pPr>
            <a:r>
              <a:rPr lang="en-US" dirty="0">
                <a:solidFill>
                  <a:srgbClr val="000000"/>
                </a:solidFill>
              </a:rPr>
              <a:t>Tuesday, September 13, AM2</a:t>
            </a:r>
          </a:p>
          <a:p>
            <a:pPr eaLnBrk="1" hangingPunct="1">
              <a:lnSpc>
                <a:spcPct val="90000"/>
              </a:lnSpc>
              <a:defRPr/>
            </a:pPr>
            <a:r>
              <a:rPr lang="en-US" sz="1800" dirty="0"/>
              <a:t>Administrative: Minutes</a:t>
            </a:r>
          </a:p>
          <a:p>
            <a:pPr marL="342900" lvl="1" indent="-342900" eaLnBrk="1" hangingPunct="1">
              <a:lnSpc>
                <a:spcPct val="90000"/>
              </a:lnSpc>
              <a:buFontTx/>
              <a:buChar char="•"/>
              <a:defRPr/>
            </a:pPr>
            <a:r>
              <a:rPr lang="en-US" sz="1800" b="1" dirty="0"/>
              <a:t>Update on 802.11 in 5G (“JOE” SC)</a:t>
            </a:r>
          </a:p>
          <a:p>
            <a:pPr marL="342900" lvl="1" indent="-342900" eaLnBrk="1" hangingPunct="1">
              <a:lnSpc>
                <a:spcPct val="90000"/>
              </a:lnSpc>
              <a:buFontTx/>
              <a:buChar char="•"/>
              <a:defRPr/>
            </a:pPr>
            <a:r>
              <a:rPr lang="en-US" sz="1800" b="1" dirty="0"/>
              <a:t>IEEE 1588 mapping to IEEE 802.11</a:t>
            </a:r>
          </a:p>
          <a:p>
            <a:pPr marL="342900" lvl="1" indent="-342900" eaLnBrk="1" hangingPunct="1">
              <a:lnSpc>
                <a:spcPct val="90000"/>
              </a:lnSpc>
              <a:buFontTx/>
              <a:buChar char="•"/>
              <a:defRPr/>
            </a:pPr>
            <a:r>
              <a:rPr lang="en-US" sz="1800" b="1" dirty="0"/>
              <a:t>IETF/802 coordination</a:t>
            </a:r>
            <a:endParaRPr lang="en-US" sz="1800" dirty="0"/>
          </a:p>
          <a:p>
            <a:pPr marL="342900" lvl="1" indent="-342900" eaLnBrk="1" hangingPunct="1">
              <a:lnSpc>
                <a:spcPct val="90000"/>
              </a:lnSpc>
              <a:buFontTx/>
              <a:buChar char="•"/>
              <a:defRPr/>
            </a:pPr>
            <a:r>
              <a:rPr lang="en-US" sz="1800" b="1" dirty="0"/>
              <a:t>802.1AC status update; </a:t>
            </a:r>
            <a:r>
              <a:rPr lang="en-US" sz="1800" b="1" dirty="0" err="1"/>
              <a:t>TGak</a:t>
            </a:r>
            <a:r>
              <a:rPr lang="en-US" sz="1800" b="1" dirty="0"/>
              <a:t> update; </a:t>
            </a:r>
            <a:r>
              <a:rPr lang="en-US" sz="1800" b="1" dirty="0" err="1"/>
              <a:t>TGaq</a:t>
            </a:r>
            <a:r>
              <a:rPr lang="en-US" sz="1800" b="1" dirty="0"/>
              <a:t> update</a:t>
            </a:r>
          </a:p>
          <a:p>
            <a:pPr marL="342900" lvl="1" indent="-342900" eaLnBrk="1" hangingPunct="1">
              <a:lnSpc>
                <a:spcPct val="90000"/>
              </a:lnSpc>
              <a:buFontTx/>
              <a:buChar char="•"/>
              <a:defRPr/>
            </a:pPr>
            <a:r>
              <a:rPr lang="en-US" sz="1800" b="1" dirty="0"/>
              <a:t>“What is an ESS?”</a:t>
            </a:r>
          </a:p>
          <a:p>
            <a:pPr marL="342900" lvl="1" indent="-342900" eaLnBrk="1" hangingPunct="1">
              <a:lnSpc>
                <a:spcPct val="90000"/>
              </a:lnSpc>
              <a:buFontTx/>
              <a:buChar char="•"/>
              <a:defRPr/>
            </a:pPr>
            <a:r>
              <a:rPr lang="en-US" sz="1800" b="1" dirty="0"/>
              <a:t>AP/DS/Portal architecture and 802 concepts </a:t>
            </a:r>
            <a:r>
              <a:rPr lang="en-US" sz="1800" dirty="0"/>
              <a:t>- </a:t>
            </a:r>
            <a:r>
              <a:rPr lang="en-US" sz="1800" dirty="0">
                <a:hlinkClick r:id="rId3"/>
              </a:rPr>
              <a:t>11-16/0720r0</a:t>
            </a:r>
            <a:r>
              <a:rPr lang="en-US" sz="1800" dirty="0"/>
              <a:t>, </a:t>
            </a:r>
            <a:r>
              <a:rPr lang="en-US" sz="1800" dirty="0">
                <a:hlinkClick r:id="rId4"/>
              </a:rPr>
              <a:t>11-16/0457r1</a:t>
            </a:r>
            <a:r>
              <a:rPr lang="en-US" sz="1800" dirty="0"/>
              <a:t>,</a:t>
            </a:r>
            <a:r>
              <a:rPr lang="en-US" sz="1800" b="1" dirty="0"/>
              <a:t> </a:t>
            </a:r>
            <a:r>
              <a:rPr lang="en-US" sz="1800" dirty="0">
                <a:hlinkClick r:id="rId5"/>
              </a:rPr>
              <a:t>11-15/0454r0</a:t>
            </a:r>
            <a:r>
              <a:rPr lang="en-US" sz="1800" dirty="0"/>
              <a:t>, </a:t>
            </a:r>
            <a:r>
              <a:rPr lang="en-US" sz="1800" dirty="0">
                <a:hlinkClick r:id="rId6"/>
              </a:rPr>
              <a:t>11-14/1213r1</a:t>
            </a:r>
            <a:r>
              <a:rPr lang="en-US" sz="1800" dirty="0">
                <a:ea typeface="ＭＳ Ｐゴシック" pitchFamily="34" charset="-128"/>
              </a:rPr>
              <a:t> (slides 9-11)</a:t>
            </a:r>
            <a:endParaRPr lang="en-US" sz="1800" dirty="0"/>
          </a:p>
          <a:p>
            <a:pPr marL="0" indent="0" eaLnBrk="1" hangingPunct="1">
              <a:lnSpc>
                <a:spcPct val="90000"/>
              </a:lnSpc>
              <a:buFontTx/>
              <a:buNone/>
              <a:defRPr/>
            </a:pPr>
            <a:r>
              <a:rPr lang="en-US" dirty="0">
                <a:solidFill>
                  <a:srgbClr val="000000"/>
                </a:solidFill>
              </a:rPr>
              <a:t>Wednesday, September 14, AM1  </a:t>
            </a:r>
            <a:endParaRPr lang="en-US" sz="1800" dirty="0"/>
          </a:p>
          <a:p>
            <a:pPr marL="342900" lvl="1" indent="-342900" eaLnBrk="1" hangingPunct="1">
              <a:lnSpc>
                <a:spcPct val="90000"/>
              </a:lnSpc>
              <a:spcBef>
                <a:spcPts val="432"/>
              </a:spcBef>
              <a:buFont typeface="Arial" pitchFamily="34" charset="0"/>
              <a:buChar char="•"/>
              <a:defRPr/>
            </a:pPr>
            <a:r>
              <a:rPr lang="en-US" sz="1800" b="1" dirty="0"/>
              <a:t>MIB attributes Design Pattern - </a:t>
            </a:r>
            <a:r>
              <a:rPr lang="en-US" sz="1800" dirty="0">
                <a:hlinkClick r:id="rId7"/>
              </a:rPr>
              <a:t>11-15/0355r3</a:t>
            </a:r>
            <a:r>
              <a:rPr lang="en-US" sz="1800" dirty="0"/>
              <a:t>, </a:t>
            </a:r>
            <a:r>
              <a:rPr lang="en-US" sz="1800" dirty="0">
                <a:hlinkClick r:id="rId8"/>
              </a:rPr>
              <a:t>11-15/0891r0</a:t>
            </a:r>
            <a:r>
              <a:rPr lang="en-US" sz="1800" dirty="0"/>
              <a:t> </a:t>
            </a:r>
            <a:endParaRPr lang="en-US" sz="1800" b="1" dirty="0"/>
          </a:p>
          <a:p>
            <a:pPr marL="342900" lvl="1" indent="-342900" eaLnBrk="1" hangingPunct="1">
              <a:lnSpc>
                <a:spcPct val="90000"/>
              </a:lnSpc>
              <a:buFont typeface="Arial" pitchFamily="34" charset="0"/>
              <a:buChar char="•"/>
              <a:defRPr/>
            </a:pPr>
            <a:r>
              <a:rPr lang="en-US" sz="1800" b="1" dirty="0"/>
              <a:t>Update on YANG/NETCONF modeling discussions</a:t>
            </a:r>
          </a:p>
          <a:p>
            <a:pPr marL="342900" lvl="1" indent="-342900" eaLnBrk="1" hangingPunct="1">
              <a:lnSpc>
                <a:spcPct val="90000"/>
              </a:lnSpc>
              <a:buFont typeface="Arial" pitchFamily="34" charset="0"/>
              <a:buChar char="•"/>
              <a:defRPr/>
            </a:pPr>
            <a:r>
              <a:rPr lang="en-US" sz="1800" b="1" dirty="0"/>
              <a:t>Future sessions / SC activities</a:t>
            </a:r>
          </a:p>
          <a:p>
            <a:pPr marL="0" lvl="1" indent="0" eaLnBrk="1" hangingPunct="1">
              <a:lnSpc>
                <a:spcPct val="90000"/>
              </a:lnSpc>
              <a:spcBef>
                <a:spcPts val="1200"/>
              </a:spcBef>
              <a:buFontTx/>
              <a:buNone/>
              <a:defRPr/>
            </a:pPr>
            <a:r>
              <a:rPr lang="en-US" sz="2400" b="1" dirty="0">
                <a:solidFill>
                  <a:srgbClr val="000000"/>
                </a:solidFill>
                <a:ea typeface="+mn-ea"/>
                <a:cs typeface="+mn-cs"/>
              </a:rPr>
              <a:t>Joint session with </a:t>
            </a:r>
            <a:r>
              <a:rPr lang="en-US" sz="2400" b="1" dirty="0" err="1">
                <a:solidFill>
                  <a:srgbClr val="000000"/>
                </a:solidFill>
                <a:ea typeface="+mn-ea"/>
                <a:cs typeface="+mn-cs"/>
              </a:rPr>
              <a:t>TGak</a:t>
            </a:r>
            <a:r>
              <a:rPr lang="en-US" sz="2400" b="1" dirty="0">
                <a:solidFill>
                  <a:srgbClr val="000000"/>
                </a:solidFill>
                <a:ea typeface="+mn-ea"/>
                <a:cs typeface="+mn-cs"/>
              </a:rPr>
              <a:t>, Thursday, September 15, AM1</a:t>
            </a:r>
          </a:p>
          <a:p>
            <a:pPr marL="0" lvl="1" indent="0" eaLnBrk="1" hangingPunct="1">
              <a:lnSpc>
                <a:spcPct val="90000"/>
              </a:lnSpc>
              <a:spcBef>
                <a:spcPts val="1200"/>
              </a:spcBef>
              <a:buFontTx/>
              <a:buNone/>
              <a:defRPr/>
            </a:pPr>
            <a:r>
              <a:rPr lang="en-US" sz="2400" b="1" dirty="0">
                <a:solidFill>
                  <a:srgbClr val="000000"/>
                </a:solidFill>
                <a:ea typeface="+mn-ea"/>
                <a:cs typeface="+mn-cs"/>
              </a:rPr>
              <a:t>Joint session with </a:t>
            </a:r>
            <a:r>
              <a:rPr lang="en-US" sz="2400" b="1" dirty="0" err="1">
                <a:solidFill>
                  <a:srgbClr val="000000"/>
                </a:solidFill>
                <a:ea typeface="+mn-ea"/>
                <a:cs typeface="+mn-cs"/>
              </a:rPr>
              <a:t>TGaq</a:t>
            </a:r>
            <a:r>
              <a:rPr lang="en-US" sz="2400" b="1" dirty="0">
                <a:solidFill>
                  <a:srgbClr val="000000"/>
                </a:solidFill>
                <a:ea typeface="+mn-ea"/>
                <a:cs typeface="+mn-cs"/>
              </a:rPr>
              <a:t>, Thursday, September 15, PM1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July Minutes: </a:t>
            </a:r>
            <a:r>
              <a:rPr lang="en-US" altLang="en-US" dirty="0">
                <a:hlinkClick r:id="rId3"/>
              </a:rPr>
              <a:t>11-16/1109r0</a:t>
            </a:r>
            <a:r>
              <a:rPr lang="en-US" altLang="en-US" dirty="0"/>
              <a:t> </a:t>
            </a:r>
            <a:endParaRPr lang="en-US" altLang="en-US" b="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685800"/>
            <a:ext cx="7772400" cy="381000"/>
          </a:xfrm>
        </p:spPr>
        <p:txBody>
          <a:bodyPr/>
          <a:lstStyle/>
          <a:p>
            <a:pPr eaLnBrk="1" hangingPunct="1"/>
            <a:r>
              <a:rPr lang="en-US" altLang="en-US" dirty="0"/>
              <a:t>802.11 in 5G/IMT-2020 discussion</a:t>
            </a:r>
          </a:p>
        </p:txBody>
      </p:sp>
      <p:sp>
        <p:nvSpPr>
          <p:cNvPr id="27651" name="Rectangle 3"/>
          <p:cNvSpPr>
            <a:spLocks noGrp="1" noChangeArrowheads="1"/>
          </p:cNvSpPr>
          <p:nvPr>
            <p:ph idx="1"/>
          </p:nvPr>
        </p:nvSpPr>
        <p:spPr>
          <a:xfrm>
            <a:off x="685800" y="1676400"/>
            <a:ext cx="7772400" cy="4724400"/>
          </a:xfrm>
        </p:spPr>
        <p:txBody>
          <a:bodyPr/>
          <a:lstStyle/>
          <a:p>
            <a:pPr marL="342900" lvl="1" indent="-342900" eaLnBrk="1" hangingPunct="1">
              <a:lnSpc>
                <a:spcPct val="90000"/>
              </a:lnSpc>
              <a:buFont typeface="Arial" panose="020B0604020202020204" pitchFamily="34" charset="0"/>
              <a:buChar char="•"/>
              <a:defRPr/>
            </a:pPr>
            <a:r>
              <a:rPr lang="en-US" altLang="en-US" sz="2400" b="1" dirty="0">
                <a:ea typeface="+mn-ea"/>
                <a:cs typeface="+mn-cs"/>
              </a:rPr>
              <a:t>New Standing Committee formed (AANI SC)</a:t>
            </a:r>
          </a:p>
          <a:p>
            <a:pPr marL="342900" lvl="1" indent="-342900" eaLnBrk="1" hangingPunct="1">
              <a:lnSpc>
                <a:spcPct val="90000"/>
              </a:lnSpc>
              <a:buFont typeface="Arial" panose="020B0604020202020204" pitchFamily="34" charset="0"/>
              <a:buChar char="•"/>
              <a:defRPr/>
            </a:pPr>
            <a:r>
              <a:rPr lang="en-US" altLang="en-US" sz="2400" b="1" dirty="0">
                <a:ea typeface="+mn-ea"/>
                <a:cs typeface="+mn-cs"/>
              </a:rPr>
              <a:t>Update on activities (Joe Levy)</a:t>
            </a:r>
          </a:p>
          <a:p>
            <a:pPr marL="342900" lvl="1" indent="-342900" eaLnBrk="1" hangingPunct="1">
              <a:lnSpc>
                <a:spcPct val="90000"/>
              </a:lnSpc>
              <a:buFont typeface="Arial" panose="020B0604020202020204" pitchFamily="34" charset="0"/>
              <a:buChar char="•"/>
              <a:defRPr/>
            </a:pPr>
            <a:endParaRPr lang="en-US" altLang="en-US" b="1" dirty="0">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t>IEEE 1588 mapping to IEEE 802.11</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104900"/>
            <a:ext cx="7772400" cy="5143500"/>
          </a:xfrm>
        </p:spPr>
        <p:txBody>
          <a:bodyPr/>
          <a:lstStyle/>
          <a:p>
            <a:r>
              <a:rPr lang="en-US" altLang="en-US" sz="2000" dirty="0"/>
              <a:t>Dorothy Stanley present topics of interest:</a:t>
            </a:r>
          </a:p>
          <a:p>
            <a:pPr lvl="1"/>
            <a:r>
              <a:rPr lang="en-US" altLang="en-US" dirty="0"/>
              <a:t>Multicast traffic features of 802.11</a:t>
            </a:r>
          </a:p>
          <a:p>
            <a:pPr lvl="2"/>
            <a:r>
              <a:rPr lang="en-US" altLang="en-US" dirty="0"/>
              <a:t>Any update, or further action needed? – Something about multicast audio/video, and DTIM buffering?</a:t>
            </a:r>
          </a:p>
          <a:p>
            <a:pPr lvl="2"/>
            <a:r>
              <a:rPr lang="en-US" altLang="en-US" dirty="0"/>
              <a:t>Draft is still being revised, goal is for September to be ready for review – status?</a:t>
            </a:r>
          </a:p>
          <a:p>
            <a:pPr lvl="1"/>
            <a:r>
              <a:rPr lang="en-US" altLang="en-US" dirty="0"/>
              <a:t>CAPWAP </a:t>
            </a:r>
          </a:p>
          <a:p>
            <a:pPr lvl="2"/>
            <a:r>
              <a:rPr lang="en-US" altLang="en-US" dirty="0"/>
              <a:t>Any actions known or coming?</a:t>
            </a:r>
          </a:p>
          <a:p>
            <a:pPr lvl="1"/>
            <a:r>
              <a:rPr lang="en-US" altLang="en-US" dirty="0"/>
              <a:t>Other?</a:t>
            </a:r>
          </a:p>
          <a:p>
            <a:pPr lvl="2"/>
            <a:r>
              <a:rPr lang="en-US" altLang="en-US" sz="1600" dirty="0"/>
              <a:t>Last IETF meeting: 18-22 July 2016</a:t>
            </a:r>
          </a:p>
          <a:p>
            <a:pPr lvl="2"/>
            <a:r>
              <a:rPr lang="en-US" altLang="en-US" sz="1600" dirty="0"/>
              <a:t>Leadership </a:t>
            </a:r>
            <a:r>
              <a:rPr lang="en-US" altLang="en-US" sz="1600" dirty="0" err="1"/>
              <a:t>coord</a:t>
            </a:r>
            <a:r>
              <a:rPr lang="en-US" altLang="en-US" sz="1600" dirty="0"/>
              <a:t> meeting: Sept 9</a:t>
            </a:r>
          </a:p>
          <a:p>
            <a:pPr lvl="2"/>
            <a:r>
              <a:rPr lang="en-US" altLang="en-US" sz="1600" dirty="0"/>
              <a:t>Request to update 802.11/.15 IETF Tutorial and projects underway, joint work – Dorothy and Charlie will be generating the document. </a:t>
            </a:r>
          </a:p>
          <a:p>
            <a:pPr lvl="2"/>
            <a:r>
              <a:rPr lang="en-US" altLang="en-US" sz="1600" dirty="0"/>
              <a:t>BOF sessions: ITS-related BOF at the April meeting, would be good to track/get report if possible – is AANI aware/tracking?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85800" y="685800"/>
            <a:ext cx="7772400" cy="533400"/>
          </a:xfrm>
        </p:spPr>
        <p:txBody>
          <a:bodyPr/>
          <a:lstStyle/>
          <a:p>
            <a:pPr eaLnBrk="1" hangingPunct="1"/>
            <a:r>
              <a:rPr lang="en-US" altLang="en-US"/>
              <a:t>802.1AC revision</a:t>
            </a:r>
          </a:p>
        </p:txBody>
      </p:sp>
      <p:sp>
        <p:nvSpPr>
          <p:cNvPr id="40963" name="Rectangle 3"/>
          <p:cNvSpPr>
            <a:spLocks noGrp="1" noChangeArrowheads="1"/>
          </p:cNvSpPr>
          <p:nvPr>
            <p:ph idx="1"/>
          </p:nvPr>
        </p:nvSpPr>
        <p:spPr>
          <a:xfrm>
            <a:off x="685800" y="1447800"/>
            <a:ext cx="7772400" cy="4800600"/>
          </a:xfrm>
        </p:spPr>
        <p:txBody>
          <a:bodyPr/>
          <a:lstStyle/>
          <a:p>
            <a:r>
              <a:rPr lang="en-US" altLang="en-US" sz="3200" dirty="0"/>
              <a:t>Current Status:</a:t>
            </a:r>
          </a:p>
          <a:p>
            <a:pPr lvl="1"/>
            <a:r>
              <a:rPr lang="en-US" altLang="en-US" sz="2400" dirty="0"/>
              <a:t>RAC approved the </a:t>
            </a:r>
            <a:r>
              <a:rPr lang="en-US" altLang="en-US" sz="2400" dirty="0" err="1"/>
              <a:t>Ethertype</a:t>
            </a:r>
            <a:r>
              <a:rPr lang="en-US" altLang="en-US" sz="2400" dirty="0"/>
              <a:t> in July.</a:t>
            </a:r>
          </a:p>
          <a:p>
            <a:pPr lvl="1"/>
            <a:r>
              <a:rPr lang="en-US" altLang="en-US" sz="2400" dirty="0"/>
              <a:t>D4.0 underwent balloting (Aug 3 – 15).  Report on results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a:t>802.11 General Links</a:t>
            </a:r>
          </a:p>
        </p:txBody>
      </p:sp>
      <p:sp>
        <p:nvSpPr>
          <p:cNvPr id="41987" name="Rectangle 3"/>
          <p:cNvSpPr>
            <a:spLocks noGrp="1" noChangeArrowheads="1"/>
          </p:cNvSpPr>
          <p:nvPr>
            <p:ph idx="1"/>
          </p:nvPr>
        </p:nvSpPr>
        <p:spPr>
          <a:xfrm>
            <a:off x="685800" y="1524000"/>
            <a:ext cx="7772400" cy="4572000"/>
          </a:xfrm>
        </p:spPr>
        <p:txBody>
          <a:bodyPr/>
          <a:lstStyle/>
          <a:p>
            <a:r>
              <a:rPr lang="en-US" altLang="en-US" dirty="0"/>
              <a:t>Donald Eastlake present topics of interest from </a:t>
            </a:r>
            <a:r>
              <a:rPr lang="en-US" altLang="en-US" dirty="0" err="1"/>
              <a:t>TGak</a:t>
            </a:r>
            <a:r>
              <a:rPr lang="en-US" altLang="en-US" dirty="0"/>
              <a:t> and 802.1’s parallel work (802.1Qbz)</a:t>
            </a:r>
          </a:p>
          <a:p>
            <a:r>
              <a:rPr lang="en-US" altLang="en-US" dirty="0"/>
              <a:t>Topics for joint session on Thursday</a:t>
            </a:r>
          </a:p>
          <a:p>
            <a:pPr lvl="1"/>
            <a:r>
              <a:rPr lang="en-US" altLang="en-US" dirty="0">
                <a:ea typeface="MS PGothic" panose="020B0600070205080204" pitchFamily="34" charset="-128"/>
                <a:hlinkClick r:id="rId2"/>
              </a:rPr>
              <a:t>11-16-0251-10-00ak-glk-ess.docx </a:t>
            </a:r>
          </a:p>
          <a:p>
            <a:pPr lvl="1"/>
            <a:r>
              <a:rPr lang="en-US" altLang="en-US" dirty="0">
                <a:ea typeface="MS PGothic" panose="020B0600070205080204" pitchFamily="34" charset="-128"/>
                <a:hlinkClick r:id="rId2"/>
              </a:rPr>
              <a:t>11-15-0454-00-0arc-some-more-ds-architecture-concepts.pptx</a:t>
            </a:r>
            <a:r>
              <a:rPr lang="en-US" altLang="en-US" dirty="0">
                <a:ea typeface="MS PGothic" panose="020B0600070205080204" pitchFamily="34" charset="-128"/>
              </a:rPr>
              <a:t> </a:t>
            </a:r>
          </a:p>
          <a:p>
            <a:pPr lvl="1"/>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en-US"/>
              <a:t>802.11aq (PAD)</a:t>
            </a:r>
          </a:p>
        </p:txBody>
      </p:sp>
      <p:sp>
        <p:nvSpPr>
          <p:cNvPr id="39939" name="Rectangle 3"/>
          <p:cNvSpPr>
            <a:spLocks noGrp="1" noChangeArrowheads="1"/>
          </p:cNvSpPr>
          <p:nvPr>
            <p:ph idx="1"/>
          </p:nvPr>
        </p:nvSpPr>
        <p:spPr>
          <a:xfrm>
            <a:off x="685800" y="1524000"/>
            <a:ext cx="7772400" cy="4572000"/>
          </a:xfrm>
        </p:spPr>
        <p:txBody>
          <a:bodyPr/>
          <a:lstStyle/>
          <a:p>
            <a:pPr marL="342900" lvl="1" indent="-342900">
              <a:buFontTx/>
              <a:buChar char="•"/>
              <a:defRPr/>
            </a:pPr>
            <a:r>
              <a:rPr lang="en-US" altLang="en-US" sz="2400" b="1" dirty="0">
                <a:ea typeface="+mn-ea"/>
                <a:cs typeface="+mn-cs"/>
              </a:rPr>
              <a:t>Topics for Thursday session?</a:t>
            </a:r>
          </a:p>
          <a:p>
            <a:pPr marL="685800" lvl="2" indent="-342900">
              <a:defRPr/>
            </a:pPr>
            <a:r>
              <a:rPr lang="en-US" altLang="en-US" b="1" dirty="0">
                <a:ea typeface="+mn-ea"/>
                <a:cs typeface="+mn-cs"/>
              </a:rPr>
              <a:t>ANQP server</a:t>
            </a:r>
          </a:p>
          <a:p>
            <a:pPr marL="685800" lvl="2" indent="-342900">
              <a:defRPr/>
            </a:pPr>
            <a:r>
              <a:rPr lang="en-US" altLang="en-US" b="1" dirty="0">
                <a:ea typeface="+mn-ea"/>
                <a:cs typeface="+mn-cs"/>
              </a:rPr>
              <a:t>11u architecture in general (?)</a:t>
            </a:r>
          </a:p>
          <a:p>
            <a:pPr marL="685800" lvl="2" indent="-342900">
              <a:defRPr/>
            </a:pPr>
            <a:r>
              <a:rPr lang="en-US" altLang="en-US" b="1" dirty="0">
                <a:ea typeface="+mn-ea"/>
                <a:cs typeface="+mn-cs"/>
              </a:rPr>
              <a:t>PAD proxy and fit into infrastructure architecture</a:t>
            </a:r>
          </a:p>
          <a:p>
            <a:pPr marL="685800" lvl="2" indent="-342900">
              <a:defRPr/>
            </a:pPr>
            <a:r>
              <a:rPr lang="en-US" altLang="en-US" b="1" dirty="0">
                <a:ea typeface="+mn-ea"/>
                <a:cs typeface="+mn-cs"/>
              </a:rPr>
              <a:t>Non-infrastructure PAD? (Note, not P2P, but others)</a:t>
            </a:r>
            <a:endParaRPr lang="en-US" altLang="en-US" dirty="0">
              <a:ea typeface="MS PGothic" panose="020B0600070205080204" pitchFamily="34" charset="-128"/>
            </a:endParaRPr>
          </a:p>
          <a:p>
            <a:pPr lvl="1">
              <a:defRPr/>
            </a:pPr>
            <a:endParaRPr lang="en-US" altLang="en-US" dirty="0"/>
          </a:p>
          <a:p>
            <a:pPr>
              <a:defRPr/>
            </a:pPr>
            <a:endParaRPr lang="en-US" altLang="en-US" dirty="0"/>
          </a:p>
          <a:p>
            <a:pPr>
              <a:defRPr/>
            </a:pPr>
            <a:endParaRPr lang="en-US" altLang="en-US" dirty="0"/>
          </a:p>
          <a:p>
            <a:pPr lvl="1">
              <a:defRPr/>
            </a:pPr>
            <a:endParaRPr lang="en-US" altLang="en-US" dirty="0"/>
          </a:p>
          <a:p>
            <a:pPr>
              <a:defRPr/>
            </a:pPr>
            <a:endParaRPr lang="en-US"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September 2016, Warsaw, Poland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a:t>Presentations on architectural description(s)</a:t>
            </a:r>
          </a:p>
          <a:p>
            <a:pPr marL="685800" lvl="2" indent="-342900" eaLnBrk="1" hangingPunct="1">
              <a:lnSpc>
                <a:spcPct val="90000"/>
              </a:lnSpc>
            </a:pPr>
            <a:r>
              <a:rPr lang="en-US" altLang="en-US" sz="1600">
                <a:hlinkClick r:id="rId2"/>
              </a:rPr>
              <a:t>https://mentor.ieee.org/802.11/dcn/16/11-16-0457-01-0arc-802-11ak-802-1ac-stas-aps-dses-and-convergence-functions.pptx</a:t>
            </a:r>
            <a:r>
              <a:rPr lang="en-US" altLang="en-US" sz="1600"/>
              <a:t> </a:t>
            </a:r>
          </a:p>
          <a:p>
            <a:pPr marL="685800" lvl="2" indent="-342900" eaLnBrk="1" hangingPunct="1">
              <a:lnSpc>
                <a:spcPct val="90000"/>
              </a:lnSpc>
            </a:pPr>
            <a:r>
              <a:rPr lang="en-US" altLang="en-US" sz="1600">
                <a:hlinkClick r:id="rId3"/>
              </a:rPr>
              <a:t>https://mentor.ieee.org/802.11/dcn/16/11-16-0720-00-0arc-stacked-architecture-discussion.pptx</a:t>
            </a:r>
            <a:r>
              <a:rPr lang="en-US" altLang="en-US" sz="1600"/>
              <a:t> </a:t>
            </a:r>
          </a:p>
          <a:p>
            <a:r>
              <a:rPr lang="en-US" altLang="en-US"/>
              <a:t>Reference presentations (previously reviewed, current status of thinking):</a:t>
            </a:r>
          </a:p>
          <a:p>
            <a:pPr lvl="1"/>
            <a:r>
              <a:rPr lang="en-US" altLang="en-US" sz="1600">
                <a:hlinkClick r:id="rId4"/>
              </a:rPr>
              <a:t>https://mentor.ieee.org/802.11/dcn/14/11-14-1213-01-0arc-ap-arch-concepts-and-distribution-system-access.pptx</a:t>
            </a:r>
          </a:p>
          <a:p>
            <a:pPr lvl="1"/>
            <a:r>
              <a:rPr lang="en-US" altLang="en-US" sz="1600">
                <a:hlinkClick r:id="rId4"/>
              </a:rPr>
              <a:t>https://mentor.ieee.org/802.11/dcn/13/11-13-0115-15-0arc-considerations-on-ap-architectural-models.doc</a:t>
            </a:r>
            <a:r>
              <a:rPr lang="en-US" altLang="en-US" sz="1600"/>
              <a:t> </a:t>
            </a:r>
          </a:p>
          <a:p>
            <a:pPr lvl="1"/>
            <a:r>
              <a:rPr lang="en-US" altLang="en-US" sz="1600">
                <a:hlinkClick r:id="rId5"/>
              </a:rPr>
              <a:t>https://mentor.ieee.org/802.11/dcn/14/11-14-0497-03-0arc-802-11-portal-and-802-1ac-convergence-function.pptx</a:t>
            </a:r>
            <a:r>
              <a:rPr lang="en-US" altLang="en-US" sz="1600"/>
              <a:t> </a:t>
            </a:r>
          </a:p>
          <a:p>
            <a:pPr lvl="1"/>
            <a:r>
              <a:rPr lang="en-US" altLang="en-US" sz="1600">
                <a:hlinkClick r:id="rId6"/>
              </a:rPr>
              <a:t>https://mentor.ieee.org/802.11/dcn/14/11-14-0562-05-00ak-802-11ak-and-802-1ac-convergence-function.pptx</a:t>
            </a:r>
            <a:r>
              <a:rPr lang="en-US" altLang="en-US" sz="1600"/>
              <a:t> </a:t>
            </a:r>
          </a:p>
          <a:p>
            <a:pPr lvl="1"/>
            <a:r>
              <a:rPr lang="en-US" altLang="en-US" sz="1600">
                <a:hlinkClick r:id="rId7"/>
              </a:rPr>
              <a:t>https://mentor.ieee.org/802.11/dcn/15/11-15-0454-00-0arc-some-more-ds-architecture-concepts.pptx</a:t>
            </a:r>
            <a:r>
              <a:rPr lang="en-US" altLang="en-US" sz="1600"/>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September 14</a:t>
            </a:r>
            <a:r>
              <a:rPr lang="en-US" altLang="en-US" baseline="30000" dirty="0"/>
              <a:t>th</a:t>
            </a:r>
            <a:r>
              <a:rPr lang="en-US" altLang="en-US" dirty="0"/>
              <a:t>, AM1</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a:t>The WG11 Chair has requested that the ARC SC investigate and create a Design Pattern for MIB attributes of the form “*Implemented” and “*Activated”</a:t>
            </a:r>
          </a:p>
          <a:p>
            <a:r>
              <a:rPr lang="en-US" altLang="en-US" sz="2000">
                <a:hlinkClick r:id="rId2"/>
              </a:rPr>
              <a:t>https://mentor.ieee.org/802.11/dcn/14/11-14-1068-00-0arc-mib-attributes-design-pattern-background.docx</a:t>
            </a:r>
            <a:r>
              <a:rPr lang="en-US" altLang="en-US" sz="2000"/>
              <a:t> </a:t>
            </a:r>
          </a:p>
          <a:p>
            <a:r>
              <a:rPr lang="en-US" altLang="en-US" sz="2000">
                <a:hlinkClick r:id="rId3"/>
              </a:rPr>
              <a:t>https://mentor.ieee.org/802.11/dcn/14/11-14-1281-04-0arc-mib-attributes-analysis.docx</a:t>
            </a:r>
            <a:r>
              <a:rPr lang="en-US" altLang="en-US" sz="2000"/>
              <a:t> </a:t>
            </a:r>
          </a:p>
          <a:p>
            <a:r>
              <a:rPr lang="en-US" altLang="en-US" sz="2000">
                <a:hlinkClick r:id="rId4"/>
              </a:rPr>
              <a:t>https://mentor.ieee.org/802.11/dcn/15/11-15-0355-03-0arc-mib-truthvalue-usage-patterns.docx</a:t>
            </a:r>
            <a:r>
              <a:rPr lang="en-US" altLang="en-US" sz="2000"/>
              <a:t> </a:t>
            </a:r>
          </a:p>
          <a:p>
            <a:r>
              <a:rPr lang="en-US" altLang="en-US" sz="2000">
                <a:hlinkClick r:id="rId5"/>
              </a:rPr>
              <a:t>https://mentor.ieee.org/802.11/dcn/15/11-15-0891-00-0arc-delta-r2r3-of-mib-truthvalue-usage-patterns.docx</a:t>
            </a:r>
            <a:r>
              <a:rPr lang="en-US" altLang="en-US" sz="200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 TBD</a:t>
            </a:r>
            <a:endParaRPr lang="en-US" altLang="en-US" sz="2000" dirty="0"/>
          </a:p>
        </p:txBody>
      </p:sp>
    </p:spTree>
    <p:extLst>
      <p:ext uri="{BB962C8B-B14F-4D97-AF65-F5344CB8AC3E}">
        <p14:creationId xmlns:p14="http://schemas.microsoft.com/office/powerpoint/2010/main" val="24625187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Design Pattern for “*Implemented” and “*Activated” MIB attributes – Impacts of YANG/NETCONF decision?</a:t>
            </a:r>
          </a:p>
          <a:p>
            <a:pPr>
              <a:defRPr/>
            </a:pPr>
            <a:r>
              <a:rPr lang="en-US" sz="2000" dirty="0"/>
              <a:t>Consider YANG/NETCONF</a:t>
            </a:r>
          </a:p>
          <a:p>
            <a:pPr>
              <a:defRPr/>
            </a:pPr>
            <a:r>
              <a:rPr lang="en-US" sz="2000" dirty="0"/>
              <a:t>Will also follow 802.1/802.11 activities on links, bridging, and MAC Service definition – “What is an ESS?”, for example</a:t>
            </a:r>
          </a:p>
          <a:p>
            <a:pPr>
              <a:defRPr/>
            </a:pPr>
            <a:r>
              <a:rPr lang="en-US" sz="2000" dirty="0"/>
              <a:t>Monitor/report on 5G/IMT-2020 activities in “JOE” SC</a:t>
            </a:r>
          </a:p>
          <a:p>
            <a:pPr>
              <a:defRPr/>
            </a:pPr>
            <a:r>
              <a:rPr lang="en-US" sz="2000" dirty="0"/>
              <a:t>Monitor/report on IETF/802 activities, as needed</a:t>
            </a:r>
          </a:p>
          <a:p>
            <a:pPr>
              <a:defRPr/>
            </a:pPr>
            <a:r>
              <a:rPr lang="en-US" sz="2000" dirty="0"/>
              <a:t>Monitor/report on IEEE 1588 activities,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November 2016</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two individual meeting slots</a:t>
            </a:r>
          </a:p>
          <a:p>
            <a:pPr lvl="1" eaLnBrk="1" hangingPunct="1"/>
            <a:r>
              <a:rPr lang="en-US" altLang="en-US" dirty="0"/>
              <a:t>Usual slot on Wed AM1 </a:t>
            </a:r>
          </a:p>
          <a:p>
            <a:pPr lvl="1" eaLnBrk="1" hangingPunct="1"/>
            <a:r>
              <a:rPr lang="en-US" altLang="en-US" dirty="0"/>
              <a:t>Another slot for standalone ARC work (Monday/Tuesday?)</a:t>
            </a:r>
          </a:p>
          <a:p>
            <a:pPr lvl="1" eaLnBrk="1" hangingPunct="1"/>
            <a:r>
              <a:rPr lang="en-US" altLang="en-US" dirty="0"/>
              <a:t>Another slot joint with 802.11ak (Thursday’s slot)</a:t>
            </a:r>
          </a:p>
          <a:p>
            <a:pPr eaLnBrk="1" hangingPunct="1"/>
            <a:r>
              <a:rPr lang="en-US" altLang="en-US" dirty="0"/>
              <a:t>Individuals interested in ARC work are encouraged to also attend other </a:t>
            </a:r>
            <a:r>
              <a:rPr lang="en-US" altLang="en-US" dirty="0" err="1"/>
              <a:t>TGak</a:t>
            </a:r>
            <a:r>
              <a:rPr lang="en-US" altLang="en-US" dirty="0"/>
              <a:t> sessions, and “JOE” SC sessions</a:t>
            </a:r>
          </a:p>
          <a:p>
            <a:pPr eaLnBrk="1" hangingPunct="1"/>
            <a:endParaRPr lang="en-US" altLang="en-US" dirty="0"/>
          </a:p>
          <a:p>
            <a:pPr eaLnBrk="1" hangingPunct="1"/>
            <a:r>
              <a:rPr lang="en-US" altLang="en-US" dirty="0"/>
              <a:t>No teleconferences</a:t>
            </a:r>
          </a:p>
          <a:p>
            <a:pPr lvl="1" eaLnBrk="1" hangingPunct="1"/>
            <a:r>
              <a:rPr lang="en-US" altLang="en-US" dirty="0"/>
              <a:t>May schedule with 10 days notice if discussion warrants</a:t>
            </a:r>
          </a:p>
          <a:p>
            <a:pPr lvl="1" eaLnBrk="1" hangingPunct="1"/>
            <a:endParaRPr lang="en-US"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685800" y="1828800"/>
            <a:ext cx="7772400" cy="990600"/>
          </a:xfrm>
        </p:spPr>
        <p:txBody>
          <a:bodyPr/>
          <a:lstStyle/>
          <a:p>
            <a:pPr eaLnBrk="1" hangingPunct="1"/>
            <a:r>
              <a:rPr lang="en-US" altLang="en-US" dirty="0"/>
              <a:t>Thursday, September 15</a:t>
            </a:r>
            <a:r>
              <a:rPr lang="en-US" altLang="en-US" baseline="30000" dirty="0"/>
              <a:t>th</a:t>
            </a:r>
            <a:r>
              <a:rPr lang="en-US" altLang="en-US" dirty="0"/>
              <a:t>, AM1</a:t>
            </a:r>
          </a:p>
        </p:txBody>
      </p:sp>
      <p:sp>
        <p:nvSpPr>
          <p:cNvPr id="3" name="Rectangle 2"/>
          <p:cNvSpPr txBox="1">
            <a:spLocks noChangeArrowheads="1"/>
          </p:cNvSpPr>
          <p:nvPr/>
        </p:nvSpPr>
        <p:spPr bwMode="auto">
          <a:xfrm>
            <a:off x="685800" y="3276600"/>
            <a:ext cx="77724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457200" indent="-457200" algn="l" eaLnBrk="1" hangingPunct="1">
              <a:buFontTx/>
              <a:buChar char="-"/>
              <a:defRPr/>
            </a:pPr>
            <a:r>
              <a:rPr lang="en-US" altLang="en-US" kern="0" dirty="0"/>
              <a:t>Joint session with </a:t>
            </a:r>
            <a:r>
              <a:rPr lang="en-US" altLang="en-US" kern="0" dirty="0" err="1"/>
              <a:t>TGak</a:t>
            </a:r>
            <a:endParaRPr lang="en-US" altLang="en-US" kern="0" dirty="0"/>
          </a:p>
          <a:p>
            <a:pPr marL="457200" indent="-457200" algn="l" eaLnBrk="1" hangingPunct="1">
              <a:buFontTx/>
              <a:buChar char="-"/>
              <a:defRPr/>
            </a:pPr>
            <a:r>
              <a:rPr lang="en-US" altLang="en-US" kern="0" dirty="0"/>
              <a:t>See TGak for detailed agenda</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685800" y="1828800"/>
            <a:ext cx="7772400" cy="990600"/>
          </a:xfrm>
        </p:spPr>
        <p:txBody>
          <a:bodyPr/>
          <a:lstStyle/>
          <a:p>
            <a:pPr eaLnBrk="1" hangingPunct="1"/>
            <a:r>
              <a:rPr lang="en-US" altLang="en-US" dirty="0"/>
              <a:t>Thursday, September 15</a:t>
            </a:r>
            <a:r>
              <a:rPr lang="en-US" altLang="en-US" baseline="30000" dirty="0"/>
              <a:t>th</a:t>
            </a:r>
            <a:r>
              <a:rPr lang="en-US" altLang="en-US" dirty="0"/>
              <a:t>, PM1</a:t>
            </a:r>
          </a:p>
        </p:txBody>
      </p:sp>
      <p:sp>
        <p:nvSpPr>
          <p:cNvPr id="3" name="Rectangle 2"/>
          <p:cNvSpPr txBox="1">
            <a:spLocks noChangeArrowheads="1"/>
          </p:cNvSpPr>
          <p:nvPr/>
        </p:nvSpPr>
        <p:spPr bwMode="auto">
          <a:xfrm>
            <a:off x="685800" y="3276600"/>
            <a:ext cx="77724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457200" indent="-457200" algn="l" eaLnBrk="1" hangingPunct="1">
              <a:buFontTx/>
              <a:buChar char="-"/>
              <a:defRPr/>
            </a:pPr>
            <a:r>
              <a:rPr lang="en-US" altLang="en-US" kern="0" dirty="0"/>
              <a:t>Joint session with </a:t>
            </a:r>
            <a:r>
              <a:rPr lang="en-US" altLang="en-US" kern="0" dirty="0" err="1"/>
              <a:t>TGaq</a:t>
            </a:r>
            <a:endParaRPr lang="en-US" altLang="en-US" kern="0" dirty="0"/>
          </a:p>
          <a:p>
            <a:pPr marL="457200" indent="-457200" algn="l" eaLnBrk="1" hangingPunct="1">
              <a:buFontTx/>
              <a:buChar char="-"/>
              <a:defRPr/>
            </a:pPr>
            <a:r>
              <a:rPr lang="en-US" altLang="en-US" kern="0" dirty="0"/>
              <a:t>See </a:t>
            </a:r>
            <a:r>
              <a:rPr lang="en-US" altLang="en-US" kern="0" dirty="0" err="1"/>
              <a:t>TGaq</a:t>
            </a:r>
            <a:r>
              <a:rPr lang="en-US" altLang="en-US" kern="0" dirty="0"/>
              <a:t> for detailed agenda</a:t>
            </a:r>
          </a:p>
          <a:p>
            <a:pPr marL="914400" lvl="1" indent="-457200" algn="l" eaLnBrk="1" hangingPunct="1">
              <a:buFontTx/>
              <a:buChar char="-"/>
              <a:defRPr/>
            </a:pPr>
            <a:r>
              <a:rPr lang="en-US" altLang="en-US" sz="2800" kern="0" dirty="0"/>
              <a:t>Expected topics: ANQP and PAD proxy architecture concepts and models</a:t>
            </a:r>
            <a:endParaRPr lang="en-US" altLang="en-US" sz="3600" kern="0" dirty="0"/>
          </a:p>
        </p:txBody>
      </p:sp>
    </p:spTree>
    <p:extLst>
      <p:ext uri="{BB962C8B-B14F-4D97-AF65-F5344CB8AC3E}">
        <p14:creationId xmlns:p14="http://schemas.microsoft.com/office/powerpoint/2010/main" val="568010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September 2016 session</a:t>
            </a:r>
          </a:p>
          <a:p>
            <a:pPr eaLnBrk="1" hangingPunct="1"/>
            <a:endParaRPr lang="en-US" altLang="en-US" sz="2000" dirty="0"/>
          </a:p>
          <a:p>
            <a:pPr eaLnBrk="1" hangingPunct="1"/>
            <a:r>
              <a:rPr lang="en-US" altLang="en-US" sz="2000" dirty="0"/>
              <a:t>Chair: Mark Hamilton (Ruckus Wireless)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p:txBody>
          <a:bodyPr/>
          <a:lstStyle/>
          <a:p>
            <a:pPr eaLnBrk="1" hangingPunct="1"/>
            <a:r>
              <a:rPr lang="en-US" altLang="en-US" dirty="0"/>
              <a:t>Tuesday, September 13</a:t>
            </a:r>
            <a:r>
              <a:rPr lang="en-US" altLang="en-US" baseline="30000" dirty="0"/>
              <a:t>th</a:t>
            </a:r>
            <a:r>
              <a:rPr lang="en-US" altLang="en-US" dirty="0"/>
              <a:t>, AM2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23566</TotalTime>
  <Words>1624</Words>
  <Application>Microsoft Office PowerPoint</Application>
  <PresentationFormat>On-screen Show (4:3)</PresentationFormat>
  <Paragraphs>230</Paragraphs>
  <Slides>28</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6" baseType="lpstr">
      <vt:lpstr>ＭＳ Ｐゴシック</vt:lpstr>
      <vt:lpstr>ＭＳ Ｐゴシック</vt:lpstr>
      <vt:lpstr>Arial</vt:lpstr>
      <vt:lpstr>Helvetica</vt:lpstr>
      <vt:lpstr>Monotype Sorts</vt:lpstr>
      <vt:lpstr>Times New Roman</vt:lpstr>
      <vt:lpstr>802-11-Submission</vt:lpstr>
      <vt:lpstr>Document</vt:lpstr>
      <vt:lpstr>ARC-SC-agenda-September-2016 </vt:lpstr>
      <vt:lpstr>Abstract</vt:lpstr>
      <vt:lpstr>IEEE 802.11   Architecture Standing Committee</vt:lpstr>
      <vt:lpstr>Tuesday, September 13th, AM2</vt:lpstr>
      <vt:lpstr>Attendance, etc.</vt:lpstr>
      <vt:lpstr>Participants, Patents, and Duty to Inform</vt:lpstr>
      <vt:lpstr>Patent Related Links</vt:lpstr>
      <vt:lpstr>Call for Potentially Essential Patents</vt:lpstr>
      <vt:lpstr>Other Guidelines for IEEE WG Meetings</vt:lpstr>
      <vt:lpstr>ARC Agenda – September 2016</vt:lpstr>
      <vt:lpstr>ARC Minutes</vt:lpstr>
      <vt:lpstr>802.11 in 5G/IMT-2020 discussion</vt:lpstr>
      <vt:lpstr>IEEE 1588 mapping to IEEE 802.11</vt:lpstr>
      <vt:lpstr>IETF/802 coordination </vt:lpstr>
      <vt:lpstr>802.1AC revision</vt:lpstr>
      <vt:lpstr>802.11 General Links</vt:lpstr>
      <vt:lpstr>802.11aq (PAD)</vt:lpstr>
      <vt:lpstr>What is an ESS?</vt:lpstr>
      <vt:lpstr>What is an ESS?  (Continued)</vt:lpstr>
      <vt:lpstr>What is an ESS? – Direction?</vt:lpstr>
      <vt:lpstr>AP/DS/Portal architecture and 802 concepts</vt:lpstr>
      <vt:lpstr>Wednesday, September 14th, AM1</vt:lpstr>
      <vt:lpstr>Design Pattern for MIB attributes</vt:lpstr>
      <vt:lpstr>Discussion on YANG/NETCONF models</vt:lpstr>
      <vt:lpstr>ARC Future Activities &amp; sessions</vt:lpstr>
      <vt:lpstr>Planning for November 2016</vt:lpstr>
      <vt:lpstr>Thursday, September 15th, AM1</vt:lpstr>
      <vt:lpstr>Thursday, September 15th, PM1</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cp:lastModifiedBy>
  <cp:revision>428</cp:revision>
  <cp:lastPrinted>1998-02-10T13:28:06Z</cp:lastPrinted>
  <dcterms:created xsi:type="dcterms:W3CDTF">2009-07-15T16:38:20Z</dcterms:created>
  <dcterms:modified xsi:type="dcterms:W3CDTF">2016-09-09T21:45:04Z</dcterms:modified>
</cp:coreProperties>
</file>