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1"/>
  </p:notesMasterIdLst>
  <p:handoutMasterIdLst>
    <p:handoutMasterId r:id="rId22"/>
  </p:handoutMasterIdLst>
  <p:sldIdLst>
    <p:sldId id="269" r:id="rId2"/>
    <p:sldId id="429" r:id="rId3"/>
    <p:sldId id="455" r:id="rId4"/>
    <p:sldId id="483" r:id="rId5"/>
    <p:sldId id="485" r:id="rId6"/>
    <p:sldId id="434" r:id="rId7"/>
    <p:sldId id="488" r:id="rId8"/>
    <p:sldId id="439" r:id="rId9"/>
    <p:sldId id="440" r:id="rId10"/>
    <p:sldId id="441" r:id="rId11"/>
    <p:sldId id="442" r:id="rId12"/>
    <p:sldId id="443" r:id="rId13"/>
    <p:sldId id="444" r:id="rId14"/>
    <p:sldId id="445" r:id="rId15"/>
    <p:sldId id="446" r:id="rId16"/>
    <p:sldId id="447" r:id="rId17"/>
    <p:sldId id="491" r:id="rId18"/>
    <p:sldId id="489" r:id="rId19"/>
    <p:sldId id="490" r:id="rId20"/>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Times New Roman" pitchFamily="18" charset="0"/>
        <a:ea typeface="+mn-ea"/>
        <a:cs typeface="+mn-cs"/>
      </a:defRPr>
    </a:lvl6pPr>
    <a:lvl7pPr marL="2743200" algn="l" defTabSz="914400" rtl="0" eaLnBrk="1" latinLnBrk="0" hangingPunct="1">
      <a:defRPr sz="1200" kern="1200">
        <a:solidFill>
          <a:schemeClr val="tx1"/>
        </a:solidFill>
        <a:latin typeface="Times New Roman" pitchFamily="18" charset="0"/>
        <a:ea typeface="+mn-ea"/>
        <a:cs typeface="+mn-cs"/>
      </a:defRPr>
    </a:lvl7pPr>
    <a:lvl8pPr marL="3200400" algn="l" defTabSz="914400" rtl="0" eaLnBrk="1" latinLnBrk="0" hangingPunct="1">
      <a:defRPr sz="1200" kern="1200">
        <a:solidFill>
          <a:schemeClr val="tx1"/>
        </a:solidFill>
        <a:latin typeface="Times New Roman" pitchFamily="18" charset="0"/>
        <a:ea typeface="+mn-ea"/>
        <a:cs typeface="+mn-cs"/>
      </a:defRPr>
    </a:lvl8pPr>
    <a:lvl9pPr marL="3657600" algn="l" defTabSz="914400" rtl="0" eaLnBrk="1" latinLnBrk="0" hangingPunct="1">
      <a:defRPr sz="12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597" autoAdjust="0"/>
    <p:restoredTop sz="94671" autoAdjust="0"/>
  </p:normalViewPr>
  <p:slideViewPr>
    <p:cSldViewPr>
      <p:cViewPr>
        <p:scale>
          <a:sx n="100" d="100"/>
          <a:sy n="100" d="100"/>
        </p:scale>
        <p:origin x="-1684" y="-40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960"/>
    </p:cViewPr>
  </p:sorterViewPr>
  <p:notesViewPr>
    <p:cSldViewPr>
      <p:cViewPr varScale="1">
        <p:scale>
          <a:sx n="86" d="100"/>
          <a:sy n="86" d="100"/>
        </p:scale>
        <p:origin x="-3240" y="-64"/>
      </p:cViewPr>
      <p:guideLst>
        <p:guide orient="horz" pos="2923"/>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5597525" y="177800"/>
            <a:ext cx="6413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a:defRPr sz="1400" b="1"/>
            </a:lvl1pPr>
          </a:lstStyle>
          <a:p>
            <a:pPr>
              <a:defRPr/>
            </a:pPr>
            <a:r>
              <a:rPr lang="en-US" smtClean="0"/>
              <a:t>doc.: IEEE 802.11-10/0xxxr0</a:t>
            </a:r>
            <a:endParaRPr lang="en-US"/>
          </a:p>
        </p:txBody>
      </p:sp>
      <p:sp>
        <p:nvSpPr>
          <p:cNvPr id="3075" name="Rectangle 3"/>
          <p:cNvSpPr>
            <a:spLocks noGrp="1" noChangeArrowheads="1"/>
          </p:cNvSpPr>
          <p:nvPr>
            <p:ph type="dt" sz="quarter" idx="1"/>
          </p:nvPr>
        </p:nvSpPr>
        <p:spPr bwMode="auto">
          <a:xfrm>
            <a:off x="695325" y="177800"/>
            <a:ext cx="8270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a:defRPr sz="1400" b="1"/>
            </a:lvl1pPr>
          </a:lstStyle>
          <a:p>
            <a:pPr>
              <a:defRPr/>
            </a:pPr>
            <a:r>
              <a:rPr lang="en-US"/>
              <a:t>Month Year</a:t>
            </a:r>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vl1pPr>
          </a:lstStyle>
          <a:p>
            <a:pPr>
              <a:defRPr/>
            </a:pPr>
            <a:r>
              <a:rPr lang="en-US" smtClean="0"/>
              <a:t>David Halasz, OakTree Wireless</a:t>
            </a:r>
            <a:endParaRPr lang="en-US"/>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a:defRPr/>
            </a:lvl1pPr>
          </a:lstStyle>
          <a:p>
            <a:pPr>
              <a:defRPr/>
            </a:pPr>
            <a:r>
              <a:rPr lang="en-US"/>
              <a:t>Page </a:t>
            </a:r>
            <a:fld id="{57331469-CC73-4F6F-814E-517B0B11AA81}" type="slidenum">
              <a:rPr lang="en-US"/>
              <a:pPr>
                <a:defRPr/>
              </a:pPr>
              <a:t>‹#›</a:t>
            </a:fld>
            <a:endParaRPr lang="en-US"/>
          </a:p>
        </p:txBody>
      </p:sp>
      <p:sp>
        <p:nvSpPr>
          <p:cNvPr id="3078"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
        <p:nvSpPr>
          <p:cNvPr id="3079" name="Rectangle 7"/>
          <p:cNvSpPr>
            <a:spLocks noChangeArrowheads="1"/>
          </p:cNvSpPr>
          <p:nvPr/>
        </p:nvSpPr>
        <p:spPr bwMode="auto">
          <a:xfrm>
            <a:off x="693738" y="8982075"/>
            <a:ext cx="711200" cy="182563"/>
          </a:xfrm>
          <a:prstGeom prst="rect">
            <a:avLst/>
          </a:prstGeom>
          <a:noFill/>
          <a:ln w="9525">
            <a:noFill/>
            <a:miter lim="800000"/>
            <a:headEnd/>
            <a:tailEnd/>
          </a:ln>
          <a:effectLst/>
        </p:spPr>
        <p:txBody>
          <a:bodyPr wrap="none" lIns="0" tIns="0" rIns="0" bIns="0">
            <a:spAutoFit/>
          </a:bodyPr>
          <a:lstStyle/>
          <a:p>
            <a:pPr defTabSz="933450">
              <a:defRPr/>
            </a:pPr>
            <a:r>
              <a:rPr lang="en-US"/>
              <a:t>Submission</a:t>
            </a:r>
          </a:p>
        </p:txBody>
      </p:sp>
      <p:sp>
        <p:nvSpPr>
          <p:cNvPr id="3080"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Tree>
    <p:extLst>
      <p:ext uri="{BB962C8B-B14F-4D97-AF65-F5344CB8AC3E}">
        <p14:creationId xmlns:p14="http://schemas.microsoft.com/office/powerpoint/2010/main" val="290964951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640388" y="98425"/>
            <a:ext cx="6413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a:defRPr sz="1400" b="1"/>
            </a:lvl1pPr>
          </a:lstStyle>
          <a:p>
            <a:pPr>
              <a:defRPr/>
            </a:pPr>
            <a:r>
              <a:rPr lang="en-US" smtClean="0"/>
              <a:t>doc.: IEEE 802.11-10/0xxxr0</a:t>
            </a:r>
            <a:endParaRPr lang="en-US"/>
          </a:p>
        </p:txBody>
      </p:sp>
      <p:sp>
        <p:nvSpPr>
          <p:cNvPr id="2051" name="Rectangle 3"/>
          <p:cNvSpPr>
            <a:spLocks noGrp="1" noChangeArrowheads="1"/>
          </p:cNvSpPr>
          <p:nvPr>
            <p:ph type="dt" idx="1"/>
          </p:nvPr>
        </p:nvSpPr>
        <p:spPr bwMode="auto">
          <a:xfrm>
            <a:off x="654050" y="98425"/>
            <a:ext cx="8270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a:defRPr sz="1400" b="1"/>
            </a:lvl1pPr>
          </a:lstStyle>
          <a:p>
            <a:pPr>
              <a:defRPr/>
            </a:pPr>
            <a:r>
              <a:rPr lang="en-US"/>
              <a:t>Month Year</a:t>
            </a:r>
          </a:p>
        </p:txBody>
      </p:sp>
      <p:sp>
        <p:nvSpPr>
          <p:cNvPr id="23556"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a:defRPr/>
            </a:lvl5pPr>
          </a:lstStyle>
          <a:p>
            <a:pPr lvl="4">
              <a:defRPr/>
            </a:pPr>
            <a:r>
              <a:rPr lang="en-US" smtClean="0"/>
              <a:t>David Halasz, OakTree Wireless</a:t>
            </a:r>
            <a:endParaRPr lang="en-US"/>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vl1pPr>
          </a:lstStyle>
          <a:p>
            <a:pPr>
              <a:defRPr/>
            </a:pPr>
            <a:r>
              <a:rPr lang="en-US"/>
              <a:t>Page </a:t>
            </a:r>
            <a:fld id="{7797EB75-BD9E-45DB-A35F-6C321BEA61EF}" type="slidenum">
              <a:rPr lang="en-US"/>
              <a:pPr>
                <a:defRPr/>
              </a:pPr>
              <a:t>‹#›</a:t>
            </a:fld>
            <a:endParaRPr lang="en-US"/>
          </a:p>
        </p:txBody>
      </p:sp>
      <p:sp>
        <p:nvSpPr>
          <p:cNvPr id="2056" name="Rectangle 8"/>
          <p:cNvSpPr>
            <a:spLocks noChangeArrowheads="1"/>
          </p:cNvSpPr>
          <p:nvPr/>
        </p:nvSpPr>
        <p:spPr bwMode="auto">
          <a:xfrm>
            <a:off x="723900" y="8985250"/>
            <a:ext cx="711200" cy="182563"/>
          </a:xfrm>
          <a:prstGeom prst="rect">
            <a:avLst/>
          </a:prstGeom>
          <a:noFill/>
          <a:ln w="9525">
            <a:noFill/>
            <a:miter lim="800000"/>
            <a:headEnd/>
            <a:tailEnd/>
          </a:ln>
          <a:effectLst/>
        </p:spPr>
        <p:txBody>
          <a:bodyPr wrap="none" lIns="0" tIns="0" rIns="0" bIns="0">
            <a:spAutoFit/>
          </a:bodyPr>
          <a:lstStyle/>
          <a:p>
            <a:pPr>
              <a:defRPr/>
            </a:pPr>
            <a:r>
              <a:rPr lang="en-US"/>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Tree>
    <p:extLst>
      <p:ext uri="{BB962C8B-B14F-4D97-AF65-F5344CB8AC3E}">
        <p14:creationId xmlns:p14="http://schemas.microsoft.com/office/powerpoint/2010/main" val="758455348"/>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noFill/>
        </p:spPr>
        <p:txBody>
          <a:bodyPr/>
          <a:lstStyle/>
          <a:p>
            <a:r>
              <a:rPr lang="en-US" smtClean="0"/>
              <a:t>doc.: IEEE 802.11-10/0xxxr0</a:t>
            </a:r>
          </a:p>
        </p:txBody>
      </p:sp>
      <p:sp>
        <p:nvSpPr>
          <p:cNvPr id="24579" name="Rectangle 3"/>
          <p:cNvSpPr>
            <a:spLocks noGrp="1" noChangeArrowheads="1"/>
          </p:cNvSpPr>
          <p:nvPr>
            <p:ph type="dt" sz="quarter" idx="1"/>
          </p:nvPr>
        </p:nvSpPr>
        <p:spPr>
          <a:noFill/>
        </p:spPr>
        <p:txBody>
          <a:bodyPr/>
          <a:lstStyle/>
          <a:p>
            <a:r>
              <a:rPr lang="en-US" smtClean="0"/>
              <a:t>Month Year</a:t>
            </a:r>
          </a:p>
        </p:txBody>
      </p:sp>
      <p:sp>
        <p:nvSpPr>
          <p:cNvPr id="24580" name="Rectangle 6"/>
          <p:cNvSpPr>
            <a:spLocks noGrp="1" noChangeArrowheads="1"/>
          </p:cNvSpPr>
          <p:nvPr>
            <p:ph type="ftr" sz="quarter" idx="4"/>
          </p:nvPr>
        </p:nvSpPr>
        <p:spPr>
          <a:noFill/>
        </p:spPr>
        <p:txBody>
          <a:bodyPr/>
          <a:lstStyle/>
          <a:p>
            <a:pPr lvl="4"/>
            <a:r>
              <a:rPr lang="en-US" smtClean="0"/>
              <a:t>David Halasz, OakTree Wireless</a:t>
            </a:r>
          </a:p>
        </p:txBody>
      </p:sp>
      <p:sp>
        <p:nvSpPr>
          <p:cNvPr id="24581" name="Rectangle 7"/>
          <p:cNvSpPr>
            <a:spLocks noGrp="1" noChangeArrowheads="1"/>
          </p:cNvSpPr>
          <p:nvPr>
            <p:ph type="sldNum" sz="quarter" idx="5"/>
          </p:nvPr>
        </p:nvSpPr>
        <p:spPr>
          <a:noFill/>
        </p:spPr>
        <p:txBody>
          <a:bodyPr/>
          <a:lstStyle/>
          <a:p>
            <a:r>
              <a:rPr lang="en-US" smtClean="0"/>
              <a:t>Page </a:t>
            </a:r>
            <a:fld id="{EAA737DE-91F0-4B7D-8A18-ED5F5E01B10B}" type="slidenum">
              <a:rPr lang="en-US" smtClean="0"/>
              <a:pPr/>
              <a:t>1</a:t>
            </a:fld>
            <a:endParaRPr lang="en-US" smtClean="0"/>
          </a:p>
        </p:txBody>
      </p:sp>
      <p:sp>
        <p:nvSpPr>
          <p:cNvPr id="24582" name="Rectangle 2"/>
          <p:cNvSpPr>
            <a:spLocks noGrp="1" noRot="1" noChangeAspect="1" noChangeArrowheads="1" noTextEdit="1"/>
          </p:cNvSpPr>
          <p:nvPr>
            <p:ph type="sldImg"/>
          </p:nvPr>
        </p:nvSpPr>
        <p:spPr>
          <a:xfrm>
            <a:off x="1154113" y="701675"/>
            <a:ext cx="4625975" cy="3468688"/>
          </a:xfrm>
          <a:ln/>
        </p:spPr>
      </p:sp>
      <p:sp>
        <p:nvSpPr>
          <p:cNvPr id="2458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doc.: IEEE 802.11-10/0xxxr0</a:t>
            </a:r>
            <a:endParaRPr lang="en-US"/>
          </a:p>
        </p:txBody>
      </p:sp>
      <p:sp>
        <p:nvSpPr>
          <p:cNvPr id="5" name="Date Placeholder 4"/>
          <p:cNvSpPr>
            <a:spLocks noGrp="1"/>
          </p:cNvSpPr>
          <p:nvPr>
            <p:ph type="dt" idx="11"/>
          </p:nvPr>
        </p:nvSpPr>
        <p:spPr/>
        <p:txBody>
          <a:bodyPr/>
          <a:lstStyle/>
          <a:p>
            <a:pPr>
              <a:defRPr/>
            </a:pPr>
            <a:r>
              <a:rPr lang="en-US" smtClean="0"/>
              <a:t>Month Year</a:t>
            </a:r>
            <a:endParaRPr lang="en-US"/>
          </a:p>
        </p:txBody>
      </p:sp>
      <p:sp>
        <p:nvSpPr>
          <p:cNvPr id="6" name="Footer Placeholder 5"/>
          <p:cNvSpPr>
            <a:spLocks noGrp="1"/>
          </p:cNvSpPr>
          <p:nvPr>
            <p:ph type="ftr" sz="quarter" idx="12"/>
          </p:nvPr>
        </p:nvSpPr>
        <p:spPr/>
        <p:txBody>
          <a:bodyPr/>
          <a:lstStyle/>
          <a:p>
            <a:pPr lvl="4">
              <a:defRPr/>
            </a:pPr>
            <a:r>
              <a:rPr lang="en-US" smtClean="0"/>
              <a:t>David Halasz, OakTree Wireless</a:t>
            </a:r>
            <a:endParaRPr lang="en-US"/>
          </a:p>
        </p:txBody>
      </p:sp>
      <p:sp>
        <p:nvSpPr>
          <p:cNvPr id="7" name="Slide Number Placeholder 6"/>
          <p:cNvSpPr>
            <a:spLocks noGrp="1"/>
          </p:cNvSpPr>
          <p:nvPr>
            <p:ph type="sldNum" sz="quarter" idx="13"/>
          </p:nvPr>
        </p:nvSpPr>
        <p:spPr/>
        <p:txBody>
          <a:bodyPr/>
          <a:lstStyle/>
          <a:p>
            <a:pPr>
              <a:defRPr/>
            </a:pPr>
            <a:r>
              <a:rPr lang="en-US" smtClean="0"/>
              <a:t>Page </a:t>
            </a:r>
            <a:fld id="{7797EB75-BD9E-45DB-A35F-6C321BEA61EF}"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xfrm>
            <a:off x="3658444" y="8985250"/>
            <a:ext cx="76944" cy="184666"/>
          </a:xfrm>
          <a:noFill/>
        </p:spPr>
        <p:txBody>
          <a:bodyPr/>
          <a:lstStyle/>
          <a:p>
            <a:fld id="{C148BCD9-3FFE-463B-8303-E45EFEBFB909}" type="slidenum">
              <a:rPr lang="en-US"/>
              <a:pPr/>
              <a:t>11</a:t>
            </a:fld>
            <a:endParaRPr lang="en-US"/>
          </a:p>
        </p:txBody>
      </p:sp>
      <p:sp>
        <p:nvSpPr>
          <p:cNvPr id="8195" name="Rectangle 1026"/>
          <p:cNvSpPr>
            <a:spLocks noGrp="1" noChangeArrowheads="1"/>
          </p:cNvSpPr>
          <p:nvPr>
            <p:ph type="body" idx="1"/>
          </p:nvPr>
        </p:nvSpPr>
        <p:spPr>
          <a:noFill/>
          <a:ln/>
        </p:spPr>
        <p:txBody>
          <a:bodyPr lIns="91678" tIns="45035" rIns="91678" bIns="45035"/>
          <a:lstStyle/>
          <a:p>
            <a:endParaRPr lang="en-GB" smtClean="0"/>
          </a:p>
        </p:txBody>
      </p:sp>
      <p:sp>
        <p:nvSpPr>
          <p:cNvPr id="8196" name="Rectangle 1027"/>
          <p:cNvSpPr>
            <a:spLocks noGrp="1" noRot="1" noChangeAspect="1" noChangeArrowheads="1" noTextEdit="1"/>
          </p:cNvSpPr>
          <p:nvPr>
            <p:ph type="sldImg"/>
          </p:nvPr>
        </p:nvSpPr>
        <p:spPr>
          <a:xfrm>
            <a:off x="1154113" y="701675"/>
            <a:ext cx="4625975" cy="3468688"/>
          </a:xfrm>
          <a:ln w="12700" cap="flat">
            <a:solidFill>
              <a:schemeClr val="tx1"/>
            </a:solidFill>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xfrm>
            <a:off x="3658444" y="8985250"/>
            <a:ext cx="76944" cy="184666"/>
          </a:xfrm>
          <a:noFill/>
        </p:spPr>
        <p:txBody>
          <a:bodyPr/>
          <a:lstStyle/>
          <a:p>
            <a:fld id="{891470CF-0790-429C-9C1E-DF2518FDE296}" type="slidenum">
              <a:rPr lang="en-US"/>
              <a:pPr/>
              <a:t>12</a:t>
            </a:fld>
            <a:endParaRPr lang="en-US"/>
          </a:p>
        </p:txBody>
      </p:sp>
      <p:sp>
        <p:nvSpPr>
          <p:cNvPr id="9219" name="Rectangle 2"/>
          <p:cNvSpPr>
            <a:spLocks noGrp="1" noRot="1" noChangeAspect="1" noChangeArrowheads="1" noTextEdit="1"/>
          </p:cNvSpPr>
          <p:nvPr>
            <p:ph type="sldImg"/>
          </p:nvPr>
        </p:nvSpPr>
        <p:spPr>
          <a:xfrm>
            <a:off x="1154113" y="701675"/>
            <a:ext cx="4625975" cy="3468688"/>
          </a:xfrm>
          <a:ln/>
        </p:spPr>
      </p:sp>
      <p:sp>
        <p:nvSpPr>
          <p:cNvPr id="9220"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xfrm>
            <a:off x="3658444" y="8985250"/>
            <a:ext cx="76944" cy="184666"/>
          </a:xfrm>
          <a:noFill/>
        </p:spPr>
        <p:txBody>
          <a:bodyPr/>
          <a:lstStyle/>
          <a:p>
            <a:fld id="{38806DBD-9021-47CD-A4C0-7EADB7D8BB53}" type="slidenum">
              <a:rPr lang="en-US"/>
              <a:pPr/>
              <a:t>15</a:t>
            </a:fld>
            <a:endParaRPr lang="en-US"/>
          </a:p>
        </p:txBody>
      </p:sp>
      <p:sp>
        <p:nvSpPr>
          <p:cNvPr id="10243" name="Rectangle 2"/>
          <p:cNvSpPr>
            <a:spLocks noGrp="1" noRot="1" noChangeAspect="1" noChangeArrowheads="1" noTextEdit="1"/>
          </p:cNvSpPr>
          <p:nvPr>
            <p:ph type="sldImg"/>
          </p:nvPr>
        </p:nvSpPr>
        <p:spPr>
          <a:xfrm>
            <a:off x="1154113" y="701675"/>
            <a:ext cx="4625975" cy="3468688"/>
          </a:xfrm>
          <a:ln/>
        </p:spPr>
      </p:sp>
      <p:sp>
        <p:nvSpPr>
          <p:cNvPr id="10244"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a:xfrm>
            <a:off x="4062257" y="95543"/>
            <a:ext cx="2220256" cy="215076"/>
          </a:xfrm>
        </p:spPr>
        <p:txBody>
          <a:bodyPr/>
          <a:lstStyle/>
          <a:p>
            <a:r>
              <a:rPr lang="en-US" smtClean="0"/>
              <a:t>doc.: IEEE 802.11-16/1125r0</a:t>
            </a:r>
            <a:endParaRPr lang="en-US" dirty="0"/>
          </a:p>
        </p:txBody>
      </p:sp>
      <p:sp>
        <p:nvSpPr>
          <p:cNvPr id="5" name="Date Placeholder 4"/>
          <p:cNvSpPr>
            <a:spLocks noGrp="1"/>
          </p:cNvSpPr>
          <p:nvPr>
            <p:ph type="dt" idx="11"/>
          </p:nvPr>
        </p:nvSpPr>
        <p:spPr>
          <a:xfrm>
            <a:off x="653292" y="95175"/>
            <a:ext cx="1227837" cy="215444"/>
          </a:xfrm>
        </p:spPr>
        <p:txBody>
          <a:bodyPr/>
          <a:lstStyle/>
          <a:p>
            <a:r>
              <a:rPr lang="en-US" smtClean="0"/>
              <a:t>September 2016</a:t>
            </a:r>
            <a:endParaRPr lang="en-US" dirty="0"/>
          </a:p>
        </p:txBody>
      </p:sp>
      <p:sp>
        <p:nvSpPr>
          <p:cNvPr id="6" name="Footer Placeholder 5"/>
          <p:cNvSpPr>
            <a:spLocks noGrp="1"/>
          </p:cNvSpPr>
          <p:nvPr>
            <p:ph type="ftr" idx="12"/>
          </p:nvPr>
        </p:nvSpPr>
        <p:spPr>
          <a:xfrm>
            <a:off x="5346718" y="8985754"/>
            <a:ext cx="1651093" cy="184666"/>
          </a:xfrm>
        </p:spPr>
        <p:txBody>
          <a:bodyPr/>
          <a:lstStyle/>
          <a:p>
            <a:r>
              <a:rPr lang="en-US" smtClean="0"/>
              <a:t>John Doe, Some Company</a:t>
            </a:r>
            <a:endParaRPr lang="en-US" dirty="0"/>
          </a:p>
        </p:txBody>
      </p:sp>
      <p:sp>
        <p:nvSpPr>
          <p:cNvPr id="7" name="Slide Number Placeholder 6"/>
          <p:cNvSpPr>
            <a:spLocks noGrp="1"/>
          </p:cNvSpPr>
          <p:nvPr>
            <p:ph type="sldNum" idx="13"/>
          </p:nvPr>
        </p:nvSpPr>
        <p:spPr>
          <a:xfrm>
            <a:off x="3315369" y="8985754"/>
            <a:ext cx="419790" cy="184351"/>
          </a:xfrm>
        </p:spPr>
        <p:txBody>
          <a:bodyPr/>
          <a:lstStyle/>
          <a:p>
            <a:r>
              <a:rPr lang="en-US" smtClean="0"/>
              <a:t>Page </a:t>
            </a:r>
            <a:fld id="{47A7FEEB-9CD2-43FE-843C-C5350BEACB45}" type="slidenum">
              <a:rPr lang="en-US" smtClean="0"/>
              <a:pPr/>
              <a:t>18</a:t>
            </a:fld>
            <a:endParaRPr lang="en-US" dirty="0"/>
          </a:p>
        </p:txBody>
      </p:sp>
    </p:spTree>
    <p:extLst>
      <p:ext uri="{BB962C8B-B14F-4D97-AF65-F5344CB8AC3E}">
        <p14:creationId xmlns:p14="http://schemas.microsoft.com/office/powerpoint/2010/main" val="5122373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a:xfrm>
            <a:off x="4062257" y="95543"/>
            <a:ext cx="2220256" cy="215076"/>
          </a:xfrm>
        </p:spPr>
        <p:txBody>
          <a:bodyPr/>
          <a:lstStyle/>
          <a:p>
            <a:r>
              <a:rPr lang="en-US" smtClean="0"/>
              <a:t>doc.: IEEE 802.11-16/1125r0</a:t>
            </a:r>
            <a:endParaRPr lang="en-US" dirty="0"/>
          </a:p>
        </p:txBody>
      </p:sp>
      <p:sp>
        <p:nvSpPr>
          <p:cNvPr id="5" name="Date Placeholder 4"/>
          <p:cNvSpPr>
            <a:spLocks noGrp="1"/>
          </p:cNvSpPr>
          <p:nvPr>
            <p:ph type="dt" idx="11"/>
          </p:nvPr>
        </p:nvSpPr>
        <p:spPr>
          <a:xfrm>
            <a:off x="653292" y="95175"/>
            <a:ext cx="1227837" cy="215444"/>
          </a:xfrm>
        </p:spPr>
        <p:txBody>
          <a:bodyPr/>
          <a:lstStyle/>
          <a:p>
            <a:r>
              <a:rPr lang="en-US" smtClean="0"/>
              <a:t>September 2016</a:t>
            </a:r>
            <a:endParaRPr lang="en-US" dirty="0"/>
          </a:p>
        </p:txBody>
      </p:sp>
      <p:sp>
        <p:nvSpPr>
          <p:cNvPr id="6" name="Footer Placeholder 5"/>
          <p:cNvSpPr>
            <a:spLocks noGrp="1"/>
          </p:cNvSpPr>
          <p:nvPr>
            <p:ph type="ftr" idx="12"/>
          </p:nvPr>
        </p:nvSpPr>
        <p:spPr>
          <a:xfrm>
            <a:off x="5346718" y="8985754"/>
            <a:ext cx="1651093" cy="184666"/>
          </a:xfrm>
        </p:spPr>
        <p:txBody>
          <a:bodyPr/>
          <a:lstStyle/>
          <a:p>
            <a:r>
              <a:rPr lang="en-US" smtClean="0"/>
              <a:t>John Doe, Some Company</a:t>
            </a:r>
            <a:endParaRPr lang="en-US" dirty="0"/>
          </a:p>
        </p:txBody>
      </p:sp>
      <p:sp>
        <p:nvSpPr>
          <p:cNvPr id="7" name="Slide Number Placeholder 6"/>
          <p:cNvSpPr>
            <a:spLocks noGrp="1"/>
          </p:cNvSpPr>
          <p:nvPr>
            <p:ph type="sldNum" idx="13"/>
          </p:nvPr>
        </p:nvSpPr>
        <p:spPr>
          <a:xfrm>
            <a:off x="3315369" y="8985754"/>
            <a:ext cx="419790" cy="184351"/>
          </a:xfrm>
        </p:spPr>
        <p:txBody>
          <a:bodyPr/>
          <a:lstStyle/>
          <a:p>
            <a:r>
              <a:rPr lang="en-US" smtClean="0"/>
              <a:t>Page </a:t>
            </a:r>
            <a:fld id="{47A7FEEB-9CD2-43FE-843C-C5350BEACB45}" type="slidenum">
              <a:rPr lang="en-US" smtClean="0"/>
              <a:pPr/>
              <a:t>19</a:t>
            </a:fld>
            <a:endParaRPr lang="en-US" dirty="0"/>
          </a:p>
        </p:txBody>
      </p:sp>
    </p:spTree>
    <p:extLst>
      <p:ext uri="{BB962C8B-B14F-4D97-AF65-F5344CB8AC3E}">
        <p14:creationId xmlns:p14="http://schemas.microsoft.com/office/powerpoint/2010/main" val="5122373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5A27BAEC-4E92-428C-ACCA-21570D1D19F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00B8A76E-7BA7-4C9B-837C-355FCD7B160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BAA5FCF3-553F-4D02-B98B-995DD4F30E1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696913" y="332601"/>
            <a:ext cx="1327351" cy="276999"/>
          </a:xfrm>
        </p:spPr>
        <p:txBody>
          <a:bodyPr/>
          <a:lstStyle>
            <a:lvl1pPr>
              <a:defRPr/>
            </a:lvl1pPr>
          </a:lstStyle>
          <a:p>
            <a:pPr>
              <a:defRPr/>
            </a:pPr>
            <a:r>
              <a:rPr lang="en-US" smtClean="0"/>
              <a:t>January 2014</a:t>
            </a: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9F280238-5E03-4A90-BACD-D800220B267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3757BC58-BACD-405D-B618-E32E80D6B6E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6"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7" name="Rectangle 6"/>
          <p:cNvSpPr>
            <a:spLocks noGrp="1" noChangeArrowheads="1"/>
          </p:cNvSpPr>
          <p:nvPr>
            <p:ph type="sldNum" sz="quarter" idx="12"/>
          </p:nvPr>
        </p:nvSpPr>
        <p:spPr/>
        <p:txBody>
          <a:bodyPr/>
          <a:lstStyle>
            <a:lvl1pPr>
              <a:defRPr/>
            </a:lvl1pPr>
          </a:lstStyle>
          <a:p>
            <a:pPr>
              <a:defRPr/>
            </a:pPr>
            <a:r>
              <a:rPr lang="en-US"/>
              <a:t>Slide </a:t>
            </a:r>
            <a:fld id="{B438A36A-A85A-4993-AA9A-DAE717E40F6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8"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9" name="Rectangle 6"/>
          <p:cNvSpPr>
            <a:spLocks noGrp="1" noChangeArrowheads="1"/>
          </p:cNvSpPr>
          <p:nvPr>
            <p:ph type="sldNum" sz="quarter" idx="12"/>
          </p:nvPr>
        </p:nvSpPr>
        <p:spPr/>
        <p:txBody>
          <a:bodyPr/>
          <a:lstStyle>
            <a:lvl1pPr>
              <a:defRPr/>
            </a:lvl1pPr>
          </a:lstStyle>
          <a:p>
            <a:pPr>
              <a:defRPr/>
            </a:pPr>
            <a:r>
              <a:rPr lang="en-US"/>
              <a:t>Slide </a:t>
            </a:r>
            <a:fld id="{26762A5E-7C72-410F-BAC3-6E6D2737995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4"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5" name="Rectangle 6"/>
          <p:cNvSpPr>
            <a:spLocks noGrp="1" noChangeArrowheads="1"/>
          </p:cNvSpPr>
          <p:nvPr>
            <p:ph type="sldNum" sz="quarter" idx="12"/>
          </p:nvPr>
        </p:nvSpPr>
        <p:spPr/>
        <p:txBody>
          <a:bodyPr/>
          <a:lstStyle>
            <a:lvl1pPr>
              <a:defRPr/>
            </a:lvl1pPr>
          </a:lstStyle>
          <a:p>
            <a:pPr>
              <a:defRPr/>
            </a:pPr>
            <a:r>
              <a:rPr lang="en-US"/>
              <a:t>Slide </a:t>
            </a:r>
            <a:fld id="{4818DF38-7C2F-431A-BC51-69733072958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3"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4" name="Rectangle 6"/>
          <p:cNvSpPr>
            <a:spLocks noGrp="1" noChangeArrowheads="1"/>
          </p:cNvSpPr>
          <p:nvPr>
            <p:ph type="sldNum" sz="quarter" idx="12"/>
          </p:nvPr>
        </p:nvSpPr>
        <p:spPr/>
        <p:txBody>
          <a:bodyPr/>
          <a:lstStyle>
            <a:lvl1pPr>
              <a:defRPr/>
            </a:lvl1pPr>
          </a:lstStyle>
          <a:p>
            <a:pPr>
              <a:defRPr/>
            </a:pPr>
            <a:r>
              <a:rPr lang="en-US"/>
              <a:t>Slide </a:t>
            </a:r>
            <a:fld id="{25721EC0-9E3F-4D94-B125-3AEE1BE749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6"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7" name="Rectangle 6"/>
          <p:cNvSpPr>
            <a:spLocks noGrp="1" noChangeArrowheads="1"/>
          </p:cNvSpPr>
          <p:nvPr>
            <p:ph type="sldNum" sz="quarter" idx="12"/>
          </p:nvPr>
        </p:nvSpPr>
        <p:spPr/>
        <p:txBody>
          <a:bodyPr/>
          <a:lstStyle>
            <a:lvl1pPr>
              <a:defRPr/>
            </a:lvl1pPr>
          </a:lstStyle>
          <a:p>
            <a:pPr>
              <a:defRPr/>
            </a:pPr>
            <a:r>
              <a:rPr lang="en-US"/>
              <a:t>Slide </a:t>
            </a:r>
            <a:fld id="{30909BE1-62D5-4B97-94AD-A28DFF66D96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6"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7" name="Rectangle 6"/>
          <p:cNvSpPr>
            <a:spLocks noGrp="1" noChangeArrowheads="1"/>
          </p:cNvSpPr>
          <p:nvPr>
            <p:ph type="sldNum" sz="quarter" idx="12"/>
          </p:nvPr>
        </p:nvSpPr>
        <p:spPr/>
        <p:txBody>
          <a:bodyPr/>
          <a:lstStyle>
            <a:lvl1pPr>
              <a:defRPr/>
            </a:lvl1pPr>
          </a:lstStyle>
          <a:p>
            <a:pPr>
              <a:defRPr/>
            </a:pPr>
            <a:r>
              <a:rPr lang="en-US"/>
              <a:t>Slide </a:t>
            </a:r>
            <a:fld id="{FD5D6F34-4A63-4A43-9856-E699E89240B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85800"/>
            <a:ext cx="7772400" cy="10668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dirty="0" smtClean="0"/>
              <a:t>Click to edit Master title style</a:t>
            </a:r>
          </a:p>
        </p:txBody>
      </p:sp>
      <p:sp>
        <p:nvSpPr>
          <p:cNvPr id="2051"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28" name="Rectangle 4"/>
          <p:cNvSpPr>
            <a:spLocks noGrp="1" noChangeArrowheads="1"/>
          </p:cNvSpPr>
          <p:nvPr>
            <p:ph type="dt" sz="half" idx="2"/>
          </p:nvPr>
        </p:nvSpPr>
        <p:spPr bwMode="auto">
          <a:xfrm>
            <a:off x="696913" y="332601"/>
            <a:ext cx="1579600"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defRPr sz="1800" b="1"/>
            </a:lvl1pPr>
          </a:lstStyle>
          <a:p>
            <a:pPr>
              <a:defRPr/>
            </a:pPr>
            <a:r>
              <a:rPr lang="en-US" smtClean="0"/>
              <a:t>January 2014</a:t>
            </a:r>
            <a:endParaRPr lang="en-US" dirty="0"/>
          </a:p>
        </p:txBody>
      </p:sp>
      <p:sp>
        <p:nvSpPr>
          <p:cNvPr id="1029" name="Rectangle 5"/>
          <p:cNvSpPr>
            <a:spLocks noGrp="1" noChangeArrowheads="1"/>
          </p:cNvSpPr>
          <p:nvPr>
            <p:ph type="ftr" sz="quarter" idx="3"/>
          </p:nvPr>
        </p:nvSpPr>
        <p:spPr bwMode="auto">
          <a:xfrm>
            <a:off x="7708761" y="6475413"/>
            <a:ext cx="835164"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a:defRPr/>
            </a:lvl1pPr>
          </a:lstStyle>
          <a:p>
            <a:pPr>
              <a:defRPr/>
            </a:pPr>
            <a:r>
              <a:rPr lang="en-US" smtClean="0"/>
              <a:t>David Halasz (Qualcomm)</a:t>
            </a:r>
            <a:endParaRPr lang="en-US" dirty="0"/>
          </a:p>
        </p:txBody>
      </p:sp>
      <p:sp>
        <p:nvSpPr>
          <p:cNvPr id="1030" name="Rectangle 6"/>
          <p:cNvSpPr>
            <a:spLocks noGrp="1" noChangeArrowheads="1"/>
          </p:cNvSpPr>
          <p:nvPr>
            <p:ph type="sldNum" sz="quarter" idx="4"/>
          </p:nvPr>
        </p:nvSpPr>
        <p:spPr bwMode="auto">
          <a:xfrm>
            <a:off x="4344988" y="6475413"/>
            <a:ext cx="5302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a:defRPr/>
            </a:lvl1pPr>
          </a:lstStyle>
          <a:p>
            <a:pPr>
              <a:defRPr/>
            </a:pPr>
            <a:r>
              <a:rPr lang="en-US"/>
              <a:t>Slide </a:t>
            </a:r>
            <a:fld id="{5FCE21BC-3A2D-4A13-9E57-C304A74846AF}" type="slidenum">
              <a:rPr lang="en-US"/>
              <a:pPr>
                <a:defRPr/>
              </a:pPr>
              <a:t>‹#›</a:t>
            </a:fld>
            <a:endParaRPr lang="en-US"/>
          </a:p>
        </p:txBody>
      </p:sp>
      <p:sp>
        <p:nvSpPr>
          <p:cNvPr id="1031" name="Rectangle 7"/>
          <p:cNvSpPr>
            <a:spLocks noChangeArrowheads="1"/>
          </p:cNvSpPr>
          <p:nvPr/>
        </p:nvSpPr>
        <p:spPr bwMode="auto">
          <a:xfrm>
            <a:off x="5047069" y="332601"/>
            <a:ext cx="3398431" cy="276999"/>
          </a:xfrm>
          <a:prstGeom prst="rect">
            <a:avLst/>
          </a:prstGeom>
          <a:noFill/>
          <a:ln w="9525">
            <a:noFill/>
            <a:miter lim="800000"/>
            <a:headEnd/>
            <a:tailEnd/>
          </a:ln>
          <a:effectLst/>
        </p:spPr>
        <p:txBody>
          <a:bodyPr wrap="none" lIns="0" tIns="0" rIns="0" bIns="0" anchor="b">
            <a:spAutoFit/>
          </a:bodyPr>
          <a:lstStyle/>
          <a:p>
            <a:pPr marL="457200" lvl="4" algn="r">
              <a:defRPr/>
            </a:pPr>
            <a:r>
              <a:rPr lang="en-US" sz="1800" b="1" dirty="0"/>
              <a:t>doc.: IEEE </a:t>
            </a:r>
            <a:r>
              <a:rPr lang="en-US" sz="1800" b="1" dirty="0" smtClean="0"/>
              <a:t>802.11-16/1073r2</a:t>
            </a:r>
            <a:endParaRPr lang="en-US" sz="1800" b="1" dirty="0"/>
          </a:p>
        </p:txBody>
      </p:sp>
      <p:sp>
        <p:nvSpPr>
          <p:cNvPr id="1032"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
        <p:nvSpPr>
          <p:cNvPr id="1033" name="Rectangle 9"/>
          <p:cNvSpPr>
            <a:spLocks noChangeArrowheads="1"/>
          </p:cNvSpPr>
          <p:nvPr/>
        </p:nvSpPr>
        <p:spPr bwMode="auto">
          <a:xfrm>
            <a:off x="685800" y="6475413"/>
            <a:ext cx="711200" cy="182562"/>
          </a:xfrm>
          <a:prstGeom prst="rect">
            <a:avLst/>
          </a:prstGeom>
          <a:noFill/>
          <a:ln w="9525">
            <a:noFill/>
            <a:miter lim="800000"/>
            <a:headEnd/>
            <a:tailEnd/>
          </a:ln>
          <a:effectLst/>
        </p:spPr>
        <p:txBody>
          <a:bodyPr wrap="none" lIns="0" tIns="0" rIns="0" bIns="0">
            <a:spAutoFit/>
          </a:bodyPr>
          <a:lstStyle/>
          <a:p>
            <a:pPr>
              <a:defRPr/>
            </a:pPr>
            <a:r>
              <a:rPr lang="en-US"/>
              <a:t>Submission</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4051" r:id="rId1"/>
    <p:sldLayoutId id="2147484052" r:id="rId2"/>
    <p:sldLayoutId id="2147484053" r:id="rId3"/>
    <p:sldLayoutId id="2147484054" r:id="rId4"/>
    <p:sldLayoutId id="2147484055" r:id="rId5"/>
    <p:sldLayoutId id="2147484056" r:id="rId6"/>
    <p:sldLayoutId id="2147484057" r:id="rId7"/>
    <p:sldLayoutId id="2147484058" r:id="rId8"/>
    <p:sldLayoutId id="2147484059" r:id="rId9"/>
    <p:sldLayoutId id="2147484060" r:id="rId10"/>
    <p:sldLayoutId id="2147484061" r:id="rId11"/>
  </p:sldLayoutIdLst>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itchFamily="18" charset="0"/>
        </a:defRPr>
      </a:lvl2pPr>
      <a:lvl3pPr algn="ctr" rtl="0" eaLnBrk="0" fontAlgn="base" hangingPunct="0">
        <a:spcBef>
          <a:spcPct val="0"/>
        </a:spcBef>
        <a:spcAft>
          <a:spcPct val="0"/>
        </a:spcAft>
        <a:defRPr sz="3200" b="1">
          <a:solidFill>
            <a:schemeClr val="tx2"/>
          </a:solidFill>
          <a:latin typeface="Times New Roman" pitchFamily="18" charset="0"/>
        </a:defRPr>
      </a:lvl3pPr>
      <a:lvl4pPr algn="ctr" rtl="0" eaLnBrk="0" fontAlgn="base" hangingPunct="0">
        <a:spcBef>
          <a:spcPct val="0"/>
        </a:spcBef>
        <a:spcAft>
          <a:spcPct val="0"/>
        </a:spcAft>
        <a:defRPr sz="3200" b="1">
          <a:solidFill>
            <a:schemeClr val="tx2"/>
          </a:solidFill>
          <a:latin typeface="Times New Roman" pitchFamily="18" charset="0"/>
        </a:defRPr>
      </a:lvl4pPr>
      <a:lvl5pPr algn="ctr" rtl="0" eaLnBrk="0" fontAlgn="base" hangingPunct="0">
        <a:spcBef>
          <a:spcPct val="0"/>
        </a:spcBef>
        <a:spcAft>
          <a:spcPct val="0"/>
        </a:spcAft>
        <a:defRPr sz="3200" b="1">
          <a:solidFill>
            <a:schemeClr val="tx2"/>
          </a:solidFill>
          <a:latin typeface="Times New Roman" pitchFamily="18" charset="0"/>
        </a:defRPr>
      </a:lvl5pPr>
      <a:lvl6pPr marL="457200" algn="ctr" rtl="0" eaLnBrk="1" fontAlgn="base" hangingPunct="1">
        <a:spcBef>
          <a:spcPct val="0"/>
        </a:spcBef>
        <a:spcAft>
          <a:spcPct val="0"/>
        </a:spcAft>
        <a:defRPr sz="3200" b="1">
          <a:solidFill>
            <a:schemeClr val="tx2"/>
          </a:solidFill>
          <a:latin typeface="Times New Roman" pitchFamily="18" charset="0"/>
        </a:defRPr>
      </a:lvl6pPr>
      <a:lvl7pPr marL="914400" algn="ctr" rtl="0" eaLnBrk="1" fontAlgn="base" hangingPunct="1">
        <a:spcBef>
          <a:spcPct val="0"/>
        </a:spcBef>
        <a:spcAft>
          <a:spcPct val="0"/>
        </a:spcAft>
        <a:defRPr sz="3200" b="1">
          <a:solidFill>
            <a:schemeClr val="tx2"/>
          </a:solidFill>
          <a:latin typeface="Times New Roman" pitchFamily="18" charset="0"/>
        </a:defRPr>
      </a:lvl7pPr>
      <a:lvl8pPr marL="1371600" algn="ctr" rtl="0" eaLnBrk="1" fontAlgn="base" hangingPunct="1">
        <a:spcBef>
          <a:spcPct val="0"/>
        </a:spcBef>
        <a:spcAft>
          <a:spcPct val="0"/>
        </a:spcAft>
        <a:defRPr sz="3200" b="1">
          <a:solidFill>
            <a:schemeClr val="tx2"/>
          </a:solidFill>
          <a:latin typeface="Times New Roman" pitchFamily="18" charset="0"/>
        </a:defRPr>
      </a:lvl8pPr>
      <a:lvl9pPr marL="1828800" algn="ctr" rtl="0" eaLnBrk="1" fontAlgn="base" hangingPunct="1">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sz="2400">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1" fontAlgn="base" hangingPunct="1">
        <a:spcBef>
          <a:spcPct val="20000"/>
        </a:spcBef>
        <a:spcAft>
          <a:spcPct val="0"/>
        </a:spcAft>
        <a:buChar char="•"/>
        <a:defRPr sz="1600">
          <a:solidFill>
            <a:schemeClr val="tx1"/>
          </a:solidFill>
          <a:latin typeface="+mn-lt"/>
        </a:defRPr>
      </a:lvl6pPr>
      <a:lvl7pPr marL="2686050" indent="-228600" algn="l" rtl="0" eaLnBrk="1" fontAlgn="base" hangingPunct="1">
        <a:spcBef>
          <a:spcPct val="20000"/>
        </a:spcBef>
        <a:spcAft>
          <a:spcPct val="0"/>
        </a:spcAft>
        <a:buChar char="•"/>
        <a:defRPr sz="1600">
          <a:solidFill>
            <a:schemeClr val="tx1"/>
          </a:solidFill>
          <a:latin typeface="+mn-lt"/>
        </a:defRPr>
      </a:lvl7pPr>
      <a:lvl8pPr marL="3143250" indent="-228600" algn="l" rtl="0" eaLnBrk="1" fontAlgn="base" hangingPunct="1">
        <a:spcBef>
          <a:spcPct val="20000"/>
        </a:spcBef>
        <a:spcAft>
          <a:spcPct val="0"/>
        </a:spcAft>
        <a:buChar char="•"/>
        <a:defRPr sz="1600">
          <a:solidFill>
            <a:schemeClr val="tx1"/>
          </a:solidFill>
          <a:latin typeface="+mn-lt"/>
        </a:defRPr>
      </a:lvl8pPr>
      <a:lvl9pPr marL="3600450" indent="-228600"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Microsoft_Word_97_-_2003_Document1.doc"/></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Date Placeholder 3"/>
          <p:cNvSpPr>
            <a:spLocks noGrp="1"/>
          </p:cNvSpPr>
          <p:nvPr>
            <p:ph type="dt" sz="quarter" idx="10"/>
          </p:nvPr>
        </p:nvSpPr>
        <p:spPr>
          <a:xfrm>
            <a:off x="696913" y="332601"/>
            <a:ext cx="1579600" cy="276999"/>
          </a:xfrm>
          <a:noFill/>
        </p:spPr>
        <p:txBody>
          <a:bodyPr/>
          <a:lstStyle/>
          <a:p>
            <a:r>
              <a:rPr lang="en-US" altLang="ko-KR" dirty="0" smtClean="0"/>
              <a:t>September </a:t>
            </a:r>
            <a:r>
              <a:rPr lang="en-US" dirty="0" smtClean="0"/>
              <a:t>2016</a:t>
            </a:r>
          </a:p>
        </p:txBody>
      </p:sp>
      <p:sp>
        <p:nvSpPr>
          <p:cNvPr id="1028" name="Footer Placeholder 4"/>
          <p:cNvSpPr>
            <a:spLocks noGrp="1"/>
          </p:cNvSpPr>
          <p:nvPr>
            <p:ph type="ftr" sz="quarter" idx="11"/>
          </p:nvPr>
        </p:nvSpPr>
        <p:spPr>
          <a:xfrm>
            <a:off x="6662961" y="6475413"/>
            <a:ext cx="1880964" cy="184666"/>
          </a:xfrm>
          <a:noFill/>
        </p:spPr>
        <p:txBody>
          <a:bodyPr/>
          <a:lstStyle/>
          <a:p>
            <a:r>
              <a:rPr lang="en-US" altLang="ko-KR" dirty="0" smtClean="0"/>
              <a:t>Yongho </a:t>
            </a:r>
            <a:r>
              <a:rPr lang="en-US" altLang="ko-KR" dirty="0" err="1" smtClean="0"/>
              <a:t>Seok</a:t>
            </a:r>
            <a:r>
              <a:rPr lang="en-US" altLang="ko-KR" dirty="0" smtClean="0"/>
              <a:t> (NEWRACOM)</a:t>
            </a:r>
            <a:endParaRPr lang="en-US" altLang="ko-KR" dirty="0"/>
          </a:p>
        </p:txBody>
      </p:sp>
      <p:sp>
        <p:nvSpPr>
          <p:cNvPr id="1029" name="Slide Number Placeholder 5"/>
          <p:cNvSpPr>
            <a:spLocks noGrp="1"/>
          </p:cNvSpPr>
          <p:nvPr>
            <p:ph type="sldNum" sz="quarter" idx="12"/>
          </p:nvPr>
        </p:nvSpPr>
        <p:spPr>
          <a:noFill/>
        </p:spPr>
        <p:txBody>
          <a:bodyPr/>
          <a:lstStyle/>
          <a:p>
            <a:r>
              <a:rPr lang="en-US" smtClean="0"/>
              <a:t>Slide </a:t>
            </a:r>
            <a:fld id="{0AAC8984-FAF7-4BDC-8A43-79AF6F406068}" type="slidenum">
              <a:rPr lang="en-US" smtClean="0"/>
              <a:pPr/>
              <a:t>1</a:t>
            </a:fld>
            <a:endParaRPr lang="en-US" smtClean="0"/>
          </a:p>
        </p:txBody>
      </p:sp>
      <p:sp>
        <p:nvSpPr>
          <p:cNvPr id="1030" name="Rectangle 2"/>
          <p:cNvSpPr>
            <a:spLocks noGrp="1" noChangeArrowheads="1"/>
          </p:cNvSpPr>
          <p:nvPr>
            <p:ph type="title"/>
          </p:nvPr>
        </p:nvSpPr>
        <p:spPr>
          <a:xfrm>
            <a:off x="685800" y="838200"/>
            <a:ext cx="7772400" cy="1066800"/>
          </a:xfrm>
          <a:noFill/>
        </p:spPr>
        <p:txBody>
          <a:bodyPr/>
          <a:lstStyle/>
          <a:p>
            <a:pPr eaLnBrk="1" hangingPunct="1"/>
            <a:r>
              <a:rPr lang="en-US" dirty="0" smtClean="0"/>
              <a:t>IEEE 802.11ah</a:t>
            </a:r>
            <a:br>
              <a:rPr lang="en-US" dirty="0" smtClean="0"/>
            </a:br>
            <a:r>
              <a:rPr lang="en-US" dirty="0" smtClean="0"/>
              <a:t>Sub 1 GHz license-exempt operation Agenda for September 2016</a:t>
            </a:r>
          </a:p>
        </p:txBody>
      </p:sp>
      <p:sp>
        <p:nvSpPr>
          <p:cNvPr id="1031" name="Rectangle 6"/>
          <p:cNvSpPr>
            <a:spLocks noGrp="1" noChangeArrowheads="1"/>
          </p:cNvSpPr>
          <p:nvPr>
            <p:ph type="body" idx="1"/>
          </p:nvPr>
        </p:nvSpPr>
        <p:spPr>
          <a:xfrm>
            <a:off x="685800" y="2111622"/>
            <a:ext cx="7772400" cy="381000"/>
          </a:xfrm>
          <a:noFill/>
        </p:spPr>
        <p:txBody>
          <a:bodyPr/>
          <a:lstStyle/>
          <a:p>
            <a:pPr algn="ctr" eaLnBrk="1" hangingPunct="1">
              <a:buFontTx/>
              <a:buNone/>
            </a:pPr>
            <a:r>
              <a:rPr lang="en-US" sz="2000" dirty="0" smtClean="0"/>
              <a:t>Date:</a:t>
            </a:r>
            <a:r>
              <a:rPr lang="en-US" sz="2000" b="0" dirty="0" smtClean="0"/>
              <a:t> 2016-09-12</a:t>
            </a:r>
          </a:p>
        </p:txBody>
      </p:sp>
      <p:graphicFrame>
        <p:nvGraphicFramePr>
          <p:cNvPr id="1026" name="Object 11"/>
          <p:cNvGraphicFramePr>
            <a:graphicFrameLocks noChangeAspect="1"/>
          </p:cNvGraphicFramePr>
          <p:nvPr>
            <p:extLst>
              <p:ext uri="{D42A27DB-BD31-4B8C-83A1-F6EECF244321}">
                <p14:modId xmlns:p14="http://schemas.microsoft.com/office/powerpoint/2010/main" val="2129479509"/>
              </p:ext>
            </p:extLst>
          </p:nvPr>
        </p:nvGraphicFramePr>
        <p:xfrm>
          <a:off x="539750" y="2654300"/>
          <a:ext cx="7962900" cy="3790950"/>
        </p:xfrm>
        <a:graphic>
          <a:graphicData uri="http://schemas.openxmlformats.org/presentationml/2006/ole">
            <mc:AlternateContent xmlns:mc="http://schemas.openxmlformats.org/markup-compatibility/2006">
              <mc:Choice xmlns:v="urn:schemas-microsoft-com:vml" Requires="v">
                <p:oleObj spid="_x0000_s2340" name="Document" r:id="rId4" imgW="9030463" imgH="4283639" progId="Word.Document.8">
                  <p:embed/>
                </p:oleObj>
              </mc:Choice>
              <mc:Fallback>
                <p:oleObj name="Document" r:id="rId4" imgW="9030463" imgH="4283639" progId="Word.Document.8">
                  <p:embed/>
                  <p:pic>
                    <p:nvPicPr>
                      <p:cNvPr id="0" name="Picture 889"/>
                      <p:cNvPicPr>
                        <a:picLocks noChangeAspect="1" noChangeArrowheads="1"/>
                      </p:cNvPicPr>
                      <p:nvPr/>
                    </p:nvPicPr>
                    <p:blipFill>
                      <a:blip r:embed="rId5"/>
                      <a:srcRect/>
                      <a:stretch>
                        <a:fillRect/>
                      </a:stretch>
                    </p:blipFill>
                    <p:spPr bwMode="auto">
                      <a:xfrm>
                        <a:off x="539750" y="2654300"/>
                        <a:ext cx="7962900" cy="3790950"/>
                      </a:xfrm>
                      <a:prstGeom prst="rect">
                        <a:avLst/>
                      </a:prstGeom>
                      <a:noFill/>
                    </p:spPr>
                  </p:pic>
                </p:oleObj>
              </mc:Fallback>
            </mc:AlternateContent>
          </a:graphicData>
        </a:graphic>
      </p:graphicFrame>
      <p:sp>
        <p:nvSpPr>
          <p:cNvPr id="1032" name="Rectangle 12"/>
          <p:cNvSpPr>
            <a:spLocks noChangeArrowheads="1"/>
          </p:cNvSpPr>
          <p:nvPr/>
        </p:nvSpPr>
        <p:spPr bwMode="auto">
          <a:xfrm>
            <a:off x="533400" y="2320925"/>
            <a:ext cx="1447800" cy="381000"/>
          </a:xfrm>
          <a:prstGeom prst="rect">
            <a:avLst/>
          </a:prstGeom>
          <a:noFill/>
          <a:ln w="9525">
            <a:noFill/>
            <a:miter lim="800000"/>
            <a:headEnd/>
            <a:tailEnd/>
          </a:ln>
        </p:spPr>
        <p:txBody>
          <a:bodyPr lIns="92075" tIns="46038" rIns="92075" bIns="46038"/>
          <a:lstStyle/>
          <a:p>
            <a:pPr marL="342900" indent="-342900">
              <a:spcBef>
                <a:spcPct val="20000"/>
              </a:spcBef>
            </a:pPr>
            <a:r>
              <a:rPr lang="en-US" sz="2000" b="1" dirty="0"/>
              <a:t>Authors:</a:t>
            </a:r>
            <a:endParaRPr lang="en-US"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a:t>
            </a:r>
            <a:endParaRPr lang="en-US" dirty="0"/>
          </a:p>
        </p:txBody>
      </p:sp>
      <p:sp>
        <p:nvSpPr>
          <p:cNvPr id="3" name="Content Placeholder 2"/>
          <p:cNvSpPr>
            <a:spLocks noGrp="1"/>
          </p:cNvSpPr>
          <p:nvPr>
            <p:ph idx="1"/>
          </p:nvPr>
        </p:nvSpPr>
        <p:spPr/>
        <p:txBody>
          <a:bodyPr/>
          <a:lstStyle/>
          <a:p>
            <a:r>
              <a:rPr lang="en-US" dirty="0" smtClean="0"/>
              <a:t>Review 11/285</a:t>
            </a:r>
          </a:p>
          <a:p>
            <a:pPr lvl="1">
              <a:buNone/>
            </a:pPr>
            <a:endParaRPr lang="en-US" dirty="0">
              <a:solidFill>
                <a:srgbClr val="00B050"/>
              </a:solidFill>
            </a:endParaRPr>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10</a:t>
            </a:fld>
            <a:endParaRPr lang="en-US"/>
          </a:p>
        </p:txBody>
      </p:sp>
      <p:sp>
        <p:nvSpPr>
          <p:cNvPr id="7" name="Footer Placeholder 4"/>
          <p:cNvSpPr>
            <a:spLocks noGrp="1"/>
          </p:cNvSpPr>
          <p:nvPr>
            <p:ph type="ftr" sz="quarter" idx="11"/>
          </p:nvPr>
        </p:nvSpPr>
        <p:spPr>
          <a:xfrm>
            <a:off x="6662962" y="6475413"/>
            <a:ext cx="1880963"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1579600" cy="276999"/>
          </a:xfrm>
          <a:noFill/>
        </p:spPr>
        <p:txBody>
          <a:bodyPr/>
          <a:lstStyle/>
          <a:p>
            <a:r>
              <a:rPr lang="en-US" altLang="ko-KR" dirty="0"/>
              <a:t>September 2016</a:t>
            </a:r>
          </a:p>
        </p:txBody>
      </p:sp>
    </p:spTree>
    <p:extLst>
      <p:ext uri="{BB962C8B-B14F-4D97-AF65-F5344CB8AC3E}">
        <p14:creationId xmlns:p14="http://schemas.microsoft.com/office/powerpoint/2010/main" val="20848420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027"/>
          <p:cNvSpPr>
            <a:spLocks noGrp="1" noChangeArrowheads="1"/>
          </p:cNvSpPr>
          <p:nvPr>
            <p:ph type="body" idx="1"/>
          </p:nvPr>
        </p:nvSpPr>
        <p:spPr>
          <a:xfrm>
            <a:off x="228600" y="1981200"/>
            <a:ext cx="8763000" cy="4343400"/>
          </a:xfrm>
          <a:noFill/>
        </p:spPr>
        <p:txBody>
          <a:bodyPr lIns="90487" tIns="44450" rIns="90487" bIns="44450"/>
          <a:lstStyle/>
          <a:p>
            <a:pPr>
              <a:lnSpc>
                <a:spcPct val="80000"/>
              </a:lnSpc>
              <a:spcAft>
                <a:spcPct val="30000"/>
              </a:spcAft>
              <a:buFont typeface="Monotype Sorts"/>
              <a:buNone/>
            </a:pPr>
            <a:r>
              <a:rPr lang="en-US" sz="1800" b="1" dirty="0" smtClean="0"/>
              <a:t>	</a:t>
            </a:r>
            <a:r>
              <a:rPr lang="en-US" sz="1200" b="1" dirty="0" smtClean="0"/>
              <a:t>The IEEE-SA strongly recommends that at each WG meeting the chair or a designee:</a:t>
            </a:r>
            <a:endParaRPr lang="en-US" sz="1200" dirty="0" smtClean="0"/>
          </a:p>
          <a:p>
            <a:pPr lvl="1">
              <a:lnSpc>
                <a:spcPct val="80000"/>
              </a:lnSpc>
            </a:pPr>
            <a:r>
              <a:rPr lang="en-US" sz="1200" b="1" dirty="0" smtClean="0"/>
              <a:t>Show slides #1 through #4 of this presentation</a:t>
            </a:r>
          </a:p>
          <a:p>
            <a:pPr lvl="1">
              <a:lnSpc>
                <a:spcPct val="80000"/>
              </a:lnSpc>
            </a:pPr>
            <a:r>
              <a:rPr lang="en-US" sz="1200" b="1" dirty="0" smtClean="0"/>
              <a:t>Advise the WG attendees that:</a:t>
            </a:r>
            <a:r>
              <a:rPr lang="en-US" sz="1200" dirty="0" smtClean="0"/>
              <a:t> </a:t>
            </a:r>
          </a:p>
          <a:p>
            <a:pPr lvl="2">
              <a:lnSpc>
                <a:spcPct val="80000"/>
              </a:lnSpc>
            </a:pPr>
            <a:r>
              <a:rPr lang="en-US" sz="1200" dirty="0" smtClean="0"/>
              <a:t>The IEEE’s patent policy is consistent with the ANSI patent policy and is described in Clause 6 of the </a:t>
            </a:r>
            <a:r>
              <a:rPr lang="en-US" sz="1200" i="1" dirty="0" smtClean="0"/>
              <a:t>IEEE-SA Standards Board Bylaws</a:t>
            </a:r>
            <a:r>
              <a:rPr lang="en-US" sz="1200" dirty="0" smtClean="0"/>
              <a:t>;</a:t>
            </a:r>
          </a:p>
          <a:p>
            <a:pPr lvl="2">
              <a:lnSpc>
                <a:spcPct val="80000"/>
              </a:lnSpc>
            </a:pPr>
            <a:r>
              <a:rPr lang="en-US" sz="1200" dirty="0" smtClean="0"/>
              <a:t>Early identification of patent claims which may be essential for the use of standards under development is strongly encouraged; </a:t>
            </a:r>
          </a:p>
          <a:p>
            <a:pPr lvl="2">
              <a:lnSpc>
                <a:spcPct val="80000"/>
              </a:lnSpc>
            </a:pPr>
            <a:r>
              <a:rPr lang="en-US" sz="1200" dirty="0" smtClean="0"/>
              <a:t>There may be Essential Patent Claims of which the IEEE is not aware. Additionally, neither the IEEE, the WG, nor the WG chair can ensure the accuracy or completeness of any assurance or whether any such assurance is, in fact, of a Patent Claim that is essential for the use of the standard under development.</a:t>
            </a:r>
            <a:br>
              <a:rPr lang="en-US" sz="1200" dirty="0" smtClean="0"/>
            </a:br>
            <a:endParaRPr lang="en-US" sz="1200" dirty="0" smtClean="0"/>
          </a:p>
          <a:p>
            <a:pPr lvl="1">
              <a:lnSpc>
                <a:spcPct val="20000"/>
              </a:lnSpc>
            </a:pPr>
            <a:r>
              <a:rPr lang="en-US" sz="1200" b="1" dirty="0" smtClean="0"/>
              <a:t>Instruct the WG Secretary to record in the minutes of the relevant WG meeting:</a:t>
            </a:r>
            <a:r>
              <a:rPr lang="en-US" sz="1200" dirty="0" smtClean="0"/>
              <a:t> </a:t>
            </a:r>
          </a:p>
          <a:p>
            <a:pPr lvl="2">
              <a:lnSpc>
                <a:spcPct val="80000"/>
              </a:lnSpc>
            </a:pPr>
            <a:r>
              <a:rPr lang="en-US" sz="1200" dirty="0" smtClean="0"/>
              <a:t>That the foregoing information was provided and that slides 1 through 4 (and this slide 0, if applicable) were shown; </a:t>
            </a:r>
          </a:p>
          <a:p>
            <a:pPr lvl="2">
              <a:lnSpc>
                <a:spcPct val="80000"/>
              </a:lnSpc>
            </a:pPr>
            <a:r>
              <a:rPr lang="en-US" sz="1200" dirty="0" smtClean="0"/>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 </a:t>
            </a:r>
          </a:p>
          <a:p>
            <a:pPr lvl="2">
              <a:lnSpc>
                <a:spcPct val="80000"/>
              </a:lnSpc>
            </a:pPr>
            <a:r>
              <a:rPr lang="en-US" sz="1200" dirty="0" smtClean="0"/>
              <a:t>Any responses that were given, specifically the patent claim(s)/patent application claim(s) and/or the holder of the patent claim(s)/patent application claim(s) that were identified (if any) and by whom.</a:t>
            </a:r>
          </a:p>
          <a:p>
            <a:pPr lvl="2">
              <a:lnSpc>
                <a:spcPct val="80000"/>
              </a:lnSpc>
            </a:pPr>
            <a:endParaRPr lang="en-US" sz="1200" dirty="0" smtClean="0"/>
          </a:p>
          <a:p>
            <a:pPr lvl="1">
              <a:lnSpc>
                <a:spcPct val="80000"/>
              </a:lnSpc>
              <a:spcBef>
                <a:spcPct val="5000"/>
              </a:spcBef>
            </a:pPr>
            <a:r>
              <a:rPr lang="en-US" sz="1200" dirty="0" smtClean="0"/>
              <a:t>The WG Chair shall ensure that a request is made to any identified holders of potential essential patent claim(s) to complete and submit a Letter of Assurance.</a:t>
            </a:r>
          </a:p>
          <a:p>
            <a:pPr lvl="1">
              <a:lnSpc>
                <a:spcPct val="80000"/>
              </a:lnSpc>
              <a:spcBef>
                <a:spcPct val="5000"/>
              </a:spcBef>
            </a:pPr>
            <a:r>
              <a:rPr lang="en-US" sz="1200" dirty="0" smtClean="0"/>
              <a:t>It is recommended that the WG chair review the guidance in </a:t>
            </a:r>
            <a:r>
              <a:rPr lang="en-US" sz="1200" i="1" dirty="0" smtClean="0"/>
              <a:t>IEEE-SA Standards Board Operations Manual</a:t>
            </a:r>
            <a:r>
              <a:rPr lang="en-US" sz="1200" dirty="0" smtClean="0"/>
              <a:t> 6.3.5 and in FAQs 12 and 12a on inclusion of potential Essential Patent Claims by incorporation or by reference.</a:t>
            </a:r>
            <a:r>
              <a:rPr lang="en-US" sz="1200" dirty="0" smtClean="0">
                <a:solidFill>
                  <a:srgbClr val="FF3300"/>
                </a:solidFill>
              </a:rPr>
              <a:t> </a:t>
            </a:r>
          </a:p>
          <a:p>
            <a:pPr lvl="1">
              <a:lnSpc>
                <a:spcPct val="80000"/>
              </a:lnSpc>
              <a:spcBef>
                <a:spcPct val="5000"/>
              </a:spcBef>
              <a:buFont typeface="Monotype Sorts"/>
              <a:buNone/>
            </a:pPr>
            <a:endParaRPr lang="en-US" sz="1200" dirty="0" smtClean="0"/>
          </a:p>
          <a:p>
            <a:pPr lvl="1">
              <a:lnSpc>
                <a:spcPct val="80000"/>
              </a:lnSpc>
              <a:spcBef>
                <a:spcPct val="5000"/>
              </a:spcBef>
              <a:buFont typeface="Monotype Sorts"/>
              <a:buNone/>
            </a:pPr>
            <a:r>
              <a:rPr lang="en-US" sz="1200" dirty="0" smtClean="0"/>
              <a:t>	Note: </a:t>
            </a:r>
            <a:r>
              <a:rPr lang="en-US" sz="1200" b="1" dirty="0" smtClean="0"/>
              <a:t>WG</a:t>
            </a:r>
            <a:r>
              <a:rPr lang="en-US" sz="1200" dirty="0" smtClean="0"/>
              <a:t> includes Working Groups, Task Groups, and other standards-developing committees with a PAR approved by the IEEE-SA Standards Board.</a:t>
            </a:r>
          </a:p>
        </p:txBody>
      </p:sp>
      <p:sp>
        <p:nvSpPr>
          <p:cNvPr id="2051" name="Rectangle 1026"/>
          <p:cNvSpPr>
            <a:spLocks noGrp="1" noChangeArrowheads="1"/>
          </p:cNvSpPr>
          <p:nvPr>
            <p:ph type="title"/>
          </p:nvPr>
        </p:nvSpPr>
        <p:spPr>
          <a:xfrm>
            <a:off x="533400" y="990600"/>
            <a:ext cx="7772400" cy="609600"/>
          </a:xfrm>
          <a:noFill/>
        </p:spPr>
        <p:txBody>
          <a:bodyPr lIns="90487" tIns="44450" rIns="90487" bIns="44450"/>
          <a:lstStyle/>
          <a:p>
            <a:r>
              <a:rPr lang="en-US" sz="2800" u="sng" dirty="0" smtClean="0"/>
              <a:t>Instructions for the WG Chair</a:t>
            </a:r>
          </a:p>
        </p:txBody>
      </p:sp>
      <p:sp>
        <p:nvSpPr>
          <p:cNvPr id="2052" name="Rectangle 1028"/>
          <p:cNvSpPr>
            <a:spLocks noChangeArrowheads="1"/>
          </p:cNvSpPr>
          <p:nvPr/>
        </p:nvSpPr>
        <p:spPr bwMode="auto">
          <a:xfrm>
            <a:off x="685800" y="-228600"/>
            <a:ext cx="7772400" cy="1069975"/>
          </a:xfrm>
          <a:prstGeom prst="rect">
            <a:avLst/>
          </a:prstGeom>
          <a:noFill/>
          <a:ln w="9525">
            <a:noFill/>
            <a:miter lim="800000"/>
            <a:headEnd/>
            <a:tailEnd/>
          </a:ln>
        </p:spPr>
        <p:txBody>
          <a:bodyPr anchor="ctr"/>
          <a:lstStyle/>
          <a:p>
            <a:pPr algn="ctr"/>
            <a:endParaRPr lang="en-GB" sz="3200" b="1" u="sng">
              <a:solidFill>
                <a:srgbClr val="000099"/>
              </a:solidFill>
              <a:latin typeface="Arial" pitchFamily="34" charset="0"/>
            </a:endParaRPr>
          </a:p>
        </p:txBody>
      </p:sp>
      <p:sp>
        <p:nvSpPr>
          <p:cNvPr id="2053" name="Rectangle 1029"/>
          <p:cNvSpPr>
            <a:spLocks noChangeArrowheads="1"/>
          </p:cNvSpPr>
          <p:nvPr/>
        </p:nvSpPr>
        <p:spPr bwMode="auto">
          <a:xfrm>
            <a:off x="381000" y="914400"/>
            <a:ext cx="8458200" cy="5562600"/>
          </a:xfrm>
          <a:prstGeom prst="rect">
            <a:avLst/>
          </a:prstGeom>
          <a:noFill/>
          <a:ln w="9525">
            <a:noFill/>
            <a:miter lim="800000"/>
            <a:headEnd/>
            <a:tailEnd/>
          </a:ln>
        </p:spPr>
        <p:txBody>
          <a:bodyPr/>
          <a:lstStyle/>
          <a:p>
            <a:pPr marL="233363" indent="-180975">
              <a:spcBef>
                <a:spcPct val="20000"/>
              </a:spcBef>
              <a:buClr>
                <a:srgbClr val="CC3300"/>
              </a:buClr>
              <a:buSzPct val="50000"/>
              <a:buFont typeface="Monotype Sorts"/>
              <a:buChar char="l"/>
            </a:pPr>
            <a:endParaRPr lang="en-GB" sz="1800">
              <a:solidFill>
                <a:srgbClr val="000099"/>
              </a:solidFill>
              <a:latin typeface="Arial" pitchFamily="34" charset="0"/>
            </a:endParaRPr>
          </a:p>
        </p:txBody>
      </p:sp>
      <p:sp>
        <p:nvSpPr>
          <p:cNvPr id="2054" name="Text Box 1030"/>
          <p:cNvSpPr txBox="1">
            <a:spLocks noChangeArrowheads="1"/>
          </p:cNvSpPr>
          <p:nvPr/>
        </p:nvSpPr>
        <p:spPr bwMode="auto">
          <a:xfrm>
            <a:off x="0" y="6486525"/>
            <a:ext cx="1914525" cy="304800"/>
          </a:xfrm>
          <a:prstGeom prst="rect">
            <a:avLst/>
          </a:prstGeom>
          <a:noFill/>
          <a:ln w="9525">
            <a:noFill/>
            <a:miter lim="800000"/>
            <a:headEnd/>
            <a:tailEnd/>
          </a:ln>
        </p:spPr>
        <p:txBody>
          <a:bodyPr wrap="none">
            <a:spAutoFit/>
          </a:bodyPr>
          <a:lstStyle/>
          <a:p>
            <a:r>
              <a:rPr lang="en-US" sz="1400" b="1"/>
              <a:t>(Optional to be shown)</a:t>
            </a:r>
          </a:p>
        </p:txBody>
      </p:sp>
      <p:sp>
        <p:nvSpPr>
          <p:cNvPr id="8" name="Slide Number Placeholder 7"/>
          <p:cNvSpPr>
            <a:spLocks noGrp="1"/>
          </p:cNvSpPr>
          <p:nvPr>
            <p:ph type="sldNum" sz="quarter" idx="12"/>
          </p:nvPr>
        </p:nvSpPr>
        <p:spPr/>
        <p:txBody>
          <a:bodyPr/>
          <a:lstStyle/>
          <a:p>
            <a:pPr>
              <a:defRPr/>
            </a:pPr>
            <a:r>
              <a:rPr lang="en-US" smtClean="0"/>
              <a:t>Slide </a:t>
            </a:r>
            <a:fld id="{9F280238-5E03-4A90-BACD-D800220B2674}" type="slidenum">
              <a:rPr lang="en-US" smtClean="0"/>
              <a:pPr>
                <a:defRPr/>
              </a:pPr>
              <a:t>11</a:t>
            </a:fld>
            <a:endParaRPr lang="en-US"/>
          </a:p>
        </p:txBody>
      </p:sp>
      <p:sp>
        <p:nvSpPr>
          <p:cNvPr id="10" name="Footer Placeholder 4"/>
          <p:cNvSpPr>
            <a:spLocks noGrp="1"/>
          </p:cNvSpPr>
          <p:nvPr>
            <p:ph type="ftr" sz="quarter" idx="11"/>
          </p:nvPr>
        </p:nvSpPr>
        <p:spPr>
          <a:xfrm>
            <a:off x="6662962" y="6475413"/>
            <a:ext cx="1880963" cy="184666"/>
          </a:xfrm>
          <a:noFill/>
        </p:spPr>
        <p:txBody>
          <a:bodyPr/>
          <a:lstStyle/>
          <a:p>
            <a:r>
              <a:rPr lang="en-US" altLang="ko-KR" dirty="0"/>
              <a:t>Yongho </a:t>
            </a:r>
            <a:r>
              <a:rPr lang="en-US" altLang="ko-KR" dirty="0" err="1"/>
              <a:t>Seok</a:t>
            </a:r>
            <a:r>
              <a:rPr lang="en-US" altLang="ko-KR" dirty="0"/>
              <a:t> (NEWRACOM)</a:t>
            </a:r>
          </a:p>
        </p:txBody>
      </p:sp>
      <p:sp>
        <p:nvSpPr>
          <p:cNvPr id="11" name="Date Placeholder 3"/>
          <p:cNvSpPr>
            <a:spLocks noGrp="1"/>
          </p:cNvSpPr>
          <p:nvPr>
            <p:ph type="dt" sz="quarter" idx="10"/>
          </p:nvPr>
        </p:nvSpPr>
        <p:spPr>
          <a:xfrm>
            <a:off x="696913" y="332601"/>
            <a:ext cx="1579600" cy="276999"/>
          </a:xfrm>
          <a:noFill/>
        </p:spPr>
        <p:txBody>
          <a:bodyPr/>
          <a:lstStyle/>
          <a:p>
            <a:r>
              <a:rPr lang="en-US" altLang="ko-KR" dirty="0"/>
              <a:t>September 2016</a:t>
            </a:r>
          </a:p>
        </p:txBody>
      </p:sp>
    </p:spTree>
    <p:extLst>
      <p:ext uri="{BB962C8B-B14F-4D97-AF65-F5344CB8AC3E}">
        <p14:creationId xmlns:p14="http://schemas.microsoft.com/office/powerpoint/2010/main" val="163180252"/>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81000" y="838200"/>
            <a:ext cx="8458200" cy="609600"/>
          </a:xfrm>
        </p:spPr>
        <p:txBody>
          <a:bodyPr/>
          <a:lstStyle/>
          <a:p>
            <a:r>
              <a:rPr lang="en-US" sz="3200" u="sng" dirty="0" smtClean="0"/>
              <a:t>Participants, Patents, and Duty to Inform</a:t>
            </a:r>
          </a:p>
        </p:txBody>
      </p:sp>
      <p:sp>
        <p:nvSpPr>
          <p:cNvPr id="3075" name="Rectangle 3"/>
          <p:cNvSpPr>
            <a:spLocks noChangeArrowheads="1"/>
          </p:cNvSpPr>
          <p:nvPr/>
        </p:nvSpPr>
        <p:spPr bwMode="auto">
          <a:xfrm>
            <a:off x="533400" y="228600"/>
            <a:ext cx="8229600" cy="762000"/>
          </a:xfrm>
          <a:prstGeom prst="rect">
            <a:avLst/>
          </a:prstGeom>
          <a:noFill/>
          <a:ln w="9525">
            <a:noFill/>
            <a:miter lim="800000"/>
            <a:headEnd/>
            <a:tailEnd/>
          </a:ln>
        </p:spPr>
        <p:txBody>
          <a:bodyPr anchor="ctr"/>
          <a:lstStyle/>
          <a:p>
            <a:pPr algn="ctr"/>
            <a:endParaRPr lang="en-GB" b="1" u="sng">
              <a:solidFill>
                <a:srgbClr val="000099"/>
              </a:solidFill>
              <a:latin typeface="Helvetica" pitchFamily="34" charset="0"/>
            </a:endParaRPr>
          </a:p>
        </p:txBody>
      </p:sp>
      <p:sp>
        <p:nvSpPr>
          <p:cNvPr id="3076" name="Rectangle 4"/>
          <p:cNvSpPr>
            <a:spLocks noChangeArrowheads="1"/>
          </p:cNvSpPr>
          <p:nvPr/>
        </p:nvSpPr>
        <p:spPr bwMode="auto">
          <a:xfrm>
            <a:off x="533400" y="1600200"/>
            <a:ext cx="8229600" cy="3962400"/>
          </a:xfrm>
          <a:prstGeom prst="rect">
            <a:avLst/>
          </a:prstGeom>
          <a:noFill/>
          <a:ln w="9525">
            <a:noFill/>
            <a:miter lim="800000"/>
            <a:headEnd/>
            <a:tailEnd/>
          </a:ln>
        </p:spPr>
        <p:txBody>
          <a:bodyPr/>
          <a:lstStyle/>
          <a:p>
            <a:pPr marL="230188" indent="-230188">
              <a:lnSpc>
                <a:spcPct val="80000"/>
              </a:lnSpc>
              <a:spcBef>
                <a:spcPct val="20000"/>
              </a:spcBef>
              <a:buClr>
                <a:srgbClr val="CC3300"/>
              </a:buClr>
              <a:buSzPct val="50000"/>
              <a:buFont typeface="Monotype Sorts"/>
              <a:buChar char="l"/>
            </a:pPr>
            <a:endParaRPr lang="en-US" sz="500" u="sng" dirty="0">
              <a:solidFill>
                <a:srgbClr val="FF0000"/>
              </a:solidFill>
              <a:latin typeface="Arial" pitchFamily="34" charset="0"/>
            </a:endParaRPr>
          </a:p>
          <a:p>
            <a:pPr marL="230188" indent="-230188">
              <a:spcBef>
                <a:spcPct val="20000"/>
              </a:spcBef>
              <a:buClr>
                <a:srgbClr val="CC3300"/>
              </a:buClr>
              <a:buSzPct val="50000"/>
              <a:buFont typeface="Monotype Sorts"/>
              <a:buNone/>
            </a:pPr>
            <a:r>
              <a:rPr lang="en-US" sz="1600" b="1" dirty="0">
                <a:solidFill>
                  <a:srgbClr val="000099"/>
                </a:solidFill>
                <a:latin typeface="Arial" pitchFamily="34" charset="0"/>
              </a:rPr>
              <a:t>	</a:t>
            </a:r>
            <a:r>
              <a:rPr lang="en-US" b="1" dirty="0">
                <a:solidFill>
                  <a:srgbClr val="000099"/>
                </a:solidFill>
                <a:latin typeface="Arial" pitchFamily="34" charset="0"/>
              </a:rPr>
              <a:t>All participants in this meeting have certain obligations under the IEEE-SA Patent Policy.  Participants: </a:t>
            </a:r>
          </a:p>
          <a:p>
            <a:pPr marL="630238" lvl="1" indent="-285750">
              <a:spcBef>
                <a:spcPct val="20000"/>
              </a:spcBef>
              <a:buClr>
                <a:srgbClr val="CC3300"/>
              </a:buClr>
              <a:buSzPct val="50000"/>
              <a:buFont typeface="Monotype Sorts"/>
              <a:buChar char="l"/>
            </a:pPr>
            <a:r>
              <a:rPr lang="en-US" b="1" dirty="0">
                <a:solidFill>
                  <a:srgbClr val="000099"/>
                </a:solidFill>
                <a:latin typeface="Arial" pitchFamily="34" charset="0"/>
              </a:rPr>
              <a:t>“Shall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marL="1143000" lvl="2" indent="-228600">
              <a:spcBef>
                <a:spcPct val="20000"/>
              </a:spcBef>
              <a:buClr>
                <a:srgbClr val="CC3300"/>
              </a:buClr>
              <a:buSzPct val="50000"/>
              <a:buFont typeface="Monotype Sorts"/>
              <a:buChar char="l"/>
            </a:pPr>
            <a:r>
              <a:rPr lang="en-US" b="1" dirty="0">
                <a:solidFill>
                  <a:srgbClr val="000099"/>
                </a:solidFill>
                <a:latin typeface="Arial" pitchFamily="34" charset="0"/>
              </a:rPr>
              <a:t>“Personal awareness” means that the participant “is personally aware that the holder may have a potential Essential Patent Claim,” even if the participant is not personally aware of the specific patents or</a:t>
            </a:r>
            <a:r>
              <a:rPr lang="en-US" b="1" dirty="0">
                <a:solidFill>
                  <a:srgbClr val="FF3300"/>
                </a:solidFill>
                <a:latin typeface="Arial" pitchFamily="34" charset="0"/>
              </a:rPr>
              <a:t> </a:t>
            </a:r>
            <a:r>
              <a:rPr lang="en-US" b="1" dirty="0">
                <a:solidFill>
                  <a:srgbClr val="000099"/>
                </a:solidFill>
                <a:latin typeface="Arial" pitchFamily="34" charset="0"/>
              </a:rPr>
              <a:t>patent claims</a:t>
            </a:r>
          </a:p>
          <a:p>
            <a:pPr marL="630238" lvl="1" indent="-285750">
              <a:spcBef>
                <a:spcPct val="20000"/>
              </a:spcBef>
              <a:buClr>
                <a:srgbClr val="CC3300"/>
              </a:buClr>
              <a:buSzPct val="50000"/>
              <a:buFont typeface="Monotype Sorts"/>
              <a:buChar char="l"/>
            </a:pPr>
            <a:r>
              <a:rPr lang="en-US" b="1" dirty="0">
                <a:solidFill>
                  <a:srgbClr val="000099"/>
                </a:solidFill>
                <a:latin typeface="Arial" pitchFamily="34" charset="0"/>
              </a:rPr>
              <a:t>“Should inform the IEEE (or cause the IEEE to be informed)” of the identity of “any other holders of such potential Essential Patent Claims” (that is, third parties that are not affiliated with the participant, with the participant’s employer, or with anyone else that the participant is from or otherwise represents)</a:t>
            </a:r>
          </a:p>
          <a:p>
            <a:pPr marL="630238" lvl="1" indent="-285750">
              <a:spcBef>
                <a:spcPct val="20000"/>
              </a:spcBef>
              <a:buClr>
                <a:srgbClr val="CC3300"/>
              </a:buClr>
              <a:buSzPct val="50000"/>
              <a:buFont typeface="Monotype Sorts"/>
              <a:buChar char="l"/>
            </a:pPr>
            <a:r>
              <a:rPr lang="en-US" b="1" dirty="0">
                <a:solidFill>
                  <a:srgbClr val="000099"/>
                </a:solidFill>
                <a:latin typeface="Arial" pitchFamily="34" charset="0"/>
              </a:rPr>
              <a:t>The above does not apply if the patent</a:t>
            </a:r>
            <a:r>
              <a:rPr lang="en-US" b="1" dirty="0">
                <a:solidFill>
                  <a:srgbClr val="FF3300"/>
                </a:solidFill>
                <a:latin typeface="Arial" pitchFamily="34" charset="0"/>
              </a:rPr>
              <a:t> </a:t>
            </a:r>
            <a:r>
              <a:rPr lang="en-US" b="1" dirty="0">
                <a:solidFill>
                  <a:srgbClr val="000099"/>
                </a:solidFill>
                <a:latin typeface="Arial" pitchFamily="34" charset="0"/>
              </a:rPr>
              <a:t>claim is already the subject of an Accepted Letter of Assurance that applies to the proposed standard(s) under consideration by this group</a:t>
            </a:r>
          </a:p>
          <a:p>
            <a:pPr marL="230188" indent="-230188">
              <a:spcBef>
                <a:spcPct val="20000"/>
              </a:spcBef>
              <a:buClr>
                <a:srgbClr val="CC3300"/>
              </a:buClr>
              <a:buSzPct val="50000"/>
              <a:buFont typeface="Monotype Sorts"/>
              <a:buNone/>
            </a:pPr>
            <a:r>
              <a:rPr lang="en-GB" dirty="0">
                <a:solidFill>
                  <a:srgbClr val="000099"/>
                </a:solidFill>
                <a:latin typeface="Arial" pitchFamily="34" charset="0"/>
              </a:rPr>
              <a:t>		Quoted text excerpted from IEEE-SA Standards Board Bylaws </a:t>
            </a:r>
            <a:r>
              <a:rPr lang="en-GB" dirty="0" err="1">
                <a:solidFill>
                  <a:srgbClr val="000099"/>
                </a:solidFill>
                <a:latin typeface="Arial" pitchFamily="34" charset="0"/>
              </a:rPr>
              <a:t>subclause</a:t>
            </a:r>
            <a:r>
              <a:rPr lang="en-GB" dirty="0">
                <a:solidFill>
                  <a:srgbClr val="000099"/>
                </a:solidFill>
                <a:latin typeface="Arial" pitchFamily="34" charset="0"/>
              </a:rPr>
              <a:t> 6.2</a:t>
            </a:r>
            <a:endParaRPr lang="en-US" dirty="0">
              <a:solidFill>
                <a:srgbClr val="000099"/>
              </a:solidFill>
              <a:latin typeface="Arial" pitchFamily="34" charset="0"/>
            </a:endParaRPr>
          </a:p>
          <a:p>
            <a:pPr marL="230188" indent="-230188">
              <a:spcBef>
                <a:spcPct val="20000"/>
              </a:spcBef>
              <a:buClr>
                <a:srgbClr val="CC3300"/>
              </a:buClr>
              <a:buSzPct val="50000"/>
              <a:buFont typeface="Monotype Sorts"/>
              <a:buChar char="l"/>
            </a:pPr>
            <a:r>
              <a:rPr lang="en-US" b="1" dirty="0">
                <a:solidFill>
                  <a:srgbClr val="000099"/>
                </a:solidFill>
                <a:latin typeface="Arial" pitchFamily="34" charset="0"/>
              </a:rPr>
              <a:t>Early identification of holders of potential Essential Patent Claims is strongly encouraged</a:t>
            </a:r>
          </a:p>
          <a:p>
            <a:pPr marL="230188" indent="-230188">
              <a:spcBef>
                <a:spcPct val="20000"/>
              </a:spcBef>
              <a:buClr>
                <a:srgbClr val="CC3300"/>
              </a:buClr>
              <a:buSzPct val="50000"/>
              <a:buFont typeface="Monotype Sorts"/>
              <a:buChar char="l"/>
            </a:pPr>
            <a:r>
              <a:rPr lang="en-US" b="1" dirty="0">
                <a:solidFill>
                  <a:srgbClr val="000099"/>
                </a:solidFill>
                <a:latin typeface="Arial" pitchFamily="34" charset="0"/>
              </a:rPr>
              <a:t>No duty to perform a patent search</a:t>
            </a:r>
            <a:endParaRPr lang="en-GB" b="1" dirty="0">
              <a:solidFill>
                <a:srgbClr val="000099"/>
              </a:solidFill>
              <a:latin typeface="Arial" pitchFamily="34" charset="0"/>
            </a:endParaRPr>
          </a:p>
        </p:txBody>
      </p:sp>
      <p:sp>
        <p:nvSpPr>
          <p:cNvPr id="3077" name="Text Box 5"/>
          <p:cNvSpPr txBox="1">
            <a:spLocks noChangeArrowheads="1"/>
          </p:cNvSpPr>
          <p:nvPr/>
        </p:nvSpPr>
        <p:spPr bwMode="auto">
          <a:xfrm>
            <a:off x="57150" y="6438900"/>
            <a:ext cx="952500" cy="366713"/>
          </a:xfrm>
          <a:prstGeom prst="rect">
            <a:avLst/>
          </a:prstGeom>
          <a:noFill/>
          <a:ln w="9525">
            <a:noFill/>
            <a:miter lim="800000"/>
            <a:headEnd/>
            <a:tailEnd/>
          </a:ln>
        </p:spPr>
        <p:txBody>
          <a:bodyPr wrap="none">
            <a:spAutoFit/>
          </a:bodyPr>
          <a:lstStyle/>
          <a:p>
            <a:r>
              <a:rPr lang="en-US" sz="1800" b="1" u="sng"/>
              <a:t>Slide #1</a:t>
            </a:r>
            <a:endParaRPr lang="en-US"/>
          </a:p>
        </p:txBody>
      </p:sp>
      <p:sp>
        <p:nvSpPr>
          <p:cNvPr id="7" name="Slide Number Placeholder 6"/>
          <p:cNvSpPr>
            <a:spLocks noGrp="1"/>
          </p:cNvSpPr>
          <p:nvPr>
            <p:ph type="sldNum" sz="quarter" idx="12"/>
          </p:nvPr>
        </p:nvSpPr>
        <p:spPr/>
        <p:txBody>
          <a:bodyPr/>
          <a:lstStyle/>
          <a:p>
            <a:pPr>
              <a:defRPr/>
            </a:pPr>
            <a:r>
              <a:rPr lang="en-US" smtClean="0"/>
              <a:t>Slide </a:t>
            </a:r>
            <a:fld id="{9F280238-5E03-4A90-BACD-D800220B2674}" type="slidenum">
              <a:rPr lang="en-US" smtClean="0"/>
              <a:pPr>
                <a:defRPr/>
              </a:pPr>
              <a:t>12</a:t>
            </a:fld>
            <a:endParaRPr lang="en-US"/>
          </a:p>
        </p:txBody>
      </p:sp>
      <p:sp>
        <p:nvSpPr>
          <p:cNvPr id="9" name="Footer Placeholder 4"/>
          <p:cNvSpPr>
            <a:spLocks noGrp="1"/>
          </p:cNvSpPr>
          <p:nvPr>
            <p:ph type="ftr" sz="quarter" idx="11"/>
          </p:nvPr>
        </p:nvSpPr>
        <p:spPr>
          <a:xfrm>
            <a:off x="6662962" y="6475413"/>
            <a:ext cx="1880963" cy="184666"/>
          </a:xfrm>
          <a:noFill/>
        </p:spPr>
        <p:txBody>
          <a:bodyPr/>
          <a:lstStyle/>
          <a:p>
            <a:r>
              <a:rPr lang="en-US" altLang="ko-KR" dirty="0"/>
              <a:t>Yongho </a:t>
            </a:r>
            <a:r>
              <a:rPr lang="en-US" altLang="ko-KR" dirty="0" err="1"/>
              <a:t>Seok</a:t>
            </a:r>
            <a:r>
              <a:rPr lang="en-US" altLang="ko-KR" dirty="0"/>
              <a:t> (NEWRACOM)</a:t>
            </a:r>
          </a:p>
        </p:txBody>
      </p:sp>
      <p:sp>
        <p:nvSpPr>
          <p:cNvPr id="11" name="Date Placeholder 3"/>
          <p:cNvSpPr>
            <a:spLocks noGrp="1"/>
          </p:cNvSpPr>
          <p:nvPr>
            <p:ph type="dt" sz="quarter" idx="10"/>
          </p:nvPr>
        </p:nvSpPr>
        <p:spPr>
          <a:xfrm>
            <a:off x="696913" y="332601"/>
            <a:ext cx="1579600" cy="276999"/>
          </a:xfrm>
          <a:noFill/>
        </p:spPr>
        <p:txBody>
          <a:bodyPr/>
          <a:lstStyle/>
          <a:p>
            <a:r>
              <a:rPr lang="en-US" altLang="ko-KR" dirty="0"/>
              <a:t>September 2016</a:t>
            </a:r>
          </a:p>
        </p:txBody>
      </p:sp>
    </p:spTree>
    <p:extLst>
      <p:ext uri="{BB962C8B-B14F-4D97-AF65-F5344CB8AC3E}">
        <p14:creationId xmlns:p14="http://schemas.microsoft.com/office/powerpoint/2010/main" val="2525575592"/>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600" y="685800"/>
            <a:ext cx="7772400" cy="762000"/>
          </a:xfrm>
        </p:spPr>
        <p:txBody>
          <a:bodyPr/>
          <a:lstStyle/>
          <a:p>
            <a:r>
              <a:rPr lang="en-GB" u="sng" dirty="0" smtClean="0"/>
              <a:t>Patent Related Links</a:t>
            </a:r>
            <a:endParaRPr lang="en-US" u="sng" dirty="0" smtClean="0"/>
          </a:p>
        </p:txBody>
      </p:sp>
      <p:sp>
        <p:nvSpPr>
          <p:cNvPr id="4099" name="Rectangle 3"/>
          <p:cNvSpPr>
            <a:spLocks noGrp="1" noChangeArrowheads="1"/>
          </p:cNvSpPr>
          <p:nvPr>
            <p:ph type="body" idx="1"/>
          </p:nvPr>
        </p:nvSpPr>
        <p:spPr>
          <a:xfrm>
            <a:off x="0" y="1524000"/>
            <a:ext cx="8991600" cy="3505200"/>
          </a:xfrm>
        </p:spPr>
        <p:txBody>
          <a:bodyPr/>
          <a:lstStyle/>
          <a:p>
            <a:pPr lvl="1">
              <a:lnSpc>
                <a:spcPct val="90000"/>
              </a:lnSpc>
              <a:buFont typeface="Monotype Sorts"/>
              <a:buNone/>
            </a:pPr>
            <a:r>
              <a:rPr lang="en-US" sz="2400" dirty="0" smtClean="0">
                <a:cs typeface="Times New Roman" pitchFamily="18" charset="0"/>
              </a:rPr>
              <a:t>	All participants should be familiar with their obligations under the IEEE-SA Policies &amp; Procedures for standards development.</a:t>
            </a:r>
          </a:p>
          <a:p>
            <a:pPr lvl="1">
              <a:lnSpc>
                <a:spcPct val="90000"/>
              </a:lnSpc>
              <a:buFont typeface="Monotype Sorts"/>
              <a:buNone/>
            </a:pPr>
            <a:r>
              <a:rPr lang="en-US" sz="2400" dirty="0" smtClean="0">
                <a:cs typeface="Times New Roman" pitchFamily="18" charset="0"/>
              </a:rPr>
              <a:t>	Patent Policy is stated in these sources:</a:t>
            </a:r>
          </a:p>
          <a:p>
            <a:pPr lvl="1">
              <a:lnSpc>
                <a:spcPct val="90000"/>
              </a:lnSpc>
              <a:buFont typeface="Monotype Sorts"/>
              <a:buNone/>
            </a:pPr>
            <a:r>
              <a:rPr lang="en-GB" sz="2400" dirty="0" smtClean="0"/>
              <a:t>		IEEE-SA Standards Boards Bylaws</a:t>
            </a:r>
          </a:p>
          <a:p>
            <a:pPr lvl="1">
              <a:lnSpc>
                <a:spcPct val="90000"/>
              </a:lnSpc>
              <a:buFont typeface="Monotype Sorts"/>
              <a:buNone/>
            </a:pPr>
            <a:r>
              <a:rPr lang="en-US" sz="2100" dirty="0" smtClean="0"/>
              <a:t>		</a:t>
            </a:r>
            <a:r>
              <a:rPr lang="en-US" sz="2100" i="1" dirty="0" smtClean="0"/>
              <a:t>http://standards.ieee.org/guides/bylaws/sect6-7.html#6</a:t>
            </a:r>
          </a:p>
          <a:p>
            <a:pPr lvl="1">
              <a:lnSpc>
                <a:spcPct val="90000"/>
              </a:lnSpc>
              <a:buFont typeface="Monotype Sorts"/>
              <a:buNone/>
            </a:pPr>
            <a:r>
              <a:rPr lang="en-GB" sz="2400" dirty="0" smtClean="0"/>
              <a:t>		IEEE-SA Standards Board Operations Manual</a:t>
            </a:r>
          </a:p>
          <a:p>
            <a:pPr lvl="1">
              <a:lnSpc>
                <a:spcPct val="90000"/>
              </a:lnSpc>
              <a:buFont typeface="Monotype Sorts"/>
              <a:buNone/>
            </a:pPr>
            <a:r>
              <a:rPr lang="en-US" sz="2400" dirty="0" smtClean="0"/>
              <a:t>		</a:t>
            </a:r>
            <a:r>
              <a:rPr lang="en-US" sz="2100" i="1" dirty="0" smtClean="0"/>
              <a:t>http://standards.ieee.org/guides/opman/sect6.html#6.3</a:t>
            </a:r>
            <a:endParaRPr lang="en-US" sz="2400" dirty="0" smtClean="0"/>
          </a:p>
          <a:p>
            <a:pPr lvl="1">
              <a:lnSpc>
                <a:spcPct val="90000"/>
              </a:lnSpc>
              <a:buFont typeface="Monotype Sorts"/>
              <a:buNone/>
            </a:pPr>
            <a:r>
              <a:rPr lang="en-US" sz="2400" dirty="0" smtClean="0">
                <a:cs typeface="Times New Roman" pitchFamily="18" charset="0"/>
              </a:rPr>
              <a:t>	Material about the patent policy is available at</a:t>
            </a:r>
            <a:r>
              <a:rPr lang="en-US" sz="2400" dirty="0" smtClean="0"/>
              <a:t> </a:t>
            </a:r>
          </a:p>
          <a:p>
            <a:pPr lvl="1">
              <a:lnSpc>
                <a:spcPct val="90000"/>
              </a:lnSpc>
              <a:buFont typeface="Monotype Sorts"/>
              <a:buNone/>
            </a:pPr>
            <a:r>
              <a:rPr lang="en-US" sz="2400" dirty="0" smtClean="0"/>
              <a:t>		</a:t>
            </a:r>
            <a:r>
              <a:rPr lang="en-US" sz="2100" i="1" dirty="0" smtClean="0"/>
              <a:t>http://standards.ieee.org/board/pat/pat-material.html</a:t>
            </a:r>
          </a:p>
        </p:txBody>
      </p:sp>
      <p:sp>
        <p:nvSpPr>
          <p:cNvPr id="4100" name="Text Box 6"/>
          <p:cNvSpPr txBox="1">
            <a:spLocks noChangeArrowheads="1"/>
          </p:cNvSpPr>
          <p:nvPr/>
        </p:nvSpPr>
        <p:spPr bwMode="auto">
          <a:xfrm>
            <a:off x="57150" y="6438900"/>
            <a:ext cx="952500" cy="366713"/>
          </a:xfrm>
          <a:prstGeom prst="rect">
            <a:avLst/>
          </a:prstGeom>
          <a:noFill/>
          <a:ln w="9525">
            <a:noFill/>
            <a:miter lim="800000"/>
            <a:headEnd/>
            <a:tailEnd/>
          </a:ln>
        </p:spPr>
        <p:txBody>
          <a:bodyPr wrap="none">
            <a:spAutoFit/>
          </a:bodyPr>
          <a:lstStyle/>
          <a:p>
            <a:r>
              <a:rPr lang="en-US" sz="1800" b="1" u="sng"/>
              <a:t>Slide #2</a:t>
            </a:r>
            <a:endParaRPr lang="en-US"/>
          </a:p>
        </p:txBody>
      </p:sp>
      <p:sp>
        <p:nvSpPr>
          <p:cNvPr id="4101" name="Rectangle 7"/>
          <p:cNvSpPr>
            <a:spLocks noChangeArrowheads="1"/>
          </p:cNvSpPr>
          <p:nvPr/>
        </p:nvSpPr>
        <p:spPr bwMode="auto">
          <a:xfrm>
            <a:off x="1295400" y="5273675"/>
            <a:ext cx="6781800" cy="822325"/>
          </a:xfrm>
          <a:prstGeom prst="rect">
            <a:avLst/>
          </a:prstGeom>
          <a:noFill/>
          <a:ln w="9525">
            <a:noFill/>
            <a:miter lim="800000"/>
            <a:headEnd/>
            <a:tailEnd/>
          </a:ln>
        </p:spPr>
        <p:txBody>
          <a:bodyPr>
            <a:spAutoFit/>
          </a:bodyPr>
          <a:lstStyle/>
          <a:p>
            <a:r>
              <a:rPr lang="en-US" sz="1200" b="1" dirty="0">
                <a:solidFill>
                  <a:srgbClr val="000099"/>
                </a:solidFill>
                <a:latin typeface="Arial" pitchFamily="34" charset="0"/>
              </a:rPr>
              <a:t>If you have questions, contact the IEEE-SA Standards Board Patent Committee Administrator at patcom@ieee.org or visit http://standards.ieee.org/board/pat/index.html</a:t>
            </a:r>
          </a:p>
          <a:p>
            <a:pPr algn="ctr">
              <a:lnSpc>
                <a:spcPct val="80000"/>
              </a:lnSpc>
              <a:spcBef>
                <a:spcPct val="20000"/>
              </a:spcBef>
              <a:buClr>
                <a:srgbClr val="CC3300"/>
              </a:buClr>
              <a:buSzPct val="50000"/>
              <a:buFont typeface="Monotype Sorts"/>
              <a:buNone/>
            </a:pPr>
            <a:endParaRPr lang="en-US" sz="1200" b="1" dirty="0">
              <a:solidFill>
                <a:srgbClr val="000099"/>
              </a:solidFill>
              <a:latin typeface="Arial" pitchFamily="34" charset="0"/>
            </a:endParaRPr>
          </a:p>
          <a:p>
            <a:pPr algn="ctr">
              <a:lnSpc>
                <a:spcPct val="80000"/>
              </a:lnSpc>
              <a:spcBef>
                <a:spcPct val="20000"/>
              </a:spcBef>
              <a:buClr>
                <a:srgbClr val="CC3300"/>
              </a:buClr>
              <a:buSzPct val="50000"/>
              <a:buFont typeface="Monotype Sorts"/>
              <a:buNone/>
            </a:pPr>
            <a:r>
              <a:rPr lang="en-US" sz="1200" b="1" dirty="0">
                <a:solidFill>
                  <a:srgbClr val="000099"/>
                </a:solidFill>
                <a:latin typeface="Arial" pitchFamily="34" charset="0"/>
              </a:rPr>
              <a:t>This slide set is available at http://standards.ieee.org/board/pat/pat-slideset.ppt </a:t>
            </a:r>
          </a:p>
        </p:txBody>
      </p:sp>
      <p:sp>
        <p:nvSpPr>
          <p:cNvPr id="7" name="Slide Number Placeholder 6"/>
          <p:cNvSpPr>
            <a:spLocks noGrp="1"/>
          </p:cNvSpPr>
          <p:nvPr>
            <p:ph type="sldNum" sz="quarter" idx="12"/>
          </p:nvPr>
        </p:nvSpPr>
        <p:spPr/>
        <p:txBody>
          <a:bodyPr/>
          <a:lstStyle/>
          <a:p>
            <a:pPr>
              <a:defRPr/>
            </a:pPr>
            <a:r>
              <a:rPr lang="en-US" smtClean="0"/>
              <a:t>Slide </a:t>
            </a:r>
            <a:fld id="{9F280238-5E03-4A90-BACD-D800220B2674}" type="slidenum">
              <a:rPr lang="en-US" smtClean="0"/>
              <a:pPr>
                <a:defRPr/>
              </a:pPr>
              <a:t>13</a:t>
            </a:fld>
            <a:endParaRPr lang="en-US"/>
          </a:p>
        </p:txBody>
      </p:sp>
      <p:sp>
        <p:nvSpPr>
          <p:cNvPr id="9" name="Footer Placeholder 4"/>
          <p:cNvSpPr>
            <a:spLocks noGrp="1"/>
          </p:cNvSpPr>
          <p:nvPr>
            <p:ph type="ftr" sz="quarter" idx="11"/>
          </p:nvPr>
        </p:nvSpPr>
        <p:spPr>
          <a:xfrm>
            <a:off x="6662962" y="6475413"/>
            <a:ext cx="1880963" cy="184666"/>
          </a:xfrm>
          <a:noFill/>
        </p:spPr>
        <p:txBody>
          <a:bodyPr/>
          <a:lstStyle/>
          <a:p>
            <a:r>
              <a:rPr lang="en-US" altLang="ko-KR" dirty="0"/>
              <a:t>Yongho </a:t>
            </a:r>
            <a:r>
              <a:rPr lang="en-US" altLang="ko-KR" dirty="0" err="1"/>
              <a:t>Seok</a:t>
            </a:r>
            <a:r>
              <a:rPr lang="en-US" altLang="ko-KR" dirty="0"/>
              <a:t> (NEWRACOM)</a:t>
            </a:r>
          </a:p>
        </p:txBody>
      </p:sp>
      <p:sp>
        <p:nvSpPr>
          <p:cNvPr id="11" name="Date Placeholder 3"/>
          <p:cNvSpPr>
            <a:spLocks noGrp="1"/>
          </p:cNvSpPr>
          <p:nvPr>
            <p:ph type="dt" sz="quarter" idx="10"/>
          </p:nvPr>
        </p:nvSpPr>
        <p:spPr>
          <a:xfrm>
            <a:off x="696913" y="332601"/>
            <a:ext cx="1579600" cy="276999"/>
          </a:xfrm>
          <a:noFill/>
        </p:spPr>
        <p:txBody>
          <a:bodyPr/>
          <a:lstStyle/>
          <a:p>
            <a:r>
              <a:rPr lang="en-US" altLang="ko-KR" dirty="0"/>
              <a:t>September 2016</a:t>
            </a:r>
          </a:p>
        </p:txBody>
      </p:sp>
    </p:spTree>
    <p:extLst>
      <p:ext uri="{BB962C8B-B14F-4D97-AF65-F5344CB8AC3E}">
        <p14:creationId xmlns:p14="http://schemas.microsoft.com/office/powerpoint/2010/main" val="7782552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26"/>
          <p:cNvSpPr>
            <a:spLocks noGrp="1" noChangeArrowheads="1"/>
          </p:cNvSpPr>
          <p:nvPr>
            <p:ph type="title"/>
          </p:nvPr>
        </p:nvSpPr>
        <p:spPr>
          <a:xfrm>
            <a:off x="304800" y="381000"/>
            <a:ext cx="8686800" cy="1143000"/>
          </a:xfrm>
        </p:spPr>
        <p:txBody>
          <a:bodyPr/>
          <a:lstStyle/>
          <a:p>
            <a:r>
              <a:rPr lang="en-US" smtClean="0"/>
              <a:t>Call for Potentially Essential Patents</a:t>
            </a:r>
          </a:p>
        </p:txBody>
      </p:sp>
      <p:sp>
        <p:nvSpPr>
          <p:cNvPr id="5123" name="Rectangle 1027"/>
          <p:cNvSpPr>
            <a:spLocks noGrp="1" noChangeArrowheads="1"/>
          </p:cNvSpPr>
          <p:nvPr>
            <p:ph type="body" idx="1"/>
          </p:nvPr>
        </p:nvSpPr>
        <p:spPr/>
        <p:txBody>
          <a:bodyPr/>
          <a:lstStyle/>
          <a:p>
            <a:r>
              <a:rPr lang="en-US" sz="2800" smtClean="0"/>
              <a:t>If anyone in this meeting is personally aware of the holder of any patent claims that are potentially essential to implementation of the proposed standard(s) under consideration by this group and that are not already the subject of an Accepted Letter of Assurance: </a:t>
            </a:r>
          </a:p>
          <a:p>
            <a:pPr lvl="1"/>
            <a:r>
              <a:rPr lang="en-US" sz="2000" smtClean="0"/>
              <a:t>Either speak up now or</a:t>
            </a:r>
          </a:p>
          <a:p>
            <a:pPr lvl="1"/>
            <a:r>
              <a:rPr lang="en-US" sz="2000" smtClean="0"/>
              <a:t>Provide the chair of this group with the identity of the holder(s) of any and all such claims as soon as possible or</a:t>
            </a:r>
          </a:p>
          <a:p>
            <a:pPr lvl="1"/>
            <a:r>
              <a:rPr lang="en-US" sz="2000" smtClean="0"/>
              <a:t>Cause an LOA to be submitted</a:t>
            </a:r>
          </a:p>
        </p:txBody>
      </p:sp>
      <p:sp>
        <p:nvSpPr>
          <p:cNvPr id="5124" name="Text Box 1028"/>
          <p:cNvSpPr txBox="1">
            <a:spLocks noChangeArrowheads="1"/>
          </p:cNvSpPr>
          <p:nvPr/>
        </p:nvSpPr>
        <p:spPr bwMode="auto">
          <a:xfrm>
            <a:off x="57150" y="6438900"/>
            <a:ext cx="952500" cy="366713"/>
          </a:xfrm>
          <a:prstGeom prst="rect">
            <a:avLst/>
          </a:prstGeom>
          <a:noFill/>
          <a:ln w="9525">
            <a:noFill/>
            <a:miter lim="800000"/>
            <a:headEnd/>
            <a:tailEnd/>
          </a:ln>
        </p:spPr>
        <p:txBody>
          <a:bodyPr wrap="none">
            <a:spAutoFit/>
          </a:bodyPr>
          <a:lstStyle/>
          <a:p>
            <a:r>
              <a:rPr lang="en-US" sz="1800" b="1" u="sng"/>
              <a:t>Slide #3</a:t>
            </a:r>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14</a:t>
            </a:fld>
            <a:endParaRPr lang="en-US"/>
          </a:p>
        </p:txBody>
      </p:sp>
      <p:sp>
        <p:nvSpPr>
          <p:cNvPr id="8" name="Footer Placeholder 4"/>
          <p:cNvSpPr>
            <a:spLocks noGrp="1"/>
          </p:cNvSpPr>
          <p:nvPr>
            <p:ph type="ftr" sz="quarter" idx="11"/>
          </p:nvPr>
        </p:nvSpPr>
        <p:spPr>
          <a:xfrm>
            <a:off x="6662962" y="6475413"/>
            <a:ext cx="1880963" cy="184666"/>
          </a:xfrm>
          <a:noFill/>
        </p:spPr>
        <p:txBody>
          <a:bodyPr/>
          <a:lstStyle/>
          <a:p>
            <a:r>
              <a:rPr lang="en-US" altLang="ko-KR" dirty="0" smtClean="0"/>
              <a:t>Yongho </a:t>
            </a:r>
            <a:r>
              <a:rPr lang="en-US" altLang="ko-KR" dirty="0" err="1" smtClean="0"/>
              <a:t>Seok</a:t>
            </a:r>
            <a:r>
              <a:rPr lang="en-US" altLang="ko-KR" dirty="0" smtClean="0"/>
              <a:t> (NEWRACOM)</a:t>
            </a:r>
            <a:endParaRPr lang="en-US" altLang="ko-KR" dirty="0"/>
          </a:p>
        </p:txBody>
      </p:sp>
      <p:sp>
        <p:nvSpPr>
          <p:cNvPr id="10" name="Date Placeholder 3"/>
          <p:cNvSpPr>
            <a:spLocks noGrp="1"/>
          </p:cNvSpPr>
          <p:nvPr>
            <p:ph type="dt" sz="quarter" idx="10"/>
          </p:nvPr>
        </p:nvSpPr>
        <p:spPr>
          <a:xfrm>
            <a:off x="696913" y="332601"/>
            <a:ext cx="1579600" cy="276999"/>
          </a:xfrm>
          <a:noFill/>
        </p:spPr>
        <p:txBody>
          <a:bodyPr/>
          <a:lstStyle/>
          <a:p>
            <a:r>
              <a:rPr lang="en-US" altLang="ko-KR" dirty="0"/>
              <a:t>September 2016</a:t>
            </a:r>
          </a:p>
        </p:txBody>
      </p:sp>
    </p:spTree>
    <p:extLst>
      <p:ext uri="{BB962C8B-B14F-4D97-AF65-F5344CB8AC3E}">
        <p14:creationId xmlns:p14="http://schemas.microsoft.com/office/powerpoint/2010/main" val="24395258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381000" y="1066800"/>
            <a:ext cx="8458200" cy="609600"/>
          </a:xfrm>
        </p:spPr>
        <p:txBody>
          <a:bodyPr/>
          <a:lstStyle/>
          <a:p>
            <a:r>
              <a:rPr lang="en-US" sz="3200" u="sng" dirty="0" smtClean="0"/>
              <a:t>Other Guidelines for IEEE WG Meetings</a:t>
            </a:r>
          </a:p>
        </p:txBody>
      </p:sp>
      <p:sp>
        <p:nvSpPr>
          <p:cNvPr id="6147" name="Rectangle 3"/>
          <p:cNvSpPr>
            <a:spLocks noChangeArrowheads="1"/>
          </p:cNvSpPr>
          <p:nvPr/>
        </p:nvSpPr>
        <p:spPr bwMode="auto">
          <a:xfrm>
            <a:off x="533400" y="228600"/>
            <a:ext cx="8229600" cy="762000"/>
          </a:xfrm>
          <a:prstGeom prst="rect">
            <a:avLst/>
          </a:prstGeom>
          <a:noFill/>
          <a:ln w="9525">
            <a:noFill/>
            <a:miter lim="800000"/>
            <a:headEnd/>
            <a:tailEnd/>
          </a:ln>
        </p:spPr>
        <p:txBody>
          <a:bodyPr anchor="ctr"/>
          <a:lstStyle/>
          <a:p>
            <a:pPr algn="ctr"/>
            <a:endParaRPr lang="en-GB" b="1" u="sng">
              <a:solidFill>
                <a:srgbClr val="000099"/>
              </a:solidFill>
              <a:latin typeface="Helvetica" pitchFamily="34" charset="0"/>
            </a:endParaRPr>
          </a:p>
        </p:txBody>
      </p:sp>
      <p:sp>
        <p:nvSpPr>
          <p:cNvPr id="6148" name="Rectangle 4"/>
          <p:cNvSpPr>
            <a:spLocks noChangeArrowheads="1"/>
          </p:cNvSpPr>
          <p:nvPr/>
        </p:nvSpPr>
        <p:spPr bwMode="auto">
          <a:xfrm>
            <a:off x="533400" y="1828800"/>
            <a:ext cx="8229600" cy="4495800"/>
          </a:xfrm>
          <a:prstGeom prst="rect">
            <a:avLst/>
          </a:prstGeom>
          <a:noFill/>
          <a:ln w="9525">
            <a:noFill/>
            <a:miter lim="800000"/>
            <a:headEnd/>
            <a:tailEnd/>
          </a:ln>
        </p:spPr>
        <p:txBody>
          <a:bodyPr/>
          <a:lstStyle/>
          <a:p>
            <a:pPr marL="230188" indent="-230188">
              <a:lnSpc>
                <a:spcPct val="80000"/>
              </a:lnSpc>
              <a:spcBef>
                <a:spcPct val="20000"/>
              </a:spcBef>
              <a:buClr>
                <a:srgbClr val="CC3300"/>
              </a:buClr>
              <a:buSzPct val="50000"/>
              <a:buFont typeface="Monotype Sorts"/>
              <a:buChar char="l"/>
            </a:pPr>
            <a:endParaRPr lang="en-US" sz="700" u="sng" dirty="0">
              <a:solidFill>
                <a:srgbClr val="FF0000"/>
              </a:solidFill>
              <a:latin typeface="Arial" pitchFamily="34" charset="0"/>
            </a:endParaRPr>
          </a:p>
          <a:p>
            <a:pPr marL="230188" indent="-230188">
              <a:lnSpc>
                <a:spcPct val="80000"/>
              </a:lnSpc>
              <a:spcBef>
                <a:spcPct val="20000"/>
              </a:spcBef>
              <a:spcAft>
                <a:spcPct val="40000"/>
              </a:spcAft>
              <a:buClr>
                <a:srgbClr val="CC3300"/>
              </a:buClr>
              <a:buSzPct val="50000"/>
              <a:buFont typeface="Monotype Sorts"/>
              <a:buChar char="l"/>
            </a:pPr>
            <a:r>
              <a:rPr lang="en-US" sz="1800" b="1" dirty="0">
                <a:solidFill>
                  <a:srgbClr val="000099"/>
                </a:solidFill>
                <a:latin typeface="Arial" pitchFamily="34" charset="0"/>
              </a:rPr>
              <a:t>All IEEE-SA standards meetings shall be conducted in compliance with all applicable laws, including antitrust and competition laws. </a:t>
            </a:r>
          </a:p>
          <a:p>
            <a:pPr marL="630238" lvl="1" indent="-285750">
              <a:lnSpc>
                <a:spcPct val="80000"/>
              </a:lnSpc>
              <a:spcBef>
                <a:spcPct val="20000"/>
              </a:spcBef>
              <a:spcAft>
                <a:spcPct val="40000"/>
              </a:spcAft>
              <a:buClr>
                <a:srgbClr val="CC3300"/>
              </a:buClr>
              <a:buSzPct val="50000"/>
              <a:buFont typeface="Monotype Sorts"/>
              <a:buChar char="l"/>
            </a:pPr>
            <a:r>
              <a:rPr lang="en-US" sz="1600" b="1" dirty="0">
                <a:solidFill>
                  <a:srgbClr val="000099"/>
                </a:solidFill>
                <a:latin typeface="Arial" pitchFamily="34" charset="0"/>
              </a:rPr>
              <a:t>Don’t discuss the interpretation, validity, or essentiality of patents/patent claims. </a:t>
            </a:r>
          </a:p>
          <a:p>
            <a:pPr marL="630238" lvl="1" indent="-285750">
              <a:lnSpc>
                <a:spcPct val="80000"/>
              </a:lnSpc>
              <a:spcBef>
                <a:spcPct val="20000"/>
              </a:spcBef>
              <a:spcAft>
                <a:spcPct val="40000"/>
              </a:spcAft>
              <a:buClr>
                <a:srgbClr val="CC3300"/>
              </a:buClr>
              <a:buSzPct val="50000"/>
              <a:buFont typeface="Monotype Sorts"/>
              <a:buChar char="l"/>
            </a:pPr>
            <a:r>
              <a:rPr lang="en-US" sz="1600" b="1" dirty="0">
                <a:solidFill>
                  <a:srgbClr val="000099"/>
                </a:solidFill>
                <a:latin typeface="Arial" pitchFamily="34" charset="0"/>
              </a:rPr>
              <a:t>Don’t discuss specific license rates, terms, or conditions.</a:t>
            </a:r>
          </a:p>
          <a:p>
            <a:pPr marL="1143000" lvl="2" indent="-228600">
              <a:lnSpc>
                <a:spcPct val="80000"/>
              </a:lnSpc>
              <a:spcBef>
                <a:spcPct val="20000"/>
              </a:spcBef>
              <a:spcAft>
                <a:spcPct val="40000"/>
              </a:spcAft>
              <a:buClr>
                <a:srgbClr val="CC3300"/>
              </a:buClr>
              <a:buSzPct val="50000"/>
              <a:buFont typeface="Monotype Sorts"/>
              <a:buChar char="l"/>
            </a:pPr>
            <a:r>
              <a:rPr lang="en-US" sz="1400" dirty="0">
                <a:solidFill>
                  <a:srgbClr val="000099"/>
                </a:solidFill>
                <a:latin typeface="Arial" pitchFamily="34" charset="0"/>
              </a:rPr>
              <a:t>Relative costs, including licensing costs of essential patent claims, of different technical approaches may be discussed in standards development meetings. </a:t>
            </a:r>
          </a:p>
          <a:p>
            <a:pPr marL="1600200" lvl="3" indent="-228600">
              <a:lnSpc>
                <a:spcPct val="80000"/>
              </a:lnSpc>
              <a:spcBef>
                <a:spcPct val="20000"/>
              </a:spcBef>
              <a:spcAft>
                <a:spcPct val="40000"/>
              </a:spcAft>
              <a:buClr>
                <a:srgbClr val="CC3300"/>
              </a:buClr>
              <a:buSzPct val="50000"/>
              <a:buFont typeface="Monotype Sorts"/>
              <a:buChar char="l"/>
            </a:pPr>
            <a:r>
              <a:rPr lang="en-GB" sz="1400" dirty="0">
                <a:solidFill>
                  <a:srgbClr val="000099"/>
                </a:solidFill>
                <a:latin typeface="Arial" pitchFamily="34" charset="0"/>
              </a:rPr>
              <a:t>Technical considerations remain primary focus</a:t>
            </a:r>
            <a:endParaRPr lang="en-US" sz="1400" dirty="0">
              <a:solidFill>
                <a:srgbClr val="000099"/>
              </a:solidFill>
              <a:latin typeface="Arial" pitchFamily="34" charset="0"/>
            </a:endParaRPr>
          </a:p>
          <a:p>
            <a:pPr marL="630238" lvl="1" indent="-285750">
              <a:lnSpc>
                <a:spcPct val="80000"/>
              </a:lnSpc>
              <a:spcBef>
                <a:spcPct val="20000"/>
              </a:spcBef>
              <a:spcAft>
                <a:spcPct val="40000"/>
              </a:spcAft>
              <a:buClr>
                <a:srgbClr val="CC3300"/>
              </a:buClr>
              <a:buSzPct val="50000"/>
              <a:buFont typeface="Monotype Sorts"/>
              <a:buChar char="l"/>
            </a:pPr>
            <a:r>
              <a:rPr lang="en-US" sz="1600" b="1" dirty="0">
                <a:solidFill>
                  <a:srgbClr val="000099"/>
                </a:solidFill>
                <a:latin typeface="Arial" pitchFamily="34" charset="0"/>
              </a:rPr>
              <a:t>Don’t discuss or engage in the fixing of product prices, allocation of customers, or division of sales markets.</a:t>
            </a:r>
          </a:p>
          <a:p>
            <a:pPr marL="630238" lvl="1" indent="-285750">
              <a:lnSpc>
                <a:spcPct val="80000"/>
              </a:lnSpc>
              <a:spcBef>
                <a:spcPct val="20000"/>
              </a:spcBef>
              <a:spcAft>
                <a:spcPct val="40000"/>
              </a:spcAft>
              <a:buClr>
                <a:srgbClr val="CC3300"/>
              </a:buClr>
              <a:buSzPct val="50000"/>
              <a:buFont typeface="Monotype Sorts"/>
              <a:buChar char="l"/>
            </a:pPr>
            <a:r>
              <a:rPr lang="en-US" sz="1600" b="1" dirty="0">
                <a:solidFill>
                  <a:srgbClr val="000099"/>
                </a:solidFill>
                <a:latin typeface="Arial" pitchFamily="34" charset="0"/>
              </a:rPr>
              <a:t>Don’t discuss the status or substance of ongoing or threatened litigation.</a:t>
            </a:r>
          </a:p>
          <a:p>
            <a:pPr marL="630238" lvl="1" indent="-285750">
              <a:lnSpc>
                <a:spcPct val="80000"/>
              </a:lnSpc>
              <a:spcBef>
                <a:spcPct val="20000"/>
              </a:spcBef>
              <a:spcAft>
                <a:spcPct val="40000"/>
              </a:spcAft>
              <a:buClr>
                <a:srgbClr val="CC3300"/>
              </a:buClr>
              <a:buSzPct val="50000"/>
              <a:buFont typeface="Monotype Sorts"/>
              <a:buChar char="l"/>
            </a:pPr>
            <a:r>
              <a:rPr lang="en-US" sz="1600" b="1" dirty="0">
                <a:solidFill>
                  <a:srgbClr val="000099"/>
                </a:solidFill>
                <a:latin typeface="Arial" pitchFamily="34" charset="0"/>
              </a:rPr>
              <a:t>Don’t be silent if inappropriate topics are discussed … do formally object.</a:t>
            </a:r>
          </a:p>
          <a:p>
            <a:pPr marL="230188" indent="-230188" algn="ctr">
              <a:lnSpc>
                <a:spcPct val="80000"/>
              </a:lnSpc>
              <a:spcBef>
                <a:spcPct val="20000"/>
              </a:spcBef>
              <a:buClr>
                <a:srgbClr val="CC3300"/>
              </a:buClr>
              <a:buSzPct val="50000"/>
              <a:buFont typeface="Monotype Sorts"/>
              <a:buNone/>
            </a:pPr>
            <a:r>
              <a:rPr lang="en-US" sz="1000" b="1" dirty="0">
                <a:solidFill>
                  <a:srgbClr val="000099"/>
                </a:solidFill>
                <a:latin typeface="Arial" pitchFamily="34" charset="0"/>
              </a:rPr>
              <a:t>---------------------------------------------------------------   </a:t>
            </a:r>
            <a:endParaRPr lang="en-US" sz="1200" b="1" dirty="0">
              <a:solidFill>
                <a:srgbClr val="000099"/>
              </a:solidFill>
              <a:latin typeface="Arial" pitchFamily="34" charset="0"/>
            </a:endParaRPr>
          </a:p>
          <a:p>
            <a:pPr marL="230188" indent="-230188" algn="ctr">
              <a:lnSpc>
                <a:spcPct val="80000"/>
              </a:lnSpc>
              <a:spcBef>
                <a:spcPct val="20000"/>
              </a:spcBef>
              <a:buClr>
                <a:srgbClr val="CC3300"/>
              </a:buClr>
              <a:buSzPct val="50000"/>
              <a:buFont typeface="Monotype Sorts"/>
              <a:buNone/>
            </a:pPr>
            <a:r>
              <a:rPr lang="en-US" sz="1200" b="1" dirty="0">
                <a:solidFill>
                  <a:srgbClr val="000099"/>
                </a:solidFill>
                <a:latin typeface="Arial" pitchFamily="34" charset="0"/>
              </a:rPr>
              <a:t>See </a:t>
            </a:r>
            <a:r>
              <a:rPr lang="en-US" sz="1200" b="1" i="1" dirty="0">
                <a:solidFill>
                  <a:srgbClr val="000099"/>
                </a:solidFill>
                <a:latin typeface="Arial" pitchFamily="34" charset="0"/>
              </a:rPr>
              <a:t>IEEE-SA Standards Board Operations Manual</a:t>
            </a:r>
            <a:r>
              <a:rPr lang="en-US" sz="1200" b="1" dirty="0">
                <a:solidFill>
                  <a:srgbClr val="000099"/>
                </a:solidFill>
                <a:latin typeface="Arial" pitchFamily="34" charset="0"/>
              </a:rPr>
              <a:t>, clause 5.3.10 and </a:t>
            </a:r>
            <a:r>
              <a:rPr lang="en-GB" sz="1200" b="1" dirty="0">
                <a:solidFill>
                  <a:srgbClr val="000099"/>
                </a:solidFill>
                <a:latin typeface="Arial" pitchFamily="34" charset="0"/>
              </a:rPr>
              <a:t>“Promoting Competition and Innovation: What You Need to Know about the IEEE Standards Association's Antitrust and Competition Policy”</a:t>
            </a:r>
            <a:r>
              <a:rPr lang="en-US" sz="1200" b="1" dirty="0">
                <a:solidFill>
                  <a:srgbClr val="000099"/>
                </a:solidFill>
                <a:latin typeface="Arial" pitchFamily="34" charset="0"/>
              </a:rPr>
              <a:t> for more details.</a:t>
            </a:r>
          </a:p>
        </p:txBody>
      </p:sp>
      <p:sp>
        <p:nvSpPr>
          <p:cNvPr id="6149" name="Text Box 7"/>
          <p:cNvSpPr txBox="1">
            <a:spLocks noChangeArrowheads="1"/>
          </p:cNvSpPr>
          <p:nvPr/>
        </p:nvSpPr>
        <p:spPr bwMode="auto">
          <a:xfrm>
            <a:off x="57150" y="6438900"/>
            <a:ext cx="952500" cy="366713"/>
          </a:xfrm>
          <a:prstGeom prst="rect">
            <a:avLst/>
          </a:prstGeom>
          <a:noFill/>
          <a:ln w="9525">
            <a:noFill/>
            <a:miter lim="800000"/>
            <a:headEnd/>
            <a:tailEnd/>
          </a:ln>
        </p:spPr>
        <p:txBody>
          <a:bodyPr wrap="none">
            <a:spAutoFit/>
          </a:bodyPr>
          <a:lstStyle/>
          <a:p>
            <a:r>
              <a:rPr lang="en-US" sz="1800" b="1" u="sng"/>
              <a:t>Slide #4</a:t>
            </a:r>
            <a:endParaRPr lang="en-US"/>
          </a:p>
        </p:txBody>
      </p:sp>
      <p:sp>
        <p:nvSpPr>
          <p:cNvPr id="7" name="Slide Number Placeholder 6"/>
          <p:cNvSpPr>
            <a:spLocks noGrp="1"/>
          </p:cNvSpPr>
          <p:nvPr>
            <p:ph type="sldNum" sz="quarter" idx="12"/>
          </p:nvPr>
        </p:nvSpPr>
        <p:spPr/>
        <p:txBody>
          <a:bodyPr/>
          <a:lstStyle/>
          <a:p>
            <a:pPr>
              <a:defRPr/>
            </a:pPr>
            <a:r>
              <a:rPr lang="en-US" smtClean="0"/>
              <a:t>Slide </a:t>
            </a:r>
            <a:fld id="{9F280238-5E03-4A90-BACD-D800220B2674}" type="slidenum">
              <a:rPr lang="en-US" smtClean="0"/>
              <a:pPr>
                <a:defRPr/>
              </a:pPr>
              <a:t>15</a:t>
            </a:fld>
            <a:endParaRPr lang="en-US"/>
          </a:p>
        </p:txBody>
      </p:sp>
      <p:sp>
        <p:nvSpPr>
          <p:cNvPr id="9" name="Footer Placeholder 4"/>
          <p:cNvSpPr>
            <a:spLocks noGrp="1"/>
          </p:cNvSpPr>
          <p:nvPr>
            <p:ph type="ftr" sz="quarter" idx="11"/>
          </p:nvPr>
        </p:nvSpPr>
        <p:spPr>
          <a:xfrm>
            <a:off x="6662962" y="6475413"/>
            <a:ext cx="1880963" cy="184666"/>
          </a:xfrm>
          <a:noFill/>
        </p:spPr>
        <p:txBody>
          <a:bodyPr/>
          <a:lstStyle/>
          <a:p>
            <a:r>
              <a:rPr lang="en-US" altLang="ko-KR" dirty="0"/>
              <a:t>Yongho </a:t>
            </a:r>
            <a:r>
              <a:rPr lang="en-US" altLang="ko-KR" dirty="0" err="1"/>
              <a:t>Seok</a:t>
            </a:r>
            <a:r>
              <a:rPr lang="en-US" altLang="ko-KR" dirty="0"/>
              <a:t> (NEWRACOM)</a:t>
            </a:r>
          </a:p>
        </p:txBody>
      </p:sp>
      <p:sp>
        <p:nvSpPr>
          <p:cNvPr id="11" name="Date Placeholder 3"/>
          <p:cNvSpPr>
            <a:spLocks noGrp="1"/>
          </p:cNvSpPr>
          <p:nvPr>
            <p:ph type="dt" sz="quarter" idx="10"/>
          </p:nvPr>
        </p:nvSpPr>
        <p:spPr>
          <a:xfrm>
            <a:off x="696913" y="332601"/>
            <a:ext cx="1579600" cy="276999"/>
          </a:xfrm>
          <a:noFill/>
        </p:spPr>
        <p:txBody>
          <a:bodyPr/>
          <a:lstStyle/>
          <a:p>
            <a:r>
              <a:rPr lang="en-US" altLang="ko-KR" dirty="0"/>
              <a:t>September 2016</a:t>
            </a:r>
          </a:p>
        </p:txBody>
      </p:sp>
    </p:spTree>
    <p:extLst>
      <p:ext uri="{BB962C8B-B14F-4D97-AF65-F5344CB8AC3E}">
        <p14:creationId xmlns:p14="http://schemas.microsoft.com/office/powerpoint/2010/main" val="2871260686"/>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Motion 1</a:t>
            </a:r>
            <a:endParaRPr lang="ko-KR" altLang="en-US" dirty="0"/>
          </a:p>
        </p:txBody>
      </p:sp>
      <p:sp>
        <p:nvSpPr>
          <p:cNvPr id="3" name="내용 개체 틀 2"/>
          <p:cNvSpPr>
            <a:spLocks noGrp="1"/>
          </p:cNvSpPr>
          <p:nvPr>
            <p:ph idx="1"/>
          </p:nvPr>
        </p:nvSpPr>
        <p:spPr/>
        <p:txBody>
          <a:bodyPr/>
          <a:lstStyle/>
          <a:p>
            <a:r>
              <a:rPr lang="en-US" altLang="ko-KR" dirty="0" smtClean="0"/>
              <a:t>Move </a:t>
            </a:r>
            <a:r>
              <a:rPr lang="en-US" altLang="ko-KR" dirty="0"/>
              <a:t>to </a:t>
            </a:r>
            <a:r>
              <a:rPr lang="en-GB" altLang="ko-KR" dirty="0" smtClean="0"/>
              <a:t>approve </a:t>
            </a:r>
            <a:r>
              <a:rPr lang="en-GB" altLang="ko-KR" dirty="0"/>
              <a:t>minutes </a:t>
            </a:r>
            <a:r>
              <a:rPr lang="en-GB" altLang="ko-KR" dirty="0" smtClean="0"/>
              <a:t>of </a:t>
            </a:r>
            <a:r>
              <a:rPr lang="en-GB" altLang="ko-KR" dirty="0"/>
              <a:t>F2F </a:t>
            </a:r>
            <a:r>
              <a:rPr lang="en-GB" altLang="ko-KR" dirty="0" smtClean="0"/>
              <a:t>July meeting (</a:t>
            </a:r>
            <a:r>
              <a:rPr lang="en-US" altLang="ko-KR" dirty="0" smtClean="0"/>
              <a:t>11-16/1099r0</a:t>
            </a:r>
            <a:r>
              <a:rPr lang="en-GB" altLang="ko-KR" dirty="0" smtClean="0"/>
              <a:t>) </a:t>
            </a:r>
            <a:r>
              <a:rPr lang="en-US" altLang="ko-KR" dirty="0" smtClean="0"/>
              <a:t>and </a:t>
            </a:r>
            <a:r>
              <a:rPr lang="en-US" altLang="ko-KR" dirty="0" err="1"/>
              <a:t>conf</a:t>
            </a:r>
            <a:r>
              <a:rPr lang="en-US" altLang="ko-KR" dirty="0"/>
              <a:t> call minutes (</a:t>
            </a:r>
            <a:r>
              <a:rPr lang="en-US" altLang="ko-KR" dirty="0" smtClean="0"/>
              <a:t>11-16/1102r0)</a:t>
            </a:r>
            <a:endParaRPr lang="en-GB" altLang="ko-KR" dirty="0" smtClean="0"/>
          </a:p>
          <a:p>
            <a:endParaRPr lang="ko-KR" altLang="ko-KR" dirty="0"/>
          </a:p>
          <a:p>
            <a:pPr lvl="1"/>
            <a:r>
              <a:rPr lang="en-US" altLang="ko-KR" b="1" dirty="0" smtClean="0"/>
              <a:t>Move: 	Second:</a:t>
            </a:r>
          </a:p>
          <a:p>
            <a:pPr lvl="1"/>
            <a:r>
              <a:rPr lang="en-US" altLang="ko-KR" b="1" dirty="0" smtClean="0"/>
              <a:t>Discussions:</a:t>
            </a:r>
            <a:endParaRPr lang="ko-KR" altLang="ko-KR" b="1" dirty="0"/>
          </a:p>
          <a:p>
            <a:pPr lvl="1"/>
            <a:r>
              <a:rPr lang="en-US" altLang="ko-KR" b="1" dirty="0" smtClean="0"/>
              <a:t>Motion </a:t>
            </a:r>
            <a:r>
              <a:rPr lang="en-US" altLang="ko-KR" b="1" dirty="0"/>
              <a:t>Passed by </a:t>
            </a:r>
            <a:r>
              <a:rPr lang="en-US" altLang="ko-KR" b="1" dirty="0" smtClean="0"/>
              <a:t>unanimously</a:t>
            </a:r>
            <a:endParaRPr lang="ko-KR" altLang="en-US" b="1" dirty="0"/>
          </a:p>
        </p:txBody>
      </p:sp>
      <p:sp>
        <p:nvSpPr>
          <p:cNvPr id="5" name="바닥글 개체 틀 4"/>
          <p:cNvSpPr>
            <a:spLocks noGrp="1"/>
          </p:cNvSpPr>
          <p:nvPr>
            <p:ph type="ftr" sz="quarter" idx="11"/>
          </p:nvPr>
        </p:nvSpPr>
        <p:spPr>
          <a:xfrm>
            <a:off x="6662962" y="6475413"/>
            <a:ext cx="1880963" cy="184666"/>
          </a:xfrm>
        </p:spPr>
        <p:txBody>
          <a:bodyPr/>
          <a:lstStyle/>
          <a:p>
            <a:r>
              <a:rPr lang="en-US" altLang="ko-KR" dirty="0"/>
              <a:t>Yongho </a:t>
            </a:r>
            <a:r>
              <a:rPr lang="en-US" altLang="ko-KR" dirty="0" err="1"/>
              <a:t>Seok</a:t>
            </a:r>
            <a:r>
              <a:rPr lang="en-US" altLang="ko-KR" dirty="0"/>
              <a:t> (NEWRACOM)</a:t>
            </a:r>
          </a:p>
        </p:txBody>
      </p:sp>
      <p:sp>
        <p:nvSpPr>
          <p:cNvPr id="6" name="슬라이드 번호 개체 틀 5"/>
          <p:cNvSpPr>
            <a:spLocks noGrp="1"/>
          </p:cNvSpPr>
          <p:nvPr>
            <p:ph type="sldNum" sz="quarter" idx="12"/>
          </p:nvPr>
        </p:nvSpPr>
        <p:spPr/>
        <p:txBody>
          <a:bodyPr/>
          <a:lstStyle/>
          <a:p>
            <a:pPr>
              <a:defRPr/>
            </a:pPr>
            <a:r>
              <a:rPr lang="en-US" smtClean="0"/>
              <a:t>Slide </a:t>
            </a:r>
            <a:fld id="{9F280238-5E03-4A90-BACD-D800220B2674}" type="slidenum">
              <a:rPr lang="en-US" smtClean="0"/>
              <a:pPr>
                <a:defRPr/>
              </a:pPr>
              <a:t>16</a:t>
            </a:fld>
            <a:endParaRPr lang="en-US"/>
          </a:p>
        </p:txBody>
      </p:sp>
      <p:sp>
        <p:nvSpPr>
          <p:cNvPr id="8" name="Date Placeholder 3"/>
          <p:cNvSpPr>
            <a:spLocks noGrp="1"/>
          </p:cNvSpPr>
          <p:nvPr>
            <p:ph type="dt" sz="quarter" idx="10"/>
          </p:nvPr>
        </p:nvSpPr>
        <p:spPr>
          <a:xfrm>
            <a:off x="696913" y="332601"/>
            <a:ext cx="1579600" cy="276999"/>
          </a:xfrm>
          <a:noFill/>
        </p:spPr>
        <p:txBody>
          <a:bodyPr/>
          <a:lstStyle/>
          <a:p>
            <a:r>
              <a:rPr lang="en-US" altLang="ko-KR" dirty="0"/>
              <a:t>September 2016</a:t>
            </a:r>
          </a:p>
        </p:txBody>
      </p:sp>
    </p:spTree>
    <p:extLst>
      <p:ext uri="{BB962C8B-B14F-4D97-AF65-F5344CB8AC3E}">
        <p14:creationId xmlns:p14="http://schemas.microsoft.com/office/powerpoint/2010/main" val="40489683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a:t>Motion </a:t>
            </a:r>
            <a:r>
              <a:rPr lang="en-US" altLang="ko-KR" dirty="0" smtClean="0"/>
              <a:t>2</a:t>
            </a:r>
            <a:endParaRPr lang="ko-KR" altLang="en-US" dirty="0"/>
          </a:p>
        </p:txBody>
      </p:sp>
      <p:sp>
        <p:nvSpPr>
          <p:cNvPr id="3" name="내용 개체 틀 2"/>
          <p:cNvSpPr>
            <a:spLocks noGrp="1"/>
          </p:cNvSpPr>
          <p:nvPr>
            <p:ph idx="1"/>
          </p:nvPr>
        </p:nvSpPr>
        <p:spPr/>
        <p:txBody>
          <a:bodyPr/>
          <a:lstStyle/>
          <a:p>
            <a:pPr fontAlgn="t"/>
            <a:r>
              <a:rPr lang="en-US" altLang="ko-KR" dirty="0" smtClean="0"/>
              <a:t>Having </a:t>
            </a:r>
            <a:r>
              <a:rPr lang="en-US" altLang="ko-KR" dirty="0"/>
              <a:t>approved comment resolutions for all of the comments received from a Sponsor Recirculation Ballot on P802.11ah </a:t>
            </a:r>
            <a:r>
              <a:rPr lang="en-US" altLang="ko-KR" dirty="0" smtClean="0"/>
              <a:t>D9.0, </a:t>
            </a:r>
            <a:r>
              <a:rPr lang="en-US" altLang="ko-KR" dirty="0"/>
              <a:t/>
            </a:r>
            <a:br>
              <a:rPr lang="en-US" altLang="ko-KR" dirty="0"/>
            </a:br>
            <a:r>
              <a:rPr lang="en-US" altLang="ko-KR" dirty="0"/>
              <a:t>Instruct the </a:t>
            </a:r>
            <a:r>
              <a:rPr lang="en-US" altLang="ko-KR" dirty="0" err="1"/>
              <a:t>TGah</a:t>
            </a:r>
            <a:r>
              <a:rPr lang="en-US" altLang="ko-KR" dirty="0"/>
              <a:t> editor to prepare P802.11ah </a:t>
            </a:r>
            <a:r>
              <a:rPr lang="en-US" altLang="ko-KR" dirty="0" smtClean="0"/>
              <a:t>D10.0 </a:t>
            </a:r>
            <a:r>
              <a:rPr lang="en-US" altLang="ko-KR" dirty="0"/>
              <a:t>incorporating these </a:t>
            </a:r>
            <a:r>
              <a:rPr lang="en-US" altLang="ko-KR" dirty="0" smtClean="0"/>
              <a:t>resolutions and,</a:t>
            </a:r>
            <a:r>
              <a:rPr lang="en-US" altLang="ko-KR" dirty="0"/>
              <a:t/>
            </a:r>
            <a:br>
              <a:rPr lang="en-US" altLang="ko-KR" dirty="0"/>
            </a:br>
            <a:r>
              <a:rPr lang="en-US" altLang="ko-KR" dirty="0"/>
              <a:t>Approve a 10 day Sponsor Recirculation Ballot asking the question “Should P802.11ah </a:t>
            </a:r>
            <a:r>
              <a:rPr lang="en-US" altLang="ko-KR" dirty="0" smtClean="0"/>
              <a:t>D10.0 </a:t>
            </a:r>
            <a:r>
              <a:rPr lang="en-US" altLang="ko-KR" dirty="0"/>
              <a:t>be forwarded to </a:t>
            </a:r>
            <a:r>
              <a:rPr lang="en-US" altLang="ko-KR" dirty="0" err="1"/>
              <a:t>RevCom</a:t>
            </a:r>
            <a:r>
              <a:rPr lang="en-US" altLang="ko-KR" dirty="0"/>
              <a:t>?”  </a:t>
            </a:r>
          </a:p>
          <a:p>
            <a:pPr fontAlgn="t"/>
            <a:r>
              <a:rPr lang="en-US" altLang="ko-KR" dirty="0" smtClean="0"/>
              <a:t>Moved: Young-</a:t>
            </a:r>
            <a:r>
              <a:rPr lang="en-US" altLang="ko-KR" dirty="0" err="1" smtClean="0"/>
              <a:t>Hoon</a:t>
            </a:r>
            <a:r>
              <a:rPr lang="en-US" altLang="ko-KR" dirty="0" smtClean="0"/>
              <a:t> Kwon</a:t>
            </a:r>
          </a:p>
          <a:p>
            <a:pPr fontAlgn="t"/>
            <a:r>
              <a:rPr lang="en-US" altLang="ko-KR" dirty="0" smtClean="0"/>
              <a:t>Seconded: </a:t>
            </a:r>
            <a:r>
              <a:rPr lang="en-US" altLang="ko-KR" dirty="0"/>
              <a:t>Alfred </a:t>
            </a:r>
            <a:r>
              <a:rPr lang="en-US" altLang="ko-KR" dirty="0" err="1" smtClean="0"/>
              <a:t>Asterjadhi</a:t>
            </a:r>
            <a:endParaRPr lang="en-US" altLang="ko-KR" dirty="0" smtClean="0"/>
          </a:p>
          <a:p>
            <a:pPr fontAlgn="t"/>
            <a:r>
              <a:rPr lang="en-US" altLang="ko-KR" dirty="0" smtClean="0"/>
              <a:t>Result: Passed (7 YES, 0 N0, 0 ABSTAIN)</a:t>
            </a:r>
            <a:endParaRPr lang="ko-KR" altLang="ko-KR" dirty="0"/>
          </a:p>
        </p:txBody>
      </p:sp>
      <p:sp>
        <p:nvSpPr>
          <p:cNvPr id="4" name="날짜 개체 틀 3"/>
          <p:cNvSpPr>
            <a:spLocks noGrp="1"/>
          </p:cNvSpPr>
          <p:nvPr>
            <p:ph type="dt" sz="half" idx="10"/>
          </p:nvPr>
        </p:nvSpPr>
        <p:spPr>
          <a:xfrm>
            <a:off x="696913" y="332601"/>
            <a:ext cx="1579600" cy="276999"/>
          </a:xfrm>
        </p:spPr>
        <p:txBody>
          <a:bodyPr/>
          <a:lstStyle/>
          <a:p>
            <a:r>
              <a:rPr lang="en-US" altLang="ko-KR" dirty="0"/>
              <a:t>September 2016</a:t>
            </a:r>
          </a:p>
        </p:txBody>
      </p:sp>
      <p:sp>
        <p:nvSpPr>
          <p:cNvPr id="5" name="바닥글 개체 틀 4"/>
          <p:cNvSpPr>
            <a:spLocks noGrp="1"/>
          </p:cNvSpPr>
          <p:nvPr>
            <p:ph type="ftr" sz="quarter" idx="11"/>
          </p:nvPr>
        </p:nvSpPr>
        <p:spPr>
          <a:xfrm>
            <a:off x="6662961" y="6475413"/>
            <a:ext cx="1880964" cy="184666"/>
          </a:xfrm>
        </p:spPr>
        <p:txBody>
          <a:bodyPr/>
          <a:lstStyle/>
          <a:p>
            <a:r>
              <a:rPr lang="en-US" altLang="ko-KR" dirty="0"/>
              <a:t>Yongho </a:t>
            </a:r>
            <a:r>
              <a:rPr lang="en-US" altLang="ko-KR" dirty="0" err="1"/>
              <a:t>Seok</a:t>
            </a:r>
            <a:r>
              <a:rPr lang="en-US" altLang="ko-KR" dirty="0"/>
              <a:t> (NEWRACOM)</a:t>
            </a:r>
          </a:p>
        </p:txBody>
      </p:sp>
      <p:sp>
        <p:nvSpPr>
          <p:cNvPr id="6" name="슬라이드 번호 개체 틀 5"/>
          <p:cNvSpPr>
            <a:spLocks noGrp="1"/>
          </p:cNvSpPr>
          <p:nvPr>
            <p:ph type="sldNum" sz="quarter" idx="12"/>
          </p:nvPr>
        </p:nvSpPr>
        <p:spPr/>
        <p:txBody>
          <a:bodyPr/>
          <a:lstStyle/>
          <a:p>
            <a:pPr>
              <a:defRPr/>
            </a:pPr>
            <a:r>
              <a:rPr lang="en-US" smtClean="0"/>
              <a:t>Slide </a:t>
            </a:r>
            <a:fld id="{9F280238-5E03-4A90-BACD-D800220B2674}" type="slidenum">
              <a:rPr lang="en-US" smtClean="0"/>
              <a:pPr>
                <a:defRPr/>
              </a:pPr>
              <a:t>17</a:t>
            </a:fld>
            <a:endParaRPr lang="en-US"/>
          </a:p>
        </p:txBody>
      </p:sp>
    </p:spTree>
    <p:extLst>
      <p:ext uri="{BB962C8B-B14F-4D97-AF65-F5344CB8AC3E}">
        <p14:creationId xmlns:p14="http://schemas.microsoft.com/office/powerpoint/2010/main" val="32909691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Forward P802.11ah D10.0 to </a:t>
            </a:r>
            <a:r>
              <a:rPr lang="en-US" dirty="0" err="1" smtClean="0"/>
              <a:t>RevCom</a:t>
            </a:r>
            <a:endParaRPr lang="en-US" dirty="0"/>
          </a:p>
        </p:txBody>
      </p:sp>
      <p:sp>
        <p:nvSpPr>
          <p:cNvPr id="3" name="Content Placeholder 2"/>
          <p:cNvSpPr>
            <a:spLocks noGrp="1"/>
          </p:cNvSpPr>
          <p:nvPr>
            <p:ph idx="1"/>
          </p:nvPr>
        </p:nvSpPr>
        <p:spPr>
          <a:xfrm>
            <a:off x="685800" y="1981200"/>
            <a:ext cx="8229600" cy="4343400"/>
          </a:xfrm>
        </p:spPr>
        <p:txBody>
          <a:bodyPr/>
          <a:lstStyle/>
          <a:p>
            <a:pPr lvl="0"/>
            <a:r>
              <a:rPr lang="en-GB" dirty="0" smtClean="0"/>
              <a:t>Motion- </a:t>
            </a:r>
            <a:r>
              <a:rPr lang="en-US" dirty="0"/>
              <a:t>Request the IEEE 802 Executive Committee to conditionally approve forwarding </a:t>
            </a:r>
            <a:r>
              <a:rPr lang="en-US" dirty="0" smtClean="0"/>
              <a:t>P802.11ah D10.0 </a:t>
            </a:r>
            <a:r>
              <a:rPr lang="en-US" dirty="0"/>
              <a:t>to </a:t>
            </a:r>
            <a:r>
              <a:rPr lang="en-US" dirty="0" err="1"/>
              <a:t>RevCom</a:t>
            </a:r>
            <a:r>
              <a:rPr lang="en-US" dirty="0"/>
              <a:t>. </a:t>
            </a:r>
          </a:p>
          <a:p>
            <a:pPr marL="0" lvl="0" indent="0">
              <a:buNone/>
            </a:pPr>
            <a:endParaRPr lang="en-GB" dirty="0"/>
          </a:p>
          <a:p>
            <a:r>
              <a:rPr lang="en-GB" dirty="0" smtClean="0"/>
              <a:t>Moved: </a:t>
            </a:r>
            <a:r>
              <a:rPr lang="en-US" altLang="ko-KR" dirty="0"/>
              <a:t>Young-</a:t>
            </a:r>
            <a:r>
              <a:rPr lang="en-US" altLang="ko-KR" dirty="0" err="1"/>
              <a:t>Hoon</a:t>
            </a:r>
            <a:r>
              <a:rPr lang="en-US" altLang="ko-KR" dirty="0"/>
              <a:t> Kwon</a:t>
            </a:r>
          </a:p>
          <a:p>
            <a:pPr lvl="0"/>
            <a:r>
              <a:rPr lang="en-GB" dirty="0" smtClean="0"/>
              <a:t>Seconded: </a:t>
            </a:r>
            <a:r>
              <a:rPr lang="en-US" altLang="ko-KR" dirty="0"/>
              <a:t>Alfred </a:t>
            </a:r>
            <a:r>
              <a:rPr lang="en-US" altLang="ko-KR" dirty="0" err="1" smtClean="0"/>
              <a:t>Asterjadhi</a:t>
            </a:r>
            <a:endParaRPr lang="en-GB" dirty="0" smtClean="0"/>
          </a:p>
          <a:p>
            <a:pPr lvl="0"/>
            <a:r>
              <a:rPr lang="en-US" dirty="0" smtClean="0"/>
              <a:t>Result: </a:t>
            </a:r>
            <a:r>
              <a:rPr lang="en-US" altLang="ko-KR" dirty="0"/>
              <a:t>Passed (7 YES, 0 N0, 0 ABSTAIN</a:t>
            </a:r>
            <a:r>
              <a:rPr lang="en-US" altLang="ko-KR" dirty="0" smtClean="0"/>
              <a:t>)</a:t>
            </a:r>
            <a:endParaRPr lang="en-US" dirty="0"/>
          </a:p>
          <a:p>
            <a:pPr lvl="0"/>
            <a:endParaRPr lang="en-US" dirty="0"/>
          </a:p>
          <a:p>
            <a:pPr lvl="0"/>
            <a:endParaRPr lang="en-GB" sz="2000" dirty="0" smtClean="0"/>
          </a:p>
          <a:p>
            <a:pPr marL="0" lvl="0" indent="0">
              <a:buNone/>
            </a:pPr>
            <a:endParaRPr lang="en-US" sz="1400" dirty="0"/>
          </a:p>
          <a:p>
            <a:pPr lvl="0"/>
            <a:endParaRPr lang="en-US" sz="2000" dirty="0"/>
          </a:p>
        </p:txBody>
      </p:sp>
      <p:sp>
        <p:nvSpPr>
          <p:cNvPr id="4" name="Slide Number Placeholder 3"/>
          <p:cNvSpPr>
            <a:spLocks noGrp="1"/>
          </p:cNvSpPr>
          <p:nvPr>
            <p:ph type="sldNum" idx="12"/>
          </p:nvPr>
        </p:nvSpPr>
        <p:spPr/>
        <p:txBody>
          <a:bodyPr/>
          <a:lstStyle/>
          <a:p>
            <a:r>
              <a:rPr lang="en-GB" dirty="0" smtClean="0"/>
              <a:t>Slide </a:t>
            </a:r>
            <a:fld id="{440F5867-744E-4AA6-B0ED-4C44D2DFBB7B}" type="slidenum">
              <a:rPr lang="en-GB" smtClean="0"/>
              <a:pPr/>
              <a:t>18</a:t>
            </a:fld>
            <a:endParaRPr lang="en-GB" dirty="0"/>
          </a:p>
        </p:txBody>
      </p:sp>
      <p:sp>
        <p:nvSpPr>
          <p:cNvPr id="5" name="Footer Placeholder 4"/>
          <p:cNvSpPr>
            <a:spLocks noGrp="1"/>
          </p:cNvSpPr>
          <p:nvPr>
            <p:ph type="ftr" idx="4294967295"/>
          </p:nvPr>
        </p:nvSpPr>
        <p:spPr>
          <a:xfrm>
            <a:off x="6661375" y="6475413"/>
            <a:ext cx="1880963" cy="184666"/>
          </a:xfrm>
          <a:prstGeom prst="rect">
            <a:avLst/>
          </a:prstGeom>
        </p:spPr>
        <p:txBody>
          <a:bodyPr/>
          <a:lstStyle/>
          <a:p>
            <a:r>
              <a:rPr lang="en-US" altLang="ko-KR" dirty="0"/>
              <a:t>Yongho </a:t>
            </a:r>
            <a:r>
              <a:rPr lang="en-US" altLang="ko-KR" dirty="0" err="1"/>
              <a:t>Seok</a:t>
            </a:r>
            <a:r>
              <a:rPr lang="en-US" altLang="ko-KR" dirty="0"/>
              <a:t> (NEWRACOM)</a:t>
            </a:r>
          </a:p>
        </p:txBody>
      </p:sp>
      <p:sp>
        <p:nvSpPr>
          <p:cNvPr id="6" name="Date Placeholder 5"/>
          <p:cNvSpPr>
            <a:spLocks noGrp="1"/>
          </p:cNvSpPr>
          <p:nvPr>
            <p:ph type="dt" idx="4294967295"/>
          </p:nvPr>
        </p:nvSpPr>
        <p:spPr>
          <a:xfrm>
            <a:off x="696912" y="300851"/>
            <a:ext cx="1579600" cy="276999"/>
          </a:xfrm>
          <a:prstGeom prst="rect">
            <a:avLst/>
          </a:prstGeom>
        </p:spPr>
        <p:txBody>
          <a:bodyPr/>
          <a:lstStyle/>
          <a:p>
            <a:r>
              <a:rPr lang="en-US" altLang="ko-KR" dirty="0"/>
              <a:t>September 2016</a:t>
            </a:r>
          </a:p>
        </p:txBody>
      </p:sp>
    </p:spTree>
    <p:extLst>
      <p:ext uri="{BB962C8B-B14F-4D97-AF65-F5344CB8AC3E}">
        <p14:creationId xmlns:p14="http://schemas.microsoft.com/office/powerpoint/2010/main" val="8118361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TGah</a:t>
            </a:r>
            <a:r>
              <a:rPr lang="en-US" dirty="0" smtClean="0"/>
              <a:t> Report to EC for forwarding P802.11ah D10.0 to </a:t>
            </a:r>
            <a:r>
              <a:rPr lang="en-US" dirty="0" err="1" smtClean="0"/>
              <a:t>RevCom</a:t>
            </a:r>
            <a:endParaRPr lang="en-US" dirty="0"/>
          </a:p>
        </p:txBody>
      </p:sp>
      <p:sp>
        <p:nvSpPr>
          <p:cNvPr id="3" name="Content Placeholder 2"/>
          <p:cNvSpPr>
            <a:spLocks noGrp="1"/>
          </p:cNvSpPr>
          <p:nvPr>
            <p:ph idx="1"/>
          </p:nvPr>
        </p:nvSpPr>
        <p:spPr>
          <a:xfrm>
            <a:off x="685800" y="1981200"/>
            <a:ext cx="8229600" cy="4343400"/>
          </a:xfrm>
        </p:spPr>
        <p:txBody>
          <a:bodyPr/>
          <a:lstStyle/>
          <a:p>
            <a:pPr lvl="0"/>
            <a:r>
              <a:rPr lang="en-US" altLang="ko-KR" dirty="0" smtClean="0"/>
              <a:t>Motion- Approve </a:t>
            </a:r>
            <a:r>
              <a:rPr lang="en-US" altLang="ko-KR" dirty="0"/>
              <a:t>document </a:t>
            </a:r>
            <a:r>
              <a:rPr lang="en-US" altLang="ko-KR" dirty="0" smtClean="0"/>
              <a:t>11-16/777r4 </a:t>
            </a:r>
            <a:r>
              <a:rPr lang="en-US" altLang="ko-KR" dirty="0"/>
              <a:t>as the report to the IEEE 802 Executive Committee on the requirements for conditional approval to forward </a:t>
            </a:r>
            <a:r>
              <a:rPr lang="en-US" altLang="ko-KR" dirty="0" smtClean="0"/>
              <a:t>P802.11ah D10.0 </a:t>
            </a:r>
            <a:r>
              <a:rPr lang="en-US" altLang="ko-KR" dirty="0"/>
              <a:t>to </a:t>
            </a:r>
            <a:r>
              <a:rPr lang="en-US" altLang="ko-KR" dirty="0" err="1" smtClean="0"/>
              <a:t>RevCom</a:t>
            </a:r>
            <a:r>
              <a:rPr lang="en-US" altLang="ko-KR" dirty="0"/>
              <a:t>, granting the chair editorial license.</a:t>
            </a:r>
            <a:endParaRPr lang="en-US" dirty="0"/>
          </a:p>
          <a:p>
            <a:pPr lvl="0"/>
            <a:endParaRPr lang="en-GB" dirty="0" smtClean="0"/>
          </a:p>
          <a:p>
            <a:r>
              <a:rPr lang="en-GB" altLang="ko-KR" dirty="0"/>
              <a:t>Moved: </a:t>
            </a:r>
            <a:r>
              <a:rPr lang="en-US" altLang="ko-KR" dirty="0"/>
              <a:t>Young-</a:t>
            </a:r>
            <a:r>
              <a:rPr lang="en-US" altLang="ko-KR" dirty="0" err="1"/>
              <a:t>Hoon</a:t>
            </a:r>
            <a:r>
              <a:rPr lang="en-US" altLang="ko-KR" dirty="0"/>
              <a:t> Kwon</a:t>
            </a:r>
          </a:p>
          <a:p>
            <a:pPr lvl="0"/>
            <a:r>
              <a:rPr lang="en-GB" altLang="ko-KR" dirty="0"/>
              <a:t>Seconded: </a:t>
            </a:r>
            <a:r>
              <a:rPr lang="en-US" altLang="ko-KR" dirty="0"/>
              <a:t>Alfred </a:t>
            </a:r>
            <a:r>
              <a:rPr lang="en-US" altLang="ko-KR" dirty="0" err="1"/>
              <a:t>Asterjadhi</a:t>
            </a:r>
            <a:endParaRPr lang="en-GB" altLang="ko-KR" dirty="0"/>
          </a:p>
          <a:p>
            <a:pPr lvl="0"/>
            <a:r>
              <a:rPr lang="en-US" altLang="ko-KR" dirty="0"/>
              <a:t>Result: Passed (7 YES, 0 N0, 0 ABSTAIN)</a:t>
            </a:r>
          </a:p>
          <a:p>
            <a:pPr lvl="0"/>
            <a:endParaRPr lang="en-US" altLang="ko-KR" dirty="0"/>
          </a:p>
          <a:p>
            <a:pPr marL="0" lvl="0" indent="0">
              <a:buNone/>
            </a:pPr>
            <a:endParaRPr lang="en-US" sz="1400" dirty="0"/>
          </a:p>
          <a:p>
            <a:pPr lvl="0"/>
            <a:endParaRPr lang="en-US" sz="2000" dirty="0"/>
          </a:p>
        </p:txBody>
      </p:sp>
      <p:sp>
        <p:nvSpPr>
          <p:cNvPr id="4" name="Slide Number Placeholder 3"/>
          <p:cNvSpPr>
            <a:spLocks noGrp="1"/>
          </p:cNvSpPr>
          <p:nvPr>
            <p:ph type="sldNum" idx="12"/>
          </p:nvPr>
        </p:nvSpPr>
        <p:spPr/>
        <p:txBody>
          <a:bodyPr/>
          <a:lstStyle/>
          <a:p>
            <a:r>
              <a:rPr lang="en-GB" dirty="0" smtClean="0"/>
              <a:t>Slide </a:t>
            </a:r>
            <a:fld id="{440F5867-744E-4AA6-B0ED-4C44D2DFBB7B}" type="slidenum">
              <a:rPr lang="en-GB" smtClean="0"/>
              <a:pPr/>
              <a:t>19</a:t>
            </a:fld>
            <a:endParaRPr lang="en-GB" dirty="0"/>
          </a:p>
        </p:txBody>
      </p:sp>
      <p:sp>
        <p:nvSpPr>
          <p:cNvPr id="5" name="Footer Placeholder 4"/>
          <p:cNvSpPr>
            <a:spLocks noGrp="1"/>
          </p:cNvSpPr>
          <p:nvPr>
            <p:ph type="ftr" idx="4294967295"/>
          </p:nvPr>
        </p:nvSpPr>
        <p:spPr>
          <a:xfrm>
            <a:off x="6661375" y="6475413"/>
            <a:ext cx="1880963" cy="184666"/>
          </a:xfrm>
          <a:prstGeom prst="rect">
            <a:avLst/>
          </a:prstGeom>
        </p:spPr>
        <p:txBody>
          <a:bodyPr/>
          <a:lstStyle/>
          <a:p>
            <a:r>
              <a:rPr lang="en-US" altLang="ko-KR" dirty="0"/>
              <a:t>Yongho </a:t>
            </a:r>
            <a:r>
              <a:rPr lang="en-US" altLang="ko-KR" dirty="0" err="1"/>
              <a:t>Seok</a:t>
            </a:r>
            <a:r>
              <a:rPr lang="en-US" altLang="ko-KR" dirty="0"/>
              <a:t> (NEWRACOM)</a:t>
            </a:r>
          </a:p>
        </p:txBody>
      </p:sp>
      <p:sp>
        <p:nvSpPr>
          <p:cNvPr id="6" name="Date Placeholder 5"/>
          <p:cNvSpPr>
            <a:spLocks noGrp="1"/>
          </p:cNvSpPr>
          <p:nvPr>
            <p:ph type="dt" idx="4294967295"/>
          </p:nvPr>
        </p:nvSpPr>
        <p:spPr>
          <a:xfrm>
            <a:off x="696912" y="300851"/>
            <a:ext cx="1579600" cy="276999"/>
          </a:xfrm>
          <a:prstGeom prst="rect">
            <a:avLst/>
          </a:prstGeom>
        </p:spPr>
        <p:txBody>
          <a:bodyPr/>
          <a:lstStyle/>
          <a:p>
            <a:r>
              <a:rPr lang="en-US" dirty="0" smtClean="0"/>
              <a:t>September 2016</a:t>
            </a:r>
            <a:endParaRPr lang="en-GB" dirty="0"/>
          </a:p>
        </p:txBody>
      </p:sp>
    </p:spTree>
    <p:extLst>
      <p:ext uri="{BB962C8B-B14F-4D97-AF65-F5344CB8AC3E}">
        <p14:creationId xmlns:p14="http://schemas.microsoft.com/office/powerpoint/2010/main" val="34103961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smtClean="0"/>
              <a:t>IEEE 802.11ah Agenda</a:t>
            </a:r>
          </a:p>
        </p:txBody>
      </p:sp>
      <p:sp>
        <p:nvSpPr>
          <p:cNvPr id="15363" name="Content Placeholder 2"/>
          <p:cNvSpPr>
            <a:spLocks noGrp="1"/>
          </p:cNvSpPr>
          <p:nvPr>
            <p:ph idx="1"/>
          </p:nvPr>
        </p:nvSpPr>
        <p:spPr>
          <a:xfrm>
            <a:off x="685800" y="1447800"/>
            <a:ext cx="7772400" cy="4800600"/>
          </a:xfrm>
        </p:spPr>
        <p:txBody>
          <a:bodyPr/>
          <a:lstStyle/>
          <a:p>
            <a:pPr marL="609600" indent="-609600"/>
            <a:r>
              <a:rPr lang="en-US" dirty="0" smtClean="0"/>
              <a:t>Call for a secretary</a:t>
            </a:r>
          </a:p>
          <a:p>
            <a:pPr marL="609600" indent="-609600"/>
            <a:r>
              <a:rPr lang="en-US" dirty="0" smtClean="0"/>
              <a:t>IPR and other relevant </a:t>
            </a:r>
            <a:r>
              <a:rPr lang="en-US" dirty="0"/>
              <a:t>policy and </a:t>
            </a:r>
            <a:r>
              <a:rPr lang="en-US" dirty="0" smtClean="0"/>
              <a:t>procedures</a:t>
            </a:r>
          </a:p>
          <a:p>
            <a:pPr marL="609600" indent="-609600"/>
            <a:r>
              <a:rPr lang="en-US" dirty="0" smtClean="0"/>
              <a:t>Approve meeting minutes</a:t>
            </a:r>
          </a:p>
          <a:p>
            <a:pPr marL="1009650" lvl="1" indent="-609600"/>
            <a:r>
              <a:rPr lang="en-US" dirty="0" smtClean="0"/>
              <a:t>July meeting minutes (11-16/1099r0)</a:t>
            </a:r>
          </a:p>
          <a:p>
            <a:pPr marL="1009650" lvl="1" indent="-609600"/>
            <a:r>
              <a:rPr lang="en-US" dirty="0"/>
              <a:t>Conference call </a:t>
            </a:r>
            <a:r>
              <a:rPr lang="en-US" dirty="0" smtClean="0"/>
              <a:t>minutes (11-16/1102r0)</a:t>
            </a:r>
          </a:p>
          <a:p>
            <a:pPr marL="609600" indent="-609600"/>
            <a:r>
              <a:rPr lang="en-US" altLang="ko-KR" dirty="0" smtClean="0"/>
              <a:t>Motion </a:t>
            </a:r>
            <a:r>
              <a:rPr lang="en-US" altLang="ko-KR" dirty="0"/>
              <a:t>for EC Approval to forward the draft to </a:t>
            </a:r>
            <a:r>
              <a:rPr lang="en-US" altLang="ko-KR" dirty="0" err="1" smtClean="0"/>
              <a:t>Revcom</a:t>
            </a:r>
            <a:r>
              <a:rPr lang="en-US" altLang="ko-KR" dirty="0" smtClean="0"/>
              <a:t> (11-16/777r3)</a:t>
            </a:r>
          </a:p>
          <a:p>
            <a:pPr marL="609600" indent="-609600"/>
            <a:r>
              <a:rPr lang="en-US" altLang="ko-KR" dirty="0" smtClean="0"/>
              <a:t>Conference </a:t>
            </a:r>
            <a:r>
              <a:rPr lang="en-US" altLang="ko-KR" dirty="0"/>
              <a:t>call plan</a:t>
            </a:r>
          </a:p>
          <a:p>
            <a:pPr marL="609600" indent="-609600"/>
            <a:r>
              <a:rPr lang="en-US" altLang="ko-KR" dirty="0"/>
              <a:t>Timeline review</a:t>
            </a:r>
          </a:p>
          <a:p>
            <a:pPr marL="1009650" lvl="1" indent="-609600"/>
            <a:endParaRPr lang="en-US" dirty="0" smtClean="0"/>
          </a:p>
        </p:txBody>
      </p:sp>
      <p:sp>
        <p:nvSpPr>
          <p:cNvPr id="15366" name="Slide Number Placeholder 5"/>
          <p:cNvSpPr>
            <a:spLocks noGrp="1"/>
          </p:cNvSpPr>
          <p:nvPr>
            <p:ph type="sldNum" sz="quarter" idx="12"/>
          </p:nvPr>
        </p:nvSpPr>
        <p:spPr>
          <a:noFill/>
        </p:spPr>
        <p:txBody>
          <a:bodyPr/>
          <a:lstStyle/>
          <a:p>
            <a:r>
              <a:rPr lang="en-US" smtClean="0"/>
              <a:t>Slide </a:t>
            </a:r>
            <a:fld id="{38F0476F-A4BB-476C-A2BA-863251181211}" type="slidenum">
              <a:rPr lang="en-US" smtClean="0"/>
              <a:pPr/>
              <a:t>2</a:t>
            </a:fld>
            <a:endParaRPr lang="en-US" smtClean="0"/>
          </a:p>
        </p:txBody>
      </p:sp>
      <p:sp>
        <p:nvSpPr>
          <p:cNvPr id="8" name="Footer Placeholder 4"/>
          <p:cNvSpPr>
            <a:spLocks noGrp="1"/>
          </p:cNvSpPr>
          <p:nvPr>
            <p:ph type="ftr" sz="quarter" idx="11"/>
          </p:nvPr>
        </p:nvSpPr>
        <p:spPr>
          <a:xfrm>
            <a:off x="6662962" y="6475413"/>
            <a:ext cx="1880963" cy="184666"/>
          </a:xfrm>
          <a:noFill/>
        </p:spPr>
        <p:txBody>
          <a:bodyPr/>
          <a:lstStyle/>
          <a:p>
            <a:r>
              <a:rPr lang="en-US" altLang="ko-KR" dirty="0"/>
              <a:t>Yongho </a:t>
            </a:r>
            <a:r>
              <a:rPr lang="en-US" altLang="ko-KR" dirty="0" err="1"/>
              <a:t>Seok</a:t>
            </a:r>
            <a:r>
              <a:rPr lang="en-US" altLang="ko-KR" dirty="0"/>
              <a:t> (NEWRACOM)</a:t>
            </a:r>
          </a:p>
        </p:txBody>
      </p:sp>
      <p:sp>
        <p:nvSpPr>
          <p:cNvPr id="7" name="Date Placeholder 3"/>
          <p:cNvSpPr>
            <a:spLocks noGrp="1"/>
          </p:cNvSpPr>
          <p:nvPr>
            <p:ph type="dt" sz="quarter" idx="10"/>
          </p:nvPr>
        </p:nvSpPr>
        <p:spPr>
          <a:xfrm>
            <a:off x="696913" y="332601"/>
            <a:ext cx="1579600" cy="276999"/>
          </a:xfrm>
          <a:noFill/>
        </p:spPr>
        <p:txBody>
          <a:bodyPr/>
          <a:lstStyle/>
          <a:p>
            <a:r>
              <a:rPr lang="en-US" altLang="ko-KR" dirty="0"/>
              <a:t>September 2016</a:t>
            </a:r>
          </a:p>
        </p:txBody>
      </p:sp>
    </p:spTree>
    <p:extLst>
      <p:ext uri="{BB962C8B-B14F-4D97-AF65-F5344CB8AC3E}">
        <p14:creationId xmlns:p14="http://schemas.microsoft.com/office/powerpoint/2010/main" val="42830935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p:cNvSpPr>
            <a:spLocks noGrp="1"/>
          </p:cNvSpPr>
          <p:nvPr>
            <p:ph idx="1"/>
          </p:nvPr>
        </p:nvSpPr>
        <p:spPr>
          <a:xfrm>
            <a:off x="685800" y="1676400"/>
            <a:ext cx="7772400" cy="4114800"/>
          </a:xfrm>
        </p:spPr>
        <p:txBody>
          <a:bodyPr/>
          <a:lstStyle/>
          <a:p>
            <a:r>
              <a:rPr lang="en-US" dirty="0" err="1" smtClean="0"/>
              <a:t>TGah</a:t>
            </a:r>
            <a:r>
              <a:rPr lang="en-US" dirty="0" smtClean="0"/>
              <a:t> Status Reports</a:t>
            </a:r>
          </a:p>
          <a:p>
            <a:pPr lvl="1"/>
            <a:r>
              <a:rPr lang="en-US" altLang="ko-KR" dirty="0" err="1" smtClean="0"/>
              <a:t>TGah</a:t>
            </a:r>
            <a:r>
              <a:rPr lang="en-US" altLang="ko-KR" dirty="0" smtClean="0"/>
              <a:t> Letter Ballots Status</a:t>
            </a:r>
          </a:p>
          <a:p>
            <a:pPr lvl="1"/>
            <a:endParaRPr lang="en-US" altLang="ko-KR" dirty="0" smtClean="0"/>
          </a:p>
          <a:p>
            <a:pPr lvl="1"/>
            <a:endParaRPr lang="en-US" altLang="ko-KR" dirty="0"/>
          </a:p>
          <a:p>
            <a:pPr lvl="1"/>
            <a:endParaRPr lang="en-US" altLang="ko-KR" dirty="0" smtClean="0"/>
          </a:p>
          <a:p>
            <a:pPr lvl="1"/>
            <a:endParaRPr lang="en-US" altLang="ko-KR" dirty="0"/>
          </a:p>
          <a:p>
            <a:pPr lvl="1"/>
            <a:endParaRPr lang="en-US" altLang="ko-KR" dirty="0" smtClean="0"/>
          </a:p>
          <a:p>
            <a:pPr lvl="1"/>
            <a:endParaRPr lang="en-US" altLang="ko-KR" dirty="0" smtClean="0"/>
          </a:p>
          <a:p>
            <a:pPr lvl="1"/>
            <a:endParaRPr lang="en-US" altLang="ko-KR" dirty="0"/>
          </a:p>
          <a:p>
            <a:pPr lvl="1"/>
            <a:endParaRPr lang="en-US" altLang="ko-KR" dirty="0" smtClean="0"/>
          </a:p>
          <a:p>
            <a:endParaRPr lang="en-US" altLang="ko-KR" dirty="0" smtClean="0"/>
          </a:p>
          <a:p>
            <a:pPr lvl="1"/>
            <a:endParaRPr lang="en-US" dirty="0"/>
          </a:p>
          <a:p>
            <a:pPr lvl="1"/>
            <a:endParaRPr lang="en-US" dirty="0"/>
          </a:p>
        </p:txBody>
      </p:sp>
      <p:sp>
        <p:nvSpPr>
          <p:cNvPr id="2" name="제목 1"/>
          <p:cNvSpPr>
            <a:spLocks noGrp="1"/>
          </p:cNvSpPr>
          <p:nvPr>
            <p:ph type="title"/>
          </p:nvPr>
        </p:nvSpPr>
        <p:spPr/>
        <p:txBody>
          <a:bodyPr/>
          <a:lstStyle/>
          <a:p>
            <a:r>
              <a:rPr lang="en-US" altLang="ko-KR" dirty="0"/>
              <a:t>Submissions </a:t>
            </a:r>
            <a:r>
              <a:rPr lang="en-US" altLang="ko-KR" dirty="0" smtClean="0"/>
              <a:t>(Monday PM1)</a:t>
            </a:r>
            <a:endParaRPr lang="ko-KR" altLang="en-US" dirty="0"/>
          </a:p>
        </p:txBody>
      </p:sp>
      <p:sp>
        <p:nvSpPr>
          <p:cNvPr id="4" name="날짜 개체 틀 3"/>
          <p:cNvSpPr>
            <a:spLocks noGrp="1"/>
          </p:cNvSpPr>
          <p:nvPr>
            <p:ph type="dt" sz="half" idx="10"/>
          </p:nvPr>
        </p:nvSpPr>
        <p:spPr>
          <a:xfrm>
            <a:off x="696913" y="332601"/>
            <a:ext cx="1579600" cy="276999"/>
          </a:xfrm>
        </p:spPr>
        <p:txBody>
          <a:bodyPr/>
          <a:lstStyle/>
          <a:p>
            <a:r>
              <a:rPr lang="en-US" altLang="ko-KR" dirty="0"/>
              <a:t>September 2016</a:t>
            </a:r>
          </a:p>
        </p:txBody>
      </p:sp>
      <p:sp>
        <p:nvSpPr>
          <p:cNvPr id="5" name="바닥글 개체 틀 4"/>
          <p:cNvSpPr>
            <a:spLocks noGrp="1"/>
          </p:cNvSpPr>
          <p:nvPr>
            <p:ph type="ftr" sz="quarter" idx="11"/>
          </p:nvPr>
        </p:nvSpPr>
        <p:spPr>
          <a:xfrm>
            <a:off x="6662962" y="6475413"/>
            <a:ext cx="1880963" cy="184666"/>
          </a:xfrm>
        </p:spPr>
        <p:txBody>
          <a:bodyPr/>
          <a:lstStyle/>
          <a:p>
            <a:r>
              <a:rPr lang="en-US" altLang="ko-KR" dirty="0"/>
              <a:t>Yongho </a:t>
            </a:r>
            <a:r>
              <a:rPr lang="en-US" altLang="ko-KR" dirty="0" err="1"/>
              <a:t>Seok</a:t>
            </a:r>
            <a:r>
              <a:rPr lang="en-US" altLang="ko-KR" dirty="0"/>
              <a:t> (NEWRACOM)</a:t>
            </a:r>
          </a:p>
        </p:txBody>
      </p:sp>
      <p:sp>
        <p:nvSpPr>
          <p:cNvPr id="6" name="슬라이드 번호 개체 틀 5"/>
          <p:cNvSpPr>
            <a:spLocks noGrp="1"/>
          </p:cNvSpPr>
          <p:nvPr>
            <p:ph type="sldNum" sz="quarter" idx="12"/>
          </p:nvPr>
        </p:nvSpPr>
        <p:spPr/>
        <p:txBody>
          <a:bodyPr/>
          <a:lstStyle/>
          <a:p>
            <a:pPr>
              <a:defRPr/>
            </a:pPr>
            <a:r>
              <a:rPr lang="en-US" smtClean="0"/>
              <a:t>Slide </a:t>
            </a:r>
            <a:fld id="{9F280238-5E03-4A90-BACD-D800220B2674}" type="slidenum">
              <a:rPr lang="en-US" smtClean="0"/>
              <a:pPr>
                <a:defRPr/>
              </a:pPr>
              <a:t>3</a:t>
            </a:fld>
            <a:endParaRPr lang="en-US"/>
          </a:p>
        </p:txBody>
      </p:sp>
      <p:sp>
        <p:nvSpPr>
          <p:cNvPr id="12" name="Rectangle 3"/>
          <p:cNvSpPr>
            <a:spLocks noChangeArrowheads="1"/>
          </p:cNvSpPr>
          <p:nvPr/>
        </p:nvSpPr>
        <p:spPr bwMode="auto">
          <a:xfrm>
            <a:off x="685800" y="2735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ko-KR" altLang="en-US"/>
          </a:p>
        </p:txBody>
      </p:sp>
      <p:graphicFrame>
        <p:nvGraphicFramePr>
          <p:cNvPr id="9" name="표 8"/>
          <p:cNvGraphicFramePr>
            <a:graphicFrameLocks noGrp="1"/>
          </p:cNvGraphicFramePr>
          <p:nvPr>
            <p:extLst>
              <p:ext uri="{D42A27DB-BD31-4B8C-83A1-F6EECF244321}">
                <p14:modId xmlns:p14="http://schemas.microsoft.com/office/powerpoint/2010/main" val="3339119978"/>
              </p:ext>
            </p:extLst>
          </p:nvPr>
        </p:nvGraphicFramePr>
        <p:xfrm>
          <a:off x="457202" y="2514600"/>
          <a:ext cx="8381998" cy="3009900"/>
        </p:xfrm>
        <a:graphic>
          <a:graphicData uri="http://schemas.openxmlformats.org/drawingml/2006/table">
            <a:tbl>
              <a:tblPr/>
              <a:tblGrid>
                <a:gridCol w="533400"/>
                <a:gridCol w="533398"/>
                <a:gridCol w="533400"/>
                <a:gridCol w="762000"/>
                <a:gridCol w="762000"/>
                <a:gridCol w="475840"/>
                <a:gridCol w="588220"/>
                <a:gridCol w="588220"/>
                <a:gridCol w="588220"/>
                <a:gridCol w="588220"/>
                <a:gridCol w="588220"/>
                <a:gridCol w="697860"/>
                <a:gridCol w="685800"/>
                <a:gridCol w="457200"/>
              </a:tblGrid>
              <a:tr h="0">
                <a:tc>
                  <a:txBody>
                    <a:bodyPr/>
                    <a:lstStyle/>
                    <a:p>
                      <a:pPr marL="0" marR="0" algn="ctr">
                        <a:spcBef>
                          <a:spcPts val="0"/>
                        </a:spcBef>
                        <a:spcAft>
                          <a:spcPts val="0"/>
                        </a:spcAft>
                      </a:pPr>
                      <a:r>
                        <a:rPr lang="en-US" sz="1000" b="1" dirty="0">
                          <a:solidFill>
                            <a:srgbClr val="000000"/>
                          </a:solidFill>
                          <a:effectLst/>
                          <a:latin typeface="Arial"/>
                        </a:rPr>
                        <a:t>TG/WG</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err="1">
                          <a:solidFill>
                            <a:srgbClr val="000000"/>
                          </a:solidFill>
                          <a:effectLst/>
                          <a:latin typeface="Arial"/>
                        </a:rPr>
                        <a:t>BallotID</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a:solidFill>
                            <a:srgbClr val="000000"/>
                          </a:solidFill>
                          <a:effectLst/>
                          <a:latin typeface="Arial"/>
                        </a:rPr>
                        <a:t>Ballot Close Date</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a:solidFill>
                            <a:srgbClr val="000000"/>
                          </a:solidFill>
                          <a:effectLst/>
                          <a:latin typeface="Arial"/>
                        </a:rPr>
                        <a:t>Title</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BallotType</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Pool</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a:solidFill>
                            <a:srgbClr val="000000"/>
                          </a:solidFill>
                          <a:effectLst/>
                          <a:latin typeface="Arial"/>
                        </a:rPr>
                        <a:t>Approve</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Disapprove</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Abstain</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Return</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%Return</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%Abstain</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%Approve</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a:solidFill>
                            <a:srgbClr val="000000"/>
                          </a:solidFill>
                          <a:effectLst/>
                          <a:latin typeface="Arial"/>
                        </a:rPr>
                        <a:t>Invalid</a:t>
                      </a:r>
                      <a:endParaRPr lang="en-US" dirty="0">
                        <a:effectLst/>
                        <a:latin typeface="arial"/>
                      </a:endParaRPr>
                    </a:p>
                  </a:txBody>
                  <a:tcPr marL="9525" marR="9525" marT="9525" marB="9525" anchor="ctr">
                    <a:lnL>
                      <a:noFill/>
                    </a:lnL>
                    <a:lnR>
                      <a:noFill/>
                    </a:lnR>
                    <a:lnT>
                      <a:noFill/>
                    </a:lnT>
                    <a:lnB>
                      <a:noFill/>
                    </a:lnB>
                    <a:solidFill>
                      <a:srgbClr val="C0C0C0"/>
                    </a:solidFill>
                  </a:tcPr>
                </a:tc>
              </a:tr>
              <a:tr h="0">
                <a:tc>
                  <a:txBody>
                    <a:bodyPr/>
                    <a:lstStyle/>
                    <a:p>
                      <a:pPr marL="0" marR="0">
                        <a:spcBef>
                          <a:spcPts val="0"/>
                        </a:spcBef>
                        <a:spcAft>
                          <a:spcPts val="0"/>
                        </a:spcAft>
                      </a:pPr>
                      <a:r>
                        <a:rPr lang="en-US" sz="1000" dirty="0" err="1">
                          <a:solidFill>
                            <a:srgbClr val="000000"/>
                          </a:solidFill>
                          <a:effectLst/>
                          <a:latin typeface="Arial"/>
                        </a:rPr>
                        <a:t>TGah</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a:solidFill>
                            <a:srgbClr val="000000"/>
                          </a:solidFill>
                          <a:effectLst/>
                          <a:latin typeface="Arial"/>
                        </a:rPr>
                        <a:t>203</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sz="1000" dirty="0">
                          <a:solidFill>
                            <a:srgbClr val="000000"/>
                          </a:solidFill>
                          <a:effectLst/>
                          <a:latin typeface="Arial"/>
                        </a:rPr>
                        <a:t>05 July 2014</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rgbClr val="000000"/>
                          </a:solidFill>
                          <a:effectLst/>
                          <a:latin typeface="Arial"/>
                        </a:rPr>
                        <a:t>IEEE 802.11ah Draft </a:t>
                      </a:r>
                      <a:r>
                        <a:rPr lang="en-US" sz="1000" dirty="0" smtClean="0">
                          <a:solidFill>
                            <a:srgbClr val="000000"/>
                          </a:solidFill>
                          <a:effectLst/>
                          <a:latin typeface="Arial"/>
                        </a:rPr>
                        <a:t>2.0</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rgbClr val="000000"/>
                          </a:solidFill>
                          <a:effectLst/>
                          <a:latin typeface="Arial"/>
                        </a:rPr>
                        <a:t>Technical</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a:solidFill>
                            <a:srgbClr val="000000"/>
                          </a:solidFill>
                          <a:effectLst/>
                          <a:latin typeface="Arial"/>
                        </a:rPr>
                        <a:t>330</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204</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43</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24</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274</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83.03</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8.76</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82.59</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3</a:t>
                      </a:r>
                      <a:endParaRPr lang="ko-KR" altLang="en-US" dirty="0">
                        <a:effectLst/>
                        <a:latin typeface="arial"/>
                      </a:endParaRPr>
                    </a:p>
                  </a:txBody>
                  <a:tcPr marL="9525" marR="9525" marT="9525" marB="9525">
                    <a:lnL>
                      <a:noFill/>
                    </a:lnL>
                    <a:lnR>
                      <a:noFill/>
                    </a:lnR>
                    <a:lnT>
                      <a:noFill/>
                    </a:lnT>
                    <a:lnB>
                      <a:noFill/>
                    </a:lnB>
                    <a:solidFill>
                      <a:srgbClr val="FFFFFF"/>
                    </a:solidFill>
                  </a:tcPr>
                </a:tc>
              </a:tr>
              <a:tr h="0">
                <a:tc>
                  <a:txBody>
                    <a:bodyPr/>
                    <a:lstStyle/>
                    <a:p>
                      <a:pPr marL="0" marR="0">
                        <a:spcBef>
                          <a:spcPts val="0"/>
                        </a:spcBef>
                        <a:spcAft>
                          <a:spcPts val="0"/>
                        </a:spcAft>
                      </a:pPr>
                      <a:r>
                        <a:rPr lang="en-US" sz="1000" dirty="0" err="1">
                          <a:solidFill>
                            <a:srgbClr val="000000"/>
                          </a:solidFill>
                          <a:effectLst/>
                          <a:latin typeface="Arial"/>
                        </a:rPr>
                        <a:t>TGah</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205</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sz="1000" dirty="0" smtClean="0">
                          <a:solidFill>
                            <a:srgbClr val="000000"/>
                          </a:solidFill>
                          <a:effectLst/>
                          <a:latin typeface="Arial"/>
                        </a:rPr>
                        <a:t>25 October 2014</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rgbClr val="000000"/>
                          </a:solidFill>
                          <a:effectLst/>
                          <a:latin typeface="Arial"/>
                        </a:rPr>
                        <a:t>IEEE 802.11ah Draft </a:t>
                      </a:r>
                      <a:r>
                        <a:rPr lang="en-US" sz="1000" dirty="0" smtClean="0">
                          <a:solidFill>
                            <a:srgbClr val="000000"/>
                          </a:solidFill>
                          <a:effectLst/>
                          <a:latin typeface="Arial"/>
                        </a:rPr>
                        <a:t>3.0</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smtClean="0">
                          <a:solidFill>
                            <a:srgbClr val="000000"/>
                          </a:solidFill>
                          <a:effectLst/>
                          <a:latin typeface="Arial"/>
                        </a:rPr>
                        <a:t>Recirculation</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a:solidFill>
                            <a:srgbClr val="000000"/>
                          </a:solidFill>
                          <a:effectLst/>
                          <a:latin typeface="Arial"/>
                        </a:rPr>
                        <a:t>330</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234</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27</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17</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280</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84.85</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6.07</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89.66</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a:t>
                      </a:r>
                      <a:endParaRPr lang="ko-KR" altLang="en-US" dirty="0">
                        <a:effectLst/>
                        <a:latin typeface="arial"/>
                      </a:endParaRPr>
                    </a:p>
                  </a:txBody>
                  <a:tcPr marL="9525" marR="9525" marT="9525" marB="9525">
                    <a:lnL>
                      <a:noFill/>
                    </a:lnL>
                    <a:lnR>
                      <a:noFill/>
                    </a:lnR>
                    <a:lnT>
                      <a:noFill/>
                    </a:lnT>
                    <a:lnB>
                      <a:noFill/>
                    </a:lnB>
                    <a:solidFill>
                      <a:srgbClr val="FFFFFF"/>
                    </a:solidFill>
                  </a:tcPr>
                </a:tc>
              </a:tr>
              <a:tr h="0">
                <a:tc>
                  <a:txBody>
                    <a:bodyPr/>
                    <a:lstStyle/>
                    <a:p>
                      <a:pPr marL="0" marR="0">
                        <a:spcBef>
                          <a:spcPts val="0"/>
                        </a:spcBef>
                        <a:spcAft>
                          <a:spcPts val="0"/>
                        </a:spcAft>
                      </a:pPr>
                      <a:r>
                        <a:rPr lang="en-US" sz="1000" dirty="0" err="1">
                          <a:solidFill>
                            <a:schemeClr val="tx1"/>
                          </a:solidFill>
                          <a:effectLst/>
                          <a:latin typeface="Arial"/>
                        </a:rPr>
                        <a:t>TGah</a:t>
                      </a:r>
                      <a:endParaRPr 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207</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sz="1000" dirty="0" smtClean="0">
                          <a:solidFill>
                            <a:schemeClr val="tx1"/>
                          </a:solidFill>
                          <a:effectLst/>
                          <a:latin typeface="Arial"/>
                        </a:rPr>
                        <a:t>14 February 2015</a:t>
                      </a: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chemeClr val="tx1"/>
                          </a:solidFill>
                          <a:effectLst/>
                          <a:latin typeface="Arial"/>
                        </a:rPr>
                        <a:t>IEEE 802.11ah Draft </a:t>
                      </a:r>
                      <a:r>
                        <a:rPr lang="en-US" sz="1000" dirty="0" smtClean="0">
                          <a:solidFill>
                            <a:schemeClr val="tx1"/>
                          </a:solidFill>
                          <a:effectLst/>
                          <a:latin typeface="Arial"/>
                        </a:rPr>
                        <a:t>4.0</a:t>
                      </a:r>
                      <a:endParaRPr 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smtClean="0">
                          <a:solidFill>
                            <a:schemeClr val="tx1"/>
                          </a:solidFill>
                          <a:effectLst/>
                          <a:latin typeface="Arial"/>
                        </a:rPr>
                        <a:t>Recirculation</a:t>
                      </a:r>
                      <a:endParaRPr 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a:solidFill>
                            <a:schemeClr val="tx1"/>
                          </a:solidFill>
                          <a:effectLst/>
                          <a:latin typeface="Arial"/>
                        </a:rPr>
                        <a:t>330</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245</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19</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18</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284</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86.06</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6.34</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92.8</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r>
              <a:tr h="0">
                <a:tc>
                  <a:txBody>
                    <a:bodyPr/>
                    <a:lstStyle/>
                    <a:p>
                      <a:pPr marL="0" marR="0">
                        <a:spcBef>
                          <a:spcPts val="0"/>
                        </a:spcBef>
                        <a:spcAft>
                          <a:spcPts val="0"/>
                        </a:spcAft>
                      </a:pPr>
                      <a:r>
                        <a:rPr lang="en-US" sz="1000" dirty="0" err="1">
                          <a:solidFill>
                            <a:schemeClr val="tx1"/>
                          </a:solidFill>
                          <a:effectLst/>
                          <a:latin typeface="Arial"/>
                        </a:rPr>
                        <a:t>TGah</a:t>
                      </a:r>
                      <a:endParaRPr 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211</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sz="1000" dirty="0" smtClean="0">
                          <a:solidFill>
                            <a:schemeClr val="tx1"/>
                          </a:solidFill>
                          <a:effectLst/>
                          <a:latin typeface="Arial"/>
                        </a:rPr>
                        <a:t>14 April 2015</a:t>
                      </a: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chemeClr val="tx1"/>
                          </a:solidFill>
                          <a:effectLst/>
                          <a:latin typeface="Arial"/>
                        </a:rPr>
                        <a:t>IEEE 802.11ah Draft </a:t>
                      </a:r>
                      <a:r>
                        <a:rPr lang="en-US" sz="1000" dirty="0" smtClean="0">
                          <a:solidFill>
                            <a:schemeClr val="tx1"/>
                          </a:solidFill>
                          <a:effectLst/>
                          <a:latin typeface="Arial"/>
                        </a:rPr>
                        <a:t>5.0</a:t>
                      </a:r>
                      <a:endParaRPr 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smtClean="0">
                          <a:solidFill>
                            <a:schemeClr val="tx1"/>
                          </a:solidFill>
                          <a:effectLst/>
                          <a:latin typeface="Arial"/>
                        </a:rPr>
                        <a:t>Recirculation</a:t>
                      </a:r>
                      <a:endParaRPr 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a:solidFill>
                            <a:schemeClr val="tx1"/>
                          </a:solidFill>
                          <a:effectLst/>
                          <a:latin typeface="Arial"/>
                        </a:rPr>
                        <a:t>330</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248</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19</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16</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285</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86.36</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5.61</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92.88</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r>
              <a:tr h="0">
                <a:tc>
                  <a:txBody>
                    <a:bodyPr/>
                    <a:lstStyle/>
                    <a:p>
                      <a:pPr marL="0" marR="0">
                        <a:spcBef>
                          <a:spcPts val="0"/>
                        </a:spcBef>
                        <a:spcAft>
                          <a:spcPts val="0"/>
                        </a:spcAft>
                      </a:pPr>
                      <a:r>
                        <a:rPr lang="en-US" sz="1000" dirty="0" err="1">
                          <a:solidFill>
                            <a:schemeClr val="tx1"/>
                          </a:solidFill>
                          <a:effectLst/>
                          <a:latin typeface="Arial"/>
                        </a:rPr>
                        <a:t>TGah</a:t>
                      </a:r>
                      <a:endParaRPr lang="en-US" dirty="0">
                        <a:solidFill>
                          <a:schemeClr val="tx1"/>
                        </a:solidFill>
                        <a:effectLst/>
                        <a:latin typeface="arial"/>
                      </a:endParaRPr>
                    </a:p>
                  </a:txBody>
                  <a:tcPr marL="9525" marR="9525" marT="9525" marB="9525">
                    <a:lnL>
                      <a:noFill/>
                    </a:lnL>
                    <a:lnR>
                      <a:noFill/>
                    </a:lnR>
                    <a:lnT>
                      <a:noFill/>
                    </a:lnT>
                    <a:lnB>
                      <a:noFill/>
                    </a:lnB>
                    <a:noFill/>
                  </a:tcPr>
                </a:tc>
                <a:tc>
                  <a:txBody>
                    <a:bodyPr/>
                    <a:lstStyle/>
                    <a:p>
                      <a:pPr marL="0" marR="0" algn="r">
                        <a:spcBef>
                          <a:spcPts val="0"/>
                        </a:spcBef>
                        <a:spcAft>
                          <a:spcPts val="0"/>
                        </a:spcAft>
                      </a:pPr>
                      <a:r>
                        <a:rPr lang="en-US" altLang="ko-KR" sz="1000" dirty="0" smtClean="0">
                          <a:solidFill>
                            <a:schemeClr val="tx1"/>
                          </a:solidFill>
                          <a:effectLst/>
                          <a:latin typeface="Arial"/>
                        </a:rPr>
                        <a:t>215</a:t>
                      </a:r>
                      <a:endParaRPr lang="ko-KR" altLang="en-US" dirty="0">
                        <a:solidFill>
                          <a:schemeClr val="tx1"/>
                        </a:solidFill>
                        <a:effectLst/>
                        <a:latin typeface="arial"/>
                      </a:endParaRPr>
                    </a:p>
                  </a:txBody>
                  <a:tcPr marL="9525" marR="9525" marT="9525" marB="9525">
                    <a:lnL>
                      <a:noFill/>
                    </a:lnL>
                    <a:lnR>
                      <a:noFill/>
                    </a:lnR>
                    <a:lnT>
                      <a:noFill/>
                    </a:lnT>
                    <a:lnB>
                      <a:noFill/>
                    </a:lnB>
                    <a:no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ko-KR" sz="1000" dirty="0" smtClean="0">
                          <a:solidFill>
                            <a:schemeClr val="tx1"/>
                          </a:solidFill>
                          <a:effectLst/>
                          <a:latin typeface="Arial"/>
                        </a:rPr>
                        <a:t>3 October 2015</a:t>
                      </a:r>
                    </a:p>
                    <a:p>
                      <a:pPr marL="0" marR="0" algn="r">
                        <a:spcBef>
                          <a:spcPts val="0"/>
                        </a:spcBef>
                        <a:spcAft>
                          <a:spcPts val="0"/>
                        </a:spcAft>
                      </a:pPr>
                      <a:endParaRPr lang="en-US" sz="1000" dirty="0" smtClean="0">
                        <a:solidFill>
                          <a:schemeClr val="tx1"/>
                        </a:solidFill>
                        <a:effectLst/>
                        <a:latin typeface="Arial"/>
                      </a:endParaRPr>
                    </a:p>
                  </a:txBody>
                  <a:tcPr marL="9525" marR="9525" marT="9525" marB="9525">
                    <a:lnL>
                      <a:noFill/>
                    </a:lnL>
                    <a:lnR>
                      <a:noFill/>
                    </a:lnR>
                    <a:lnT>
                      <a:noFill/>
                    </a:lnT>
                    <a:lnB>
                      <a:noFill/>
                    </a:lnB>
                    <a:noFill/>
                  </a:tcPr>
                </a:tc>
                <a:tc>
                  <a:txBody>
                    <a:bodyPr/>
                    <a:lstStyle/>
                    <a:p>
                      <a:pPr marL="0" marR="0">
                        <a:spcBef>
                          <a:spcPts val="0"/>
                        </a:spcBef>
                        <a:spcAft>
                          <a:spcPts val="0"/>
                        </a:spcAft>
                      </a:pPr>
                      <a:r>
                        <a:rPr lang="en-US" altLang="ko-KR" sz="1000" dirty="0" smtClean="0">
                          <a:solidFill>
                            <a:schemeClr val="tx1"/>
                          </a:solidFill>
                          <a:effectLst/>
                          <a:latin typeface="Arial"/>
                        </a:rPr>
                        <a:t>IEEE 802.11ah Draft 5.0 (Unchanged)</a:t>
                      </a:r>
                      <a:endParaRPr lang="en-US" altLang="ko-KR" sz="1000" dirty="0">
                        <a:solidFill>
                          <a:schemeClr val="tx1"/>
                        </a:solidFill>
                        <a:effectLst/>
                        <a:latin typeface="arial"/>
                      </a:endParaRPr>
                    </a:p>
                  </a:txBody>
                  <a:tcPr marL="9525" marR="9525" marT="9525" marB="9525">
                    <a:lnL>
                      <a:noFill/>
                    </a:lnL>
                    <a:lnR>
                      <a:noFill/>
                    </a:lnR>
                    <a:lnT>
                      <a:noFill/>
                    </a:lnT>
                    <a:lnB>
                      <a:noFill/>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ko-KR" sz="1000" dirty="0" smtClean="0">
                          <a:solidFill>
                            <a:srgbClr val="000000"/>
                          </a:solidFill>
                          <a:effectLst/>
                          <a:latin typeface="Arial"/>
                        </a:rPr>
                        <a:t>Recirculation</a:t>
                      </a:r>
                      <a:endParaRPr lang="en-US" altLang="ko-KR" sz="1000" dirty="0" smtClean="0">
                        <a:effectLst/>
                        <a:latin typeface="arial"/>
                      </a:endParaRPr>
                    </a:p>
                    <a:p>
                      <a:pPr marL="0" marR="0">
                        <a:spcBef>
                          <a:spcPts val="0"/>
                        </a:spcBef>
                        <a:spcAft>
                          <a:spcPts val="0"/>
                        </a:spcAft>
                      </a:pPr>
                      <a:endParaRPr lang="en-US" sz="1000" dirty="0">
                        <a:solidFill>
                          <a:schemeClr val="tx1"/>
                        </a:solidFill>
                        <a:effectLst/>
                        <a:latin typeface="arial"/>
                      </a:endParaRPr>
                    </a:p>
                  </a:txBody>
                  <a:tcPr marL="9525" marR="9525" marT="9525" marB="9525">
                    <a:lnL>
                      <a:noFill/>
                    </a:lnL>
                    <a:lnR>
                      <a:noFill/>
                    </a:lnR>
                    <a:lnT>
                      <a:noFill/>
                    </a:lnT>
                    <a:lnB>
                      <a:noFill/>
                    </a:lnB>
                    <a:noFill/>
                  </a:tcPr>
                </a:tc>
                <a:tc>
                  <a:txBody>
                    <a:bodyPr/>
                    <a:lstStyle/>
                    <a:p>
                      <a:pPr marL="0" marR="0" algn="r">
                        <a:spcBef>
                          <a:spcPts val="0"/>
                        </a:spcBef>
                        <a:spcAft>
                          <a:spcPts val="0"/>
                        </a:spcAft>
                      </a:pPr>
                      <a:r>
                        <a:rPr lang="en-US" altLang="ko-KR" sz="1000" dirty="0">
                          <a:solidFill>
                            <a:schemeClr val="tx1"/>
                          </a:solidFill>
                          <a:effectLst/>
                          <a:latin typeface="Arial"/>
                        </a:rPr>
                        <a:t>330</a:t>
                      </a:r>
                      <a:endParaRPr lang="ko-KR" altLang="en-US" dirty="0">
                        <a:solidFill>
                          <a:schemeClr val="tx1"/>
                        </a:solidFill>
                        <a:effectLst/>
                        <a:latin typeface="arial"/>
                      </a:endParaRPr>
                    </a:p>
                  </a:txBody>
                  <a:tcPr marL="9525" marR="9525" marT="9525" marB="9525">
                    <a:lnL>
                      <a:noFill/>
                    </a:lnL>
                    <a:lnR>
                      <a:noFill/>
                    </a:lnR>
                    <a:lnT>
                      <a:noFill/>
                    </a:lnT>
                    <a:lnB>
                      <a:noFill/>
                    </a:lnB>
                    <a:noFill/>
                  </a:tcPr>
                </a:tc>
                <a:tc>
                  <a:txBody>
                    <a:bodyPr/>
                    <a:lstStyle/>
                    <a:p>
                      <a:pPr marL="0" marR="0" algn="r">
                        <a:spcBef>
                          <a:spcPts val="0"/>
                        </a:spcBef>
                        <a:spcAft>
                          <a:spcPts val="0"/>
                        </a:spcAft>
                      </a:pPr>
                      <a:r>
                        <a:rPr lang="en-US" altLang="ko-KR" sz="1000" dirty="0" smtClean="0">
                          <a:solidFill>
                            <a:schemeClr val="tx1"/>
                          </a:solidFill>
                          <a:effectLst/>
                          <a:latin typeface="Arial"/>
                        </a:rPr>
                        <a:t>262</a:t>
                      </a:r>
                      <a:endParaRPr lang="ko-KR" altLang="en-US" dirty="0">
                        <a:solidFill>
                          <a:schemeClr val="tx1"/>
                        </a:solidFill>
                        <a:effectLst/>
                        <a:latin typeface="arial"/>
                      </a:endParaRPr>
                    </a:p>
                  </a:txBody>
                  <a:tcPr marL="9525" marR="9525" marT="9525" marB="9525">
                    <a:lnL>
                      <a:noFill/>
                    </a:lnL>
                    <a:lnR>
                      <a:noFill/>
                    </a:lnR>
                    <a:lnT>
                      <a:noFill/>
                    </a:lnT>
                    <a:lnB>
                      <a:noFill/>
                    </a:lnB>
                    <a:noFill/>
                  </a:tcPr>
                </a:tc>
                <a:tc>
                  <a:txBody>
                    <a:bodyPr/>
                    <a:lstStyle/>
                    <a:p>
                      <a:pPr marL="0" marR="0" algn="r">
                        <a:spcBef>
                          <a:spcPts val="0"/>
                        </a:spcBef>
                        <a:spcAft>
                          <a:spcPts val="0"/>
                        </a:spcAft>
                      </a:pPr>
                      <a:r>
                        <a:rPr lang="en-US" altLang="ko-KR" sz="1000" dirty="0" smtClean="0">
                          <a:solidFill>
                            <a:schemeClr val="tx1"/>
                          </a:solidFill>
                          <a:effectLst/>
                          <a:latin typeface="Arial"/>
                        </a:rPr>
                        <a:t>6</a:t>
                      </a:r>
                      <a:endParaRPr lang="ko-KR" altLang="en-US" dirty="0">
                        <a:solidFill>
                          <a:schemeClr val="tx1"/>
                        </a:solidFill>
                        <a:effectLst/>
                        <a:latin typeface="arial"/>
                      </a:endParaRPr>
                    </a:p>
                  </a:txBody>
                  <a:tcPr marL="9525" marR="9525" marT="9525" marB="9525">
                    <a:lnL>
                      <a:noFill/>
                    </a:lnL>
                    <a:lnR>
                      <a:noFill/>
                    </a:lnR>
                    <a:lnT>
                      <a:noFill/>
                    </a:lnT>
                    <a:lnB>
                      <a:noFill/>
                    </a:lnB>
                    <a:noFill/>
                  </a:tcPr>
                </a:tc>
                <a:tc>
                  <a:txBody>
                    <a:bodyPr/>
                    <a:lstStyle/>
                    <a:p>
                      <a:pPr marL="0" marR="0" algn="r">
                        <a:spcBef>
                          <a:spcPts val="0"/>
                        </a:spcBef>
                        <a:spcAft>
                          <a:spcPts val="0"/>
                        </a:spcAft>
                      </a:pPr>
                      <a:r>
                        <a:rPr lang="en-US" altLang="ko-KR" sz="1000" dirty="0" smtClean="0">
                          <a:solidFill>
                            <a:schemeClr val="tx1"/>
                          </a:solidFill>
                          <a:effectLst/>
                          <a:latin typeface="Arial"/>
                        </a:rPr>
                        <a:t>15</a:t>
                      </a:r>
                      <a:endParaRPr lang="ko-KR" altLang="en-US" dirty="0">
                        <a:solidFill>
                          <a:schemeClr val="tx1"/>
                        </a:solidFill>
                        <a:effectLst/>
                        <a:latin typeface="arial"/>
                      </a:endParaRPr>
                    </a:p>
                  </a:txBody>
                  <a:tcPr marL="9525" marR="9525" marT="9525" marB="9525">
                    <a:lnL>
                      <a:noFill/>
                    </a:lnL>
                    <a:lnR>
                      <a:noFill/>
                    </a:lnR>
                    <a:lnT>
                      <a:noFill/>
                    </a:lnT>
                    <a:lnB>
                      <a:noFill/>
                    </a:lnB>
                    <a:noFill/>
                  </a:tcPr>
                </a:tc>
                <a:tc>
                  <a:txBody>
                    <a:bodyPr/>
                    <a:lstStyle/>
                    <a:p>
                      <a:pPr marL="0" marR="0" algn="r">
                        <a:spcBef>
                          <a:spcPts val="0"/>
                        </a:spcBef>
                        <a:spcAft>
                          <a:spcPts val="0"/>
                        </a:spcAft>
                      </a:pPr>
                      <a:r>
                        <a:rPr lang="en-US" altLang="ko-KR" sz="1000" dirty="0" smtClean="0">
                          <a:solidFill>
                            <a:schemeClr val="tx1"/>
                          </a:solidFill>
                          <a:effectLst/>
                          <a:latin typeface="Arial"/>
                        </a:rPr>
                        <a:t>285</a:t>
                      </a:r>
                      <a:endParaRPr lang="ko-KR" altLang="en-US" dirty="0">
                        <a:solidFill>
                          <a:schemeClr val="tx1"/>
                        </a:solidFill>
                        <a:effectLst/>
                        <a:latin typeface="arial"/>
                      </a:endParaRPr>
                    </a:p>
                  </a:txBody>
                  <a:tcPr marL="9525" marR="9525" marT="9525" marB="9525">
                    <a:lnL>
                      <a:noFill/>
                    </a:lnL>
                    <a:lnR>
                      <a:noFill/>
                    </a:lnR>
                    <a:lnT>
                      <a:noFill/>
                    </a:lnT>
                    <a:lnB>
                      <a:noFill/>
                    </a:lnB>
                    <a:noFill/>
                  </a:tcPr>
                </a:tc>
                <a:tc>
                  <a:txBody>
                    <a:bodyPr/>
                    <a:lstStyle/>
                    <a:p>
                      <a:pPr marL="0" marR="0" algn="r">
                        <a:spcBef>
                          <a:spcPts val="0"/>
                        </a:spcBef>
                        <a:spcAft>
                          <a:spcPts val="0"/>
                        </a:spcAft>
                      </a:pPr>
                      <a:r>
                        <a:rPr lang="en-US" altLang="ko-KR" sz="1000" dirty="0" smtClean="0">
                          <a:solidFill>
                            <a:schemeClr val="tx1"/>
                          </a:solidFill>
                          <a:effectLst/>
                          <a:latin typeface="Arial"/>
                        </a:rPr>
                        <a:t>86.36</a:t>
                      </a:r>
                      <a:endParaRPr lang="ko-KR" altLang="en-US" dirty="0">
                        <a:solidFill>
                          <a:schemeClr val="tx1"/>
                        </a:solidFill>
                        <a:effectLst/>
                        <a:latin typeface="arial"/>
                      </a:endParaRPr>
                    </a:p>
                  </a:txBody>
                  <a:tcPr marL="9525" marR="9525" marT="9525" marB="9525">
                    <a:lnL>
                      <a:noFill/>
                    </a:lnL>
                    <a:lnR>
                      <a:noFill/>
                    </a:lnR>
                    <a:lnT>
                      <a:noFill/>
                    </a:lnT>
                    <a:lnB>
                      <a:noFill/>
                    </a:lnB>
                    <a:noFill/>
                  </a:tcPr>
                </a:tc>
                <a:tc>
                  <a:txBody>
                    <a:bodyPr/>
                    <a:lstStyle/>
                    <a:p>
                      <a:pPr marL="0" marR="0" algn="r">
                        <a:spcBef>
                          <a:spcPts val="0"/>
                        </a:spcBef>
                        <a:spcAft>
                          <a:spcPts val="0"/>
                        </a:spcAft>
                      </a:pPr>
                      <a:r>
                        <a:rPr lang="en-US" altLang="ko-KR" sz="1000" dirty="0" smtClean="0">
                          <a:solidFill>
                            <a:schemeClr val="tx1"/>
                          </a:solidFill>
                          <a:effectLst/>
                          <a:latin typeface="Arial"/>
                        </a:rPr>
                        <a:t>5.26</a:t>
                      </a:r>
                      <a:endParaRPr lang="ko-KR" altLang="en-US" dirty="0">
                        <a:solidFill>
                          <a:schemeClr val="tx1"/>
                        </a:solidFill>
                        <a:effectLst/>
                        <a:latin typeface="arial"/>
                      </a:endParaRPr>
                    </a:p>
                  </a:txBody>
                  <a:tcPr marL="9525" marR="9525" marT="9525" marB="9525">
                    <a:lnL>
                      <a:noFill/>
                    </a:lnL>
                    <a:lnR>
                      <a:noFill/>
                    </a:lnR>
                    <a:lnT>
                      <a:noFill/>
                    </a:lnT>
                    <a:lnB>
                      <a:noFill/>
                    </a:lnB>
                    <a:noFill/>
                  </a:tcPr>
                </a:tc>
                <a:tc>
                  <a:txBody>
                    <a:bodyPr/>
                    <a:lstStyle/>
                    <a:p>
                      <a:pPr marL="0" marR="0" algn="r">
                        <a:spcBef>
                          <a:spcPts val="0"/>
                        </a:spcBef>
                        <a:spcAft>
                          <a:spcPts val="0"/>
                        </a:spcAft>
                      </a:pPr>
                      <a:r>
                        <a:rPr lang="en-US" altLang="ko-KR" sz="1000" dirty="0" smtClean="0">
                          <a:solidFill>
                            <a:schemeClr val="tx1"/>
                          </a:solidFill>
                          <a:effectLst/>
                          <a:latin typeface="Arial"/>
                        </a:rPr>
                        <a:t>97.76</a:t>
                      </a:r>
                      <a:endParaRPr lang="ko-KR" altLang="en-US" dirty="0">
                        <a:solidFill>
                          <a:schemeClr val="tx1"/>
                        </a:solidFill>
                        <a:effectLst/>
                        <a:latin typeface="arial"/>
                      </a:endParaRPr>
                    </a:p>
                  </a:txBody>
                  <a:tcPr marL="9525" marR="9525" marT="9525" marB="9525">
                    <a:lnL>
                      <a:noFill/>
                    </a:lnL>
                    <a:lnR>
                      <a:noFill/>
                    </a:lnR>
                    <a:lnT>
                      <a:noFill/>
                    </a:lnT>
                    <a:lnB>
                      <a:noFill/>
                    </a:lnB>
                    <a:noFill/>
                  </a:tcPr>
                </a:tc>
                <a:tc>
                  <a:txBody>
                    <a:bodyPr/>
                    <a:lstStyle/>
                    <a:p>
                      <a:pPr marL="0" marR="0" algn="r">
                        <a:spcBef>
                          <a:spcPts val="0"/>
                        </a:spcBef>
                        <a:spcAft>
                          <a:spcPts val="0"/>
                        </a:spcAft>
                      </a:pPr>
                      <a:r>
                        <a:rPr lang="en-US" altLang="ko-KR" sz="1000" dirty="0" smtClean="0">
                          <a:solidFill>
                            <a:schemeClr val="tx1"/>
                          </a:solidFill>
                          <a:effectLst/>
                          <a:latin typeface="Arial"/>
                        </a:rPr>
                        <a:t>2</a:t>
                      </a:r>
                      <a:endParaRPr lang="ko-KR" altLang="en-US" dirty="0">
                        <a:solidFill>
                          <a:schemeClr val="tx1"/>
                        </a:solidFill>
                        <a:effectLst/>
                        <a:latin typeface="arial"/>
                      </a:endParaRPr>
                    </a:p>
                  </a:txBody>
                  <a:tcPr marL="9525" marR="9525" marT="9525" marB="9525">
                    <a:lnL>
                      <a:noFill/>
                    </a:lnL>
                    <a:lnR>
                      <a:noFill/>
                    </a:lnR>
                    <a:lnT>
                      <a:noFill/>
                    </a:lnT>
                    <a:lnB>
                      <a:noFill/>
                    </a:lnB>
                    <a:noFill/>
                  </a:tcPr>
                </a:tc>
              </a:tr>
            </a:tbl>
          </a:graphicData>
        </a:graphic>
      </p:graphicFrame>
    </p:spTree>
    <p:extLst>
      <p:ext uri="{BB962C8B-B14F-4D97-AF65-F5344CB8AC3E}">
        <p14:creationId xmlns:p14="http://schemas.microsoft.com/office/powerpoint/2010/main" val="1517368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p:cNvSpPr>
            <a:spLocks noGrp="1"/>
          </p:cNvSpPr>
          <p:nvPr>
            <p:ph idx="1"/>
          </p:nvPr>
        </p:nvSpPr>
        <p:spPr>
          <a:xfrm>
            <a:off x="685800" y="1676400"/>
            <a:ext cx="7772400" cy="4114800"/>
          </a:xfrm>
        </p:spPr>
        <p:txBody>
          <a:bodyPr/>
          <a:lstStyle/>
          <a:p>
            <a:r>
              <a:rPr lang="en-US" dirty="0" err="1" smtClean="0"/>
              <a:t>TGah</a:t>
            </a:r>
            <a:r>
              <a:rPr lang="en-US" dirty="0" smtClean="0"/>
              <a:t> Status Reports</a:t>
            </a:r>
          </a:p>
          <a:p>
            <a:pPr lvl="1"/>
            <a:r>
              <a:rPr lang="en-US" altLang="ko-KR" dirty="0" err="1" smtClean="0"/>
              <a:t>TGah</a:t>
            </a:r>
            <a:r>
              <a:rPr lang="en-US" altLang="ko-KR" dirty="0" smtClean="0"/>
              <a:t> Sponsor Ballot Status</a:t>
            </a:r>
          </a:p>
          <a:p>
            <a:pPr lvl="1"/>
            <a:endParaRPr lang="en-US" altLang="ko-KR" dirty="0"/>
          </a:p>
          <a:p>
            <a:pPr lvl="1"/>
            <a:endParaRPr lang="en-US" altLang="ko-KR" dirty="0" smtClean="0"/>
          </a:p>
          <a:p>
            <a:pPr lvl="1"/>
            <a:endParaRPr lang="en-US" altLang="ko-KR" dirty="0"/>
          </a:p>
          <a:p>
            <a:pPr lvl="1"/>
            <a:endParaRPr lang="en-US" altLang="ko-KR" dirty="0" smtClean="0"/>
          </a:p>
          <a:p>
            <a:pPr lvl="1"/>
            <a:endParaRPr lang="en-US" altLang="ko-KR" dirty="0"/>
          </a:p>
          <a:p>
            <a:pPr lvl="1"/>
            <a:endParaRPr lang="en-US" altLang="ko-KR" dirty="0" smtClean="0"/>
          </a:p>
          <a:p>
            <a:pPr lvl="1"/>
            <a:endParaRPr lang="en-US" altLang="ko-KR" dirty="0" smtClean="0"/>
          </a:p>
          <a:p>
            <a:pPr lvl="1"/>
            <a:endParaRPr lang="en-US" altLang="ko-KR" dirty="0"/>
          </a:p>
          <a:p>
            <a:pPr lvl="1"/>
            <a:r>
              <a:rPr lang="en-US" altLang="ko-KR" dirty="0" err="1"/>
              <a:t>TGah</a:t>
            </a:r>
            <a:r>
              <a:rPr lang="en-US" altLang="ko-KR" dirty="0"/>
              <a:t> Draft Status </a:t>
            </a:r>
          </a:p>
          <a:p>
            <a:pPr lvl="2"/>
            <a:r>
              <a:rPr lang="en-US" altLang="ko-KR" sz="1800" dirty="0" err="1"/>
              <a:t>TGah</a:t>
            </a:r>
            <a:r>
              <a:rPr lang="en-US" altLang="ko-KR" sz="1800" dirty="0"/>
              <a:t> Draft 2.0, 3.0, 4.0, </a:t>
            </a:r>
            <a:r>
              <a:rPr lang="en-US" altLang="ko-KR" sz="1800" dirty="0" smtClean="0"/>
              <a:t>5.0, 6.0, 7.0 and 9.0 passed</a:t>
            </a:r>
            <a:endParaRPr lang="en-US" altLang="ko-KR" sz="1800" dirty="0"/>
          </a:p>
          <a:p>
            <a:pPr lvl="2"/>
            <a:r>
              <a:rPr lang="en-US" altLang="ko-KR" sz="1800" dirty="0"/>
              <a:t>Can access </a:t>
            </a:r>
            <a:r>
              <a:rPr lang="en-US" altLang="ko-KR" sz="1800" dirty="0" err="1"/>
              <a:t>TGah</a:t>
            </a:r>
            <a:r>
              <a:rPr lang="en-US" altLang="ko-KR" sz="1800" dirty="0"/>
              <a:t> Draft 9</a:t>
            </a:r>
            <a:r>
              <a:rPr lang="en-US" altLang="ko-KR" sz="1800" dirty="0" smtClean="0"/>
              <a:t>.0 </a:t>
            </a:r>
            <a:r>
              <a:rPr lang="en-US" altLang="ko-KR" sz="1800" dirty="0"/>
              <a:t>from IEEE store</a:t>
            </a:r>
          </a:p>
          <a:p>
            <a:pPr lvl="1"/>
            <a:endParaRPr lang="en-US" altLang="ko-KR" dirty="0" smtClean="0"/>
          </a:p>
          <a:p>
            <a:pPr lvl="1"/>
            <a:endParaRPr lang="en-US" altLang="ko-KR" dirty="0" smtClean="0"/>
          </a:p>
          <a:p>
            <a:pPr lvl="1"/>
            <a:endParaRPr lang="en-US" altLang="ko-KR" dirty="0"/>
          </a:p>
          <a:p>
            <a:pPr marL="457200" lvl="1" indent="0">
              <a:buNone/>
            </a:pPr>
            <a:endParaRPr lang="en-US" altLang="ko-KR" dirty="0"/>
          </a:p>
          <a:p>
            <a:pPr marL="457200" lvl="1" indent="0">
              <a:buNone/>
            </a:pPr>
            <a:endParaRPr lang="en-US" altLang="ko-KR" dirty="0" smtClean="0"/>
          </a:p>
          <a:p>
            <a:pPr lvl="1"/>
            <a:endParaRPr lang="en-US" altLang="ko-KR" dirty="0" smtClean="0"/>
          </a:p>
          <a:p>
            <a:pPr lvl="1"/>
            <a:endParaRPr lang="en-US" altLang="ko-KR" dirty="0"/>
          </a:p>
          <a:p>
            <a:pPr marL="457200" lvl="1" indent="0">
              <a:buNone/>
            </a:pPr>
            <a:endParaRPr lang="en-US" altLang="ko-KR" dirty="0" smtClean="0"/>
          </a:p>
        </p:txBody>
      </p:sp>
      <p:sp>
        <p:nvSpPr>
          <p:cNvPr id="2" name="제목 1"/>
          <p:cNvSpPr>
            <a:spLocks noGrp="1"/>
          </p:cNvSpPr>
          <p:nvPr>
            <p:ph type="title"/>
          </p:nvPr>
        </p:nvSpPr>
        <p:spPr/>
        <p:txBody>
          <a:bodyPr/>
          <a:lstStyle/>
          <a:p>
            <a:r>
              <a:rPr lang="en-US" altLang="ko-KR" dirty="0"/>
              <a:t>Submissions (Monday PM1)</a:t>
            </a:r>
            <a:endParaRPr lang="ko-KR" altLang="en-US" dirty="0"/>
          </a:p>
        </p:txBody>
      </p:sp>
      <p:sp>
        <p:nvSpPr>
          <p:cNvPr id="4" name="날짜 개체 틀 3"/>
          <p:cNvSpPr>
            <a:spLocks noGrp="1"/>
          </p:cNvSpPr>
          <p:nvPr>
            <p:ph type="dt" sz="half" idx="10"/>
          </p:nvPr>
        </p:nvSpPr>
        <p:spPr>
          <a:xfrm>
            <a:off x="696913" y="332601"/>
            <a:ext cx="1579600" cy="276999"/>
          </a:xfrm>
        </p:spPr>
        <p:txBody>
          <a:bodyPr/>
          <a:lstStyle/>
          <a:p>
            <a:r>
              <a:rPr lang="en-US" altLang="ko-KR" dirty="0"/>
              <a:t>September 2016</a:t>
            </a:r>
          </a:p>
        </p:txBody>
      </p:sp>
      <p:sp>
        <p:nvSpPr>
          <p:cNvPr id="5" name="바닥글 개체 틀 4"/>
          <p:cNvSpPr>
            <a:spLocks noGrp="1"/>
          </p:cNvSpPr>
          <p:nvPr>
            <p:ph type="ftr" sz="quarter" idx="11"/>
          </p:nvPr>
        </p:nvSpPr>
        <p:spPr>
          <a:xfrm>
            <a:off x="6662962" y="6475413"/>
            <a:ext cx="1880963" cy="184666"/>
          </a:xfrm>
        </p:spPr>
        <p:txBody>
          <a:bodyPr/>
          <a:lstStyle/>
          <a:p>
            <a:r>
              <a:rPr lang="en-US" altLang="ko-KR" dirty="0"/>
              <a:t>Yongho </a:t>
            </a:r>
            <a:r>
              <a:rPr lang="en-US" altLang="ko-KR" dirty="0" err="1"/>
              <a:t>Seok</a:t>
            </a:r>
            <a:r>
              <a:rPr lang="en-US" altLang="ko-KR" dirty="0"/>
              <a:t> (NEWRACOM)</a:t>
            </a:r>
          </a:p>
        </p:txBody>
      </p:sp>
      <p:sp>
        <p:nvSpPr>
          <p:cNvPr id="6" name="슬라이드 번호 개체 틀 5"/>
          <p:cNvSpPr>
            <a:spLocks noGrp="1"/>
          </p:cNvSpPr>
          <p:nvPr>
            <p:ph type="sldNum" sz="quarter" idx="12"/>
          </p:nvPr>
        </p:nvSpPr>
        <p:spPr/>
        <p:txBody>
          <a:bodyPr/>
          <a:lstStyle/>
          <a:p>
            <a:pPr>
              <a:defRPr/>
            </a:pPr>
            <a:r>
              <a:rPr lang="en-US" smtClean="0"/>
              <a:t>Slide </a:t>
            </a:r>
            <a:fld id="{9F280238-5E03-4A90-BACD-D800220B2674}" type="slidenum">
              <a:rPr lang="en-US" smtClean="0"/>
              <a:pPr>
                <a:defRPr/>
              </a:pPr>
              <a:t>4</a:t>
            </a:fld>
            <a:endParaRPr lang="en-US"/>
          </a:p>
        </p:txBody>
      </p:sp>
      <p:sp>
        <p:nvSpPr>
          <p:cNvPr id="12" name="Rectangle 3"/>
          <p:cNvSpPr>
            <a:spLocks noChangeArrowheads="1"/>
          </p:cNvSpPr>
          <p:nvPr/>
        </p:nvSpPr>
        <p:spPr bwMode="auto">
          <a:xfrm>
            <a:off x="685800" y="2735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ko-KR" altLang="en-US"/>
          </a:p>
        </p:txBody>
      </p:sp>
      <p:graphicFrame>
        <p:nvGraphicFramePr>
          <p:cNvPr id="8" name="표 7"/>
          <p:cNvGraphicFramePr>
            <a:graphicFrameLocks noGrp="1"/>
          </p:cNvGraphicFramePr>
          <p:nvPr>
            <p:extLst>
              <p:ext uri="{D42A27DB-BD31-4B8C-83A1-F6EECF244321}">
                <p14:modId xmlns:p14="http://schemas.microsoft.com/office/powerpoint/2010/main" val="6502166"/>
              </p:ext>
            </p:extLst>
          </p:nvPr>
        </p:nvGraphicFramePr>
        <p:xfrm>
          <a:off x="457202" y="2514600"/>
          <a:ext cx="8381998" cy="2857500"/>
        </p:xfrm>
        <a:graphic>
          <a:graphicData uri="http://schemas.openxmlformats.org/drawingml/2006/table">
            <a:tbl>
              <a:tblPr/>
              <a:tblGrid>
                <a:gridCol w="533400"/>
                <a:gridCol w="533398"/>
                <a:gridCol w="533400"/>
                <a:gridCol w="762000"/>
                <a:gridCol w="762000"/>
                <a:gridCol w="475840"/>
                <a:gridCol w="588220"/>
                <a:gridCol w="588220"/>
                <a:gridCol w="588220"/>
                <a:gridCol w="588220"/>
                <a:gridCol w="588220"/>
                <a:gridCol w="697860"/>
                <a:gridCol w="685800"/>
                <a:gridCol w="457200"/>
              </a:tblGrid>
              <a:tr h="0">
                <a:tc>
                  <a:txBody>
                    <a:bodyPr/>
                    <a:lstStyle/>
                    <a:p>
                      <a:pPr marL="0" marR="0" algn="ctr">
                        <a:spcBef>
                          <a:spcPts val="0"/>
                        </a:spcBef>
                        <a:spcAft>
                          <a:spcPts val="0"/>
                        </a:spcAft>
                      </a:pPr>
                      <a:r>
                        <a:rPr lang="en-US" sz="1000" b="1" dirty="0">
                          <a:solidFill>
                            <a:srgbClr val="000000"/>
                          </a:solidFill>
                          <a:effectLst/>
                          <a:latin typeface="Arial"/>
                        </a:rPr>
                        <a:t>TG/WG</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err="1">
                          <a:solidFill>
                            <a:srgbClr val="000000"/>
                          </a:solidFill>
                          <a:effectLst/>
                          <a:latin typeface="Arial"/>
                        </a:rPr>
                        <a:t>BallotID</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a:solidFill>
                            <a:srgbClr val="000000"/>
                          </a:solidFill>
                          <a:effectLst/>
                          <a:latin typeface="Arial"/>
                        </a:rPr>
                        <a:t>Ballot Close Date</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a:solidFill>
                            <a:srgbClr val="000000"/>
                          </a:solidFill>
                          <a:effectLst/>
                          <a:latin typeface="Arial"/>
                        </a:rPr>
                        <a:t>Title</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BallotType</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Pool</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a:solidFill>
                            <a:srgbClr val="000000"/>
                          </a:solidFill>
                          <a:effectLst/>
                          <a:latin typeface="Arial"/>
                        </a:rPr>
                        <a:t>Approve</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Disapprove</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Abstain</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Return</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%Return</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%Abstain</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%Approve</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a:solidFill>
                            <a:srgbClr val="000000"/>
                          </a:solidFill>
                          <a:effectLst/>
                          <a:latin typeface="Arial"/>
                        </a:rPr>
                        <a:t>Invalid</a:t>
                      </a:r>
                      <a:endParaRPr lang="en-US" dirty="0">
                        <a:effectLst/>
                        <a:latin typeface="arial"/>
                      </a:endParaRPr>
                    </a:p>
                  </a:txBody>
                  <a:tcPr marL="9525" marR="9525" marT="9525" marB="9525" anchor="ctr">
                    <a:lnL>
                      <a:noFill/>
                    </a:lnL>
                    <a:lnR>
                      <a:noFill/>
                    </a:lnR>
                    <a:lnT>
                      <a:noFill/>
                    </a:lnT>
                    <a:lnB>
                      <a:noFill/>
                    </a:lnB>
                    <a:solidFill>
                      <a:srgbClr val="C0C0C0"/>
                    </a:solidFill>
                  </a:tcPr>
                </a:tc>
              </a:tr>
              <a:tr h="0">
                <a:tc>
                  <a:txBody>
                    <a:bodyPr/>
                    <a:lstStyle/>
                    <a:p>
                      <a:pPr marL="0" marR="0">
                        <a:spcBef>
                          <a:spcPts val="0"/>
                        </a:spcBef>
                        <a:spcAft>
                          <a:spcPts val="0"/>
                        </a:spcAft>
                      </a:pPr>
                      <a:r>
                        <a:rPr lang="en-US" sz="1000" dirty="0" err="1" smtClean="0">
                          <a:solidFill>
                            <a:srgbClr val="000000"/>
                          </a:solidFill>
                          <a:effectLst/>
                          <a:latin typeface="Arial"/>
                        </a:rPr>
                        <a:t>TGah</a:t>
                      </a:r>
                      <a:r>
                        <a:rPr lang="en-US" sz="1000" dirty="0" smtClean="0">
                          <a:solidFill>
                            <a:srgbClr val="000000"/>
                          </a:solidFill>
                          <a:effectLst/>
                          <a:latin typeface="Arial"/>
                        </a:rPr>
                        <a:t>  </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1000</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sz="1000" dirty="0">
                          <a:solidFill>
                            <a:srgbClr val="000000"/>
                          </a:solidFill>
                          <a:effectLst/>
                          <a:latin typeface="Arial"/>
                        </a:rPr>
                        <a:t>05 </a:t>
                      </a:r>
                      <a:r>
                        <a:rPr lang="en-US" sz="1000" dirty="0" smtClean="0">
                          <a:solidFill>
                            <a:srgbClr val="000000"/>
                          </a:solidFill>
                          <a:effectLst/>
                          <a:latin typeface="Arial"/>
                        </a:rPr>
                        <a:t>November 2015</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rgbClr val="000000"/>
                          </a:solidFill>
                          <a:effectLst/>
                          <a:latin typeface="Arial"/>
                        </a:rPr>
                        <a:t>IEEE 802.11ah Draft </a:t>
                      </a:r>
                      <a:r>
                        <a:rPr lang="en-US" sz="1000" dirty="0" smtClean="0">
                          <a:solidFill>
                            <a:srgbClr val="000000"/>
                          </a:solidFill>
                          <a:effectLst/>
                          <a:latin typeface="Arial"/>
                        </a:rPr>
                        <a:t>5.0</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rgbClr val="000000"/>
                          </a:solidFill>
                          <a:effectLst/>
                          <a:latin typeface="Arial"/>
                        </a:rPr>
                        <a:t>Technical</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176</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115</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12</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11</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138</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78.40</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7.97</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90.55</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0</a:t>
                      </a:r>
                      <a:endParaRPr lang="ko-KR" altLang="en-US" dirty="0">
                        <a:effectLst/>
                        <a:latin typeface="arial"/>
                      </a:endParaRPr>
                    </a:p>
                  </a:txBody>
                  <a:tcPr marL="9525" marR="9525" marT="9525" marB="9525">
                    <a:lnL>
                      <a:noFill/>
                    </a:lnL>
                    <a:lnR>
                      <a:noFill/>
                    </a:lnR>
                    <a:lnT>
                      <a:noFill/>
                    </a:lnT>
                    <a:lnB>
                      <a:noFill/>
                    </a:lnB>
                    <a:solidFill>
                      <a:srgbClr val="FFFFFF"/>
                    </a:solidFill>
                  </a:tcPr>
                </a:tc>
              </a:tr>
              <a:tr h="0">
                <a:tc>
                  <a:txBody>
                    <a:bodyPr/>
                    <a:lstStyle/>
                    <a:p>
                      <a:pPr marL="0" marR="0">
                        <a:spcBef>
                          <a:spcPts val="0"/>
                        </a:spcBef>
                        <a:spcAft>
                          <a:spcPts val="0"/>
                        </a:spcAft>
                      </a:pPr>
                      <a:r>
                        <a:rPr lang="en-US" sz="1000" dirty="0" err="1" smtClean="0">
                          <a:solidFill>
                            <a:srgbClr val="000000"/>
                          </a:solidFill>
                          <a:effectLst/>
                          <a:latin typeface="Arial"/>
                        </a:rPr>
                        <a:t>TGah</a:t>
                      </a:r>
                      <a:r>
                        <a:rPr lang="en-US" sz="1000" dirty="0" smtClean="0">
                          <a:solidFill>
                            <a:srgbClr val="000000"/>
                          </a:solidFill>
                          <a:effectLst/>
                          <a:latin typeface="Arial"/>
                        </a:rPr>
                        <a:t> </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1001</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sz="1000" dirty="0" smtClean="0">
                          <a:solidFill>
                            <a:srgbClr val="000000"/>
                          </a:solidFill>
                          <a:effectLst/>
                          <a:latin typeface="Arial"/>
                        </a:rPr>
                        <a:t>02 March 2016</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rgbClr val="000000"/>
                          </a:solidFill>
                          <a:effectLst/>
                          <a:latin typeface="Arial"/>
                        </a:rPr>
                        <a:t>IEEE 802.11ah Draft </a:t>
                      </a:r>
                      <a:r>
                        <a:rPr lang="en-US" sz="1000" dirty="0" smtClean="0">
                          <a:solidFill>
                            <a:srgbClr val="000000"/>
                          </a:solidFill>
                          <a:effectLst/>
                          <a:latin typeface="Arial"/>
                        </a:rPr>
                        <a:t>6.0</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ko-KR" sz="1000" dirty="0" smtClean="0">
                          <a:solidFill>
                            <a:srgbClr val="000000"/>
                          </a:solidFill>
                          <a:effectLst/>
                          <a:latin typeface="Arial"/>
                        </a:rPr>
                        <a:t>Recirculation</a:t>
                      </a:r>
                      <a:endParaRPr lang="en-US" altLang="ko-KR" sz="1000" dirty="0" smtClean="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176</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119</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12</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12</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143</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81.25</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8.39</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90.83</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0</a:t>
                      </a:r>
                      <a:endParaRPr lang="ko-KR" altLang="en-US" dirty="0">
                        <a:effectLst/>
                        <a:latin typeface="arial"/>
                      </a:endParaRPr>
                    </a:p>
                  </a:txBody>
                  <a:tcPr marL="9525" marR="9525" marT="9525" marB="9525">
                    <a:lnL>
                      <a:noFill/>
                    </a:lnL>
                    <a:lnR>
                      <a:noFill/>
                    </a:lnR>
                    <a:lnT>
                      <a:noFill/>
                    </a:lnT>
                    <a:lnB>
                      <a:noFill/>
                    </a:lnB>
                    <a:solidFill>
                      <a:srgbClr val="FFFFFF"/>
                    </a:solidFill>
                  </a:tcPr>
                </a:tc>
              </a:tr>
              <a:tr h="0">
                <a:tc>
                  <a:txBody>
                    <a:bodyPr/>
                    <a:lstStyle/>
                    <a:p>
                      <a:pPr marL="0" marR="0">
                        <a:spcBef>
                          <a:spcPts val="0"/>
                        </a:spcBef>
                        <a:spcAft>
                          <a:spcPts val="0"/>
                        </a:spcAft>
                      </a:pPr>
                      <a:r>
                        <a:rPr lang="en-US" sz="1000" dirty="0" err="1" smtClean="0">
                          <a:solidFill>
                            <a:srgbClr val="000000"/>
                          </a:solidFill>
                          <a:effectLst/>
                          <a:latin typeface="Arial"/>
                        </a:rPr>
                        <a:t>TGah</a:t>
                      </a:r>
                      <a:r>
                        <a:rPr lang="en-US" sz="1000" dirty="0" smtClean="0">
                          <a:solidFill>
                            <a:srgbClr val="000000"/>
                          </a:solidFill>
                          <a:effectLst/>
                          <a:latin typeface="Arial"/>
                        </a:rPr>
                        <a:t> </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1002</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sz="1000" dirty="0" smtClean="0">
                          <a:solidFill>
                            <a:srgbClr val="000000"/>
                          </a:solidFill>
                          <a:effectLst/>
                          <a:latin typeface="Arial"/>
                        </a:rPr>
                        <a:t>14 April 2016</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rgbClr val="000000"/>
                          </a:solidFill>
                          <a:effectLst/>
                          <a:latin typeface="Arial"/>
                        </a:rPr>
                        <a:t>IEEE 802.11ah Draft </a:t>
                      </a:r>
                      <a:r>
                        <a:rPr lang="en-US" sz="1000" dirty="0" smtClean="0">
                          <a:solidFill>
                            <a:srgbClr val="000000"/>
                          </a:solidFill>
                          <a:effectLst/>
                          <a:latin typeface="Arial"/>
                        </a:rPr>
                        <a:t>7.0</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ko-KR" sz="1000" dirty="0" smtClean="0">
                          <a:solidFill>
                            <a:srgbClr val="000000"/>
                          </a:solidFill>
                          <a:effectLst/>
                          <a:latin typeface="Arial"/>
                        </a:rPr>
                        <a:t>Recirculation</a:t>
                      </a:r>
                      <a:endParaRPr lang="en-US" altLang="ko-KR" sz="1000" dirty="0" smtClean="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176</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124</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11</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12</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147</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83.52</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8.16</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91.85</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0</a:t>
                      </a:r>
                      <a:endParaRPr lang="ko-KR" altLang="en-US" dirty="0">
                        <a:effectLst/>
                        <a:latin typeface="arial"/>
                      </a:endParaRPr>
                    </a:p>
                  </a:txBody>
                  <a:tcPr marL="9525" marR="9525" marT="9525" marB="9525">
                    <a:lnL>
                      <a:noFill/>
                    </a:lnL>
                    <a:lnR>
                      <a:noFill/>
                    </a:lnR>
                    <a:lnT>
                      <a:noFill/>
                    </a:lnT>
                    <a:lnB>
                      <a:noFill/>
                    </a:lnB>
                    <a:solidFill>
                      <a:srgbClr val="FFFFFF"/>
                    </a:solidFill>
                  </a:tcPr>
                </a:tc>
              </a:tr>
              <a:tr h="457200">
                <a:tc>
                  <a:txBody>
                    <a:bodyPr/>
                    <a:lstStyle/>
                    <a:p>
                      <a:pPr marL="0" marR="0">
                        <a:spcBef>
                          <a:spcPts val="0"/>
                        </a:spcBef>
                        <a:spcAft>
                          <a:spcPts val="0"/>
                        </a:spcAft>
                      </a:pPr>
                      <a:r>
                        <a:rPr lang="en-US" sz="1000" dirty="0" err="1" smtClean="0">
                          <a:solidFill>
                            <a:srgbClr val="000000"/>
                          </a:solidFill>
                          <a:effectLst/>
                          <a:latin typeface="Arial"/>
                        </a:rPr>
                        <a:t>TGah</a:t>
                      </a:r>
                      <a:r>
                        <a:rPr lang="en-US" sz="1000" dirty="0" smtClean="0">
                          <a:solidFill>
                            <a:srgbClr val="000000"/>
                          </a:solidFill>
                          <a:effectLst/>
                          <a:latin typeface="Arial"/>
                        </a:rPr>
                        <a:t> </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1003</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sz="1000" dirty="0" smtClean="0">
                          <a:solidFill>
                            <a:srgbClr val="000000"/>
                          </a:solidFill>
                          <a:effectLst/>
                          <a:latin typeface="Arial"/>
                        </a:rPr>
                        <a:t>17 May 2016</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rgbClr val="000000"/>
                          </a:solidFill>
                          <a:effectLst/>
                          <a:latin typeface="Arial"/>
                        </a:rPr>
                        <a:t>IEEE 802.11ah Draft </a:t>
                      </a:r>
                      <a:r>
                        <a:rPr lang="en-US" sz="1000" dirty="0" smtClean="0">
                          <a:solidFill>
                            <a:srgbClr val="000000"/>
                          </a:solidFill>
                          <a:effectLst/>
                          <a:latin typeface="Arial"/>
                        </a:rPr>
                        <a:t>8.0</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ko-KR" sz="1000" dirty="0" smtClean="0">
                          <a:solidFill>
                            <a:srgbClr val="000000"/>
                          </a:solidFill>
                          <a:effectLst/>
                          <a:latin typeface="Arial"/>
                        </a:rPr>
                        <a:t>Recirculation</a:t>
                      </a:r>
                      <a:endParaRPr lang="en-US" altLang="ko-KR" sz="1000" dirty="0" smtClean="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176</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129</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7</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13</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149</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84.65</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8.72</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94.85</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0</a:t>
                      </a:r>
                      <a:endParaRPr lang="ko-KR" altLang="en-US" dirty="0">
                        <a:effectLst/>
                        <a:latin typeface="arial"/>
                      </a:endParaRPr>
                    </a:p>
                  </a:txBody>
                  <a:tcPr marL="9525" marR="9525" marT="9525" marB="9525">
                    <a:lnL>
                      <a:noFill/>
                    </a:lnL>
                    <a:lnR>
                      <a:noFill/>
                    </a:lnR>
                    <a:lnT>
                      <a:noFill/>
                    </a:lnT>
                    <a:lnB>
                      <a:noFill/>
                    </a:lnB>
                    <a:solidFill>
                      <a:srgbClr val="FFFFFF"/>
                    </a:solidFill>
                  </a:tcPr>
                </a:tc>
              </a:tr>
              <a:tr h="0">
                <a:tc>
                  <a:txBody>
                    <a:bodyPr/>
                    <a:lstStyle/>
                    <a:p>
                      <a:pPr marL="0" marR="0">
                        <a:spcBef>
                          <a:spcPts val="0"/>
                        </a:spcBef>
                        <a:spcAft>
                          <a:spcPts val="0"/>
                        </a:spcAft>
                      </a:pPr>
                      <a:r>
                        <a:rPr lang="en-US" sz="1000" dirty="0" err="1" smtClean="0">
                          <a:solidFill>
                            <a:srgbClr val="000000"/>
                          </a:solidFill>
                          <a:effectLst/>
                          <a:latin typeface="Arial"/>
                        </a:rPr>
                        <a:t>TGah</a:t>
                      </a:r>
                      <a:r>
                        <a:rPr lang="en-US" sz="1000" dirty="0" smtClean="0">
                          <a:solidFill>
                            <a:srgbClr val="000000"/>
                          </a:solidFill>
                          <a:effectLst/>
                          <a:latin typeface="Arial"/>
                        </a:rPr>
                        <a:t> </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1004</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sz="1000" dirty="0" smtClean="0">
                          <a:solidFill>
                            <a:srgbClr val="000000"/>
                          </a:solidFill>
                          <a:effectLst/>
                          <a:latin typeface="Arial"/>
                        </a:rPr>
                        <a:t>09 September 2016</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rgbClr val="000000"/>
                          </a:solidFill>
                          <a:effectLst/>
                          <a:latin typeface="Arial"/>
                        </a:rPr>
                        <a:t>IEEE 802.11ah Draft </a:t>
                      </a:r>
                      <a:r>
                        <a:rPr lang="en-US" sz="1000" dirty="0" smtClean="0">
                          <a:solidFill>
                            <a:srgbClr val="000000"/>
                          </a:solidFill>
                          <a:effectLst/>
                          <a:latin typeface="Arial"/>
                        </a:rPr>
                        <a:t>9.0</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ko-KR" sz="1000" dirty="0" smtClean="0">
                          <a:solidFill>
                            <a:srgbClr val="000000"/>
                          </a:solidFill>
                          <a:effectLst/>
                          <a:latin typeface="Arial"/>
                        </a:rPr>
                        <a:t>Recirculation</a:t>
                      </a:r>
                      <a:endParaRPr lang="en-US" altLang="ko-KR" sz="1000" dirty="0" smtClean="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176</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129</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14</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151</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85.79</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9.27</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94.16</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a:t>
                      </a:r>
                      <a:endParaRPr lang="ko-KR" altLang="en-US" dirty="0">
                        <a:effectLst/>
                        <a:latin typeface="arial"/>
                      </a:endParaRPr>
                    </a:p>
                  </a:txBody>
                  <a:tcPr marL="9525" marR="9525" marT="9525" marB="9525">
                    <a:lnL>
                      <a:noFill/>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val="25781675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p:cNvSpPr>
            <a:spLocks noGrp="1"/>
          </p:cNvSpPr>
          <p:nvPr>
            <p:ph idx="1"/>
          </p:nvPr>
        </p:nvSpPr>
        <p:spPr>
          <a:xfrm>
            <a:off x="685800" y="1676400"/>
            <a:ext cx="7772400" cy="4114800"/>
          </a:xfrm>
        </p:spPr>
        <p:txBody>
          <a:bodyPr/>
          <a:lstStyle/>
          <a:p>
            <a:r>
              <a:rPr lang="en-US" altLang="ko-KR" dirty="0" smtClean="0"/>
              <a:t>Sponsor Ballot </a:t>
            </a:r>
            <a:r>
              <a:rPr lang="en-US" altLang="ko-KR" dirty="0"/>
              <a:t>Resolution </a:t>
            </a:r>
            <a:r>
              <a:rPr lang="en-US" altLang="ko-KR" dirty="0" smtClean="0"/>
              <a:t>Committee operation rule</a:t>
            </a:r>
          </a:p>
          <a:p>
            <a:pPr lvl="1"/>
            <a:r>
              <a:rPr lang="en-US" altLang="ko-KR" dirty="0" smtClean="0"/>
              <a:t>Any </a:t>
            </a:r>
            <a:r>
              <a:rPr lang="en-US" altLang="ko-KR" dirty="0"/>
              <a:t>voting member of </a:t>
            </a:r>
            <a:r>
              <a:rPr lang="en-US" altLang="ko-KR" dirty="0" smtClean="0"/>
              <a:t>IEEE 802.11 can </a:t>
            </a:r>
            <a:r>
              <a:rPr lang="en-US" altLang="ko-KR" dirty="0"/>
              <a:t>vote at </a:t>
            </a:r>
            <a:r>
              <a:rPr lang="en-US" altLang="ko-KR" dirty="0" err="1" smtClean="0"/>
              <a:t>TGah</a:t>
            </a:r>
            <a:r>
              <a:rPr lang="en-US" altLang="ko-KR" dirty="0" smtClean="0"/>
              <a:t> </a:t>
            </a:r>
            <a:r>
              <a:rPr lang="en-US" altLang="ko-KR" dirty="0"/>
              <a:t>meetings</a:t>
            </a:r>
          </a:p>
          <a:p>
            <a:pPr lvl="1"/>
            <a:r>
              <a:rPr lang="en-US" altLang="ko-KR" dirty="0" err="1" smtClean="0"/>
              <a:t>TGah</a:t>
            </a:r>
            <a:r>
              <a:rPr lang="en-US" altLang="ko-KR" dirty="0" smtClean="0"/>
              <a:t> </a:t>
            </a:r>
            <a:r>
              <a:rPr lang="en-US" altLang="ko-KR" dirty="0"/>
              <a:t>can consider motions (e.g. comment resolution,  other changes to the draft, to recirculate) in any of its meetings – including </a:t>
            </a:r>
            <a:r>
              <a:rPr lang="en-US" altLang="ko-KR" dirty="0" smtClean="0"/>
              <a:t>teleconferences</a:t>
            </a:r>
          </a:p>
          <a:p>
            <a:pPr lvl="1"/>
            <a:r>
              <a:rPr lang="en-US" altLang="ko-KR" dirty="0" smtClean="0"/>
              <a:t>Intellectual Property (IP) related comment is not discussed in teleconferences</a:t>
            </a:r>
          </a:p>
          <a:p>
            <a:pPr lvl="1"/>
            <a:r>
              <a:rPr lang="en-US" altLang="ko-KR" dirty="0" err="1" smtClean="0"/>
              <a:t>TGah</a:t>
            </a:r>
            <a:r>
              <a:rPr lang="en-US" altLang="ko-KR" dirty="0" smtClean="0"/>
              <a:t> </a:t>
            </a:r>
            <a:r>
              <a:rPr lang="en-US" altLang="ko-KR" dirty="0"/>
              <a:t>will meet during </a:t>
            </a:r>
            <a:r>
              <a:rPr lang="en-US" altLang="ko-KR" dirty="0" smtClean="0"/>
              <a:t>IEEE 802.11 </a:t>
            </a:r>
            <a:r>
              <a:rPr lang="en-US" altLang="ko-KR" dirty="0"/>
              <a:t>F2F meetings</a:t>
            </a:r>
          </a:p>
          <a:p>
            <a:pPr lvl="1"/>
            <a:endParaRPr lang="en-US" altLang="ko-KR" dirty="0" smtClean="0"/>
          </a:p>
        </p:txBody>
      </p:sp>
      <p:sp>
        <p:nvSpPr>
          <p:cNvPr id="2" name="제목 1"/>
          <p:cNvSpPr>
            <a:spLocks noGrp="1"/>
          </p:cNvSpPr>
          <p:nvPr>
            <p:ph type="title"/>
          </p:nvPr>
        </p:nvSpPr>
        <p:spPr/>
        <p:txBody>
          <a:bodyPr/>
          <a:lstStyle/>
          <a:p>
            <a:r>
              <a:rPr lang="en-US" altLang="ko-KR" dirty="0"/>
              <a:t>Submissions (Monday PM1)</a:t>
            </a:r>
            <a:endParaRPr lang="ko-KR" altLang="en-US" dirty="0"/>
          </a:p>
        </p:txBody>
      </p:sp>
      <p:sp>
        <p:nvSpPr>
          <p:cNvPr id="4" name="날짜 개체 틀 3"/>
          <p:cNvSpPr>
            <a:spLocks noGrp="1"/>
          </p:cNvSpPr>
          <p:nvPr>
            <p:ph type="dt" sz="half" idx="10"/>
          </p:nvPr>
        </p:nvSpPr>
        <p:spPr>
          <a:xfrm>
            <a:off x="696913" y="332601"/>
            <a:ext cx="1579600" cy="276999"/>
          </a:xfrm>
        </p:spPr>
        <p:txBody>
          <a:bodyPr/>
          <a:lstStyle/>
          <a:p>
            <a:r>
              <a:rPr lang="en-US" altLang="ko-KR" dirty="0"/>
              <a:t>September 2016</a:t>
            </a:r>
          </a:p>
        </p:txBody>
      </p:sp>
      <p:sp>
        <p:nvSpPr>
          <p:cNvPr id="5" name="바닥글 개체 틀 4"/>
          <p:cNvSpPr>
            <a:spLocks noGrp="1"/>
          </p:cNvSpPr>
          <p:nvPr>
            <p:ph type="ftr" sz="quarter" idx="11"/>
          </p:nvPr>
        </p:nvSpPr>
        <p:spPr>
          <a:xfrm>
            <a:off x="6662962" y="6475413"/>
            <a:ext cx="1880963" cy="184666"/>
          </a:xfrm>
        </p:spPr>
        <p:txBody>
          <a:bodyPr/>
          <a:lstStyle/>
          <a:p>
            <a:r>
              <a:rPr lang="en-US" altLang="ko-KR" dirty="0"/>
              <a:t>Yongho </a:t>
            </a:r>
            <a:r>
              <a:rPr lang="en-US" altLang="ko-KR" dirty="0" err="1"/>
              <a:t>Seok</a:t>
            </a:r>
            <a:r>
              <a:rPr lang="en-US" altLang="ko-KR" dirty="0"/>
              <a:t> (NEWRACOM)</a:t>
            </a:r>
          </a:p>
        </p:txBody>
      </p:sp>
      <p:sp>
        <p:nvSpPr>
          <p:cNvPr id="6" name="슬라이드 번호 개체 틀 5"/>
          <p:cNvSpPr>
            <a:spLocks noGrp="1"/>
          </p:cNvSpPr>
          <p:nvPr>
            <p:ph type="sldNum" sz="quarter" idx="12"/>
          </p:nvPr>
        </p:nvSpPr>
        <p:spPr/>
        <p:txBody>
          <a:bodyPr/>
          <a:lstStyle/>
          <a:p>
            <a:pPr>
              <a:defRPr/>
            </a:pPr>
            <a:r>
              <a:rPr lang="en-US" smtClean="0"/>
              <a:t>Slide </a:t>
            </a:r>
            <a:fld id="{9F280238-5E03-4A90-BACD-D800220B2674}" type="slidenum">
              <a:rPr lang="en-US" smtClean="0"/>
              <a:pPr>
                <a:defRPr/>
              </a:pPr>
              <a:t>5</a:t>
            </a:fld>
            <a:endParaRPr lang="en-US"/>
          </a:p>
        </p:txBody>
      </p:sp>
      <p:sp>
        <p:nvSpPr>
          <p:cNvPr id="12" name="Rectangle 3"/>
          <p:cNvSpPr>
            <a:spLocks noChangeArrowheads="1"/>
          </p:cNvSpPr>
          <p:nvPr/>
        </p:nvSpPr>
        <p:spPr bwMode="auto">
          <a:xfrm>
            <a:off x="685800" y="2735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ko-KR" altLang="en-US"/>
          </a:p>
        </p:txBody>
      </p:sp>
    </p:spTree>
    <p:extLst>
      <p:ext uri="{BB962C8B-B14F-4D97-AF65-F5344CB8AC3E}">
        <p14:creationId xmlns:p14="http://schemas.microsoft.com/office/powerpoint/2010/main" val="18280039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t>Submissions (Monday PM1)</a:t>
            </a:r>
            <a:endParaRPr lang="en-US" dirty="0"/>
          </a:p>
        </p:txBody>
      </p:sp>
      <p:sp>
        <p:nvSpPr>
          <p:cNvPr id="3" name="Content Placeholder 2"/>
          <p:cNvSpPr>
            <a:spLocks noGrp="1"/>
          </p:cNvSpPr>
          <p:nvPr>
            <p:ph idx="1"/>
          </p:nvPr>
        </p:nvSpPr>
        <p:spPr/>
        <p:txBody>
          <a:bodyPr/>
          <a:lstStyle/>
          <a:p>
            <a:r>
              <a:rPr lang="en-US" altLang="ko-KR" dirty="0" err="1"/>
              <a:t>TGah</a:t>
            </a:r>
            <a:r>
              <a:rPr lang="en-US" altLang="ko-KR" dirty="0"/>
              <a:t> SB4 comments on </a:t>
            </a:r>
            <a:r>
              <a:rPr lang="en-US" altLang="ko-KR" dirty="0" smtClean="0"/>
              <a:t>D9.0 (11-16/1218r1)</a:t>
            </a:r>
            <a:endParaRPr lang="en-US" altLang="ko-KR" dirty="0"/>
          </a:p>
          <a:p>
            <a:r>
              <a:rPr lang="en-US" altLang="ko-KR" dirty="0" smtClean="0"/>
              <a:t>P802.11ah </a:t>
            </a:r>
            <a:r>
              <a:rPr lang="en-US" altLang="ko-KR" dirty="0"/>
              <a:t>Report to EC on Approval to forward draft to </a:t>
            </a:r>
            <a:r>
              <a:rPr lang="en-US" altLang="ko-KR" dirty="0" err="1" smtClean="0"/>
              <a:t>RevCom</a:t>
            </a:r>
            <a:r>
              <a:rPr lang="en-US" altLang="ko-KR" dirty="0" smtClean="0"/>
              <a:t> (11-16/777r4)</a:t>
            </a:r>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6</a:t>
            </a:fld>
            <a:endParaRPr lang="en-US"/>
          </a:p>
        </p:txBody>
      </p:sp>
      <p:sp>
        <p:nvSpPr>
          <p:cNvPr id="7" name="Footer Placeholder 4"/>
          <p:cNvSpPr>
            <a:spLocks noGrp="1"/>
          </p:cNvSpPr>
          <p:nvPr>
            <p:ph type="ftr" sz="quarter" idx="11"/>
          </p:nvPr>
        </p:nvSpPr>
        <p:spPr>
          <a:xfrm>
            <a:off x="6662962" y="6475413"/>
            <a:ext cx="1880963"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1579600" cy="276999"/>
          </a:xfrm>
          <a:noFill/>
        </p:spPr>
        <p:txBody>
          <a:bodyPr/>
          <a:lstStyle/>
          <a:p>
            <a:r>
              <a:rPr lang="en-US" altLang="ko-KR" dirty="0"/>
              <a:t>September 2016</a:t>
            </a:r>
          </a:p>
        </p:txBody>
      </p:sp>
    </p:spTree>
    <p:extLst>
      <p:ext uri="{BB962C8B-B14F-4D97-AF65-F5344CB8AC3E}">
        <p14:creationId xmlns:p14="http://schemas.microsoft.com/office/powerpoint/2010/main" val="26850499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t>Submissions </a:t>
            </a:r>
            <a:r>
              <a:rPr lang="en-US" altLang="ko-KR" dirty="0" smtClean="0"/>
              <a:t>(Wednesday PM2)</a:t>
            </a:r>
            <a:endParaRPr lang="en-US" dirty="0"/>
          </a:p>
        </p:txBody>
      </p:sp>
      <p:sp>
        <p:nvSpPr>
          <p:cNvPr id="3" name="Content Placeholder 2"/>
          <p:cNvSpPr>
            <a:spLocks noGrp="1"/>
          </p:cNvSpPr>
          <p:nvPr>
            <p:ph idx="1"/>
          </p:nvPr>
        </p:nvSpPr>
        <p:spPr/>
        <p:txBody>
          <a:bodyPr/>
          <a:lstStyle/>
          <a:p>
            <a:r>
              <a:rPr lang="en-US" altLang="ko-KR" dirty="0" smtClean="0"/>
              <a:t>TBD</a:t>
            </a:r>
            <a:endParaRPr lang="en-US" altLang="ko-KR" dirty="0"/>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7</a:t>
            </a:fld>
            <a:endParaRPr lang="en-US"/>
          </a:p>
        </p:txBody>
      </p:sp>
      <p:sp>
        <p:nvSpPr>
          <p:cNvPr id="7" name="Footer Placeholder 4"/>
          <p:cNvSpPr>
            <a:spLocks noGrp="1"/>
          </p:cNvSpPr>
          <p:nvPr>
            <p:ph type="ftr" sz="quarter" idx="11"/>
          </p:nvPr>
        </p:nvSpPr>
        <p:spPr>
          <a:xfrm>
            <a:off x="6662962" y="6475413"/>
            <a:ext cx="1880963"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1579600" cy="276999"/>
          </a:xfrm>
          <a:noFill/>
        </p:spPr>
        <p:txBody>
          <a:bodyPr/>
          <a:lstStyle/>
          <a:p>
            <a:r>
              <a:rPr lang="en-US" altLang="ko-KR" dirty="0"/>
              <a:t>September 2016</a:t>
            </a:r>
          </a:p>
        </p:txBody>
      </p:sp>
    </p:spTree>
    <p:extLst>
      <p:ext uri="{BB962C8B-B14F-4D97-AF65-F5344CB8AC3E}">
        <p14:creationId xmlns:p14="http://schemas.microsoft.com/office/powerpoint/2010/main" val="42657213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Task group document motions</a:t>
            </a:r>
            <a:endParaRPr lang="en-US" dirty="0"/>
          </a:p>
        </p:txBody>
      </p:sp>
      <p:sp>
        <p:nvSpPr>
          <p:cNvPr id="3" name="Content Placeholder 2"/>
          <p:cNvSpPr>
            <a:spLocks noGrp="1"/>
          </p:cNvSpPr>
          <p:nvPr>
            <p:ph idx="1"/>
          </p:nvPr>
        </p:nvSpPr>
        <p:spPr/>
        <p:txBody>
          <a:bodyPr/>
          <a:lstStyle/>
          <a:p>
            <a:pPr marL="609600" indent="-609600"/>
            <a:r>
              <a:rPr lang="en-US" dirty="0" smtClean="0"/>
              <a:t>Motion for update to draft text</a:t>
            </a:r>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8</a:t>
            </a:fld>
            <a:endParaRPr lang="en-US"/>
          </a:p>
        </p:txBody>
      </p:sp>
      <p:sp>
        <p:nvSpPr>
          <p:cNvPr id="7" name="Footer Placeholder 4"/>
          <p:cNvSpPr>
            <a:spLocks noGrp="1"/>
          </p:cNvSpPr>
          <p:nvPr>
            <p:ph type="ftr" sz="quarter" idx="11"/>
          </p:nvPr>
        </p:nvSpPr>
        <p:spPr>
          <a:xfrm>
            <a:off x="6662962" y="6475413"/>
            <a:ext cx="1880963"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1579600" cy="276999"/>
          </a:xfrm>
          <a:noFill/>
        </p:spPr>
        <p:txBody>
          <a:bodyPr/>
          <a:lstStyle/>
          <a:p>
            <a:r>
              <a:rPr lang="en-US" altLang="ko-KR" dirty="0"/>
              <a:t>September 2016</a:t>
            </a:r>
          </a:p>
        </p:txBody>
      </p:sp>
    </p:spTree>
    <p:extLst>
      <p:ext uri="{BB962C8B-B14F-4D97-AF65-F5344CB8AC3E}">
        <p14:creationId xmlns:p14="http://schemas.microsoft.com/office/powerpoint/2010/main" val="27267691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 cont.</a:t>
            </a:r>
            <a:br>
              <a:rPr lang="en-US" dirty="0" smtClean="0"/>
            </a:br>
            <a:r>
              <a:rPr lang="en-US" dirty="0" smtClean="0"/>
              <a:t>Teleconferences</a:t>
            </a:r>
            <a:endParaRPr lang="en-US" dirty="0"/>
          </a:p>
        </p:txBody>
      </p:sp>
      <p:sp>
        <p:nvSpPr>
          <p:cNvPr id="3" name="Content Placeholder 2"/>
          <p:cNvSpPr>
            <a:spLocks noGrp="1"/>
          </p:cNvSpPr>
          <p:nvPr>
            <p:ph idx="1"/>
          </p:nvPr>
        </p:nvSpPr>
        <p:spPr/>
        <p:txBody>
          <a:bodyPr/>
          <a:lstStyle/>
          <a:p>
            <a:r>
              <a:rPr lang="en-US" altLang="ko-KR" dirty="0"/>
              <a:t>Weekly teleconferences between </a:t>
            </a:r>
            <a:r>
              <a:rPr lang="en-US" altLang="ko-KR" dirty="0" smtClean="0"/>
              <a:t>September 27</a:t>
            </a:r>
            <a:r>
              <a:rPr lang="en-US" altLang="ko-KR" baseline="30000" dirty="0" smtClean="0"/>
              <a:t>th</a:t>
            </a:r>
            <a:r>
              <a:rPr lang="en-US" altLang="ko-KR" dirty="0" smtClean="0"/>
              <a:t> 2016 </a:t>
            </a:r>
            <a:r>
              <a:rPr lang="en-US" altLang="ko-KR" dirty="0"/>
              <a:t>and </a:t>
            </a:r>
            <a:r>
              <a:rPr lang="en-US" altLang="ko-KR" dirty="0" smtClean="0"/>
              <a:t>November 1</a:t>
            </a:r>
            <a:r>
              <a:rPr lang="en-US" altLang="ko-KR" baseline="30000" dirty="0" smtClean="0"/>
              <a:t>st</a:t>
            </a:r>
            <a:r>
              <a:rPr lang="en-US" altLang="ko-KR" dirty="0" smtClean="0"/>
              <a:t> 2016</a:t>
            </a:r>
            <a:endParaRPr lang="en-US" altLang="ko-KR" dirty="0"/>
          </a:p>
          <a:p>
            <a:pPr lvl="1">
              <a:defRPr/>
            </a:pPr>
            <a:r>
              <a:rPr lang="en-US" altLang="ja-JP" dirty="0"/>
              <a:t>Tuesday 8PM ET</a:t>
            </a:r>
            <a:r>
              <a:rPr lang="ja-JP" altLang="en-US" dirty="0"/>
              <a:t> </a:t>
            </a:r>
            <a:r>
              <a:rPr lang="en-US" altLang="ja-JP" dirty="0"/>
              <a:t>for </a:t>
            </a:r>
            <a:r>
              <a:rPr lang="en-US" altLang="ja-JP" dirty="0" smtClean="0"/>
              <a:t>1 hours</a:t>
            </a:r>
            <a:endParaRPr lang="en-US" altLang="ko-KR" dirty="0"/>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9</a:t>
            </a:fld>
            <a:endParaRPr lang="en-US"/>
          </a:p>
        </p:txBody>
      </p:sp>
      <p:sp>
        <p:nvSpPr>
          <p:cNvPr id="7" name="Footer Placeholder 4"/>
          <p:cNvSpPr>
            <a:spLocks noGrp="1"/>
          </p:cNvSpPr>
          <p:nvPr>
            <p:ph type="ftr" sz="quarter" idx="11"/>
          </p:nvPr>
        </p:nvSpPr>
        <p:spPr>
          <a:xfrm>
            <a:off x="6662962" y="6475413"/>
            <a:ext cx="1880963"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1579600" cy="276999"/>
          </a:xfrm>
          <a:noFill/>
        </p:spPr>
        <p:txBody>
          <a:bodyPr/>
          <a:lstStyle/>
          <a:p>
            <a:r>
              <a:rPr lang="en-US" altLang="ko-KR" dirty="0"/>
              <a:t>September 2016</a:t>
            </a:r>
          </a:p>
        </p:txBody>
      </p:sp>
    </p:spTree>
    <p:extLst>
      <p:ext uri="{BB962C8B-B14F-4D97-AF65-F5344CB8AC3E}">
        <p14:creationId xmlns:p14="http://schemas.microsoft.com/office/powerpoint/2010/main" val="1554027499"/>
      </p:ext>
    </p:extLst>
  </p:cSld>
  <p:clrMapOvr>
    <a:masterClrMapping/>
  </p:clrMapOvr>
  <p:timing>
    <p:tnLst>
      <p:par>
        <p:cTn id="1" dur="indefinite" restart="never" nodeType="tmRoot"/>
      </p:par>
    </p:tnLst>
  </p:timing>
</p:sld>
</file>

<file path=ppt/theme/theme1.xml><?xml version="1.0" encoding="utf-8"?>
<a:theme xmlns:a="http://schemas.openxmlformats.org/drawingml/2006/main" name="802-11-PathProtect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802-11-PathProtection</Template>
  <TotalTime>11902</TotalTime>
  <Words>1152</Words>
  <Application>Microsoft Office PowerPoint</Application>
  <PresentationFormat>화면 슬라이드 쇼(4:3)</PresentationFormat>
  <Paragraphs>392</Paragraphs>
  <Slides>19</Slides>
  <Notes>7</Notes>
  <HiddenSlides>0</HiddenSlides>
  <MMClips>0</MMClips>
  <ScaleCrop>false</ScaleCrop>
  <HeadingPairs>
    <vt:vector size="6" baseType="variant">
      <vt:variant>
        <vt:lpstr>테마</vt:lpstr>
      </vt:variant>
      <vt:variant>
        <vt:i4>1</vt:i4>
      </vt:variant>
      <vt:variant>
        <vt:lpstr>포함된 OLE 서버</vt:lpstr>
      </vt:variant>
      <vt:variant>
        <vt:i4>1</vt:i4>
      </vt:variant>
      <vt:variant>
        <vt:lpstr>슬라이드 제목</vt:lpstr>
      </vt:variant>
      <vt:variant>
        <vt:i4>19</vt:i4>
      </vt:variant>
    </vt:vector>
  </HeadingPairs>
  <TitlesOfParts>
    <vt:vector size="21" baseType="lpstr">
      <vt:lpstr>802-11-PathProtection</vt:lpstr>
      <vt:lpstr>Document</vt:lpstr>
      <vt:lpstr>IEEE 802.11ah Sub 1 GHz license-exempt operation Agenda for September 2016</vt:lpstr>
      <vt:lpstr>IEEE 802.11ah Agenda</vt:lpstr>
      <vt:lpstr>Submissions (Monday PM1)</vt:lpstr>
      <vt:lpstr>Submissions (Monday PM1)</vt:lpstr>
      <vt:lpstr>Submissions (Monday PM1)</vt:lpstr>
      <vt:lpstr>Submissions (Monday PM1)</vt:lpstr>
      <vt:lpstr>Submissions (Wednesday PM2)</vt:lpstr>
      <vt:lpstr>Task group document motions</vt:lpstr>
      <vt:lpstr>Agenda cont. Teleconferences</vt:lpstr>
      <vt:lpstr>Timeline</vt:lpstr>
      <vt:lpstr>Instructions for the WG Chair</vt:lpstr>
      <vt:lpstr>Participants, Patents, and Duty to Inform</vt:lpstr>
      <vt:lpstr>Patent Related Links</vt:lpstr>
      <vt:lpstr>Call for Potentially Essential Patents</vt:lpstr>
      <vt:lpstr>Other Guidelines for IEEE WG Meetings</vt:lpstr>
      <vt:lpstr>Motion 1</vt:lpstr>
      <vt:lpstr>Motion 2</vt:lpstr>
      <vt:lpstr>Forward P802.11ah D10.0 to RevCom</vt:lpstr>
      <vt:lpstr>TGah Report to EC for forwarding P802.11ah D10.0 to RevCom</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IEEE 802.11ah January 2012 Agenda</dc:title>
  <dc:creator>David Halasz</dc:creator>
  <cp:lastModifiedBy>Yongho</cp:lastModifiedBy>
  <cp:revision>1163</cp:revision>
  <cp:lastPrinted>1998-02-10T13:28:06Z</cp:lastPrinted>
  <dcterms:created xsi:type="dcterms:W3CDTF">2009-11-09T00:32:22Z</dcterms:created>
  <dcterms:modified xsi:type="dcterms:W3CDTF">2016-09-12T21:46:14Z</dcterms:modified>
</cp:coreProperties>
</file>