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doc" ContentType="application/msword"/>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5"/>
  </p:notesMasterIdLst>
  <p:handoutMasterIdLst>
    <p:handoutMasterId r:id="rId26"/>
  </p:handoutMasterIdLst>
  <p:sldIdLst>
    <p:sldId id="448" r:id="rId2"/>
    <p:sldId id="449" r:id="rId3"/>
    <p:sldId id="602" r:id="rId4"/>
    <p:sldId id="604" r:id="rId5"/>
    <p:sldId id="589" r:id="rId6"/>
    <p:sldId id="590" r:id="rId7"/>
    <p:sldId id="458" r:id="rId8"/>
    <p:sldId id="592" r:id="rId9"/>
    <p:sldId id="614" r:id="rId10"/>
    <p:sldId id="591" r:id="rId11"/>
    <p:sldId id="617" r:id="rId12"/>
    <p:sldId id="615" r:id="rId13"/>
    <p:sldId id="612" r:id="rId14"/>
    <p:sldId id="613" r:id="rId15"/>
    <p:sldId id="627" r:id="rId16"/>
    <p:sldId id="619" r:id="rId17"/>
    <p:sldId id="620" r:id="rId18"/>
    <p:sldId id="622" r:id="rId19"/>
    <p:sldId id="623" r:id="rId20"/>
    <p:sldId id="624" r:id="rId21"/>
    <p:sldId id="625" r:id="rId22"/>
    <p:sldId id="626" r:id="rId23"/>
    <p:sldId id="611" r:id="rId24"/>
  </p:sldIdLst>
  <p:sldSz cx="9144000" cy="6858000" type="screen4x3"/>
  <p:notesSz cx="6934200" cy="9280525"/>
  <p:custDataLst>
    <p:tags r:id="rId27"/>
  </p:custDataLst>
  <p:defaultTextStyle>
    <a:defPPr>
      <a:defRPr lang="en-US"/>
    </a:defPPr>
    <a:lvl1pPr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FF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8039" autoAdjust="0"/>
  </p:normalViewPr>
  <p:slideViewPr>
    <p:cSldViewPr>
      <p:cViewPr varScale="1">
        <p:scale>
          <a:sx n="82" d="100"/>
          <a:sy n="82" d="100"/>
        </p:scale>
        <p:origin x="-1402" y="-82"/>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2866" y="-365"/>
      </p:cViewPr>
      <p:guideLst>
        <p:guide orient="horz" pos="2160"/>
        <p:guide pos="288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043017" y="175081"/>
            <a:ext cx="2195858"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dirty="0"/>
              <a:t>doc.: IEEE </a:t>
            </a:r>
            <a:r>
              <a:rPr lang="en-US" dirty="0" smtClean="0"/>
              <a:t>802.11-16/</a:t>
            </a:r>
            <a:r>
              <a:rPr lang="en-US" dirty="0" err="1" smtClean="0"/>
              <a:t>xxxxr0</a:t>
            </a:r>
            <a:endParaRPr lang="en-US" dirty="0"/>
          </a:p>
        </p:txBody>
      </p:sp>
      <p:sp>
        <p:nvSpPr>
          <p:cNvPr id="3076" name="Rectangle 4"/>
          <p:cNvSpPr>
            <a:spLocks noGrp="1" noChangeArrowheads="1"/>
          </p:cNvSpPr>
          <p:nvPr>
            <p:ph type="ftr" sz="quarter" idx="2"/>
          </p:nvPr>
        </p:nvSpPr>
        <p:spPr bwMode="auto">
          <a:xfrm>
            <a:off x="4942893" y="8982075"/>
            <a:ext cx="1375377"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a:t>/ </a:t>
            </a:r>
            <a:r>
              <a:rPr lang="en-US" dirty="0" err="1" smtClean="0"/>
              <a:t>Huawei</a:t>
            </a:r>
            <a:endParaRPr lang="en-US" dirty="0"/>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r>
              <a:rPr lang="en-US" altLang="zh-CN"/>
              <a:t>Page </a:t>
            </a:r>
            <a:fld id="{68DF600E-99F4-4E07-A990-3A8D312B7CAC}" type="slidenum">
              <a:rPr lang="en-US" altLang="zh-CN"/>
              <a:pPr/>
              <a:t>‹#›</a:t>
            </a:fld>
            <a:endParaRPr lang="en-US" altLang="zh-CN"/>
          </a:p>
        </p:txBody>
      </p:sp>
      <p:sp>
        <p:nvSpPr>
          <p:cNvPr id="26630"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zh-CN" altLang="en-US"/>
          </a:p>
        </p:txBody>
      </p:sp>
      <p:sp>
        <p:nvSpPr>
          <p:cNvPr id="26631"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lvl1pPr defTabSz="933450" eaLnBrk="0" hangingPunct="0">
              <a:defRPr sz="1200">
                <a:solidFill>
                  <a:schemeClr val="tx1"/>
                </a:solidFill>
                <a:latin typeface="Times New Roman" pitchFamily="18" charset="0"/>
                <a:ea typeface="ＭＳ Ｐゴシック" pitchFamily="34" charset="-128"/>
              </a:defRPr>
            </a:lvl1pPr>
            <a:lvl2pPr marL="742950" indent="-285750" defTabSz="933450" eaLnBrk="0" hangingPunct="0">
              <a:defRPr sz="1200">
                <a:solidFill>
                  <a:schemeClr val="tx1"/>
                </a:solidFill>
                <a:latin typeface="Times New Roman" pitchFamily="18" charset="0"/>
                <a:ea typeface="ＭＳ Ｐゴシック" pitchFamily="34" charset="-128"/>
              </a:defRPr>
            </a:lvl2pPr>
            <a:lvl3pPr marL="1143000" indent="-228600" defTabSz="933450" eaLnBrk="0" hangingPunct="0">
              <a:defRPr sz="1200">
                <a:solidFill>
                  <a:schemeClr val="tx1"/>
                </a:solidFill>
                <a:latin typeface="Times New Roman" pitchFamily="18" charset="0"/>
                <a:ea typeface="ＭＳ Ｐゴシック" pitchFamily="34" charset="-128"/>
              </a:defRPr>
            </a:lvl3pPr>
            <a:lvl4pPr marL="1600200" indent="-228600" defTabSz="933450" eaLnBrk="0" hangingPunct="0">
              <a:defRPr sz="1200">
                <a:solidFill>
                  <a:schemeClr val="tx1"/>
                </a:solidFill>
                <a:latin typeface="Times New Roman" pitchFamily="18" charset="0"/>
                <a:ea typeface="ＭＳ Ｐゴシック" pitchFamily="34" charset="-128"/>
              </a:defRPr>
            </a:lvl4pPr>
            <a:lvl5pPr marL="2057400" indent="-228600" defTabSz="933450" eaLnBrk="0" hangingPunct="0">
              <a:defRPr sz="1200">
                <a:solidFill>
                  <a:schemeClr val="tx1"/>
                </a:solidFill>
                <a:latin typeface="Times New Roman" pitchFamily="18" charset="0"/>
                <a:ea typeface="ＭＳ Ｐゴシック" pitchFamily="34" charset="-128"/>
              </a:defRPr>
            </a:lvl5pPr>
            <a:lvl6pPr marL="2514600" indent="-228600" defTabSz="933450" eaLnBrk="0" fontAlgn="base" hangingPunct="0">
              <a:spcBef>
                <a:spcPct val="0"/>
              </a:spcBef>
              <a:spcAft>
                <a:spcPct val="0"/>
              </a:spcAft>
              <a:defRPr sz="1200">
                <a:solidFill>
                  <a:schemeClr val="tx1"/>
                </a:solidFill>
                <a:latin typeface="Times New Roman" pitchFamily="18" charset="0"/>
                <a:ea typeface="ＭＳ Ｐゴシック" pitchFamily="34" charset="-128"/>
              </a:defRPr>
            </a:lvl6pPr>
            <a:lvl7pPr marL="2971800" indent="-228600" defTabSz="933450" eaLnBrk="0" fontAlgn="base" hangingPunct="0">
              <a:spcBef>
                <a:spcPct val="0"/>
              </a:spcBef>
              <a:spcAft>
                <a:spcPct val="0"/>
              </a:spcAft>
              <a:defRPr sz="1200">
                <a:solidFill>
                  <a:schemeClr val="tx1"/>
                </a:solidFill>
                <a:latin typeface="Times New Roman" pitchFamily="18" charset="0"/>
                <a:ea typeface="ＭＳ Ｐゴシック" pitchFamily="34" charset="-128"/>
              </a:defRPr>
            </a:lvl7pPr>
            <a:lvl8pPr marL="3429000" indent="-228600" defTabSz="933450" eaLnBrk="0" fontAlgn="base" hangingPunct="0">
              <a:spcBef>
                <a:spcPct val="0"/>
              </a:spcBef>
              <a:spcAft>
                <a:spcPct val="0"/>
              </a:spcAft>
              <a:defRPr sz="1200">
                <a:solidFill>
                  <a:schemeClr val="tx1"/>
                </a:solidFill>
                <a:latin typeface="Times New Roman" pitchFamily="18" charset="0"/>
                <a:ea typeface="ＭＳ Ｐゴシック" pitchFamily="34" charset="-128"/>
              </a:defRPr>
            </a:lvl8pPr>
            <a:lvl9pPr marL="3886200" indent="-228600" defTabSz="933450" eaLnBrk="0" fontAlgn="base" hangingPunct="0">
              <a:spcBef>
                <a:spcPct val="0"/>
              </a:spcBef>
              <a:spcAft>
                <a:spcPct val="0"/>
              </a:spcAft>
              <a:defRPr sz="1200">
                <a:solidFill>
                  <a:schemeClr val="tx1"/>
                </a:solidFill>
                <a:latin typeface="Times New Roman" pitchFamily="18" charset="0"/>
                <a:ea typeface="ＭＳ Ｐゴシック" pitchFamily="34" charset="-128"/>
              </a:defRPr>
            </a:lvl9pPr>
          </a:lstStyle>
          <a:p>
            <a:pPr>
              <a:defRPr/>
            </a:pPr>
            <a:r>
              <a:rPr lang="en-US" altLang="zh-CN" smtClean="0"/>
              <a:t>Submission</a:t>
            </a:r>
          </a:p>
        </p:txBody>
      </p:sp>
      <p:sp>
        <p:nvSpPr>
          <p:cNvPr id="26632"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zh-CN" altLang="en-US"/>
          </a:p>
        </p:txBody>
      </p:sp>
    </p:spTree>
    <p:extLst>
      <p:ext uri="{BB962C8B-B14F-4D97-AF65-F5344CB8AC3E}">
        <p14:creationId xmlns:p14="http://schemas.microsoft.com/office/powerpoint/2010/main" xmlns="" val="19099246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5880" y="95706"/>
            <a:ext cx="2195858"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dirty="0" smtClean="0"/>
              <a:t>doc.: IEEE 802.11-16/</a:t>
            </a:r>
            <a:r>
              <a:rPr lang="en-US" dirty="0" err="1" smtClean="0"/>
              <a:t>xxxxr0</a:t>
            </a:r>
            <a:endParaRPr lang="en-US" dirty="0"/>
          </a:p>
        </p:txBody>
      </p:sp>
      <p:sp>
        <p:nvSpPr>
          <p:cNvPr id="2051" name="Rectangle 3"/>
          <p:cNvSpPr>
            <a:spLocks noGrp="1" noChangeArrowheads="1"/>
          </p:cNvSpPr>
          <p:nvPr>
            <p:ph type="dt" idx="1"/>
          </p:nvPr>
        </p:nvSpPr>
        <p:spPr bwMode="auto">
          <a:xfrm>
            <a:off x="654050" y="95706"/>
            <a:ext cx="732573"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dirty="0" smtClean="0"/>
              <a:t>July 2016</a:t>
            </a:r>
            <a:endParaRPr lang="en-US" dirty="0"/>
          </a:p>
        </p:txBody>
      </p:sp>
      <p:sp>
        <p:nvSpPr>
          <p:cNvPr id="276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2054" name="Rectangle 6"/>
          <p:cNvSpPr>
            <a:spLocks noGrp="1" noChangeArrowheads="1"/>
          </p:cNvSpPr>
          <p:nvPr>
            <p:ph type="ftr" sz="quarter" idx="4"/>
          </p:nvPr>
        </p:nvSpPr>
        <p:spPr bwMode="auto">
          <a:xfrm>
            <a:off x="4907260" y="8985250"/>
            <a:ext cx="133690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a:defRPr/>
            </a:pPr>
            <a:r>
              <a:rPr lang="en-US" altLang="zh-CN" dirty="0" smtClean="0"/>
              <a:t>Jiamin Chen /Huawei</a:t>
            </a:r>
            <a:endParaRPr lang="en-US" altLang="zh-CN" dirty="0"/>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r>
              <a:rPr lang="en-US" altLang="zh-CN"/>
              <a:t>Page </a:t>
            </a:r>
            <a:fld id="{868DDD5A-3682-499C-BA38-9EBBE651821E}" type="slidenum">
              <a:rPr lang="en-US" altLang="zh-CN"/>
              <a:pPr/>
              <a:t>‹#›</a:t>
            </a:fld>
            <a:endParaRPr lang="en-US" altLang="zh-CN"/>
          </a:p>
        </p:txBody>
      </p:sp>
      <p:sp>
        <p:nvSpPr>
          <p:cNvPr id="27656"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Times New Roman" pitchFamily="18" charset="0"/>
                <a:ea typeface="ＭＳ Ｐゴシック" pitchFamily="34" charset="-128"/>
              </a:defRPr>
            </a:lvl1pPr>
            <a:lvl2pPr marL="742950" indent="-285750" eaLnBrk="0" hangingPunct="0">
              <a:defRPr sz="1200">
                <a:solidFill>
                  <a:schemeClr val="tx1"/>
                </a:solidFill>
                <a:latin typeface="Times New Roman" pitchFamily="18" charset="0"/>
                <a:ea typeface="ＭＳ Ｐゴシック" pitchFamily="34" charset="-128"/>
              </a:defRPr>
            </a:lvl2pPr>
            <a:lvl3pPr marL="1143000" indent="-228600" eaLnBrk="0" hangingPunct="0">
              <a:defRPr sz="1200">
                <a:solidFill>
                  <a:schemeClr val="tx1"/>
                </a:solidFill>
                <a:latin typeface="Times New Roman" pitchFamily="18" charset="0"/>
                <a:ea typeface="ＭＳ Ｐゴシック" pitchFamily="34" charset="-128"/>
              </a:defRPr>
            </a:lvl3pPr>
            <a:lvl4pPr marL="1600200" indent="-228600" eaLnBrk="0" hangingPunct="0">
              <a:defRPr sz="1200">
                <a:solidFill>
                  <a:schemeClr val="tx1"/>
                </a:solidFill>
                <a:latin typeface="Times New Roman" pitchFamily="18" charset="0"/>
                <a:ea typeface="ＭＳ Ｐゴシック" pitchFamily="34" charset="-128"/>
              </a:defRPr>
            </a:lvl4pPr>
            <a:lvl5pPr marL="2057400" indent="-228600" eaLnBrk="0" hangingPunct="0">
              <a:defRPr sz="12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9pPr>
          </a:lstStyle>
          <a:p>
            <a:pPr>
              <a:defRPr/>
            </a:pPr>
            <a:r>
              <a:rPr lang="en-US" altLang="zh-CN" smtClean="0"/>
              <a:t>Submission</a:t>
            </a:r>
          </a:p>
        </p:txBody>
      </p:sp>
      <p:sp>
        <p:nvSpPr>
          <p:cNvPr id="276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zh-CN" altLang="en-US"/>
          </a:p>
        </p:txBody>
      </p:sp>
      <p:sp>
        <p:nvSpPr>
          <p:cNvPr id="276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zh-CN" altLang="en-US"/>
          </a:p>
        </p:txBody>
      </p:sp>
    </p:spTree>
    <p:extLst>
      <p:ext uri="{BB962C8B-B14F-4D97-AF65-F5344CB8AC3E}">
        <p14:creationId xmlns:p14="http://schemas.microsoft.com/office/powerpoint/2010/main" xmlns="" val="276175475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panose="020B0600070205080204" pitchFamily="34" charset="-128"/>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charset="0"/>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charset="0"/>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charset="0"/>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xfrm>
            <a:off x="1154113" y="701675"/>
            <a:ext cx="4625975" cy="3468688"/>
          </a:xfrm>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zh-CN" altLang="zh-CN" smtClean="0"/>
          </a:p>
        </p:txBody>
      </p:sp>
      <p:sp>
        <p:nvSpPr>
          <p:cNvPr id="4" name="Header Placeholder 3"/>
          <p:cNvSpPr>
            <a:spLocks noGrp="1"/>
          </p:cNvSpPr>
          <p:nvPr>
            <p:ph type="hdr" sz="quarter"/>
          </p:nvPr>
        </p:nvSpPr>
        <p:spPr/>
        <p:txBody>
          <a:bodyPr/>
          <a:lstStyle/>
          <a:p>
            <a:pPr>
              <a:defRPr/>
            </a:pPr>
            <a:r>
              <a:rPr lang="en-US"/>
              <a:t>doc.: IEEE 802.11-012/xxxxr0</a:t>
            </a:r>
          </a:p>
        </p:txBody>
      </p:sp>
      <p:sp>
        <p:nvSpPr>
          <p:cNvPr id="5" name="Date Placeholder 4"/>
          <p:cNvSpPr>
            <a:spLocks noGrp="1"/>
          </p:cNvSpPr>
          <p:nvPr>
            <p:ph type="dt" sz="quarter" idx="1"/>
          </p:nvPr>
        </p:nvSpPr>
        <p:spPr/>
        <p:txBody>
          <a:bodyPr/>
          <a:lstStyle/>
          <a:p>
            <a:pPr>
              <a:defRPr/>
            </a:pPr>
            <a:r>
              <a:rPr lang="en-US"/>
              <a:t>Sept 2012</a:t>
            </a:r>
          </a:p>
        </p:txBody>
      </p:sp>
      <p:sp>
        <p:nvSpPr>
          <p:cNvPr id="6" name="Footer Placeholder 5"/>
          <p:cNvSpPr>
            <a:spLocks noGrp="1"/>
          </p:cNvSpPr>
          <p:nvPr>
            <p:ph type="ftr" sz="quarter" idx="4"/>
          </p:nvPr>
        </p:nvSpPr>
        <p:spPr/>
        <p:txBody>
          <a:bodyPr/>
          <a:lstStyle/>
          <a:p>
            <a:pPr lvl="4">
              <a:defRPr/>
            </a:pPr>
            <a:r>
              <a:rPr lang="en-US"/>
              <a:t>Xiaoming Peng / I2R</a:t>
            </a:r>
          </a:p>
        </p:txBody>
      </p:sp>
      <p:sp>
        <p:nvSpPr>
          <p:cNvPr id="29702"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45DC9AC9-EAA8-401A-B70A-F187E0BF0C2A}" type="slidenum">
              <a:rPr lang="en-US" altLang="zh-CN"/>
              <a:pPr/>
              <a:t>1</a:t>
            </a:fld>
            <a:endParaRPr lang="en-US" altLang="zh-CN"/>
          </a:p>
        </p:txBody>
      </p:sp>
    </p:spTree>
    <p:extLst>
      <p:ext uri="{BB962C8B-B14F-4D97-AF65-F5344CB8AC3E}">
        <p14:creationId xmlns:p14="http://schemas.microsoft.com/office/powerpoint/2010/main" xmlns="" val="1907370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15</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16</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17</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3</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4</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dt" sz="quarter" idx="1"/>
          </p:nvPr>
        </p:nvSpPr>
        <p:spPr>
          <a:xfrm>
            <a:off x="654050" y="95706"/>
            <a:ext cx="733224" cy="215444"/>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r>
              <a:rPr lang="en-US" sz="1400"/>
              <a:t>July 2013</a:t>
            </a:r>
            <a:endParaRPr lang="en-GB" sz="1400"/>
          </a:p>
        </p:txBody>
      </p:sp>
      <p:sp>
        <p:nvSpPr>
          <p:cNvPr id="25603" name="Rectangle 2"/>
          <p:cNvSpPr>
            <a:spLocks noGrp="1" noChangeArrowheads="1"/>
          </p:cNvSpPr>
          <p:nvPr>
            <p:ph type="hdr" sz="quarter"/>
          </p:nvPr>
        </p:nvSpPr>
        <p:spPr>
          <a:xfrm>
            <a:off x="4086873" y="96083"/>
            <a:ext cx="2194411" cy="215444"/>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r>
              <a:rPr lang="en-GB" sz="1400"/>
              <a:t>doc.: IEEE 802.11-12/0866r0</a:t>
            </a:r>
          </a:p>
        </p:txBody>
      </p:sp>
      <p:sp>
        <p:nvSpPr>
          <p:cNvPr id="25604" name="Rectangle 3"/>
          <p:cNvSpPr txBox="1">
            <a:spLocks noGrp="1" noChangeArrowheads="1"/>
          </p:cNvSpPr>
          <p:nvPr/>
        </p:nvSpPr>
        <p:spPr bwMode="auto">
          <a:xfrm>
            <a:off x="654536" y="96083"/>
            <a:ext cx="1228351"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b">
            <a:spAutoFit/>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pPr defTabSz="933450"/>
            <a:r>
              <a:rPr lang="en-GB" sz="1400" b="1"/>
              <a:t>September 2012</a:t>
            </a:r>
          </a:p>
        </p:txBody>
      </p:sp>
      <p:sp>
        <p:nvSpPr>
          <p:cNvPr id="25605" name="Rectangle 6"/>
          <p:cNvSpPr>
            <a:spLocks noGrp="1" noChangeArrowheads="1"/>
          </p:cNvSpPr>
          <p:nvPr>
            <p:ph type="ftr" sz="quarter" idx="4"/>
          </p:nvPr>
        </p:nvSpPr>
        <p:spPr>
          <a:xfrm>
            <a:off x="4323568" y="8985317"/>
            <a:ext cx="1957717"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458788">
              <a:defRPr sz="1200">
                <a:solidFill>
                  <a:schemeClr val="tx1"/>
                </a:solidFill>
                <a:latin typeface="Times New Roman" charset="0"/>
                <a:ea typeface="ＭＳ Ｐゴシック" charset="0"/>
              </a:defRPr>
            </a:lvl5pPr>
            <a:lvl6pPr marL="915988"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1373188"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1830388"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2287588"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pPr lvl="4"/>
            <a:r>
              <a:rPr lang="en-GB"/>
              <a:t>Clint Chaplin, Chair (Samsung)</a:t>
            </a:r>
          </a:p>
        </p:txBody>
      </p:sp>
      <p:sp>
        <p:nvSpPr>
          <p:cNvPr id="25606" name="Rectangle 7"/>
          <p:cNvSpPr>
            <a:spLocks noGrp="1" noChangeArrowheads="1"/>
          </p:cNvSpPr>
          <p:nvPr>
            <p:ph type="sldNum" sz="quarter" idx="5"/>
          </p:nvPr>
        </p:nvSpPr>
        <p:spPr>
          <a:xfrm>
            <a:off x="3320836" y="8985250"/>
            <a:ext cx="414552"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r>
              <a:rPr lang="en-GB"/>
              <a:t>Page </a:t>
            </a:r>
            <a:fld id="{C1F39C57-B009-1842-A6FA-26BC443BF742}" type="slidenum">
              <a:rPr lang="en-GB"/>
              <a:pPr/>
              <a:t>5</a:t>
            </a:fld>
            <a:endParaRPr lang="en-GB"/>
          </a:p>
        </p:txBody>
      </p:sp>
      <p:sp>
        <p:nvSpPr>
          <p:cNvPr id="25607" name="Rectangle 7"/>
          <p:cNvSpPr txBox="1">
            <a:spLocks noGrp="1" noChangeArrowheads="1"/>
          </p:cNvSpPr>
          <p:nvPr/>
        </p:nvSpPr>
        <p:spPr bwMode="auto">
          <a:xfrm>
            <a:off x="3928840" y="8816203"/>
            <a:ext cx="3005360" cy="4643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6654" tIns="48327" rIns="96654" bIns="48327" anchor="b"/>
          <a:lstStyle>
            <a:lvl1pPr defTabSz="966788">
              <a:defRPr sz="1200">
                <a:solidFill>
                  <a:schemeClr val="tx1"/>
                </a:solidFill>
                <a:latin typeface="Times New Roman" charset="0"/>
                <a:ea typeface="ＭＳ Ｐゴシック" charset="0"/>
              </a:defRPr>
            </a:lvl1pPr>
            <a:lvl2pPr marL="742950" indent="-285750" defTabSz="966788">
              <a:defRPr sz="1200">
                <a:solidFill>
                  <a:schemeClr val="tx1"/>
                </a:solidFill>
                <a:latin typeface="Times New Roman" charset="0"/>
                <a:ea typeface="ＭＳ Ｐゴシック" charset="0"/>
              </a:defRPr>
            </a:lvl2pPr>
            <a:lvl3pPr marL="1143000" indent="-228600" defTabSz="966788">
              <a:defRPr sz="1200">
                <a:solidFill>
                  <a:schemeClr val="tx1"/>
                </a:solidFill>
                <a:latin typeface="Times New Roman" charset="0"/>
                <a:ea typeface="ＭＳ Ｐゴシック" charset="0"/>
              </a:defRPr>
            </a:lvl3pPr>
            <a:lvl4pPr marL="1600200" indent="-228600" defTabSz="966788">
              <a:defRPr sz="1200">
                <a:solidFill>
                  <a:schemeClr val="tx1"/>
                </a:solidFill>
                <a:latin typeface="Times New Roman" charset="0"/>
                <a:ea typeface="ＭＳ Ｐゴシック" charset="0"/>
              </a:defRPr>
            </a:lvl4pPr>
            <a:lvl5pPr marL="2057400" indent="-228600" defTabSz="966788">
              <a:defRPr sz="12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1200">
                <a:solidFill>
                  <a:schemeClr val="tx1"/>
                </a:solidFill>
                <a:latin typeface="Times New Roman" charset="0"/>
                <a:ea typeface="ＭＳ Ｐゴシック" charset="0"/>
              </a:defRPr>
            </a:lvl9pPr>
          </a:lstStyle>
          <a:p>
            <a:pPr algn="r"/>
            <a:fld id="{F4925547-1B54-F744-AB2E-42C42F886ECC}" type="slidenum">
              <a:rPr lang="en-US" sz="1300"/>
              <a:pPr algn="r"/>
              <a:t>5</a:t>
            </a:fld>
            <a:endParaRPr lang="en-US" sz="1300"/>
          </a:p>
        </p:txBody>
      </p:sp>
      <p:sp>
        <p:nvSpPr>
          <p:cNvPr id="25608" name="Rectangle 2"/>
          <p:cNvSpPr>
            <a:spLocks noGrp="1" noRot="1" noChangeAspect="1" noChangeArrowheads="1" noTextEdit="1"/>
          </p:cNvSpPr>
          <p:nvPr>
            <p:ph type="sldImg"/>
          </p:nvPr>
        </p:nvSpPr>
        <p:spPr>
          <a:xfrm>
            <a:off x="1147763" y="696913"/>
            <a:ext cx="4640262" cy="3479800"/>
          </a:xfrm>
          <a:ln/>
        </p:spPr>
      </p:sp>
      <p:sp>
        <p:nvSpPr>
          <p:cNvPr id="25609" name="Rectangle 3"/>
          <p:cNvSpPr>
            <a:spLocks noGrp="1" noChangeArrowheads="1"/>
          </p:cNvSpPr>
          <p:nvPr>
            <p:ph type="body" idx="1"/>
          </p:nvPr>
        </p:nvSpPr>
        <p:spPr>
          <a:xfrm>
            <a:off x="925101" y="4408843"/>
            <a:ext cx="5084000" cy="417445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lIns="96654" tIns="48327" rIns="96654" bIns="48327"/>
          <a:lstStyle/>
          <a:p>
            <a:pPr defTabSz="914400"/>
            <a:endParaRPr lang="en-US">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dt" sz="quarter" idx="1"/>
          </p:nvPr>
        </p:nvSpPr>
        <p:spPr>
          <a:xfrm>
            <a:off x="654050" y="95706"/>
            <a:ext cx="733224" cy="215444"/>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r>
              <a:rPr lang="en-US" sz="1400"/>
              <a:t>July 2013</a:t>
            </a:r>
            <a:endParaRPr lang="en-GB" sz="1400"/>
          </a:p>
        </p:txBody>
      </p:sp>
      <p:sp>
        <p:nvSpPr>
          <p:cNvPr id="26627" name="Rectangle 2"/>
          <p:cNvSpPr>
            <a:spLocks noGrp="1" noChangeArrowheads="1"/>
          </p:cNvSpPr>
          <p:nvPr>
            <p:ph type="hdr" sz="quarter"/>
          </p:nvPr>
        </p:nvSpPr>
        <p:spPr>
          <a:xfrm>
            <a:off x="4086873" y="96083"/>
            <a:ext cx="2194411" cy="215444"/>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r>
              <a:rPr lang="en-GB" sz="1400"/>
              <a:t>doc.: IEEE 802.11-12/0866r0</a:t>
            </a:r>
          </a:p>
        </p:txBody>
      </p:sp>
      <p:sp>
        <p:nvSpPr>
          <p:cNvPr id="26628" name="Rectangle 3"/>
          <p:cNvSpPr txBox="1">
            <a:spLocks noGrp="1" noChangeArrowheads="1"/>
          </p:cNvSpPr>
          <p:nvPr/>
        </p:nvSpPr>
        <p:spPr bwMode="auto">
          <a:xfrm>
            <a:off x="654536" y="96083"/>
            <a:ext cx="1228351"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b">
            <a:spAutoFit/>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pPr defTabSz="933450"/>
            <a:r>
              <a:rPr lang="en-GB" sz="1400" b="1"/>
              <a:t>September 2012</a:t>
            </a:r>
          </a:p>
        </p:txBody>
      </p:sp>
      <p:sp>
        <p:nvSpPr>
          <p:cNvPr id="26629" name="Rectangle 6"/>
          <p:cNvSpPr>
            <a:spLocks noGrp="1" noChangeArrowheads="1"/>
          </p:cNvSpPr>
          <p:nvPr>
            <p:ph type="ftr" sz="quarter" idx="4"/>
          </p:nvPr>
        </p:nvSpPr>
        <p:spPr>
          <a:xfrm>
            <a:off x="4323568" y="8985317"/>
            <a:ext cx="1957717"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458788">
              <a:defRPr sz="1200">
                <a:solidFill>
                  <a:schemeClr val="tx1"/>
                </a:solidFill>
                <a:latin typeface="Times New Roman" charset="0"/>
                <a:ea typeface="ＭＳ Ｐゴシック" charset="0"/>
              </a:defRPr>
            </a:lvl5pPr>
            <a:lvl6pPr marL="915988"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1373188"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1830388"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2287588"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pPr lvl="4"/>
            <a:r>
              <a:rPr lang="en-GB"/>
              <a:t>Clint Chaplin, Chair (Samsung)</a:t>
            </a:r>
          </a:p>
        </p:txBody>
      </p:sp>
      <p:sp>
        <p:nvSpPr>
          <p:cNvPr id="26630" name="Rectangle 7"/>
          <p:cNvSpPr>
            <a:spLocks noGrp="1" noChangeArrowheads="1"/>
          </p:cNvSpPr>
          <p:nvPr>
            <p:ph type="sldNum" sz="quarter" idx="5"/>
          </p:nvPr>
        </p:nvSpPr>
        <p:spPr>
          <a:xfrm>
            <a:off x="3320836" y="8985250"/>
            <a:ext cx="414552" cy="18466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30000"/>
              </a:spcBef>
              <a:spcAft>
                <a:spcPct val="0"/>
              </a:spcAft>
              <a:defRPr sz="1200">
                <a:solidFill>
                  <a:schemeClr val="tx1"/>
                </a:solidFill>
                <a:latin typeface="Times New Roman" charset="0"/>
                <a:ea typeface="ＭＳ Ｐゴシック" charset="0"/>
              </a:defRPr>
            </a:lvl9pPr>
          </a:lstStyle>
          <a:p>
            <a:r>
              <a:rPr lang="en-GB"/>
              <a:t>Page </a:t>
            </a:r>
            <a:fld id="{001C9BAB-ABFB-B74E-9262-F5A8C9788914}" type="slidenum">
              <a:rPr lang="en-GB"/>
              <a:pPr/>
              <a:t>6</a:t>
            </a:fld>
            <a:endParaRPr lang="en-GB"/>
          </a:p>
        </p:txBody>
      </p:sp>
      <p:sp>
        <p:nvSpPr>
          <p:cNvPr id="26631" name="Rectangle 2"/>
          <p:cNvSpPr>
            <a:spLocks noGrp="1" noRot="1" noChangeAspect="1" noChangeArrowheads="1" noTextEdit="1"/>
          </p:cNvSpPr>
          <p:nvPr>
            <p:ph type="sldImg"/>
          </p:nvPr>
        </p:nvSpPr>
        <p:spPr>
          <a:xfrm>
            <a:off x="1146175" y="695325"/>
            <a:ext cx="4643438" cy="3481388"/>
          </a:xfrm>
          <a:ln/>
        </p:spPr>
      </p:sp>
      <p:sp>
        <p:nvSpPr>
          <p:cNvPr id="26632" name="Rectangle 3"/>
          <p:cNvSpPr>
            <a:spLocks noGrp="1" noChangeArrowheads="1"/>
          </p:cNvSpPr>
          <p:nvPr>
            <p:ph type="body" idx="1"/>
          </p:nvPr>
        </p:nvSpPr>
        <p:spPr>
          <a:xfrm>
            <a:off x="693420" y="4408843"/>
            <a:ext cx="5547360" cy="417594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8</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9</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10</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xfrm>
            <a:off x="1154113" y="701675"/>
            <a:ext cx="4625975" cy="3468688"/>
          </a:xfrm>
          <a:ln/>
        </p:spPr>
      </p:sp>
      <p:sp>
        <p:nvSpPr>
          <p:cNvPr id="409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zh-CN" dirty="0" smtClean="0"/>
          </a:p>
        </p:txBody>
      </p:sp>
      <p:sp>
        <p:nvSpPr>
          <p:cNvPr id="4" name="Header Placeholder 3"/>
          <p:cNvSpPr>
            <a:spLocks noGrp="1"/>
          </p:cNvSpPr>
          <p:nvPr>
            <p:ph type="hdr" sz="quarter"/>
          </p:nvPr>
        </p:nvSpPr>
        <p:spPr/>
        <p:txBody>
          <a:bodyPr/>
          <a:lstStyle/>
          <a:p>
            <a:pPr>
              <a:defRPr/>
            </a:pPr>
            <a:r>
              <a:rPr lang="en-US" smtClean="0"/>
              <a:t>doc.: IEEE 802.11-012/xxxxr0</a:t>
            </a:r>
            <a:endParaRPr lang="en-US"/>
          </a:p>
        </p:txBody>
      </p:sp>
      <p:sp>
        <p:nvSpPr>
          <p:cNvPr id="5" name="Date Placeholder 4"/>
          <p:cNvSpPr>
            <a:spLocks noGrp="1"/>
          </p:cNvSpPr>
          <p:nvPr>
            <p:ph type="dt" sz="quarter" idx="1"/>
          </p:nvPr>
        </p:nvSpPr>
        <p:spPr/>
        <p:txBody>
          <a:bodyPr/>
          <a:lstStyle/>
          <a:p>
            <a:pPr>
              <a:defRPr/>
            </a:pPr>
            <a:r>
              <a:rPr lang="en-US" smtClean="0"/>
              <a:t>Sept 2012</a:t>
            </a:r>
            <a:endParaRPr lang="en-US"/>
          </a:p>
        </p:txBody>
      </p:sp>
      <p:sp>
        <p:nvSpPr>
          <p:cNvPr id="6" name="Footer Placeholder 5"/>
          <p:cNvSpPr>
            <a:spLocks noGrp="1"/>
          </p:cNvSpPr>
          <p:nvPr>
            <p:ph type="ftr" sz="quarter" idx="4"/>
          </p:nvPr>
        </p:nvSpPr>
        <p:spPr/>
        <p:txBody>
          <a:bodyPr/>
          <a:lstStyle/>
          <a:p>
            <a:pPr lvl="4">
              <a:defRPr/>
            </a:pPr>
            <a:r>
              <a:rPr lang="en-US" smtClean="0"/>
              <a:t>Xiaoming Peng / I2R</a:t>
            </a:r>
            <a:endParaRPr lang="en-US"/>
          </a:p>
        </p:txBody>
      </p:sp>
      <p:sp>
        <p:nvSpPr>
          <p:cNvPr id="40966" name="Slide Number Placeholder 6"/>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Page </a:t>
            </a:r>
            <a:fld id="{F987B7FB-8B19-4B5A-9115-18EF8B923B2C}" type="slidenum">
              <a:rPr lang="en-US" altLang="zh-CN"/>
              <a:pPr/>
              <a:t>11</a:t>
            </a:fld>
            <a:endParaRPr lang="en-US" altLang="zh-CN"/>
          </a:p>
        </p:txBody>
      </p:sp>
    </p:spTree>
    <p:extLst>
      <p:ext uri="{BB962C8B-B14F-4D97-AF65-F5344CB8AC3E}">
        <p14:creationId xmlns:p14="http://schemas.microsoft.com/office/powerpoint/2010/main" xmlns="" val="1517830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smtClean="0"/>
            </a:lvl1pPr>
          </a:lstStyle>
          <a:p>
            <a:pPr>
              <a:defRPr/>
            </a:pPr>
            <a:r>
              <a:rPr lang="en-US" altLang="zh-CN" dirty="0" smtClean="0"/>
              <a:t>July 2016</a:t>
            </a:r>
            <a:endParaRPr lang="en-US" altLang="zh-CN" dirty="0"/>
          </a:p>
        </p:txBody>
      </p:sp>
      <p:sp>
        <p:nvSpPr>
          <p:cNvPr id="6" name="Rectangle 6"/>
          <p:cNvSpPr>
            <a:spLocks noGrp="1" noChangeArrowheads="1"/>
          </p:cNvSpPr>
          <p:nvPr>
            <p:ph type="sldNum" sz="quarter" idx="12"/>
          </p:nvPr>
        </p:nvSpPr>
        <p:spPr/>
        <p:txBody>
          <a:bodyPr/>
          <a:lstStyle>
            <a:lvl1pPr>
              <a:defRPr/>
            </a:lvl1pPr>
          </a:lstStyle>
          <a:p>
            <a:r>
              <a:rPr lang="en-US" altLang="zh-CN"/>
              <a:t>Slide </a:t>
            </a:r>
            <a:fld id="{200316B2-9C48-417E-82B7-1AE29C3B35FC}" type="slidenum">
              <a:rPr lang="en-US" altLang="zh-CN"/>
              <a:pPr/>
              <a:t>‹#›</a:t>
            </a:fld>
            <a:endParaRPr lang="en-US" altLang="zh-CN"/>
          </a:p>
        </p:txBody>
      </p:sp>
      <p:sp>
        <p:nvSpPr>
          <p:cNvPr id="7"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987151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a:defRPr smtClean="0"/>
            </a:lvl1pPr>
          </a:lstStyle>
          <a:p>
            <a:pPr>
              <a:defRPr/>
            </a:pPr>
            <a:r>
              <a:rPr lang="en-US" altLang="zh-CN" dirty="0" smtClean="0"/>
              <a:t>July 2016</a:t>
            </a:r>
            <a:endParaRPr lang="en-US" altLang="zh-CN" dirty="0"/>
          </a:p>
        </p:txBody>
      </p:sp>
      <p:sp>
        <p:nvSpPr>
          <p:cNvPr id="6" name="Rectangle 6"/>
          <p:cNvSpPr>
            <a:spLocks noGrp="1" noChangeArrowheads="1"/>
          </p:cNvSpPr>
          <p:nvPr>
            <p:ph type="sldNum" sz="quarter" idx="12"/>
          </p:nvPr>
        </p:nvSpPr>
        <p:spPr/>
        <p:txBody>
          <a:bodyPr/>
          <a:lstStyle>
            <a:lvl1pPr>
              <a:defRPr/>
            </a:lvl1pPr>
          </a:lstStyle>
          <a:p>
            <a:r>
              <a:rPr lang="en-US" altLang="zh-CN"/>
              <a:t>Slide </a:t>
            </a:r>
            <a:fld id="{EB4783C2-F1BF-4332-9B50-A002CFC1FE92}" type="slidenum">
              <a:rPr lang="en-US" altLang="zh-CN"/>
              <a:pPr/>
              <a:t>‹#›</a:t>
            </a:fld>
            <a:endParaRPr lang="en-US" altLang="zh-CN"/>
          </a:p>
        </p:txBody>
      </p:sp>
      <p:sp>
        <p:nvSpPr>
          <p:cNvPr id="7"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4242791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smtClean="0"/>
            </a:lvl1pPr>
          </a:lstStyle>
          <a:p>
            <a:pPr>
              <a:defRPr/>
            </a:pPr>
            <a:r>
              <a:rPr lang="en-US" altLang="zh-CN" dirty="0" smtClean="0"/>
              <a:t>July 2016</a:t>
            </a:r>
            <a:endParaRPr lang="en-US" altLang="zh-CN" dirty="0"/>
          </a:p>
        </p:txBody>
      </p:sp>
      <p:sp>
        <p:nvSpPr>
          <p:cNvPr id="6" name="Rectangle 6"/>
          <p:cNvSpPr>
            <a:spLocks noGrp="1" noChangeArrowheads="1"/>
          </p:cNvSpPr>
          <p:nvPr>
            <p:ph type="sldNum" sz="quarter" idx="12"/>
          </p:nvPr>
        </p:nvSpPr>
        <p:spPr/>
        <p:txBody>
          <a:bodyPr/>
          <a:lstStyle>
            <a:lvl1pPr>
              <a:defRPr/>
            </a:lvl1pPr>
          </a:lstStyle>
          <a:p>
            <a:r>
              <a:rPr lang="en-US" altLang="zh-CN"/>
              <a:t>Slide </a:t>
            </a:r>
            <a:fld id="{55E4833B-F047-4A78-8E5A-F4F9E4B5B012}" type="slidenum">
              <a:rPr lang="en-US" altLang="zh-CN"/>
              <a:pPr/>
              <a:t>‹#›</a:t>
            </a:fld>
            <a:endParaRPr lang="en-US" altLang="zh-CN"/>
          </a:p>
        </p:txBody>
      </p:sp>
      <p:sp>
        <p:nvSpPr>
          <p:cNvPr id="7"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56934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zh-CN" dirty="0" smtClean="0"/>
              <a:t>July 2016</a:t>
            </a:r>
            <a:endParaRPr lang="en-US" altLang="zh-CN" dirty="0"/>
          </a:p>
        </p:txBody>
      </p:sp>
      <p:sp>
        <p:nvSpPr>
          <p:cNvPr id="5" name="Rectangle 6"/>
          <p:cNvSpPr>
            <a:spLocks noGrp="1" noChangeArrowheads="1"/>
          </p:cNvSpPr>
          <p:nvPr>
            <p:ph type="sldNum" sz="quarter" idx="12"/>
          </p:nvPr>
        </p:nvSpPr>
        <p:spPr>
          <a:ln/>
        </p:spPr>
        <p:txBody>
          <a:bodyPr/>
          <a:lstStyle>
            <a:lvl1pPr>
              <a:defRPr/>
            </a:lvl1pPr>
          </a:lstStyle>
          <a:p>
            <a:r>
              <a:rPr lang="en-US" altLang="zh-CN"/>
              <a:t>Slide </a:t>
            </a:r>
            <a:fld id="{934A8C01-C2BB-4676-9004-17970ACCC694}" type="slidenum">
              <a:rPr lang="en-US" altLang="zh-CN"/>
              <a:pPr/>
              <a:t>‹#›</a:t>
            </a:fld>
            <a:endParaRPr lang="en-US" altLang="zh-CN"/>
          </a:p>
        </p:txBody>
      </p:sp>
      <p:sp>
        <p:nvSpPr>
          <p:cNvPr id="6" name="Footer Placeholder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1592135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smtClean="0"/>
            </a:lvl1pPr>
          </a:lstStyle>
          <a:p>
            <a:pPr>
              <a:defRPr/>
            </a:pPr>
            <a:r>
              <a:rPr lang="en-US" altLang="zh-CN" dirty="0" smtClean="0"/>
              <a:t>July 2016</a:t>
            </a:r>
            <a:endParaRPr lang="en-US" altLang="zh-CN" dirty="0"/>
          </a:p>
        </p:txBody>
      </p:sp>
      <p:sp>
        <p:nvSpPr>
          <p:cNvPr id="6" name="Rectangle 6"/>
          <p:cNvSpPr>
            <a:spLocks noGrp="1" noChangeArrowheads="1"/>
          </p:cNvSpPr>
          <p:nvPr>
            <p:ph type="sldNum" sz="quarter" idx="12"/>
          </p:nvPr>
        </p:nvSpPr>
        <p:spPr/>
        <p:txBody>
          <a:bodyPr/>
          <a:lstStyle>
            <a:lvl1pPr>
              <a:defRPr/>
            </a:lvl1pPr>
          </a:lstStyle>
          <a:p>
            <a:r>
              <a:rPr lang="en-US" altLang="zh-CN"/>
              <a:t>Slide </a:t>
            </a:r>
            <a:fld id="{5367285A-48D6-424D-83DC-E3A6A596A85B}" type="slidenum">
              <a:rPr lang="en-US" altLang="zh-CN"/>
              <a:pPr/>
              <a:t>‹#›</a:t>
            </a:fld>
            <a:endParaRPr lang="en-US" altLang="zh-CN"/>
          </a:p>
        </p:txBody>
      </p:sp>
      <p:sp>
        <p:nvSpPr>
          <p:cNvPr id="7"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277674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zh-CN" dirty="0" smtClean="0"/>
              <a:t>July 2016</a:t>
            </a:r>
            <a:endParaRPr lang="en-US" altLang="zh-CN" dirty="0"/>
          </a:p>
        </p:txBody>
      </p:sp>
      <p:sp>
        <p:nvSpPr>
          <p:cNvPr id="5" name="Rectangle 6"/>
          <p:cNvSpPr>
            <a:spLocks noGrp="1" noChangeArrowheads="1"/>
          </p:cNvSpPr>
          <p:nvPr>
            <p:ph type="sldNum" sz="quarter" idx="12"/>
          </p:nvPr>
        </p:nvSpPr>
        <p:spPr>
          <a:ln/>
        </p:spPr>
        <p:txBody>
          <a:bodyPr/>
          <a:lstStyle>
            <a:lvl1pPr>
              <a:defRPr/>
            </a:lvl1pPr>
          </a:lstStyle>
          <a:p>
            <a:r>
              <a:rPr lang="en-US" altLang="zh-CN"/>
              <a:t>Slide </a:t>
            </a:r>
            <a:fld id="{A3360ABF-F91C-4C7E-90D5-CCF452F2CA01}" type="slidenum">
              <a:rPr lang="en-US" altLang="zh-CN"/>
              <a:pPr/>
              <a:t>‹#›</a:t>
            </a:fld>
            <a:endParaRPr lang="en-US" altLang="zh-CN"/>
          </a:p>
        </p:txBody>
      </p:sp>
      <p:sp>
        <p:nvSpPr>
          <p:cNvPr id="6" name="Footer Placeholder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3695473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p:txBody>
          <a:bodyPr/>
          <a:lstStyle>
            <a:lvl1pPr>
              <a:defRPr smtClean="0"/>
            </a:lvl1pPr>
          </a:lstStyle>
          <a:p>
            <a:pPr>
              <a:defRPr/>
            </a:pPr>
            <a:r>
              <a:rPr lang="en-US" altLang="zh-CN" dirty="0" smtClean="0"/>
              <a:t>July 2016</a:t>
            </a:r>
            <a:endParaRPr lang="en-US" altLang="zh-CN" dirty="0"/>
          </a:p>
        </p:txBody>
      </p:sp>
      <p:sp>
        <p:nvSpPr>
          <p:cNvPr id="7" name="Rectangle 12"/>
          <p:cNvSpPr>
            <a:spLocks noGrp="1" noChangeArrowheads="1"/>
          </p:cNvSpPr>
          <p:nvPr>
            <p:ph type="sldNum" sz="quarter" idx="12"/>
          </p:nvPr>
        </p:nvSpPr>
        <p:spPr/>
        <p:txBody>
          <a:bodyPr/>
          <a:lstStyle>
            <a:lvl1pPr>
              <a:defRPr/>
            </a:lvl1pPr>
          </a:lstStyle>
          <a:p>
            <a:r>
              <a:rPr lang="en-US" altLang="zh-CN"/>
              <a:t>Slide </a:t>
            </a:r>
            <a:fld id="{8B0F5597-A47C-4D34-9350-611EB446D352}" type="slidenum">
              <a:rPr lang="en-US" altLang="zh-CN"/>
              <a:pPr/>
              <a:t>‹#›</a:t>
            </a:fld>
            <a:endParaRPr lang="en-US" altLang="zh-CN"/>
          </a:p>
        </p:txBody>
      </p:sp>
      <p:sp>
        <p:nvSpPr>
          <p:cNvPr id="8"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116702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4"/>
          <p:cNvSpPr>
            <a:spLocks noGrp="1" noChangeArrowheads="1"/>
          </p:cNvSpPr>
          <p:nvPr>
            <p:ph type="dt" sz="half" idx="10"/>
          </p:nvPr>
        </p:nvSpPr>
        <p:spPr>
          <a:xfrm>
            <a:off x="696913" y="333375"/>
            <a:ext cx="942566" cy="276999"/>
          </a:xfrm>
        </p:spPr>
        <p:txBody>
          <a:bodyPr/>
          <a:lstStyle>
            <a:lvl1pPr>
              <a:defRPr smtClean="0"/>
            </a:lvl1pPr>
          </a:lstStyle>
          <a:p>
            <a:pPr>
              <a:defRPr/>
            </a:pPr>
            <a:r>
              <a:rPr lang="en-US" altLang="zh-CN" dirty="0" smtClean="0"/>
              <a:t>July 2016</a:t>
            </a:r>
            <a:endParaRPr lang="en-US" altLang="zh-CN" dirty="0"/>
          </a:p>
        </p:txBody>
      </p:sp>
      <p:sp>
        <p:nvSpPr>
          <p:cNvPr id="9" name="Rectangle 6"/>
          <p:cNvSpPr>
            <a:spLocks noGrp="1" noChangeArrowheads="1"/>
          </p:cNvSpPr>
          <p:nvPr>
            <p:ph type="sldNum" sz="quarter" idx="12"/>
          </p:nvPr>
        </p:nvSpPr>
        <p:spPr/>
        <p:txBody>
          <a:bodyPr/>
          <a:lstStyle>
            <a:lvl1pPr>
              <a:defRPr/>
            </a:lvl1pPr>
          </a:lstStyle>
          <a:p>
            <a:r>
              <a:rPr lang="en-US" altLang="zh-CN"/>
              <a:t>Slide </a:t>
            </a:r>
            <a:fld id="{137EAC34-0A89-4B6A-900D-CD6A6B432A55}" type="slidenum">
              <a:rPr lang="en-US" altLang="zh-CN"/>
              <a:pPr/>
              <a:t>‹#›</a:t>
            </a:fld>
            <a:endParaRPr lang="en-US" altLang="zh-CN"/>
          </a:p>
        </p:txBody>
      </p:sp>
      <p:sp>
        <p:nvSpPr>
          <p:cNvPr id="10" name="Rectangle 5"/>
          <p:cNvSpPr>
            <a:spLocks noGrp="1" noChangeArrowheads="1"/>
          </p:cNvSpPr>
          <p:nvPr>
            <p:ph type="ftr" sz="quarter" idx="1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756625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696913" y="333375"/>
            <a:ext cx="942566" cy="276999"/>
          </a:xfrm>
        </p:spPr>
        <p:txBody>
          <a:bodyPr/>
          <a:lstStyle>
            <a:lvl1pPr>
              <a:defRPr smtClean="0"/>
            </a:lvl1pPr>
          </a:lstStyle>
          <a:p>
            <a:pPr>
              <a:defRPr/>
            </a:pPr>
            <a:r>
              <a:rPr lang="en-US" altLang="zh-CN" dirty="0" smtClean="0"/>
              <a:t>July 2016</a:t>
            </a:r>
            <a:endParaRPr lang="en-US" altLang="zh-CN" dirty="0"/>
          </a:p>
        </p:txBody>
      </p:sp>
      <p:sp>
        <p:nvSpPr>
          <p:cNvPr id="5" name="Rectangle 6"/>
          <p:cNvSpPr>
            <a:spLocks noGrp="1" noChangeArrowheads="1"/>
          </p:cNvSpPr>
          <p:nvPr>
            <p:ph type="sldNum" sz="quarter" idx="12"/>
          </p:nvPr>
        </p:nvSpPr>
        <p:spPr/>
        <p:txBody>
          <a:bodyPr/>
          <a:lstStyle>
            <a:lvl1pPr>
              <a:defRPr/>
            </a:lvl1pPr>
          </a:lstStyle>
          <a:p>
            <a:r>
              <a:rPr lang="en-US" altLang="zh-CN"/>
              <a:t>Slide </a:t>
            </a:r>
            <a:fld id="{C141AB8C-4256-4A1E-AA46-F5E1E30E34B0}" type="slidenum">
              <a:rPr lang="en-US" altLang="zh-CN"/>
              <a:pPr/>
              <a:t>‹#›</a:t>
            </a:fld>
            <a:endParaRPr lang="en-US" altLang="zh-CN"/>
          </a:p>
        </p:txBody>
      </p:sp>
      <p:sp>
        <p:nvSpPr>
          <p:cNvPr id="6" name="Footer Placeholder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3754217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96913" y="333375"/>
            <a:ext cx="942566" cy="276999"/>
          </a:xfrm>
        </p:spPr>
        <p:txBody>
          <a:bodyPr/>
          <a:lstStyle>
            <a:lvl1pPr>
              <a:defRPr smtClean="0"/>
            </a:lvl1pPr>
          </a:lstStyle>
          <a:p>
            <a:pPr>
              <a:defRPr/>
            </a:pPr>
            <a:r>
              <a:rPr lang="en-US" altLang="zh-CN" dirty="0" smtClean="0"/>
              <a:t>July 2016</a:t>
            </a:r>
            <a:endParaRPr lang="en-US" altLang="zh-CN" dirty="0"/>
          </a:p>
        </p:txBody>
      </p:sp>
      <p:sp>
        <p:nvSpPr>
          <p:cNvPr id="4" name="Rectangle 6"/>
          <p:cNvSpPr>
            <a:spLocks noGrp="1" noChangeArrowheads="1"/>
          </p:cNvSpPr>
          <p:nvPr>
            <p:ph type="sldNum" sz="quarter" idx="12"/>
          </p:nvPr>
        </p:nvSpPr>
        <p:spPr/>
        <p:txBody>
          <a:bodyPr/>
          <a:lstStyle>
            <a:lvl1pPr>
              <a:defRPr/>
            </a:lvl1pPr>
          </a:lstStyle>
          <a:p>
            <a:r>
              <a:rPr lang="en-US" altLang="zh-CN"/>
              <a:t>Slide </a:t>
            </a:r>
            <a:fld id="{FCBA75C4-5DAF-4D56-9050-985095B3A87B}" type="slidenum">
              <a:rPr lang="en-US" altLang="zh-CN"/>
              <a:pPr/>
              <a:t>‹#›</a:t>
            </a:fld>
            <a:endParaRPr lang="en-US" altLang="zh-CN"/>
          </a:p>
        </p:txBody>
      </p:sp>
      <p:sp>
        <p:nvSpPr>
          <p:cNvPr id="5"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2849469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3008313" cy="742404"/>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692696"/>
            <a:ext cx="5111750" cy="54334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p:txBody>
          <a:bodyPr/>
          <a:lstStyle>
            <a:lvl1pPr>
              <a:defRPr smtClean="0"/>
            </a:lvl1pPr>
          </a:lstStyle>
          <a:p>
            <a:pPr>
              <a:defRPr/>
            </a:pPr>
            <a:r>
              <a:rPr lang="en-US" altLang="zh-CN" dirty="0" smtClean="0"/>
              <a:t>July 2016</a:t>
            </a:r>
            <a:endParaRPr lang="en-US" altLang="zh-CN" dirty="0"/>
          </a:p>
        </p:txBody>
      </p:sp>
      <p:sp>
        <p:nvSpPr>
          <p:cNvPr id="7" name="Rectangle 12"/>
          <p:cNvSpPr>
            <a:spLocks noGrp="1" noChangeArrowheads="1"/>
          </p:cNvSpPr>
          <p:nvPr>
            <p:ph type="sldNum" sz="quarter" idx="12"/>
          </p:nvPr>
        </p:nvSpPr>
        <p:spPr/>
        <p:txBody>
          <a:bodyPr/>
          <a:lstStyle>
            <a:lvl1pPr>
              <a:defRPr/>
            </a:lvl1pPr>
          </a:lstStyle>
          <a:p>
            <a:r>
              <a:rPr lang="en-US" altLang="zh-CN"/>
              <a:t>Slide </a:t>
            </a:r>
            <a:fld id="{4C44CF88-5581-4670-AD88-38D674FFA9DF}" type="slidenum">
              <a:rPr lang="en-US" altLang="zh-CN"/>
              <a:pPr/>
              <a:t>‹#›</a:t>
            </a:fld>
            <a:endParaRPr lang="en-US" altLang="zh-CN"/>
          </a:p>
        </p:txBody>
      </p:sp>
      <p:sp>
        <p:nvSpPr>
          <p:cNvPr id="8"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3625362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xfrm>
            <a:off x="696913" y="333375"/>
            <a:ext cx="942566" cy="276999"/>
          </a:xfrm>
        </p:spPr>
        <p:txBody>
          <a:bodyPr/>
          <a:lstStyle>
            <a:lvl1pPr>
              <a:defRPr smtClean="0"/>
            </a:lvl1pPr>
          </a:lstStyle>
          <a:p>
            <a:pPr>
              <a:defRPr/>
            </a:pPr>
            <a:r>
              <a:rPr lang="en-US" altLang="zh-CN" dirty="0" smtClean="0"/>
              <a:t>July 2016</a:t>
            </a:r>
            <a:endParaRPr lang="en-US" altLang="zh-CN" dirty="0"/>
          </a:p>
        </p:txBody>
      </p:sp>
      <p:sp>
        <p:nvSpPr>
          <p:cNvPr id="7" name="Rectangle 12"/>
          <p:cNvSpPr>
            <a:spLocks noGrp="1" noChangeArrowheads="1"/>
          </p:cNvSpPr>
          <p:nvPr>
            <p:ph type="sldNum" sz="quarter" idx="12"/>
          </p:nvPr>
        </p:nvSpPr>
        <p:spPr/>
        <p:txBody>
          <a:bodyPr/>
          <a:lstStyle>
            <a:lvl1pPr>
              <a:defRPr/>
            </a:lvl1pPr>
          </a:lstStyle>
          <a:p>
            <a:r>
              <a:rPr lang="en-US" altLang="zh-CN"/>
              <a:t>Slide </a:t>
            </a:r>
            <a:fld id="{08E85C3D-7453-42B2-91D1-069BB7DF0030}" type="slidenum">
              <a:rPr lang="en-US" altLang="zh-CN"/>
              <a:pPr/>
              <a:t>‹#›</a:t>
            </a:fld>
            <a:endParaRPr lang="en-US" altLang="zh-CN"/>
          </a:p>
        </p:txBody>
      </p:sp>
      <p:sp>
        <p:nvSpPr>
          <p:cNvPr id="8" name="Rectangle 5"/>
          <p:cNvSpPr>
            <a:spLocks noGrp="1" noChangeArrowheads="1"/>
          </p:cNvSpPr>
          <p:nvPr>
            <p:ph type="ftr" sz="quarter" idx="3"/>
          </p:nvPr>
        </p:nvSpPr>
        <p:spPr bwMode="auto">
          <a:xfrm>
            <a:off x="6934200" y="6477000"/>
            <a:ext cx="1600200"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3702917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zh-CN" dirty="0" smtClean="0"/>
              <a:t>Click to edit Master text styles</a:t>
            </a:r>
          </a:p>
          <a:p>
            <a:pPr lvl="1"/>
            <a:r>
              <a:rPr lang="en-US" altLang="zh-CN" dirty="0" smtClean="0"/>
              <a:t>Second level</a:t>
            </a:r>
          </a:p>
          <a:p>
            <a:pPr lvl="2"/>
            <a:r>
              <a:rPr lang="en-US" altLang="zh-CN" dirty="0" smtClean="0"/>
              <a:t>Third level</a:t>
            </a:r>
          </a:p>
          <a:p>
            <a:pPr lvl="3"/>
            <a:r>
              <a:rPr lang="en-US" altLang="zh-CN" dirty="0" smtClean="0"/>
              <a:t>Fourth level</a:t>
            </a:r>
          </a:p>
          <a:p>
            <a:pPr lvl="4"/>
            <a:r>
              <a:rPr lang="en-US" altLang="zh-CN" dirty="0" smtClean="0"/>
              <a:t>Fifth level</a:t>
            </a:r>
          </a:p>
        </p:txBody>
      </p:sp>
      <p:sp>
        <p:nvSpPr>
          <p:cNvPr id="1028" name="Rectangle 4"/>
          <p:cNvSpPr>
            <a:spLocks noGrp="1" noChangeArrowheads="1"/>
          </p:cNvSpPr>
          <p:nvPr>
            <p:ph type="dt" sz="half" idx="2"/>
          </p:nvPr>
        </p:nvSpPr>
        <p:spPr bwMode="auto">
          <a:xfrm>
            <a:off x="696913" y="333375"/>
            <a:ext cx="942566"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smtClean="0">
                <a:latin typeface="Times New Roman" pitchFamily="18" charset="0"/>
                <a:ea typeface="ＭＳ Ｐゴシック" pitchFamily="34" charset="-128"/>
                <a:cs typeface="+mn-cs"/>
              </a:defRPr>
            </a:lvl1pPr>
          </a:lstStyle>
          <a:p>
            <a:pPr>
              <a:defRPr/>
            </a:pPr>
            <a:r>
              <a:rPr lang="en-US" altLang="zh-CN" dirty="0" smtClean="0"/>
              <a:t>July 2016</a:t>
            </a:r>
            <a:endParaRPr lang="en-US" altLang="zh-CN" dirty="0"/>
          </a:p>
        </p:txBody>
      </p:sp>
      <p:sp>
        <p:nvSpPr>
          <p:cNvPr id="1029" name="Rectangle 5"/>
          <p:cNvSpPr>
            <a:spLocks noGrp="1" noChangeArrowheads="1"/>
          </p:cNvSpPr>
          <p:nvPr>
            <p:ph type="ftr" sz="quarter" idx="3"/>
          </p:nvPr>
        </p:nvSpPr>
        <p:spPr bwMode="auto">
          <a:xfrm>
            <a:off x="5572132" y="6477000"/>
            <a:ext cx="2962268" cy="18466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dirty="0" smtClean="0"/>
              <a:t>Jiamin Chen (Huawei)</a:t>
            </a:r>
            <a:endParaRPr lang="en-US"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r>
              <a:rPr lang="en-US" altLang="zh-CN"/>
              <a:t>Slide </a:t>
            </a:r>
            <a:fld id="{3ACB54E5-DC7F-4A67-8E5F-9D363F7EE765}" type="slidenum">
              <a:rPr lang="en-US" altLang="zh-CN"/>
              <a:pPr/>
              <a:t>‹#›</a:t>
            </a:fld>
            <a:endParaRPr lang="en-US" altLang="zh-CN"/>
          </a:p>
        </p:txBody>
      </p:sp>
      <p:sp>
        <p:nvSpPr>
          <p:cNvPr id="1031" name="Rectangle 7"/>
          <p:cNvSpPr>
            <a:spLocks noChangeArrowheads="1"/>
          </p:cNvSpPr>
          <p:nvPr/>
        </p:nvSpPr>
        <p:spPr bwMode="auto">
          <a:xfrm>
            <a:off x="5162488" y="332601"/>
            <a:ext cx="3283015"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b">
            <a:spAutoFit/>
          </a:bodyPr>
          <a:lstStyle>
            <a:lvl1pPr marL="342900" indent="-342900" eaLnBrk="0" hangingPunct="0">
              <a:defRPr sz="1200">
                <a:solidFill>
                  <a:schemeClr val="tx1"/>
                </a:solidFill>
                <a:latin typeface="Times New Roman" pitchFamily="18" charset="0"/>
                <a:ea typeface="ＭＳ Ｐゴシック" pitchFamily="34" charset="-128"/>
              </a:defRPr>
            </a:lvl1pPr>
            <a:lvl2pPr marL="742950" indent="-285750" eaLnBrk="0" hangingPunct="0">
              <a:defRPr sz="1200">
                <a:solidFill>
                  <a:schemeClr val="tx1"/>
                </a:solidFill>
                <a:latin typeface="Times New Roman" pitchFamily="18" charset="0"/>
                <a:ea typeface="ＭＳ Ｐゴシック" pitchFamily="34" charset="-128"/>
              </a:defRPr>
            </a:lvl2pPr>
            <a:lvl3pPr marL="1143000" indent="-228600" eaLnBrk="0" hangingPunct="0">
              <a:defRPr sz="1200">
                <a:solidFill>
                  <a:schemeClr val="tx1"/>
                </a:solidFill>
                <a:latin typeface="Times New Roman" pitchFamily="18" charset="0"/>
                <a:ea typeface="ＭＳ Ｐゴシック" pitchFamily="34" charset="-128"/>
              </a:defRPr>
            </a:lvl3pPr>
            <a:lvl4pPr marL="1600200" indent="-228600" eaLnBrk="0" hangingPunct="0">
              <a:defRPr sz="1200">
                <a:solidFill>
                  <a:schemeClr val="tx1"/>
                </a:solidFill>
                <a:latin typeface="Times New Roman" pitchFamily="18" charset="0"/>
                <a:ea typeface="ＭＳ Ｐゴシック" pitchFamily="34" charset="-128"/>
              </a:defRPr>
            </a:lvl4pPr>
            <a:lvl5pPr marL="457200" eaLnBrk="0" hangingPunct="0">
              <a:defRPr sz="1200">
                <a:solidFill>
                  <a:schemeClr val="tx1"/>
                </a:solidFill>
                <a:latin typeface="Times New Roman" pitchFamily="18" charset="0"/>
                <a:ea typeface="ＭＳ Ｐゴシック" pitchFamily="34" charset="-128"/>
              </a:defRPr>
            </a:lvl5pPr>
            <a:lvl6pPr marL="914400" eaLnBrk="0" fontAlgn="base" hangingPunct="0">
              <a:spcBef>
                <a:spcPct val="0"/>
              </a:spcBef>
              <a:spcAft>
                <a:spcPct val="0"/>
              </a:spcAft>
              <a:defRPr sz="1200">
                <a:solidFill>
                  <a:schemeClr val="tx1"/>
                </a:solidFill>
                <a:latin typeface="Times New Roman" pitchFamily="18" charset="0"/>
                <a:ea typeface="ＭＳ Ｐゴシック" pitchFamily="34" charset="-128"/>
              </a:defRPr>
            </a:lvl6pPr>
            <a:lvl7pPr marL="1371600" eaLnBrk="0" fontAlgn="base" hangingPunct="0">
              <a:spcBef>
                <a:spcPct val="0"/>
              </a:spcBef>
              <a:spcAft>
                <a:spcPct val="0"/>
              </a:spcAft>
              <a:defRPr sz="1200">
                <a:solidFill>
                  <a:schemeClr val="tx1"/>
                </a:solidFill>
                <a:latin typeface="Times New Roman" pitchFamily="18" charset="0"/>
                <a:ea typeface="ＭＳ Ｐゴシック" pitchFamily="34" charset="-128"/>
              </a:defRPr>
            </a:lvl7pPr>
            <a:lvl8pPr marL="1828800" eaLnBrk="0" fontAlgn="base" hangingPunct="0">
              <a:spcBef>
                <a:spcPct val="0"/>
              </a:spcBef>
              <a:spcAft>
                <a:spcPct val="0"/>
              </a:spcAft>
              <a:defRPr sz="1200">
                <a:solidFill>
                  <a:schemeClr val="tx1"/>
                </a:solidFill>
                <a:latin typeface="Times New Roman" pitchFamily="18" charset="0"/>
                <a:ea typeface="ＭＳ Ｐゴシック" pitchFamily="34" charset="-128"/>
              </a:defRPr>
            </a:lvl8pPr>
            <a:lvl9pPr marL="2286000" eaLnBrk="0" fontAlgn="base" hangingPunct="0">
              <a:spcBef>
                <a:spcPct val="0"/>
              </a:spcBef>
              <a:spcAft>
                <a:spcPct val="0"/>
              </a:spcAft>
              <a:defRPr sz="1200">
                <a:solidFill>
                  <a:schemeClr val="tx1"/>
                </a:solidFill>
                <a:latin typeface="Times New Roman" pitchFamily="18" charset="0"/>
                <a:ea typeface="ＭＳ Ｐゴシック" pitchFamily="34" charset="-128"/>
              </a:defRPr>
            </a:lvl9pPr>
          </a:lstStyle>
          <a:p>
            <a:pPr lvl="4" algn="r">
              <a:defRPr/>
            </a:pPr>
            <a:r>
              <a:rPr lang="en-US" altLang="zh-CN" sz="1800" b="1" dirty="0" smtClean="0"/>
              <a:t>doc.: IEEE </a:t>
            </a:r>
            <a:r>
              <a:rPr lang="en-US" altLang="zh-CN" sz="1800" b="1" dirty="0" smtClean="0"/>
              <a:t>802.11-16/0783r7</a:t>
            </a:r>
            <a:endParaRPr lang="en-US" altLang="zh-CN" sz="1800" b="1" dirty="0" smtClean="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zh-CN" altLang="en-US"/>
          </a:p>
        </p:txBody>
      </p:sp>
      <p:sp>
        <p:nvSpPr>
          <p:cNvPr id="1033" name="Rectangle 9"/>
          <p:cNvSpPr>
            <a:spLocks noChangeArrowheads="1"/>
          </p:cNvSpPr>
          <p:nvPr/>
        </p:nvSpPr>
        <p:spPr bwMode="auto">
          <a:xfrm>
            <a:off x="685800" y="6475413"/>
            <a:ext cx="711200" cy="182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Times New Roman" pitchFamily="18" charset="0"/>
                <a:ea typeface="ＭＳ Ｐゴシック" pitchFamily="34" charset="-128"/>
              </a:defRPr>
            </a:lvl1pPr>
            <a:lvl2pPr marL="742950" indent="-285750" eaLnBrk="0" hangingPunct="0">
              <a:defRPr sz="1200">
                <a:solidFill>
                  <a:schemeClr val="tx1"/>
                </a:solidFill>
                <a:latin typeface="Times New Roman" pitchFamily="18" charset="0"/>
                <a:ea typeface="ＭＳ Ｐゴシック" pitchFamily="34" charset="-128"/>
              </a:defRPr>
            </a:lvl2pPr>
            <a:lvl3pPr marL="1143000" indent="-228600" eaLnBrk="0" hangingPunct="0">
              <a:defRPr sz="1200">
                <a:solidFill>
                  <a:schemeClr val="tx1"/>
                </a:solidFill>
                <a:latin typeface="Times New Roman" pitchFamily="18" charset="0"/>
                <a:ea typeface="ＭＳ Ｐゴシック" pitchFamily="34" charset="-128"/>
              </a:defRPr>
            </a:lvl3pPr>
            <a:lvl4pPr marL="1600200" indent="-228600" eaLnBrk="0" hangingPunct="0">
              <a:defRPr sz="1200">
                <a:solidFill>
                  <a:schemeClr val="tx1"/>
                </a:solidFill>
                <a:latin typeface="Times New Roman" pitchFamily="18" charset="0"/>
                <a:ea typeface="ＭＳ Ｐゴシック" pitchFamily="34" charset="-128"/>
              </a:defRPr>
            </a:lvl4pPr>
            <a:lvl5pPr marL="2057400" indent="-228600" eaLnBrk="0" hangingPunct="0">
              <a:defRPr sz="12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Times New Roman" pitchFamily="18" charset="0"/>
                <a:ea typeface="ＭＳ Ｐゴシック" pitchFamily="34" charset="-128"/>
              </a:defRPr>
            </a:lvl9pPr>
          </a:lstStyle>
          <a:p>
            <a:pPr>
              <a:defRPr/>
            </a:pPr>
            <a:r>
              <a:rPr lang="en-US" altLang="zh-CN" smtClean="0"/>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zh-CN" altLang="en-US"/>
          </a:p>
        </p:txBody>
      </p:sp>
    </p:spTree>
  </p:cSld>
  <p:clrMap bg1="lt1" tx1="dk1" bg2="lt2" tx2="dk2" accent1="accent1" accent2="accent2" accent3="accent3" accent4="accent4" accent5="accent5" accent6="accent6" hlink="hlink" folHlink="folHlink"/>
  <p:sldLayoutIdLst>
    <p:sldLayoutId id="2147486737" r:id="rId1"/>
    <p:sldLayoutId id="2147486738" r:id="rId2"/>
    <p:sldLayoutId id="2147486724" r:id="rId3"/>
    <p:sldLayoutId id="2147486739" r:id="rId4"/>
    <p:sldLayoutId id="2147486740" r:id="rId5"/>
    <p:sldLayoutId id="2147486741" r:id="rId6"/>
    <p:sldLayoutId id="2147486742" r:id="rId7"/>
    <p:sldLayoutId id="2147486743" r:id="rId8"/>
    <p:sldLayoutId id="2147486744" r:id="rId9"/>
    <p:sldLayoutId id="2147486745" r:id="rId10"/>
    <p:sldLayoutId id="2147486746" r:id="rId11"/>
    <p:sldLayoutId id="2147486725" r:id="rId12"/>
  </p:sldLayoutIdLst>
  <p:hf hdr="0"/>
  <p:txStyles>
    <p:title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3200" b="1">
          <a:solidFill>
            <a:schemeClr val="tx2"/>
          </a:solidFill>
          <a:latin typeface="Times New Roman" pitchFamily="18" charset="0"/>
          <a:ea typeface="MS PGothic" panose="020B0600070205080204" pitchFamily="34" charset="-128"/>
          <a:cs typeface="ＭＳ Ｐゴシック" charset="0"/>
        </a:defRPr>
      </a:lvl2pPr>
      <a:lvl3pPr algn="ctr" rtl="0" eaLnBrk="0" fontAlgn="base" hangingPunct="0">
        <a:spcBef>
          <a:spcPct val="0"/>
        </a:spcBef>
        <a:spcAft>
          <a:spcPct val="0"/>
        </a:spcAft>
        <a:defRPr sz="3200" b="1">
          <a:solidFill>
            <a:schemeClr val="tx2"/>
          </a:solidFill>
          <a:latin typeface="Times New Roman" pitchFamily="18" charset="0"/>
          <a:ea typeface="MS PGothic" panose="020B0600070205080204" pitchFamily="34" charset="-128"/>
          <a:cs typeface="ＭＳ Ｐゴシック" charset="0"/>
        </a:defRPr>
      </a:lvl3pPr>
      <a:lvl4pPr algn="ctr" rtl="0" eaLnBrk="0" fontAlgn="base" hangingPunct="0">
        <a:spcBef>
          <a:spcPct val="0"/>
        </a:spcBef>
        <a:spcAft>
          <a:spcPct val="0"/>
        </a:spcAft>
        <a:defRPr sz="3200" b="1">
          <a:solidFill>
            <a:schemeClr val="tx2"/>
          </a:solidFill>
          <a:latin typeface="Times New Roman" pitchFamily="18" charset="0"/>
          <a:ea typeface="MS PGothic" panose="020B0600070205080204" pitchFamily="34" charset="-128"/>
          <a:cs typeface="ＭＳ Ｐゴシック" charset="0"/>
        </a:defRPr>
      </a:lvl4pPr>
      <a:lvl5pPr algn="ctr" rtl="0" eaLnBrk="0" fontAlgn="base" hangingPunct="0">
        <a:spcBef>
          <a:spcPct val="0"/>
        </a:spcBef>
        <a:spcAft>
          <a:spcPct val="0"/>
        </a:spcAft>
        <a:defRPr sz="3200" b="1">
          <a:solidFill>
            <a:schemeClr val="tx2"/>
          </a:solidFill>
          <a:latin typeface="Times New Roman" pitchFamily="18" charset="0"/>
          <a:ea typeface="MS PGothic" panose="020B0600070205080204" pitchFamily="34" charset="-128"/>
          <a:cs typeface="ＭＳ Ｐゴシック"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charset="0"/>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charset="0"/>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charset="0"/>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Word_97_-_2003___1.doc"/></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tandards.ieee.org/faqs/affiliationFAQ.html"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standards.ieee.org/board/pat/pat-slideset.ppt" TargetMode="External"/><Relationship Id="rId5" Type="http://schemas.openxmlformats.org/officeDocument/2006/relationships/hyperlink" Target="http://www.ieee.org/web/membership/ethics/code_ethics.html" TargetMode="External"/><Relationship Id="rId4" Type="http://schemas.openxmlformats.org/officeDocument/2006/relationships/hyperlink" Target="http://standards.ieee.org/resources/antitrust-guidelines.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Date Placeholder 3"/>
          <p:cNvSpPr>
            <a:spLocks noGrp="1"/>
          </p:cNvSpPr>
          <p:nvPr>
            <p:ph type="dt" sz="quarter" idx="10"/>
          </p:nvPr>
        </p:nvSpPr>
        <p:spPr>
          <a:xfrm>
            <a:off x="696913" y="333375"/>
            <a:ext cx="955452" cy="27699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28675"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7FFBB0B3-AD33-44BA-8B37-4C7E9D1EE6B5}" type="slidenum">
              <a:rPr lang="en-US" altLang="zh-CN"/>
              <a:pPr/>
              <a:t>1</a:t>
            </a:fld>
            <a:endParaRPr lang="en-US" altLang="zh-CN"/>
          </a:p>
        </p:txBody>
      </p:sp>
      <p:sp>
        <p:nvSpPr>
          <p:cNvPr id="9" name="Rectangle 6"/>
          <p:cNvSpPr txBox="1">
            <a:spLocks noChangeArrowheads="1"/>
          </p:cNvSpPr>
          <p:nvPr/>
        </p:nvSpPr>
        <p:spPr>
          <a:xfrm>
            <a:off x="685800" y="1752600"/>
            <a:ext cx="7772400" cy="381000"/>
          </a:xfrm>
          <a:prstGeom prst="rect">
            <a:avLst/>
          </a:prstGeom>
          <a:noFill/>
        </p:spPr>
        <p:txBody>
          <a:bodyPr/>
          <a:lstStyle/>
          <a:p>
            <a:pPr marL="342900" indent="-342900" algn="ctr" eaLnBrk="0" hangingPunct="0">
              <a:spcBef>
                <a:spcPct val="20000"/>
              </a:spcBef>
              <a:defRPr/>
            </a:pPr>
            <a:r>
              <a:rPr lang="en-US" sz="2000" b="1" kern="0" dirty="0">
                <a:latin typeface="+mn-lt"/>
                <a:ea typeface="+mn-ea"/>
              </a:rPr>
              <a:t>Date:</a:t>
            </a:r>
            <a:r>
              <a:rPr lang="en-US" sz="2000" kern="0" dirty="0">
                <a:latin typeface="+mn-lt"/>
                <a:ea typeface="+mn-ea"/>
              </a:rPr>
              <a:t> </a:t>
            </a:r>
            <a:r>
              <a:rPr lang="en-US" sz="2000" kern="0" dirty="0" smtClean="0">
                <a:latin typeface="+mn-lt"/>
                <a:ea typeface="+mn-ea"/>
              </a:rPr>
              <a:t>2016-07-28</a:t>
            </a:r>
            <a:endParaRPr lang="en-US" sz="2000" kern="0" dirty="0">
              <a:latin typeface="+mn-lt"/>
              <a:ea typeface="+mn-ea"/>
            </a:endParaRPr>
          </a:p>
        </p:txBody>
      </p:sp>
      <p:sp>
        <p:nvSpPr>
          <p:cNvPr id="28678" name="Rectangle 12"/>
          <p:cNvSpPr>
            <a:spLocks noChangeArrowheads="1"/>
          </p:cNvSpPr>
          <p:nvPr/>
        </p:nvSpPr>
        <p:spPr bwMode="auto">
          <a:xfrm>
            <a:off x="533400" y="2133600"/>
            <a:ext cx="14478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342900" indent="-34290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20000"/>
              </a:spcBef>
            </a:pPr>
            <a:r>
              <a:rPr lang="en-US" altLang="zh-CN" sz="2000" b="1"/>
              <a:t>Authors:</a:t>
            </a:r>
            <a:endParaRPr lang="en-US" altLang="zh-CN" sz="2000"/>
          </a:p>
        </p:txBody>
      </p:sp>
      <p:sp>
        <p:nvSpPr>
          <p:cNvPr id="28679" name="Rectangle 2"/>
          <p:cNvSpPr txBox="1">
            <a:spLocks noChangeArrowheads="1"/>
          </p:cNvSpPr>
          <p:nvPr/>
        </p:nvSpPr>
        <p:spPr bwMode="auto">
          <a:xfrm>
            <a:off x="685800" y="685800"/>
            <a:ext cx="7772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zh-CN" sz="3200" b="1" dirty="0">
                <a:solidFill>
                  <a:schemeClr val="tx2"/>
                </a:solidFill>
              </a:rPr>
              <a:t>IEEE 802.11aj Task Group </a:t>
            </a:r>
            <a:r>
              <a:rPr lang="en-US" altLang="zh-CN" sz="3200" b="1" dirty="0" smtClean="0">
                <a:solidFill>
                  <a:schemeClr val="tx2"/>
                </a:solidFill>
              </a:rPr>
              <a:t>July 2016 Agenda</a:t>
            </a:r>
            <a:endParaRPr lang="en-US" altLang="zh-CN" sz="3200" b="1" dirty="0">
              <a:solidFill>
                <a:schemeClr val="tx2"/>
              </a:solidFill>
            </a:endParaRPr>
          </a:p>
        </p:txBody>
      </p:sp>
      <p:graphicFrame>
        <p:nvGraphicFramePr>
          <p:cNvPr id="10" name="Object 11"/>
          <p:cNvGraphicFramePr>
            <a:graphicFrameLocks noChangeAspect="1"/>
          </p:cNvGraphicFramePr>
          <p:nvPr>
            <p:extLst>
              <p:ext uri="{D42A27DB-BD31-4B8C-83A1-F6EECF244321}">
                <p14:modId xmlns:p14="http://schemas.microsoft.com/office/powerpoint/2010/main" xmlns="" val="4050908867"/>
              </p:ext>
            </p:extLst>
          </p:nvPr>
        </p:nvGraphicFramePr>
        <p:xfrm>
          <a:off x="854075" y="3071813"/>
          <a:ext cx="7226300" cy="1450975"/>
        </p:xfrm>
        <a:graphic>
          <a:graphicData uri="http://schemas.openxmlformats.org/presentationml/2006/ole">
            <p:oleObj spid="_x0000_s28767" name="Document" r:id="rId4" imgW="9104835" imgH="1824715" progId="Word.Document.8">
              <p:embed/>
            </p:oleObj>
          </a:graphicData>
        </a:graphic>
      </p:graphicFrame>
      <p:sp>
        <p:nvSpPr>
          <p:cNvPr id="11"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tLang="zh-CN" sz="2800" dirty="0" smtClean="0"/>
              <a:t>Tentative IEEE 802.11aj Agenda for the Week</a:t>
            </a:r>
          </a:p>
        </p:txBody>
      </p:sp>
      <p:sp>
        <p:nvSpPr>
          <p:cNvPr id="39939" name="Content Placeholder 6"/>
          <p:cNvSpPr>
            <a:spLocks noGrp="1"/>
          </p:cNvSpPr>
          <p:nvPr>
            <p:ph sz="half" idx="2"/>
          </p:nvPr>
        </p:nvSpPr>
        <p:spPr>
          <a:xfrm>
            <a:off x="611560" y="1844824"/>
            <a:ext cx="8352928" cy="4536504"/>
          </a:xfrm>
        </p:spPr>
        <p:txBody>
          <a:bodyPr/>
          <a:lstStyle/>
          <a:p>
            <a:pPr>
              <a:lnSpc>
                <a:spcPct val="90000"/>
              </a:lnSpc>
            </a:pPr>
            <a:r>
              <a:rPr lang="en-US" altLang="zh-CN" sz="2400" dirty="0" smtClean="0"/>
              <a:t>Thursday,  July 28, 2016 08:00 – 10:00</a:t>
            </a:r>
          </a:p>
          <a:p>
            <a:pPr lvl="1">
              <a:lnSpc>
                <a:spcPct val="90000"/>
              </a:lnSpc>
            </a:pPr>
            <a:r>
              <a:rPr lang="en-US" altLang="zh-CN" sz="2000" dirty="0" smtClean="0"/>
              <a:t>Resolution for Comments on </a:t>
            </a:r>
            <a:r>
              <a:rPr lang="en-US" altLang="zh-CN" sz="2000" dirty="0" err="1" smtClean="0"/>
              <a:t>TGaj</a:t>
            </a:r>
            <a:r>
              <a:rPr lang="en-US" altLang="zh-CN" sz="2000" dirty="0" smtClean="0"/>
              <a:t> D2.0 Recirculation Letter Ballot </a:t>
            </a:r>
          </a:p>
          <a:p>
            <a:pPr lvl="2">
              <a:lnSpc>
                <a:spcPct val="90000"/>
              </a:lnSpc>
            </a:pPr>
            <a:r>
              <a:rPr lang="en-US" sz="1800" dirty="0" smtClean="0">
                <a:solidFill>
                  <a:srgbClr val="000000"/>
                </a:solidFill>
              </a:rPr>
              <a:t>11-16/0973r0 - Proposed resolution to CID 412</a:t>
            </a:r>
            <a:r>
              <a:rPr lang="en-GB" sz="1800" dirty="0" smtClean="0">
                <a:solidFill>
                  <a:srgbClr val="000000"/>
                </a:solidFill>
              </a:rPr>
              <a:t> and 413 </a:t>
            </a:r>
            <a:r>
              <a:rPr lang="en-US" sz="1800" dirty="0" smtClean="0">
                <a:solidFill>
                  <a:srgbClr val="000000"/>
                </a:solidFill>
              </a:rPr>
              <a:t>in LB220</a:t>
            </a:r>
            <a:endParaRPr lang="en-US" sz="2000" dirty="0" smtClean="0"/>
          </a:p>
          <a:p>
            <a:pPr>
              <a:lnSpc>
                <a:spcPct val="90000"/>
              </a:lnSpc>
            </a:pPr>
            <a:r>
              <a:rPr lang="en-US" altLang="zh-CN" sz="2400" dirty="0" smtClean="0"/>
              <a:t>Thursday, July 28, 2016</a:t>
            </a:r>
            <a:r>
              <a:rPr lang="en-US" altLang="zh-CN" sz="2000" dirty="0" smtClean="0"/>
              <a:t> </a:t>
            </a:r>
            <a:r>
              <a:rPr lang="en-US" altLang="zh-CN" sz="2400" dirty="0" smtClean="0"/>
              <a:t> 16:00 </a:t>
            </a:r>
            <a:r>
              <a:rPr lang="en-US" altLang="zh-CN" sz="2400" dirty="0"/>
              <a:t>– </a:t>
            </a:r>
            <a:r>
              <a:rPr lang="en-US" altLang="zh-CN" sz="2400" dirty="0" smtClean="0"/>
              <a:t>18:00</a:t>
            </a:r>
            <a:endParaRPr lang="en-US" altLang="zh-CN" sz="2000" dirty="0"/>
          </a:p>
          <a:p>
            <a:pPr lvl="1">
              <a:lnSpc>
                <a:spcPct val="90000"/>
              </a:lnSpc>
            </a:pPr>
            <a:r>
              <a:rPr lang="en-US" sz="2000" dirty="0" smtClean="0"/>
              <a:t>Resolution for Comments on </a:t>
            </a:r>
            <a:r>
              <a:rPr lang="en-US" sz="2000" dirty="0" err="1" smtClean="0"/>
              <a:t>TGaj</a:t>
            </a:r>
            <a:r>
              <a:rPr lang="en-US" sz="2000" dirty="0" smtClean="0"/>
              <a:t> D2.0 Recirculation Letter Ballot </a:t>
            </a:r>
            <a:endParaRPr lang="en-US" sz="2000" dirty="0" smtClean="0">
              <a:solidFill>
                <a:srgbClr val="FF0000"/>
              </a:solidFill>
            </a:endParaRPr>
          </a:p>
          <a:p>
            <a:pPr lvl="1">
              <a:lnSpc>
                <a:spcPct val="90000"/>
              </a:lnSpc>
            </a:pPr>
            <a:r>
              <a:rPr lang="en-US" altLang="zh-CN" sz="2000" dirty="0" smtClean="0"/>
              <a:t>Review Task Group timeline</a:t>
            </a:r>
            <a:endParaRPr lang="en-US" sz="2000" dirty="0" smtClean="0"/>
          </a:p>
          <a:p>
            <a:pPr lvl="1">
              <a:lnSpc>
                <a:spcPct val="90000"/>
              </a:lnSpc>
            </a:pPr>
            <a:r>
              <a:rPr lang="en-US" altLang="zh-CN" sz="2000" dirty="0" smtClean="0">
                <a:cs typeface="Arial" panose="020B0604020202020204" pitchFamily="34" charset="0"/>
              </a:rPr>
              <a:t>Motion</a:t>
            </a:r>
            <a:endParaRPr lang="en-US" altLang="zh-CN" sz="2000" dirty="0">
              <a:sym typeface="Wingdings" panose="05000000000000000000" pitchFamily="2" charset="2"/>
            </a:endParaRPr>
          </a:p>
          <a:p>
            <a:pPr lvl="1"/>
            <a:r>
              <a:rPr lang="en-US" altLang="zh-CN" sz="2000" dirty="0">
                <a:cs typeface="Arial" panose="020B0604020202020204" pitchFamily="34" charset="0"/>
                <a:sym typeface="Wingdings" panose="05000000000000000000" pitchFamily="2" charset="2"/>
              </a:rPr>
              <a:t>Plan for </a:t>
            </a:r>
            <a:r>
              <a:rPr lang="en-US" altLang="zh-CN" sz="2000" dirty="0" smtClean="0">
                <a:cs typeface="Arial" panose="020B0604020202020204" pitchFamily="34" charset="0"/>
                <a:sym typeface="Wingdings" panose="05000000000000000000" pitchFamily="2" charset="2"/>
              </a:rPr>
              <a:t>September meeting</a:t>
            </a:r>
          </a:p>
          <a:p>
            <a:pPr lvl="1"/>
            <a:r>
              <a:rPr lang="en-US" altLang="zh-CN" sz="2000" dirty="0" smtClean="0"/>
              <a:t>Conference call time</a:t>
            </a:r>
            <a:endParaRPr lang="en-US" dirty="0"/>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10</a:t>
            </a:fld>
            <a:endParaRPr lang="en-US" altLang="zh-CN"/>
          </a:p>
        </p:txBody>
      </p:sp>
      <p:sp>
        <p:nvSpPr>
          <p:cNvPr id="3994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9762762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685800" y="685800"/>
            <a:ext cx="7772400" cy="654968"/>
          </a:xfrm>
        </p:spPr>
        <p:txBody>
          <a:bodyPr/>
          <a:lstStyle/>
          <a:p>
            <a:r>
              <a:rPr lang="en-US" altLang="zh-CN" dirty="0" smtClean="0"/>
              <a:t>IEEE 802.11aj Agenda for the Week</a:t>
            </a:r>
          </a:p>
        </p:txBody>
      </p:sp>
      <p:sp>
        <p:nvSpPr>
          <p:cNvPr id="39938" name="Content Placeholder 2"/>
          <p:cNvSpPr>
            <a:spLocks noGrp="1"/>
          </p:cNvSpPr>
          <p:nvPr>
            <p:ph sz="half" idx="1"/>
          </p:nvPr>
        </p:nvSpPr>
        <p:spPr>
          <a:xfrm>
            <a:off x="611560" y="1484784"/>
            <a:ext cx="8280920" cy="4944612"/>
          </a:xfrm>
        </p:spPr>
        <p:txBody>
          <a:bodyPr/>
          <a:lstStyle/>
          <a:p>
            <a:pPr>
              <a:lnSpc>
                <a:spcPct val="90000"/>
              </a:lnSpc>
            </a:pPr>
            <a:r>
              <a:rPr lang="en-US" altLang="zh-CN" sz="2000" dirty="0" smtClean="0"/>
              <a:t>Tuesday, July 26, 2016 08:00 – 10:00</a:t>
            </a:r>
            <a:endParaRPr lang="en-US" altLang="zh-CN" sz="2000" dirty="0" smtClean="0">
              <a:sym typeface="Wingdings" panose="05000000000000000000" pitchFamily="2" charset="2"/>
            </a:endParaRPr>
          </a:p>
          <a:p>
            <a:pPr lvl="1"/>
            <a:r>
              <a:rPr lang="en-US" altLang="zh-CN" sz="2000" dirty="0" smtClean="0"/>
              <a:t>Call for secretary </a:t>
            </a:r>
          </a:p>
          <a:p>
            <a:pPr lvl="1"/>
            <a:r>
              <a:rPr lang="en-US" altLang="zh-CN" sz="2000" dirty="0" smtClean="0"/>
              <a:t>Review IEEE 802 &amp; IEEE 802.11 Policies and Procedures</a:t>
            </a:r>
          </a:p>
          <a:p>
            <a:pPr lvl="1"/>
            <a:r>
              <a:rPr lang="en-US" altLang="zh-CN" sz="2000" dirty="0" smtClean="0"/>
              <a:t>Set agenda for the week</a:t>
            </a:r>
          </a:p>
          <a:p>
            <a:pPr lvl="1"/>
            <a:r>
              <a:rPr lang="en-US" altLang="zh-CN" sz="2000" dirty="0" smtClean="0"/>
              <a:t>Approve the meeting minutes in May meeting (11-16/0758r0)</a:t>
            </a:r>
          </a:p>
          <a:p>
            <a:pPr lvl="1"/>
            <a:r>
              <a:rPr lang="en-US" altLang="zh-CN" sz="2000" dirty="0" smtClean="0"/>
              <a:t>Discuss and approve the PAR extension request (11-16/0987r1)</a:t>
            </a:r>
          </a:p>
          <a:p>
            <a:pPr lvl="1"/>
            <a:r>
              <a:rPr lang="en-US" altLang="zh-CN" sz="2000" dirty="0" err="1" smtClean="0"/>
              <a:t>TGaj</a:t>
            </a:r>
            <a:r>
              <a:rPr lang="en-US" altLang="zh-CN" sz="2000" dirty="0" smtClean="0"/>
              <a:t> Editor Report for LB220 (11-16/1002r0)</a:t>
            </a:r>
          </a:p>
          <a:p>
            <a:pPr lvl="1"/>
            <a:r>
              <a:rPr lang="en-US" sz="2000" dirty="0" err="1" smtClean="0"/>
              <a:t>TGaj</a:t>
            </a:r>
            <a:r>
              <a:rPr lang="en-US" sz="2000" dirty="0" smtClean="0"/>
              <a:t> comments database for LB220 (11-16/0811r1)</a:t>
            </a:r>
          </a:p>
          <a:p>
            <a:pPr lvl="1">
              <a:lnSpc>
                <a:spcPct val="90000"/>
              </a:lnSpc>
            </a:pPr>
            <a:r>
              <a:rPr lang="en-US" sz="2000" dirty="0" smtClean="0"/>
              <a:t>Resolution for Comments on </a:t>
            </a:r>
            <a:r>
              <a:rPr lang="en-US" sz="2000" dirty="0" err="1" smtClean="0"/>
              <a:t>TGaj</a:t>
            </a:r>
            <a:r>
              <a:rPr lang="en-US" sz="2000" dirty="0" smtClean="0"/>
              <a:t> D1.0 Initial Letter Ballot</a:t>
            </a:r>
          </a:p>
          <a:p>
            <a:pPr lvl="2">
              <a:lnSpc>
                <a:spcPct val="90000"/>
              </a:lnSpc>
            </a:pPr>
            <a:r>
              <a:rPr lang="en-US" sz="1600" dirty="0" smtClean="0"/>
              <a:t>11-16/0979r0 - Proposed resolution to CID 96, 123 and 172 in LB217</a:t>
            </a:r>
          </a:p>
          <a:p>
            <a:pPr lvl="1">
              <a:lnSpc>
                <a:spcPct val="90000"/>
              </a:lnSpc>
            </a:pPr>
            <a:r>
              <a:rPr lang="en-US" sz="2000" dirty="0" smtClean="0"/>
              <a:t>Resolution for Comments on </a:t>
            </a:r>
            <a:r>
              <a:rPr lang="en-US" sz="2000" dirty="0" err="1" smtClean="0"/>
              <a:t>TGaj</a:t>
            </a:r>
            <a:r>
              <a:rPr lang="en-US" sz="2000" dirty="0" smtClean="0"/>
              <a:t> D2.0 Recirculation Letter Ballot </a:t>
            </a:r>
          </a:p>
          <a:p>
            <a:pPr lvl="2">
              <a:lnSpc>
                <a:spcPct val="90000"/>
              </a:lnSpc>
            </a:pPr>
            <a:r>
              <a:rPr lang="en-US" sz="1600" dirty="0" smtClean="0"/>
              <a:t>11-16/0972r0 - Proposed resolution to CID 401, 402, 408, 416, 423, 424, 427, 431, 436, 437, 404, 406, 407, 409, 410, 411, 418, 419, 422, 425, 426, and 428 in LB220</a:t>
            </a:r>
            <a:endParaRPr lang="en-US" sz="2000" dirty="0" smtClean="0">
              <a:solidFill>
                <a:srgbClr val="FF0000"/>
              </a:solidFill>
            </a:endParaRPr>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11</a:t>
            </a:fld>
            <a:endParaRPr lang="en-US" altLang="zh-CN"/>
          </a:p>
        </p:txBody>
      </p:sp>
      <p:sp>
        <p:nvSpPr>
          <p:cNvPr id="39942" name="Date Placeholder 3"/>
          <p:cNvSpPr>
            <a:spLocks noGrp="1"/>
          </p:cNvSpPr>
          <p:nvPr>
            <p:ph type="dt" sz="quarter" idx="10"/>
          </p:nvPr>
        </p:nvSpPr>
        <p:spPr>
          <a:xfrm>
            <a:off x="696913" y="333375"/>
            <a:ext cx="968214" cy="27699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altLang="zh-CN" dirty="0" smtClean="0"/>
              <a:t>Approve the meeting minutes</a:t>
            </a:r>
          </a:p>
        </p:txBody>
      </p:sp>
      <p:sp>
        <p:nvSpPr>
          <p:cNvPr id="46082" name="Content Placeholder 2"/>
          <p:cNvSpPr>
            <a:spLocks noGrp="1"/>
          </p:cNvSpPr>
          <p:nvPr>
            <p:ph idx="1"/>
          </p:nvPr>
        </p:nvSpPr>
        <p:spPr/>
        <p:txBody>
          <a:bodyPr/>
          <a:lstStyle/>
          <a:p>
            <a:r>
              <a:rPr lang="en-US" altLang="zh-CN" dirty="0" smtClean="0"/>
              <a:t>IEEE 802.11aj March meeting minutes (11-16/0758r0)</a:t>
            </a:r>
          </a:p>
          <a:p>
            <a:endParaRPr lang="en-US" altLang="zh-CN" dirty="0" smtClean="0"/>
          </a:p>
          <a:p>
            <a:pPr lvl="1">
              <a:lnSpc>
                <a:spcPct val="90000"/>
              </a:lnSpc>
            </a:pPr>
            <a:r>
              <a:rPr lang="en-US" altLang="zh-CN" sz="2400" dirty="0" smtClean="0"/>
              <a:t>Move:  </a:t>
            </a:r>
            <a:r>
              <a:rPr lang="en-US" altLang="zh-CN" sz="2400" dirty="0" err="1" smtClean="0"/>
              <a:t>Haiming</a:t>
            </a:r>
            <a:r>
              <a:rPr lang="en-US" altLang="zh-CN" sz="2400" dirty="0" smtClean="0"/>
              <a:t> Wang</a:t>
            </a:r>
          </a:p>
          <a:p>
            <a:pPr lvl="1">
              <a:lnSpc>
                <a:spcPct val="90000"/>
              </a:lnSpc>
            </a:pPr>
            <a:r>
              <a:rPr lang="en-US" altLang="zh-CN" sz="2400" dirty="0" smtClean="0"/>
              <a:t>Second:  </a:t>
            </a:r>
            <a:r>
              <a:rPr lang="en-US" altLang="zh-CN" sz="2400" dirty="0" err="1" smtClean="0"/>
              <a:t>Dejian</a:t>
            </a:r>
            <a:r>
              <a:rPr lang="en-US" altLang="zh-CN" sz="2400" dirty="0" smtClean="0"/>
              <a:t> Li</a:t>
            </a:r>
          </a:p>
          <a:p>
            <a:pPr lvl="1">
              <a:lnSpc>
                <a:spcPct val="90000"/>
              </a:lnSpc>
            </a:pPr>
            <a:r>
              <a:rPr lang="en-US" altLang="zh-CN" sz="2400" dirty="0" smtClean="0"/>
              <a:t>Result: Approved by unanimous consent</a:t>
            </a:r>
            <a:endParaRPr lang="en-US" altLang="zh-CN" dirty="0" smtClean="0"/>
          </a:p>
          <a:p>
            <a:endParaRPr lang="en-US" altLang="zh-CN" dirty="0" smtClean="0"/>
          </a:p>
          <a:p>
            <a:endParaRPr lang="en-US" altLang="zh-CN" dirty="0" smtClean="0"/>
          </a:p>
          <a:p>
            <a:endParaRPr lang="en-US" altLang="zh-CN" dirty="0" smtClean="0"/>
          </a:p>
        </p:txBody>
      </p:sp>
      <p:sp>
        <p:nvSpPr>
          <p:cNvPr id="46083" name="Slide Number Placeholder 5"/>
          <p:cNvSpPr>
            <a:spLocks noGrp="1"/>
          </p:cNvSpPr>
          <p:nvPr>
            <p:ph type="sldNum" sz="quarter" idx="12"/>
          </p:nvPr>
        </p:nvSpPr>
        <p:spPr>
          <a:noFill/>
        </p:spPr>
        <p:txBody>
          <a:bodyPr/>
          <a:lstStyle/>
          <a:p>
            <a:r>
              <a:rPr lang="en-US" altLang="zh-CN"/>
              <a:t>Slide </a:t>
            </a:r>
            <a:fld id="{F6721855-AAB3-4975-8729-1B157FA51D66}" type="slidenum">
              <a:rPr lang="en-US" altLang="zh-CN"/>
              <a:pPr/>
              <a:t>12</a:t>
            </a:fld>
            <a:endParaRPr lang="en-US" altLang="zh-CN"/>
          </a:p>
        </p:txBody>
      </p:sp>
      <p:sp>
        <p:nvSpPr>
          <p:cNvPr id="7" name="Footer Placeholder 4"/>
          <p:cNvSpPr>
            <a:spLocks noGrp="1"/>
          </p:cNvSpPr>
          <p:nvPr>
            <p:ph type="ftr" sz="quarter" idx="4294967295"/>
          </p:nvPr>
        </p:nvSpPr>
        <p:spPr>
          <a:xfrm>
            <a:off x="5257800" y="6475413"/>
            <a:ext cx="3286125" cy="184150"/>
          </a:xfrm>
          <a:prstGeom prst="rect">
            <a:avLst/>
          </a:prstGeo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
        <p:nvSpPr>
          <p:cNvPr id="8" name="Date Placeholder 3"/>
          <p:cNvSpPr>
            <a:spLocks noGrp="1"/>
          </p:cNvSpPr>
          <p:nvPr>
            <p:ph type="dt" sz="quarter" idx="10"/>
          </p:nvPr>
        </p:nvSpPr>
        <p:spPr>
          <a:xfrm>
            <a:off x="696913" y="333375"/>
            <a:ext cx="942566" cy="276999"/>
          </a:xfrm>
        </p:spPr>
        <p:txBody>
          <a:bodyPr/>
          <a:lstStyle/>
          <a:p>
            <a:pPr>
              <a:defRPr/>
            </a:pPr>
            <a:r>
              <a:rPr lang="en-US" dirty="0" smtClean="0"/>
              <a:t>July 2016</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Motion 1</a:t>
            </a:r>
            <a:br>
              <a:rPr lang="en-US" altLang="ja-JP" dirty="0" smtClean="0"/>
            </a:br>
            <a:r>
              <a:rPr lang="en-US" altLang="ja-JP" sz="2800" dirty="0" smtClean="0"/>
              <a:t>(</a:t>
            </a:r>
            <a:r>
              <a:rPr lang="en-US" sz="2800" dirty="0" smtClean="0"/>
              <a:t>Re-approval of 5C</a:t>
            </a:r>
            <a:r>
              <a:rPr lang="en-US" altLang="ja-JP" sz="2800" dirty="0" smtClean="0"/>
              <a:t>)</a:t>
            </a:r>
            <a:endParaRPr lang="ja-JP" altLang="en-US" sz="2800" dirty="0"/>
          </a:p>
        </p:txBody>
      </p:sp>
      <p:sp>
        <p:nvSpPr>
          <p:cNvPr id="3" name="コンテンツ プレースホルダ 2"/>
          <p:cNvSpPr>
            <a:spLocks noGrp="1"/>
          </p:cNvSpPr>
          <p:nvPr>
            <p:ph idx="1"/>
          </p:nvPr>
        </p:nvSpPr>
        <p:spPr/>
        <p:txBody>
          <a:bodyPr/>
          <a:lstStyle/>
          <a:p>
            <a:pPr lvl="0"/>
            <a:r>
              <a:rPr lang="en-GB" dirty="0" smtClean="0"/>
              <a:t>Believing that the Five Criteria contained in the document referenced below meets IEEE 802 guidelines,</a:t>
            </a:r>
            <a:endParaRPr lang="ja-JP" altLang="en-US" dirty="0" smtClean="0"/>
          </a:p>
          <a:p>
            <a:pPr lvl="0"/>
            <a:r>
              <a:rPr lang="en-GB" dirty="0" smtClean="0"/>
              <a:t>Request that the Five Criteria contained in 11-12/0141r7 be posted to the IEEE 802 Executive Committee (EC) agenda for WG 802 preview and EC approval.</a:t>
            </a:r>
            <a:endParaRPr lang="ja-JP" altLang="en-US" dirty="0" smtClean="0"/>
          </a:p>
          <a:p>
            <a:pPr>
              <a:buNone/>
            </a:pPr>
            <a:endParaRPr lang="ja-JP" altLang="en-US" dirty="0" smtClean="0"/>
          </a:p>
          <a:p>
            <a:pPr lvl="1"/>
            <a:r>
              <a:rPr lang="en-GB" altLang="zh-CN" sz="2400" dirty="0" smtClean="0"/>
              <a:t>Moved: </a:t>
            </a:r>
            <a:r>
              <a:rPr lang="en-GB" altLang="zh-CN" sz="2400" dirty="0" err="1" smtClean="0"/>
              <a:t>Haiming</a:t>
            </a:r>
            <a:r>
              <a:rPr lang="en-GB" altLang="zh-CN" sz="2400" dirty="0" smtClean="0"/>
              <a:t> Wang</a:t>
            </a:r>
          </a:p>
          <a:p>
            <a:pPr lvl="1"/>
            <a:r>
              <a:rPr lang="en-GB" altLang="zh-CN" sz="2400" dirty="0" smtClean="0"/>
              <a:t>Seconded: </a:t>
            </a:r>
            <a:r>
              <a:rPr lang="en-GB" altLang="zh-CN" sz="2400" dirty="0" err="1" smtClean="0"/>
              <a:t>Pei</a:t>
            </a:r>
            <a:r>
              <a:rPr lang="en-GB" altLang="zh-CN" sz="2400" dirty="0" smtClean="0"/>
              <a:t> Liu </a:t>
            </a:r>
          </a:p>
          <a:p>
            <a:pPr lvl="1"/>
            <a:r>
              <a:rPr lang="en-GB" altLang="zh-CN" sz="2400" dirty="0" smtClean="0"/>
              <a:t>Result: </a:t>
            </a:r>
            <a:r>
              <a:rPr lang="en-US" altLang="zh-CN" sz="2400" dirty="0" smtClean="0"/>
              <a:t>Y- 9  N-0   A-1</a:t>
            </a:r>
            <a:endParaRPr lang="ja-JP" altLang="en-US" sz="2400" dirty="0" smtClean="0"/>
          </a:p>
        </p:txBody>
      </p:sp>
      <p:sp>
        <p:nvSpPr>
          <p:cNvPr id="4" name="日付プレースホルダ 3"/>
          <p:cNvSpPr>
            <a:spLocks noGrp="1"/>
          </p:cNvSpPr>
          <p:nvPr>
            <p:ph type="dt" sz="half" idx="10"/>
          </p:nvPr>
        </p:nvSpPr>
        <p:spPr>
          <a:xfrm>
            <a:off x="696913" y="333375"/>
            <a:ext cx="942566" cy="276999"/>
          </a:xfrm>
        </p:spPr>
        <p:txBody>
          <a:bodyPr/>
          <a:lstStyle/>
          <a:p>
            <a:pPr>
              <a:defRPr/>
            </a:pPr>
            <a:r>
              <a:rPr lang="en-US" altLang="ja-JP" dirty="0" smtClean="0"/>
              <a:t>July 2016</a:t>
            </a:r>
            <a:endParaRPr lang="en-US" dirty="0"/>
          </a:p>
        </p:txBody>
      </p:sp>
      <p:sp>
        <p:nvSpPr>
          <p:cNvPr id="6" name="スライド番号プレースホルダ 5"/>
          <p:cNvSpPr>
            <a:spLocks noGrp="1"/>
          </p:cNvSpPr>
          <p:nvPr>
            <p:ph type="sldNum" sz="quarter" idx="12"/>
          </p:nvPr>
        </p:nvSpPr>
        <p:spPr/>
        <p:txBody>
          <a:bodyPr/>
          <a:lstStyle/>
          <a:p>
            <a:pPr>
              <a:defRPr/>
            </a:pPr>
            <a:r>
              <a:rPr lang="en-US" altLang="ja-JP" smtClean="0"/>
              <a:t>Slide </a:t>
            </a:r>
            <a:fld id="{E275D85B-EEFE-A142-B02B-B9A3C4542434}" type="slidenum">
              <a:rPr lang="en-US" altLang="ja-JP" smtClean="0"/>
              <a:pPr>
                <a:defRPr/>
              </a:pPr>
              <a:t>13</a:t>
            </a:fld>
            <a:endParaRPr lang="en-US" altLang="ja-JP"/>
          </a:p>
        </p:txBody>
      </p:sp>
      <p:sp>
        <p:nvSpPr>
          <p:cNvPr id="7"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GB" dirty="0" smtClean="0"/>
              <a:t>Motion 2</a:t>
            </a:r>
            <a:br>
              <a:rPr lang="en-GB" dirty="0" smtClean="0"/>
            </a:br>
            <a:r>
              <a:rPr lang="en-GB" sz="2800" dirty="0" smtClean="0"/>
              <a:t>(</a:t>
            </a:r>
            <a:r>
              <a:rPr lang="en-US" altLang="zh-CN" sz="2800" dirty="0" smtClean="0"/>
              <a:t>A</a:t>
            </a:r>
            <a:r>
              <a:rPr lang="en-US" sz="2800" dirty="0" smtClean="0"/>
              <a:t>pproval of </a:t>
            </a:r>
            <a:r>
              <a:rPr lang="en-GB" sz="2800" dirty="0" smtClean="0"/>
              <a:t>PAR </a:t>
            </a:r>
            <a:r>
              <a:rPr lang="en-GB" altLang="zh-CN" sz="2800" dirty="0" smtClean="0"/>
              <a:t>extension </a:t>
            </a:r>
            <a:r>
              <a:rPr lang="en-GB" sz="2800" dirty="0" smtClean="0"/>
              <a:t>) </a:t>
            </a:r>
            <a:endParaRPr lang="ja-JP" altLang="en-US" dirty="0"/>
          </a:p>
        </p:txBody>
      </p:sp>
      <p:sp>
        <p:nvSpPr>
          <p:cNvPr id="3" name="コンテンツ プレースホルダ 2"/>
          <p:cNvSpPr>
            <a:spLocks noGrp="1"/>
          </p:cNvSpPr>
          <p:nvPr>
            <p:ph idx="1"/>
          </p:nvPr>
        </p:nvSpPr>
        <p:spPr/>
        <p:txBody>
          <a:bodyPr>
            <a:normAutofit lnSpcReduction="10000"/>
          </a:bodyPr>
          <a:lstStyle/>
          <a:p>
            <a:pPr lvl="0"/>
            <a:r>
              <a:rPr lang="en-GB" dirty="0" smtClean="0"/>
              <a:t>Believing that the PAR extension contained in the document referenced below meets IEEE-SA guidelines,</a:t>
            </a:r>
            <a:endParaRPr lang="ja-JP" altLang="en-US" dirty="0" smtClean="0"/>
          </a:p>
          <a:p>
            <a:pPr lvl="0"/>
            <a:r>
              <a:rPr lang="en-GB" dirty="0" smtClean="0"/>
              <a:t>Request that the PAR extension contained in 11-16/0987r1 be posted to the IEEE 802 Executive Committee (EC) agenda for approval to submit to </a:t>
            </a:r>
            <a:r>
              <a:rPr lang="en-GB" dirty="0" err="1" smtClean="0"/>
              <a:t>NesCom</a:t>
            </a:r>
            <a:r>
              <a:rPr lang="en-GB" dirty="0" smtClean="0"/>
              <a:t>.</a:t>
            </a:r>
            <a:endParaRPr lang="ja-JP" altLang="en-US" dirty="0" smtClean="0"/>
          </a:p>
          <a:p>
            <a:pPr>
              <a:buNone/>
            </a:pPr>
            <a:endParaRPr lang="ja-JP" altLang="en-US" dirty="0" smtClean="0"/>
          </a:p>
          <a:p>
            <a:pPr lvl="1"/>
            <a:r>
              <a:rPr lang="en-GB" altLang="zh-CN" sz="2400" dirty="0" smtClean="0"/>
              <a:t>Moved: </a:t>
            </a:r>
            <a:r>
              <a:rPr lang="en-GB" altLang="zh-CN" sz="2400" dirty="0" err="1" smtClean="0"/>
              <a:t>Haiming</a:t>
            </a:r>
            <a:r>
              <a:rPr lang="en-GB" altLang="zh-CN" sz="2400" dirty="0" smtClean="0"/>
              <a:t> Wang</a:t>
            </a:r>
          </a:p>
          <a:p>
            <a:pPr lvl="1"/>
            <a:r>
              <a:rPr lang="en-GB" altLang="zh-CN" sz="2400" dirty="0" smtClean="0"/>
              <a:t>Seconded:  </a:t>
            </a:r>
            <a:r>
              <a:rPr lang="en-GB" altLang="zh-CN" sz="2400" dirty="0" err="1" smtClean="0"/>
              <a:t>Pei</a:t>
            </a:r>
            <a:r>
              <a:rPr lang="en-GB" altLang="zh-CN" sz="2400" dirty="0" smtClean="0"/>
              <a:t> Liu</a:t>
            </a:r>
          </a:p>
          <a:p>
            <a:pPr lvl="1"/>
            <a:r>
              <a:rPr lang="en-GB" altLang="zh-CN" sz="2400" dirty="0" smtClean="0"/>
              <a:t>Result: </a:t>
            </a:r>
            <a:r>
              <a:rPr lang="en-US" altLang="zh-CN" sz="2400" dirty="0" smtClean="0"/>
              <a:t>Y- 9  N-0   A-1</a:t>
            </a:r>
            <a:endParaRPr lang="ja-JP" altLang="en-US" sz="2400" dirty="0" smtClean="0"/>
          </a:p>
          <a:p>
            <a:pPr>
              <a:buNone/>
            </a:pPr>
            <a:endParaRPr lang="ja-JP" altLang="en-US" dirty="0" smtClean="0"/>
          </a:p>
          <a:p>
            <a:endParaRPr lang="ja-JP" altLang="en-US" dirty="0"/>
          </a:p>
        </p:txBody>
      </p:sp>
      <p:sp>
        <p:nvSpPr>
          <p:cNvPr id="4" name="日付プレースホルダ 3"/>
          <p:cNvSpPr>
            <a:spLocks noGrp="1"/>
          </p:cNvSpPr>
          <p:nvPr>
            <p:ph type="dt" sz="half" idx="10"/>
          </p:nvPr>
        </p:nvSpPr>
        <p:spPr>
          <a:xfrm>
            <a:off x="696913" y="333375"/>
            <a:ext cx="942566" cy="276999"/>
          </a:xfrm>
        </p:spPr>
        <p:txBody>
          <a:bodyPr/>
          <a:lstStyle/>
          <a:p>
            <a:pPr>
              <a:defRPr/>
            </a:pPr>
            <a:r>
              <a:rPr lang="en-US" altLang="ja-JP" dirty="0" smtClean="0"/>
              <a:t>July 2016</a:t>
            </a:r>
            <a:endParaRPr lang="en-US" dirty="0"/>
          </a:p>
        </p:txBody>
      </p:sp>
      <p:sp>
        <p:nvSpPr>
          <p:cNvPr id="6" name="スライド番号プレースホルダ 5"/>
          <p:cNvSpPr>
            <a:spLocks noGrp="1"/>
          </p:cNvSpPr>
          <p:nvPr>
            <p:ph type="sldNum" sz="quarter" idx="12"/>
          </p:nvPr>
        </p:nvSpPr>
        <p:spPr/>
        <p:txBody>
          <a:bodyPr/>
          <a:lstStyle/>
          <a:p>
            <a:pPr>
              <a:defRPr/>
            </a:pPr>
            <a:r>
              <a:rPr lang="en-US" altLang="ja-JP" smtClean="0"/>
              <a:t>Slide </a:t>
            </a:r>
            <a:fld id="{E275D85B-EEFE-A142-B02B-B9A3C4542434}" type="slidenum">
              <a:rPr lang="en-US" altLang="ja-JP" smtClean="0"/>
              <a:pPr>
                <a:defRPr/>
              </a:pPr>
              <a:t>14</a:t>
            </a:fld>
            <a:endParaRPr lang="en-US" altLang="ja-JP"/>
          </a:p>
        </p:txBody>
      </p:sp>
      <p:sp>
        <p:nvSpPr>
          <p:cNvPr id="7"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685800" y="685800"/>
            <a:ext cx="7772400" cy="654968"/>
          </a:xfrm>
        </p:spPr>
        <p:txBody>
          <a:bodyPr/>
          <a:lstStyle/>
          <a:p>
            <a:r>
              <a:rPr lang="en-US" altLang="zh-CN" dirty="0" smtClean="0"/>
              <a:t>IEEE 802.11aj Agenda for the Week</a:t>
            </a:r>
          </a:p>
        </p:txBody>
      </p:sp>
      <p:sp>
        <p:nvSpPr>
          <p:cNvPr id="39938" name="Content Placeholder 2"/>
          <p:cNvSpPr>
            <a:spLocks noGrp="1"/>
          </p:cNvSpPr>
          <p:nvPr>
            <p:ph sz="half" idx="1"/>
          </p:nvPr>
        </p:nvSpPr>
        <p:spPr>
          <a:xfrm>
            <a:off x="611560" y="1484784"/>
            <a:ext cx="8280920" cy="4944612"/>
          </a:xfrm>
        </p:spPr>
        <p:txBody>
          <a:bodyPr/>
          <a:lstStyle/>
          <a:p>
            <a:pPr>
              <a:lnSpc>
                <a:spcPct val="90000"/>
              </a:lnSpc>
            </a:pPr>
            <a:r>
              <a:rPr lang="en-US" altLang="zh-CN" sz="2400" dirty="0" smtClean="0"/>
              <a:t>Tuesday,  July 26, 2016 16:00 – 18:00</a:t>
            </a:r>
          </a:p>
          <a:p>
            <a:pPr lvl="1">
              <a:lnSpc>
                <a:spcPct val="90000"/>
              </a:lnSpc>
            </a:pPr>
            <a:r>
              <a:rPr lang="en-US" altLang="zh-CN" dirty="0" smtClean="0"/>
              <a:t>Resolution for Comments on </a:t>
            </a:r>
            <a:r>
              <a:rPr lang="en-US" altLang="zh-CN" dirty="0" err="1" smtClean="0"/>
              <a:t>TGaj</a:t>
            </a:r>
            <a:r>
              <a:rPr lang="en-US" altLang="zh-CN" dirty="0" smtClean="0"/>
              <a:t> D2.0 Recirculation Letter Ballot </a:t>
            </a:r>
          </a:p>
          <a:p>
            <a:pPr lvl="2">
              <a:lnSpc>
                <a:spcPct val="90000"/>
              </a:lnSpc>
            </a:pPr>
            <a:r>
              <a:rPr lang="en-US" sz="1800" dirty="0" smtClean="0">
                <a:solidFill>
                  <a:srgbClr val="000000"/>
                </a:solidFill>
              </a:rPr>
              <a:t>11-16/0832r0 - </a:t>
            </a:r>
            <a:r>
              <a:rPr lang="en-US" sz="1800" dirty="0" smtClean="0"/>
              <a:t>Proposed Resolution to CID 3,5,15,17,20,21, and 38 on </a:t>
            </a:r>
            <a:r>
              <a:rPr lang="en-US" sz="1800" dirty="0" err="1" smtClean="0"/>
              <a:t>TGaj</a:t>
            </a:r>
            <a:r>
              <a:rPr lang="en-US" sz="1800" dirty="0" smtClean="0"/>
              <a:t> D2.0 in LB220</a:t>
            </a:r>
            <a:endParaRPr lang="en-US" sz="1800" dirty="0" smtClean="0">
              <a:solidFill>
                <a:srgbClr val="000000"/>
              </a:solidFill>
            </a:endParaRPr>
          </a:p>
          <a:p>
            <a:pPr lvl="2">
              <a:lnSpc>
                <a:spcPct val="90000"/>
              </a:lnSpc>
            </a:pPr>
            <a:r>
              <a:rPr lang="en-US" sz="1800" dirty="0" smtClean="0">
                <a:solidFill>
                  <a:srgbClr val="000000"/>
                </a:solidFill>
              </a:rPr>
              <a:t>11-16/0944r0 -</a:t>
            </a:r>
            <a:r>
              <a:rPr lang="en-US" sz="1800" dirty="0" smtClean="0"/>
              <a:t> Proposed resolutions to CID 429, 430, 432 - 435 in LB220</a:t>
            </a:r>
            <a:endParaRPr lang="en-US" altLang="zh-CN" sz="2400" dirty="0" smtClean="0"/>
          </a:p>
          <a:p>
            <a:pPr>
              <a:lnSpc>
                <a:spcPct val="90000"/>
              </a:lnSpc>
            </a:pPr>
            <a:r>
              <a:rPr lang="en-US" altLang="zh-CN" sz="2400" dirty="0" smtClean="0"/>
              <a:t>Wednesday,  July 27, 2016 08:00 – 10:00</a:t>
            </a:r>
          </a:p>
          <a:p>
            <a:pPr lvl="1">
              <a:lnSpc>
                <a:spcPct val="90000"/>
              </a:lnSpc>
            </a:pPr>
            <a:r>
              <a:rPr lang="en-US" sz="2000" dirty="0" smtClean="0"/>
              <a:t>Canceled </a:t>
            </a:r>
          </a:p>
          <a:p>
            <a:pPr>
              <a:lnSpc>
                <a:spcPct val="90000"/>
              </a:lnSpc>
            </a:pPr>
            <a:r>
              <a:rPr lang="en-US" altLang="zh-CN" sz="2400" dirty="0" smtClean="0"/>
              <a:t>Wednesday, July 27, 2016 16:00 – 18:00</a:t>
            </a:r>
            <a:endParaRPr lang="en-US" sz="2000" dirty="0" smtClean="0"/>
          </a:p>
          <a:p>
            <a:pPr lvl="1">
              <a:lnSpc>
                <a:spcPct val="90000"/>
              </a:lnSpc>
            </a:pPr>
            <a:r>
              <a:rPr lang="en-US" sz="2000" dirty="0" smtClean="0"/>
              <a:t>Canceled</a:t>
            </a:r>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15</a:t>
            </a:fld>
            <a:endParaRPr lang="en-US" altLang="zh-CN"/>
          </a:p>
        </p:txBody>
      </p:sp>
      <p:sp>
        <p:nvSpPr>
          <p:cNvPr id="39942" name="Date Placeholder 3"/>
          <p:cNvSpPr>
            <a:spLocks noGrp="1"/>
          </p:cNvSpPr>
          <p:nvPr>
            <p:ph type="dt" sz="quarter" idx="10"/>
          </p:nvPr>
        </p:nvSpPr>
        <p:spPr>
          <a:xfrm>
            <a:off x="696913" y="333375"/>
            <a:ext cx="968214" cy="27699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tLang="zh-CN" dirty="0" smtClean="0"/>
              <a:t>IEEE 802.11aj Agenda for the Week</a:t>
            </a:r>
          </a:p>
        </p:txBody>
      </p:sp>
      <p:sp>
        <p:nvSpPr>
          <p:cNvPr id="39939" name="Content Placeholder 6"/>
          <p:cNvSpPr>
            <a:spLocks noGrp="1"/>
          </p:cNvSpPr>
          <p:nvPr>
            <p:ph sz="half" idx="2"/>
          </p:nvPr>
        </p:nvSpPr>
        <p:spPr>
          <a:xfrm>
            <a:off x="611560" y="1844824"/>
            <a:ext cx="8352928" cy="4536504"/>
          </a:xfrm>
        </p:spPr>
        <p:txBody>
          <a:bodyPr/>
          <a:lstStyle/>
          <a:p>
            <a:pPr>
              <a:lnSpc>
                <a:spcPct val="90000"/>
              </a:lnSpc>
            </a:pPr>
            <a:r>
              <a:rPr lang="en-US" altLang="zh-CN" sz="2400" dirty="0" smtClean="0"/>
              <a:t>Thursday,  July 28, 2016 08:00 – 10:00</a:t>
            </a:r>
          </a:p>
          <a:p>
            <a:pPr lvl="1">
              <a:lnSpc>
                <a:spcPct val="90000"/>
              </a:lnSpc>
            </a:pPr>
            <a:r>
              <a:rPr lang="en-US" altLang="zh-CN" sz="2000" dirty="0" smtClean="0"/>
              <a:t>Resolution for Comments on </a:t>
            </a:r>
            <a:r>
              <a:rPr lang="en-US" altLang="zh-CN" sz="2000" dirty="0" err="1" smtClean="0"/>
              <a:t>TGaj</a:t>
            </a:r>
            <a:r>
              <a:rPr lang="en-US" altLang="zh-CN" sz="2000" dirty="0" smtClean="0"/>
              <a:t> D2.0 Recirculation Letter Ballot </a:t>
            </a:r>
          </a:p>
          <a:p>
            <a:pPr lvl="2">
              <a:lnSpc>
                <a:spcPct val="90000"/>
              </a:lnSpc>
            </a:pPr>
            <a:r>
              <a:rPr lang="en-US" sz="1800" dirty="0" smtClean="0"/>
              <a:t>11</a:t>
            </a:r>
            <a:r>
              <a:rPr lang="en-US" altLang="zh-CN" sz="1800" dirty="0" smtClean="0"/>
              <a:t>-16/1032r0 - LB</a:t>
            </a:r>
            <a:r>
              <a:rPr lang="en-US" sz="1800" dirty="0" smtClean="0"/>
              <a:t>220 comment resolutions to cid 14</a:t>
            </a:r>
            <a:endParaRPr lang="en-US" sz="1800" dirty="0" smtClean="0">
              <a:solidFill>
                <a:srgbClr val="000000"/>
              </a:solidFill>
            </a:endParaRPr>
          </a:p>
          <a:p>
            <a:pPr lvl="2">
              <a:lnSpc>
                <a:spcPct val="90000"/>
              </a:lnSpc>
            </a:pPr>
            <a:r>
              <a:rPr lang="en-US" sz="1800" dirty="0" smtClean="0">
                <a:solidFill>
                  <a:srgbClr val="000000"/>
                </a:solidFill>
              </a:rPr>
              <a:t>11-16/0973r0 - Proposed resolution to CID 412</a:t>
            </a:r>
            <a:r>
              <a:rPr lang="en-GB" sz="1800" dirty="0" smtClean="0">
                <a:solidFill>
                  <a:srgbClr val="000000"/>
                </a:solidFill>
              </a:rPr>
              <a:t> and 413 </a:t>
            </a:r>
            <a:r>
              <a:rPr lang="en-US" sz="1800" dirty="0" smtClean="0">
                <a:solidFill>
                  <a:srgbClr val="000000"/>
                </a:solidFill>
              </a:rPr>
              <a:t>in LB220</a:t>
            </a:r>
            <a:endParaRPr lang="en-US" sz="2000" dirty="0" smtClean="0"/>
          </a:p>
          <a:p>
            <a:pPr>
              <a:lnSpc>
                <a:spcPct val="90000"/>
              </a:lnSpc>
            </a:pPr>
            <a:r>
              <a:rPr lang="en-US" altLang="zh-CN" sz="2400" dirty="0" smtClean="0"/>
              <a:t>Thursday, July 28, 2016</a:t>
            </a:r>
            <a:r>
              <a:rPr lang="en-US" altLang="zh-CN" sz="2000" dirty="0" smtClean="0"/>
              <a:t> </a:t>
            </a:r>
            <a:r>
              <a:rPr lang="en-US" altLang="zh-CN" sz="2400" dirty="0" smtClean="0"/>
              <a:t> 16:00 </a:t>
            </a:r>
            <a:r>
              <a:rPr lang="en-US" altLang="zh-CN" sz="2400" dirty="0"/>
              <a:t>– </a:t>
            </a:r>
            <a:r>
              <a:rPr lang="en-US" altLang="zh-CN" sz="2400" dirty="0" smtClean="0"/>
              <a:t>18:00</a:t>
            </a:r>
            <a:endParaRPr lang="en-US" altLang="zh-CN" sz="2000" dirty="0"/>
          </a:p>
          <a:p>
            <a:pPr lvl="1">
              <a:lnSpc>
                <a:spcPct val="90000"/>
              </a:lnSpc>
            </a:pPr>
            <a:r>
              <a:rPr lang="en-US" sz="2000" dirty="0" smtClean="0"/>
              <a:t>Resolution for Comments on </a:t>
            </a:r>
            <a:r>
              <a:rPr lang="en-US" sz="2000" dirty="0" err="1" smtClean="0"/>
              <a:t>TGaj</a:t>
            </a:r>
            <a:r>
              <a:rPr lang="en-US" sz="2000" dirty="0" smtClean="0"/>
              <a:t> D2.0 Recirculation Letter Ballot </a:t>
            </a:r>
            <a:endParaRPr lang="en-US" sz="2000" dirty="0" smtClean="0">
              <a:solidFill>
                <a:srgbClr val="FF0000"/>
              </a:solidFill>
            </a:endParaRPr>
          </a:p>
          <a:p>
            <a:pPr lvl="1">
              <a:lnSpc>
                <a:spcPct val="90000"/>
              </a:lnSpc>
            </a:pPr>
            <a:r>
              <a:rPr lang="en-US" altLang="zh-CN" sz="2000" dirty="0" smtClean="0"/>
              <a:t>Review Task Group timeline</a:t>
            </a:r>
            <a:endParaRPr lang="en-US" sz="2000" dirty="0" smtClean="0"/>
          </a:p>
          <a:p>
            <a:pPr lvl="1">
              <a:lnSpc>
                <a:spcPct val="90000"/>
              </a:lnSpc>
            </a:pPr>
            <a:r>
              <a:rPr lang="en-US" altLang="zh-CN" sz="2000" dirty="0" smtClean="0">
                <a:cs typeface="Arial" panose="020B0604020202020204" pitchFamily="34" charset="0"/>
              </a:rPr>
              <a:t>Motion</a:t>
            </a:r>
            <a:endParaRPr lang="en-US" altLang="zh-CN" sz="2000" dirty="0">
              <a:sym typeface="Wingdings" panose="05000000000000000000" pitchFamily="2" charset="2"/>
            </a:endParaRPr>
          </a:p>
          <a:p>
            <a:pPr lvl="1"/>
            <a:r>
              <a:rPr lang="en-US" altLang="zh-CN" sz="2000" dirty="0">
                <a:cs typeface="Arial" panose="020B0604020202020204" pitchFamily="34" charset="0"/>
                <a:sym typeface="Wingdings" panose="05000000000000000000" pitchFamily="2" charset="2"/>
              </a:rPr>
              <a:t>Plan for </a:t>
            </a:r>
            <a:r>
              <a:rPr lang="en-US" altLang="zh-CN" sz="2000" dirty="0" smtClean="0">
                <a:cs typeface="Arial" panose="020B0604020202020204" pitchFamily="34" charset="0"/>
                <a:sym typeface="Wingdings" panose="05000000000000000000" pitchFamily="2" charset="2"/>
              </a:rPr>
              <a:t>September meeting</a:t>
            </a:r>
          </a:p>
          <a:p>
            <a:pPr lvl="1"/>
            <a:r>
              <a:rPr lang="en-US" altLang="zh-CN" sz="2000" dirty="0" smtClean="0"/>
              <a:t>Conference call time</a:t>
            </a:r>
            <a:endParaRPr lang="en-US" dirty="0"/>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16</a:t>
            </a:fld>
            <a:endParaRPr lang="en-US" altLang="zh-CN"/>
          </a:p>
        </p:txBody>
      </p:sp>
      <p:sp>
        <p:nvSpPr>
          <p:cNvPr id="3994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9762762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tLang="zh-CN" dirty="0" smtClean="0">
                <a:solidFill>
                  <a:schemeClr val="tx1"/>
                </a:solidFill>
              </a:rPr>
              <a:t>Official Time Line for 802.11aj</a:t>
            </a:r>
            <a:br>
              <a:rPr lang="en-US" altLang="zh-CN" dirty="0" smtClean="0">
                <a:solidFill>
                  <a:schemeClr val="tx1"/>
                </a:solidFill>
              </a:rPr>
            </a:br>
            <a:r>
              <a:rPr lang="en-US" altLang="zh-CN" sz="2800" dirty="0" smtClean="0">
                <a:solidFill>
                  <a:schemeClr val="tx1"/>
                </a:solidFill>
              </a:rPr>
              <a:t> (Updated in July 2016)</a:t>
            </a:r>
            <a:endParaRPr lang="en-US" altLang="zh-CN" dirty="0" smtClean="0">
              <a:solidFill>
                <a:schemeClr val="tx1"/>
              </a:solidFill>
            </a:endParaRPr>
          </a:p>
        </p:txBody>
      </p:sp>
      <p:sp>
        <p:nvSpPr>
          <p:cNvPr id="39939" name="Content Placeholder 6"/>
          <p:cNvSpPr>
            <a:spLocks noGrp="1"/>
          </p:cNvSpPr>
          <p:nvPr>
            <p:ph sz="half" idx="2"/>
          </p:nvPr>
        </p:nvSpPr>
        <p:spPr>
          <a:xfrm>
            <a:off x="611560" y="1844824"/>
            <a:ext cx="8352928" cy="4536504"/>
          </a:xfrm>
        </p:spPr>
        <p:txBody>
          <a:bodyPr/>
          <a:lstStyle/>
          <a:p>
            <a:pPr>
              <a:lnSpc>
                <a:spcPct val="90000"/>
              </a:lnSpc>
            </a:pPr>
            <a:r>
              <a:rPr lang="en-US" altLang="zh-CN" sz="1400" dirty="0" smtClean="0"/>
              <a:t>08-2012: PAR approved</a:t>
            </a:r>
          </a:p>
          <a:p>
            <a:pPr>
              <a:lnSpc>
                <a:spcPct val="90000"/>
              </a:lnSpc>
            </a:pPr>
            <a:r>
              <a:rPr lang="en-US" altLang="zh-CN" sz="1400" dirty="0" smtClean="0"/>
              <a:t>01-2013: Develop Task Group Document</a:t>
            </a:r>
          </a:p>
          <a:p>
            <a:pPr>
              <a:lnSpc>
                <a:spcPct val="90000"/>
              </a:lnSpc>
            </a:pPr>
            <a:r>
              <a:rPr lang="en-US" altLang="zh-CN" sz="1400" dirty="0" smtClean="0"/>
              <a:t>07-2013: Call for Proposal (CFP) for 60GHz</a:t>
            </a:r>
          </a:p>
          <a:p>
            <a:pPr>
              <a:lnSpc>
                <a:spcPct val="90000"/>
              </a:lnSpc>
            </a:pPr>
            <a:r>
              <a:rPr lang="en-US" altLang="zh-CN" sz="1400" dirty="0" smtClean="0"/>
              <a:t>11-2013: 60GHz Proposal Presentation, </a:t>
            </a:r>
          </a:p>
          <a:p>
            <a:pPr>
              <a:lnSpc>
                <a:spcPct val="90000"/>
              </a:lnSpc>
            </a:pPr>
            <a:r>
              <a:rPr lang="en-US" altLang="zh-CN" sz="1400" dirty="0" smtClean="0"/>
              <a:t>12-2013: China 45GHz spectrum approved</a:t>
            </a:r>
          </a:p>
          <a:p>
            <a:pPr marL="342900" lvl="1" indent="-342900">
              <a:lnSpc>
                <a:spcPct val="90000"/>
              </a:lnSpc>
              <a:buFontTx/>
              <a:buChar char="•"/>
            </a:pPr>
            <a:r>
              <a:rPr lang="en-US" altLang="zh-CN" sz="1400" b="1" dirty="0" smtClean="0">
                <a:cs typeface="Times New Roman" pitchFamily="18" charset="0"/>
              </a:rPr>
              <a:t>03-2014: WG circulation for 60GHz specification amendment</a:t>
            </a:r>
            <a:endParaRPr lang="en-US" altLang="ja-JP" sz="1400" b="1" dirty="0" smtClean="0">
              <a:cs typeface="Times New Roman" pitchFamily="18" charset="0"/>
            </a:endParaRPr>
          </a:p>
          <a:p>
            <a:pPr>
              <a:lnSpc>
                <a:spcPct val="90000"/>
              </a:lnSpc>
            </a:pPr>
            <a:r>
              <a:rPr lang="en-US" altLang="zh-CN" sz="1400" dirty="0" smtClean="0"/>
              <a:t>03-2014: Call for Proposal (CFP) for 45GHz</a:t>
            </a:r>
            <a:endParaRPr lang="en-US" altLang="ja-JP" sz="1400" dirty="0" smtClean="0"/>
          </a:p>
          <a:p>
            <a:pPr>
              <a:lnSpc>
                <a:spcPct val="90000"/>
              </a:lnSpc>
            </a:pPr>
            <a:r>
              <a:rPr lang="en-US" altLang="zh-CN" sz="1400" dirty="0" smtClean="0"/>
              <a:t>07-2015: Finalize 45GHz baseline</a:t>
            </a:r>
          </a:p>
          <a:p>
            <a:pPr>
              <a:lnSpc>
                <a:spcPct val="90000"/>
              </a:lnSpc>
            </a:pPr>
            <a:r>
              <a:rPr lang="en-US" altLang="zh-CN" sz="1400" dirty="0" smtClean="0"/>
              <a:t>11-2015: WG Letter Ballot Initial</a:t>
            </a:r>
          </a:p>
          <a:p>
            <a:pPr>
              <a:lnSpc>
                <a:spcPct val="90000"/>
              </a:lnSpc>
            </a:pPr>
            <a:r>
              <a:rPr lang="en-US" altLang="zh-CN" sz="1400" dirty="0" smtClean="0"/>
              <a:t>05-2016: WG Letter Ballot Recirculation 1</a:t>
            </a:r>
          </a:p>
          <a:p>
            <a:pPr>
              <a:lnSpc>
                <a:spcPct val="90000"/>
              </a:lnSpc>
            </a:pPr>
            <a:r>
              <a:rPr lang="en-US" altLang="zh-CN" sz="1400" dirty="0" smtClean="0">
                <a:solidFill>
                  <a:srgbClr val="0000FF"/>
                </a:solidFill>
              </a:rPr>
              <a:t>07-2016: WG Letter Ballot Recirculation 2</a:t>
            </a:r>
          </a:p>
          <a:p>
            <a:pPr>
              <a:lnSpc>
                <a:spcPct val="90000"/>
              </a:lnSpc>
            </a:pPr>
            <a:r>
              <a:rPr lang="en-US" altLang="zh-CN" sz="1400" dirty="0" smtClean="0">
                <a:solidFill>
                  <a:srgbClr val="0000FF"/>
                </a:solidFill>
              </a:rPr>
              <a:t>09-2016: Mandatory Draft Review (MDR)</a:t>
            </a:r>
          </a:p>
          <a:p>
            <a:pPr>
              <a:lnSpc>
                <a:spcPct val="90000"/>
              </a:lnSpc>
            </a:pPr>
            <a:r>
              <a:rPr lang="en-US" altLang="zh-CN" sz="1400" dirty="0" smtClean="0">
                <a:solidFill>
                  <a:srgbClr val="0000FF"/>
                </a:solidFill>
              </a:rPr>
              <a:t>11-2016: Form Sponsor Ballot Pool and MDR done</a:t>
            </a:r>
          </a:p>
          <a:p>
            <a:pPr>
              <a:lnSpc>
                <a:spcPct val="90000"/>
              </a:lnSpc>
            </a:pPr>
            <a:r>
              <a:rPr lang="en-US" altLang="zh-CN" sz="1400" dirty="0" smtClean="0">
                <a:solidFill>
                  <a:srgbClr val="0000FF"/>
                </a:solidFill>
              </a:rPr>
              <a:t>11-2016: Sponsor Ballot Initial</a:t>
            </a:r>
          </a:p>
          <a:p>
            <a:pPr>
              <a:lnSpc>
                <a:spcPct val="90000"/>
              </a:lnSpc>
            </a:pPr>
            <a:r>
              <a:rPr lang="en-US" altLang="zh-CN" sz="1400" dirty="0" smtClean="0">
                <a:solidFill>
                  <a:srgbClr val="0000FF"/>
                </a:solidFill>
              </a:rPr>
              <a:t>01-2017: Sponsor Ballot Recirculation 1</a:t>
            </a:r>
          </a:p>
          <a:p>
            <a:pPr>
              <a:lnSpc>
                <a:spcPct val="90000"/>
              </a:lnSpc>
            </a:pPr>
            <a:r>
              <a:rPr lang="en-US" altLang="zh-CN" sz="1400" dirty="0" smtClean="0">
                <a:solidFill>
                  <a:srgbClr val="0000FF"/>
                </a:solidFill>
              </a:rPr>
              <a:t>03-2017: Sponsor Ballot Recirculation 2</a:t>
            </a:r>
          </a:p>
          <a:p>
            <a:pPr>
              <a:lnSpc>
                <a:spcPct val="90000"/>
              </a:lnSpc>
            </a:pPr>
            <a:r>
              <a:rPr lang="en-US" altLang="zh-CN" sz="1400" dirty="0" smtClean="0">
                <a:solidFill>
                  <a:srgbClr val="0000FF"/>
                </a:solidFill>
              </a:rPr>
              <a:t>07-2017: Final WG and EC approval</a:t>
            </a:r>
          </a:p>
          <a:p>
            <a:pPr>
              <a:lnSpc>
                <a:spcPct val="90000"/>
              </a:lnSpc>
            </a:pPr>
            <a:r>
              <a:rPr lang="en-US" altLang="zh-CN" sz="1400" dirty="0" smtClean="0">
                <a:solidFill>
                  <a:srgbClr val="0000FF"/>
                </a:solidFill>
              </a:rPr>
              <a:t>07-2017: </a:t>
            </a:r>
            <a:r>
              <a:rPr lang="en-US" altLang="zh-CN" sz="1400" dirty="0" err="1" smtClean="0">
                <a:solidFill>
                  <a:srgbClr val="0000FF"/>
                </a:solidFill>
              </a:rPr>
              <a:t>RevCom</a:t>
            </a:r>
            <a:r>
              <a:rPr lang="en-US" altLang="zh-CN" sz="1400" dirty="0" smtClean="0">
                <a:solidFill>
                  <a:srgbClr val="0000FF"/>
                </a:solidFill>
              </a:rPr>
              <a:t> &amp; Standards Board approval</a:t>
            </a:r>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17</a:t>
            </a:fld>
            <a:endParaRPr lang="en-US" altLang="zh-CN"/>
          </a:p>
        </p:txBody>
      </p:sp>
      <p:sp>
        <p:nvSpPr>
          <p:cNvPr id="3994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976276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1"/>
            <a:r>
              <a:rPr lang="en-US" altLang="en-US" dirty="0" smtClean="0"/>
              <a:t>Motion 3</a:t>
            </a:r>
            <a:endParaRPr lang="zh-CN" altLang="en-US" dirty="0"/>
          </a:p>
        </p:txBody>
      </p:sp>
      <p:sp>
        <p:nvSpPr>
          <p:cNvPr id="3" name="日期占位符 2"/>
          <p:cNvSpPr>
            <a:spLocks noGrp="1"/>
          </p:cNvSpPr>
          <p:nvPr>
            <p:ph type="dt" sz="half" idx="10"/>
          </p:nvPr>
        </p:nvSpPr>
        <p:spPr/>
        <p:txBody>
          <a:bodyPr/>
          <a:lstStyle/>
          <a:p>
            <a:pPr>
              <a:defRPr/>
            </a:pPr>
            <a:r>
              <a:rPr lang="en-US" altLang="zh-CN" dirty="0" smtClean="0"/>
              <a:t>July 2016</a:t>
            </a:r>
            <a:endParaRPr lang="en-US" altLang="zh-CN" dirty="0"/>
          </a:p>
        </p:txBody>
      </p:sp>
      <p:sp>
        <p:nvSpPr>
          <p:cNvPr id="4" name="灯片编号占位符 3"/>
          <p:cNvSpPr>
            <a:spLocks noGrp="1"/>
          </p:cNvSpPr>
          <p:nvPr>
            <p:ph type="sldNum" sz="quarter" idx="12"/>
          </p:nvPr>
        </p:nvSpPr>
        <p:spPr/>
        <p:txBody>
          <a:bodyPr/>
          <a:lstStyle/>
          <a:p>
            <a:r>
              <a:rPr lang="en-US" altLang="zh-CN" smtClean="0"/>
              <a:t>Slide </a:t>
            </a:r>
            <a:fld id="{A3360ABF-F91C-4C7E-90D5-CCF452F2CA01}" type="slidenum">
              <a:rPr lang="en-US" altLang="zh-CN" smtClean="0"/>
              <a:pPr/>
              <a:t>18</a:t>
            </a:fld>
            <a:endParaRPr lang="en-US" altLang="zh-CN"/>
          </a:p>
        </p:txBody>
      </p:sp>
      <p:sp>
        <p:nvSpPr>
          <p:cNvPr id="5" name="页脚占位符 4"/>
          <p:cNvSpPr>
            <a:spLocks noGrp="1"/>
          </p:cNvSpPr>
          <p:nvPr>
            <p:ph type="ftr" sz="quarter" idx="3"/>
          </p:nvPr>
        </p:nvSpPr>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
        <p:nvSpPr>
          <p:cNvPr id="6" name="Rectangle 3"/>
          <p:cNvSpPr txBox="1">
            <a:spLocks noChangeArrowheads="1"/>
          </p:cNvSpPr>
          <p:nvPr/>
        </p:nvSpPr>
        <p:spPr bwMode="auto">
          <a:xfrm>
            <a:off x="685800" y="1676400"/>
            <a:ext cx="7772400" cy="4114800"/>
          </a:xfrm>
          <a:prstGeom prst="rect">
            <a:avLst/>
          </a:prstGeom>
          <a:noFill/>
          <a:ln w="9525">
            <a:noFill/>
            <a:miter lim="800000"/>
            <a:headEnd/>
            <a:tailEnd/>
          </a:ln>
        </p:spPr>
        <p:txBody>
          <a:bodyPr lIns="92075" tIns="46038" rIns="92075" bIns="46038"/>
          <a:lstStyle/>
          <a:p>
            <a:pPr marL="342900" lvl="1" indent="-342900" algn="just">
              <a:spcBef>
                <a:spcPct val="20000"/>
              </a:spcBef>
              <a:buFontTx/>
              <a:buChar char="•"/>
              <a:defRPr/>
            </a:pPr>
            <a:r>
              <a:rPr lang="en-US" altLang="en-US" sz="2400" b="1" dirty="0" smtClean="0"/>
              <a:t>Motion to approve updated </a:t>
            </a:r>
            <a:r>
              <a:rPr lang="en-US" altLang="en-US" sz="2400" b="1" dirty="0" err="1" smtClean="0"/>
              <a:t>TGaj</a:t>
            </a:r>
            <a:r>
              <a:rPr lang="en-US" altLang="en-US" sz="2400" b="1" dirty="0" smtClean="0"/>
              <a:t> Timeline contained in 11-16/0783r5</a:t>
            </a:r>
          </a:p>
          <a:p>
            <a:pPr marL="342900" lvl="1" indent="-342900" algn="just">
              <a:spcBef>
                <a:spcPct val="20000"/>
              </a:spcBef>
              <a:buFontTx/>
              <a:buChar char="•"/>
              <a:defRPr/>
            </a:pPr>
            <a:endParaRPr lang="en-US" sz="2400" b="1" dirty="0" smtClean="0"/>
          </a:p>
          <a:p>
            <a:pPr marL="742950" lvl="1" indent="-285750" eaLnBrk="0" hangingPunct="0">
              <a:lnSpc>
                <a:spcPct val="90000"/>
              </a:lnSpc>
              <a:spcBef>
                <a:spcPct val="20000"/>
              </a:spcBef>
              <a:buChar char="–"/>
            </a:pPr>
            <a:r>
              <a:rPr lang="en-GB" altLang="en-US" sz="2400" dirty="0" smtClean="0">
                <a:latin typeface="+mn-lt"/>
                <a:cs typeface="MS PGothic" charset="0"/>
              </a:rPr>
              <a:t>Move: </a:t>
            </a:r>
            <a:r>
              <a:rPr lang="en-GB" altLang="en-US" sz="2400" dirty="0" err="1" smtClean="0">
                <a:latin typeface="+mn-lt"/>
                <a:cs typeface="MS PGothic" charset="0"/>
              </a:rPr>
              <a:t>Haiming</a:t>
            </a:r>
            <a:r>
              <a:rPr lang="en-GB" altLang="en-US" sz="2400" dirty="0" smtClean="0">
                <a:latin typeface="+mn-lt"/>
                <a:cs typeface="MS PGothic" charset="0"/>
              </a:rPr>
              <a:t> Wang</a:t>
            </a:r>
          </a:p>
          <a:p>
            <a:pPr marL="742950" lvl="1" indent="-285750" eaLnBrk="0" hangingPunct="0">
              <a:lnSpc>
                <a:spcPct val="90000"/>
              </a:lnSpc>
              <a:spcBef>
                <a:spcPct val="20000"/>
              </a:spcBef>
              <a:buChar char="–"/>
            </a:pPr>
            <a:r>
              <a:rPr lang="en-GB" altLang="en-US" sz="2400" dirty="0" smtClean="0">
                <a:latin typeface="+mn-lt"/>
                <a:cs typeface="MS PGothic" charset="0"/>
              </a:rPr>
              <a:t>Second: </a:t>
            </a:r>
            <a:r>
              <a:rPr lang="en-GB" altLang="en-US" sz="2400" dirty="0" err="1" smtClean="0">
                <a:latin typeface="+mn-lt"/>
                <a:cs typeface="MS PGothic" charset="0"/>
              </a:rPr>
              <a:t>Pei</a:t>
            </a:r>
            <a:r>
              <a:rPr lang="en-GB" altLang="en-US" sz="2400" dirty="0" smtClean="0">
                <a:latin typeface="+mn-lt"/>
                <a:cs typeface="MS PGothic" charset="0"/>
              </a:rPr>
              <a:t> Liu</a:t>
            </a:r>
          </a:p>
          <a:p>
            <a:pPr marL="742950" lvl="1" indent="-285750" eaLnBrk="0" hangingPunct="0">
              <a:lnSpc>
                <a:spcPct val="90000"/>
              </a:lnSpc>
              <a:spcBef>
                <a:spcPct val="20000"/>
              </a:spcBef>
              <a:buChar char="–"/>
            </a:pPr>
            <a:r>
              <a:rPr lang="en-GB" altLang="en-US" sz="2400" dirty="0" smtClean="0">
                <a:latin typeface="+mn-lt"/>
                <a:cs typeface="MS PGothic" charset="0"/>
              </a:rPr>
              <a:t>Result: Y-8  N-0  A-0 </a:t>
            </a:r>
          </a:p>
          <a:p>
            <a:pPr marL="742950" lvl="1" indent="-285750">
              <a:spcBef>
                <a:spcPct val="20000"/>
              </a:spcBef>
              <a:buFontTx/>
              <a:buChar char="–"/>
              <a:defRPr/>
            </a:pP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 4</a:t>
            </a:r>
            <a:endParaRPr lang="en-US" dirty="0"/>
          </a:p>
        </p:txBody>
      </p:sp>
      <p:sp>
        <p:nvSpPr>
          <p:cNvPr id="3" name="Date Placeholder 2"/>
          <p:cNvSpPr>
            <a:spLocks noGrp="1"/>
          </p:cNvSpPr>
          <p:nvPr>
            <p:ph type="dt" sz="half" idx="10"/>
          </p:nvPr>
        </p:nvSpPr>
        <p:spPr>
          <a:xfrm>
            <a:off x="696913" y="333375"/>
            <a:ext cx="968214" cy="276999"/>
          </a:xfrm>
        </p:spPr>
        <p:txBody>
          <a:bodyPr/>
          <a:lstStyle/>
          <a:p>
            <a:pPr>
              <a:defRPr/>
            </a:pPr>
            <a:r>
              <a:rPr lang="en-US" altLang="zh-CN" dirty="0" smtClean="0"/>
              <a:t>July 2016</a:t>
            </a:r>
            <a:endParaRPr lang="en-US" altLang="zh-CN" dirty="0"/>
          </a:p>
        </p:txBody>
      </p:sp>
      <p:sp>
        <p:nvSpPr>
          <p:cNvPr id="4" name="Slide Number Placeholder 3"/>
          <p:cNvSpPr>
            <a:spLocks noGrp="1"/>
          </p:cNvSpPr>
          <p:nvPr>
            <p:ph type="sldNum" sz="quarter" idx="12"/>
          </p:nvPr>
        </p:nvSpPr>
        <p:spPr/>
        <p:txBody>
          <a:bodyPr/>
          <a:lstStyle/>
          <a:p>
            <a:r>
              <a:rPr lang="en-US" altLang="zh-CN" smtClean="0"/>
              <a:t>Slide </a:t>
            </a:r>
            <a:fld id="{A3360ABF-F91C-4C7E-90D5-CCF452F2CA01}" type="slidenum">
              <a:rPr lang="en-US" altLang="zh-CN" smtClean="0"/>
              <a:pPr/>
              <a:t>19</a:t>
            </a:fld>
            <a:endParaRPr lang="en-US" altLang="zh-CN"/>
          </a:p>
        </p:txBody>
      </p:sp>
      <p:sp>
        <p:nvSpPr>
          <p:cNvPr id="5" name="Footer Placeholder 4"/>
          <p:cNvSpPr>
            <a:spLocks noGrp="1"/>
          </p:cNvSpPr>
          <p:nvPr>
            <p:ph type="ftr" sz="quarter" idx="3"/>
          </p:nvPr>
        </p:nvSpPr>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
        <p:nvSpPr>
          <p:cNvPr id="6" name="Content Placeholder 2"/>
          <p:cNvSpPr txBox="1">
            <a:spLocks/>
          </p:cNvSpPr>
          <p:nvPr/>
        </p:nvSpPr>
        <p:spPr>
          <a:xfrm>
            <a:off x="323528" y="1556792"/>
            <a:ext cx="8496944" cy="4896544"/>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charset="0"/>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charset="0"/>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charset="0"/>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r>
              <a:rPr lang="en-US" dirty="0" smtClean="0"/>
              <a:t>To approve the following comment resolutions and proposals to be incorporated into </a:t>
            </a:r>
            <a:r>
              <a:rPr lang="en-US" dirty="0" err="1" smtClean="0"/>
              <a:t>TGaj</a:t>
            </a:r>
            <a:r>
              <a:rPr lang="en-US" dirty="0" smtClean="0"/>
              <a:t> technical draft </a:t>
            </a:r>
            <a:r>
              <a:rPr lang="en-US" dirty="0" smtClean="0"/>
              <a:t>D3.0</a:t>
            </a:r>
            <a:endParaRPr lang="en-US" dirty="0" smtClean="0"/>
          </a:p>
          <a:p>
            <a:pPr lvl="1">
              <a:lnSpc>
                <a:spcPct val="90000"/>
              </a:lnSpc>
            </a:pPr>
            <a:r>
              <a:rPr lang="en-US" sz="1600" dirty="0" smtClean="0"/>
              <a:t>11-16/0979r0 – Proposed resolution to CID 96, 123 and 172 in lb217</a:t>
            </a:r>
          </a:p>
          <a:p>
            <a:pPr lvl="1">
              <a:lnSpc>
                <a:spcPct val="90000"/>
              </a:lnSpc>
            </a:pPr>
            <a:r>
              <a:rPr lang="en-US" sz="1600" dirty="0" smtClean="0"/>
              <a:t>11-16/0972r1 - Proposed resolution to CID 401, 402, 408, 416, 423, 424, 427, 431, 436, 437, 404, 406, 407, 409, 410, 411, 418, 419, 422, 425, 426, and 428 in LB220</a:t>
            </a:r>
          </a:p>
          <a:p>
            <a:pPr lvl="1">
              <a:lnSpc>
                <a:spcPct val="90000"/>
              </a:lnSpc>
            </a:pPr>
            <a:r>
              <a:rPr lang="en-US" sz="1600" dirty="0" smtClean="0"/>
              <a:t>11-16/0832r1 - Proposed Resolution to CID 403, 405, 415, 417, 420, 421, and 438 on </a:t>
            </a:r>
            <a:r>
              <a:rPr lang="en-US" sz="1600" dirty="0" err="1" smtClean="0"/>
              <a:t>TGaj</a:t>
            </a:r>
            <a:r>
              <a:rPr lang="en-US" sz="1600" dirty="0" smtClean="0"/>
              <a:t> D2.0 in LB220</a:t>
            </a:r>
          </a:p>
          <a:p>
            <a:pPr lvl="1">
              <a:lnSpc>
                <a:spcPct val="90000"/>
              </a:lnSpc>
            </a:pPr>
            <a:r>
              <a:rPr lang="en-US" sz="1600" dirty="0" smtClean="0"/>
              <a:t>11-16/0944r1 - Proposed resolutions to CID 429, 430, 432 - 435 in LB220</a:t>
            </a:r>
          </a:p>
          <a:p>
            <a:pPr lvl="1">
              <a:lnSpc>
                <a:spcPct val="90000"/>
              </a:lnSpc>
            </a:pPr>
            <a:r>
              <a:rPr lang="en-US" sz="1600" dirty="0" smtClean="0"/>
              <a:t>11-16/1032r0 - LB220 comment resolutions to cid 414</a:t>
            </a:r>
          </a:p>
          <a:p>
            <a:pPr lvl="1">
              <a:lnSpc>
                <a:spcPct val="90000"/>
              </a:lnSpc>
            </a:pPr>
            <a:r>
              <a:rPr lang="en-US" sz="1600" dirty="0" smtClean="0"/>
              <a:t>11-16/0973r1 - Proposed resolution to CID 412 and 413 in LB220</a:t>
            </a:r>
          </a:p>
          <a:p>
            <a:pPr lvl="1">
              <a:lnSpc>
                <a:spcPct val="90000"/>
              </a:lnSpc>
            </a:pPr>
            <a:endParaRPr lang="en-US" sz="1400" dirty="0" smtClean="0"/>
          </a:p>
          <a:p>
            <a:pPr lvl="1">
              <a:lnSpc>
                <a:spcPct val="90000"/>
              </a:lnSpc>
            </a:pPr>
            <a:r>
              <a:rPr lang="en-US" altLang="zh-CN" sz="2400" dirty="0" smtClean="0"/>
              <a:t>Move:  </a:t>
            </a:r>
            <a:r>
              <a:rPr lang="en-US" altLang="zh-CN" sz="2400" dirty="0" err="1" smtClean="0"/>
              <a:t>Haiming</a:t>
            </a:r>
            <a:r>
              <a:rPr lang="en-US" altLang="zh-CN" sz="2400" dirty="0" smtClean="0"/>
              <a:t> Wang </a:t>
            </a:r>
          </a:p>
          <a:p>
            <a:pPr lvl="1">
              <a:lnSpc>
                <a:spcPct val="90000"/>
              </a:lnSpc>
            </a:pPr>
            <a:r>
              <a:rPr lang="en-US" altLang="zh-CN" sz="2400" dirty="0" smtClean="0"/>
              <a:t>Second: Pei Liu</a:t>
            </a:r>
          </a:p>
          <a:p>
            <a:pPr lvl="1">
              <a:lnSpc>
                <a:spcPct val="90000"/>
              </a:lnSpc>
            </a:pPr>
            <a:r>
              <a:rPr lang="en-GB" altLang="en-US" sz="2400" dirty="0" smtClean="0"/>
              <a:t>Result: Y-8  N-0  A-0 </a:t>
            </a:r>
          </a:p>
          <a:p>
            <a:pPr lvl="1">
              <a:lnSpc>
                <a:spcPct val="90000"/>
              </a:lnSpc>
            </a:pPr>
            <a:endParaRPr lang="en-US" altLang="zh-CN" sz="2400" b="1" dirty="0" smtClean="0"/>
          </a:p>
        </p:txBody>
      </p:sp>
    </p:spTree>
    <p:extLst>
      <p:ext uri="{BB962C8B-B14F-4D97-AF65-F5344CB8AC3E}">
        <p14:creationId xmlns:p14="http://schemas.microsoft.com/office/powerpoint/2010/main" xmlns="" val="222132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D6BE815-0371-47F0-9123-A193831FD0E8}" type="slidenum">
              <a:rPr lang="en-US" altLang="zh-CN"/>
              <a:pPr/>
              <a:t>2</a:t>
            </a:fld>
            <a:endParaRPr lang="en-US" altLang="zh-CN"/>
          </a:p>
        </p:txBody>
      </p:sp>
      <p:sp>
        <p:nvSpPr>
          <p:cNvPr id="5" name="Rectangle 2"/>
          <p:cNvSpPr txBox="1">
            <a:spLocks noChangeArrowheads="1"/>
          </p:cNvSpPr>
          <p:nvPr/>
        </p:nvSpPr>
        <p:spPr bwMode="auto">
          <a:xfrm>
            <a:off x="685800" y="685800"/>
            <a:ext cx="7772400" cy="1066800"/>
          </a:xfrm>
          <a:prstGeom prst="rect">
            <a:avLst/>
          </a:prstGeom>
          <a:noFill/>
          <a:ln w="9525">
            <a:noFill/>
            <a:miter lim="800000"/>
            <a:headEnd/>
            <a:tailEnd/>
          </a:ln>
        </p:spPr>
        <p:txBody>
          <a:bodyPr lIns="92075" tIns="46038" rIns="92075" bIns="46038" anchor="ctr"/>
          <a:lstStyle/>
          <a:p>
            <a:pPr algn="ctr" eaLnBrk="0" hangingPunct="0">
              <a:defRPr/>
            </a:pPr>
            <a:r>
              <a:rPr lang="en-US" sz="3200" b="1" kern="0" dirty="0" smtClean="0">
                <a:solidFill>
                  <a:schemeClr val="tx2"/>
                </a:solidFill>
                <a:latin typeface="+mj-lt"/>
                <a:ea typeface="+mj-ea"/>
                <a:cs typeface="+mj-cs"/>
              </a:rPr>
              <a:t>Abstract</a:t>
            </a:r>
            <a:endParaRPr lang="en-US" sz="3200" b="1" kern="0" dirty="0">
              <a:solidFill>
                <a:schemeClr val="tx2"/>
              </a:solidFill>
              <a:latin typeface="+mj-lt"/>
              <a:ea typeface="+mj-ea"/>
              <a:cs typeface="+mj-cs"/>
            </a:endParaRPr>
          </a:p>
        </p:txBody>
      </p:sp>
      <p:sp>
        <p:nvSpPr>
          <p:cNvPr id="6" name="Rectangle 3"/>
          <p:cNvSpPr txBox="1">
            <a:spLocks noChangeArrowheads="1"/>
          </p:cNvSpPr>
          <p:nvPr/>
        </p:nvSpPr>
        <p:spPr bwMode="auto">
          <a:xfrm>
            <a:off x="381000" y="2667000"/>
            <a:ext cx="8458200" cy="1676400"/>
          </a:xfrm>
          <a:prstGeom prst="rect">
            <a:avLst/>
          </a:prstGeom>
          <a:noFill/>
          <a:ln w="9525">
            <a:noFill/>
            <a:miter lim="800000"/>
            <a:headEnd/>
            <a:tailEnd/>
          </a:ln>
        </p:spPr>
        <p:txBody>
          <a:bodyPr lIns="92075" tIns="46038" rIns="92075" bIns="46038"/>
          <a:lstStyle/>
          <a:p>
            <a:pPr marL="342900" indent="-342900" eaLnBrk="0" hangingPunct="0">
              <a:spcBef>
                <a:spcPct val="20000"/>
              </a:spcBef>
              <a:buFontTx/>
              <a:buChar char="•"/>
              <a:defRPr/>
            </a:pPr>
            <a:r>
              <a:rPr lang="en-GB" sz="2800" dirty="0">
                <a:latin typeface="Times New Roman" charset="0"/>
              </a:rPr>
              <a:t> Agenda for </a:t>
            </a:r>
            <a:r>
              <a:rPr lang="en-GB" sz="2800" dirty="0" smtClean="0">
                <a:latin typeface="Times New Roman" charset="0"/>
              </a:rPr>
              <a:t>IEEE 802.11aj </a:t>
            </a:r>
            <a:r>
              <a:rPr lang="en-GB" sz="2800" dirty="0">
                <a:latin typeface="Times New Roman" charset="0"/>
              </a:rPr>
              <a:t>meeting for </a:t>
            </a:r>
            <a:r>
              <a:rPr lang="en-GB" sz="2800" dirty="0" smtClean="0">
                <a:latin typeface="Times New Roman" charset="0"/>
              </a:rPr>
              <a:t>July 2016, </a:t>
            </a:r>
            <a:r>
              <a:rPr lang="en-US" altLang="zh-CN" sz="2800" dirty="0" smtClean="0">
                <a:latin typeface="Times New Roman" charset="0"/>
              </a:rPr>
              <a:t>San Diego</a:t>
            </a:r>
            <a:r>
              <a:rPr lang="en-GB" sz="2800" dirty="0" smtClean="0">
                <a:latin typeface="Times New Roman" charset="0"/>
              </a:rPr>
              <a:t>, USA</a:t>
            </a:r>
            <a:endParaRPr lang="en-US" sz="2800" b="1" kern="0" dirty="0">
              <a:latin typeface="+mn-lt"/>
              <a:ea typeface="+mn-ea"/>
            </a:endParaRPr>
          </a:p>
        </p:txBody>
      </p:sp>
      <p:sp>
        <p:nvSpPr>
          <p:cNvPr id="7" name="Footer Placeholder 4"/>
          <p:cNvSpPr>
            <a:spLocks noGrp="1"/>
          </p:cNvSpPr>
          <p:nvPr>
            <p:ph type="ftr" sz="quarter" idx="3"/>
          </p:nvPr>
        </p:nvSpPr>
        <p:spPr>
          <a:xfrm>
            <a:off x="2928926" y="6475413"/>
            <a:ext cx="561499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
        <p:nvSpPr>
          <p:cNvPr id="30725" name="Date Placeholder 3"/>
          <p:cNvSpPr>
            <a:spLocks noGrp="1"/>
          </p:cNvSpPr>
          <p:nvPr>
            <p:ph type="dt" sz="quarter" idx="10"/>
          </p:nvPr>
        </p:nvSpPr>
        <p:spPr>
          <a:xfrm>
            <a:off x="696913" y="333375"/>
            <a:ext cx="942566" cy="27699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798984"/>
          </a:xfrm>
        </p:spPr>
        <p:txBody>
          <a:bodyPr/>
          <a:lstStyle/>
          <a:p>
            <a:r>
              <a:rPr lang="en-US" altLang="en-US" dirty="0" smtClean="0"/>
              <a:t>Motion 5</a:t>
            </a:r>
            <a:endParaRPr lang="en-US" dirty="0"/>
          </a:p>
        </p:txBody>
      </p:sp>
      <p:sp>
        <p:nvSpPr>
          <p:cNvPr id="3" name="Content Placeholder 2"/>
          <p:cNvSpPr>
            <a:spLocks noGrp="1"/>
          </p:cNvSpPr>
          <p:nvPr>
            <p:ph idx="1"/>
          </p:nvPr>
        </p:nvSpPr>
        <p:spPr>
          <a:xfrm>
            <a:off x="611560" y="1484784"/>
            <a:ext cx="8136904" cy="5087488"/>
          </a:xfrm>
        </p:spPr>
        <p:txBody>
          <a:bodyPr/>
          <a:lstStyle/>
          <a:p>
            <a:r>
              <a:rPr lang="en-US" altLang="en-US" dirty="0" smtClean="0"/>
              <a:t>Having approved comment resolutions for all of the comments received from WG Recirculation Letter Ballot on P802.11aj D2.0 (LB220) as specified in 11-16/1042r0 as well as resolutions for 3 CIDs from LB217 on D1.0 contained in 11-16/0979r0</a:t>
            </a:r>
            <a:endParaRPr lang="en-GB" altLang="en-US" dirty="0" smtClean="0">
              <a:solidFill>
                <a:srgbClr val="FF0000"/>
              </a:solidFill>
            </a:endParaRPr>
          </a:p>
          <a:p>
            <a:r>
              <a:rPr lang="en-GB" altLang="en-US" dirty="0" smtClean="0"/>
              <a:t>Instruct the editor to generate P802.11aj </a:t>
            </a:r>
            <a:r>
              <a:rPr lang="en-GB" altLang="en-US" dirty="0" smtClean="0"/>
              <a:t>D3.0</a:t>
            </a:r>
            <a:r>
              <a:rPr lang="en-GB" altLang="en-US" dirty="0" smtClean="0"/>
              <a:t>,  and</a:t>
            </a:r>
          </a:p>
          <a:p>
            <a:r>
              <a:rPr lang="en-GB" altLang="en-US" dirty="0" smtClean="0"/>
              <a:t>Approve a 15-day Working Group Technical 2</a:t>
            </a:r>
            <a:r>
              <a:rPr lang="en-GB" altLang="en-US" baseline="30000" dirty="0" smtClean="0"/>
              <a:t>nd</a:t>
            </a:r>
            <a:r>
              <a:rPr lang="en-GB" altLang="en-US" dirty="0" smtClean="0"/>
              <a:t> Recirculation</a:t>
            </a:r>
            <a:r>
              <a:rPr lang="en-GB" altLang="en-US" dirty="0" smtClean="0">
                <a:solidFill>
                  <a:srgbClr val="FF0000"/>
                </a:solidFill>
              </a:rPr>
              <a:t> </a:t>
            </a:r>
            <a:r>
              <a:rPr lang="en-GB" altLang="en-US" dirty="0" smtClean="0"/>
              <a:t>Letter Ballot asking the question “Should P802.11aj </a:t>
            </a:r>
            <a:r>
              <a:rPr lang="en-GB" altLang="en-US" dirty="0" smtClean="0"/>
              <a:t>D3.0 </a:t>
            </a:r>
            <a:r>
              <a:rPr lang="en-GB" altLang="en-US" dirty="0" smtClean="0"/>
              <a:t>be forwarded to Sponsor Ballot?”</a:t>
            </a:r>
          </a:p>
          <a:p>
            <a:pPr lvl="1">
              <a:lnSpc>
                <a:spcPct val="90000"/>
              </a:lnSpc>
            </a:pPr>
            <a:r>
              <a:rPr lang="en-GB" altLang="en-US" sz="2400" dirty="0" smtClean="0"/>
              <a:t>Move: </a:t>
            </a:r>
            <a:r>
              <a:rPr lang="en-GB" altLang="en-US" sz="2400" dirty="0" err="1" smtClean="0"/>
              <a:t>Haiming</a:t>
            </a:r>
            <a:r>
              <a:rPr lang="en-GB" altLang="en-US" sz="2400" dirty="0" smtClean="0"/>
              <a:t> Wang </a:t>
            </a:r>
          </a:p>
          <a:p>
            <a:pPr lvl="1">
              <a:lnSpc>
                <a:spcPct val="90000"/>
              </a:lnSpc>
            </a:pPr>
            <a:r>
              <a:rPr lang="en-GB" altLang="en-US" sz="2400" dirty="0" smtClean="0"/>
              <a:t>Second:  </a:t>
            </a:r>
            <a:r>
              <a:rPr lang="en-GB" altLang="en-US" sz="2400" dirty="0" err="1" smtClean="0"/>
              <a:t>Lan</a:t>
            </a:r>
            <a:r>
              <a:rPr lang="en-GB" altLang="en-US" sz="2400" dirty="0" smtClean="0"/>
              <a:t> </a:t>
            </a:r>
            <a:r>
              <a:rPr lang="en-GB" altLang="en-US" sz="2400" dirty="0" err="1" smtClean="0"/>
              <a:t>Zhuo</a:t>
            </a:r>
            <a:endParaRPr lang="en-GB" altLang="en-US" sz="2400" dirty="0" smtClean="0"/>
          </a:p>
          <a:p>
            <a:pPr lvl="1">
              <a:lnSpc>
                <a:spcPct val="90000"/>
              </a:lnSpc>
            </a:pPr>
            <a:r>
              <a:rPr lang="en-GB" altLang="en-US" sz="2400" dirty="0" smtClean="0"/>
              <a:t>Result: Y-8  N-0  A-0 </a:t>
            </a:r>
          </a:p>
        </p:txBody>
      </p:sp>
      <p:sp>
        <p:nvSpPr>
          <p:cNvPr id="4" name="Date Placeholder 3"/>
          <p:cNvSpPr>
            <a:spLocks noGrp="1"/>
          </p:cNvSpPr>
          <p:nvPr>
            <p:ph type="dt" sz="half" idx="10"/>
          </p:nvPr>
        </p:nvSpPr>
        <p:spPr>
          <a:xfrm>
            <a:off x="696913" y="333375"/>
            <a:ext cx="968214" cy="276999"/>
          </a:xfrm>
        </p:spPr>
        <p:txBody>
          <a:bodyPr/>
          <a:lstStyle/>
          <a:p>
            <a:pPr>
              <a:defRPr/>
            </a:pPr>
            <a:r>
              <a:rPr lang="en-US" altLang="zh-CN" dirty="0" smtClean="0"/>
              <a:t>July 2016</a:t>
            </a:r>
            <a:endParaRPr lang="en-US" altLang="zh-CN" dirty="0"/>
          </a:p>
        </p:txBody>
      </p:sp>
      <p:sp>
        <p:nvSpPr>
          <p:cNvPr id="5" name="Slide Number Placeholder 4"/>
          <p:cNvSpPr>
            <a:spLocks noGrp="1"/>
          </p:cNvSpPr>
          <p:nvPr>
            <p:ph type="sldNum" sz="quarter" idx="12"/>
          </p:nvPr>
        </p:nvSpPr>
        <p:spPr/>
        <p:txBody>
          <a:bodyPr/>
          <a:lstStyle/>
          <a:p>
            <a:r>
              <a:rPr lang="en-US" altLang="zh-CN" smtClean="0"/>
              <a:t>Slide </a:t>
            </a:r>
            <a:fld id="{200316B2-9C48-417E-82B7-1AE29C3B35FC}" type="slidenum">
              <a:rPr lang="en-US" altLang="zh-CN" smtClean="0"/>
              <a:pPr/>
              <a:t>20</a:t>
            </a:fld>
            <a:endParaRPr lang="en-US" altLang="zh-CN"/>
          </a:p>
        </p:txBody>
      </p:sp>
      <p:sp>
        <p:nvSpPr>
          <p:cNvPr id="6" name="Footer Placeholder 5"/>
          <p:cNvSpPr>
            <a:spLocks noGrp="1"/>
          </p:cNvSpPr>
          <p:nvPr>
            <p:ph type="ftr" sz="quarter" idx="3"/>
          </p:nvPr>
        </p:nvSpPr>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 xmlns:p14="http://schemas.microsoft.com/office/powerpoint/2010/main" val="39848541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for </a:t>
            </a:r>
            <a:r>
              <a:rPr lang="en-US" dirty="0" smtClean="0"/>
              <a:t>September meeting</a:t>
            </a:r>
            <a:endParaRPr lang="en-US" dirty="0"/>
          </a:p>
        </p:txBody>
      </p:sp>
      <p:sp>
        <p:nvSpPr>
          <p:cNvPr id="3" name="Content Placeholder 2"/>
          <p:cNvSpPr>
            <a:spLocks noGrp="1"/>
          </p:cNvSpPr>
          <p:nvPr>
            <p:ph idx="1"/>
          </p:nvPr>
        </p:nvSpPr>
        <p:spPr/>
        <p:txBody>
          <a:bodyPr/>
          <a:lstStyle/>
          <a:p>
            <a:r>
              <a:rPr lang="en-US" sz="2800" dirty="0" smtClean="0"/>
              <a:t>Comment resolution for 802.11aj </a:t>
            </a:r>
            <a:r>
              <a:rPr lang="en-US" sz="2800" dirty="0" smtClean="0"/>
              <a:t>D3.0 </a:t>
            </a:r>
            <a:r>
              <a:rPr lang="en-US" sz="2800" dirty="0" smtClean="0"/>
              <a:t>WG 2</a:t>
            </a:r>
            <a:r>
              <a:rPr lang="en-US" sz="2800" baseline="30000" dirty="0" smtClean="0"/>
              <a:t>nd</a:t>
            </a:r>
            <a:r>
              <a:rPr lang="en-US" sz="2800" dirty="0" smtClean="0"/>
              <a:t> Recirculation Letter Ballot</a:t>
            </a:r>
          </a:p>
          <a:p>
            <a:endParaRPr lang="en-US" sz="2800" dirty="0" smtClean="0"/>
          </a:p>
          <a:p>
            <a:r>
              <a:rPr lang="en-US" sz="2800" dirty="0" smtClean="0"/>
              <a:t>Conditional MDR</a:t>
            </a:r>
            <a:endParaRPr lang="en-US" dirty="0"/>
          </a:p>
        </p:txBody>
      </p:sp>
      <p:sp>
        <p:nvSpPr>
          <p:cNvPr id="4" name="Date Placeholder 3"/>
          <p:cNvSpPr>
            <a:spLocks noGrp="1"/>
          </p:cNvSpPr>
          <p:nvPr>
            <p:ph type="dt" sz="half" idx="10"/>
          </p:nvPr>
        </p:nvSpPr>
        <p:spPr>
          <a:xfrm>
            <a:off x="696913" y="333375"/>
            <a:ext cx="968214" cy="276999"/>
          </a:xfrm>
        </p:spPr>
        <p:txBody>
          <a:bodyPr/>
          <a:lstStyle/>
          <a:p>
            <a:pPr>
              <a:defRPr/>
            </a:pPr>
            <a:r>
              <a:rPr lang="en-US" altLang="zh-CN" dirty="0" smtClean="0"/>
              <a:t>July 2016</a:t>
            </a:r>
            <a:endParaRPr lang="en-US" altLang="zh-CN" dirty="0"/>
          </a:p>
        </p:txBody>
      </p:sp>
      <p:sp>
        <p:nvSpPr>
          <p:cNvPr id="5" name="Slide Number Placeholder 4"/>
          <p:cNvSpPr>
            <a:spLocks noGrp="1"/>
          </p:cNvSpPr>
          <p:nvPr>
            <p:ph type="sldNum" sz="quarter" idx="12"/>
          </p:nvPr>
        </p:nvSpPr>
        <p:spPr/>
        <p:txBody>
          <a:bodyPr/>
          <a:lstStyle/>
          <a:p>
            <a:r>
              <a:rPr lang="en-US" altLang="zh-CN" smtClean="0"/>
              <a:t>Slide </a:t>
            </a:r>
            <a:fld id="{200316B2-9C48-417E-82B7-1AE29C3B35FC}" type="slidenum">
              <a:rPr lang="en-US" altLang="zh-CN" smtClean="0"/>
              <a:pPr/>
              <a:t>21</a:t>
            </a:fld>
            <a:endParaRPr lang="en-US" altLang="zh-CN"/>
          </a:p>
        </p:txBody>
      </p:sp>
      <p:sp>
        <p:nvSpPr>
          <p:cNvPr id="6" name="Footer Placeholder 5"/>
          <p:cNvSpPr>
            <a:spLocks noGrp="1"/>
          </p:cNvSpPr>
          <p:nvPr>
            <p:ph type="ftr" sz="quarter" idx="3"/>
          </p:nvPr>
        </p:nvSpPr>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29757014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Conference Call Time</a:t>
            </a:r>
          </a:p>
        </p:txBody>
      </p:sp>
      <p:sp>
        <p:nvSpPr>
          <p:cNvPr id="3" name="Content Placeholder 2"/>
          <p:cNvSpPr>
            <a:spLocks noGrp="1"/>
          </p:cNvSpPr>
          <p:nvPr>
            <p:ph idx="1"/>
          </p:nvPr>
        </p:nvSpPr>
        <p:spPr/>
        <p:txBody>
          <a:bodyPr/>
          <a:lstStyle/>
          <a:p>
            <a:pPr lvl="1"/>
            <a:r>
              <a:rPr lang="en-US" altLang="zh-CN" sz="2600" b="1" dirty="0" smtClean="0"/>
              <a:t>1</a:t>
            </a:r>
            <a:r>
              <a:rPr lang="en-US" altLang="zh-CN" sz="2600" b="1" baseline="30000" dirty="0" smtClean="0"/>
              <a:t>st</a:t>
            </a:r>
            <a:r>
              <a:rPr lang="en-US" altLang="zh-CN" sz="2600" b="1" dirty="0" smtClean="0"/>
              <a:t>  September, 2016, </a:t>
            </a:r>
            <a:r>
              <a:rPr lang="en-US" altLang="zh-CN" sz="2600" b="1" dirty="0"/>
              <a:t>9pm </a:t>
            </a:r>
            <a:r>
              <a:rPr lang="en-US" altLang="zh-CN" sz="2600" b="1" dirty="0" smtClean="0"/>
              <a:t>ET for 1 hour</a:t>
            </a:r>
            <a:endParaRPr lang="en-US" altLang="zh-CN" sz="2600" b="1" dirty="0"/>
          </a:p>
          <a:p>
            <a:pPr marL="801688" lvl="1" indent="-176213">
              <a:buNone/>
            </a:pPr>
            <a:r>
              <a:rPr lang="en-US" altLang="zh-CN" sz="2400" b="1" dirty="0"/>
              <a:t>   </a:t>
            </a:r>
            <a:r>
              <a:rPr lang="en-US" altLang="zh-CN" sz="2400" b="1" dirty="0" smtClean="0"/>
              <a:t>(2</a:t>
            </a:r>
            <a:r>
              <a:rPr lang="en-US" altLang="zh-CN" sz="2400" b="1" baseline="30000" dirty="0" smtClean="0"/>
              <a:t>nd</a:t>
            </a:r>
            <a:r>
              <a:rPr lang="en-US" altLang="zh-CN" sz="2400" b="1" dirty="0" smtClean="0"/>
              <a:t>  September, 2016, 9am </a:t>
            </a:r>
            <a:r>
              <a:rPr lang="en-US" altLang="zh-CN" sz="2400" b="1" dirty="0"/>
              <a:t>Beijing </a:t>
            </a:r>
            <a:r>
              <a:rPr lang="en-US" altLang="zh-CN" sz="2400" b="1" dirty="0" smtClean="0"/>
              <a:t>Time)</a:t>
            </a:r>
            <a:endParaRPr lang="en-US" dirty="0"/>
          </a:p>
        </p:txBody>
      </p:sp>
      <p:sp>
        <p:nvSpPr>
          <p:cNvPr id="4" name="Date Placeholder 3"/>
          <p:cNvSpPr>
            <a:spLocks noGrp="1"/>
          </p:cNvSpPr>
          <p:nvPr>
            <p:ph type="dt" sz="half" idx="10"/>
          </p:nvPr>
        </p:nvSpPr>
        <p:spPr>
          <a:xfrm>
            <a:off x="696913" y="333375"/>
            <a:ext cx="968214" cy="276999"/>
          </a:xfrm>
        </p:spPr>
        <p:txBody>
          <a:bodyPr/>
          <a:lstStyle/>
          <a:p>
            <a:pPr>
              <a:defRPr/>
            </a:pPr>
            <a:r>
              <a:rPr lang="en-US" altLang="zh-CN" dirty="0" smtClean="0"/>
              <a:t>July 2016</a:t>
            </a:r>
            <a:endParaRPr lang="en-US" altLang="zh-CN" dirty="0"/>
          </a:p>
        </p:txBody>
      </p:sp>
      <p:sp>
        <p:nvSpPr>
          <p:cNvPr id="5" name="Slide Number Placeholder 4"/>
          <p:cNvSpPr>
            <a:spLocks noGrp="1"/>
          </p:cNvSpPr>
          <p:nvPr>
            <p:ph type="sldNum" sz="quarter" idx="12"/>
          </p:nvPr>
        </p:nvSpPr>
        <p:spPr/>
        <p:txBody>
          <a:bodyPr/>
          <a:lstStyle/>
          <a:p>
            <a:r>
              <a:rPr lang="en-US" altLang="zh-CN" smtClean="0"/>
              <a:t>Slide </a:t>
            </a:r>
            <a:fld id="{200316B2-9C48-417E-82B7-1AE29C3B35FC}" type="slidenum">
              <a:rPr lang="en-US" altLang="zh-CN" smtClean="0"/>
              <a:pPr/>
              <a:t>22</a:t>
            </a:fld>
            <a:endParaRPr lang="en-US" altLang="zh-CN"/>
          </a:p>
        </p:txBody>
      </p:sp>
      <p:sp>
        <p:nvSpPr>
          <p:cNvPr id="6" name="Footer Placeholder 5"/>
          <p:cNvSpPr>
            <a:spLocks noGrp="1"/>
          </p:cNvSpPr>
          <p:nvPr>
            <p:ph type="ftr" sz="quarter" idx="3"/>
          </p:nvPr>
        </p:nvSpPr>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19955731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pPr>
              <a:buNone/>
            </a:pPr>
            <a:endParaRPr lang="en-US" altLang="zh-CN" dirty="0" smtClean="0"/>
          </a:p>
          <a:p>
            <a:pPr>
              <a:buNone/>
            </a:pPr>
            <a:endParaRPr lang="en-US" altLang="zh-CN" dirty="0" smtClean="0"/>
          </a:p>
          <a:p>
            <a:pPr algn="ctr">
              <a:buNone/>
            </a:pPr>
            <a:r>
              <a:rPr lang="en-US" altLang="zh-CN" sz="4400" dirty="0" smtClean="0"/>
              <a:t>Thank you</a:t>
            </a:r>
            <a:r>
              <a:rPr lang="zh-CN" altLang="en-US" sz="4400" dirty="0" smtClean="0"/>
              <a:t>！</a:t>
            </a:r>
            <a:endParaRPr lang="en-US" sz="4400" dirty="0"/>
          </a:p>
        </p:txBody>
      </p:sp>
      <p:sp>
        <p:nvSpPr>
          <p:cNvPr id="4" name="Date Placeholder 3"/>
          <p:cNvSpPr>
            <a:spLocks noGrp="1"/>
          </p:cNvSpPr>
          <p:nvPr>
            <p:ph type="dt" sz="half" idx="10"/>
          </p:nvPr>
        </p:nvSpPr>
        <p:spPr>
          <a:xfrm>
            <a:off x="696913" y="333375"/>
            <a:ext cx="968214" cy="276999"/>
          </a:xfrm>
        </p:spPr>
        <p:txBody>
          <a:bodyPr/>
          <a:lstStyle/>
          <a:p>
            <a:pPr>
              <a:defRPr/>
            </a:pPr>
            <a:r>
              <a:rPr lang="en-US" altLang="zh-CN" dirty="0" smtClean="0"/>
              <a:t>July 2016</a:t>
            </a:r>
            <a:endParaRPr lang="en-US" altLang="zh-CN" dirty="0"/>
          </a:p>
        </p:txBody>
      </p:sp>
      <p:sp>
        <p:nvSpPr>
          <p:cNvPr id="5" name="Slide Number Placeholder 4"/>
          <p:cNvSpPr>
            <a:spLocks noGrp="1"/>
          </p:cNvSpPr>
          <p:nvPr>
            <p:ph type="sldNum" sz="quarter" idx="12"/>
          </p:nvPr>
        </p:nvSpPr>
        <p:spPr/>
        <p:txBody>
          <a:bodyPr/>
          <a:lstStyle/>
          <a:p>
            <a:r>
              <a:rPr lang="en-US" altLang="zh-CN" smtClean="0"/>
              <a:t>Slide </a:t>
            </a:r>
            <a:fld id="{200316B2-9C48-417E-82B7-1AE29C3B35FC}" type="slidenum">
              <a:rPr lang="en-US" altLang="zh-CN" smtClean="0"/>
              <a:pPr/>
              <a:t>23</a:t>
            </a:fld>
            <a:endParaRPr lang="en-US" altLang="zh-CN"/>
          </a:p>
        </p:txBody>
      </p:sp>
      <p:sp>
        <p:nvSpPr>
          <p:cNvPr id="6" name="Footer Placeholder 5"/>
          <p:cNvSpPr>
            <a:spLocks noGrp="1"/>
          </p:cNvSpPr>
          <p:nvPr>
            <p:ph type="ftr" sz="quarter" idx="3"/>
          </p:nvPr>
        </p:nvSpPr>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extLst>
      <p:ext uri="{BB962C8B-B14F-4D97-AF65-F5344CB8AC3E}">
        <p14:creationId xmlns:p14="http://schemas.microsoft.com/office/powerpoint/2010/main" xmlns="" val="1995573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tLang="en-US" dirty="0" smtClean="0"/>
              <a:t>Participants, Patents, and Duty to Inform</a:t>
            </a:r>
            <a:endParaRPr lang="en-US" altLang="en-US" dirty="0"/>
          </a:p>
        </p:txBody>
      </p:sp>
      <p:sp>
        <p:nvSpPr>
          <p:cNvPr id="39938" name="Content Placeholder 2"/>
          <p:cNvSpPr>
            <a:spLocks noGrp="1"/>
          </p:cNvSpPr>
          <p:nvPr>
            <p:ph sz="half" idx="1"/>
          </p:nvPr>
        </p:nvSpPr>
        <p:spPr>
          <a:xfrm>
            <a:off x="755576" y="1828800"/>
            <a:ext cx="7776864" cy="4672034"/>
          </a:xfrm>
        </p:spPr>
        <p:txBody>
          <a:bodyPr/>
          <a:lstStyle/>
          <a:p>
            <a:pPr marL="230188" indent="-230188">
              <a:lnSpc>
                <a:spcPct val="80000"/>
              </a:lnSpc>
            </a:pPr>
            <a:endParaRPr lang="en-US" altLang="en-US" sz="400" u="sng" dirty="0" smtClean="0">
              <a:solidFill>
                <a:srgbClr val="FF0000"/>
              </a:solidFill>
            </a:endParaRPr>
          </a:p>
          <a:p>
            <a:pPr marL="230188" indent="-230188" algn="just"/>
            <a:r>
              <a:rPr lang="en-US" altLang="en-US" sz="1600" dirty="0" smtClean="0"/>
              <a:t>All participants in this meeting have certain obligations under the IEEE-SA Patent Policy.  Participants: </a:t>
            </a:r>
          </a:p>
          <a:p>
            <a:pPr marL="630238" lvl="1" algn="just"/>
            <a:r>
              <a:rPr lang="en-US" altLang="en-US" sz="1400" dirty="0" smtClean="0"/>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1087438" lvl="2" indent="-285750" algn="just"/>
            <a:r>
              <a:rPr lang="en-US" altLang="en-US" sz="1400" dirty="0" smtClean="0"/>
              <a:t>“Personal awareness” means that the participant “is personally aware that the holder July have a potential Essential Patent Claim,” even if the participant is not personally aware of the specific patents or</a:t>
            </a:r>
            <a:r>
              <a:rPr lang="en-US" altLang="en-US" sz="1400" dirty="0" smtClean="0">
                <a:solidFill>
                  <a:srgbClr val="FF3300"/>
                </a:solidFill>
              </a:rPr>
              <a:t> </a:t>
            </a:r>
            <a:r>
              <a:rPr lang="en-US" altLang="en-US" sz="1400" dirty="0" smtClean="0"/>
              <a:t>patent claims</a:t>
            </a:r>
          </a:p>
          <a:p>
            <a:pPr marL="630238" lvl="1" algn="just"/>
            <a:r>
              <a:rPr lang="en-US" altLang="en-US" sz="1400" dirty="0" smtClean="0"/>
              <a:t>“Should inform the IEEE (or cause the IEEE to be informed)” of the identity of “any other holders of such potential Essential Patent Claims” (that is, third parties that are not affiliated with the participant, with the participant’s employer, or with anyone else that the participant is from or otherwise represents)</a:t>
            </a:r>
          </a:p>
          <a:p>
            <a:pPr marL="630238" lvl="1" algn="just"/>
            <a:r>
              <a:rPr lang="en-US" altLang="en-US" sz="1400" dirty="0" smtClean="0"/>
              <a:t>The above does not apply if the patent</a:t>
            </a:r>
            <a:r>
              <a:rPr lang="en-US" altLang="en-US" sz="1400" dirty="0" smtClean="0">
                <a:solidFill>
                  <a:srgbClr val="FF3300"/>
                </a:solidFill>
              </a:rPr>
              <a:t> </a:t>
            </a:r>
            <a:r>
              <a:rPr lang="en-US" altLang="en-US" sz="1400" dirty="0" smtClean="0"/>
              <a:t>claim is already the subject of an Accepted Letter of Assurance that applies to the proposed standard(s) under consideration by this group</a:t>
            </a:r>
          </a:p>
          <a:p>
            <a:pPr marL="1087438" lvl="2" indent="-285750" algn="just"/>
            <a:r>
              <a:rPr lang="en-GB" altLang="en-US" sz="1400" dirty="0" smtClean="0"/>
              <a:t>Quoted text excerpted from IEEE-SA Standards Board Bylaws </a:t>
            </a:r>
            <a:r>
              <a:rPr lang="en-GB" altLang="en-US" sz="1400" dirty="0" err="1" smtClean="0"/>
              <a:t>subclause</a:t>
            </a:r>
            <a:r>
              <a:rPr lang="en-GB" altLang="en-US" sz="1400" dirty="0" smtClean="0"/>
              <a:t> 6.2</a:t>
            </a:r>
            <a:endParaRPr lang="en-US" altLang="en-US" sz="1400" dirty="0" smtClean="0"/>
          </a:p>
          <a:p>
            <a:pPr marL="230188" indent="-230188" algn="just"/>
            <a:r>
              <a:rPr lang="en-US" altLang="en-US" sz="1600" dirty="0" smtClean="0"/>
              <a:t>Early identification of holders of potential Essential Patent Claims is strongly encouraged</a:t>
            </a:r>
          </a:p>
          <a:p>
            <a:pPr marL="230188" indent="-230188" algn="just"/>
            <a:r>
              <a:rPr lang="en-US" altLang="en-US" sz="1600" dirty="0" smtClean="0"/>
              <a:t>No duty to perform a patent search</a:t>
            </a:r>
            <a:endParaRPr lang="en-GB" altLang="en-US" sz="1600" dirty="0"/>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3</a:t>
            </a:fld>
            <a:endParaRPr lang="en-US" altLang="zh-CN"/>
          </a:p>
        </p:txBody>
      </p:sp>
      <p:sp>
        <p:nvSpPr>
          <p:cNvPr id="3994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tLang="en-US" dirty="0" smtClean="0"/>
              <a:t>Call for potentially essential patents </a:t>
            </a:r>
            <a:endParaRPr lang="en-US" altLang="en-US" dirty="0"/>
          </a:p>
        </p:txBody>
      </p:sp>
      <p:sp>
        <p:nvSpPr>
          <p:cNvPr id="39938" name="Content Placeholder 2"/>
          <p:cNvSpPr>
            <a:spLocks noGrp="1"/>
          </p:cNvSpPr>
          <p:nvPr>
            <p:ph sz="half" idx="1"/>
          </p:nvPr>
        </p:nvSpPr>
        <p:spPr>
          <a:xfrm>
            <a:off x="755576" y="1828800"/>
            <a:ext cx="7776864" cy="4572000"/>
          </a:xfrm>
        </p:spPr>
        <p:txBody>
          <a:bodyPr/>
          <a:lstStyle/>
          <a:p>
            <a:pPr marL="230188" indent="-230188">
              <a:lnSpc>
                <a:spcPct val="80000"/>
              </a:lnSpc>
              <a:buSzPct val="50000"/>
              <a:buFont typeface="Monotype Sorts" charset="2"/>
              <a:buChar char="l"/>
            </a:pPr>
            <a:endParaRPr lang="en-US" altLang="en-US" sz="2000" u="sng" dirty="0" smtClean="0">
              <a:latin typeface="Arial" pitchFamily="34" charset="0"/>
            </a:endParaRPr>
          </a:p>
          <a:p>
            <a:pPr marL="230188" indent="-230188" algn="just">
              <a:spcAft>
                <a:spcPts val="550"/>
              </a:spcAft>
              <a:buSzPct val="50000"/>
              <a:buFont typeface="Monotype Sorts" charset="2"/>
              <a:buChar char="l"/>
            </a:pPr>
            <a:r>
              <a:rPr lang="en-US" altLang="en-US" sz="2000" dirty="0" smtClean="0"/>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marL="687388" lvl="1" indent="-230188" algn="just">
              <a:spcAft>
                <a:spcPts val="550"/>
              </a:spcAft>
              <a:buSzPct val="50000"/>
              <a:buFont typeface="Times New Roman" pitchFamily="18" charset="0"/>
              <a:buChar char="‒"/>
            </a:pPr>
            <a:r>
              <a:rPr lang="en-US" altLang="en-US" sz="1800" dirty="0" smtClean="0"/>
              <a:t>Either speak up now or</a:t>
            </a:r>
          </a:p>
          <a:p>
            <a:pPr marL="687388" lvl="1" indent="-230188" algn="just">
              <a:spcAft>
                <a:spcPts val="550"/>
              </a:spcAft>
              <a:buSzPct val="50000"/>
              <a:buFont typeface="Times New Roman" pitchFamily="18" charset="0"/>
              <a:buChar char="‒"/>
            </a:pPr>
            <a:r>
              <a:rPr lang="en-US" altLang="en-US" sz="1800" dirty="0" smtClean="0"/>
              <a:t>Provide the chair of this group with the identity of the holder(s) of any and all such claims as soon as possible or</a:t>
            </a:r>
          </a:p>
          <a:p>
            <a:pPr marL="687388" lvl="1" indent="-230188" algn="just">
              <a:spcAft>
                <a:spcPts val="550"/>
              </a:spcAft>
              <a:buSzPct val="50000"/>
              <a:buFont typeface="Times New Roman" pitchFamily="18" charset="0"/>
              <a:buChar char="‒"/>
            </a:pPr>
            <a:r>
              <a:rPr lang="en-US" altLang="en-US" sz="1800" dirty="0" smtClean="0"/>
              <a:t>Cause an LOA to be submitted</a:t>
            </a:r>
            <a:endParaRPr lang="en-US" altLang="en-US" sz="1800" dirty="0"/>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4</a:t>
            </a:fld>
            <a:endParaRPr lang="en-US" altLang="zh-CN"/>
          </a:p>
        </p:txBody>
      </p:sp>
      <p:sp>
        <p:nvSpPr>
          <p:cNvPr id="3994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defRPr>
            </a:lvl1pPr>
            <a:lvl2pPr>
              <a:defRPr sz="2000">
                <a:solidFill>
                  <a:schemeClr val="tx1"/>
                </a:solidFill>
                <a:latin typeface="Times New Roman" charset="0"/>
                <a:ea typeface="ＭＳ Ｐゴシック" charset="0"/>
              </a:defRPr>
            </a:lvl2pPr>
            <a:lvl3pPr marL="1143000">
              <a:defRPr>
                <a:solidFill>
                  <a:schemeClr val="tx1"/>
                </a:solidFill>
                <a:latin typeface="Times New Roman" charset="0"/>
                <a:ea typeface="ＭＳ Ｐゴシック" charset="0"/>
              </a:defRPr>
            </a:lvl3pPr>
            <a:lvl4pPr marL="1600200">
              <a:defRPr sz="1600">
                <a:solidFill>
                  <a:schemeClr val="tx1"/>
                </a:solidFill>
                <a:latin typeface="Times New Roman" charset="0"/>
                <a:ea typeface="ＭＳ Ｐゴシック" charset="0"/>
              </a:defRPr>
            </a:lvl4pPr>
            <a:lvl5pPr marL="2057400">
              <a:defRPr sz="1600">
                <a:solidFill>
                  <a:schemeClr val="tx1"/>
                </a:solidFill>
                <a:latin typeface="Times New Roman" charset="0"/>
                <a:ea typeface="ＭＳ Ｐゴシック" charset="0"/>
              </a:defRPr>
            </a:lvl5pPr>
            <a:lvl6pPr marL="2514600">
              <a:defRPr sz="1600">
                <a:solidFill>
                  <a:schemeClr val="tx1"/>
                </a:solidFill>
                <a:latin typeface="Times New Roman" charset="0"/>
                <a:ea typeface="ＭＳ Ｐゴシック" charset="0"/>
              </a:defRPr>
            </a:lvl6pPr>
            <a:lvl7pPr marL="2971800">
              <a:defRPr sz="1600">
                <a:solidFill>
                  <a:schemeClr val="tx1"/>
                </a:solidFill>
                <a:latin typeface="Times New Roman" charset="0"/>
                <a:ea typeface="ＭＳ Ｐゴシック" charset="0"/>
              </a:defRPr>
            </a:lvl7pPr>
            <a:lvl8pPr marL="3429000">
              <a:defRPr sz="1600">
                <a:solidFill>
                  <a:schemeClr val="tx1"/>
                </a:solidFill>
                <a:latin typeface="Times New Roman" charset="0"/>
                <a:ea typeface="ＭＳ Ｐゴシック" charset="0"/>
              </a:defRPr>
            </a:lvl8pPr>
            <a:lvl9pPr marL="3886200">
              <a:defRPr sz="1600">
                <a:solidFill>
                  <a:schemeClr val="tx1"/>
                </a:solidFill>
                <a:latin typeface="Times New Roman" charset="0"/>
                <a:ea typeface="ＭＳ Ｐゴシック" charset="0"/>
              </a:defRPr>
            </a:lvl9pPr>
          </a:lstStyle>
          <a:p>
            <a:r>
              <a:rPr lang="en-US" sz="1800" dirty="0" smtClean="0"/>
              <a:t>July 2016</a:t>
            </a:r>
            <a:endParaRPr lang="en-GB" sz="1800" dirty="0"/>
          </a:p>
        </p:txBody>
      </p:sp>
      <p:sp>
        <p:nvSpPr>
          <p:cNvPr id="16387" name="Footer Placeholder 2"/>
          <p:cNvSpPr>
            <a:spLocks noGrp="1"/>
          </p:cNvSpPr>
          <p:nvPr>
            <p:ph type="ftr" sz="quarter" idx="4294967295"/>
          </p:nvPr>
        </p:nvSpPr>
        <p:spPr>
          <a:xfrm>
            <a:off x="6137275" y="6475413"/>
            <a:ext cx="2406650" cy="184666"/>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defRPr>
            </a:lvl1pPr>
            <a:lvl2pPr>
              <a:defRPr sz="2000">
                <a:solidFill>
                  <a:schemeClr val="tx1"/>
                </a:solidFill>
                <a:latin typeface="Times New Roman" charset="0"/>
                <a:ea typeface="ＭＳ Ｐゴシック" charset="0"/>
              </a:defRPr>
            </a:lvl2pPr>
            <a:lvl3pPr marL="1143000">
              <a:defRPr>
                <a:solidFill>
                  <a:schemeClr val="tx1"/>
                </a:solidFill>
                <a:latin typeface="Times New Roman" charset="0"/>
                <a:ea typeface="ＭＳ Ｐゴシック" charset="0"/>
              </a:defRPr>
            </a:lvl3pPr>
            <a:lvl4pPr marL="1600200">
              <a:defRPr sz="1600">
                <a:solidFill>
                  <a:schemeClr val="tx1"/>
                </a:solidFill>
                <a:latin typeface="Times New Roman" charset="0"/>
                <a:ea typeface="ＭＳ Ｐゴシック" charset="0"/>
              </a:defRPr>
            </a:lvl4pPr>
            <a:lvl5pPr marL="2057400">
              <a:defRPr sz="1600">
                <a:solidFill>
                  <a:schemeClr val="tx1"/>
                </a:solidFill>
                <a:latin typeface="Times New Roman" charset="0"/>
                <a:ea typeface="ＭＳ Ｐゴシック" charset="0"/>
              </a:defRPr>
            </a:lvl5pPr>
            <a:lvl6pPr marL="2514600">
              <a:defRPr sz="1600">
                <a:solidFill>
                  <a:schemeClr val="tx1"/>
                </a:solidFill>
                <a:latin typeface="Times New Roman" charset="0"/>
                <a:ea typeface="ＭＳ Ｐゴシック" charset="0"/>
              </a:defRPr>
            </a:lvl6pPr>
            <a:lvl7pPr marL="2971800">
              <a:defRPr sz="1600">
                <a:solidFill>
                  <a:schemeClr val="tx1"/>
                </a:solidFill>
                <a:latin typeface="Times New Roman" charset="0"/>
                <a:ea typeface="ＭＳ Ｐゴシック" charset="0"/>
              </a:defRPr>
            </a:lvl7pPr>
            <a:lvl8pPr marL="3429000">
              <a:defRPr sz="1600">
                <a:solidFill>
                  <a:schemeClr val="tx1"/>
                </a:solidFill>
                <a:latin typeface="Times New Roman" charset="0"/>
                <a:ea typeface="ＭＳ Ｐゴシック" charset="0"/>
              </a:defRPr>
            </a:lvl8pPr>
            <a:lvl9pPr marL="3886200">
              <a:defRPr sz="1600">
                <a:solidFill>
                  <a:schemeClr val="tx1"/>
                </a:solidFill>
                <a:latin typeface="Times New Roman" charset="0"/>
                <a:ea typeface="ＭＳ Ｐゴシック" charset="0"/>
              </a:defRPr>
            </a:lvl9pPr>
          </a:lstStyle>
          <a:p>
            <a:pPr>
              <a:defRPr/>
            </a:pPr>
            <a:r>
              <a:rPr lang="en-US" sz="1200" b="0" dirty="0" err="1" smtClean="0"/>
              <a:t>Jiamin</a:t>
            </a:r>
            <a:r>
              <a:rPr lang="en-US" sz="1200" b="0" dirty="0" smtClean="0"/>
              <a:t> Chen (</a:t>
            </a:r>
            <a:r>
              <a:rPr lang="en-US" sz="1200" b="0" dirty="0" err="1" smtClean="0"/>
              <a:t>Huawei</a:t>
            </a:r>
            <a:r>
              <a:rPr lang="en-US" sz="1200" b="0" dirty="0" smtClean="0"/>
              <a:t>)</a:t>
            </a:r>
            <a:endParaRPr lang="en-US" sz="1200" b="0" dirty="0"/>
          </a:p>
        </p:txBody>
      </p:sp>
      <p:sp>
        <p:nvSpPr>
          <p:cNvPr id="16388"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defRPr>
            </a:lvl1pPr>
            <a:lvl2pPr>
              <a:defRPr sz="2000">
                <a:solidFill>
                  <a:schemeClr val="tx1"/>
                </a:solidFill>
                <a:latin typeface="Times New Roman" charset="0"/>
                <a:ea typeface="ＭＳ Ｐゴシック" charset="0"/>
              </a:defRPr>
            </a:lvl2pPr>
            <a:lvl3pPr marL="1143000">
              <a:defRPr>
                <a:solidFill>
                  <a:schemeClr val="tx1"/>
                </a:solidFill>
                <a:latin typeface="Times New Roman" charset="0"/>
                <a:ea typeface="ＭＳ Ｐゴシック" charset="0"/>
              </a:defRPr>
            </a:lvl3pPr>
            <a:lvl4pPr marL="1600200">
              <a:defRPr sz="1600">
                <a:solidFill>
                  <a:schemeClr val="tx1"/>
                </a:solidFill>
                <a:latin typeface="Times New Roman" charset="0"/>
                <a:ea typeface="ＭＳ Ｐゴシック" charset="0"/>
              </a:defRPr>
            </a:lvl4pPr>
            <a:lvl5pPr marL="2057400">
              <a:defRPr sz="1600">
                <a:solidFill>
                  <a:schemeClr val="tx1"/>
                </a:solidFill>
                <a:latin typeface="Times New Roman" charset="0"/>
                <a:ea typeface="ＭＳ Ｐゴシック" charset="0"/>
              </a:defRPr>
            </a:lvl5pPr>
            <a:lvl6pPr marL="2514600">
              <a:defRPr sz="1600">
                <a:solidFill>
                  <a:schemeClr val="tx1"/>
                </a:solidFill>
                <a:latin typeface="Times New Roman" charset="0"/>
                <a:ea typeface="ＭＳ Ｐゴシック" charset="0"/>
              </a:defRPr>
            </a:lvl6pPr>
            <a:lvl7pPr marL="2971800">
              <a:defRPr sz="1600">
                <a:solidFill>
                  <a:schemeClr val="tx1"/>
                </a:solidFill>
                <a:latin typeface="Times New Roman" charset="0"/>
                <a:ea typeface="ＭＳ Ｐゴシック" charset="0"/>
              </a:defRPr>
            </a:lvl7pPr>
            <a:lvl8pPr marL="3429000">
              <a:defRPr sz="1600">
                <a:solidFill>
                  <a:schemeClr val="tx1"/>
                </a:solidFill>
                <a:latin typeface="Times New Roman" charset="0"/>
                <a:ea typeface="ＭＳ Ｐゴシック" charset="0"/>
              </a:defRPr>
            </a:lvl8pPr>
            <a:lvl9pPr marL="3886200">
              <a:defRPr sz="1600">
                <a:solidFill>
                  <a:schemeClr val="tx1"/>
                </a:solidFill>
                <a:latin typeface="Times New Roman" charset="0"/>
                <a:ea typeface="ＭＳ Ｐゴシック" charset="0"/>
              </a:defRPr>
            </a:lvl9pPr>
          </a:lstStyle>
          <a:p>
            <a:r>
              <a:rPr lang="en-GB" sz="1200" b="0"/>
              <a:t>Slide </a:t>
            </a:r>
            <a:fld id="{7E04B423-A7B1-2E4C-97E7-381809E21CF0}" type="slidenum">
              <a:rPr lang="en-GB" sz="1200" b="0"/>
              <a:pPr/>
              <a:t>5</a:t>
            </a:fld>
            <a:endParaRPr lang="en-GB" sz="1200" b="0"/>
          </a:p>
        </p:txBody>
      </p:sp>
      <p:sp>
        <p:nvSpPr>
          <p:cNvPr id="16389" name="Rectangle 2"/>
          <p:cNvSpPr>
            <a:spLocks noGrp="1" noChangeArrowheads="1"/>
          </p:cNvSpPr>
          <p:nvPr>
            <p:ph type="title" idx="4294967295"/>
          </p:nvPr>
        </p:nvSpPr>
        <p:spPr>
          <a:xfrm>
            <a:off x="395288" y="620713"/>
            <a:ext cx="8458200" cy="431800"/>
          </a:xfrm>
        </p:spPr>
        <p:txBody>
          <a:bodyPr lIns="91440" tIns="45720" rIns="91440" bIns="45720"/>
          <a:lstStyle/>
          <a:p>
            <a:r>
              <a:rPr lang="en-US" sz="2800" u="sng">
                <a:latin typeface="Times New Roman" charset="0"/>
              </a:rPr>
              <a:t>Guidelines for IEEE-SA Meetings</a:t>
            </a:r>
          </a:p>
        </p:txBody>
      </p:sp>
      <p:sp>
        <p:nvSpPr>
          <p:cNvPr id="16390" name="Rectangle 4"/>
          <p:cNvSpPr>
            <a:spLocks noChangeArrowheads="1"/>
          </p:cNvSpPr>
          <p:nvPr/>
        </p:nvSpPr>
        <p:spPr bwMode="auto">
          <a:xfrm>
            <a:off x="611188" y="1052513"/>
            <a:ext cx="8229600" cy="53292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30188" indent="-230188">
              <a:lnSpc>
                <a:spcPct val="80000"/>
              </a:lnSpc>
              <a:spcBef>
                <a:spcPct val="20000"/>
              </a:spcBef>
              <a:buClr>
                <a:srgbClr val="CC3300"/>
              </a:buClr>
              <a:buSzPct val="50000"/>
              <a:buFont typeface="Monotype Sorts" charset="0"/>
              <a:buChar char="l"/>
            </a:pPr>
            <a:endParaRPr lang="en-US" sz="700" u="sng" dirty="0">
              <a:latin typeface="Arial" charset="0"/>
            </a:endParaRPr>
          </a:p>
          <a:p>
            <a:pPr marL="230188" indent="-230188">
              <a:lnSpc>
                <a:spcPct val="80000"/>
              </a:lnSpc>
              <a:spcBef>
                <a:spcPct val="20000"/>
              </a:spcBef>
              <a:spcAft>
                <a:spcPct val="40000"/>
              </a:spcAft>
              <a:buClr>
                <a:srgbClr val="CC3300"/>
              </a:buClr>
              <a:buSzPct val="50000"/>
              <a:buFont typeface="Monotype Sorts" charset="0"/>
              <a:buChar char="l"/>
            </a:pPr>
            <a:r>
              <a:rPr lang="en-US" sz="1600" b="1" dirty="0">
                <a:latin typeface="Arial" charset="0"/>
              </a:rPr>
              <a:t>All IEEE-SA standards meetings shall be conducted in compliance with all applicable laws, including antitrust and competition laws.</a:t>
            </a:r>
          </a:p>
          <a:p>
            <a:pPr marL="230188" indent="-230188">
              <a:lnSpc>
                <a:spcPct val="80000"/>
              </a:lnSpc>
              <a:spcBef>
                <a:spcPct val="20000"/>
              </a:spcBef>
              <a:spcAft>
                <a:spcPct val="40000"/>
              </a:spcAft>
              <a:buClr>
                <a:srgbClr val="CC3300"/>
              </a:buClr>
              <a:buSzPct val="50000"/>
              <a:buFont typeface="Monotype Sorts" charset="0"/>
              <a:buChar char="l"/>
            </a:pPr>
            <a:r>
              <a:rPr lang="en-US" sz="1600" b="1" dirty="0">
                <a:latin typeface="Arial" charset="0"/>
              </a:rPr>
              <a:t>Don’t discuss the interpretation, validity, or essentiality of patents/patent claims. </a:t>
            </a:r>
          </a:p>
          <a:p>
            <a:pPr marL="230188" indent="-230188">
              <a:lnSpc>
                <a:spcPct val="80000"/>
              </a:lnSpc>
              <a:spcBef>
                <a:spcPct val="20000"/>
              </a:spcBef>
              <a:spcAft>
                <a:spcPct val="40000"/>
              </a:spcAft>
              <a:buClr>
                <a:srgbClr val="CC3300"/>
              </a:buClr>
              <a:buSzPct val="50000"/>
              <a:buFont typeface="Monotype Sorts" charset="0"/>
              <a:buChar char="l"/>
            </a:pPr>
            <a:r>
              <a:rPr lang="en-US" sz="1600" b="1" dirty="0">
                <a:latin typeface="Arial" charset="0"/>
              </a:rPr>
              <a:t>Don’t discuss specific license rates, terms, or conditions.</a:t>
            </a:r>
          </a:p>
          <a:p>
            <a:pPr marL="630238" lvl="1" indent="-285750">
              <a:lnSpc>
                <a:spcPct val="80000"/>
              </a:lnSpc>
              <a:spcBef>
                <a:spcPct val="20000"/>
              </a:spcBef>
              <a:spcAft>
                <a:spcPct val="40000"/>
              </a:spcAft>
              <a:buClr>
                <a:srgbClr val="CC3300"/>
              </a:buClr>
              <a:buSzPct val="50000"/>
              <a:buFont typeface="Monotype Sorts" charset="0"/>
              <a:buChar char="l"/>
            </a:pPr>
            <a:r>
              <a:rPr lang="en-US" sz="1600" dirty="0">
                <a:latin typeface="Arial" charset="0"/>
              </a:rPr>
              <a:t>Relative costs, including licensing costs of essential patent claims, of different technical approaches may be discussed in standards development meetings. </a:t>
            </a:r>
          </a:p>
          <a:p>
            <a:pPr marL="1143000" lvl="2" indent="-228600">
              <a:lnSpc>
                <a:spcPct val="80000"/>
              </a:lnSpc>
              <a:spcBef>
                <a:spcPct val="20000"/>
              </a:spcBef>
              <a:spcAft>
                <a:spcPct val="40000"/>
              </a:spcAft>
              <a:buClr>
                <a:srgbClr val="CC3300"/>
              </a:buClr>
              <a:buSzPct val="50000"/>
              <a:buFont typeface="Monotype Sorts" charset="0"/>
              <a:buChar char="l"/>
            </a:pPr>
            <a:r>
              <a:rPr lang="en-GB" sz="1600" dirty="0">
                <a:latin typeface="Arial" charset="0"/>
              </a:rPr>
              <a:t>Technical considerations remain primary focus</a:t>
            </a:r>
            <a:endParaRPr lang="en-US" sz="1600" dirty="0">
              <a:latin typeface="Arial" charset="0"/>
            </a:endParaRPr>
          </a:p>
          <a:p>
            <a:pPr marL="230188" indent="-230188">
              <a:lnSpc>
                <a:spcPct val="80000"/>
              </a:lnSpc>
              <a:spcBef>
                <a:spcPct val="20000"/>
              </a:spcBef>
              <a:spcAft>
                <a:spcPct val="40000"/>
              </a:spcAft>
              <a:buClr>
                <a:srgbClr val="CC3300"/>
              </a:buClr>
              <a:buSzPct val="50000"/>
              <a:buFont typeface="Monotype Sorts" charset="0"/>
              <a:buChar char="l"/>
            </a:pPr>
            <a:r>
              <a:rPr lang="en-US" sz="1600" b="1" dirty="0">
                <a:latin typeface="Arial" charset="0"/>
              </a:rPr>
              <a:t>Don’t discuss or engage in the fixing of product prices, allocation of customers, or division of sales markets.</a:t>
            </a:r>
          </a:p>
          <a:p>
            <a:pPr marL="230188" indent="-230188">
              <a:lnSpc>
                <a:spcPct val="80000"/>
              </a:lnSpc>
              <a:spcBef>
                <a:spcPct val="20000"/>
              </a:spcBef>
              <a:spcAft>
                <a:spcPct val="40000"/>
              </a:spcAft>
              <a:buClr>
                <a:srgbClr val="CC3300"/>
              </a:buClr>
              <a:buSzPct val="50000"/>
              <a:buFont typeface="Monotype Sorts" charset="0"/>
              <a:buChar char="l"/>
            </a:pPr>
            <a:r>
              <a:rPr lang="en-US" sz="1600" b="1" dirty="0">
                <a:latin typeface="Arial" charset="0"/>
              </a:rPr>
              <a:t>Don’t discuss the status or substance of ongoing or threatened litigation.</a:t>
            </a:r>
          </a:p>
          <a:p>
            <a:pPr marL="230188" indent="-230188">
              <a:lnSpc>
                <a:spcPct val="80000"/>
              </a:lnSpc>
              <a:spcBef>
                <a:spcPct val="20000"/>
              </a:spcBef>
              <a:spcAft>
                <a:spcPct val="40000"/>
              </a:spcAft>
              <a:buClr>
                <a:srgbClr val="CC3300"/>
              </a:buClr>
              <a:buSzPct val="50000"/>
              <a:buFont typeface="Monotype Sorts" charset="0"/>
              <a:buChar char="l"/>
            </a:pPr>
            <a:r>
              <a:rPr lang="en-US" sz="1600" b="1" dirty="0">
                <a:latin typeface="Arial" charset="0"/>
              </a:rPr>
              <a:t>Don’t be silent if inappropriate topics are discussed… do formally object.</a:t>
            </a:r>
          </a:p>
          <a:p>
            <a:pPr marL="230188" indent="-230188" algn="ctr">
              <a:lnSpc>
                <a:spcPct val="80000"/>
              </a:lnSpc>
              <a:spcBef>
                <a:spcPct val="20000"/>
              </a:spcBef>
              <a:buClr>
                <a:srgbClr val="CC3300"/>
              </a:buClr>
              <a:buSzPct val="50000"/>
              <a:buFont typeface="Monotype Sorts" charset="0"/>
              <a:buNone/>
            </a:pPr>
            <a:r>
              <a:rPr lang="en-US" b="1" dirty="0">
                <a:latin typeface="Arial" charset="0"/>
              </a:rPr>
              <a:t>---------------------------------------------------------------   </a:t>
            </a:r>
          </a:p>
          <a:p>
            <a:pPr marL="230188" indent="-230188" algn="ctr">
              <a:lnSpc>
                <a:spcPct val="80000"/>
              </a:lnSpc>
              <a:spcBef>
                <a:spcPct val="20000"/>
              </a:spcBef>
              <a:buClr>
                <a:srgbClr val="CC3300"/>
              </a:buClr>
              <a:buSzPct val="50000"/>
              <a:buFont typeface="Monotype Sorts" charset="0"/>
              <a:buNone/>
            </a:pPr>
            <a:r>
              <a:rPr lang="en-US" sz="1400" b="1" dirty="0">
                <a:latin typeface="Arial" charset="0"/>
              </a:rPr>
              <a:t>If you have questions, contact the IEEE-SA Standards Board Patent Committee Administrator at patcom@ieee.org or visit http://standards.ieee.org/about/sasb/patcom/index.html </a:t>
            </a:r>
            <a:br>
              <a:rPr lang="en-US" sz="1400" b="1" dirty="0">
                <a:latin typeface="Arial" charset="0"/>
              </a:rPr>
            </a:br>
            <a:endParaRPr lang="en-US" sz="1400" b="1" dirty="0">
              <a:latin typeface="Arial" charset="0"/>
            </a:endParaRPr>
          </a:p>
          <a:p>
            <a:pPr marL="230188" indent="-230188" algn="ctr">
              <a:lnSpc>
                <a:spcPct val="80000"/>
              </a:lnSpc>
              <a:spcBef>
                <a:spcPct val="20000"/>
              </a:spcBef>
              <a:buClr>
                <a:srgbClr val="CC3300"/>
              </a:buClr>
              <a:buSzPct val="50000"/>
              <a:buFont typeface="Monotype Sorts" charset="0"/>
              <a:buNone/>
            </a:pPr>
            <a:r>
              <a:rPr lang="en-US" sz="1400" b="1" dirty="0">
                <a:latin typeface="Arial" charset="0"/>
              </a:rPr>
              <a:t>See </a:t>
            </a:r>
            <a:r>
              <a:rPr lang="en-US" sz="1400" b="1" i="1" dirty="0">
                <a:latin typeface="Arial" charset="0"/>
              </a:rPr>
              <a:t>IEEE-SA Standards Board Operations Manual</a:t>
            </a:r>
            <a:r>
              <a:rPr lang="en-US" sz="1400" b="1" dirty="0">
                <a:latin typeface="Arial" charset="0"/>
              </a:rPr>
              <a:t>, clause 5.3.10 and </a:t>
            </a:r>
            <a:r>
              <a:rPr lang="en-GB" sz="1400" b="1" dirty="0">
                <a:latin typeface="Arial" charset="0"/>
              </a:rPr>
              <a:t>“Promoting Competition and Innovation: What You Need to Know about the IEEE Standards Association's Antitrust and Competition Policy”</a:t>
            </a:r>
            <a:r>
              <a:rPr lang="en-US" sz="1400" b="1" dirty="0">
                <a:latin typeface="Arial" charset="0"/>
              </a:rPr>
              <a:t> for more details.</a:t>
            </a:r>
          </a:p>
          <a:p>
            <a:pPr marL="230188" indent="-230188" algn="ctr">
              <a:lnSpc>
                <a:spcPct val="80000"/>
              </a:lnSpc>
              <a:spcBef>
                <a:spcPct val="20000"/>
              </a:spcBef>
              <a:buClr>
                <a:srgbClr val="CC3300"/>
              </a:buClr>
              <a:buSzPct val="50000"/>
              <a:buFont typeface="Monotype Sorts" charset="0"/>
              <a:buNone/>
            </a:pPr>
            <a:r>
              <a:rPr lang="en-US" sz="1400" b="1" dirty="0">
                <a:latin typeface="Arial" charset="0"/>
              </a:rPr>
              <a:t>This slide set is available </a:t>
            </a:r>
            <a:br>
              <a:rPr lang="en-US" sz="1400" b="1" dirty="0">
                <a:latin typeface="Arial" charset="0"/>
              </a:rPr>
            </a:br>
            <a:r>
              <a:rPr lang="en-US" sz="1400" b="1" dirty="0">
                <a:latin typeface="Arial" charset="0"/>
              </a:rPr>
              <a:t>at https://development.standards.ieee.org/myproject/Public/mytools/mob/slideset.ppt</a:t>
            </a:r>
          </a:p>
        </p:txBody>
      </p:sp>
    </p:spTree>
    <p:extLst>
      <p:ext uri="{BB962C8B-B14F-4D97-AF65-F5344CB8AC3E}">
        <p14:creationId xmlns:p14="http://schemas.microsoft.com/office/powerpoint/2010/main" xmlns="" val="179309730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defRPr>
            </a:lvl1pPr>
            <a:lvl2pPr>
              <a:defRPr sz="2000">
                <a:solidFill>
                  <a:schemeClr val="tx1"/>
                </a:solidFill>
                <a:latin typeface="Times New Roman" charset="0"/>
                <a:ea typeface="ＭＳ Ｐゴシック" charset="0"/>
              </a:defRPr>
            </a:lvl2pPr>
            <a:lvl3pPr marL="1143000">
              <a:defRPr>
                <a:solidFill>
                  <a:schemeClr val="tx1"/>
                </a:solidFill>
                <a:latin typeface="Times New Roman" charset="0"/>
                <a:ea typeface="ＭＳ Ｐゴシック" charset="0"/>
              </a:defRPr>
            </a:lvl3pPr>
            <a:lvl4pPr marL="1600200">
              <a:defRPr sz="1600">
                <a:solidFill>
                  <a:schemeClr val="tx1"/>
                </a:solidFill>
                <a:latin typeface="Times New Roman" charset="0"/>
                <a:ea typeface="ＭＳ Ｐゴシック" charset="0"/>
              </a:defRPr>
            </a:lvl4pPr>
            <a:lvl5pPr marL="2057400">
              <a:defRPr sz="1600">
                <a:solidFill>
                  <a:schemeClr val="tx1"/>
                </a:solidFill>
                <a:latin typeface="Times New Roman" charset="0"/>
                <a:ea typeface="ＭＳ Ｐゴシック" charset="0"/>
              </a:defRPr>
            </a:lvl5pPr>
            <a:lvl6pPr marL="2514600">
              <a:defRPr sz="1600">
                <a:solidFill>
                  <a:schemeClr val="tx1"/>
                </a:solidFill>
                <a:latin typeface="Times New Roman" charset="0"/>
                <a:ea typeface="ＭＳ Ｐゴシック" charset="0"/>
              </a:defRPr>
            </a:lvl6pPr>
            <a:lvl7pPr marL="2971800">
              <a:defRPr sz="1600">
                <a:solidFill>
                  <a:schemeClr val="tx1"/>
                </a:solidFill>
                <a:latin typeface="Times New Roman" charset="0"/>
                <a:ea typeface="ＭＳ Ｐゴシック" charset="0"/>
              </a:defRPr>
            </a:lvl7pPr>
            <a:lvl8pPr marL="3429000">
              <a:defRPr sz="1600">
                <a:solidFill>
                  <a:schemeClr val="tx1"/>
                </a:solidFill>
                <a:latin typeface="Times New Roman" charset="0"/>
                <a:ea typeface="ＭＳ Ｐゴシック" charset="0"/>
              </a:defRPr>
            </a:lvl8pPr>
            <a:lvl9pPr marL="3886200">
              <a:defRPr sz="1600">
                <a:solidFill>
                  <a:schemeClr val="tx1"/>
                </a:solidFill>
                <a:latin typeface="Times New Roman" charset="0"/>
                <a:ea typeface="ＭＳ Ｐゴシック" charset="0"/>
              </a:defRPr>
            </a:lvl9pPr>
          </a:lstStyle>
          <a:p>
            <a:r>
              <a:rPr lang="en-US" sz="1800" dirty="0" smtClean="0"/>
              <a:t>July 2016</a:t>
            </a:r>
            <a:endParaRPr lang="en-GB" sz="1800" dirty="0"/>
          </a:p>
        </p:txBody>
      </p:sp>
      <p:sp>
        <p:nvSpPr>
          <p:cNvPr id="17411" name="Footer Placeholder 4"/>
          <p:cNvSpPr>
            <a:spLocks noGrp="1"/>
          </p:cNvSpPr>
          <p:nvPr>
            <p:ph type="ftr" sz="quarter" idx="4294967295"/>
          </p:nvPr>
        </p:nvSpPr>
        <p:spPr>
          <a:xfrm>
            <a:off x="6137275" y="6475413"/>
            <a:ext cx="2406650" cy="184666"/>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defRPr>
            </a:lvl1pPr>
            <a:lvl2pPr>
              <a:defRPr sz="2000">
                <a:solidFill>
                  <a:schemeClr val="tx1"/>
                </a:solidFill>
                <a:latin typeface="Times New Roman" charset="0"/>
                <a:ea typeface="ＭＳ Ｐゴシック" charset="0"/>
              </a:defRPr>
            </a:lvl2pPr>
            <a:lvl3pPr marL="1143000">
              <a:defRPr>
                <a:solidFill>
                  <a:schemeClr val="tx1"/>
                </a:solidFill>
                <a:latin typeface="Times New Roman" charset="0"/>
                <a:ea typeface="ＭＳ Ｐゴシック" charset="0"/>
              </a:defRPr>
            </a:lvl3pPr>
            <a:lvl4pPr marL="1600200">
              <a:defRPr sz="1600">
                <a:solidFill>
                  <a:schemeClr val="tx1"/>
                </a:solidFill>
                <a:latin typeface="Times New Roman" charset="0"/>
                <a:ea typeface="ＭＳ Ｐゴシック" charset="0"/>
              </a:defRPr>
            </a:lvl4pPr>
            <a:lvl5pPr marL="2057400">
              <a:defRPr sz="1600">
                <a:solidFill>
                  <a:schemeClr val="tx1"/>
                </a:solidFill>
                <a:latin typeface="Times New Roman" charset="0"/>
                <a:ea typeface="ＭＳ Ｐゴシック" charset="0"/>
              </a:defRPr>
            </a:lvl5pPr>
            <a:lvl6pPr marL="2514600">
              <a:defRPr sz="1600">
                <a:solidFill>
                  <a:schemeClr val="tx1"/>
                </a:solidFill>
                <a:latin typeface="Times New Roman" charset="0"/>
                <a:ea typeface="ＭＳ Ｐゴシック" charset="0"/>
              </a:defRPr>
            </a:lvl6pPr>
            <a:lvl7pPr marL="2971800">
              <a:defRPr sz="1600">
                <a:solidFill>
                  <a:schemeClr val="tx1"/>
                </a:solidFill>
                <a:latin typeface="Times New Roman" charset="0"/>
                <a:ea typeface="ＭＳ Ｐゴシック" charset="0"/>
              </a:defRPr>
            </a:lvl7pPr>
            <a:lvl8pPr marL="3429000">
              <a:defRPr sz="1600">
                <a:solidFill>
                  <a:schemeClr val="tx1"/>
                </a:solidFill>
                <a:latin typeface="Times New Roman" charset="0"/>
                <a:ea typeface="ＭＳ Ｐゴシック" charset="0"/>
              </a:defRPr>
            </a:lvl8pPr>
            <a:lvl9pPr marL="3886200">
              <a:defRPr sz="1600">
                <a:solidFill>
                  <a:schemeClr val="tx1"/>
                </a:solidFill>
                <a:latin typeface="Times New Roman" charset="0"/>
                <a:ea typeface="ＭＳ Ｐゴシック" charset="0"/>
              </a:defRPr>
            </a:lvl9pPr>
          </a:lstStyle>
          <a:p>
            <a:pPr>
              <a:defRPr/>
            </a:pPr>
            <a:r>
              <a:rPr lang="en-US" sz="1200" b="0" dirty="0" smtClean="0"/>
              <a:t>Jiamin Chen (Huawei)</a:t>
            </a:r>
            <a:endParaRPr lang="en-US" sz="1200" b="0" dirty="0"/>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Times New Roman" charset="0"/>
                <a:ea typeface="ＭＳ Ｐゴシック" charset="0"/>
              </a:defRPr>
            </a:lvl1pPr>
            <a:lvl2pPr>
              <a:defRPr sz="2000">
                <a:solidFill>
                  <a:schemeClr val="tx1"/>
                </a:solidFill>
                <a:latin typeface="Times New Roman" charset="0"/>
                <a:ea typeface="ＭＳ Ｐゴシック" charset="0"/>
              </a:defRPr>
            </a:lvl2pPr>
            <a:lvl3pPr marL="1143000">
              <a:defRPr>
                <a:solidFill>
                  <a:schemeClr val="tx1"/>
                </a:solidFill>
                <a:latin typeface="Times New Roman" charset="0"/>
                <a:ea typeface="ＭＳ Ｐゴシック" charset="0"/>
              </a:defRPr>
            </a:lvl3pPr>
            <a:lvl4pPr marL="1600200">
              <a:defRPr sz="1600">
                <a:solidFill>
                  <a:schemeClr val="tx1"/>
                </a:solidFill>
                <a:latin typeface="Times New Roman" charset="0"/>
                <a:ea typeface="ＭＳ Ｐゴシック" charset="0"/>
              </a:defRPr>
            </a:lvl4pPr>
            <a:lvl5pPr marL="2057400">
              <a:defRPr sz="1600">
                <a:solidFill>
                  <a:schemeClr val="tx1"/>
                </a:solidFill>
                <a:latin typeface="Times New Roman" charset="0"/>
                <a:ea typeface="ＭＳ Ｐゴシック" charset="0"/>
              </a:defRPr>
            </a:lvl5pPr>
            <a:lvl6pPr marL="2514600">
              <a:defRPr sz="1600">
                <a:solidFill>
                  <a:schemeClr val="tx1"/>
                </a:solidFill>
                <a:latin typeface="Times New Roman" charset="0"/>
                <a:ea typeface="ＭＳ Ｐゴシック" charset="0"/>
              </a:defRPr>
            </a:lvl6pPr>
            <a:lvl7pPr marL="2971800">
              <a:defRPr sz="1600">
                <a:solidFill>
                  <a:schemeClr val="tx1"/>
                </a:solidFill>
                <a:latin typeface="Times New Roman" charset="0"/>
                <a:ea typeface="ＭＳ Ｐゴシック" charset="0"/>
              </a:defRPr>
            </a:lvl7pPr>
            <a:lvl8pPr marL="3429000">
              <a:defRPr sz="1600">
                <a:solidFill>
                  <a:schemeClr val="tx1"/>
                </a:solidFill>
                <a:latin typeface="Times New Roman" charset="0"/>
                <a:ea typeface="ＭＳ Ｐゴシック" charset="0"/>
              </a:defRPr>
            </a:lvl8pPr>
            <a:lvl9pPr marL="3886200">
              <a:defRPr sz="1600">
                <a:solidFill>
                  <a:schemeClr val="tx1"/>
                </a:solidFill>
                <a:latin typeface="Times New Roman" charset="0"/>
                <a:ea typeface="ＭＳ Ｐゴシック" charset="0"/>
              </a:defRPr>
            </a:lvl9pPr>
          </a:lstStyle>
          <a:p>
            <a:r>
              <a:rPr lang="en-GB" sz="1200" b="0"/>
              <a:t>Slide </a:t>
            </a:r>
            <a:fld id="{15C2185B-84FC-784A-A02A-96EC8D19F0CE}" type="slidenum">
              <a:rPr lang="en-GB" sz="1200" b="0"/>
              <a:pPr/>
              <a:t>6</a:t>
            </a:fld>
            <a:endParaRPr lang="en-GB" sz="1200" b="0"/>
          </a:p>
        </p:txBody>
      </p:sp>
      <p:sp>
        <p:nvSpPr>
          <p:cNvPr id="17413" name="Rectangle 2"/>
          <p:cNvSpPr>
            <a:spLocks noGrp="1" noChangeArrowheads="1"/>
          </p:cNvSpPr>
          <p:nvPr>
            <p:ph type="title"/>
          </p:nvPr>
        </p:nvSpPr>
        <p:spPr>
          <a:xfrm>
            <a:off x="684213" y="549275"/>
            <a:ext cx="7772400" cy="922338"/>
          </a:xfrm>
        </p:spPr>
        <p:txBody>
          <a:bodyPr/>
          <a:lstStyle/>
          <a:p>
            <a:r>
              <a:rPr lang="en-US" sz="2800" u="sng">
                <a:solidFill>
                  <a:schemeClr val="tx1"/>
                </a:solidFill>
                <a:latin typeface="Times New Roman" charset="0"/>
              </a:rPr>
              <a:t>Resources – URLs</a:t>
            </a:r>
          </a:p>
        </p:txBody>
      </p:sp>
      <p:sp>
        <p:nvSpPr>
          <p:cNvPr id="17414" name="Rectangle 3"/>
          <p:cNvSpPr>
            <a:spLocks noGrp="1" noChangeArrowheads="1"/>
          </p:cNvSpPr>
          <p:nvPr>
            <p:ph type="body" idx="1"/>
          </p:nvPr>
        </p:nvSpPr>
        <p:spPr>
          <a:xfrm>
            <a:off x="685800" y="1447800"/>
            <a:ext cx="7772400" cy="3671888"/>
          </a:xfrm>
        </p:spPr>
        <p:txBody>
          <a:bodyPr/>
          <a:lstStyle/>
          <a:p>
            <a:pPr>
              <a:lnSpc>
                <a:spcPct val="90000"/>
              </a:lnSpc>
            </a:pPr>
            <a:r>
              <a:rPr lang="en-US" sz="2800" dirty="0">
                <a:latin typeface="Times New Roman" charset="0"/>
              </a:rPr>
              <a:t>Link to IEEE Disclosure of Affiliation </a:t>
            </a:r>
          </a:p>
          <a:p>
            <a:pPr lvl="1">
              <a:lnSpc>
                <a:spcPct val="90000"/>
              </a:lnSpc>
            </a:pPr>
            <a:r>
              <a:rPr lang="en-US" sz="2400" dirty="0">
                <a:latin typeface="Times New Roman" charset="0"/>
                <a:hlinkClick r:id="rId3"/>
              </a:rPr>
              <a:t>http://standards.ieee.org/faqs/affiliationFAQ.html</a:t>
            </a:r>
            <a:endParaRPr lang="en-US" sz="2400" dirty="0">
              <a:latin typeface="Times New Roman" charset="0"/>
            </a:endParaRPr>
          </a:p>
          <a:p>
            <a:pPr>
              <a:lnSpc>
                <a:spcPct val="90000"/>
              </a:lnSpc>
            </a:pPr>
            <a:r>
              <a:rPr lang="en-US" sz="2800" dirty="0">
                <a:latin typeface="Times New Roman" charset="0"/>
              </a:rPr>
              <a:t>Links to IEEE Antitrust Guidelines</a:t>
            </a:r>
          </a:p>
          <a:p>
            <a:pPr lvl="1">
              <a:lnSpc>
                <a:spcPct val="90000"/>
              </a:lnSpc>
            </a:pPr>
            <a:r>
              <a:rPr lang="en-US" sz="2400" dirty="0">
                <a:latin typeface="Times New Roman" charset="0"/>
                <a:hlinkClick r:id="rId4"/>
              </a:rPr>
              <a:t>http://standards.ieee.org/resources/antitrust-guidelines.pdf</a:t>
            </a:r>
            <a:endParaRPr lang="en-US" sz="2400" dirty="0">
              <a:latin typeface="Times New Roman" charset="0"/>
            </a:endParaRPr>
          </a:p>
          <a:p>
            <a:pPr>
              <a:lnSpc>
                <a:spcPct val="90000"/>
              </a:lnSpc>
            </a:pPr>
            <a:r>
              <a:rPr lang="en-US" sz="2800" dirty="0">
                <a:latin typeface="Times New Roman" charset="0"/>
              </a:rPr>
              <a:t>Link to IEEE Code of Ethics</a:t>
            </a:r>
          </a:p>
          <a:p>
            <a:pPr lvl="1">
              <a:lnSpc>
                <a:spcPct val="90000"/>
              </a:lnSpc>
            </a:pPr>
            <a:r>
              <a:rPr lang="en-US" sz="2400" dirty="0">
                <a:latin typeface="Times New Roman" charset="0"/>
                <a:hlinkClick r:id="rId5"/>
              </a:rPr>
              <a:t>http://www.ieee.org/web/membership/ethics/code_ethics.html</a:t>
            </a:r>
            <a:r>
              <a:rPr lang="en-US" sz="2400" dirty="0">
                <a:latin typeface="Times New Roman" charset="0"/>
              </a:rPr>
              <a:t> </a:t>
            </a:r>
          </a:p>
          <a:p>
            <a:pPr>
              <a:lnSpc>
                <a:spcPct val="90000"/>
              </a:lnSpc>
            </a:pPr>
            <a:r>
              <a:rPr lang="en-US" sz="2800" dirty="0">
                <a:latin typeface="Times New Roman" charset="0"/>
              </a:rPr>
              <a:t>Link to IEEE Patent Policy</a:t>
            </a:r>
          </a:p>
          <a:p>
            <a:pPr lvl="1">
              <a:lnSpc>
                <a:spcPct val="90000"/>
              </a:lnSpc>
            </a:pPr>
            <a:r>
              <a:rPr lang="en-US" sz="2400" dirty="0">
                <a:latin typeface="Times New Roman" charset="0"/>
                <a:hlinkClick r:id="rId6"/>
              </a:rPr>
              <a:t>http://standards.ieee.org/board/pat/pat-slideset.ppt</a:t>
            </a:r>
            <a:endParaRPr lang="en-US" sz="2400" dirty="0">
              <a:latin typeface="Times New Roman" charset="0"/>
            </a:endParaRPr>
          </a:p>
        </p:txBody>
      </p:sp>
    </p:spTree>
    <p:extLst>
      <p:ext uri="{BB962C8B-B14F-4D97-AF65-F5344CB8AC3E}">
        <p14:creationId xmlns:p14="http://schemas.microsoft.com/office/powerpoint/2010/main" xmlns="" val="794984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685800" y="381000"/>
            <a:ext cx="7772400" cy="1066800"/>
          </a:xfrm>
        </p:spPr>
        <p:txBody>
          <a:bodyPr/>
          <a:lstStyle/>
          <a:p>
            <a:r>
              <a:rPr lang="en-US" altLang="zh-CN" smtClean="0"/>
              <a:t>Agenda Items for the Week</a:t>
            </a:r>
          </a:p>
        </p:txBody>
      </p:sp>
      <p:sp>
        <p:nvSpPr>
          <p:cNvPr id="38914" name="Content Placeholder 2"/>
          <p:cNvSpPr>
            <a:spLocks noGrp="1"/>
          </p:cNvSpPr>
          <p:nvPr>
            <p:ph idx="1"/>
          </p:nvPr>
        </p:nvSpPr>
        <p:spPr>
          <a:xfrm>
            <a:off x="533400" y="1828800"/>
            <a:ext cx="8305800" cy="4648200"/>
          </a:xfrm>
        </p:spPr>
        <p:txBody>
          <a:bodyPr/>
          <a:lstStyle/>
          <a:p>
            <a:r>
              <a:rPr lang="en-US" altLang="zh-CN" b="0" dirty="0" smtClean="0">
                <a:latin typeface="+mj-lt"/>
                <a:cs typeface="Arial" panose="020B0604020202020204" pitchFamily="34" charset="0"/>
              </a:rPr>
              <a:t>Set agenda for the week</a:t>
            </a:r>
          </a:p>
          <a:p>
            <a:r>
              <a:rPr lang="en-US" altLang="zh-CN" b="0" dirty="0" smtClean="0">
                <a:latin typeface="+mj-lt"/>
                <a:cs typeface="Arial" panose="020B0604020202020204" pitchFamily="34" charset="0"/>
              </a:rPr>
              <a:t>Review from May meeting</a:t>
            </a:r>
          </a:p>
          <a:p>
            <a:r>
              <a:rPr lang="en-US" altLang="zh-CN" b="0" dirty="0" smtClean="0">
                <a:latin typeface="+mj-lt"/>
                <a:cs typeface="Arial" panose="020B0604020202020204" pitchFamily="34" charset="0"/>
              </a:rPr>
              <a:t>Approve the meeting minutes for May meeting</a:t>
            </a:r>
          </a:p>
          <a:p>
            <a:r>
              <a:rPr lang="en-US" altLang="zh-CN" b="0" dirty="0" smtClean="0">
                <a:latin typeface="+mj-lt"/>
                <a:cs typeface="Arial" panose="020B0604020202020204" pitchFamily="34" charset="0"/>
              </a:rPr>
              <a:t>Discuss and approve the PAR extension request</a:t>
            </a:r>
          </a:p>
          <a:p>
            <a:r>
              <a:rPr lang="en-US" altLang="zh-CN" b="0" dirty="0" smtClean="0">
                <a:latin typeface="+mj-lt"/>
                <a:cs typeface="Arial" panose="020B0604020202020204" pitchFamily="34" charset="0"/>
              </a:rPr>
              <a:t>Comment Resolution for WG Letter Ballot</a:t>
            </a:r>
            <a:endParaRPr lang="en-US" altLang="zh-CN" b="0" dirty="0" smtClean="0">
              <a:solidFill>
                <a:srgbClr val="FF0000"/>
              </a:solidFill>
              <a:latin typeface="+mj-lt"/>
              <a:cs typeface="Arial" panose="020B0604020202020204" pitchFamily="34" charset="0"/>
            </a:endParaRPr>
          </a:p>
          <a:p>
            <a:r>
              <a:rPr lang="en-US" altLang="zh-CN" b="0" dirty="0" smtClean="0"/>
              <a:t>Review Task Group timeline</a:t>
            </a:r>
          </a:p>
          <a:p>
            <a:r>
              <a:rPr lang="en-US" b="0" dirty="0" smtClean="0"/>
              <a:t>Motion</a:t>
            </a:r>
          </a:p>
          <a:p>
            <a:r>
              <a:rPr lang="en-US" altLang="zh-CN" b="0" dirty="0" smtClean="0">
                <a:latin typeface="+mj-lt"/>
                <a:cs typeface="Arial" panose="020B0604020202020204" pitchFamily="34" charset="0"/>
              </a:rPr>
              <a:t>Planning for September 2016 meeting</a:t>
            </a:r>
          </a:p>
          <a:p>
            <a:r>
              <a:rPr lang="en-US" altLang="zh-CN" b="0" dirty="0" smtClean="0">
                <a:latin typeface="+mj-lt"/>
              </a:rPr>
              <a:t>Conference call time</a:t>
            </a:r>
          </a:p>
          <a:p>
            <a:endParaRPr lang="en-US" altLang="zh-CN" sz="2800" b="0" dirty="0" smtClean="0">
              <a:latin typeface="+mj-lt"/>
            </a:endParaRPr>
          </a:p>
          <a:p>
            <a:pPr>
              <a:buFontTx/>
              <a:buNone/>
            </a:pPr>
            <a:endParaRPr lang="en-US" altLang="zh-CN" sz="2800" b="0" dirty="0" smtClean="0">
              <a:latin typeface="+mj-lt"/>
            </a:endParaRPr>
          </a:p>
        </p:txBody>
      </p:sp>
      <p:sp>
        <p:nvSpPr>
          <p:cNvPr id="38915"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8A786E8D-8E81-4AEC-B621-A159F4A00DB2}" type="slidenum">
              <a:rPr lang="en-US" altLang="zh-CN"/>
              <a:pPr/>
              <a:t>7</a:t>
            </a:fld>
            <a:endParaRPr lang="en-US" altLang="zh-CN"/>
          </a:p>
        </p:txBody>
      </p:sp>
      <p:sp>
        <p:nvSpPr>
          <p:cNvPr id="38917"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685800" y="685800"/>
            <a:ext cx="7772400" cy="654968"/>
          </a:xfrm>
        </p:spPr>
        <p:txBody>
          <a:bodyPr/>
          <a:lstStyle/>
          <a:p>
            <a:r>
              <a:rPr lang="en-US" altLang="zh-CN" sz="2800" dirty="0" smtClean="0"/>
              <a:t>Tentative IEEE 802.11aj Agenda for the Week</a:t>
            </a:r>
          </a:p>
        </p:txBody>
      </p:sp>
      <p:sp>
        <p:nvSpPr>
          <p:cNvPr id="39938" name="Content Placeholder 2"/>
          <p:cNvSpPr>
            <a:spLocks noGrp="1"/>
          </p:cNvSpPr>
          <p:nvPr>
            <p:ph sz="half" idx="1"/>
          </p:nvPr>
        </p:nvSpPr>
        <p:spPr>
          <a:xfrm>
            <a:off x="611560" y="1484784"/>
            <a:ext cx="8280920" cy="4944612"/>
          </a:xfrm>
        </p:spPr>
        <p:txBody>
          <a:bodyPr/>
          <a:lstStyle/>
          <a:p>
            <a:pPr>
              <a:lnSpc>
                <a:spcPct val="90000"/>
              </a:lnSpc>
            </a:pPr>
            <a:r>
              <a:rPr lang="en-US" altLang="zh-CN" sz="2000" dirty="0" smtClean="0"/>
              <a:t>Tuesday, July 26, 2016 08:00 – 10:00</a:t>
            </a:r>
            <a:endParaRPr lang="en-US" altLang="zh-CN" sz="2000" dirty="0" smtClean="0">
              <a:sym typeface="Wingdings" panose="05000000000000000000" pitchFamily="2" charset="2"/>
            </a:endParaRPr>
          </a:p>
          <a:p>
            <a:pPr lvl="1"/>
            <a:r>
              <a:rPr lang="en-US" altLang="zh-CN" sz="2000" dirty="0" smtClean="0"/>
              <a:t>Call for secretary </a:t>
            </a:r>
          </a:p>
          <a:p>
            <a:pPr lvl="1"/>
            <a:r>
              <a:rPr lang="en-US" altLang="zh-CN" sz="2000" dirty="0" smtClean="0"/>
              <a:t>Review IEEE 802 &amp; IEEE 802.11 Policies and Procedures</a:t>
            </a:r>
          </a:p>
          <a:p>
            <a:pPr lvl="1"/>
            <a:r>
              <a:rPr lang="en-US" altLang="zh-CN" sz="2000" dirty="0" smtClean="0"/>
              <a:t>Set agenda for the week</a:t>
            </a:r>
          </a:p>
          <a:p>
            <a:pPr lvl="1"/>
            <a:r>
              <a:rPr lang="en-US" altLang="zh-CN" sz="2000" dirty="0" smtClean="0"/>
              <a:t>Approve the meeting minutes in May meeting (11-16/0758r0)</a:t>
            </a:r>
          </a:p>
          <a:p>
            <a:pPr lvl="1"/>
            <a:r>
              <a:rPr lang="en-US" altLang="zh-CN" sz="2000" dirty="0" smtClean="0"/>
              <a:t>Discuss and approve the PAR extension request</a:t>
            </a:r>
          </a:p>
          <a:p>
            <a:pPr lvl="1"/>
            <a:r>
              <a:rPr lang="en-US" altLang="zh-CN" sz="2000" dirty="0" err="1" smtClean="0"/>
              <a:t>TGaj</a:t>
            </a:r>
            <a:r>
              <a:rPr lang="en-US" altLang="zh-CN" sz="2000" dirty="0" smtClean="0"/>
              <a:t> Editor Report for LB220 (11-16/1002r0)</a:t>
            </a:r>
          </a:p>
          <a:p>
            <a:pPr lvl="1"/>
            <a:r>
              <a:rPr lang="en-US" sz="2000" dirty="0" err="1" smtClean="0"/>
              <a:t>TGaj</a:t>
            </a:r>
            <a:r>
              <a:rPr lang="en-US" sz="2000" dirty="0" smtClean="0"/>
              <a:t> comments database for LB220 (11-16/0811r1)</a:t>
            </a:r>
          </a:p>
          <a:p>
            <a:pPr lvl="1">
              <a:lnSpc>
                <a:spcPct val="90000"/>
              </a:lnSpc>
            </a:pPr>
            <a:r>
              <a:rPr lang="en-US" sz="2000" dirty="0" smtClean="0"/>
              <a:t>Resolution for Comments on </a:t>
            </a:r>
            <a:r>
              <a:rPr lang="en-US" sz="2000" dirty="0" err="1" smtClean="0"/>
              <a:t>TGaj</a:t>
            </a:r>
            <a:r>
              <a:rPr lang="en-US" sz="2000" dirty="0" smtClean="0"/>
              <a:t> D1.0 Initial Letter Ballot</a:t>
            </a:r>
          </a:p>
          <a:p>
            <a:pPr lvl="2">
              <a:lnSpc>
                <a:spcPct val="90000"/>
              </a:lnSpc>
            </a:pPr>
            <a:r>
              <a:rPr lang="en-US" sz="1600" dirty="0" smtClean="0"/>
              <a:t>11-16/0979r0 - Proposed resolution to CID 96, 123 and 172 in LB217</a:t>
            </a:r>
          </a:p>
          <a:p>
            <a:pPr lvl="1">
              <a:lnSpc>
                <a:spcPct val="90000"/>
              </a:lnSpc>
            </a:pPr>
            <a:r>
              <a:rPr lang="en-US" sz="2000" dirty="0" smtClean="0"/>
              <a:t>Resolution for Comments on </a:t>
            </a:r>
            <a:r>
              <a:rPr lang="en-US" sz="2000" dirty="0" err="1" smtClean="0"/>
              <a:t>TGaj</a:t>
            </a:r>
            <a:r>
              <a:rPr lang="en-US" sz="2000" dirty="0" smtClean="0"/>
              <a:t> D2.0 Recirculation Letter Ballot </a:t>
            </a:r>
          </a:p>
          <a:p>
            <a:pPr lvl="2">
              <a:lnSpc>
                <a:spcPct val="90000"/>
              </a:lnSpc>
            </a:pPr>
            <a:r>
              <a:rPr lang="en-US" sz="1600" dirty="0" smtClean="0"/>
              <a:t>11-16/0972r0 - Proposed resolution to CID 401, 402, 408, 416, 423, 424, 427, 431, 436, 437, 404, 406, 407, 409, 410, 411, 418, 419, 422, 425, 426, and 428 in LB220</a:t>
            </a:r>
            <a:endParaRPr lang="en-US" sz="2000" dirty="0" smtClean="0">
              <a:solidFill>
                <a:srgbClr val="FF0000"/>
              </a:solidFill>
            </a:endParaRPr>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8</a:t>
            </a:fld>
            <a:endParaRPr lang="en-US" altLang="zh-CN"/>
          </a:p>
        </p:txBody>
      </p:sp>
      <p:sp>
        <p:nvSpPr>
          <p:cNvPr id="39942" name="Date Placeholder 3"/>
          <p:cNvSpPr>
            <a:spLocks noGrp="1"/>
          </p:cNvSpPr>
          <p:nvPr>
            <p:ph type="dt" sz="quarter" idx="10"/>
          </p:nvPr>
        </p:nvSpPr>
        <p:spPr>
          <a:xfrm>
            <a:off x="696913" y="333375"/>
            <a:ext cx="968214" cy="27699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685800" y="685800"/>
            <a:ext cx="7772400" cy="654968"/>
          </a:xfrm>
        </p:spPr>
        <p:txBody>
          <a:bodyPr/>
          <a:lstStyle/>
          <a:p>
            <a:r>
              <a:rPr lang="en-US" altLang="zh-CN" sz="2800" dirty="0" smtClean="0"/>
              <a:t>Tentative IEEE 802.11aj Agenda for the Week</a:t>
            </a:r>
          </a:p>
        </p:txBody>
      </p:sp>
      <p:sp>
        <p:nvSpPr>
          <p:cNvPr id="39938" name="Content Placeholder 2"/>
          <p:cNvSpPr>
            <a:spLocks noGrp="1"/>
          </p:cNvSpPr>
          <p:nvPr>
            <p:ph sz="half" idx="1"/>
          </p:nvPr>
        </p:nvSpPr>
        <p:spPr>
          <a:xfrm>
            <a:off x="611560" y="1484784"/>
            <a:ext cx="8280920" cy="4944612"/>
          </a:xfrm>
        </p:spPr>
        <p:txBody>
          <a:bodyPr/>
          <a:lstStyle/>
          <a:p>
            <a:pPr>
              <a:lnSpc>
                <a:spcPct val="90000"/>
              </a:lnSpc>
            </a:pPr>
            <a:r>
              <a:rPr lang="en-US" altLang="zh-CN" sz="2400" dirty="0" smtClean="0"/>
              <a:t>Tuesday,  July 26, 2016 16:00 – 18:00</a:t>
            </a:r>
          </a:p>
          <a:p>
            <a:pPr lvl="1">
              <a:lnSpc>
                <a:spcPct val="90000"/>
              </a:lnSpc>
            </a:pPr>
            <a:r>
              <a:rPr lang="en-US" altLang="zh-CN" dirty="0" smtClean="0"/>
              <a:t>Resolution for Comments on </a:t>
            </a:r>
            <a:r>
              <a:rPr lang="en-US" altLang="zh-CN" dirty="0" err="1" smtClean="0"/>
              <a:t>TGaj</a:t>
            </a:r>
            <a:r>
              <a:rPr lang="en-US" altLang="zh-CN" dirty="0" smtClean="0"/>
              <a:t> D2.0 Recirculation Letter Ballot </a:t>
            </a:r>
          </a:p>
          <a:p>
            <a:pPr lvl="2">
              <a:lnSpc>
                <a:spcPct val="90000"/>
              </a:lnSpc>
            </a:pPr>
            <a:r>
              <a:rPr lang="en-US" sz="1800" dirty="0" smtClean="0">
                <a:solidFill>
                  <a:srgbClr val="000000"/>
                </a:solidFill>
              </a:rPr>
              <a:t>11-16/0832r0 - </a:t>
            </a:r>
            <a:r>
              <a:rPr lang="en-US" sz="1800" dirty="0" smtClean="0"/>
              <a:t>Proposed Resolution to CID 3,5,15,17,20,21, and 38 on </a:t>
            </a:r>
            <a:r>
              <a:rPr lang="en-US" sz="1800" dirty="0" err="1" smtClean="0"/>
              <a:t>TGaj</a:t>
            </a:r>
            <a:r>
              <a:rPr lang="en-US" sz="1800" dirty="0" smtClean="0"/>
              <a:t> D2.0 in LB220</a:t>
            </a:r>
            <a:endParaRPr lang="en-US" sz="1800" dirty="0" smtClean="0">
              <a:solidFill>
                <a:srgbClr val="000000"/>
              </a:solidFill>
            </a:endParaRPr>
          </a:p>
          <a:p>
            <a:pPr lvl="2">
              <a:lnSpc>
                <a:spcPct val="90000"/>
              </a:lnSpc>
            </a:pPr>
            <a:r>
              <a:rPr lang="en-US" sz="1800" dirty="0" smtClean="0">
                <a:solidFill>
                  <a:srgbClr val="000000"/>
                </a:solidFill>
              </a:rPr>
              <a:t>11-16/0944r0 -</a:t>
            </a:r>
            <a:r>
              <a:rPr lang="en-US" sz="1800" dirty="0" smtClean="0"/>
              <a:t> Proposed resolutions to CID 429, 430, 432 - 435 in LB220</a:t>
            </a:r>
            <a:endParaRPr lang="en-US" altLang="zh-CN" sz="2400" dirty="0" smtClean="0"/>
          </a:p>
          <a:p>
            <a:pPr>
              <a:lnSpc>
                <a:spcPct val="90000"/>
              </a:lnSpc>
            </a:pPr>
            <a:r>
              <a:rPr lang="en-US" altLang="zh-CN" sz="2400" dirty="0" smtClean="0"/>
              <a:t>Wednesday,  July 27, 2016 08:00 – 10:00</a:t>
            </a:r>
          </a:p>
          <a:p>
            <a:pPr lvl="1">
              <a:lnSpc>
                <a:spcPct val="90000"/>
              </a:lnSpc>
            </a:pPr>
            <a:r>
              <a:rPr lang="en-US" sz="2000" dirty="0" smtClean="0"/>
              <a:t>Resolution for Comments on </a:t>
            </a:r>
            <a:r>
              <a:rPr lang="en-US" sz="2000" dirty="0" err="1" smtClean="0"/>
              <a:t>TGaj</a:t>
            </a:r>
            <a:r>
              <a:rPr lang="en-US" sz="2000" dirty="0" smtClean="0"/>
              <a:t> D2.0 Recirculation Letter Ballot </a:t>
            </a:r>
          </a:p>
          <a:p>
            <a:pPr>
              <a:lnSpc>
                <a:spcPct val="90000"/>
              </a:lnSpc>
            </a:pPr>
            <a:r>
              <a:rPr lang="en-US" altLang="zh-CN" sz="2400" dirty="0" smtClean="0"/>
              <a:t>Wednesday, July 27, 2016 16:00 – 18:00</a:t>
            </a:r>
            <a:endParaRPr lang="en-US" sz="2000" dirty="0" smtClean="0"/>
          </a:p>
          <a:p>
            <a:pPr lvl="1">
              <a:lnSpc>
                <a:spcPct val="90000"/>
              </a:lnSpc>
            </a:pPr>
            <a:r>
              <a:rPr lang="en-US" sz="2000" dirty="0" smtClean="0"/>
              <a:t>Resolution for Comments on </a:t>
            </a:r>
            <a:r>
              <a:rPr lang="en-US" sz="2000" dirty="0" err="1" smtClean="0"/>
              <a:t>TGaj</a:t>
            </a:r>
            <a:r>
              <a:rPr lang="en-US" sz="2000" dirty="0" smtClean="0"/>
              <a:t> D2.0 Recirculation Letter Ballot </a:t>
            </a:r>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a:t>Slide </a:t>
            </a:r>
            <a:fld id="{FF4EBAD2-AA5D-4C35-9BE2-931023C6DE99}" type="slidenum">
              <a:rPr lang="en-US" altLang="zh-CN"/>
              <a:pPr/>
              <a:t>9</a:t>
            </a:fld>
            <a:endParaRPr lang="en-US" altLang="zh-CN"/>
          </a:p>
        </p:txBody>
      </p:sp>
      <p:sp>
        <p:nvSpPr>
          <p:cNvPr id="39942" name="Date Placeholder 3"/>
          <p:cNvSpPr>
            <a:spLocks noGrp="1"/>
          </p:cNvSpPr>
          <p:nvPr>
            <p:ph type="dt" sz="quarter" idx="10"/>
          </p:nvPr>
        </p:nvSpPr>
        <p:spPr>
          <a:xfrm>
            <a:off x="696913" y="333375"/>
            <a:ext cx="968214" cy="27699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zh-CN" sz="1800" dirty="0" smtClean="0"/>
              <a:t>July 2016</a:t>
            </a:r>
            <a:endParaRPr lang="en-US" altLang="zh-CN" sz="1800" dirty="0"/>
          </a:p>
        </p:txBody>
      </p:sp>
      <p:sp>
        <p:nvSpPr>
          <p:cNvPr id="9" name="Footer Placeholder 4"/>
          <p:cNvSpPr>
            <a:spLocks noGrp="1"/>
          </p:cNvSpPr>
          <p:nvPr>
            <p:ph type="ftr" sz="quarter" idx="3"/>
          </p:nvPr>
        </p:nvSpPr>
        <p:spPr>
          <a:xfrm>
            <a:off x="4714876" y="6475413"/>
            <a:ext cx="3829049" cy="184666"/>
          </a:xfrm>
        </p:spPr>
        <p:txBody>
          <a:bodyPr/>
          <a:lstStyle/>
          <a:p>
            <a:pPr>
              <a:defRPr/>
            </a:pPr>
            <a:r>
              <a:rPr lang="en-US" dirty="0" err="1" smtClean="0"/>
              <a:t>Jiamin</a:t>
            </a:r>
            <a:r>
              <a:rPr lang="en-US" dirty="0" smtClean="0"/>
              <a:t> Chen (</a:t>
            </a:r>
            <a:r>
              <a:rPr lang="en-US" dirty="0" err="1" smtClean="0"/>
              <a:t>Huawei</a:t>
            </a:r>
            <a:r>
              <a:rPr lang="en-US" dirty="0" smtClean="0"/>
              <a:t>)</a:t>
            </a:r>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3059&quot;&gt;&lt;object type=&quot;3&quot; unique_id=&quot;13060&quot;&gt;&lt;property id=&quot;20148&quot; value=&quot;5&quot;/&gt;&lt;property id=&quot;20300&quot; value=&quot;Slide 1&quot;/&gt;&lt;property id=&quot;20307&quot; value=&quot;448&quot;/&gt;&lt;/object&gt;&lt;object type=&quot;3&quot; unique_id=&quot;13061&quot;&gt;&lt;property id=&quot;20148&quot; value=&quot;5&quot;/&gt;&lt;property id=&quot;20300&quot; value=&quot;Slide 2&quot;/&gt;&lt;property id=&quot;20307&quot; value=&quot;449&quot;/&gt;&lt;/object&gt;&lt;object type=&quot;3&quot; unique_id=&quot;13062&quot;&gt;&lt;property id=&quot;20148&quot; value=&quot;5&quot;/&gt;&lt;property id=&quot;20300&quot; value=&quot;Slide 3&quot;/&gt;&lt;property id=&quot;20307&quot; value=&quot;451&quot;/&gt;&lt;/object&gt;&lt;object type=&quot;3&quot; unique_id=&quot;13063&quot;&gt;&lt;property id=&quot;20148&quot; value=&quot;5&quot;/&gt;&lt;property id=&quot;20300&quot; value=&quot;Slide 4&quot;/&gt;&lt;property id=&quot;20307&quot; value=&quot;452&quot;/&gt;&lt;/object&gt;&lt;object type=&quot;3&quot; unique_id=&quot;13064&quot;&gt;&lt;property id=&quot;20148&quot; value=&quot;5&quot;/&gt;&lt;property id=&quot;20300&quot; value=&quot;Slide 5&quot;/&gt;&lt;property id=&quot;20307&quot; value=&quot;453&quot;/&gt;&lt;/object&gt;&lt;object type=&quot;3&quot; unique_id=&quot;13065&quot;&gt;&lt;property id=&quot;20148&quot; value=&quot;5&quot;/&gt;&lt;property id=&quot;20300&quot; value=&quot;Slide 6&quot;/&gt;&lt;property id=&quot;20307&quot; value=&quot;454&quot;/&gt;&lt;/object&gt;&lt;object type=&quot;3&quot; unique_id=&quot;13066&quot;&gt;&lt;property id=&quot;20148&quot; value=&quot;5&quot;/&gt;&lt;property id=&quot;20300&quot; value=&quot;Slide 7&quot;/&gt;&lt;property id=&quot;20307&quot; value=&quot;455&quot;/&gt;&lt;/object&gt;&lt;object type=&quot;3&quot; unique_id=&quot;13067&quot;&gt;&lt;property id=&quot;20148&quot; value=&quot;5&quot;/&gt;&lt;property id=&quot;20300&quot; value=&quot;Slide 8&quot;/&gt;&lt;property id=&quot;20307&quot; value=&quot;457&quot;/&gt;&lt;/object&gt;&lt;object type=&quot;3&quot; unique_id=&quot;13068&quot;&gt;&lt;property id=&quot;20148&quot; value=&quot;5&quot;/&gt;&lt;property id=&quot;20300&quot; value=&quot;Slide 9&quot;/&gt;&lt;property id=&quot;20307&quot; value=&quot;456&quot;/&gt;&lt;/object&gt;&lt;object type=&quot;3&quot; unique_id=&quot;13069&quot;&gt;&lt;property id=&quot;20148&quot; value=&quot;5&quot;/&gt;&lt;property id=&quot;20300&quot; value=&quot;Slide 10 - &amp;quot;Agenda Items for the Week&amp;quot;&quot;/&gt;&lt;property id=&quot;20307&quot; value=&quot;458&quot;/&gt;&lt;/object&gt;&lt;object type=&quot;3&quot; unique_id=&quot;13070&quot;&gt;&lt;property id=&quot;20148&quot; value=&quot;5&quot;/&gt;&lt;property id=&quot;20300&quot; value=&quot;Slide 11 - &amp;quot;Tentative IEEE 802.11aj Agenda for the Week&amp;quot;&quot;/&gt;&lt;property id=&quot;20307&quot; value=&quot;460&quot;/&gt;&lt;/object&gt;&lt;object type=&quot;3&quot; unique_id=&quot;13071&quot;&gt;&lt;property id=&quot;20148&quot; value=&quot;5&quot;/&gt;&lt;property id=&quot;20300&quot; value=&quot;Slide 12 - &amp;quot;Tentative IEEE 802.11aj Agenda for the Week&amp;quot;&quot;/&gt;&lt;property id=&quot;20307&quot; value=&quot;558&quot;/&gt;&lt;/object&gt;&lt;object type=&quot;3&quot; unique_id=&quot;13072&quot;&gt;&lt;property id=&quot;20148&quot; value=&quot;5&quot;/&gt;&lt;property id=&quot;20300&quot; value=&quot;Slide 13 - &amp;quot;Tentative IEEE 802.11aj Agenda for the Week&amp;quot;&quot;/&gt;&lt;property id=&quot;20307&quot; value=&quot;559&quot;/&gt;&lt;/object&gt;&lt;object type=&quot;3&quot; unique_id=&quot;13073&quot;&gt;&lt;property id=&quot;20148&quot; value=&quot;5&quot;/&gt;&lt;property id=&quot;20300&quot; value=&quot;Slide 14 - &amp;quot;Work Completed (1/4) &amp;quot;&quot;/&gt;&lt;property id=&quot;20307&quot; value=&quot;565&quot;/&gt;&lt;/object&gt;&lt;object type=&quot;3&quot; unique_id=&quot;13074&quot;&gt;&lt;property id=&quot;20148&quot; value=&quot;5&quot;/&gt;&lt;property id=&quot;20300&quot; value=&quot;Slide 15 - &amp;quot;Work Completed (2/4)&amp;quot;&quot;/&gt;&lt;property id=&quot;20307&quot; value=&quot;566&quot;/&gt;&lt;/object&gt;&lt;object type=&quot;3&quot; unique_id=&quot;13075&quot;&gt;&lt;property id=&quot;20148&quot; value=&quot;5&quot;/&gt;&lt;property id=&quot;20300&quot; value=&quot;Slide 16 - &amp;quot;Work Completed (3/4)&amp;quot;&quot;/&gt;&lt;property id=&quot;20307&quot; value=&quot;567&quot;/&gt;&lt;/object&gt;&lt;object type=&quot;3&quot; unique_id=&quot;13076&quot;&gt;&lt;property id=&quot;20148&quot; value=&quot;5&quot;/&gt;&lt;property id=&quot;20300&quot; value=&quot;Slide 17 - &amp;quot;Work Completed (4/4)&amp;quot;&quot;/&gt;&lt;property id=&quot;20307&quot; value=&quot;568&quot;/&gt;&lt;/object&gt;&lt;object type=&quot;3&quot; unique_id=&quot;13077&quot;&gt;&lt;property id=&quot;20148&quot; value=&quot;5&quot;/&gt;&lt;property id=&quot;20300&quot; value=&quot;Slide 18 - &amp;quot;Approve the meeting minutes&amp;quot;&quot;/&gt;&lt;property id=&quot;20307&quot; value=&quot;519&quot;/&gt;&lt;/object&gt;&lt;object type=&quot;3&quot; unique_id=&quot;13078&quot;&gt;&lt;property id=&quot;20148&quot; value=&quot;5&quot;/&gt;&lt;property id=&quot;20300&quot; value=&quot;Slide 19 - &amp;quot;Notes for Tuesday Sept 09, 2014 10:30 – 12:30&amp;quot;&quot;/&gt;&lt;property id=&quot;20307&quot; value=&quot;503&quot;/&gt;&lt;/object&gt;&lt;object type=&quot;3&quot; unique_id=&quot;13079&quot;&gt;&lt;property id=&quot;20148&quot; value=&quot;5&quot;/&gt;&lt;property id=&quot;20300&quot; value=&quot;Slide 20 - &amp;quot;Notes for Tuesday Sept 09, 2014 13:30 – 15:30&amp;quot;&quot;/&gt;&lt;property id=&quot;20307&quot; value=&quot;543&quot;/&gt;&lt;/object&gt;&lt;object type=&quot;3&quot; unique_id=&quot;13080&quot;&gt;&lt;property id=&quot;20148&quot; value=&quot;5&quot;/&gt;&lt;property id=&quot;20300&quot; value=&quot;Slide 21 - &amp;quot;Notes for Tuesday Sept 09, 2014 16:00 – 18:00&amp;quot;&quot;/&gt;&lt;property id=&quot;20307&quot; value=&quot;546&quot;/&gt;&lt;/object&gt;&lt;object type=&quot;3&quot; unique_id=&quot;13081&quot;&gt;&lt;property id=&quot;20148&quot; value=&quot;5&quot;/&gt;&lt;property id=&quot;20300&quot; value=&quot;Slide 22 - &amp;quot;Notes for Wednesday Sept 10, 2014 09:00 – 10:00&amp;quot;&quot;/&gt;&lt;property id=&quot;20307&quot; value=&quot;560&quot;/&gt;&lt;/object&gt;&lt;object type=&quot;3&quot; unique_id=&quot;13082&quot;&gt;&lt;property id=&quot;20148&quot; value=&quot;5&quot;/&gt;&lt;property id=&quot;20300&quot; value=&quot;Slide 23 - &amp;quot;Goals for November 2014 Meeting&amp;quot;&quot;/&gt;&lt;property id=&quot;20307&quot; value=&quot;470&quot;/&gt;&lt;/object&gt;&lt;object type=&quot;3&quot; unique_id=&quot;13083&quot;&gt;&lt;property id=&quot;20148&quot; value=&quot;5&quot;/&gt;&lt;property id=&quot;20300&quot; value=&quot;Slide 24 - &amp;quot;Conference call times&amp;quot;&quot;/&gt;&lt;property id=&quot;20307&quot; value=&quot;475&quot;/&gt;&lt;/object&gt;&lt;/object&gt;&lt;object type=&quot;8&quot; unique_id=&quot;13109&quot;&gt;&lt;/object&gt;&lt;/object&gt;&lt;/database&gt;"/>
  <p:tag name="MMPROD_NEXTUNIQUEID" val="10010"/>
  <p:tag name="SECTOMILLISECCONVERTED" val="1"/>
</p:tagLst>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122757</TotalTime>
  <Words>2127</Words>
  <Application>Microsoft Office PowerPoint</Application>
  <PresentationFormat>全屏显示(4:3)</PresentationFormat>
  <Paragraphs>315</Paragraphs>
  <Slides>23</Slides>
  <Notes>12</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23</vt:i4>
      </vt:variant>
    </vt:vector>
  </HeadingPairs>
  <TitlesOfParts>
    <vt:vector size="25" baseType="lpstr">
      <vt:lpstr>802-11-Submission</vt:lpstr>
      <vt:lpstr>Document</vt:lpstr>
      <vt:lpstr>幻灯片 1</vt:lpstr>
      <vt:lpstr>幻灯片 2</vt:lpstr>
      <vt:lpstr>Participants, Patents, and Duty to Inform</vt:lpstr>
      <vt:lpstr>Call for potentially essential patents </vt:lpstr>
      <vt:lpstr>Guidelines for IEEE-SA Meetings</vt:lpstr>
      <vt:lpstr>Resources – URLs</vt:lpstr>
      <vt:lpstr>Agenda Items for the Week</vt:lpstr>
      <vt:lpstr>Tentative IEEE 802.11aj Agenda for the Week</vt:lpstr>
      <vt:lpstr>Tentative IEEE 802.11aj Agenda for the Week</vt:lpstr>
      <vt:lpstr>Tentative IEEE 802.11aj Agenda for the Week</vt:lpstr>
      <vt:lpstr>IEEE 802.11aj Agenda for the Week</vt:lpstr>
      <vt:lpstr>Approve the meeting minutes</vt:lpstr>
      <vt:lpstr>Motion 1 (Re-approval of 5C)</vt:lpstr>
      <vt:lpstr>Motion 2 (Approval of PAR extension ) </vt:lpstr>
      <vt:lpstr>IEEE 802.11aj Agenda for the Week</vt:lpstr>
      <vt:lpstr>IEEE 802.11aj Agenda for the Week</vt:lpstr>
      <vt:lpstr>Official Time Line for 802.11aj  (Updated in July 2016)</vt:lpstr>
      <vt:lpstr>Motion 3</vt:lpstr>
      <vt:lpstr>Motion 4</vt:lpstr>
      <vt:lpstr>Motion 5</vt:lpstr>
      <vt:lpstr>Plan for September meeting</vt:lpstr>
      <vt:lpstr>Conference Call Time</vt:lpstr>
      <vt:lpstr> </vt:lpstr>
    </vt:vector>
  </TitlesOfParts>
  <Company>Huawei</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Jiamin CHEN</dc:creator>
  <cp:lastModifiedBy>sks</cp:lastModifiedBy>
  <cp:revision>3750</cp:revision>
  <cp:lastPrinted>1998-02-10T13:28:06Z</cp:lastPrinted>
  <dcterms:created xsi:type="dcterms:W3CDTF">2007-04-17T18:10:23Z</dcterms:created>
  <dcterms:modified xsi:type="dcterms:W3CDTF">2016-07-29T17:02:38Z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1468404653</vt:lpwstr>
  </property>
</Properties>
</file>