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4"/>
  </p:notesMasterIdLst>
  <p:handoutMasterIdLst>
    <p:handoutMasterId r:id="rId35"/>
  </p:handoutMasterIdLst>
  <p:sldIdLst>
    <p:sldId id="269" r:id="rId2"/>
    <p:sldId id="271" r:id="rId3"/>
    <p:sldId id="358" r:id="rId4"/>
    <p:sldId id="460" r:id="rId5"/>
    <p:sldId id="568" r:id="rId6"/>
    <p:sldId id="443" r:id="rId7"/>
    <p:sldId id="528" r:id="rId8"/>
    <p:sldId id="567" r:id="rId9"/>
    <p:sldId id="566" r:id="rId10"/>
    <p:sldId id="518" r:id="rId11"/>
    <p:sldId id="563" r:id="rId12"/>
    <p:sldId id="574" r:id="rId13"/>
    <p:sldId id="565" r:id="rId14"/>
    <p:sldId id="575" r:id="rId15"/>
    <p:sldId id="569" r:id="rId16"/>
    <p:sldId id="564" r:id="rId17"/>
    <p:sldId id="570" r:id="rId18"/>
    <p:sldId id="571" r:id="rId19"/>
    <p:sldId id="572" r:id="rId20"/>
    <p:sldId id="573" r:id="rId21"/>
    <p:sldId id="535" r:id="rId22"/>
    <p:sldId id="576" r:id="rId23"/>
    <p:sldId id="551" r:id="rId24"/>
    <p:sldId id="577" r:id="rId25"/>
    <p:sldId id="578" r:id="rId26"/>
    <p:sldId id="558" r:id="rId27"/>
    <p:sldId id="430" r:id="rId28"/>
    <p:sldId id="579" r:id="rId29"/>
    <p:sldId id="513" r:id="rId30"/>
    <p:sldId id="554" r:id="rId31"/>
    <p:sldId id="562" r:id="rId32"/>
    <p:sldId id="390" r:id="rId33"/>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Times New Roman" charset="0"/>
        <a:ea typeface="ＭＳ Ｐゴシック" charset="0"/>
        <a:cs typeface="+mn-cs"/>
      </a:defRPr>
    </a:lvl6pPr>
    <a:lvl7pPr marL="2743200" algn="l" defTabSz="457200" rtl="0" eaLnBrk="1" latinLnBrk="0" hangingPunct="1">
      <a:defRPr sz="1200" kern="1200">
        <a:solidFill>
          <a:schemeClr val="tx1"/>
        </a:solidFill>
        <a:latin typeface="Times New Roman" charset="0"/>
        <a:ea typeface="ＭＳ Ｐゴシック" charset="0"/>
        <a:cs typeface="+mn-cs"/>
      </a:defRPr>
    </a:lvl7pPr>
    <a:lvl8pPr marL="3200400" algn="l" defTabSz="457200" rtl="0" eaLnBrk="1" latinLnBrk="0" hangingPunct="1">
      <a:defRPr sz="1200" kern="1200">
        <a:solidFill>
          <a:schemeClr val="tx1"/>
        </a:solidFill>
        <a:latin typeface="Times New Roman" charset="0"/>
        <a:ea typeface="ＭＳ Ｐゴシック" charset="0"/>
        <a:cs typeface="+mn-cs"/>
      </a:defRPr>
    </a:lvl8pPr>
    <a:lvl9pPr marL="3657600" algn="l" defTabSz="457200" rtl="0" eaLnBrk="1" latinLnBrk="0" hangingPunct="1">
      <a:defRPr sz="12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71" autoAdjust="0"/>
    <p:restoredTop sz="98109" autoAdjust="0"/>
  </p:normalViewPr>
  <p:slideViewPr>
    <p:cSldViewPr>
      <p:cViewPr varScale="1">
        <p:scale>
          <a:sx n="100" d="100"/>
          <a:sy n="100" d="100"/>
        </p:scale>
        <p:origin x="-240" y="-112"/>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968" y="786"/>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lgn="r" defTabSz="933450">
              <a:defRPr sz="1400" b="1"/>
            </a:lvl1pPr>
          </a:lstStyle>
          <a:p>
            <a:r>
              <a:rPr lang="hr-HR" smtClean="0"/>
              <a:t>doc.: IEEE P802.11-16/0776r11</a:t>
            </a:r>
            <a:endParaRPr lang="en-US"/>
          </a:p>
        </p:txBody>
      </p:sp>
      <p:sp>
        <p:nvSpPr>
          <p:cNvPr id="3075" name="Rectangle 3"/>
          <p:cNvSpPr>
            <a:spLocks noGrp="1" noChangeArrowheads="1"/>
          </p:cNvSpPr>
          <p:nvPr>
            <p:ph type="dt" sz="quarter" idx="1"/>
          </p:nvPr>
        </p:nvSpPr>
        <p:spPr bwMode="auto">
          <a:xfrm>
            <a:off x="695325" y="177800"/>
            <a:ext cx="8270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defTabSz="933450">
              <a:defRPr sz="1400" b="1"/>
            </a:lvl1pPr>
          </a:lstStyle>
          <a:p>
            <a:r>
              <a:rPr lang="en-US" smtClean="0"/>
              <a:t>July 2016</a:t>
            </a:r>
            <a:endParaRPr lang="en-US"/>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defTabSz="933450">
              <a:defRPr/>
            </a:lvl1pPr>
          </a:lstStyle>
          <a:p>
            <a:r>
              <a:rPr lang="en-US" smtClean="0"/>
              <a:t>Donald Eastlake 3rd, Huawei Technologies</a:t>
            </a: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ctr" defTabSz="933450">
              <a:defRPr/>
            </a:lvl1pPr>
          </a:lstStyle>
          <a:p>
            <a:r>
              <a:rPr lang="en-US"/>
              <a:t>Page </a:t>
            </a:r>
            <a:fld id="{BA7524A1-3D73-7D46-9F01-B48D5D3DB9CF}" type="slidenum">
              <a:rPr lang="en-US"/>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079" name="Rectangle 7"/>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pPr defTabSz="933450"/>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12884868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lgn="r" defTabSz="933450">
              <a:defRPr sz="1400" b="1"/>
            </a:lvl1pPr>
          </a:lstStyle>
          <a:p>
            <a:r>
              <a:rPr lang="hr-HR" smtClean="0"/>
              <a:t>doc.: IEEE P802.11-16/0776r11</a:t>
            </a:r>
            <a:endParaRPr lang="en-US"/>
          </a:p>
        </p:txBody>
      </p:sp>
      <p:sp>
        <p:nvSpPr>
          <p:cNvPr id="2051" name="Rectangle 3"/>
          <p:cNvSpPr>
            <a:spLocks noGrp="1" noChangeArrowheads="1"/>
          </p:cNvSpPr>
          <p:nvPr>
            <p:ph type="dt" idx="1"/>
          </p:nvPr>
        </p:nvSpPr>
        <p:spPr bwMode="auto">
          <a:xfrm>
            <a:off x="654050" y="98425"/>
            <a:ext cx="8270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defTabSz="933450">
              <a:defRPr sz="1400" b="1"/>
            </a:lvl1pPr>
          </a:lstStyle>
          <a:p>
            <a:r>
              <a:rPr lang="en-US" smtClean="0"/>
              <a:t>July 2016</a:t>
            </a:r>
            <a:endParaRPr lang="en-US"/>
          </a:p>
        </p:txBody>
      </p:sp>
      <p:sp>
        <p:nvSpPr>
          <p:cNvPr id="20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3662" tIns="46038" rIns="93662"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5pPr marL="457200" lvl="4" algn="r" defTabSz="933450">
              <a:defRPr/>
            </a:lvl5pPr>
          </a:lstStyle>
          <a:p>
            <a:pPr lvl="4"/>
            <a:r>
              <a:rPr lang="en-US" smtClean="0"/>
              <a:t>Donald Eastlake 3rd, Huawei Technologies</a:t>
            </a: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defTabSz="933450">
              <a:defRPr/>
            </a:lvl1pPr>
          </a:lstStyle>
          <a:p>
            <a:r>
              <a:rPr lang="en-US"/>
              <a:t>Page </a:t>
            </a:r>
            <a:fld id="{1B7C4E39-0B0F-7845-91A7-D810512B9B6A}" type="slidenum">
              <a:rPr lang="en-US"/>
              <a:pPr/>
              <a:t>‹#›</a:t>
            </a:fld>
            <a:endParaRPr lang="en-US"/>
          </a:p>
        </p:txBody>
      </p:sp>
      <p:sp>
        <p:nvSpPr>
          <p:cNvPr id="2056" name="Rectangle 8"/>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4122192272"/>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28EBCAB7-A961-C748-BA39-7C2FB2190658}" type="slidenum">
              <a:rPr lang="en-US"/>
              <a:pPr/>
              <a:t>1</a:t>
            </a:fld>
            <a:endParaRPr lang="en-US"/>
          </a:p>
        </p:txBody>
      </p:sp>
      <p:sp>
        <p:nvSpPr>
          <p:cNvPr id="31746" name="Rectangle 2"/>
          <p:cNvSpPr>
            <a:spLocks noGrp="1" noRot="1" noChangeAspect="1" noChangeArrowheads="1" noTextEdit="1"/>
          </p:cNvSpPr>
          <p:nvPr>
            <p:ph type="sldImg"/>
          </p:nvPr>
        </p:nvSpPr>
        <p:spPr>
          <a:xfrm>
            <a:off x="1154113" y="701675"/>
            <a:ext cx="4625975" cy="3468688"/>
          </a:xfrm>
          <a:ln/>
          <a:extLst>
            <a:ext uri="{FAA26D3D-D897-4be2-8F04-BA451C77F1D7}">
              <ma14:placeholderFlag xmlns:ma14="http://schemas.microsoft.com/office/mac/drawingml/2011/main" val="1"/>
            </a:ext>
          </a:extLst>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10</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11</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12</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13</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14</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15</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16</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xfrm>
            <a:off x="3659188" y="8985250"/>
            <a:ext cx="76200"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fld id="{34C26461-AD1F-8746-A555-A4BAD75455CA}" type="slidenum">
              <a:rPr lang="en-US"/>
              <a:pPr/>
              <a:t>17</a:t>
            </a:fld>
            <a:endParaRPr lang="en-US"/>
          </a:p>
        </p:txBody>
      </p:sp>
      <p:sp>
        <p:nvSpPr>
          <p:cNvPr id="33795" name="Rectangle 2"/>
          <p:cNvSpPr>
            <a:spLocks noGrp="1" noRot="1" noChangeAspect="1" noChangeArrowheads="1" noTextEdit="1"/>
          </p:cNvSpPr>
          <p:nvPr>
            <p:ph type="sldImg"/>
          </p:nvPr>
        </p:nvSpPr>
        <p:spPr>
          <a:xfrm>
            <a:off x="1154113" y="701675"/>
            <a:ext cx="4625975" cy="3468688"/>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1154113" y="701675"/>
            <a:ext cx="4625975" cy="3468688"/>
          </a:xfrm>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
        <p:nvSpPr>
          <p:cNvPr id="34820" name="Header Placeholder 3"/>
          <p:cNvSpPr>
            <a:spLocks noGrp="1"/>
          </p:cNvSpPr>
          <p:nvPr>
            <p:ph type="hdr" sz="quarter"/>
          </p:nvPr>
        </p:nvSpPr>
        <p:spPr>
          <a:xfrm>
            <a:off x="4075113" y="96838"/>
            <a:ext cx="2206625"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hr-HR" sz="1400" smtClean="0"/>
              <a:t>doc.: IEEE P802.11-16/0776r11</a:t>
            </a:r>
            <a:endParaRPr lang="en-US" sz="1400"/>
          </a:p>
        </p:txBody>
      </p:sp>
      <p:sp>
        <p:nvSpPr>
          <p:cNvPr id="34821" name="Date Placeholder 4"/>
          <p:cNvSpPr>
            <a:spLocks noGrp="1"/>
          </p:cNvSpPr>
          <p:nvPr>
            <p:ph type="dt" sz="quarter" idx="1"/>
          </p:nvPr>
        </p:nvSpPr>
        <p:spPr>
          <a:xfrm>
            <a:off x="654050" y="96838"/>
            <a:ext cx="812800"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July 2016</a:t>
            </a:r>
            <a:endParaRPr lang="en-US" sz="1400"/>
          </a:p>
        </p:txBody>
      </p:sp>
      <p:sp>
        <p:nvSpPr>
          <p:cNvPr id="34822" name="Footer Placeholder 5"/>
          <p:cNvSpPr>
            <a:spLocks noGrp="1"/>
          </p:cNvSpPr>
          <p:nvPr>
            <p:ph type="ftr" sz="quarter" idx="4"/>
          </p:nvPr>
        </p:nvSpPr>
        <p:spPr>
          <a:xfrm>
            <a:off x="3641725" y="8985250"/>
            <a:ext cx="2640013"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7200" defTabSz="933450">
              <a:defRPr sz="1200">
                <a:solidFill>
                  <a:schemeClr val="tx1"/>
                </a:solidFill>
                <a:latin typeface="Times New Roman" charset="0"/>
                <a:ea typeface="ＭＳ Ｐゴシック" charset="0"/>
              </a:defRPr>
            </a:lvl5pPr>
            <a:lvl6pPr marL="9144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1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288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60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US"/>
              <a:t>Rich Kennedy, Research In Motion</a:t>
            </a:r>
          </a:p>
        </p:txBody>
      </p:sp>
      <p:sp>
        <p:nvSpPr>
          <p:cNvPr id="34823" name="Slide Number Placeholder 6"/>
          <p:cNvSpPr>
            <a:spLocks noGrp="1"/>
          </p:cNvSpPr>
          <p:nvPr>
            <p:ph type="sldNum" sz="quarter" idx="5"/>
          </p:nvPr>
        </p:nvSpPr>
        <p:spPr>
          <a:xfrm>
            <a:off x="3319463" y="8985250"/>
            <a:ext cx="414337"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Page </a:t>
            </a:r>
            <a:fld id="{42D6D890-B90E-0D4B-83CF-8C7200319E91}"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xfrm>
            <a:off x="1154113" y="701675"/>
            <a:ext cx="4625975" cy="3468688"/>
          </a:xfrm>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
        <p:nvSpPr>
          <p:cNvPr id="35844" name="Header Placeholder 3"/>
          <p:cNvSpPr>
            <a:spLocks noGrp="1"/>
          </p:cNvSpPr>
          <p:nvPr>
            <p:ph type="hdr" sz="quarter"/>
          </p:nvPr>
        </p:nvSpPr>
        <p:spPr>
          <a:xfrm>
            <a:off x="4075113" y="96838"/>
            <a:ext cx="2206625"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hr-HR" sz="1400" smtClean="0"/>
              <a:t>doc.: IEEE P802.11-16/0776r11</a:t>
            </a:r>
            <a:endParaRPr lang="en-US" sz="1400"/>
          </a:p>
        </p:txBody>
      </p:sp>
      <p:sp>
        <p:nvSpPr>
          <p:cNvPr id="35845" name="Date Placeholder 4"/>
          <p:cNvSpPr>
            <a:spLocks noGrp="1"/>
          </p:cNvSpPr>
          <p:nvPr>
            <p:ph type="dt" sz="quarter" idx="1"/>
          </p:nvPr>
        </p:nvSpPr>
        <p:spPr>
          <a:xfrm>
            <a:off x="654050" y="96838"/>
            <a:ext cx="812800"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July 2016</a:t>
            </a:r>
            <a:endParaRPr lang="en-US" sz="1400"/>
          </a:p>
        </p:txBody>
      </p:sp>
      <p:sp>
        <p:nvSpPr>
          <p:cNvPr id="35846" name="Footer Placeholder 5"/>
          <p:cNvSpPr>
            <a:spLocks noGrp="1"/>
          </p:cNvSpPr>
          <p:nvPr>
            <p:ph type="ftr" sz="quarter" idx="4"/>
          </p:nvPr>
        </p:nvSpPr>
        <p:spPr>
          <a:xfrm>
            <a:off x="3641725" y="8985250"/>
            <a:ext cx="2640013"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7200" defTabSz="933450">
              <a:defRPr sz="1200">
                <a:solidFill>
                  <a:schemeClr val="tx1"/>
                </a:solidFill>
                <a:latin typeface="Times New Roman" charset="0"/>
                <a:ea typeface="ＭＳ Ｐゴシック" charset="0"/>
              </a:defRPr>
            </a:lvl5pPr>
            <a:lvl6pPr marL="9144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1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288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60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US"/>
              <a:t>Rich Kennedy, Research In Motion</a:t>
            </a:r>
          </a:p>
        </p:txBody>
      </p:sp>
      <p:sp>
        <p:nvSpPr>
          <p:cNvPr id="35847" name="Slide Number Placeholder 6"/>
          <p:cNvSpPr>
            <a:spLocks noGrp="1"/>
          </p:cNvSpPr>
          <p:nvPr>
            <p:ph type="sldNum" sz="quarter" idx="5"/>
          </p:nvPr>
        </p:nvSpPr>
        <p:spPr>
          <a:xfrm>
            <a:off x="3319463" y="8985250"/>
            <a:ext cx="414337"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Page </a:t>
            </a:r>
            <a:fld id="{BD6A05F8-778C-4F49-821C-EC5F03E48719}"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5F29C1CD-3D70-0D44-B264-FEDD03CBC5EB}" type="slidenum">
              <a:rPr lang="en-US"/>
              <a:pPr/>
              <a:t>2</a:t>
            </a:fld>
            <a:endParaRPr lang="en-US"/>
          </a:p>
        </p:txBody>
      </p:sp>
      <p:sp>
        <p:nvSpPr>
          <p:cNvPr id="35842" name="Rectangle 2"/>
          <p:cNvSpPr>
            <a:spLocks noGrp="1" noRot="1" noChangeAspect="1" noChangeArrowheads="1" noTextEdit="1"/>
          </p:cNvSpPr>
          <p:nvPr>
            <p:ph type="sldImg"/>
          </p:nvPr>
        </p:nvSpPr>
        <p:spPr>
          <a:xfrm>
            <a:off x="1154113" y="701675"/>
            <a:ext cx="4627562" cy="3470275"/>
          </a:xfrm>
          <a:ln/>
          <a:extLst>
            <a:ext uri="{FAA26D3D-D897-4be2-8F04-BA451C77F1D7}">
              <ma14:placeholderFlag xmlns:ma14="http://schemas.microsoft.com/office/mac/drawingml/2011/main" val="1"/>
            </a:ext>
          </a:extLst>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xfrm>
            <a:off x="3659188" y="8985250"/>
            <a:ext cx="76200"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fld id="{97EC3D2F-EAD7-9548-B345-E65DCB3AD535}" type="slidenum">
              <a:rPr lang="en-US"/>
              <a:pPr/>
              <a:t>20</a:t>
            </a:fld>
            <a:endParaRPr lang="en-US"/>
          </a:p>
        </p:txBody>
      </p:sp>
      <p:sp>
        <p:nvSpPr>
          <p:cNvPr id="37891" name="Rectangle 2"/>
          <p:cNvSpPr>
            <a:spLocks noGrp="1" noRot="1" noChangeAspect="1" noChangeArrowheads="1" noTextEdit="1"/>
          </p:cNvSpPr>
          <p:nvPr>
            <p:ph type="sldImg"/>
          </p:nvPr>
        </p:nvSpPr>
        <p:spPr>
          <a:xfrm>
            <a:off x="1154113" y="701675"/>
            <a:ext cx="4625975" cy="3468688"/>
          </a:xfrm>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21</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22</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23</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24</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25</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26</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27</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28</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29</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DBD95C97-01AF-6E4B-8DFC-0F6525CFE0C3}" type="slidenum">
              <a:rPr lang="en-US"/>
              <a:pPr/>
              <a:t>3</a:t>
            </a:fld>
            <a:endParaRPr lang="en-US"/>
          </a:p>
        </p:txBody>
      </p:sp>
      <p:sp>
        <p:nvSpPr>
          <p:cNvPr id="269314" name="Rectangle 2"/>
          <p:cNvSpPr>
            <a:spLocks noGrp="1" noRot="1" noChangeAspect="1" noChangeArrowheads="1" noTextEdit="1"/>
          </p:cNvSpPr>
          <p:nvPr>
            <p:ph type="sldImg"/>
          </p:nvPr>
        </p:nvSpPr>
        <p:spPr>
          <a:xfrm>
            <a:off x="1154113" y="701675"/>
            <a:ext cx="4625975" cy="3468688"/>
          </a:xfrm>
          <a:ln/>
          <a:extLst>
            <a:ext uri="{FAA26D3D-D897-4be2-8F04-BA451C77F1D7}">
              <ma14:placeholderFlag xmlns:ma14="http://schemas.microsoft.com/office/mac/drawingml/2011/main" val="1"/>
            </a:ext>
          </a:extLst>
        </p:spPr>
      </p:sp>
      <p:sp>
        <p:nvSpPr>
          <p:cNvPr id="26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30</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31</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1D1BDB0B-EA10-DA4F-A289-10D32EADFFC2}" type="slidenum">
              <a:rPr lang="en-US"/>
              <a:pPr/>
              <a:t>32</a:t>
            </a:fld>
            <a:endParaRPr lang="en-US"/>
          </a:p>
        </p:txBody>
      </p:sp>
      <p:sp>
        <p:nvSpPr>
          <p:cNvPr id="273410" name="Rectangle 2"/>
          <p:cNvSpPr>
            <a:spLocks noGrp="1" noRot="1" noChangeAspect="1" noChangeArrowheads="1" noTextEdit="1"/>
          </p:cNvSpPr>
          <p:nvPr>
            <p:ph type="sldImg"/>
          </p:nvPr>
        </p:nvSpPr>
        <p:spPr>
          <a:xfrm>
            <a:off x="1154113" y="701675"/>
            <a:ext cx="4627562" cy="3470275"/>
          </a:xfrm>
          <a:ln/>
          <a:extLst>
            <a:ext uri="{FAA26D3D-D897-4be2-8F04-BA451C77F1D7}">
              <ma14:placeholderFlag xmlns:ma14="http://schemas.microsoft.com/office/mac/drawingml/2011/main" val="1"/>
            </a:ext>
          </a:extLst>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hr-HR" smtClean="0"/>
              <a:t>doc.: IEEE P802.11-16/0776r11</a:t>
            </a:r>
            <a:endParaRPr lang="en-US"/>
          </a:p>
        </p:txBody>
      </p:sp>
      <p:sp>
        <p:nvSpPr>
          <p:cNvPr id="5" name="Date Placeholder 4"/>
          <p:cNvSpPr>
            <a:spLocks noGrp="1"/>
          </p:cNvSpPr>
          <p:nvPr>
            <p:ph type="dt" idx="11"/>
          </p:nvPr>
        </p:nvSpPr>
        <p:spPr/>
        <p:txBody>
          <a:bodyPr/>
          <a:lstStyle/>
          <a:p>
            <a:r>
              <a:rPr lang="en-US" smtClean="0"/>
              <a:t>July 2016</a:t>
            </a:r>
            <a:endParaRPr lang="en-US"/>
          </a:p>
        </p:txBody>
      </p:sp>
      <p:sp>
        <p:nvSpPr>
          <p:cNvPr id="6" name="Footer Placeholder 5"/>
          <p:cNvSpPr>
            <a:spLocks noGrp="1"/>
          </p:cNvSpPr>
          <p:nvPr>
            <p:ph type="ftr" sz="quarter" idx="12"/>
          </p:nvPr>
        </p:nvSpPr>
        <p:spPr/>
        <p:txBody>
          <a:bodyPr/>
          <a:lstStyle/>
          <a:p>
            <a:pPr lvl="4"/>
            <a:r>
              <a:rPr lang="en-US" smtClean="0"/>
              <a:t>Donald Eastlake 3rd, Huawei Technologies</a:t>
            </a:r>
            <a:endParaRPr lang="en-US"/>
          </a:p>
        </p:txBody>
      </p:sp>
      <p:sp>
        <p:nvSpPr>
          <p:cNvPr id="7" name="Slide Number Placeholder 6"/>
          <p:cNvSpPr>
            <a:spLocks noGrp="1"/>
          </p:cNvSpPr>
          <p:nvPr>
            <p:ph type="sldNum" sz="quarter" idx="13"/>
          </p:nvPr>
        </p:nvSpPr>
        <p:spPr/>
        <p:txBody>
          <a:bodyPr/>
          <a:lstStyle/>
          <a:p>
            <a:r>
              <a:rPr lang="en-US" smtClean="0"/>
              <a:t>Page </a:t>
            </a:r>
            <a:fld id="{1B7C4E39-0B0F-7845-91A7-D810512B9B6A}" type="slidenum">
              <a:rPr lang="en-US" smtClean="0"/>
              <a:pPr/>
              <a:t>4</a:t>
            </a:fld>
            <a:endParaRPr lang="en-US"/>
          </a:p>
        </p:txBody>
      </p:sp>
    </p:spTree>
    <p:extLst>
      <p:ext uri="{BB962C8B-B14F-4D97-AF65-F5344CB8AC3E}">
        <p14:creationId xmlns:p14="http://schemas.microsoft.com/office/powerpoint/2010/main" val="363177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hr-HR" smtClean="0"/>
              <a:t>doc.: IEEE P802.11-16/0776r11</a:t>
            </a:r>
            <a:endParaRPr lang="en-US"/>
          </a:p>
        </p:txBody>
      </p:sp>
      <p:sp>
        <p:nvSpPr>
          <p:cNvPr id="5" name="Date Placeholder 4"/>
          <p:cNvSpPr>
            <a:spLocks noGrp="1"/>
          </p:cNvSpPr>
          <p:nvPr>
            <p:ph type="dt" idx="11"/>
          </p:nvPr>
        </p:nvSpPr>
        <p:spPr/>
        <p:txBody>
          <a:bodyPr/>
          <a:lstStyle/>
          <a:p>
            <a:r>
              <a:rPr lang="en-US" smtClean="0"/>
              <a:t>July 2016</a:t>
            </a:r>
            <a:endParaRPr lang="en-US"/>
          </a:p>
        </p:txBody>
      </p:sp>
      <p:sp>
        <p:nvSpPr>
          <p:cNvPr id="6" name="Footer Placeholder 5"/>
          <p:cNvSpPr>
            <a:spLocks noGrp="1"/>
          </p:cNvSpPr>
          <p:nvPr>
            <p:ph type="ftr" sz="quarter" idx="12"/>
          </p:nvPr>
        </p:nvSpPr>
        <p:spPr/>
        <p:txBody>
          <a:bodyPr/>
          <a:lstStyle/>
          <a:p>
            <a:pPr lvl="4"/>
            <a:r>
              <a:rPr lang="en-US" smtClean="0"/>
              <a:t>Donald Eastlake 3rd, Huawei Technologies</a:t>
            </a:r>
            <a:endParaRPr lang="en-US"/>
          </a:p>
        </p:txBody>
      </p:sp>
      <p:sp>
        <p:nvSpPr>
          <p:cNvPr id="7" name="Slide Number Placeholder 6"/>
          <p:cNvSpPr>
            <a:spLocks noGrp="1"/>
          </p:cNvSpPr>
          <p:nvPr>
            <p:ph type="sldNum" sz="quarter" idx="13"/>
          </p:nvPr>
        </p:nvSpPr>
        <p:spPr/>
        <p:txBody>
          <a:bodyPr/>
          <a:lstStyle/>
          <a:p>
            <a:r>
              <a:rPr lang="en-US" smtClean="0"/>
              <a:t>Page </a:t>
            </a:r>
            <a:fld id="{1B7C4E39-0B0F-7845-91A7-D810512B9B6A}" type="slidenum">
              <a:rPr lang="en-US" smtClean="0"/>
              <a:pPr/>
              <a:t>5</a:t>
            </a:fld>
            <a:endParaRPr lang="en-US"/>
          </a:p>
        </p:txBody>
      </p:sp>
    </p:spTree>
    <p:extLst>
      <p:ext uri="{BB962C8B-B14F-4D97-AF65-F5344CB8AC3E}">
        <p14:creationId xmlns:p14="http://schemas.microsoft.com/office/powerpoint/2010/main" val="363177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hr-HR" smtClean="0"/>
              <a:t>doc.: IEEE P802.11-16/0776r11</a:t>
            </a:r>
            <a:endParaRPr lang="en-US"/>
          </a:p>
        </p:txBody>
      </p:sp>
      <p:sp>
        <p:nvSpPr>
          <p:cNvPr id="5" name="Date Placeholder 4"/>
          <p:cNvSpPr>
            <a:spLocks noGrp="1"/>
          </p:cNvSpPr>
          <p:nvPr>
            <p:ph type="dt" idx="11"/>
          </p:nvPr>
        </p:nvSpPr>
        <p:spPr/>
        <p:txBody>
          <a:bodyPr/>
          <a:lstStyle/>
          <a:p>
            <a:r>
              <a:rPr lang="en-US" smtClean="0"/>
              <a:t>July 2016</a:t>
            </a:r>
            <a:endParaRPr lang="en-US"/>
          </a:p>
        </p:txBody>
      </p:sp>
      <p:sp>
        <p:nvSpPr>
          <p:cNvPr id="6" name="Footer Placeholder 5"/>
          <p:cNvSpPr>
            <a:spLocks noGrp="1"/>
          </p:cNvSpPr>
          <p:nvPr>
            <p:ph type="ftr" sz="quarter" idx="12"/>
          </p:nvPr>
        </p:nvSpPr>
        <p:spPr/>
        <p:txBody>
          <a:bodyPr/>
          <a:lstStyle/>
          <a:p>
            <a:pPr lvl="4"/>
            <a:r>
              <a:rPr lang="en-US" smtClean="0"/>
              <a:t>Donald Eastlake 3rd, Huawei Technologies</a:t>
            </a:r>
            <a:endParaRPr lang="en-US"/>
          </a:p>
        </p:txBody>
      </p:sp>
      <p:sp>
        <p:nvSpPr>
          <p:cNvPr id="7" name="Slide Number Placeholder 6"/>
          <p:cNvSpPr>
            <a:spLocks noGrp="1"/>
          </p:cNvSpPr>
          <p:nvPr>
            <p:ph type="sldNum" sz="quarter" idx="13"/>
          </p:nvPr>
        </p:nvSpPr>
        <p:spPr/>
        <p:txBody>
          <a:bodyPr/>
          <a:lstStyle/>
          <a:p>
            <a:r>
              <a:rPr lang="en-US" smtClean="0"/>
              <a:t>Page </a:t>
            </a:r>
            <a:fld id="{1B7C4E39-0B0F-7845-91A7-D810512B9B6A}" type="slidenum">
              <a:rPr lang="en-US" smtClean="0"/>
              <a:pPr/>
              <a:t>6</a:t>
            </a:fld>
            <a:endParaRPr lang="en-US"/>
          </a:p>
        </p:txBody>
      </p:sp>
    </p:spTree>
    <p:extLst>
      <p:ext uri="{BB962C8B-B14F-4D97-AF65-F5344CB8AC3E}">
        <p14:creationId xmlns:p14="http://schemas.microsoft.com/office/powerpoint/2010/main" val="363177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7</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8</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hr-HR" smtClean="0"/>
              <a:t>doc.: IEEE P802.11-16/0776r11</a:t>
            </a:r>
            <a:endParaRPr lang="en-US"/>
          </a:p>
        </p:txBody>
      </p:sp>
      <p:sp>
        <p:nvSpPr>
          <p:cNvPr id="5" name="Rectangle 3"/>
          <p:cNvSpPr>
            <a:spLocks noGrp="1" noChangeArrowheads="1"/>
          </p:cNvSpPr>
          <p:nvPr>
            <p:ph type="dt" idx="1"/>
          </p:nvPr>
        </p:nvSpPr>
        <p:spPr>
          <a:ln/>
        </p:spPr>
        <p:txBody>
          <a:bodyPr/>
          <a:lstStyle/>
          <a:p>
            <a:r>
              <a:rPr lang="en-US" smtClean="0"/>
              <a:t>July 2016</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9</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July 2016</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EE19A702-8D61-DA40-BAED-0D68F7693781}" type="slidenum">
              <a:rPr lang="en-US"/>
              <a:pPr/>
              <a:t>‹#›</a:t>
            </a:fld>
            <a:endParaRPr lang="en-US"/>
          </a:p>
        </p:txBody>
      </p:sp>
    </p:spTree>
    <p:extLst>
      <p:ext uri="{BB962C8B-B14F-4D97-AF65-F5344CB8AC3E}">
        <p14:creationId xmlns:p14="http://schemas.microsoft.com/office/powerpoint/2010/main" val="2741242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July 2016</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F6194611-4792-364C-837E-A04B5261F426}" type="slidenum">
              <a:rPr lang="en-US"/>
              <a:pPr/>
              <a:t>‹#›</a:t>
            </a:fld>
            <a:endParaRPr lang="en-US"/>
          </a:p>
        </p:txBody>
      </p:sp>
    </p:spTree>
    <p:extLst>
      <p:ext uri="{BB962C8B-B14F-4D97-AF65-F5344CB8AC3E}">
        <p14:creationId xmlns:p14="http://schemas.microsoft.com/office/powerpoint/2010/main" val="3168183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July 2016</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9BF2CAFB-ADFD-B848-B800-CBF8451CD13D}" type="slidenum">
              <a:rPr lang="en-US"/>
              <a:pPr/>
              <a:t>‹#›</a:t>
            </a:fld>
            <a:endParaRPr lang="en-US"/>
          </a:p>
        </p:txBody>
      </p:sp>
    </p:spTree>
    <p:extLst>
      <p:ext uri="{BB962C8B-B14F-4D97-AF65-F5344CB8AC3E}">
        <p14:creationId xmlns:p14="http://schemas.microsoft.com/office/powerpoint/2010/main" val="3165077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96913" y="334963"/>
            <a:ext cx="1066800" cy="274637"/>
          </a:xfrm>
        </p:spPr>
        <p:txBody>
          <a:bodyPr/>
          <a:lstStyle>
            <a:lvl1pPr>
              <a:defRPr/>
            </a:lvl1pPr>
          </a:lstStyle>
          <a:p>
            <a:r>
              <a:rPr lang="en-US" smtClean="0"/>
              <a:t>July 2016</a:t>
            </a:r>
            <a:endParaRPr lang="en-US"/>
          </a:p>
        </p:txBody>
      </p:sp>
      <p:sp>
        <p:nvSpPr>
          <p:cNvPr id="6" name="Footer Placeholder 5"/>
          <p:cNvSpPr>
            <a:spLocks noGrp="1"/>
          </p:cNvSpPr>
          <p:nvPr>
            <p:ph type="ftr" sz="quarter" idx="11"/>
          </p:nvPr>
        </p:nvSpPr>
        <p:spPr>
          <a:xfrm>
            <a:off x="8077200" y="6475413"/>
            <a:ext cx="466725" cy="182562"/>
          </a:xfrm>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a:xfrm>
            <a:off x="4344988" y="6475413"/>
            <a:ext cx="530225" cy="182562"/>
          </a:xfrm>
        </p:spPr>
        <p:txBody>
          <a:bodyPr/>
          <a:lstStyle>
            <a:lvl1pPr>
              <a:defRPr/>
            </a:lvl1pPr>
          </a:lstStyle>
          <a:p>
            <a:r>
              <a:rPr lang="en-US"/>
              <a:t>Slide </a:t>
            </a:r>
            <a:fld id="{121BAD72-3FA3-0443-AF57-ABE30D2ACA31}" type="slidenum">
              <a:rPr lang="en-US"/>
              <a:pPr/>
              <a:t>‹#›</a:t>
            </a:fld>
            <a:endParaRPr lang="en-US"/>
          </a:p>
        </p:txBody>
      </p:sp>
    </p:spTree>
    <p:extLst>
      <p:ext uri="{BB962C8B-B14F-4D97-AF65-F5344CB8AC3E}">
        <p14:creationId xmlns:p14="http://schemas.microsoft.com/office/powerpoint/2010/main" val="2685077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July 2016</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E07E2395-9832-434C-915E-5A5554E61FA5}" type="slidenum">
              <a:rPr lang="en-US"/>
              <a:pPr/>
              <a:t>‹#›</a:t>
            </a:fld>
            <a:endParaRPr lang="en-US"/>
          </a:p>
        </p:txBody>
      </p:sp>
    </p:spTree>
    <p:extLst>
      <p:ext uri="{BB962C8B-B14F-4D97-AF65-F5344CB8AC3E}">
        <p14:creationId xmlns:p14="http://schemas.microsoft.com/office/powerpoint/2010/main" val="3524813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July 2016</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7D5777D5-75AC-B44F-BE13-06A2EFBD89B5}" type="slidenum">
              <a:rPr lang="en-US"/>
              <a:pPr/>
              <a:t>‹#›</a:t>
            </a:fld>
            <a:endParaRPr lang="en-US"/>
          </a:p>
        </p:txBody>
      </p:sp>
    </p:spTree>
    <p:extLst>
      <p:ext uri="{BB962C8B-B14F-4D97-AF65-F5344CB8AC3E}">
        <p14:creationId xmlns:p14="http://schemas.microsoft.com/office/powerpoint/2010/main" val="2476063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July 2016</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0FDE2964-C12C-2B4C-BAF8-3F56449A3B31}" type="slidenum">
              <a:rPr lang="en-US"/>
              <a:pPr/>
              <a:t>‹#›</a:t>
            </a:fld>
            <a:endParaRPr lang="en-US"/>
          </a:p>
        </p:txBody>
      </p:sp>
    </p:spTree>
    <p:extLst>
      <p:ext uri="{BB962C8B-B14F-4D97-AF65-F5344CB8AC3E}">
        <p14:creationId xmlns:p14="http://schemas.microsoft.com/office/powerpoint/2010/main" val="84297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July 2016</a:t>
            </a:r>
            <a:endParaRPr lang="en-US"/>
          </a:p>
        </p:txBody>
      </p:sp>
      <p:sp>
        <p:nvSpPr>
          <p:cNvPr id="8" name="Footer Placeholder 7"/>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9" name="Slide Number Placeholder 8"/>
          <p:cNvSpPr>
            <a:spLocks noGrp="1"/>
          </p:cNvSpPr>
          <p:nvPr>
            <p:ph type="sldNum" sz="quarter" idx="12"/>
          </p:nvPr>
        </p:nvSpPr>
        <p:spPr/>
        <p:txBody>
          <a:bodyPr/>
          <a:lstStyle>
            <a:lvl1pPr>
              <a:defRPr/>
            </a:lvl1pPr>
          </a:lstStyle>
          <a:p>
            <a:r>
              <a:rPr lang="en-US"/>
              <a:t>Slide </a:t>
            </a:r>
            <a:fld id="{6477C6A4-E0FE-C54A-8B4C-8D14B0825AFC}" type="slidenum">
              <a:rPr lang="en-US"/>
              <a:pPr/>
              <a:t>‹#›</a:t>
            </a:fld>
            <a:endParaRPr lang="en-US"/>
          </a:p>
        </p:txBody>
      </p:sp>
    </p:spTree>
    <p:extLst>
      <p:ext uri="{BB962C8B-B14F-4D97-AF65-F5344CB8AC3E}">
        <p14:creationId xmlns:p14="http://schemas.microsoft.com/office/powerpoint/2010/main" val="81040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July 2016</a:t>
            </a:r>
            <a:endParaRPr lang="en-US"/>
          </a:p>
        </p:txBody>
      </p:sp>
      <p:sp>
        <p:nvSpPr>
          <p:cNvPr id="4" name="Footer Placeholder 3"/>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5" name="Slide Number Placeholder 4"/>
          <p:cNvSpPr>
            <a:spLocks noGrp="1"/>
          </p:cNvSpPr>
          <p:nvPr>
            <p:ph type="sldNum" sz="quarter" idx="12"/>
          </p:nvPr>
        </p:nvSpPr>
        <p:spPr/>
        <p:txBody>
          <a:bodyPr/>
          <a:lstStyle>
            <a:lvl1pPr>
              <a:defRPr/>
            </a:lvl1pPr>
          </a:lstStyle>
          <a:p>
            <a:r>
              <a:rPr lang="en-US"/>
              <a:t>Slide </a:t>
            </a:r>
            <a:fld id="{BBB26D7F-8714-4246-8FD6-84ABBFA0E3B2}" type="slidenum">
              <a:rPr lang="en-US"/>
              <a:pPr/>
              <a:t>‹#›</a:t>
            </a:fld>
            <a:endParaRPr lang="en-US"/>
          </a:p>
        </p:txBody>
      </p:sp>
    </p:spTree>
    <p:extLst>
      <p:ext uri="{BB962C8B-B14F-4D97-AF65-F5344CB8AC3E}">
        <p14:creationId xmlns:p14="http://schemas.microsoft.com/office/powerpoint/2010/main" val="2770304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July 2016</a:t>
            </a:r>
            <a:endParaRPr lang="en-US"/>
          </a:p>
        </p:txBody>
      </p:sp>
      <p:sp>
        <p:nvSpPr>
          <p:cNvPr id="3" name="Footer Placeholder 2"/>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4" name="Slide Number Placeholder 3"/>
          <p:cNvSpPr>
            <a:spLocks noGrp="1"/>
          </p:cNvSpPr>
          <p:nvPr>
            <p:ph type="sldNum" sz="quarter" idx="12"/>
          </p:nvPr>
        </p:nvSpPr>
        <p:spPr/>
        <p:txBody>
          <a:bodyPr/>
          <a:lstStyle>
            <a:lvl1pPr>
              <a:defRPr/>
            </a:lvl1pPr>
          </a:lstStyle>
          <a:p>
            <a:r>
              <a:rPr lang="en-US"/>
              <a:t>Slide </a:t>
            </a:r>
            <a:fld id="{94C6A4A8-B33E-7A42-8246-EA297EB53027}" type="slidenum">
              <a:rPr lang="en-US"/>
              <a:pPr/>
              <a:t>‹#›</a:t>
            </a:fld>
            <a:endParaRPr lang="en-US"/>
          </a:p>
        </p:txBody>
      </p:sp>
    </p:spTree>
    <p:extLst>
      <p:ext uri="{BB962C8B-B14F-4D97-AF65-F5344CB8AC3E}">
        <p14:creationId xmlns:p14="http://schemas.microsoft.com/office/powerpoint/2010/main" val="377131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July 2016</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66A4FEAF-7174-E047-83E5-4846D28097EC}" type="slidenum">
              <a:rPr lang="en-US"/>
              <a:pPr/>
              <a:t>‹#›</a:t>
            </a:fld>
            <a:endParaRPr lang="en-US"/>
          </a:p>
        </p:txBody>
      </p:sp>
    </p:spTree>
    <p:extLst>
      <p:ext uri="{BB962C8B-B14F-4D97-AF65-F5344CB8AC3E}">
        <p14:creationId xmlns:p14="http://schemas.microsoft.com/office/powerpoint/2010/main" val="1703129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July 2016</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3379CD0C-3B38-F74B-83B1-D21E9DF204CB}" type="slidenum">
              <a:rPr lang="en-US"/>
              <a:pPr/>
              <a:t>‹#›</a:t>
            </a:fld>
            <a:endParaRPr lang="en-US"/>
          </a:p>
        </p:txBody>
      </p:sp>
    </p:spTree>
    <p:extLst>
      <p:ext uri="{BB962C8B-B14F-4D97-AF65-F5344CB8AC3E}">
        <p14:creationId xmlns:p14="http://schemas.microsoft.com/office/powerpoint/2010/main" val="13312961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96913" y="334963"/>
            <a:ext cx="1066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defRPr sz="1800" b="1"/>
            </a:lvl1pPr>
          </a:lstStyle>
          <a:p>
            <a:r>
              <a:rPr lang="en-US" smtClean="0"/>
              <a:t>July 2016</a:t>
            </a:r>
            <a:endParaRPr lang="en-US"/>
          </a:p>
        </p:txBody>
      </p:sp>
      <p:sp>
        <p:nvSpPr>
          <p:cNvPr id="1029" name="Rectangle 5"/>
          <p:cNvSpPr>
            <a:spLocks noGrp="1" noChangeArrowheads="1"/>
          </p:cNvSpPr>
          <p:nvPr>
            <p:ph type="ftr" sz="quarter" idx="3"/>
          </p:nvPr>
        </p:nvSpPr>
        <p:spPr bwMode="auto">
          <a:xfrm>
            <a:off x="8077200" y="6475413"/>
            <a:ext cx="4667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a:defRPr/>
            </a:lvl1pPr>
          </a:lstStyle>
          <a:p>
            <a:r>
              <a:rPr lang="en-US" smtClean="0"/>
              <a:t>Donald Eastlake 3rd, Huawei Technologies</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ctr">
              <a:defRPr/>
            </a:lvl1pPr>
          </a:lstStyle>
          <a:p>
            <a:r>
              <a:rPr lang="en-US"/>
              <a:t>Slide </a:t>
            </a:r>
            <a:fld id="{19E3275A-E46C-D84B-8464-101992D07C13}" type="slidenum">
              <a:rPr lang="en-US"/>
              <a:pPr/>
              <a:t>‹#›</a:t>
            </a:fld>
            <a:endParaRPr lang="en-US"/>
          </a:p>
        </p:txBody>
      </p:sp>
      <p:sp>
        <p:nvSpPr>
          <p:cNvPr id="1031" name="Rectangle 7"/>
          <p:cNvSpPr>
            <a:spLocks noChangeArrowheads="1"/>
          </p:cNvSpPr>
          <p:nvPr/>
        </p:nvSpPr>
        <p:spPr bwMode="auto">
          <a:xfrm>
            <a:off x="5483114" y="332601"/>
            <a:ext cx="30778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b">
            <a:spAutoFit/>
          </a:bodyPr>
          <a:lstStyle/>
          <a:p>
            <a:pPr marL="457200" lvl="4" algn="ctr"/>
            <a:r>
              <a:rPr lang="en-US" sz="1800" b="1" dirty="0"/>
              <a:t>doc.: IEEE </a:t>
            </a:r>
            <a:r>
              <a:rPr lang="en-US" sz="1800" b="1" dirty="0" smtClean="0"/>
              <a:t>P802.11-16/</a:t>
            </a:r>
            <a:r>
              <a:rPr lang="en-US" sz="1800" b="1" dirty="0" smtClean="0"/>
              <a:t>0776r11</a:t>
            </a:r>
            <a:endParaRPr lang="en-US"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33" name="Rectangle 9"/>
          <p:cNvSpPr>
            <a:spLocks noChangeArrowheads="1"/>
          </p:cNvSpPr>
          <p:nvPr/>
        </p:nvSpPr>
        <p:spPr bwMode="auto">
          <a:xfrm>
            <a:off x="685800" y="6475413"/>
            <a:ext cx="491396"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dirty="0" smtClean="0"/>
              <a:t>Agenda</a:t>
            </a:r>
            <a:endParaRPr lang="en-US" dirty="0"/>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ea typeface="ＭＳ Ｐゴシック" charset="0"/>
        </a:defRPr>
      </a:lvl2pPr>
      <a:lvl3pPr algn="ctr" rtl="0" eaLnBrk="0" fontAlgn="base" hangingPunct="0">
        <a:spcBef>
          <a:spcPct val="0"/>
        </a:spcBef>
        <a:spcAft>
          <a:spcPct val="0"/>
        </a:spcAft>
        <a:defRPr sz="3200" b="1">
          <a:solidFill>
            <a:schemeClr val="tx2"/>
          </a:solidFill>
          <a:latin typeface="Times New Roman" charset="0"/>
          <a:ea typeface="ＭＳ Ｐゴシック" charset="0"/>
        </a:defRPr>
      </a:lvl3pPr>
      <a:lvl4pPr algn="ctr" rtl="0" eaLnBrk="0" fontAlgn="base" hangingPunct="0">
        <a:spcBef>
          <a:spcPct val="0"/>
        </a:spcBef>
        <a:spcAft>
          <a:spcPct val="0"/>
        </a:spcAft>
        <a:defRPr sz="3200" b="1">
          <a:solidFill>
            <a:schemeClr val="tx2"/>
          </a:solidFill>
          <a:latin typeface="Times New Roman" charset="0"/>
          <a:ea typeface="ＭＳ Ｐゴシック" charset="0"/>
        </a:defRPr>
      </a:lvl4pPr>
      <a:lvl5pPr algn="ctr" rtl="0" eaLnBrk="0" fontAlgn="base" hangingPunct="0">
        <a:spcBef>
          <a:spcPct val="0"/>
        </a:spcBef>
        <a:spcAft>
          <a:spcPct val="0"/>
        </a:spcAft>
        <a:defRPr sz="3200" b="1">
          <a:solidFill>
            <a:schemeClr val="tx2"/>
          </a:solidFill>
          <a:latin typeface="Times New Roman" charset="0"/>
          <a:ea typeface="ＭＳ Ｐゴシック" charset="0"/>
        </a:defRPr>
      </a:lvl5pPr>
      <a:lvl6pPr marL="457200" algn="ctr" rtl="0" eaLnBrk="0" fontAlgn="base" hangingPunct="0">
        <a:spcBef>
          <a:spcPct val="0"/>
        </a:spcBef>
        <a:spcAft>
          <a:spcPct val="0"/>
        </a:spcAft>
        <a:defRPr sz="3200" b="1">
          <a:solidFill>
            <a:schemeClr val="tx2"/>
          </a:solidFill>
          <a:latin typeface="Times New Roman" charset="0"/>
          <a:ea typeface="ＭＳ Ｐゴシック" charset="0"/>
        </a:defRPr>
      </a:lvl6pPr>
      <a:lvl7pPr marL="914400" algn="ctr" rtl="0" eaLnBrk="0" fontAlgn="base" hangingPunct="0">
        <a:spcBef>
          <a:spcPct val="0"/>
        </a:spcBef>
        <a:spcAft>
          <a:spcPct val="0"/>
        </a:spcAft>
        <a:defRPr sz="3200" b="1">
          <a:solidFill>
            <a:schemeClr val="tx2"/>
          </a:solidFill>
          <a:latin typeface="Times New Roman" charset="0"/>
          <a:ea typeface="ＭＳ Ｐゴシック" charset="0"/>
        </a:defRPr>
      </a:lvl7pPr>
      <a:lvl8pPr marL="1371600" algn="ctr" rtl="0" eaLnBrk="0" fontAlgn="base" hangingPunct="0">
        <a:spcBef>
          <a:spcPct val="0"/>
        </a:spcBef>
        <a:spcAft>
          <a:spcPct val="0"/>
        </a:spcAft>
        <a:defRPr sz="3200" b="1">
          <a:solidFill>
            <a:schemeClr val="tx2"/>
          </a:solidFill>
          <a:latin typeface="Times New Roman" charset="0"/>
          <a:ea typeface="ＭＳ Ｐゴシック" charset="0"/>
        </a:defRPr>
      </a:lvl8pPr>
      <a:lvl9pPr marL="1828800" algn="ctr" rtl="0" eaLnBrk="0" fontAlgn="base" hangingPunct="0">
        <a:spcBef>
          <a:spcPct val="0"/>
        </a:spcBef>
        <a:spcAft>
          <a:spcPct val="0"/>
        </a:spcAft>
        <a:defRPr sz="3200" b="1">
          <a:solidFill>
            <a:schemeClr val="tx2"/>
          </a:solidFill>
          <a:latin typeface="Times New Roman" charset="0"/>
          <a:ea typeface="ＭＳ Ｐゴシック"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mn-ea"/>
        </a:defRPr>
      </a:lvl2pPr>
      <a:lvl3pPr marL="1085850" indent="-228600" algn="l" rtl="0" eaLnBrk="0" fontAlgn="base" hangingPunct="0">
        <a:spcBef>
          <a:spcPct val="20000"/>
        </a:spcBef>
        <a:spcAft>
          <a:spcPct val="0"/>
        </a:spcAft>
        <a:buChar char="•"/>
        <a:defRPr>
          <a:solidFill>
            <a:schemeClr val="tx1"/>
          </a:solidFill>
          <a:latin typeface="+mn-lt"/>
          <a:ea typeface="+mn-ea"/>
        </a:defRPr>
      </a:lvl3pPr>
      <a:lvl4pPr marL="1428750" indent="-228600" algn="l" rtl="0" eaLnBrk="0" fontAlgn="base" hangingPunct="0">
        <a:spcBef>
          <a:spcPct val="20000"/>
        </a:spcBef>
        <a:spcAft>
          <a:spcPct val="0"/>
        </a:spcAft>
        <a:buChar char="–"/>
        <a:defRPr sz="1600">
          <a:solidFill>
            <a:schemeClr val="tx1"/>
          </a:solidFill>
          <a:latin typeface="+mn-lt"/>
          <a:ea typeface="+mn-ea"/>
        </a:defRPr>
      </a:lvl4pPr>
      <a:lvl5pPr marL="1771650" indent="-228600" algn="l" rtl="0" eaLnBrk="0" fontAlgn="base" hangingPunct="0">
        <a:spcBef>
          <a:spcPct val="20000"/>
        </a:spcBef>
        <a:spcAft>
          <a:spcPct val="0"/>
        </a:spcAft>
        <a:buChar char="•"/>
        <a:defRPr sz="1600">
          <a:solidFill>
            <a:schemeClr val="tx1"/>
          </a:solidFill>
          <a:latin typeface="+mn-lt"/>
          <a:ea typeface="+mn-ea"/>
        </a:defRPr>
      </a:lvl5pPr>
      <a:lvl6pPr marL="2228850" indent="-228600" algn="l" rtl="0" eaLnBrk="0" fontAlgn="base" hangingPunct="0">
        <a:spcBef>
          <a:spcPct val="20000"/>
        </a:spcBef>
        <a:spcAft>
          <a:spcPct val="0"/>
        </a:spcAft>
        <a:buChar char="•"/>
        <a:defRPr sz="1600">
          <a:solidFill>
            <a:schemeClr val="tx1"/>
          </a:solidFill>
          <a:latin typeface="+mn-lt"/>
          <a:ea typeface="+mn-ea"/>
        </a:defRPr>
      </a:lvl6pPr>
      <a:lvl7pPr marL="2686050" indent="-228600" algn="l" rtl="0" eaLnBrk="0" fontAlgn="base" hangingPunct="0">
        <a:spcBef>
          <a:spcPct val="20000"/>
        </a:spcBef>
        <a:spcAft>
          <a:spcPct val="0"/>
        </a:spcAft>
        <a:buChar char="•"/>
        <a:defRPr sz="1600">
          <a:solidFill>
            <a:schemeClr val="tx1"/>
          </a:solidFill>
          <a:latin typeface="+mn-lt"/>
          <a:ea typeface="+mn-ea"/>
        </a:defRPr>
      </a:lvl7pPr>
      <a:lvl8pPr marL="3143250" indent="-228600" algn="l" rtl="0" eaLnBrk="0" fontAlgn="base" hangingPunct="0">
        <a:spcBef>
          <a:spcPct val="20000"/>
        </a:spcBef>
        <a:spcAft>
          <a:spcPct val="0"/>
        </a:spcAft>
        <a:buChar char="•"/>
        <a:defRPr sz="1600">
          <a:solidFill>
            <a:schemeClr val="tx1"/>
          </a:solidFill>
          <a:latin typeface="+mn-lt"/>
          <a:ea typeface="+mn-ea"/>
        </a:defRPr>
      </a:lvl8pPr>
      <a:lvl9pPr marL="3600450" indent="-228600" algn="l" rtl="0" eaLnBrk="0" fontAlgn="base" hangingPunct="0">
        <a:spcBef>
          <a:spcPct val="20000"/>
        </a:spcBef>
        <a:spcAft>
          <a:spcPct val="0"/>
        </a:spcAft>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mailto:d3e3e3@g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d3e3e3@gmail.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3" Type="http://schemas.openxmlformats.org/officeDocument/2006/relationships/hyperlink" Target="https://development.standards.ieee.org/get-file/P802.11ak.pdf?t=77398400003" TargetMode="External"/><Relationship Id="rId4" Type="http://schemas.openxmlformats.org/officeDocument/2006/relationships/hyperlink" Target="http://www.ieee802.org/11/private/Draft_Standards/11ak/Draft%20P802.11ak_D2.3.pdf" TargetMode="External"/><Relationship Id="rId5" Type="http://schemas.openxmlformats.org/officeDocument/2006/relationships/hyperlink" Target="http://www.ieee802.org/1/files/private/bz-drafts/d2/802-1Qbz-d2-4.pdf" TargetMode="External"/><Relationship Id="rId6" Type="http://schemas.openxmlformats.org/officeDocument/2006/relationships/hyperlink" Target="http://www.ieee802.org/1/files/private/ac-rev-drafts/d3/802-1ac-rev-d3-1.pdf" TargetMode="External"/><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Date Placeholder 4"/>
          <p:cNvSpPr>
            <a:spLocks noGrp="1"/>
          </p:cNvSpPr>
          <p:nvPr>
            <p:ph type="dt" sz="half" idx="10"/>
          </p:nvPr>
        </p:nvSpPr>
        <p:spPr/>
        <p:txBody>
          <a:bodyPr/>
          <a:lstStyle/>
          <a:p>
            <a:r>
              <a:rPr lang="en-US" smtClean="0"/>
              <a:t>July 2016</a:t>
            </a:r>
            <a:endParaRPr lang="en-US"/>
          </a:p>
        </p:txBody>
      </p:sp>
      <p:sp>
        <p:nvSpPr>
          <p:cNvPr id="26" name="Footer Placeholder 5"/>
          <p:cNvSpPr>
            <a:spLocks noGrp="1"/>
          </p:cNvSpPr>
          <p:nvPr>
            <p:ph type="ftr" sz="quarter" idx="11"/>
          </p:nvPr>
        </p:nvSpPr>
        <p:spPr/>
        <p:txBody>
          <a:bodyPr/>
          <a:lstStyle/>
          <a:p>
            <a:r>
              <a:rPr lang="en-US" smtClean="0"/>
              <a:t>Donald Eastlake 3rd, Huawei Technologies</a:t>
            </a:r>
            <a:endParaRPr lang="en-US"/>
          </a:p>
        </p:txBody>
      </p:sp>
      <p:sp>
        <p:nvSpPr>
          <p:cNvPr id="27" name="Slide Number Placeholder 6"/>
          <p:cNvSpPr>
            <a:spLocks noGrp="1"/>
          </p:cNvSpPr>
          <p:nvPr>
            <p:ph type="sldNum" sz="quarter" idx="12"/>
          </p:nvPr>
        </p:nvSpPr>
        <p:spPr/>
        <p:txBody>
          <a:bodyPr/>
          <a:lstStyle/>
          <a:p>
            <a:r>
              <a:rPr lang="en-US"/>
              <a:t>Slide </a:t>
            </a:r>
            <a:fld id="{4CEC91F7-929A-F34C-9B79-77717372B2B7}" type="slidenum">
              <a:rPr lang="en-US"/>
              <a:pPr/>
              <a:t>1</a:t>
            </a:fld>
            <a:endParaRPr lang="en-US"/>
          </a:p>
        </p:txBody>
      </p:sp>
      <p:sp>
        <p:nvSpPr>
          <p:cNvPr id="30722" name="Rectangle 2"/>
          <p:cNvSpPr>
            <a:spLocks noGrp="1" noChangeArrowheads="1"/>
          </p:cNvSpPr>
          <p:nvPr>
            <p:ph type="title"/>
          </p:nvPr>
        </p:nvSpPr>
        <p:spPr>
          <a:noFill/>
          <a:ln/>
        </p:spPr>
        <p:txBody>
          <a:bodyPr/>
          <a:lstStyle/>
          <a:p>
            <a:r>
              <a:rPr lang="en-US" dirty="0" smtClean="0">
                <a:latin typeface="Arial" charset="0"/>
              </a:rPr>
              <a:t>July 2016 802.11ak Agenda</a:t>
            </a:r>
            <a:endParaRPr lang="en-US" dirty="0">
              <a:latin typeface="Arial" charset="0"/>
            </a:endParaRPr>
          </a:p>
        </p:txBody>
      </p:sp>
      <p:sp>
        <p:nvSpPr>
          <p:cNvPr id="30726" name="Rectangle 6"/>
          <p:cNvSpPr>
            <a:spLocks noGrp="1" noChangeArrowheads="1"/>
          </p:cNvSpPr>
          <p:nvPr>
            <p:ph type="body" sz="half" idx="1"/>
          </p:nvPr>
        </p:nvSpPr>
        <p:spPr>
          <a:xfrm>
            <a:off x="685800" y="1752600"/>
            <a:ext cx="7772400" cy="1219200"/>
          </a:xfrm>
          <a:noFill/>
          <a:ln/>
        </p:spPr>
        <p:txBody>
          <a:bodyPr/>
          <a:lstStyle/>
          <a:p>
            <a:pPr algn="ctr">
              <a:buFontTx/>
              <a:buNone/>
            </a:pPr>
            <a:r>
              <a:rPr lang="en-US" sz="1800" dirty="0">
                <a:latin typeface="Arial" charset="0"/>
              </a:rPr>
              <a:t>Date:</a:t>
            </a:r>
            <a:r>
              <a:rPr lang="en-US" sz="1800" b="0" dirty="0">
                <a:latin typeface="Arial" charset="0"/>
              </a:rPr>
              <a:t> </a:t>
            </a:r>
            <a:r>
              <a:rPr lang="en-US" sz="1800" b="0" dirty="0" smtClean="0">
                <a:latin typeface="Arial" charset="0"/>
              </a:rPr>
              <a:t>2016-</a:t>
            </a:r>
            <a:r>
              <a:rPr lang="en-US" sz="1800" b="0" dirty="0" smtClean="0">
                <a:latin typeface="Arial" charset="0"/>
              </a:rPr>
              <a:t>09-11</a:t>
            </a:r>
            <a:endParaRPr lang="en-US" sz="1800" b="0" dirty="0">
              <a:latin typeface="Arial" charset="0"/>
            </a:endParaRPr>
          </a:p>
        </p:txBody>
      </p:sp>
      <p:sp>
        <p:nvSpPr>
          <p:cNvPr id="30732" name="Rectangle 12"/>
          <p:cNvSpPr>
            <a:spLocks noChangeArrowheads="1"/>
          </p:cNvSpPr>
          <p:nvPr/>
        </p:nvSpPr>
        <p:spPr bwMode="auto">
          <a:xfrm>
            <a:off x="533400" y="2057400"/>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a:spcBef>
                <a:spcPct val="20000"/>
              </a:spcBef>
            </a:pPr>
            <a:r>
              <a:rPr lang="en-US" sz="2000" b="1" dirty="0"/>
              <a:t>Authors:</a:t>
            </a:r>
          </a:p>
        </p:txBody>
      </p:sp>
      <p:graphicFrame>
        <p:nvGraphicFramePr>
          <p:cNvPr id="30754" name="Group 34"/>
          <p:cNvGraphicFramePr>
            <a:graphicFrameLocks noGrp="1"/>
          </p:cNvGraphicFramePr>
          <p:nvPr>
            <p:ph sz="half" idx="2"/>
            <p:extLst>
              <p:ext uri="{D42A27DB-BD31-4B8C-83A1-F6EECF244321}">
                <p14:modId xmlns:p14="http://schemas.microsoft.com/office/powerpoint/2010/main" val="3377348777"/>
              </p:ext>
            </p:extLst>
          </p:nvPr>
        </p:nvGraphicFramePr>
        <p:xfrm>
          <a:off x="685800" y="2590799"/>
          <a:ext cx="7772400" cy="1066801"/>
        </p:xfrm>
        <a:graphic>
          <a:graphicData uri="http://schemas.openxmlformats.org/drawingml/2006/table">
            <a:tbl>
              <a:tblPr/>
              <a:tblGrid>
                <a:gridCol w="1701800"/>
                <a:gridCol w="1406525"/>
                <a:gridCol w="1387475"/>
                <a:gridCol w="1600200"/>
                <a:gridCol w="1676400"/>
              </a:tblGrid>
              <a:tr h="3444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Name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charset="0"/>
                          <a:ea typeface="ＭＳ Ｐゴシック" charset="0"/>
                        </a:rPr>
                        <a:t>Affiliations</a:t>
                      </a:r>
                      <a:endParaRPr kumimoji="0" lang="en-US" sz="1400" b="1" i="0" u="none" strike="noStrike" cap="none" normalizeH="0" baseline="0" dirty="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charset="0"/>
                          <a:ea typeface="ＭＳ Ｐゴシック" charset="0"/>
                        </a:rPr>
                        <a:t>Address</a:t>
                      </a:r>
                      <a:endParaRPr kumimoji="0" lang="en-US" sz="1400" b="1" i="0" u="none" strike="noStrike" cap="none" normalizeH="0" baseline="0" dirty="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Phone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Times New Roman" charset="0"/>
                          <a:ea typeface="ＭＳ Ｐゴシック" charset="0"/>
                        </a:rPr>
                        <a:t>Email</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722313">
                <a:tc>
                  <a:txBody>
                    <a:bodyPr/>
                    <a:lstStyle/>
                    <a:p>
                      <a:pPr marL="0" marR="0" algn="ctr">
                        <a:spcBef>
                          <a:spcPts val="0"/>
                        </a:spcBef>
                        <a:spcAft>
                          <a:spcPts val="1200"/>
                        </a:spcAft>
                      </a:pPr>
                      <a:r>
                        <a:rPr lang="en-US" sz="1600" b="0" dirty="0">
                          <a:effectLst/>
                          <a:latin typeface="Times New Roman"/>
                          <a:ea typeface="Times New Roman"/>
                        </a:rPr>
                        <a:t>Donald Eastlake</a:t>
                      </a:r>
                      <a:endParaRPr lang="en-US" sz="2800" b="1" dirty="0">
                        <a:effectLst/>
                        <a:latin typeface="Times New Roman"/>
                        <a:ea typeface="Times New Roman"/>
                      </a:endParaRPr>
                    </a:p>
                  </a:txBody>
                  <a:tcPr marL="68580" marR="68580" marT="0" marB="0" anchor="ctr">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600" b="0" dirty="0">
                          <a:effectLst/>
                          <a:latin typeface="Times New Roman"/>
                          <a:ea typeface="Times New Roman"/>
                        </a:rPr>
                        <a:t>Huawei Technologies</a:t>
                      </a:r>
                      <a:endParaRPr lang="en-US" sz="2800" b="1" dirty="0">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400" b="0">
                          <a:effectLst/>
                          <a:latin typeface="Times New Roman"/>
                          <a:ea typeface="Times New Roman"/>
                        </a:rPr>
                        <a:t>155 Beaver Street, Milford, MA 01757 USA</a:t>
                      </a:r>
                      <a:endParaRPr lang="en-US" sz="2400" b="1">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600" b="0">
                          <a:effectLst/>
                          <a:latin typeface="Times New Roman"/>
                          <a:ea typeface="Times New Roman"/>
                        </a:rPr>
                        <a:t>+1-508-333-2270</a:t>
                      </a:r>
                      <a:endParaRPr lang="en-US" sz="2800" b="1">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400" b="0" dirty="0">
                          <a:effectLst/>
                          <a:latin typeface="Times New Roman"/>
                          <a:ea typeface="Times New Roman"/>
                          <a:hlinkClick r:id="rId3"/>
                        </a:rPr>
                        <a:t>d3e3e3@gmail.com</a:t>
                      </a:r>
                      <a:endParaRPr lang="en-US" sz="3200" b="1" dirty="0">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10</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16:00 – 18:</a:t>
            </a:r>
            <a:r>
              <a:rPr lang="en-US" dirty="0" smtClean="0">
                <a:latin typeface="Arial"/>
                <a:cs typeface="Arial"/>
              </a:rPr>
              <a:t>00, </a:t>
            </a:r>
            <a:r>
              <a:rPr lang="en-US" dirty="0">
                <a:latin typeface="Arial"/>
                <a:cs typeface="Arial"/>
              </a:rPr>
              <a:t>Seaport </a:t>
            </a:r>
            <a:r>
              <a:rPr lang="en-US" dirty="0" smtClean="0">
                <a:latin typeface="Arial"/>
                <a:cs typeface="Arial"/>
              </a:rPr>
              <a:t>H</a:t>
            </a:r>
            <a:r>
              <a:rPr lang="en-US" dirty="0">
                <a:latin typeface="Arial"/>
                <a:cs typeface="Arial"/>
              </a:rPr>
              <a:t> </a:t>
            </a:r>
            <a:r>
              <a:rPr lang="en-US" dirty="0" smtClean="0">
                <a:latin typeface="Arial"/>
                <a:cs typeface="Arial"/>
              </a:rPr>
              <a:t>Room</a:t>
            </a:r>
            <a:endParaRPr lang="en-US" dirty="0">
              <a:latin typeface="Arial"/>
              <a:cs typeface="Arial"/>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dirty="0"/>
              <a:t>Call </a:t>
            </a:r>
            <a:r>
              <a:rPr lang="en-US" dirty="0" err="1" smtClean="0"/>
              <a:t>TGak</a:t>
            </a:r>
            <a:r>
              <a:rPr lang="en-US" dirty="0" smtClean="0"/>
              <a:t> meeting </a:t>
            </a:r>
            <a:r>
              <a:rPr lang="en-US" dirty="0"/>
              <a:t>to </a:t>
            </a:r>
            <a:r>
              <a:rPr lang="en-US" dirty="0" smtClean="0"/>
              <a:t>order</a:t>
            </a:r>
          </a:p>
          <a:p>
            <a:pPr>
              <a:lnSpc>
                <a:spcPct val="80000"/>
              </a:lnSpc>
            </a:pPr>
            <a:r>
              <a:rPr lang="en-US" b="0" dirty="0" smtClean="0"/>
              <a:t>Appointment </a:t>
            </a:r>
            <a:r>
              <a:rPr lang="en-US" b="0" dirty="0"/>
              <a:t>of </a:t>
            </a:r>
            <a:r>
              <a:rPr lang="en-US" b="0" dirty="0" smtClean="0"/>
              <a:t>Secretary</a:t>
            </a:r>
          </a:p>
          <a:p>
            <a:pPr lvl="1">
              <a:lnSpc>
                <a:spcPct val="80000"/>
              </a:lnSpc>
            </a:pPr>
            <a:r>
              <a:rPr lang="en-US" dirty="0" smtClean="0"/>
              <a:t>Mark Hamilton took notes.</a:t>
            </a:r>
            <a:endParaRPr lang="en-US" b="0" dirty="0" smtClean="0"/>
          </a:p>
          <a:p>
            <a:pPr>
              <a:lnSpc>
                <a:spcPct val="80000"/>
              </a:lnSpc>
            </a:pPr>
            <a:r>
              <a:rPr lang="en-US" b="0" dirty="0"/>
              <a:t>Review of IEEE 802 and 802.11 Policies and Procedures on Intellectual Property, Inappropriate Topics, </a:t>
            </a:r>
            <a:r>
              <a:rPr lang="en-US" b="0" dirty="0" smtClean="0"/>
              <a:t>Etc. Call for essential patents</a:t>
            </a:r>
          </a:p>
          <a:p>
            <a:pPr>
              <a:lnSpc>
                <a:spcPct val="80000"/>
              </a:lnSpc>
            </a:pPr>
            <a:r>
              <a:rPr lang="en-US" b="0" dirty="0" smtClean="0"/>
              <a:t>Attendance </a:t>
            </a:r>
            <a:r>
              <a:rPr lang="en-US" b="0" dirty="0"/>
              <a:t>Recording Reminder</a:t>
            </a:r>
          </a:p>
          <a:p>
            <a:pPr>
              <a:lnSpc>
                <a:spcPct val="80000"/>
              </a:lnSpc>
            </a:pPr>
            <a:r>
              <a:rPr lang="en-US" b="0" dirty="0" smtClean="0"/>
              <a:t>Approval of Agenda </a:t>
            </a:r>
          </a:p>
          <a:p>
            <a:pPr>
              <a:lnSpc>
                <a:spcPct val="80000"/>
              </a:lnSpc>
            </a:pPr>
            <a:endParaRPr lang="en-US" b="0" dirty="0" smtClean="0"/>
          </a:p>
          <a:p>
            <a:pPr>
              <a:lnSpc>
                <a:spcPct val="80000"/>
              </a:lnSpc>
            </a:pPr>
            <a:r>
              <a:rPr lang="en-US" dirty="0" smtClean="0"/>
              <a:t>Moved</a:t>
            </a:r>
            <a:r>
              <a:rPr lang="en-US" dirty="0"/>
              <a:t>, </a:t>
            </a:r>
            <a:r>
              <a:rPr lang="en-US" b="0" dirty="0"/>
              <a:t>to approve 11-16</a:t>
            </a:r>
            <a:r>
              <a:rPr lang="en-US" b="0" dirty="0" smtClean="0"/>
              <a:t>/749r0 </a:t>
            </a:r>
            <a:r>
              <a:rPr lang="en-US" b="0" dirty="0"/>
              <a:t>as the minutes of the Waikoloa </a:t>
            </a:r>
            <a:r>
              <a:rPr lang="en-US" b="0" dirty="0" err="1"/>
              <a:t>TGak</a:t>
            </a:r>
            <a:r>
              <a:rPr lang="en-US" b="0" dirty="0"/>
              <a:t> meeting in May.</a:t>
            </a:r>
          </a:p>
          <a:p>
            <a:pPr lvl="1">
              <a:lnSpc>
                <a:spcPct val="80000"/>
              </a:lnSpc>
            </a:pPr>
            <a:r>
              <a:rPr lang="en-US" dirty="0"/>
              <a:t>A</a:t>
            </a:r>
            <a:r>
              <a:rPr lang="en-US" dirty="0" smtClean="0"/>
              <a:t>pproved by unanimous consent</a:t>
            </a:r>
            <a:endParaRPr lang="en-US" dirty="0"/>
          </a:p>
          <a:p>
            <a:pPr>
              <a:lnSpc>
                <a:spcPct val="80000"/>
              </a:lnSpc>
            </a:pPr>
            <a:endParaRPr lang="en-US" b="0" dirty="0" smtClean="0"/>
          </a:p>
        </p:txBody>
      </p:sp>
    </p:spTree>
    <p:extLst>
      <p:ext uri="{BB962C8B-B14F-4D97-AF65-F5344CB8AC3E}">
        <p14:creationId xmlns:p14="http://schemas.microsoft.com/office/powerpoint/2010/main" val="399852873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11</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16:00 – 18:00</a:t>
            </a:r>
            <a:r>
              <a:rPr lang="en-US" dirty="0">
                <a:latin typeface="Arial"/>
                <a:cs typeface="Arial"/>
              </a:rPr>
              <a:t>, Seaport H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endParaRPr lang="en-US" dirty="0" smtClean="0"/>
          </a:p>
          <a:p>
            <a:pPr>
              <a:lnSpc>
                <a:spcPct val="80000"/>
              </a:lnSpc>
            </a:pPr>
            <a:r>
              <a:rPr lang="en-US" dirty="0" smtClean="0"/>
              <a:t>Moved</a:t>
            </a:r>
            <a:r>
              <a:rPr lang="en-US" dirty="0"/>
              <a:t>, </a:t>
            </a:r>
            <a:r>
              <a:rPr lang="en-US" b="0" dirty="0"/>
              <a:t>to approve the following minutes of </a:t>
            </a:r>
            <a:r>
              <a:rPr lang="en-US" b="0" dirty="0" err="1"/>
              <a:t>TGak</a:t>
            </a:r>
            <a:r>
              <a:rPr lang="en-US" b="0" dirty="0"/>
              <a:t> teleconferences held since the May </a:t>
            </a:r>
            <a:r>
              <a:rPr lang="en-US" b="0" dirty="0" err="1"/>
              <a:t>TGak</a:t>
            </a:r>
            <a:r>
              <a:rPr lang="en-US" b="0" dirty="0"/>
              <a:t> meeting:</a:t>
            </a:r>
          </a:p>
          <a:p>
            <a:pPr lvl="1">
              <a:lnSpc>
                <a:spcPct val="80000"/>
              </a:lnSpc>
            </a:pPr>
            <a:r>
              <a:rPr lang="en-US" dirty="0" smtClean="0"/>
              <a:t>June 6: </a:t>
            </a:r>
            <a:r>
              <a:rPr lang="en-US" dirty="0"/>
              <a:t>11-16</a:t>
            </a:r>
            <a:r>
              <a:rPr lang="en-US" dirty="0" smtClean="0"/>
              <a:t>/767r0</a:t>
            </a:r>
            <a:endParaRPr lang="en-US" dirty="0"/>
          </a:p>
          <a:p>
            <a:pPr lvl="1">
              <a:lnSpc>
                <a:spcPct val="80000"/>
              </a:lnSpc>
            </a:pPr>
            <a:r>
              <a:rPr lang="en-US" dirty="0" smtClean="0"/>
              <a:t>June 13: </a:t>
            </a:r>
            <a:r>
              <a:rPr lang="en-US" dirty="0"/>
              <a:t>11-16</a:t>
            </a:r>
            <a:r>
              <a:rPr lang="en-US" dirty="0" smtClean="0"/>
              <a:t>/782r0</a:t>
            </a:r>
            <a:endParaRPr lang="en-US" dirty="0"/>
          </a:p>
          <a:p>
            <a:pPr lvl="1">
              <a:lnSpc>
                <a:spcPct val="80000"/>
              </a:lnSpc>
            </a:pPr>
            <a:r>
              <a:rPr lang="en-US" dirty="0" smtClean="0"/>
              <a:t>June 20: 11-16/843r0</a:t>
            </a:r>
            <a:endParaRPr lang="en-US" dirty="0"/>
          </a:p>
          <a:p>
            <a:pPr lvl="1">
              <a:lnSpc>
                <a:spcPct val="80000"/>
              </a:lnSpc>
            </a:pPr>
            <a:r>
              <a:rPr lang="en-US" dirty="0" smtClean="0"/>
              <a:t>July 11: 11-16/845r0</a:t>
            </a:r>
            <a:endParaRPr lang="en-US" dirty="0"/>
          </a:p>
          <a:p>
            <a:pPr lvl="2">
              <a:lnSpc>
                <a:spcPct val="80000"/>
              </a:lnSpc>
            </a:pPr>
            <a:r>
              <a:rPr lang="en-US" sz="2000" dirty="0" smtClean="0"/>
              <a:t>Approved by unanimous consent</a:t>
            </a:r>
          </a:p>
          <a:p>
            <a:pPr>
              <a:lnSpc>
                <a:spcPct val="80000"/>
              </a:lnSpc>
            </a:pPr>
            <a:endParaRPr lang="en-US" b="0" dirty="0" smtClean="0"/>
          </a:p>
        </p:txBody>
      </p:sp>
    </p:spTree>
    <p:extLst>
      <p:ext uri="{BB962C8B-B14F-4D97-AF65-F5344CB8AC3E}">
        <p14:creationId xmlns:p14="http://schemas.microsoft.com/office/powerpoint/2010/main" val="27299976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12</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16:00 – 18:00</a:t>
            </a:r>
            <a:r>
              <a:rPr lang="en-US" dirty="0">
                <a:latin typeface="Arial"/>
                <a:cs typeface="Arial"/>
              </a:rPr>
              <a:t>, Seaport H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endParaRPr lang="en-US" dirty="0" smtClean="0"/>
          </a:p>
          <a:p>
            <a:pPr>
              <a:lnSpc>
                <a:spcPct val="80000"/>
              </a:lnSpc>
            </a:pPr>
            <a:r>
              <a:rPr lang="en-US" dirty="0" smtClean="0"/>
              <a:t>Moved</a:t>
            </a:r>
            <a:r>
              <a:rPr lang="en-US" dirty="0"/>
              <a:t>, </a:t>
            </a:r>
            <a:r>
              <a:rPr lang="en-US" b="0" dirty="0"/>
              <a:t>to approve 11-16/969r0 as the minutes of the </a:t>
            </a:r>
            <a:r>
              <a:rPr lang="en-US" b="0" dirty="0" err="1"/>
              <a:t>TGak</a:t>
            </a:r>
            <a:r>
              <a:rPr lang="en-US" b="0" dirty="0"/>
              <a:t> ad hoc meeting this morning.</a:t>
            </a:r>
          </a:p>
          <a:p>
            <a:pPr lvl="1">
              <a:lnSpc>
                <a:spcPct val="80000"/>
              </a:lnSpc>
            </a:pPr>
            <a:r>
              <a:rPr lang="en-US" dirty="0"/>
              <a:t>Mover: </a:t>
            </a:r>
            <a:r>
              <a:rPr lang="en-US" dirty="0" smtClean="0"/>
              <a:t>Michael Fischer    </a:t>
            </a:r>
            <a:r>
              <a:rPr lang="en-US" dirty="0"/>
              <a:t>Seconder: </a:t>
            </a:r>
            <a:r>
              <a:rPr lang="en-US" dirty="0" smtClean="0"/>
              <a:t>Mark Hamilton</a:t>
            </a:r>
            <a:endParaRPr lang="en-US" dirty="0"/>
          </a:p>
          <a:p>
            <a:pPr lvl="1">
              <a:lnSpc>
                <a:spcPct val="80000"/>
              </a:lnSpc>
            </a:pPr>
            <a:r>
              <a:rPr lang="en-US" dirty="0"/>
              <a:t>Yes: </a:t>
            </a:r>
            <a:r>
              <a:rPr lang="en-US" dirty="0" smtClean="0"/>
              <a:t>2   </a:t>
            </a:r>
            <a:r>
              <a:rPr lang="en-US" dirty="0"/>
              <a:t>No: </a:t>
            </a:r>
            <a:r>
              <a:rPr lang="en-US" dirty="0" smtClean="0"/>
              <a:t>0   </a:t>
            </a:r>
            <a:r>
              <a:rPr lang="en-US" dirty="0"/>
              <a:t>Abstain: </a:t>
            </a:r>
            <a:r>
              <a:rPr lang="en-US" dirty="0" smtClean="0"/>
              <a:t>1</a:t>
            </a:r>
            <a:endParaRPr lang="en-US" dirty="0"/>
          </a:p>
          <a:p>
            <a:pPr>
              <a:lnSpc>
                <a:spcPct val="80000"/>
              </a:lnSpc>
            </a:pPr>
            <a:endParaRPr lang="en-US" dirty="0" smtClean="0"/>
          </a:p>
          <a:p>
            <a:pPr>
              <a:lnSpc>
                <a:spcPct val="80000"/>
              </a:lnSpc>
            </a:pPr>
            <a:r>
              <a:rPr lang="en-US" dirty="0" smtClean="0"/>
              <a:t>Moved</a:t>
            </a:r>
            <a:r>
              <a:rPr lang="en-US" dirty="0"/>
              <a:t>, </a:t>
            </a:r>
            <a:r>
              <a:rPr lang="en-US" b="0" dirty="0"/>
              <a:t>to approve </a:t>
            </a:r>
            <a:r>
              <a:rPr lang="en-US" b="0" dirty="0" smtClean="0"/>
              <a:t>the revised </a:t>
            </a:r>
            <a:r>
              <a:rPr lang="en-US" b="0" dirty="0" err="1" smtClean="0"/>
              <a:t>TGak</a:t>
            </a:r>
            <a:r>
              <a:rPr lang="en-US" b="0" dirty="0" smtClean="0"/>
              <a:t> timeline as shown on slide 5 of 11-16/775r2.</a:t>
            </a:r>
            <a:endParaRPr lang="en-US" b="0" dirty="0"/>
          </a:p>
          <a:p>
            <a:pPr lvl="1">
              <a:lnSpc>
                <a:spcPct val="80000"/>
              </a:lnSpc>
            </a:pPr>
            <a:r>
              <a:rPr lang="en-US" dirty="0" smtClean="0"/>
              <a:t>Approved by unanimous consent</a:t>
            </a:r>
          </a:p>
          <a:p>
            <a:pPr>
              <a:lnSpc>
                <a:spcPct val="80000"/>
              </a:lnSpc>
            </a:pPr>
            <a:endParaRPr lang="en-US" dirty="0"/>
          </a:p>
          <a:p>
            <a:pPr>
              <a:lnSpc>
                <a:spcPct val="80000"/>
              </a:lnSpc>
            </a:pPr>
            <a:r>
              <a:rPr lang="en-US" b="0" dirty="0" smtClean="0"/>
              <a:t>Reviewed 5C document </a:t>
            </a:r>
            <a:r>
              <a:rPr lang="en-GB" b="0" dirty="0"/>
              <a:t>11-12/1208r0</a:t>
            </a:r>
            <a:r>
              <a:rPr lang="en-US" b="0" dirty="0"/>
              <a:t> </a:t>
            </a:r>
            <a:endParaRPr lang="en-US" b="0" dirty="0" smtClean="0"/>
          </a:p>
          <a:p>
            <a:pPr lvl="1">
              <a:lnSpc>
                <a:spcPct val="80000"/>
              </a:lnSpc>
            </a:pPr>
            <a:r>
              <a:rPr lang="en-US" dirty="0" smtClean="0"/>
              <a:t>No changes suggested</a:t>
            </a:r>
            <a:endParaRPr lang="en-US" b="0" dirty="0" smtClean="0"/>
          </a:p>
          <a:p>
            <a:pPr>
              <a:lnSpc>
                <a:spcPct val="80000"/>
              </a:lnSpc>
            </a:pPr>
            <a:endParaRPr lang="en-US" b="0" dirty="0" smtClean="0"/>
          </a:p>
        </p:txBody>
      </p:sp>
    </p:spTree>
    <p:extLst>
      <p:ext uri="{BB962C8B-B14F-4D97-AF65-F5344CB8AC3E}">
        <p14:creationId xmlns:p14="http://schemas.microsoft.com/office/powerpoint/2010/main" val="34403246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13</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16:00 – 18:00</a:t>
            </a:r>
            <a:r>
              <a:rPr lang="en-US" dirty="0">
                <a:latin typeface="Arial"/>
                <a:cs typeface="Arial"/>
              </a:rPr>
              <a:t>, Seaport H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lvl="0"/>
            <a:r>
              <a:rPr lang="en-GB" sz="2800" dirty="0" smtClean="0"/>
              <a:t>Moved</a:t>
            </a:r>
            <a:r>
              <a:rPr lang="en-GB" dirty="0"/>
              <a:t>:</a:t>
            </a:r>
            <a:r>
              <a:rPr lang="en-GB" dirty="0" smtClean="0"/>
              <a:t/>
            </a:r>
            <a:br>
              <a:rPr lang="en-GB" dirty="0" smtClean="0"/>
            </a:br>
            <a:r>
              <a:rPr lang="en-GB" dirty="0" smtClean="0"/>
              <a:t>Believing </a:t>
            </a:r>
            <a:r>
              <a:rPr lang="en-GB" dirty="0"/>
              <a:t>that the </a:t>
            </a:r>
            <a:r>
              <a:rPr lang="en-GB" dirty="0" smtClean="0"/>
              <a:t>5C contained </a:t>
            </a:r>
            <a:r>
              <a:rPr lang="en-GB" dirty="0"/>
              <a:t>in the document referenced below meets IEEE 802 guidelines,</a:t>
            </a:r>
            <a:endParaRPr lang="en-US" dirty="0"/>
          </a:p>
          <a:p>
            <a:r>
              <a:rPr lang="en-GB" dirty="0"/>
              <a:t>Request that the </a:t>
            </a:r>
            <a:r>
              <a:rPr lang="en-GB" dirty="0" smtClean="0"/>
              <a:t>5C contained </a:t>
            </a:r>
            <a:r>
              <a:rPr lang="en-GB" dirty="0"/>
              <a:t>in 11-12/</a:t>
            </a:r>
            <a:r>
              <a:rPr lang="en-GB" dirty="0" smtClean="0"/>
              <a:t>1208r0 be </a:t>
            </a:r>
            <a:r>
              <a:rPr lang="en-GB" dirty="0"/>
              <a:t>posted to the IEEE 802 Executive Committee (EC) agenda for WG 802 preview and EC </a:t>
            </a:r>
            <a:r>
              <a:rPr lang="en-GB" dirty="0" smtClean="0"/>
              <a:t>approval.</a:t>
            </a:r>
            <a:endParaRPr lang="en-US" dirty="0"/>
          </a:p>
          <a:p>
            <a:pPr lvl="1"/>
            <a:r>
              <a:rPr lang="en-GB" dirty="0" smtClean="0"/>
              <a:t>Task Group Vote:</a:t>
            </a:r>
          </a:p>
          <a:p>
            <a:pPr lvl="1"/>
            <a:r>
              <a:rPr lang="en-GB" dirty="0" smtClean="0"/>
              <a:t>Moved: Michael Fischer   Seconded: Joseph Levy</a:t>
            </a:r>
          </a:p>
          <a:p>
            <a:pPr lvl="1"/>
            <a:r>
              <a:rPr lang="en-GB" dirty="0" smtClean="0"/>
              <a:t>Yes: 3   No: 0   Abstain: 0</a:t>
            </a:r>
            <a:endParaRPr lang="en-US" dirty="0"/>
          </a:p>
          <a:p>
            <a:pPr lvl="0"/>
            <a:r>
              <a:rPr lang="en-GB" dirty="0" smtClean="0"/>
              <a:t>WG: Moved </a:t>
            </a:r>
            <a:r>
              <a:rPr lang="en-GB" dirty="0"/>
              <a:t>by </a:t>
            </a:r>
            <a:r>
              <a:rPr lang="en-GB" dirty="0" smtClean="0"/>
              <a:t>Donald Eastlake on </a:t>
            </a:r>
            <a:r>
              <a:rPr lang="en-GB" dirty="0"/>
              <a:t>behalf of </a:t>
            </a:r>
            <a:r>
              <a:rPr lang="en-US" dirty="0" err="1" smtClean="0"/>
              <a:t>TGak</a:t>
            </a:r>
            <a:endParaRPr lang="en-US" dirty="0"/>
          </a:p>
          <a:p>
            <a:pPr lvl="1"/>
            <a:r>
              <a:rPr lang="en-GB" dirty="0" smtClean="0"/>
              <a:t>Result</a:t>
            </a:r>
            <a:r>
              <a:rPr lang="en-GB" dirty="0"/>
              <a:t>: y-n-</a:t>
            </a:r>
            <a:r>
              <a:rPr lang="en-GB" dirty="0" smtClean="0"/>
              <a:t>a</a:t>
            </a:r>
            <a:endParaRPr lang="en-US" dirty="0"/>
          </a:p>
          <a:p>
            <a:pPr>
              <a:lnSpc>
                <a:spcPct val="80000"/>
              </a:lnSpc>
            </a:pPr>
            <a:endParaRPr lang="en-US" b="0" dirty="0" smtClean="0"/>
          </a:p>
        </p:txBody>
      </p:sp>
    </p:spTree>
    <p:extLst>
      <p:ext uri="{BB962C8B-B14F-4D97-AF65-F5344CB8AC3E}">
        <p14:creationId xmlns:p14="http://schemas.microsoft.com/office/powerpoint/2010/main" val="36532045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14</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16:00 – 18:00</a:t>
            </a:r>
            <a:r>
              <a:rPr lang="en-US" dirty="0">
                <a:latin typeface="Arial"/>
                <a:cs typeface="Arial"/>
              </a:rPr>
              <a:t>, Seaport H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lvl="0"/>
            <a:r>
              <a:rPr lang="en-US" sz="2800" b="0" dirty="0" smtClean="0"/>
              <a:t>Review PAR extension questions and answers as shown in 1</a:t>
            </a:r>
            <a:r>
              <a:rPr lang="en-GB" sz="2800" b="0" dirty="0" smtClean="0"/>
              <a:t>1</a:t>
            </a:r>
            <a:r>
              <a:rPr lang="en-GB" sz="2800" b="0" dirty="0"/>
              <a:t>-16/983r0</a:t>
            </a:r>
            <a:r>
              <a:rPr lang="en-US" sz="2800" b="0" dirty="0" smtClean="0"/>
              <a:t>.</a:t>
            </a:r>
          </a:p>
          <a:p>
            <a:pPr lvl="1"/>
            <a:r>
              <a:rPr lang="en-US" dirty="0" smtClean="0"/>
              <a:t>No changes suggested.</a:t>
            </a:r>
            <a:endParaRPr lang="en-US" dirty="0"/>
          </a:p>
          <a:p>
            <a:pPr>
              <a:lnSpc>
                <a:spcPct val="80000"/>
              </a:lnSpc>
            </a:pPr>
            <a:endParaRPr lang="en-US" b="0" dirty="0" smtClean="0"/>
          </a:p>
        </p:txBody>
      </p:sp>
    </p:spTree>
    <p:extLst>
      <p:ext uri="{BB962C8B-B14F-4D97-AF65-F5344CB8AC3E}">
        <p14:creationId xmlns:p14="http://schemas.microsoft.com/office/powerpoint/2010/main" val="300746080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15</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16:00 – 18:00</a:t>
            </a:r>
            <a:r>
              <a:rPr lang="en-US" dirty="0">
                <a:latin typeface="Arial"/>
                <a:cs typeface="Arial"/>
              </a:rPr>
              <a:t>, Seaport H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lvl="0"/>
            <a:r>
              <a:rPr lang="en-GB" u="sng" dirty="0" smtClean="0"/>
              <a:t>Moved</a:t>
            </a:r>
            <a:r>
              <a:rPr lang="en-GB" dirty="0" smtClean="0"/>
              <a:t>, </a:t>
            </a:r>
            <a:r>
              <a:rPr lang="en-GB" dirty="0"/>
              <a:t>Believing that the PAR </a:t>
            </a:r>
            <a:r>
              <a:rPr lang="en-GB" dirty="0" smtClean="0"/>
              <a:t>extension contained </a:t>
            </a:r>
            <a:r>
              <a:rPr lang="en-GB" dirty="0"/>
              <a:t>in the document referenced below meets IEEE-SA guidelines,</a:t>
            </a:r>
            <a:endParaRPr lang="en-US" dirty="0"/>
          </a:p>
          <a:p>
            <a:pPr lvl="0"/>
            <a:r>
              <a:rPr lang="en-GB" dirty="0"/>
              <a:t>Request that the PAR </a:t>
            </a:r>
            <a:r>
              <a:rPr lang="en-GB" dirty="0" smtClean="0"/>
              <a:t>extension contained </a:t>
            </a:r>
            <a:r>
              <a:rPr lang="en-GB" dirty="0"/>
              <a:t>in </a:t>
            </a:r>
            <a:r>
              <a:rPr lang="en-GB" dirty="0" smtClean="0"/>
              <a:t>11-16/983r0 be </a:t>
            </a:r>
            <a:r>
              <a:rPr lang="en-GB" dirty="0"/>
              <a:t>posted to the IEEE 802 Executive Committee (EC) agenda for WG 802 preview and EC approval to submit to </a:t>
            </a:r>
            <a:r>
              <a:rPr lang="en-GB" dirty="0" err="1"/>
              <a:t>NesCom</a:t>
            </a:r>
            <a:r>
              <a:rPr lang="en-GB" dirty="0"/>
              <a:t>.</a:t>
            </a:r>
            <a:endParaRPr lang="en-US" dirty="0"/>
          </a:p>
          <a:p>
            <a:pPr lvl="1"/>
            <a:r>
              <a:rPr lang="en-GB" dirty="0"/>
              <a:t> Task Group Vote:</a:t>
            </a:r>
          </a:p>
          <a:p>
            <a:pPr lvl="1"/>
            <a:r>
              <a:rPr lang="en-GB" dirty="0"/>
              <a:t>Moved: </a:t>
            </a:r>
            <a:r>
              <a:rPr lang="en-GB" dirty="0" smtClean="0"/>
              <a:t>Joseph Levy   </a:t>
            </a:r>
            <a:r>
              <a:rPr lang="en-GB" dirty="0"/>
              <a:t>Seconded</a:t>
            </a:r>
            <a:r>
              <a:rPr lang="en-GB" dirty="0" smtClean="0"/>
              <a:t>: Michael Fischer</a:t>
            </a:r>
            <a:endParaRPr lang="en-GB" dirty="0"/>
          </a:p>
          <a:p>
            <a:pPr lvl="1"/>
            <a:r>
              <a:rPr lang="en-GB" dirty="0"/>
              <a:t>Yes: </a:t>
            </a:r>
            <a:r>
              <a:rPr lang="en-GB" dirty="0" smtClean="0"/>
              <a:t>3   </a:t>
            </a:r>
            <a:r>
              <a:rPr lang="en-GB" dirty="0"/>
              <a:t>No: </a:t>
            </a:r>
            <a:r>
              <a:rPr lang="en-GB" dirty="0" smtClean="0"/>
              <a:t>0   Abstain: 0</a:t>
            </a:r>
            <a:endParaRPr lang="en-US" dirty="0"/>
          </a:p>
          <a:p>
            <a:r>
              <a:rPr lang="en-GB" dirty="0" smtClean="0"/>
              <a:t>WG: Moved </a:t>
            </a:r>
            <a:r>
              <a:rPr lang="en-GB" dirty="0"/>
              <a:t>by </a:t>
            </a:r>
            <a:r>
              <a:rPr lang="en-GB" dirty="0" smtClean="0"/>
              <a:t>Donald Eastlake on </a:t>
            </a:r>
            <a:r>
              <a:rPr lang="en-GB" dirty="0"/>
              <a:t>behalf of </a:t>
            </a:r>
            <a:r>
              <a:rPr lang="en-US" dirty="0" err="1" smtClean="0"/>
              <a:t>TGak</a:t>
            </a:r>
            <a:endParaRPr lang="en-US" dirty="0"/>
          </a:p>
          <a:p>
            <a:pPr lvl="0"/>
            <a:r>
              <a:rPr lang="en-GB" dirty="0" smtClean="0"/>
              <a:t>Result</a:t>
            </a:r>
            <a:r>
              <a:rPr lang="en-GB" dirty="0"/>
              <a:t>: y-n-</a:t>
            </a:r>
            <a:r>
              <a:rPr lang="en-GB" dirty="0" smtClean="0"/>
              <a:t>a</a:t>
            </a:r>
            <a:endParaRPr lang="en-US" dirty="0"/>
          </a:p>
          <a:p>
            <a:pPr>
              <a:lnSpc>
                <a:spcPct val="80000"/>
              </a:lnSpc>
            </a:pPr>
            <a:endParaRPr lang="en-US" b="0" dirty="0" smtClean="0"/>
          </a:p>
        </p:txBody>
      </p:sp>
    </p:spTree>
    <p:extLst>
      <p:ext uri="{BB962C8B-B14F-4D97-AF65-F5344CB8AC3E}">
        <p14:creationId xmlns:p14="http://schemas.microsoft.com/office/powerpoint/2010/main" val="297932957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16</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16:00 – 18:00</a:t>
            </a:r>
            <a:r>
              <a:rPr lang="en-US" dirty="0">
                <a:latin typeface="Arial"/>
                <a:cs typeface="Arial"/>
              </a:rPr>
              <a:t>, Seaport H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Discussion </a:t>
            </a:r>
            <a:r>
              <a:rPr lang="en-US" b="0" dirty="0"/>
              <a:t>to resolve </a:t>
            </a:r>
            <a:r>
              <a:rPr lang="en-US" b="0" dirty="0" smtClean="0"/>
              <a:t>comments </a:t>
            </a:r>
            <a:r>
              <a:rPr lang="en-US" b="0" dirty="0"/>
              <a:t>and improve the </a:t>
            </a:r>
            <a:r>
              <a:rPr lang="en-US" b="0" dirty="0" err="1"/>
              <a:t>TGak</a:t>
            </a:r>
            <a:r>
              <a:rPr lang="en-US" b="0" dirty="0"/>
              <a:t> </a:t>
            </a:r>
            <a:r>
              <a:rPr lang="en-US" b="0" dirty="0" smtClean="0"/>
              <a:t>Draft</a:t>
            </a:r>
          </a:p>
          <a:p>
            <a:pPr lvl="1">
              <a:lnSpc>
                <a:spcPct val="80000"/>
              </a:lnSpc>
            </a:pPr>
            <a:r>
              <a:rPr lang="en-US" b="0" dirty="0" smtClean="0"/>
              <a:t>11-16/921r1, </a:t>
            </a:r>
            <a:r>
              <a:rPr lang="en-US" dirty="0"/>
              <a:t>“</a:t>
            </a:r>
            <a:r>
              <a:rPr lang="en-US" dirty="0">
                <a:solidFill>
                  <a:srgbClr val="000000"/>
                </a:solidFill>
                <a:ea typeface="Lucida Grande"/>
                <a:cs typeface="Lucida Grande"/>
              </a:rPr>
              <a:t>Remaining LB218 Comments Assigned to Donald Eastlake”, </a:t>
            </a:r>
            <a:r>
              <a:rPr lang="en-US" b="0" dirty="0" smtClean="0"/>
              <a:t>Donald Eastlake</a:t>
            </a:r>
          </a:p>
          <a:p>
            <a:pPr lvl="1">
              <a:lnSpc>
                <a:spcPct val="80000"/>
              </a:lnSpc>
            </a:pPr>
            <a:endParaRPr lang="en-US" b="0" dirty="0" smtClean="0"/>
          </a:p>
          <a:p>
            <a:pPr>
              <a:lnSpc>
                <a:spcPct val="80000"/>
              </a:lnSpc>
            </a:pPr>
            <a:r>
              <a:rPr lang="en-US" dirty="0" smtClean="0"/>
              <a:t>Recess until 13:30 Tuesday.</a:t>
            </a:r>
            <a:endParaRPr lang="en-US" dirty="0"/>
          </a:p>
          <a:p>
            <a:pPr>
              <a:lnSpc>
                <a:spcPct val="80000"/>
              </a:lnSpc>
            </a:pPr>
            <a:endParaRPr lang="en-US" b="0" dirty="0" smtClean="0"/>
          </a:p>
        </p:txBody>
      </p:sp>
    </p:spTree>
    <p:extLst>
      <p:ext uri="{BB962C8B-B14F-4D97-AF65-F5344CB8AC3E}">
        <p14:creationId xmlns:p14="http://schemas.microsoft.com/office/powerpoint/2010/main" val="236129027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65125" y="274638"/>
            <a:ext cx="8458200" cy="1143000"/>
          </a:xfrm>
        </p:spPr>
        <p:txBody>
          <a:bodyPr/>
          <a:lstStyle/>
          <a:p>
            <a:r>
              <a:rPr lang="en-US" dirty="0">
                <a:latin typeface="Times New Roman" charset="0"/>
              </a:rPr>
              <a:t>Participants, Patents, and Duty to Inform</a:t>
            </a:r>
          </a:p>
        </p:txBody>
      </p:sp>
      <p:sp>
        <p:nvSpPr>
          <p:cNvPr id="17411"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en-US" b="1" u="sng">
              <a:solidFill>
                <a:srgbClr val="000099"/>
              </a:solidFill>
              <a:latin typeface="Helvetica" charset="0"/>
            </a:endParaRPr>
          </a:p>
        </p:txBody>
      </p:sp>
      <p:sp>
        <p:nvSpPr>
          <p:cNvPr id="17412" name="Rectangle 4"/>
          <p:cNvSpPr>
            <a:spLocks noChangeArrowheads="1"/>
          </p:cNvSpPr>
          <p:nvPr/>
        </p:nvSpPr>
        <p:spPr bwMode="auto">
          <a:xfrm>
            <a:off x="457200" y="1371600"/>
            <a:ext cx="83058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lnSpc>
                <a:spcPct val="80000"/>
              </a:lnSpc>
              <a:spcBef>
                <a:spcPct val="20000"/>
              </a:spcBef>
              <a:buClr>
                <a:srgbClr val="CC3300"/>
              </a:buClr>
              <a:buSzPct val="50000"/>
              <a:buFont typeface="Monotype Sorts" charset="0"/>
              <a:buChar char="l"/>
            </a:pPr>
            <a:endParaRPr lang="en-US" sz="500" u="sng" dirty="0">
              <a:solidFill>
                <a:srgbClr val="FF0000"/>
              </a:solidFill>
              <a:latin typeface="Arial" charset="0"/>
            </a:endParaRPr>
          </a:p>
          <a:p>
            <a:pPr marL="285750" indent="-285750">
              <a:buFont typeface="Wingdings" charset="2"/>
              <a:buChar char="Ø"/>
            </a:pPr>
            <a:r>
              <a:rPr lang="en-US" sz="1600" b="1" dirty="0" smtClean="0">
                <a:latin typeface="Arial" charset="0"/>
              </a:rPr>
              <a:t>All </a:t>
            </a:r>
            <a:r>
              <a:rPr lang="en-US" sz="1600" b="1" dirty="0">
                <a:latin typeface="Arial" charset="0"/>
              </a:rPr>
              <a:t>participants in this meeting have certain obligations under the IEEE-SA Patent Policy. </a:t>
            </a:r>
            <a:endParaRPr lang="en-US" sz="1600" b="1" dirty="0" smtClean="0">
              <a:latin typeface="Arial" charset="0"/>
            </a:endParaRPr>
          </a:p>
          <a:p>
            <a:pPr marL="285750" indent="-285750">
              <a:buFont typeface="Arial"/>
              <a:buChar char="•"/>
            </a:pPr>
            <a:r>
              <a:rPr lang="en-US" sz="1600" b="1" dirty="0" smtClean="0">
                <a:solidFill>
                  <a:srgbClr val="003399"/>
                </a:solidFill>
                <a:latin typeface="Arial" charset="0"/>
              </a:rPr>
              <a:t>Participants </a:t>
            </a:r>
            <a:r>
              <a:rPr lang="en-US" sz="1600" b="1" dirty="0">
                <a:solidFill>
                  <a:srgbClr val="003399"/>
                </a:solidFill>
                <a:latin typeface="Arial" charset="0"/>
              </a:rPr>
              <a:t>[Note: </a:t>
            </a:r>
            <a:r>
              <a:rPr lang="en-GB" sz="1600" b="1" dirty="0">
                <a:solidFill>
                  <a:srgbClr val="003399"/>
                </a:solidFill>
                <a:latin typeface="Arial" charset="0"/>
              </a:rPr>
              <a:t>Quoted text excerpted from IEEE-SA Standards Board Bylaws </a:t>
            </a:r>
            <a:r>
              <a:rPr lang="en-GB" sz="1600" b="1" dirty="0" err="1">
                <a:solidFill>
                  <a:srgbClr val="003399"/>
                </a:solidFill>
                <a:latin typeface="Arial" charset="0"/>
              </a:rPr>
              <a:t>subclause</a:t>
            </a:r>
            <a:r>
              <a:rPr lang="en-GB" sz="1600" b="1" dirty="0">
                <a:solidFill>
                  <a:srgbClr val="003399"/>
                </a:solidFill>
                <a:latin typeface="Arial" charset="0"/>
              </a:rPr>
              <a:t> 6.2</a:t>
            </a:r>
            <a:r>
              <a:rPr lang="en-US" sz="1600" b="1" dirty="0">
                <a:solidFill>
                  <a:srgbClr val="003399"/>
                </a:solidFill>
                <a:latin typeface="Arial" charset="0"/>
              </a:rPr>
              <a:t>]</a:t>
            </a:r>
            <a:r>
              <a:rPr lang="en-US" sz="1600" b="1" dirty="0" smtClean="0">
                <a:solidFill>
                  <a:srgbClr val="003399"/>
                </a:solidFill>
                <a:latin typeface="Arial" charset="0"/>
              </a:rPr>
              <a:t>:</a:t>
            </a:r>
          </a:p>
          <a:p>
            <a:pPr marL="742950" lvl="1" indent="-285750">
              <a:buFont typeface="Arial"/>
              <a:buChar char="•"/>
            </a:pPr>
            <a:r>
              <a:rPr lang="en-US" sz="1600" b="1" dirty="0" smtClean="0">
                <a:solidFill>
                  <a:srgbClr val="003399"/>
                </a:solidFill>
                <a:latin typeface="Arial" charset="0"/>
              </a:rPr>
              <a:t>“</a:t>
            </a:r>
            <a:r>
              <a:rPr lang="en-US" sz="1600" b="1" dirty="0">
                <a:solidFill>
                  <a:srgbClr val="003399"/>
                </a:solidFill>
                <a:latin typeface="Arial" charset="0"/>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a:t>
            </a:r>
            <a:r>
              <a:rPr lang="en-US" sz="1600" b="1" dirty="0" smtClean="0">
                <a:solidFill>
                  <a:srgbClr val="003399"/>
                </a:solidFill>
                <a:latin typeface="Arial" charset="0"/>
              </a:rPr>
              <a:t>represent.</a:t>
            </a:r>
          </a:p>
          <a:p>
            <a:pPr marL="742950" lvl="1" indent="-285750">
              <a:buFont typeface="Arial"/>
              <a:buChar char="•"/>
            </a:pPr>
            <a:r>
              <a:rPr lang="en-US" sz="1600" b="1" dirty="0" smtClean="0">
                <a:solidFill>
                  <a:srgbClr val="003399"/>
                </a:solidFill>
                <a:latin typeface="Arial" charset="0"/>
              </a:rPr>
              <a:t>“</a:t>
            </a:r>
            <a:r>
              <a:rPr lang="en-US" sz="1600" b="1" dirty="0">
                <a:solidFill>
                  <a:srgbClr val="003399"/>
                </a:solidFill>
                <a:latin typeface="Arial" charset="0"/>
              </a:rPr>
              <a:t>Should inform the IEEE (or cause the IEEE to be informed)” of the identity of “any other holders of potential Essential Patent Claims” (that is, third parties that are not affiliated with the participant, with the participant’s employer, or with anyone else that the participant is from or otherwise represents</a:t>
            </a:r>
            <a:r>
              <a:rPr lang="en-US" sz="1600" b="1" dirty="0" smtClean="0">
                <a:solidFill>
                  <a:srgbClr val="003399"/>
                </a:solidFill>
                <a:latin typeface="Arial" charset="0"/>
              </a:rPr>
              <a:t>)</a:t>
            </a:r>
          </a:p>
          <a:p>
            <a:pPr marL="285750" indent="-285750">
              <a:buFont typeface="Arial"/>
              <a:buChar char="•"/>
            </a:pPr>
            <a:r>
              <a:rPr lang="en-US" sz="1600" b="1" dirty="0" smtClean="0">
                <a:solidFill>
                  <a:srgbClr val="003399"/>
                </a:solidFill>
                <a:latin typeface="Arial" charset="0"/>
              </a:rPr>
              <a:t>The </a:t>
            </a:r>
            <a:r>
              <a:rPr lang="en-US" sz="1600" b="1" dirty="0">
                <a:solidFill>
                  <a:srgbClr val="003399"/>
                </a:solidFill>
                <a:latin typeface="Arial" charset="0"/>
              </a:rPr>
              <a:t>above does not apply if the patent claim is already the subject of an Accepted Letter of Assurance that applies to the proposed standard(s) under consideration by this </a:t>
            </a:r>
            <a:r>
              <a:rPr lang="en-US" sz="1600" b="1" dirty="0" smtClean="0">
                <a:solidFill>
                  <a:srgbClr val="003399"/>
                </a:solidFill>
                <a:latin typeface="Arial" charset="0"/>
              </a:rPr>
              <a:t>group</a:t>
            </a:r>
          </a:p>
          <a:p>
            <a:pPr marL="285750" indent="-285750">
              <a:buFont typeface="Arial"/>
              <a:buChar char="•"/>
            </a:pPr>
            <a:r>
              <a:rPr lang="en-US" sz="1600" b="1" dirty="0" smtClean="0">
                <a:solidFill>
                  <a:srgbClr val="003399"/>
                </a:solidFill>
                <a:latin typeface="Arial" charset="0"/>
              </a:rPr>
              <a:t>Early </a:t>
            </a:r>
            <a:r>
              <a:rPr lang="en-US" sz="1600" b="1" dirty="0">
                <a:solidFill>
                  <a:srgbClr val="003399"/>
                </a:solidFill>
                <a:latin typeface="Arial" charset="0"/>
              </a:rPr>
              <a:t>identification of holders of potential Essential Patent Claims is strongly </a:t>
            </a:r>
            <a:r>
              <a:rPr lang="en-US" sz="1600" b="1" dirty="0" smtClean="0">
                <a:solidFill>
                  <a:srgbClr val="003399"/>
                </a:solidFill>
                <a:latin typeface="Arial" charset="0"/>
              </a:rPr>
              <a:t>encouraged</a:t>
            </a:r>
          </a:p>
          <a:p>
            <a:pPr marL="285750" indent="-285750">
              <a:buFont typeface="Arial"/>
              <a:buChar char="•"/>
            </a:pPr>
            <a:r>
              <a:rPr lang="en-US" sz="1600" b="1" dirty="0" smtClean="0">
                <a:solidFill>
                  <a:srgbClr val="003399"/>
                </a:solidFill>
                <a:latin typeface="Arial" charset="0"/>
              </a:rPr>
              <a:t>No </a:t>
            </a:r>
            <a:r>
              <a:rPr lang="en-US" sz="1600" b="1" dirty="0">
                <a:solidFill>
                  <a:srgbClr val="003399"/>
                </a:solidFill>
                <a:latin typeface="Arial" charset="0"/>
              </a:rPr>
              <a:t>duty to perform a patent search</a:t>
            </a:r>
            <a:endParaRPr lang="en-US" sz="1600" dirty="0">
              <a:latin typeface="Arial" charset="0"/>
            </a:endParaRPr>
          </a:p>
          <a:p>
            <a:pPr marL="230188" indent="-230188">
              <a:spcBef>
                <a:spcPct val="20000"/>
              </a:spcBef>
              <a:buClr>
                <a:srgbClr val="CC3300"/>
              </a:buClr>
              <a:buSzPct val="50000"/>
              <a:buFont typeface="Monotype Sorts" charset="0"/>
              <a:buChar char="l"/>
            </a:pPr>
            <a:endParaRPr lang="en-GB" sz="1600" b="1" dirty="0">
              <a:solidFill>
                <a:srgbClr val="000099"/>
              </a:solidFill>
              <a:latin typeface="Arial" charset="0"/>
            </a:endParaRPr>
          </a:p>
        </p:txBody>
      </p:sp>
      <p:sp>
        <p:nvSpPr>
          <p:cNvPr id="17413"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July 2016</a:t>
            </a:r>
            <a:endParaRPr lang="en-US" sz="1800"/>
          </a:p>
        </p:txBody>
      </p:sp>
      <p:sp>
        <p:nvSpPr>
          <p:cNvPr id="174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62F37B4C-7187-734C-BADF-C261D9DB3F43}" type="slidenum">
              <a:rPr lang="en-US"/>
              <a:pPr/>
              <a:t>17</a:t>
            </a:fld>
            <a:endParaRPr lang="en-US"/>
          </a:p>
        </p:txBody>
      </p:sp>
      <p:sp>
        <p:nvSpPr>
          <p:cNvPr id="17415"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116039053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1143000"/>
          </a:xfrm>
        </p:spPr>
        <p:txBody>
          <a:bodyPr/>
          <a:lstStyle/>
          <a:p>
            <a:r>
              <a:rPr lang="en-GB">
                <a:latin typeface="Times New Roman" charset="0"/>
              </a:rPr>
              <a:t>Patent Related Links</a:t>
            </a:r>
            <a:endParaRPr lang="en-US">
              <a:latin typeface="Times New Roman" charset="0"/>
            </a:endParaRPr>
          </a:p>
        </p:txBody>
      </p:sp>
      <p:sp>
        <p:nvSpPr>
          <p:cNvPr id="163843" name="Rectangle 3"/>
          <p:cNvSpPr>
            <a:spLocks noGrp="1" noChangeArrowheads="1"/>
          </p:cNvSpPr>
          <p:nvPr>
            <p:ph type="body" idx="1"/>
          </p:nvPr>
        </p:nvSpPr>
        <p:spPr>
          <a:xfrm>
            <a:off x="76200" y="1447800"/>
            <a:ext cx="8991600" cy="3886200"/>
          </a:xfrm>
        </p:spPr>
        <p:txBody>
          <a:bodyPr/>
          <a:lstStyle/>
          <a:p>
            <a:pPr lvl="1">
              <a:lnSpc>
                <a:spcPct val="90000"/>
              </a:lnSpc>
              <a:buFont typeface="Monotype Sorts" charset="0"/>
              <a:buNone/>
            </a:pPr>
            <a:r>
              <a:rPr lang="en-US" sz="2400" dirty="0">
                <a:latin typeface="Times New Roman" charset="0"/>
                <a:cs typeface="Times New Roman" charset="0"/>
              </a:rPr>
              <a:t>	</a:t>
            </a:r>
            <a:r>
              <a:rPr lang="en-US" sz="2400" dirty="0" smtClean="0">
                <a:latin typeface="Arial" charset="0"/>
                <a:cs typeface="Times New Roman" charset="0"/>
              </a:rPr>
              <a:t>All </a:t>
            </a:r>
            <a:r>
              <a:rPr lang="en-US" sz="2400" dirty="0">
                <a:latin typeface="Arial" charset="0"/>
                <a:cs typeface="Times New Roman" charset="0"/>
              </a:rPr>
              <a:t>participants should be familiar with their obligations under the IEEE-SA Policies &amp; Procedures for standards development.</a:t>
            </a:r>
          </a:p>
          <a:p>
            <a:pPr lvl="1">
              <a:lnSpc>
                <a:spcPct val="90000"/>
              </a:lnSpc>
              <a:buFont typeface="Monotype Sorts" charset="0"/>
              <a:buNone/>
            </a:pPr>
            <a:r>
              <a:rPr lang="en-US" sz="2400" dirty="0">
                <a:latin typeface="Arial" charset="0"/>
                <a:cs typeface="Times New Roman" charset="0"/>
              </a:rPr>
              <a:t>	Patent Policy is stated in these sources:</a:t>
            </a:r>
          </a:p>
          <a:p>
            <a:pPr lvl="1">
              <a:lnSpc>
                <a:spcPct val="90000"/>
              </a:lnSpc>
              <a:buFont typeface="Monotype Sorts" charset="0"/>
              <a:buNone/>
            </a:pPr>
            <a:r>
              <a:rPr lang="en-GB" sz="2400" dirty="0">
                <a:latin typeface="Arial" charset="0"/>
              </a:rPr>
              <a:t>		IEEE-SA Standards Boards Bylaws</a:t>
            </a:r>
          </a:p>
          <a:p>
            <a:pPr lvl="1">
              <a:lnSpc>
                <a:spcPct val="90000"/>
              </a:lnSpc>
              <a:buFont typeface="Monotype Sorts" charset="0"/>
              <a:buNone/>
            </a:pPr>
            <a:r>
              <a:rPr lang="en-US" sz="21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/develop/policies/bylaws/sect6-7.html#6</a:t>
            </a:r>
          </a:p>
          <a:p>
            <a:pPr lvl="1">
              <a:lnSpc>
                <a:spcPct val="90000"/>
              </a:lnSpc>
              <a:buFont typeface="Monotype Sorts" charset="0"/>
              <a:buNone/>
            </a:pPr>
            <a:r>
              <a:rPr lang="en-GB" sz="2400" dirty="0">
                <a:latin typeface="Arial" charset="0"/>
              </a:rPr>
              <a:t>		IEEE-SA Standards Board Operations Manual</a:t>
            </a:r>
          </a:p>
          <a:p>
            <a:pPr lvl="1">
              <a:lnSpc>
                <a:spcPct val="90000"/>
              </a:lnSpc>
              <a:buFont typeface="Monotype Sorts" charset="0"/>
              <a:buNone/>
            </a:pPr>
            <a:r>
              <a:rPr lang="en-US" sz="24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/develop/policies/</a:t>
            </a:r>
            <a:r>
              <a:rPr lang="en-US" sz="2100" i="1" dirty="0" err="1">
                <a:latin typeface="Arial" charset="0"/>
              </a:rPr>
              <a:t>opman</a:t>
            </a:r>
            <a:r>
              <a:rPr lang="en-US" sz="2100" i="1" dirty="0">
                <a:latin typeface="Arial" charset="0"/>
              </a:rPr>
              <a:t>/sect6.html#6.3</a:t>
            </a:r>
            <a:endParaRPr lang="en-US" sz="2400" dirty="0">
              <a:latin typeface="Arial" charset="0"/>
            </a:endParaRPr>
          </a:p>
          <a:p>
            <a:pPr lvl="1">
              <a:lnSpc>
                <a:spcPct val="90000"/>
              </a:lnSpc>
              <a:buFont typeface="Monotype Sorts" charset="0"/>
              <a:buNone/>
            </a:pPr>
            <a:r>
              <a:rPr lang="en-US" sz="2400" dirty="0">
                <a:latin typeface="Arial" charset="0"/>
                <a:cs typeface="Times New Roman" charset="0"/>
              </a:rPr>
              <a:t>	Material about the patent policy is available at</a:t>
            </a:r>
            <a:r>
              <a:rPr lang="en-US" sz="2400" dirty="0">
                <a:latin typeface="Arial" charset="0"/>
              </a:rPr>
              <a:t> </a:t>
            </a:r>
          </a:p>
          <a:p>
            <a:pPr lvl="1">
              <a:lnSpc>
                <a:spcPct val="90000"/>
              </a:lnSpc>
              <a:buFont typeface="Monotype Sorts" charset="0"/>
              <a:buNone/>
            </a:pPr>
            <a:r>
              <a:rPr lang="en-US" sz="24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/about/</a:t>
            </a:r>
            <a:r>
              <a:rPr lang="en-US" sz="2100" i="1" dirty="0" err="1">
                <a:latin typeface="Arial" charset="0"/>
              </a:rPr>
              <a:t>sasb</a:t>
            </a:r>
            <a:r>
              <a:rPr lang="en-US" sz="2100" i="1" dirty="0">
                <a:latin typeface="Arial" charset="0"/>
              </a:rPr>
              <a:t>/</a:t>
            </a:r>
            <a:r>
              <a:rPr lang="en-US" sz="2100" i="1" dirty="0" err="1">
                <a:latin typeface="Arial" charset="0"/>
              </a:rPr>
              <a:t>patcom</a:t>
            </a:r>
            <a:r>
              <a:rPr lang="en-US" sz="2100" i="1" dirty="0">
                <a:latin typeface="Arial" charset="0"/>
              </a:rPr>
              <a:t>/</a:t>
            </a:r>
            <a:r>
              <a:rPr lang="en-US" sz="2100" i="1" dirty="0" err="1">
                <a:latin typeface="Arial" charset="0"/>
              </a:rPr>
              <a:t>materials.html</a:t>
            </a:r>
            <a:endParaRPr lang="en-US" sz="2100" i="1" dirty="0">
              <a:latin typeface="Arial" charset="0"/>
            </a:endParaRPr>
          </a:p>
        </p:txBody>
      </p:sp>
      <p:sp>
        <p:nvSpPr>
          <p:cNvPr id="18436" name="Rectangle 7"/>
          <p:cNvSpPr>
            <a:spLocks noChangeArrowheads="1"/>
          </p:cNvSpPr>
          <p:nvPr/>
        </p:nvSpPr>
        <p:spPr bwMode="auto">
          <a:xfrm>
            <a:off x="1295400" y="5273675"/>
            <a:ext cx="67818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dirty="0">
                <a:solidFill>
                  <a:srgbClr val="000099"/>
                </a:solidFill>
                <a:latin typeface="Arial" charset="0"/>
              </a:rPr>
              <a:t>If you have questions, contact the IEEE-SA Standards Board Patent Committee Administrator at </a:t>
            </a:r>
            <a:r>
              <a:rPr lang="en-US" b="1" dirty="0" err="1">
                <a:solidFill>
                  <a:srgbClr val="000099"/>
                </a:solidFill>
                <a:latin typeface="Arial" charset="0"/>
              </a:rPr>
              <a:t>patcom@ieee.org</a:t>
            </a:r>
            <a:r>
              <a:rPr lang="en-US" b="1" dirty="0">
                <a:solidFill>
                  <a:srgbClr val="000099"/>
                </a:solidFill>
                <a:latin typeface="Arial" charset="0"/>
              </a:rPr>
              <a:t> or visit http://</a:t>
            </a:r>
            <a:r>
              <a:rPr lang="en-US" b="1" dirty="0" err="1">
                <a:solidFill>
                  <a:srgbClr val="000099"/>
                </a:solidFill>
                <a:latin typeface="Arial" charset="0"/>
              </a:rPr>
              <a:t>standards.ieee.org</a:t>
            </a:r>
            <a:r>
              <a:rPr lang="en-US" b="1" dirty="0">
                <a:solidFill>
                  <a:srgbClr val="000099"/>
                </a:solidFill>
                <a:latin typeface="Arial" charset="0"/>
              </a:rPr>
              <a:t>/about/</a:t>
            </a:r>
            <a:r>
              <a:rPr lang="en-US" b="1" dirty="0" err="1">
                <a:solidFill>
                  <a:srgbClr val="000099"/>
                </a:solidFill>
                <a:latin typeface="Arial" charset="0"/>
              </a:rPr>
              <a:t>sasb</a:t>
            </a:r>
            <a:r>
              <a:rPr lang="en-US" b="1" dirty="0">
                <a:solidFill>
                  <a:srgbClr val="000099"/>
                </a:solidFill>
                <a:latin typeface="Arial" charset="0"/>
              </a:rPr>
              <a:t>/</a:t>
            </a:r>
            <a:r>
              <a:rPr lang="en-US" b="1" dirty="0" err="1">
                <a:solidFill>
                  <a:srgbClr val="000099"/>
                </a:solidFill>
                <a:latin typeface="Arial" charset="0"/>
              </a:rPr>
              <a:t>patcom</a:t>
            </a:r>
            <a:r>
              <a:rPr lang="en-US" b="1" dirty="0">
                <a:solidFill>
                  <a:srgbClr val="000099"/>
                </a:solidFill>
                <a:latin typeface="Arial" charset="0"/>
              </a:rPr>
              <a:t>/</a:t>
            </a:r>
            <a:r>
              <a:rPr lang="en-US" b="1" dirty="0" err="1">
                <a:solidFill>
                  <a:srgbClr val="000099"/>
                </a:solidFill>
                <a:latin typeface="Arial" charset="0"/>
              </a:rPr>
              <a:t>index.html</a:t>
            </a:r>
            <a:endParaRPr lang="en-US" b="1" dirty="0">
              <a:solidFill>
                <a:srgbClr val="000099"/>
              </a:solidFill>
              <a:latin typeface="Arial" charset="0"/>
            </a:endParaRPr>
          </a:p>
          <a:p>
            <a:pPr algn="ctr">
              <a:lnSpc>
                <a:spcPct val="80000"/>
              </a:lnSpc>
              <a:spcBef>
                <a:spcPct val="20000"/>
              </a:spcBef>
              <a:buClr>
                <a:srgbClr val="CC3300"/>
              </a:buClr>
              <a:buSzPct val="50000"/>
            </a:pPr>
            <a:endParaRPr lang="en-US" b="1" dirty="0">
              <a:solidFill>
                <a:srgbClr val="000099"/>
              </a:solidFill>
              <a:latin typeface="Arial" charset="0"/>
            </a:endParaRPr>
          </a:p>
          <a:p>
            <a:pPr algn="ctr">
              <a:lnSpc>
                <a:spcPct val="80000"/>
              </a:lnSpc>
              <a:spcBef>
                <a:spcPct val="20000"/>
              </a:spcBef>
              <a:buClr>
                <a:srgbClr val="CC3300"/>
              </a:buClr>
              <a:buSzPct val="50000"/>
            </a:pPr>
            <a:r>
              <a:rPr lang="en-US" b="1" dirty="0">
                <a:solidFill>
                  <a:srgbClr val="000099"/>
                </a:solidFill>
                <a:latin typeface="Arial" charset="0"/>
              </a:rPr>
              <a:t>This slide set is available at https://</a:t>
            </a:r>
            <a:r>
              <a:rPr lang="en-US" b="1" dirty="0" err="1">
                <a:solidFill>
                  <a:srgbClr val="000099"/>
                </a:solidFill>
                <a:latin typeface="Arial" charset="0"/>
              </a:rPr>
              <a:t>development.standards.ieee.org</a:t>
            </a:r>
            <a:r>
              <a:rPr lang="en-US" b="1" dirty="0">
                <a:solidFill>
                  <a:srgbClr val="000099"/>
                </a:solidFill>
                <a:latin typeface="Arial" charset="0"/>
              </a:rPr>
              <a:t>/</a:t>
            </a:r>
            <a:r>
              <a:rPr lang="en-US" b="1" dirty="0" err="1">
                <a:solidFill>
                  <a:srgbClr val="000099"/>
                </a:solidFill>
                <a:latin typeface="Arial" charset="0"/>
              </a:rPr>
              <a:t>myproject</a:t>
            </a:r>
            <a:r>
              <a:rPr lang="en-US" b="1" dirty="0">
                <a:solidFill>
                  <a:srgbClr val="000099"/>
                </a:solidFill>
                <a:latin typeface="Arial" charset="0"/>
              </a:rPr>
              <a:t>/Public/</a:t>
            </a:r>
            <a:r>
              <a:rPr lang="en-US" b="1" dirty="0" err="1">
                <a:solidFill>
                  <a:srgbClr val="000099"/>
                </a:solidFill>
                <a:latin typeface="Arial" charset="0"/>
              </a:rPr>
              <a:t>mytools</a:t>
            </a:r>
            <a:r>
              <a:rPr lang="en-US" b="1" dirty="0">
                <a:solidFill>
                  <a:srgbClr val="000099"/>
                </a:solidFill>
                <a:latin typeface="Arial" charset="0"/>
              </a:rPr>
              <a:t>/mob/</a:t>
            </a:r>
            <a:r>
              <a:rPr lang="en-US" b="1" dirty="0" err="1">
                <a:solidFill>
                  <a:srgbClr val="000099"/>
                </a:solidFill>
                <a:latin typeface="Arial" charset="0"/>
              </a:rPr>
              <a:t>slideset.ppt</a:t>
            </a:r>
            <a:endParaRPr lang="en-US" b="1" dirty="0">
              <a:solidFill>
                <a:srgbClr val="000099"/>
              </a:solidFill>
              <a:latin typeface="Arial" charset="0"/>
            </a:endParaRPr>
          </a:p>
        </p:txBody>
      </p:sp>
      <p:sp>
        <p:nvSpPr>
          <p:cNvPr id="18437"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July 2016</a:t>
            </a:r>
            <a:endParaRPr lang="en-US" sz="1800"/>
          </a:p>
        </p:txBody>
      </p:sp>
      <p:sp>
        <p:nvSpPr>
          <p:cNvPr id="184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E27F5376-F929-B348-BA06-2D3AD8D5E77A}" type="slidenum">
              <a:rPr lang="en-US"/>
              <a:pPr/>
              <a:t>18</a:t>
            </a:fld>
            <a:endParaRPr lang="en-US"/>
          </a:p>
        </p:txBody>
      </p:sp>
      <p:sp>
        <p:nvSpPr>
          <p:cNvPr id="18439"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94890755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a:xfrm>
            <a:off x="457200" y="304800"/>
            <a:ext cx="8229600" cy="1143000"/>
          </a:xfrm>
        </p:spPr>
        <p:txBody>
          <a:bodyPr/>
          <a:lstStyle/>
          <a:p>
            <a:r>
              <a:rPr lang="en-US">
                <a:latin typeface="Times New Roman" charset="0"/>
              </a:rPr>
              <a:t>Call for Potentially Essential Patents</a:t>
            </a:r>
          </a:p>
        </p:txBody>
      </p:sp>
      <p:sp>
        <p:nvSpPr>
          <p:cNvPr id="19459" name="Rectangle 1027"/>
          <p:cNvSpPr>
            <a:spLocks noGrp="1" noChangeArrowheads="1"/>
          </p:cNvSpPr>
          <p:nvPr>
            <p:ph type="body" idx="1"/>
          </p:nvPr>
        </p:nvSpPr>
        <p:spPr>
          <a:xfrm>
            <a:off x="685800" y="1752600"/>
            <a:ext cx="7772400" cy="4114800"/>
          </a:xfrm>
        </p:spPr>
        <p:txBody>
          <a:bodyPr/>
          <a:lstStyle/>
          <a:p>
            <a:pPr>
              <a:buFont typeface="Arial" charset="0"/>
              <a:buChar char="•"/>
            </a:pPr>
            <a:r>
              <a:rPr lang="en-US" sz="2800" dirty="0" smtClean="0">
                <a:latin typeface="+mj-lt"/>
              </a:rPr>
              <a:t>If </a:t>
            </a:r>
            <a:r>
              <a:rPr lang="en-US" sz="2800" dirty="0">
                <a:latin typeface="+mj-lt"/>
              </a:rPr>
              <a:t>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a:buFont typeface="Arial" charset="0"/>
              <a:buChar char="•"/>
            </a:pPr>
            <a:r>
              <a:rPr lang="en-US" dirty="0">
                <a:latin typeface="Arial" charset="0"/>
              </a:rPr>
              <a:t>Either speak up now or</a:t>
            </a:r>
          </a:p>
          <a:p>
            <a:pPr lvl="1">
              <a:buFont typeface="Arial" charset="0"/>
              <a:buChar char="•"/>
            </a:pPr>
            <a:r>
              <a:rPr lang="en-US" dirty="0">
                <a:latin typeface="Arial" charset="0"/>
              </a:rPr>
              <a:t>Provide the chair of this group with the identity of the holder(s) of any and all such claims as soon as possible or</a:t>
            </a:r>
          </a:p>
          <a:p>
            <a:pPr lvl="1">
              <a:buFont typeface="Arial" charset="0"/>
              <a:buChar char="•"/>
            </a:pPr>
            <a:r>
              <a:rPr lang="en-US" dirty="0">
                <a:latin typeface="Arial" charset="0"/>
              </a:rPr>
              <a:t>Cause an LOA to be submitted</a:t>
            </a:r>
          </a:p>
        </p:txBody>
      </p:sp>
      <p:sp>
        <p:nvSpPr>
          <p:cNvPr id="1946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July 2016</a:t>
            </a:r>
            <a:endParaRPr lang="en-US" sz="1800"/>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DC0438AE-B249-9245-9AF3-FB2763E167E9}" type="slidenum">
              <a:rPr lang="en-US"/>
              <a:pPr/>
              <a:t>19</a:t>
            </a:fld>
            <a:endParaRPr lang="en-US"/>
          </a:p>
        </p:txBody>
      </p:sp>
      <p:sp>
        <p:nvSpPr>
          <p:cNvPr id="19462"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286157980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2D372B59-F8C8-A348-8935-513C18E2AEC1}" type="slidenum">
              <a:rPr lang="en-US"/>
              <a:pPr/>
              <a:t>2</a:t>
            </a:fld>
            <a:endParaRPr lang="en-US"/>
          </a:p>
        </p:txBody>
      </p:sp>
      <p:sp>
        <p:nvSpPr>
          <p:cNvPr id="34818" name="Rectangle 2"/>
          <p:cNvSpPr>
            <a:spLocks noGrp="1" noChangeArrowheads="1"/>
          </p:cNvSpPr>
          <p:nvPr>
            <p:ph type="title"/>
          </p:nvPr>
        </p:nvSpPr>
        <p:spPr>
          <a:xfrm>
            <a:off x="685800" y="762000"/>
            <a:ext cx="7772400" cy="2362200"/>
          </a:xfrm>
          <a:noFill/>
          <a:ln/>
        </p:spPr>
        <p:txBody>
          <a:bodyPr/>
          <a:lstStyle/>
          <a:p>
            <a:r>
              <a:rPr lang="en-US" sz="4000" dirty="0">
                <a:solidFill>
                  <a:srgbClr val="0000FF"/>
                </a:solidFill>
                <a:latin typeface="Arial Black" charset="0"/>
              </a:rPr>
              <a:t>IEEE </a:t>
            </a:r>
            <a:r>
              <a:rPr lang="en-US" sz="4000" dirty="0" smtClean="0">
                <a:solidFill>
                  <a:srgbClr val="0000FF"/>
                </a:solidFill>
                <a:latin typeface="Arial Black" charset="0"/>
              </a:rPr>
              <a:t>802.11ak/GLK:</a:t>
            </a:r>
            <a:r>
              <a:rPr lang="en-US" sz="4000" dirty="0">
                <a:solidFill>
                  <a:srgbClr val="0000FF"/>
                </a:solidFill>
                <a:latin typeface="Arial Black" charset="0"/>
              </a:rPr>
              <a:t/>
            </a:r>
            <a:br>
              <a:rPr lang="en-US" sz="4000" dirty="0">
                <a:solidFill>
                  <a:srgbClr val="0000FF"/>
                </a:solidFill>
                <a:latin typeface="Arial Black" charset="0"/>
              </a:rPr>
            </a:br>
            <a:r>
              <a:rPr lang="en-GB" sz="4000" dirty="0">
                <a:solidFill>
                  <a:srgbClr val="0000FF"/>
                </a:solidFill>
                <a:latin typeface="Arial"/>
                <a:cs typeface="Arial"/>
              </a:rPr>
              <a:t>Enhancements For Transit Links Within Bridged </a:t>
            </a:r>
            <a:r>
              <a:rPr lang="en-GB" sz="4000" dirty="0" smtClean="0">
                <a:solidFill>
                  <a:srgbClr val="0000FF"/>
                </a:solidFill>
                <a:latin typeface="Arial"/>
                <a:cs typeface="Arial"/>
              </a:rPr>
              <a:t>Networks</a:t>
            </a:r>
            <a:endParaRPr lang="en-US" sz="4000" dirty="0">
              <a:solidFill>
                <a:srgbClr val="0000FF"/>
              </a:solidFill>
              <a:latin typeface="Arial Black" charset="0"/>
            </a:endParaRPr>
          </a:p>
        </p:txBody>
      </p:sp>
      <p:sp>
        <p:nvSpPr>
          <p:cNvPr id="34819" name="Rectangle 3"/>
          <p:cNvSpPr>
            <a:spLocks noGrp="1" noChangeArrowheads="1"/>
          </p:cNvSpPr>
          <p:nvPr>
            <p:ph type="body" idx="1"/>
          </p:nvPr>
        </p:nvSpPr>
        <p:spPr>
          <a:xfrm>
            <a:off x="609600" y="3200400"/>
            <a:ext cx="7924800" cy="3352800"/>
          </a:xfrm>
          <a:noFill/>
          <a:ln/>
        </p:spPr>
        <p:txBody>
          <a:bodyPr/>
          <a:lstStyle/>
          <a:p>
            <a:pPr algn="ctr">
              <a:lnSpc>
                <a:spcPct val="90000"/>
              </a:lnSpc>
              <a:buFontTx/>
              <a:buNone/>
            </a:pPr>
            <a:r>
              <a:rPr lang="en-US" sz="2800" dirty="0" smtClean="0">
                <a:latin typeface="Arial" charset="0"/>
              </a:rPr>
              <a:t>San Diego, California</a:t>
            </a:r>
            <a:endParaRPr lang="en-US" sz="2800" dirty="0">
              <a:latin typeface="Arial" charset="0"/>
            </a:endParaRPr>
          </a:p>
          <a:p>
            <a:pPr algn="ctr">
              <a:lnSpc>
                <a:spcPct val="90000"/>
              </a:lnSpc>
              <a:buFontTx/>
              <a:buNone/>
            </a:pPr>
            <a:r>
              <a:rPr lang="en-US" sz="2800" dirty="0" smtClean="0">
                <a:latin typeface="Arial" charset="0"/>
              </a:rPr>
              <a:t>25-28 July, 2016</a:t>
            </a:r>
          </a:p>
          <a:p>
            <a:pPr algn="ctr">
              <a:lnSpc>
                <a:spcPct val="90000"/>
              </a:lnSpc>
              <a:buFontTx/>
              <a:buNone/>
            </a:pPr>
            <a:endParaRPr lang="en-US" dirty="0">
              <a:latin typeface="Arial" charset="0"/>
            </a:endParaRPr>
          </a:p>
          <a:p>
            <a:pPr algn="ctr">
              <a:lnSpc>
                <a:spcPct val="90000"/>
              </a:lnSpc>
              <a:buFontTx/>
              <a:buNone/>
            </a:pPr>
            <a:r>
              <a:rPr lang="en-US" dirty="0" smtClean="0">
                <a:latin typeface="Arial" charset="0"/>
              </a:rPr>
              <a:t>Chair &amp; Editor: </a:t>
            </a:r>
            <a:r>
              <a:rPr lang="en-US" dirty="0">
                <a:latin typeface="Arial" charset="0"/>
              </a:rPr>
              <a:t>Donald E. Eastlake </a:t>
            </a:r>
            <a:r>
              <a:rPr lang="en-US" dirty="0" smtClean="0">
                <a:latin typeface="Arial" charset="0"/>
              </a:rPr>
              <a:t>3</a:t>
            </a:r>
            <a:r>
              <a:rPr lang="en-US" baseline="30000" dirty="0" smtClean="0">
                <a:latin typeface="Arial" charset="0"/>
              </a:rPr>
              <a:t>rd</a:t>
            </a:r>
            <a:r>
              <a:rPr lang="en-US" dirty="0" smtClean="0">
                <a:latin typeface="Arial" charset="0"/>
              </a:rPr>
              <a:t> (Huawei)</a:t>
            </a:r>
            <a:endParaRPr lang="en-US" dirty="0">
              <a:latin typeface="Arial" charset="0"/>
            </a:endParaRPr>
          </a:p>
          <a:p>
            <a:pPr algn="ctr">
              <a:lnSpc>
                <a:spcPct val="90000"/>
              </a:lnSpc>
              <a:buFontTx/>
              <a:buNone/>
            </a:pPr>
            <a:r>
              <a:rPr lang="en-US" sz="1600" dirty="0" smtClean="0">
                <a:latin typeface="Arial" charset="0"/>
                <a:hlinkClick r:id="rId3"/>
              </a:rPr>
              <a:t>d3e3e3@gmail.com</a:t>
            </a:r>
            <a:r>
              <a:rPr lang="en-US" sz="1600" dirty="0" smtClean="0">
                <a:latin typeface="Arial" charset="0"/>
              </a:rPr>
              <a:t>     +</a:t>
            </a:r>
            <a:r>
              <a:rPr lang="en-US" sz="1600" dirty="0">
                <a:latin typeface="Arial" charset="0"/>
              </a:rPr>
              <a:t>1-508</a:t>
            </a:r>
            <a:r>
              <a:rPr lang="en-US" sz="1600" dirty="0" smtClean="0">
                <a:latin typeface="Arial" charset="0"/>
              </a:rPr>
              <a:t>-333-2270</a:t>
            </a:r>
          </a:p>
          <a:p>
            <a:pPr algn="ctr">
              <a:lnSpc>
                <a:spcPct val="90000"/>
              </a:lnSpc>
              <a:buFontTx/>
              <a:buNone/>
            </a:pPr>
            <a:r>
              <a:rPr lang="en-US" sz="1800" dirty="0" smtClean="0">
                <a:latin typeface="Arial" charset="0"/>
              </a:rPr>
              <a:t>Vice Chair: Mark Hamilton (Ruckus Wireless)</a:t>
            </a:r>
          </a:p>
          <a:p>
            <a:pPr algn="ctr">
              <a:lnSpc>
                <a:spcPct val="90000"/>
              </a:lnSpc>
              <a:buFontTx/>
              <a:buNone/>
            </a:pPr>
            <a:r>
              <a:rPr lang="en-US" sz="1800" dirty="0" smtClean="0">
                <a:latin typeface="Arial" charset="0"/>
              </a:rPr>
              <a:t>Vice Editor: Norm Finn (Cisco)</a:t>
            </a:r>
            <a:endParaRPr lang="en-US" sz="1800" dirty="0">
              <a:latin typeface="Arial" charset="0"/>
            </a:endParaRPr>
          </a:p>
          <a:p>
            <a:pPr algn="ctr">
              <a:lnSpc>
                <a:spcPct val="90000"/>
              </a:lnSpc>
              <a:buFontTx/>
              <a:buNone/>
            </a:pPr>
            <a:r>
              <a:rPr lang="en-US" sz="1800" dirty="0" smtClean="0">
                <a:latin typeface="Arial" charset="0"/>
              </a:rPr>
              <a:t>Secretary: </a:t>
            </a:r>
            <a:r>
              <a:rPr lang="en-US" sz="1800" dirty="0" smtClean="0">
                <a:solidFill>
                  <a:srgbClr val="FF0000"/>
                </a:solidFill>
                <a:latin typeface="Arial" charset="0"/>
              </a:rPr>
              <a:t>Vacant</a:t>
            </a:r>
            <a:endParaRPr lang="en-US" sz="1800" b="0" dirty="0" smtClean="0">
              <a:solidFill>
                <a:srgbClr val="FF0000"/>
              </a:solidFill>
              <a:latin typeface="Arial" charset="0"/>
            </a:endParaRPr>
          </a:p>
          <a:p>
            <a:pPr algn="ctr">
              <a:lnSpc>
                <a:spcPct val="90000"/>
              </a:lnSpc>
              <a:buFontTx/>
              <a:buNone/>
            </a:pPr>
            <a:r>
              <a:rPr lang="en-US" sz="1600" b="0" dirty="0" smtClean="0">
                <a:latin typeface="Arial" charset="0"/>
              </a:rPr>
              <a:t>Mailing list: STDS-802-11-TGAK@listserv.ieee.org</a:t>
            </a:r>
            <a:endParaRPr lang="en-US" sz="1600" dirty="0">
              <a:solidFill>
                <a:srgbClr val="FF0000"/>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65125" y="304800"/>
            <a:ext cx="8458200" cy="1143000"/>
          </a:xfrm>
        </p:spPr>
        <p:txBody>
          <a:bodyPr/>
          <a:lstStyle/>
          <a:p>
            <a:r>
              <a:rPr lang="en-US">
                <a:latin typeface="Times New Roman" charset="0"/>
              </a:rPr>
              <a:t>Other Guidelines for IEEE WG Meetings</a:t>
            </a:r>
          </a:p>
        </p:txBody>
      </p:sp>
      <p:sp>
        <p:nvSpPr>
          <p:cNvPr id="21507"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en-US" b="1" u="sng">
              <a:solidFill>
                <a:srgbClr val="000099"/>
              </a:solidFill>
              <a:latin typeface="Helvetica" charset="0"/>
            </a:endParaRPr>
          </a:p>
        </p:txBody>
      </p:sp>
      <p:sp>
        <p:nvSpPr>
          <p:cNvPr id="21508" name="Rectangle 4"/>
          <p:cNvSpPr>
            <a:spLocks noChangeArrowheads="1"/>
          </p:cNvSpPr>
          <p:nvPr/>
        </p:nvSpPr>
        <p:spPr bwMode="auto">
          <a:xfrm>
            <a:off x="457200" y="1600200"/>
            <a:ext cx="8229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lnSpc>
                <a:spcPct val="80000"/>
              </a:lnSpc>
              <a:spcBef>
                <a:spcPct val="20000"/>
              </a:spcBef>
              <a:spcAft>
                <a:spcPct val="40000"/>
              </a:spcAft>
              <a:buClr>
                <a:srgbClr val="CC3300"/>
              </a:buClr>
              <a:buSzPct val="50000"/>
              <a:buFont typeface="Arial" charset="0"/>
              <a:buChar char="•"/>
            </a:pPr>
            <a:r>
              <a:rPr lang="en-US" sz="1800" b="1" dirty="0">
                <a:solidFill>
                  <a:srgbClr val="000099"/>
                </a:solidFill>
                <a:latin typeface="Arial" charset="0"/>
              </a:rPr>
              <a:t>All IEEE-SA standards meetings shall be conducted in compliance with all applicable laws, including antitrust and competition laws. </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the interpretation, validity, or essentiality of patents/patent claims. </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specific license rates, terms, or conditions.</a:t>
            </a:r>
          </a:p>
          <a:p>
            <a:pPr marL="1143000" lvl="2" indent="-228600">
              <a:lnSpc>
                <a:spcPct val="80000"/>
              </a:lnSpc>
              <a:spcBef>
                <a:spcPct val="20000"/>
              </a:spcBef>
              <a:spcAft>
                <a:spcPct val="40000"/>
              </a:spcAft>
              <a:buClr>
                <a:srgbClr val="CC3300"/>
              </a:buClr>
              <a:buSzPct val="50000"/>
              <a:buFont typeface="Arial" charset="0"/>
              <a:buChar char="•"/>
            </a:pPr>
            <a:r>
              <a:rPr lang="en-US" sz="1400" dirty="0">
                <a:solidFill>
                  <a:srgbClr val="000099"/>
                </a:solidFill>
                <a:latin typeface="Arial" charset="0"/>
              </a:rPr>
              <a:t>Relative costs, including licensing costs of essential patent claims, of different technical approaches may be discussed in standards development meetings. </a:t>
            </a:r>
          </a:p>
          <a:p>
            <a:pPr marL="1600200" lvl="3" indent="-228600">
              <a:lnSpc>
                <a:spcPct val="80000"/>
              </a:lnSpc>
              <a:spcBef>
                <a:spcPct val="20000"/>
              </a:spcBef>
              <a:spcAft>
                <a:spcPct val="40000"/>
              </a:spcAft>
              <a:buClr>
                <a:srgbClr val="CC3300"/>
              </a:buClr>
              <a:buSzPct val="50000"/>
              <a:buFont typeface="Arial" charset="0"/>
              <a:buChar char="•"/>
            </a:pPr>
            <a:r>
              <a:rPr lang="en-GB" sz="1400" dirty="0">
                <a:solidFill>
                  <a:srgbClr val="000099"/>
                </a:solidFill>
                <a:latin typeface="Arial" charset="0"/>
              </a:rPr>
              <a:t>Technical considerations remain primary focus</a:t>
            </a:r>
            <a:endParaRPr lang="en-US" sz="1400" dirty="0">
              <a:solidFill>
                <a:srgbClr val="000099"/>
              </a:solidFill>
              <a:latin typeface="Arial" charset="0"/>
            </a:endParaRP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or engage in the fixing of product prices, allocation of customers, or division of sales markets.</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the status or substance of ongoing or threatened litigation.</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be silent if inappropriate topics are discussed … do formally object.</a:t>
            </a:r>
          </a:p>
          <a:p>
            <a:pPr marL="230188" indent="-230188" algn="ctr">
              <a:lnSpc>
                <a:spcPct val="80000"/>
              </a:lnSpc>
              <a:spcBef>
                <a:spcPct val="20000"/>
              </a:spcBef>
              <a:buClr>
                <a:srgbClr val="CC3300"/>
              </a:buClr>
              <a:buSzPct val="50000"/>
            </a:pPr>
            <a:r>
              <a:rPr lang="en-US" sz="1000" b="1" dirty="0">
                <a:solidFill>
                  <a:srgbClr val="000099"/>
                </a:solidFill>
                <a:latin typeface="Arial" charset="0"/>
              </a:rPr>
              <a:t>---------------------------------------------------------------   </a:t>
            </a:r>
            <a:endParaRPr lang="en-US" b="1" dirty="0">
              <a:solidFill>
                <a:srgbClr val="000099"/>
              </a:solidFill>
              <a:latin typeface="Arial" charset="0"/>
            </a:endParaRPr>
          </a:p>
          <a:p>
            <a:pPr marL="230188" indent="-230188" algn="ctr">
              <a:lnSpc>
                <a:spcPct val="80000"/>
              </a:lnSpc>
              <a:spcBef>
                <a:spcPct val="20000"/>
              </a:spcBef>
              <a:buClr>
                <a:srgbClr val="CC3300"/>
              </a:buClr>
              <a:buSzPct val="50000"/>
            </a:pPr>
            <a:r>
              <a:rPr lang="en-US" b="1" dirty="0">
                <a:solidFill>
                  <a:srgbClr val="000099"/>
                </a:solidFill>
                <a:latin typeface="Arial" charset="0"/>
              </a:rPr>
              <a:t>See </a:t>
            </a:r>
            <a:r>
              <a:rPr lang="en-US" b="1" i="1" dirty="0">
                <a:solidFill>
                  <a:srgbClr val="000099"/>
                </a:solidFill>
                <a:latin typeface="Arial" charset="0"/>
              </a:rPr>
              <a:t>IEEE-SA Standards Board Operations Manual</a:t>
            </a:r>
            <a:r>
              <a:rPr lang="en-US" b="1" dirty="0">
                <a:solidFill>
                  <a:srgbClr val="000099"/>
                </a:solidFill>
                <a:latin typeface="Arial" charset="0"/>
              </a:rPr>
              <a:t>, clause 5.3.10 and </a:t>
            </a:r>
            <a:r>
              <a:rPr lang="en-GB" b="1" dirty="0">
                <a:solidFill>
                  <a:srgbClr val="000099"/>
                </a:solidFill>
                <a:latin typeface="Arial" charset="0"/>
              </a:rPr>
              <a:t>“Promoting Competition and Innovation: What You Need to Know about the IEEE Standards Association's Antitrust and Competition Policy”</a:t>
            </a:r>
            <a:r>
              <a:rPr lang="en-US" b="1" dirty="0">
                <a:solidFill>
                  <a:srgbClr val="000099"/>
                </a:solidFill>
                <a:latin typeface="Arial" charset="0"/>
              </a:rPr>
              <a:t> for more details.</a:t>
            </a:r>
          </a:p>
        </p:txBody>
      </p:sp>
      <p:sp>
        <p:nvSpPr>
          <p:cNvPr id="21509"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July 2016</a:t>
            </a:r>
            <a:endParaRPr lang="en-US" sz="1800"/>
          </a:p>
        </p:txBody>
      </p:sp>
      <p:sp>
        <p:nvSpPr>
          <p:cNvPr id="215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640B2813-39C4-8A4B-BCF8-5587A7D70128}" type="slidenum">
              <a:rPr lang="en-US"/>
              <a:pPr/>
              <a:t>20</a:t>
            </a:fld>
            <a:endParaRPr lang="en-US"/>
          </a:p>
        </p:txBody>
      </p:sp>
      <p:sp>
        <p:nvSpPr>
          <p:cNvPr id="21511"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377612168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21</a:t>
            </a:fld>
            <a:endParaRPr lang="en-US"/>
          </a:p>
        </p:txBody>
      </p:sp>
      <p:sp>
        <p:nvSpPr>
          <p:cNvPr id="117762" name="Rectangle 2"/>
          <p:cNvSpPr>
            <a:spLocks noGrp="1" noChangeArrowheads="1"/>
          </p:cNvSpPr>
          <p:nvPr>
            <p:ph type="title"/>
          </p:nvPr>
        </p:nvSpPr>
        <p:spPr>
          <a:noFill/>
          <a:ln/>
        </p:spPr>
        <p:txBody>
          <a:bodyPr/>
          <a:lstStyle/>
          <a:p>
            <a:r>
              <a:rPr lang="en-US" sz="4000" dirty="0">
                <a:latin typeface="Arial" charset="0"/>
                <a:cs typeface="Arial" charset="0"/>
              </a:rPr>
              <a:t>Tuesday</a:t>
            </a:r>
            <a:r>
              <a:rPr lang="en-US" sz="4400" dirty="0">
                <a:latin typeface="Arial" charset="0"/>
                <a:cs typeface="Arial" charset="0"/>
              </a:rPr>
              <a:t>, </a:t>
            </a:r>
            <a:r>
              <a:rPr lang="en-US" sz="4000" dirty="0" smtClean="0">
                <a:latin typeface="Arial" charset="0"/>
                <a:cs typeface="Arial" charset="0"/>
              </a:rPr>
              <a:t>26 July 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13:30 – 15:30</a:t>
            </a:r>
            <a:r>
              <a:rPr lang="en-US" dirty="0">
                <a:latin typeface="Arial"/>
                <a:cs typeface="Arial"/>
              </a:rPr>
              <a:t>, Seaport H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dirty="0"/>
              <a:t>Call meeting to order</a:t>
            </a:r>
          </a:p>
          <a:p>
            <a:pPr>
              <a:lnSpc>
                <a:spcPct val="80000"/>
              </a:lnSpc>
            </a:pPr>
            <a:r>
              <a:rPr lang="en-US" b="0" dirty="0"/>
              <a:t>Appointment of </a:t>
            </a:r>
            <a:r>
              <a:rPr lang="en-US" b="0" dirty="0" smtClean="0"/>
              <a:t>Secretary</a:t>
            </a:r>
          </a:p>
          <a:p>
            <a:pPr lvl="1">
              <a:lnSpc>
                <a:spcPct val="80000"/>
              </a:lnSpc>
            </a:pPr>
            <a:r>
              <a:rPr lang="en-US" dirty="0" smtClean="0"/>
              <a:t>Donald Eastlake took notes.</a:t>
            </a:r>
            <a:endParaRPr lang="en-US" b="0" dirty="0"/>
          </a:p>
          <a:p>
            <a:pPr>
              <a:lnSpc>
                <a:spcPct val="80000"/>
              </a:lnSpc>
            </a:pPr>
            <a:r>
              <a:rPr lang="en-US" b="0" dirty="0"/>
              <a:t>Call for essential patents</a:t>
            </a:r>
          </a:p>
          <a:p>
            <a:pPr>
              <a:lnSpc>
                <a:spcPct val="80000"/>
              </a:lnSpc>
            </a:pPr>
            <a:r>
              <a:rPr lang="en-US" b="0" dirty="0"/>
              <a:t>Attendance Recording Reminder</a:t>
            </a:r>
          </a:p>
          <a:p>
            <a:pPr>
              <a:lnSpc>
                <a:spcPct val="80000"/>
              </a:lnSpc>
            </a:pPr>
            <a:r>
              <a:rPr lang="en-US" b="0" dirty="0"/>
              <a:t>Approval of Agenda</a:t>
            </a:r>
          </a:p>
          <a:p>
            <a:pPr>
              <a:lnSpc>
                <a:spcPct val="80000"/>
              </a:lnSpc>
            </a:pPr>
            <a:r>
              <a:rPr lang="en-US" b="0" dirty="0" smtClean="0"/>
              <a:t>Discussion </a:t>
            </a:r>
            <a:r>
              <a:rPr lang="en-US" b="0" dirty="0"/>
              <a:t>to resolve </a:t>
            </a:r>
            <a:r>
              <a:rPr lang="en-US" b="0" dirty="0" smtClean="0"/>
              <a:t>comments </a:t>
            </a:r>
            <a:r>
              <a:rPr lang="en-US" b="0" dirty="0"/>
              <a:t>and improve the </a:t>
            </a:r>
            <a:r>
              <a:rPr lang="en-US" b="0" dirty="0" err="1"/>
              <a:t>TGak</a:t>
            </a:r>
            <a:r>
              <a:rPr lang="en-US" b="0" dirty="0"/>
              <a:t> </a:t>
            </a:r>
            <a:r>
              <a:rPr lang="en-US" b="0" dirty="0" smtClean="0"/>
              <a:t>Draft</a:t>
            </a:r>
          </a:p>
          <a:p>
            <a:pPr lvl="1">
              <a:lnSpc>
                <a:spcPct val="80000"/>
              </a:lnSpc>
            </a:pPr>
            <a:r>
              <a:rPr lang="en-US" dirty="0" smtClean="0"/>
              <a:t>11-16/921, “</a:t>
            </a:r>
            <a:r>
              <a:rPr lang="en-US" dirty="0">
                <a:solidFill>
                  <a:srgbClr val="000000"/>
                </a:solidFill>
                <a:ea typeface="Lucida Grande"/>
                <a:cs typeface="Lucida Grande"/>
              </a:rPr>
              <a:t>Remaining LB218 Comments Assigned to Donald Eastlake”, </a:t>
            </a:r>
            <a:r>
              <a:rPr lang="en-US" dirty="0" smtClean="0">
                <a:solidFill>
                  <a:srgbClr val="000000"/>
                </a:solidFill>
                <a:ea typeface="Lucida Grande"/>
                <a:cs typeface="Lucida Grande"/>
              </a:rPr>
              <a:t>Donald Eastlake</a:t>
            </a:r>
            <a:endParaRPr lang="en-US" b="0" dirty="0"/>
          </a:p>
          <a:p>
            <a:pPr>
              <a:lnSpc>
                <a:spcPct val="80000"/>
              </a:lnSpc>
            </a:pPr>
            <a:r>
              <a:rPr lang="en-US" dirty="0"/>
              <a:t>Recess until 19:30 </a:t>
            </a:r>
            <a:r>
              <a:rPr lang="en-US" dirty="0" smtClean="0"/>
              <a:t>today</a:t>
            </a:r>
            <a:endParaRPr lang="en-US" dirty="0"/>
          </a:p>
        </p:txBody>
      </p:sp>
    </p:spTree>
    <p:extLst>
      <p:ext uri="{BB962C8B-B14F-4D97-AF65-F5344CB8AC3E}">
        <p14:creationId xmlns:p14="http://schemas.microsoft.com/office/powerpoint/2010/main" val="38953817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22</a:t>
            </a:fld>
            <a:endParaRPr lang="en-US"/>
          </a:p>
        </p:txBody>
      </p:sp>
      <p:sp>
        <p:nvSpPr>
          <p:cNvPr id="117762" name="Rectangle 2"/>
          <p:cNvSpPr>
            <a:spLocks noGrp="1" noChangeArrowheads="1"/>
          </p:cNvSpPr>
          <p:nvPr>
            <p:ph type="title"/>
          </p:nvPr>
        </p:nvSpPr>
        <p:spPr>
          <a:noFill/>
          <a:ln/>
        </p:spPr>
        <p:txBody>
          <a:bodyPr/>
          <a:lstStyle/>
          <a:p>
            <a:r>
              <a:rPr lang="en-US" sz="4000" dirty="0">
                <a:latin typeface="Arial" charset="0"/>
                <a:cs typeface="Arial" charset="0"/>
              </a:rPr>
              <a:t>Tuesday</a:t>
            </a:r>
            <a:r>
              <a:rPr lang="en-US" sz="4400" dirty="0">
                <a:latin typeface="Arial" charset="0"/>
                <a:cs typeface="Arial" charset="0"/>
              </a:rPr>
              <a:t>, </a:t>
            </a:r>
            <a:r>
              <a:rPr lang="en-US" sz="4000" dirty="0" smtClean="0">
                <a:latin typeface="Arial" charset="0"/>
                <a:cs typeface="Arial" charset="0"/>
              </a:rPr>
              <a:t>26 July 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19:30 – 21:30</a:t>
            </a:r>
            <a:r>
              <a:rPr lang="en-US" dirty="0">
                <a:latin typeface="Arial"/>
                <a:cs typeface="Arial"/>
              </a:rPr>
              <a:t>, La Jolla A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dirty="0"/>
              <a:t>Call meeting to order</a:t>
            </a:r>
          </a:p>
          <a:p>
            <a:pPr>
              <a:lnSpc>
                <a:spcPct val="80000"/>
              </a:lnSpc>
            </a:pPr>
            <a:r>
              <a:rPr lang="en-US" b="0" dirty="0"/>
              <a:t>Appointment of </a:t>
            </a:r>
            <a:r>
              <a:rPr lang="en-US" b="0" dirty="0" smtClean="0"/>
              <a:t>Secretary</a:t>
            </a:r>
          </a:p>
          <a:p>
            <a:pPr lvl="1">
              <a:lnSpc>
                <a:spcPct val="80000"/>
              </a:lnSpc>
            </a:pPr>
            <a:r>
              <a:rPr lang="en-US" dirty="0" smtClean="0"/>
              <a:t>Ganesh </a:t>
            </a:r>
            <a:r>
              <a:rPr lang="en-US" dirty="0" err="1" smtClean="0"/>
              <a:t>Venkatesan</a:t>
            </a:r>
            <a:r>
              <a:rPr lang="en-US" dirty="0" smtClean="0"/>
              <a:t> took notes.</a:t>
            </a:r>
            <a:endParaRPr lang="en-US" b="0" dirty="0" smtClean="0"/>
          </a:p>
          <a:p>
            <a:pPr>
              <a:lnSpc>
                <a:spcPct val="80000"/>
              </a:lnSpc>
            </a:pPr>
            <a:r>
              <a:rPr lang="en-US" b="0" dirty="0" smtClean="0"/>
              <a:t>Call </a:t>
            </a:r>
            <a:r>
              <a:rPr lang="en-US" b="0" dirty="0"/>
              <a:t>for essential </a:t>
            </a:r>
            <a:r>
              <a:rPr lang="en-US" b="0" dirty="0" smtClean="0"/>
              <a:t>patents</a:t>
            </a:r>
          </a:p>
          <a:p>
            <a:pPr>
              <a:lnSpc>
                <a:spcPct val="80000"/>
              </a:lnSpc>
            </a:pPr>
            <a:r>
              <a:rPr lang="en-US" b="0" dirty="0" smtClean="0"/>
              <a:t>Attendance </a:t>
            </a:r>
            <a:r>
              <a:rPr lang="en-US" b="0" dirty="0"/>
              <a:t>Recording Reminder</a:t>
            </a:r>
          </a:p>
          <a:p>
            <a:pPr>
              <a:lnSpc>
                <a:spcPct val="80000"/>
              </a:lnSpc>
            </a:pPr>
            <a:r>
              <a:rPr lang="en-US" b="0" dirty="0" smtClean="0"/>
              <a:t>Approval of Agenda </a:t>
            </a:r>
          </a:p>
          <a:p>
            <a:pPr>
              <a:lnSpc>
                <a:spcPct val="80000"/>
              </a:lnSpc>
            </a:pPr>
            <a:r>
              <a:rPr lang="en-US" dirty="0" smtClean="0"/>
              <a:t>[</a:t>
            </a:r>
            <a:r>
              <a:rPr lang="en-US" dirty="0" smtClean="0"/>
              <a:t>28] </a:t>
            </a:r>
            <a:r>
              <a:rPr lang="en-US" dirty="0" smtClean="0"/>
              <a:t>Moved</a:t>
            </a:r>
            <a:r>
              <a:rPr lang="en-US" dirty="0"/>
              <a:t>, </a:t>
            </a:r>
            <a:r>
              <a:rPr lang="en-US" b="0" dirty="0"/>
              <a:t>to approve the comment resolutions in the Waikoloa3 tab of 11-15/556r29.</a:t>
            </a:r>
          </a:p>
          <a:p>
            <a:pPr lvl="1">
              <a:lnSpc>
                <a:spcPct val="80000"/>
              </a:lnSpc>
            </a:pPr>
            <a:r>
              <a:rPr lang="en-US" dirty="0"/>
              <a:t>Mover: </a:t>
            </a:r>
            <a:r>
              <a:rPr lang="en-US" dirty="0" smtClean="0"/>
              <a:t>Ganesh </a:t>
            </a:r>
            <a:r>
              <a:rPr lang="en-US" dirty="0" err="1" smtClean="0"/>
              <a:t>Venkatesan</a:t>
            </a:r>
            <a:r>
              <a:rPr lang="en-US" dirty="0" smtClean="0"/>
              <a:t>     </a:t>
            </a:r>
            <a:r>
              <a:rPr lang="en-US" dirty="0"/>
              <a:t>Seconder</a:t>
            </a:r>
            <a:r>
              <a:rPr lang="en-US" dirty="0" smtClean="0"/>
              <a:t>: </a:t>
            </a:r>
            <a:r>
              <a:rPr lang="en-US" dirty="0" err="1" smtClean="0"/>
              <a:t>MarkHamilton</a:t>
            </a:r>
            <a:endParaRPr lang="en-US" dirty="0"/>
          </a:p>
          <a:p>
            <a:pPr lvl="1">
              <a:lnSpc>
                <a:spcPct val="80000"/>
              </a:lnSpc>
            </a:pPr>
            <a:r>
              <a:rPr lang="en-US" dirty="0"/>
              <a:t>Yes: </a:t>
            </a:r>
            <a:r>
              <a:rPr lang="en-US" dirty="0" smtClean="0"/>
              <a:t>3     </a:t>
            </a:r>
            <a:r>
              <a:rPr lang="en-US" dirty="0"/>
              <a:t>No: </a:t>
            </a:r>
            <a:r>
              <a:rPr lang="en-US" dirty="0" smtClean="0"/>
              <a:t>0     </a:t>
            </a:r>
            <a:r>
              <a:rPr lang="en-US" dirty="0"/>
              <a:t>Abstain: </a:t>
            </a:r>
            <a:r>
              <a:rPr lang="en-US" dirty="0" smtClean="0"/>
              <a:t>0</a:t>
            </a:r>
            <a:endParaRPr lang="en-US" dirty="0"/>
          </a:p>
        </p:txBody>
      </p:sp>
    </p:spTree>
    <p:extLst>
      <p:ext uri="{BB962C8B-B14F-4D97-AF65-F5344CB8AC3E}">
        <p14:creationId xmlns:p14="http://schemas.microsoft.com/office/powerpoint/2010/main" val="111503711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23</a:t>
            </a:fld>
            <a:endParaRPr lang="en-US"/>
          </a:p>
        </p:txBody>
      </p:sp>
      <p:sp>
        <p:nvSpPr>
          <p:cNvPr id="117762" name="Rectangle 2"/>
          <p:cNvSpPr>
            <a:spLocks noGrp="1" noChangeArrowheads="1"/>
          </p:cNvSpPr>
          <p:nvPr>
            <p:ph type="title"/>
          </p:nvPr>
        </p:nvSpPr>
        <p:spPr>
          <a:noFill/>
          <a:ln/>
        </p:spPr>
        <p:txBody>
          <a:bodyPr/>
          <a:lstStyle/>
          <a:p>
            <a:r>
              <a:rPr lang="en-US" sz="4000" dirty="0">
                <a:latin typeface="Arial" charset="0"/>
                <a:cs typeface="Arial" charset="0"/>
              </a:rPr>
              <a:t>Tuesday</a:t>
            </a:r>
            <a:r>
              <a:rPr lang="en-US" sz="4400" dirty="0">
                <a:latin typeface="Arial" charset="0"/>
                <a:cs typeface="Arial" charset="0"/>
              </a:rPr>
              <a:t>, </a:t>
            </a:r>
            <a:r>
              <a:rPr lang="en-US" sz="4000" dirty="0" smtClean="0">
                <a:latin typeface="Arial" charset="0"/>
                <a:cs typeface="Arial" charset="0"/>
              </a:rPr>
              <a:t>26 July 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19:30 – 21:30</a:t>
            </a:r>
            <a:r>
              <a:rPr lang="en-US" dirty="0">
                <a:latin typeface="Arial"/>
                <a:cs typeface="Arial"/>
              </a:rPr>
              <a:t>, La Jolla A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Discussion </a:t>
            </a:r>
            <a:r>
              <a:rPr lang="en-US" b="0" dirty="0"/>
              <a:t>to resolve comments and improve the </a:t>
            </a:r>
            <a:r>
              <a:rPr lang="en-US" b="0" dirty="0" err="1"/>
              <a:t>TGak</a:t>
            </a:r>
            <a:r>
              <a:rPr lang="en-US" b="0" dirty="0"/>
              <a:t> </a:t>
            </a:r>
            <a:r>
              <a:rPr lang="en-US" b="0" dirty="0" smtClean="0"/>
              <a:t>Draft</a:t>
            </a:r>
          </a:p>
          <a:p>
            <a:pPr lvl="1">
              <a:lnSpc>
                <a:spcPct val="80000"/>
              </a:lnSpc>
            </a:pPr>
            <a:r>
              <a:rPr lang="en-US" dirty="0" smtClean="0"/>
              <a:t>11-16/827r0, </a:t>
            </a:r>
            <a:r>
              <a:rPr lang="en-US" dirty="0"/>
              <a:t>“LB218 GLK-GCR related comment </a:t>
            </a:r>
            <a:r>
              <a:rPr lang="en-US" dirty="0" smtClean="0"/>
              <a:t>resolutions”, Ganesh </a:t>
            </a:r>
            <a:r>
              <a:rPr lang="en-US" dirty="0" err="1" smtClean="0"/>
              <a:t>Venkatesan</a:t>
            </a:r>
            <a:endParaRPr lang="en-US" dirty="0" smtClean="0"/>
          </a:p>
          <a:p>
            <a:pPr lvl="1">
              <a:lnSpc>
                <a:spcPct val="80000"/>
              </a:lnSpc>
            </a:pPr>
            <a:r>
              <a:rPr lang="en-US" b="0" dirty="0" smtClean="0"/>
              <a:t>11-16/1004r0</a:t>
            </a:r>
            <a:r>
              <a:rPr lang="en-US" dirty="0"/>
              <a:t>, “LB212 + LB218 Working Group Ballot Comments assigned to Mark Hamilton”</a:t>
            </a:r>
            <a:r>
              <a:rPr lang="en-US" b="0" dirty="0" smtClean="0"/>
              <a:t>, Mark Hamilton</a:t>
            </a:r>
            <a:endParaRPr lang="en-US" b="0" dirty="0"/>
          </a:p>
          <a:p>
            <a:pPr>
              <a:lnSpc>
                <a:spcPct val="80000"/>
              </a:lnSpc>
            </a:pPr>
            <a:r>
              <a:rPr lang="en-US" dirty="0" smtClean="0"/>
              <a:t>Recess </a:t>
            </a:r>
            <a:r>
              <a:rPr lang="en-US" dirty="0" err="1" smtClean="0"/>
              <a:t>TGak</a:t>
            </a:r>
            <a:r>
              <a:rPr lang="en-US" dirty="0" smtClean="0"/>
              <a:t> until 13:30 tomorrow.</a:t>
            </a:r>
            <a:endParaRPr lang="en-US" dirty="0"/>
          </a:p>
        </p:txBody>
      </p:sp>
    </p:spTree>
    <p:extLst>
      <p:ext uri="{BB962C8B-B14F-4D97-AF65-F5344CB8AC3E}">
        <p14:creationId xmlns:p14="http://schemas.microsoft.com/office/powerpoint/2010/main" val="34873677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24</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Wednesday, 27 July 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13:30 – 15:30</a:t>
            </a:r>
            <a:r>
              <a:rPr lang="en-US" dirty="0">
                <a:latin typeface="Arial"/>
                <a:cs typeface="Arial"/>
              </a:rPr>
              <a:t>, La Jolla A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dirty="0"/>
              <a:t>Call meeting to order</a:t>
            </a:r>
          </a:p>
          <a:p>
            <a:pPr>
              <a:lnSpc>
                <a:spcPct val="80000"/>
              </a:lnSpc>
            </a:pPr>
            <a:r>
              <a:rPr lang="en-US" b="0" dirty="0"/>
              <a:t>Appointment of </a:t>
            </a:r>
            <a:r>
              <a:rPr lang="en-US" b="0" dirty="0" smtClean="0"/>
              <a:t>Secretary</a:t>
            </a:r>
          </a:p>
          <a:p>
            <a:pPr lvl="1">
              <a:lnSpc>
                <a:spcPct val="80000"/>
              </a:lnSpc>
            </a:pPr>
            <a:r>
              <a:rPr lang="en-US" dirty="0" smtClean="0"/>
              <a:t>Mark Hamilton took notes</a:t>
            </a:r>
            <a:endParaRPr lang="en-US" b="0" dirty="0"/>
          </a:p>
          <a:p>
            <a:pPr>
              <a:lnSpc>
                <a:spcPct val="80000"/>
              </a:lnSpc>
            </a:pPr>
            <a:r>
              <a:rPr lang="en-US" b="0" dirty="0"/>
              <a:t>Call for essential patents</a:t>
            </a:r>
          </a:p>
          <a:p>
            <a:pPr>
              <a:lnSpc>
                <a:spcPct val="80000"/>
              </a:lnSpc>
            </a:pPr>
            <a:r>
              <a:rPr lang="en-US" b="0" dirty="0"/>
              <a:t>Attendance Recording Reminder</a:t>
            </a:r>
          </a:p>
          <a:p>
            <a:pPr>
              <a:lnSpc>
                <a:spcPct val="80000"/>
              </a:lnSpc>
            </a:pPr>
            <a:r>
              <a:rPr lang="en-US" b="0" dirty="0"/>
              <a:t>Approval of Agenda</a:t>
            </a:r>
          </a:p>
          <a:p>
            <a:pPr>
              <a:lnSpc>
                <a:spcPct val="80000"/>
              </a:lnSpc>
            </a:pPr>
            <a:r>
              <a:rPr lang="en-US" b="0" dirty="0"/>
              <a:t>Discussion of agenda for Thursday </a:t>
            </a:r>
            <a:r>
              <a:rPr lang="en-US" b="0" dirty="0" smtClean="0"/>
              <a:t>morning</a:t>
            </a:r>
          </a:p>
          <a:p>
            <a:pPr lvl="1">
              <a:lnSpc>
                <a:spcPct val="80000"/>
              </a:lnSpc>
            </a:pPr>
            <a:r>
              <a:rPr lang="en-US" dirty="0"/>
              <a:t>J</a:t>
            </a:r>
            <a:r>
              <a:rPr lang="en-US" b="0" dirty="0" smtClean="0"/>
              <a:t>oint meeting</a:t>
            </a:r>
          </a:p>
          <a:p>
            <a:pPr lvl="1">
              <a:lnSpc>
                <a:spcPct val="80000"/>
              </a:lnSpc>
            </a:pPr>
            <a:r>
              <a:rPr lang="en-US" dirty="0" smtClean="0"/>
              <a:t>Teleconferences</a:t>
            </a:r>
            <a:r>
              <a:rPr lang="en-US" dirty="0"/>
              <a:t>: August 8, 15, 22, 29, Mondays at 10am Eastern US </a:t>
            </a:r>
            <a:r>
              <a:rPr lang="en-US" dirty="0" smtClean="0"/>
              <a:t>time for 1 ½ hours</a:t>
            </a:r>
            <a:endParaRPr lang="en-US" dirty="0"/>
          </a:p>
        </p:txBody>
      </p:sp>
    </p:spTree>
    <p:extLst>
      <p:ext uri="{BB962C8B-B14F-4D97-AF65-F5344CB8AC3E}">
        <p14:creationId xmlns:p14="http://schemas.microsoft.com/office/powerpoint/2010/main" val="398736125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25</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Wednesday, 27 July 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13:30 – 15:30</a:t>
            </a:r>
            <a:r>
              <a:rPr lang="en-US" dirty="0">
                <a:latin typeface="Arial"/>
                <a:cs typeface="Arial"/>
              </a:rPr>
              <a:t>, La Jolla A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Discussion </a:t>
            </a:r>
            <a:r>
              <a:rPr lang="en-US" b="0" dirty="0"/>
              <a:t>to </a:t>
            </a:r>
            <a:r>
              <a:rPr lang="en-US" b="0" dirty="0" smtClean="0"/>
              <a:t>resolve comments </a:t>
            </a:r>
            <a:r>
              <a:rPr lang="en-US" b="0" dirty="0"/>
              <a:t>and improve the </a:t>
            </a:r>
            <a:r>
              <a:rPr lang="en-US" b="0" dirty="0" err="1"/>
              <a:t>TGak</a:t>
            </a:r>
            <a:r>
              <a:rPr lang="en-US" b="0" dirty="0"/>
              <a:t> </a:t>
            </a:r>
            <a:r>
              <a:rPr lang="en-US" b="0" dirty="0" smtClean="0"/>
              <a:t>Draft</a:t>
            </a:r>
          </a:p>
          <a:p>
            <a:pPr lvl="1">
              <a:lnSpc>
                <a:spcPct val="80000"/>
              </a:lnSpc>
            </a:pPr>
            <a:r>
              <a:rPr lang="en-US" dirty="0" smtClean="0"/>
              <a:t>11-16/921r3, </a:t>
            </a:r>
            <a:r>
              <a:rPr lang="en-US" dirty="0"/>
              <a:t>“</a:t>
            </a:r>
            <a:r>
              <a:rPr lang="en-US" dirty="0">
                <a:solidFill>
                  <a:srgbClr val="000000"/>
                </a:solidFill>
                <a:ea typeface="Lucida Grande"/>
                <a:cs typeface="Lucida Grande"/>
              </a:rPr>
              <a:t>Remaining LB218 Comments Assigned to Donald Eastlake”</a:t>
            </a:r>
            <a:r>
              <a:rPr lang="en-US" dirty="0" smtClean="0">
                <a:solidFill>
                  <a:srgbClr val="000000"/>
                </a:solidFill>
                <a:ea typeface="Lucida Grande"/>
                <a:cs typeface="Lucida Grande"/>
              </a:rPr>
              <a:t>, </a:t>
            </a:r>
            <a:r>
              <a:rPr lang="en-US" dirty="0" smtClean="0"/>
              <a:t>Donald Eastlake</a:t>
            </a:r>
            <a:endParaRPr lang="en-US" b="0" dirty="0" smtClean="0"/>
          </a:p>
          <a:p>
            <a:pPr>
              <a:lnSpc>
                <a:spcPct val="80000"/>
              </a:lnSpc>
            </a:pPr>
            <a:r>
              <a:rPr lang="en-US" dirty="0" smtClean="0"/>
              <a:t>Recess until 16:00 Today</a:t>
            </a:r>
          </a:p>
        </p:txBody>
      </p:sp>
    </p:spTree>
    <p:extLst>
      <p:ext uri="{BB962C8B-B14F-4D97-AF65-F5344CB8AC3E}">
        <p14:creationId xmlns:p14="http://schemas.microsoft.com/office/powerpoint/2010/main" val="154108207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26</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Wednesday, 27 July 2016</a:t>
            </a:r>
            <a:r>
              <a:rPr lang="en-US" sz="4000" dirty="0">
                <a:latin typeface="Arial" charset="0"/>
                <a:cs typeface="Arial" charset="0"/>
              </a:rPr>
              <a:t/>
            </a:r>
            <a:br>
              <a:rPr lang="en-US" sz="4000" dirty="0">
                <a:latin typeface="Arial" charset="0"/>
                <a:cs typeface="Arial" charset="0"/>
              </a:rPr>
            </a:br>
            <a:r>
              <a:rPr lang="en-US" dirty="0" smtClean="0">
                <a:latin typeface="Arial" charset="0"/>
                <a:cs typeface="Arial" charset="0"/>
              </a:rPr>
              <a:t>16:00 – 18:</a:t>
            </a:r>
            <a:r>
              <a:rPr lang="en-US" dirty="0">
                <a:latin typeface="Arial" charset="0"/>
                <a:cs typeface="Arial" charset="0"/>
              </a:rPr>
              <a:t>0</a:t>
            </a:r>
            <a:r>
              <a:rPr lang="en-US" dirty="0" smtClean="0">
                <a:latin typeface="Arial" charset="0"/>
                <a:cs typeface="Arial" charset="0"/>
              </a:rPr>
              <a:t>0</a:t>
            </a:r>
            <a:r>
              <a:rPr lang="en-US" dirty="0">
                <a:latin typeface="Arial"/>
                <a:cs typeface="Arial"/>
              </a:rPr>
              <a:t>, </a:t>
            </a:r>
            <a:r>
              <a:rPr lang="en-US" dirty="0" smtClean="0">
                <a:latin typeface="Arial"/>
                <a:cs typeface="Arial"/>
              </a:rPr>
              <a:t>Seaport H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dirty="0"/>
              <a:t>Call meeting to order</a:t>
            </a:r>
          </a:p>
          <a:p>
            <a:pPr>
              <a:lnSpc>
                <a:spcPct val="80000"/>
              </a:lnSpc>
            </a:pPr>
            <a:r>
              <a:rPr lang="en-US" b="0" dirty="0"/>
              <a:t>Appointment of </a:t>
            </a:r>
            <a:r>
              <a:rPr lang="en-US" b="0" dirty="0" smtClean="0"/>
              <a:t>Secretary</a:t>
            </a:r>
          </a:p>
          <a:p>
            <a:pPr lvl="1">
              <a:lnSpc>
                <a:spcPct val="80000"/>
              </a:lnSpc>
            </a:pPr>
            <a:r>
              <a:rPr lang="en-US" dirty="0" smtClean="0"/>
              <a:t>Donald Eastlake took notes</a:t>
            </a:r>
            <a:endParaRPr lang="en-US" b="0" dirty="0"/>
          </a:p>
          <a:p>
            <a:pPr>
              <a:lnSpc>
                <a:spcPct val="80000"/>
              </a:lnSpc>
            </a:pPr>
            <a:r>
              <a:rPr lang="en-US" b="0" dirty="0"/>
              <a:t>Call for essential patents</a:t>
            </a:r>
          </a:p>
          <a:p>
            <a:pPr>
              <a:lnSpc>
                <a:spcPct val="80000"/>
              </a:lnSpc>
            </a:pPr>
            <a:r>
              <a:rPr lang="en-US" b="0" dirty="0"/>
              <a:t>Attendance Recording Reminder</a:t>
            </a:r>
          </a:p>
          <a:p>
            <a:pPr>
              <a:lnSpc>
                <a:spcPct val="80000"/>
              </a:lnSpc>
            </a:pPr>
            <a:r>
              <a:rPr lang="en-US" b="0" dirty="0"/>
              <a:t>Approval of Agenda</a:t>
            </a:r>
          </a:p>
          <a:p>
            <a:pPr>
              <a:lnSpc>
                <a:spcPct val="80000"/>
              </a:lnSpc>
            </a:pPr>
            <a:r>
              <a:rPr lang="en-US" b="0" dirty="0" smtClean="0"/>
              <a:t>[Although the motions were gone through, there wasn’t anyone else in the room except the Chair and no actions were taken.]</a:t>
            </a:r>
          </a:p>
          <a:p>
            <a:pPr>
              <a:lnSpc>
                <a:spcPct val="80000"/>
              </a:lnSpc>
            </a:pPr>
            <a:r>
              <a:rPr lang="en-US" dirty="0" smtClean="0"/>
              <a:t>Recess until 08:00 Thursday</a:t>
            </a:r>
          </a:p>
        </p:txBody>
      </p:sp>
    </p:spTree>
    <p:extLst>
      <p:ext uri="{BB962C8B-B14F-4D97-AF65-F5344CB8AC3E}">
        <p14:creationId xmlns:p14="http://schemas.microsoft.com/office/powerpoint/2010/main" val="263164086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27</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a:latin typeface="Arial" charset="0"/>
                <a:cs typeface="Arial" charset="0"/>
              </a:rPr>
              <a:t>Thursday, </a:t>
            </a:r>
            <a:r>
              <a:rPr lang="en-US" sz="4000" dirty="0" smtClean="0">
                <a:latin typeface="Arial" charset="0"/>
                <a:cs typeface="Arial" charset="0"/>
              </a:rPr>
              <a:t>28 July 2016</a:t>
            </a:r>
            <a:br>
              <a:rPr lang="en-US" sz="4000" dirty="0" smtClean="0">
                <a:latin typeface="Arial" charset="0"/>
                <a:cs typeface="Arial" charset="0"/>
              </a:rPr>
            </a:br>
            <a:r>
              <a:rPr lang="en-US" dirty="0" smtClean="0">
                <a:latin typeface="Arial" charset="0"/>
                <a:cs typeface="Arial" charset="0"/>
              </a:rPr>
              <a:t>08:00 – 10:00, </a:t>
            </a:r>
            <a:r>
              <a:rPr lang="en-US" sz="2800" dirty="0" smtClean="0">
                <a:latin typeface="Arial"/>
                <a:cs typeface="Arial"/>
              </a:rPr>
              <a:t>Seaport H </a:t>
            </a:r>
            <a:r>
              <a:rPr lang="en-US" sz="2800" dirty="0">
                <a:latin typeface="Arial"/>
                <a:cs typeface="Arial"/>
              </a:rPr>
              <a:t>Room</a:t>
            </a:r>
            <a:endParaRPr lang="en-US" sz="2800"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90000"/>
              </a:lnSpc>
            </a:pPr>
            <a:r>
              <a:rPr lang="en-US" dirty="0" smtClean="0"/>
              <a:t>Call 802.11 </a:t>
            </a:r>
            <a:r>
              <a:rPr lang="en-US" dirty="0" err="1" smtClean="0"/>
              <a:t>TGak</a:t>
            </a:r>
            <a:r>
              <a:rPr lang="en-US" dirty="0" smtClean="0"/>
              <a:t> </a:t>
            </a:r>
            <a:r>
              <a:rPr lang="en-US" dirty="0"/>
              <a:t>Joint Meeting with </a:t>
            </a:r>
            <a:r>
              <a:rPr lang="en-US" dirty="0" smtClean="0"/>
              <a:t>802.11 ARC SC to Order</a:t>
            </a:r>
          </a:p>
          <a:p>
            <a:pPr>
              <a:lnSpc>
                <a:spcPct val="90000"/>
              </a:lnSpc>
            </a:pPr>
            <a:r>
              <a:rPr lang="en-US" altLang="ja-JP" b="0" dirty="0" smtClean="0">
                <a:cs typeface="ＭＳ Ｐゴシック" charset="0"/>
              </a:rPr>
              <a:t>Appointment of Secretary</a:t>
            </a:r>
          </a:p>
          <a:p>
            <a:pPr lvl="1">
              <a:lnSpc>
                <a:spcPct val="90000"/>
              </a:lnSpc>
            </a:pPr>
            <a:r>
              <a:rPr lang="en-US" altLang="ja-JP" dirty="0" smtClean="0">
                <a:cs typeface="ＭＳ Ｐゴシック" charset="0"/>
              </a:rPr>
              <a:t>Ganesh </a:t>
            </a:r>
            <a:r>
              <a:rPr lang="en-US" altLang="ja-JP" dirty="0" err="1" smtClean="0">
                <a:cs typeface="ＭＳ Ｐゴシック" charset="0"/>
              </a:rPr>
              <a:t>Venkatesan</a:t>
            </a:r>
            <a:r>
              <a:rPr lang="en-US" altLang="ja-JP" dirty="0" smtClean="0">
                <a:cs typeface="ＭＳ Ｐゴシック" charset="0"/>
              </a:rPr>
              <a:t> took notes</a:t>
            </a:r>
          </a:p>
          <a:p>
            <a:pPr>
              <a:lnSpc>
                <a:spcPct val="90000"/>
              </a:lnSpc>
            </a:pPr>
            <a:r>
              <a:rPr lang="en-US" altLang="ja-JP" b="0" dirty="0" smtClean="0">
                <a:cs typeface="ＭＳ Ｐゴシック" charset="0"/>
              </a:rPr>
              <a:t>IPR </a:t>
            </a:r>
            <a:r>
              <a:rPr lang="en-US" altLang="ja-JP" b="0" dirty="0">
                <a:cs typeface="ＭＳ Ｐゴシック" charset="0"/>
              </a:rPr>
              <a:t>and Attendance Recording </a:t>
            </a:r>
            <a:r>
              <a:rPr lang="en-US" altLang="ja-JP" b="0" dirty="0" smtClean="0">
                <a:cs typeface="ＭＳ Ｐゴシック" charset="0"/>
              </a:rPr>
              <a:t>Reminder</a:t>
            </a:r>
          </a:p>
          <a:p>
            <a:pPr>
              <a:lnSpc>
                <a:spcPct val="90000"/>
              </a:lnSpc>
            </a:pPr>
            <a:r>
              <a:rPr lang="en-US" altLang="ja-JP" b="0" dirty="0" smtClean="0">
                <a:cs typeface="ＭＳ Ｐゴシック" charset="0"/>
              </a:rPr>
              <a:t>Agenda approved by unanimous consent</a:t>
            </a:r>
          </a:p>
          <a:p>
            <a:pPr>
              <a:lnSpc>
                <a:spcPct val="80000"/>
              </a:lnSpc>
            </a:pPr>
            <a:r>
              <a:rPr lang="en-GB" b="0" dirty="0" smtClean="0"/>
              <a:t>802.11ak status</a:t>
            </a:r>
          </a:p>
          <a:p>
            <a:pPr>
              <a:lnSpc>
                <a:spcPct val="80000"/>
              </a:lnSpc>
            </a:pPr>
            <a:r>
              <a:rPr lang="en-US" b="0" dirty="0"/>
              <a:t>Discussion to resolve comments and improve the </a:t>
            </a:r>
            <a:r>
              <a:rPr lang="en-US" b="0" dirty="0" err="1"/>
              <a:t>TGak</a:t>
            </a:r>
            <a:r>
              <a:rPr lang="en-US" b="0" dirty="0"/>
              <a:t> </a:t>
            </a:r>
            <a:r>
              <a:rPr lang="en-US" b="0" dirty="0" smtClean="0"/>
              <a:t>Draft</a:t>
            </a:r>
          </a:p>
          <a:p>
            <a:pPr lvl="1">
              <a:lnSpc>
                <a:spcPct val="80000"/>
              </a:lnSpc>
            </a:pPr>
            <a:r>
              <a:rPr lang="en-US" dirty="0" smtClean="0"/>
              <a:t>Ganesh </a:t>
            </a:r>
            <a:r>
              <a:rPr lang="en-US" dirty="0" err="1" smtClean="0"/>
              <a:t>Venkatesan</a:t>
            </a:r>
            <a:r>
              <a:rPr lang="en-US" dirty="0" smtClean="0"/>
              <a:t> – discuss P802.11ak Draft D2.3 text line 19+ page 52</a:t>
            </a:r>
          </a:p>
          <a:p>
            <a:pPr lvl="1">
              <a:lnSpc>
                <a:spcPct val="80000"/>
              </a:lnSpc>
            </a:pPr>
            <a:r>
              <a:rPr lang="en-GB" b="0" dirty="0" smtClean="0"/>
              <a:t>11-16/1004, </a:t>
            </a:r>
            <a:r>
              <a:rPr lang="en-GB" dirty="0"/>
              <a:t>“LB212 </a:t>
            </a:r>
            <a:r>
              <a:rPr lang="en-GB" dirty="0" err="1"/>
              <a:t>hamilton</a:t>
            </a:r>
            <a:r>
              <a:rPr lang="en-GB" dirty="0"/>
              <a:t> assigned </a:t>
            </a:r>
            <a:r>
              <a:rPr lang="en-GB" dirty="0" smtClean="0"/>
              <a:t>comments”, Mark </a:t>
            </a:r>
            <a:r>
              <a:rPr lang="en-GB" b="0" dirty="0" smtClean="0"/>
              <a:t>Hamilton</a:t>
            </a:r>
          </a:p>
          <a:p>
            <a:pPr>
              <a:lnSpc>
                <a:spcPct val="80000"/>
              </a:lnSpc>
            </a:pPr>
            <a:endParaRPr lang="en-GB" b="0" dirty="0" smtClean="0"/>
          </a:p>
        </p:txBody>
      </p:sp>
    </p:spTree>
    <p:extLst>
      <p:ext uri="{BB962C8B-B14F-4D97-AF65-F5344CB8AC3E}">
        <p14:creationId xmlns:p14="http://schemas.microsoft.com/office/powerpoint/2010/main" val="67011287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28</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a:latin typeface="Arial" charset="0"/>
                <a:cs typeface="Arial" charset="0"/>
              </a:rPr>
              <a:t>Thursday, </a:t>
            </a:r>
            <a:r>
              <a:rPr lang="en-US" sz="4000" dirty="0" smtClean="0">
                <a:latin typeface="Arial" charset="0"/>
                <a:cs typeface="Arial" charset="0"/>
              </a:rPr>
              <a:t>28 July 2016</a:t>
            </a:r>
            <a:br>
              <a:rPr lang="en-US" sz="4000" dirty="0" smtClean="0">
                <a:latin typeface="Arial" charset="0"/>
                <a:cs typeface="Arial" charset="0"/>
              </a:rPr>
            </a:br>
            <a:r>
              <a:rPr lang="en-US" dirty="0" smtClean="0">
                <a:latin typeface="Arial" charset="0"/>
                <a:cs typeface="Arial" charset="0"/>
              </a:rPr>
              <a:t>08:00 – 10:00, </a:t>
            </a:r>
            <a:r>
              <a:rPr lang="en-US" sz="2800" dirty="0" smtClean="0">
                <a:latin typeface="Arial"/>
                <a:cs typeface="Arial"/>
              </a:rPr>
              <a:t>Seaport H </a:t>
            </a:r>
            <a:r>
              <a:rPr lang="en-US" sz="2800" dirty="0">
                <a:latin typeface="Arial"/>
                <a:cs typeface="Arial"/>
              </a:rPr>
              <a:t>Room</a:t>
            </a:r>
            <a:endParaRPr lang="en-US" sz="2800"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80000"/>
              </a:lnSpc>
            </a:pPr>
            <a:r>
              <a:rPr lang="en-US" b="0" dirty="0" smtClean="0"/>
              <a:t>Teleconferences discussion</a:t>
            </a:r>
          </a:p>
          <a:p>
            <a:pPr>
              <a:lnSpc>
                <a:spcPct val="80000"/>
              </a:lnSpc>
            </a:pPr>
            <a:r>
              <a:rPr lang="en-US" dirty="0" smtClean="0"/>
              <a:t>Moved, to hold 802.11ak Teleconferences, </a:t>
            </a:r>
            <a:r>
              <a:rPr lang="en-US" b="0" dirty="0" smtClean="0"/>
              <a:t>joint with 802.1Qbz if mutually convenient:</a:t>
            </a:r>
          </a:p>
          <a:p>
            <a:pPr lvl="1">
              <a:lnSpc>
                <a:spcPct val="80000"/>
              </a:lnSpc>
            </a:pPr>
            <a:r>
              <a:rPr lang="en-US" b="1" dirty="0" smtClean="0"/>
              <a:t>1 ½ </a:t>
            </a:r>
            <a:r>
              <a:rPr lang="en-US" dirty="0" smtClean="0"/>
              <a:t>hour teleconferences through the July 2016 802.11 meeting on Monday, August 8</a:t>
            </a:r>
            <a:r>
              <a:rPr lang="en-US" baseline="30000" dirty="0" smtClean="0"/>
              <a:t>th</a:t>
            </a:r>
            <a:r>
              <a:rPr lang="en-US" dirty="0" smtClean="0"/>
              <a:t>, 15</a:t>
            </a:r>
            <a:r>
              <a:rPr lang="en-US" baseline="30000" dirty="0" smtClean="0"/>
              <a:t>th</a:t>
            </a:r>
            <a:r>
              <a:rPr lang="en-US" dirty="0" smtClean="0"/>
              <a:t>, 22</a:t>
            </a:r>
            <a:r>
              <a:rPr lang="en-US" baseline="30000" dirty="0" smtClean="0"/>
              <a:t>nd</a:t>
            </a:r>
            <a:r>
              <a:rPr lang="en-US" dirty="0" smtClean="0"/>
              <a:t>, and 29</a:t>
            </a:r>
            <a:r>
              <a:rPr lang="en-US" baseline="30000" dirty="0" smtClean="0"/>
              <a:t>th</a:t>
            </a:r>
            <a:r>
              <a:rPr lang="en-US" dirty="0" smtClean="0"/>
              <a:t> at 10am Eastern US time.</a:t>
            </a:r>
          </a:p>
          <a:p>
            <a:pPr lvl="1">
              <a:lnSpc>
                <a:spcPct val="80000"/>
              </a:lnSpc>
            </a:pPr>
            <a:r>
              <a:rPr lang="en-US" dirty="0" smtClean="0"/>
              <a:t>Approved by unanimous consent</a:t>
            </a:r>
          </a:p>
          <a:p>
            <a:pPr lvl="1">
              <a:lnSpc>
                <a:spcPct val="80000"/>
              </a:lnSpc>
            </a:pPr>
            <a:endParaRPr lang="en-US" dirty="0" smtClean="0"/>
          </a:p>
          <a:p>
            <a:pPr>
              <a:lnSpc>
                <a:spcPct val="80000"/>
              </a:lnSpc>
            </a:pPr>
            <a:r>
              <a:rPr lang="en-US" b="0" dirty="0" smtClean="0"/>
              <a:t>Architecture discussions</a:t>
            </a:r>
          </a:p>
          <a:p>
            <a:pPr lvl="1">
              <a:lnSpc>
                <a:spcPct val="80000"/>
              </a:lnSpc>
            </a:pPr>
            <a:r>
              <a:rPr lang="en-GB" dirty="0" smtClean="0"/>
              <a:t>11-16/</a:t>
            </a:r>
            <a:r>
              <a:rPr lang="en-GB" dirty="0"/>
              <a:t>251r6, “GLK ESS”,  </a:t>
            </a:r>
            <a:r>
              <a:rPr lang="en-GB" dirty="0" smtClean="0"/>
              <a:t>Figures 4-13* in the 11ak draft, wording discussed:</a:t>
            </a:r>
            <a:endParaRPr lang="en-GB" dirty="0"/>
          </a:p>
          <a:p>
            <a:pPr lvl="2">
              <a:lnSpc>
                <a:spcPct val="80000"/>
              </a:lnSpc>
            </a:pPr>
            <a:r>
              <a:rPr lang="en-US" b="0" dirty="0"/>
              <a:t>general link (GLK):  A point to point connection between two IEEE </a:t>
            </a:r>
            <a:r>
              <a:rPr lang="en-US" b="0" dirty="0" err="1"/>
              <a:t>Std</a:t>
            </a:r>
            <a:r>
              <a:rPr lang="en-US" b="0" dirty="0"/>
              <a:t> 802.1Q  ISS Service Access Points  (ISS-SAPs) over a IEEE </a:t>
            </a:r>
            <a:r>
              <a:rPr lang="en-US" b="0" dirty="0" err="1"/>
              <a:t>Std</a:t>
            </a:r>
            <a:r>
              <a:rPr lang="en-US" b="0" dirty="0"/>
              <a:t> 802.11 link, suitable for use in an IEEE </a:t>
            </a:r>
            <a:r>
              <a:rPr lang="en-US" b="0" dirty="0" err="1"/>
              <a:t>Std</a:t>
            </a:r>
            <a:r>
              <a:rPr lang="en-US" b="0" dirty="0"/>
              <a:t> 802.1Q conformant network.</a:t>
            </a:r>
          </a:p>
          <a:p>
            <a:pPr>
              <a:lnSpc>
                <a:spcPct val="80000"/>
              </a:lnSpc>
            </a:pPr>
            <a:endParaRPr lang="en-GB" b="0" dirty="0" smtClean="0"/>
          </a:p>
        </p:txBody>
      </p:sp>
    </p:spTree>
    <p:extLst>
      <p:ext uri="{BB962C8B-B14F-4D97-AF65-F5344CB8AC3E}">
        <p14:creationId xmlns:p14="http://schemas.microsoft.com/office/powerpoint/2010/main" val="2446107277"/>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29</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 28 July 2016</a:t>
            </a:r>
            <a:br>
              <a:rPr lang="en-US" sz="4000" dirty="0" smtClean="0">
                <a:latin typeface="Arial" charset="0"/>
                <a:cs typeface="Arial" charset="0"/>
              </a:rPr>
            </a:br>
            <a:r>
              <a:rPr lang="en-US" dirty="0" smtClean="0">
                <a:latin typeface="Arial" charset="0"/>
                <a:cs typeface="Arial" charset="0"/>
              </a:rPr>
              <a:t>08:00 – 10:00, </a:t>
            </a:r>
            <a:r>
              <a:rPr lang="en-US" sz="2800" dirty="0" smtClean="0">
                <a:latin typeface="Arial"/>
                <a:cs typeface="Arial"/>
              </a:rPr>
              <a:t>Seaport </a:t>
            </a:r>
            <a:r>
              <a:rPr lang="en-US" sz="2800" dirty="0">
                <a:latin typeface="Arial"/>
                <a:cs typeface="Arial"/>
              </a:rPr>
              <a:t>H</a:t>
            </a:r>
            <a:r>
              <a:rPr lang="en-US" sz="2800" dirty="0" smtClean="0">
                <a:latin typeface="Arial"/>
                <a:cs typeface="Arial"/>
              </a:rPr>
              <a:t> </a:t>
            </a:r>
            <a:r>
              <a:rPr lang="en-US" sz="2800" dirty="0">
                <a:latin typeface="Arial"/>
                <a:cs typeface="Arial"/>
              </a:rPr>
              <a:t>Room</a:t>
            </a:r>
            <a:endParaRPr lang="en-US" sz="2800"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endParaRPr lang="en-US" sz="2000" dirty="0" smtClean="0"/>
          </a:p>
          <a:p>
            <a:pPr>
              <a:lnSpc>
                <a:spcPct val="80000"/>
              </a:lnSpc>
            </a:pPr>
            <a:r>
              <a:rPr lang="en-US" sz="2000" dirty="0" smtClean="0"/>
              <a:t>Adjourn </a:t>
            </a:r>
            <a:r>
              <a:rPr lang="en-US" sz="2000" dirty="0"/>
              <a:t>802.11 ARC SC</a:t>
            </a:r>
          </a:p>
          <a:p>
            <a:pPr>
              <a:lnSpc>
                <a:spcPct val="80000"/>
              </a:lnSpc>
            </a:pPr>
            <a:r>
              <a:rPr lang="en-US" sz="2000" dirty="0" smtClean="0"/>
              <a:t>Recess </a:t>
            </a:r>
            <a:r>
              <a:rPr lang="en-US" sz="2000" dirty="0" err="1" smtClean="0"/>
              <a:t>TGak</a:t>
            </a:r>
            <a:r>
              <a:rPr lang="en-US" sz="2000" dirty="0" smtClean="0"/>
              <a:t> until 16:00 today.</a:t>
            </a:r>
            <a:endParaRPr lang="en-US" sz="2000" dirty="0"/>
          </a:p>
          <a:p>
            <a:pPr>
              <a:lnSpc>
                <a:spcPct val="80000"/>
              </a:lnSpc>
            </a:pPr>
            <a:endParaRPr lang="en-US" sz="2000" b="0" dirty="0"/>
          </a:p>
        </p:txBody>
      </p:sp>
    </p:spTree>
    <p:extLst>
      <p:ext uri="{BB962C8B-B14F-4D97-AF65-F5344CB8AC3E}">
        <p14:creationId xmlns:p14="http://schemas.microsoft.com/office/powerpoint/2010/main" val="31199767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July 2016</a:t>
            </a:r>
            <a:endParaRPr lang="en-US"/>
          </a:p>
        </p:txBody>
      </p:sp>
      <p:sp>
        <p:nvSpPr>
          <p:cNvPr id="6" name="Footer Placeholder 4"/>
          <p:cNvSpPr>
            <a:spLocks noGrp="1"/>
          </p:cNvSpPr>
          <p:nvPr>
            <p:ph type="ftr" sz="quarter" idx="11"/>
          </p:nvPr>
        </p:nvSpPr>
        <p:spPr/>
        <p:txBody>
          <a:bodyPr/>
          <a:lstStyle/>
          <a:p>
            <a:r>
              <a:rPr lang="en-US" smtClean="0"/>
              <a:t>Donald Eastlake 3rd, Huawei Technologies</a:t>
            </a:r>
            <a:endParaRPr lang="en-US"/>
          </a:p>
        </p:txBody>
      </p:sp>
      <p:sp>
        <p:nvSpPr>
          <p:cNvPr id="7" name="Slide Number Placeholder 5"/>
          <p:cNvSpPr>
            <a:spLocks noGrp="1"/>
          </p:cNvSpPr>
          <p:nvPr>
            <p:ph type="sldNum" sz="quarter" idx="12"/>
          </p:nvPr>
        </p:nvSpPr>
        <p:spPr/>
        <p:txBody>
          <a:bodyPr/>
          <a:lstStyle/>
          <a:p>
            <a:r>
              <a:rPr lang="en-US"/>
              <a:t>Slide </a:t>
            </a:r>
            <a:fld id="{FAD3192D-A78F-5D4B-BF63-EAFB958AE3C7}" type="slidenum">
              <a:rPr lang="en-US"/>
              <a:pPr/>
              <a:t>3</a:t>
            </a:fld>
            <a:endParaRPr lang="en-US"/>
          </a:p>
        </p:txBody>
      </p:sp>
      <p:sp>
        <p:nvSpPr>
          <p:cNvPr id="205828" name="Rectangle 4"/>
          <p:cNvSpPr>
            <a:spLocks noGrp="1" noChangeArrowheads="1"/>
          </p:cNvSpPr>
          <p:nvPr>
            <p:ph type="ctrTitle"/>
          </p:nvPr>
        </p:nvSpPr>
        <p:spPr>
          <a:xfrm>
            <a:off x="685800" y="609600"/>
            <a:ext cx="7772400" cy="609600"/>
          </a:xfrm>
        </p:spPr>
        <p:txBody>
          <a:bodyPr/>
          <a:lstStyle/>
          <a:p>
            <a:r>
              <a:rPr lang="en-US" dirty="0"/>
              <a:t>Venue</a:t>
            </a:r>
          </a:p>
        </p:txBody>
      </p:sp>
      <p:sp>
        <p:nvSpPr>
          <p:cNvPr id="10" name="Rectangle 5"/>
          <p:cNvSpPr>
            <a:spLocks noGrp="1" noChangeArrowheads="1"/>
          </p:cNvSpPr>
          <p:nvPr>
            <p:ph type="subTitle" idx="1"/>
          </p:nvPr>
        </p:nvSpPr>
        <p:spPr>
          <a:xfrm>
            <a:off x="685800" y="6019800"/>
            <a:ext cx="7772400" cy="457200"/>
          </a:xfrm>
        </p:spPr>
        <p:txBody>
          <a:bodyPr/>
          <a:lstStyle/>
          <a:p>
            <a:r>
              <a:rPr lang="en-US" dirty="0" smtClean="0">
                <a:latin typeface="Arial"/>
                <a:cs typeface="Arial"/>
              </a:rPr>
              <a:t>Manchester Grand Hyatt, San Diego, California</a:t>
            </a:r>
            <a:endParaRPr lang="en-US" dirty="0">
              <a:latin typeface="Arial"/>
              <a:cs typeface="Arial"/>
            </a:endParaRPr>
          </a:p>
        </p:txBody>
      </p:sp>
      <p:pic>
        <p:nvPicPr>
          <p:cNvPr id="2" name="Picture 1"/>
          <p:cNvPicPr>
            <a:picLocks noChangeAspect="1"/>
          </p:cNvPicPr>
          <p:nvPr/>
        </p:nvPicPr>
        <p:blipFill>
          <a:blip r:embed="rId3"/>
          <a:stretch>
            <a:fillRect/>
          </a:stretch>
        </p:blipFill>
        <p:spPr>
          <a:xfrm>
            <a:off x="990600" y="1332278"/>
            <a:ext cx="7239000" cy="461132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30</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 28 July 2016</a:t>
            </a:r>
            <a:br>
              <a:rPr lang="en-US" sz="4000" dirty="0" smtClean="0">
                <a:latin typeface="Arial" charset="0"/>
                <a:cs typeface="Arial" charset="0"/>
              </a:rPr>
            </a:br>
            <a:r>
              <a:rPr lang="en-US" dirty="0" smtClean="0">
                <a:latin typeface="Arial" charset="0"/>
                <a:cs typeface="Arial" charset="0"/>
              </a:rPr>
              <a:t>16:00 – 18:00, </a:t>
            </a:r>
            <a:r>
              <a:rPr lang="en-US" dirty="0" smtClean="0">
                <a:latin typeface="Arial"/>
                <a:cs typeface="Arial"/>
              </a:rPr>
              <a:t>Seaport </a:t>
            </a:r>
            <a:r>
              <a:rPr lang="en-US" dirty="0">
                <a:latin typeface="Arial"/>
                <a:cs typeface="Arial"/>
              </a:rPr>
              <a:t>H Room</a:t>
            </a:r>
            <a:endParaRPr lang="en-US"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80000"/>
              </a:lnSpc>
            </a:pPr>
            <a:r>
              <a:rPr lang="en-US" dirty="0"/>
              <a:t>Call meeting to order</a:t>
            </a:r>
          </a:p>
          <a:p>
            <a:pPr>
              <a:lnSpc>
                <a:spcPct val="80000"/>
              </a:lnSpc>
            </a:pPr>
            <a:r>
              <a:rPr lang="en-US" b="0" dirty="0"/>
              <a:t>Appointment of </a:t>
            </a:r>
            <a:r>
              <a:rPr lang="en-US" b="0" dirty="0" smtClean="0"/>
              <a:t>Secretary</a:t>
            </a:r>
          </a:p>
          <a:p>
            <a:pPr lvl="1">
              <a:lnSpc>
                <a:spcPct val="80000"/>
              </a:lnSpc>
            </a:pPr>
            <a:r>
              <a:rPr lang="en-US" dirty="0" smtClean="0"/>
              <a:t>Ganesh </a:t>
            </a:r>
            <a:r>
              <a:rPr lang="en-US" dirty="0" err="1" smtClean="0"/>
              <a:t>Venkatesan</a:t>
            </a:r>
            <a:r>
              <a:rPr lang="en-US" dirty="0" smtClean="0"/>
              <a:t> took notes.</a:t>
            </a:r>
          </a:p>
          <a:p>
            <a:pPr>
              <a:lnSpc>
                <a:spcPct val="80000"/>
              </a:lnSpc>
            </a:pPr>
            <a:r>
              <a:rPr lang="en-US" b="0" dirty="0" smtClean="0"/>
              <a:t>Call for essential patents</a:t>
            </a:r>
          </a:p>
          <a:p>
            <a:pPr lvl="1">
              <a:lnSpc>
                <a:spcPct val="80000"/>
              </a:lnSpc>
            </a:pPr>
            <a:r>
              <a:rPr lang="en-US" dirty="0" smtClean="0"/>
              <a:t>No response</a:t>
            </a:r>
            <a:endParaRPr lang="en-US" b="0" dirty="0" smtClean="0"/>
          </a:p>
          <a:p>
            <a:pPr>
              <a:lnSpc>
                <a:spcPct val="80000"/>
              </a:lnSpc>
            </a:pPr>
            <a:r>
              <a:rPr lang="en-US" b="0" dirty="0" smtClean="0"/>
              <a:t>Attendance </a:t>
            </a:r>
            <a:r>
              <a:rPr lang="en-US" b="0" dirty="0"/>
              <a:t>Recording Reminder</a:t>
            </a:r>
          </a:p>
          <a:p>
            <a:pPr>
              <a:lnSpc>
                <a:spcPct val="80000"/>
              </a:lnSpc>
            </a:pPr>
            <a:r>
              <a:rPr lang="en-US" b="0" dirty="0"/>
              <a:t>Approval of </a:t>
            </a:r>
            <a:r>
              <a:rPr lang="en-US" b="0" dirty="0" smtClean="0"/>
              <a:t>Agenda</a:t>
            </a:r>
          </a:p>
          <a:p>
            <a:pPr>
              <a:lnSpc>
                <a:spcPct val="80000"/>
              </a:lnSpc>
            </a:pPr>
            <a:r>
              <a:rPr lang="en-US" b="0" dirty="0" smtClean="0"/>
              <a:t>Presentations </a:t>
            </a:r>
            <a:r>
              <a:rPr lang="en-US" b="0" dirty="0"/>
              <a:t>and discussion to </a:t>
            </a:r>
            <a:r>
              <a:rPr lang="en-US" b="0" dirty="0" smtClean="0"/>
              <a:t>resolve comments </a:t>
            </a:r>
            <a:r>
              <a:rPr lang="en-US" b="0" dirty="0"/>
              <a:t>and improve the </a:t>
            </a:r>
            <a:r>
              <a:rPr lang="en-US" b="0" dirty="0" err="1"/>
              <a:t>TGak</a:t>
            </a:r>
            <a:r>
              <a:rPr lang="en-US" b="0" dirty="0"/>
              <a:t> </a:t>
            </a:r>
            <a:r>
              <a:rPr lang="en-US" b="0" dirty="0" smtClean="0"/>
              <a:t>Draft</a:t>
            </a:r>
          </a:p>
          <a:p>
            <a:pPr lvl="1">
              <a:lnSpc>
                <a:spcPct val="80000"/>
              </a:lnSpc>
            </a:pPr>
            <a:r>
              <a:rPr lang="en-US" dirty="0"/>
              <a:t>11-16/827r2, “B 218 GLK-GCR related comment </a:t>
            </a:r>
            <a:r>
              <a:rPr lang="en-US" dirty="0" smtClean="0"/>
              <a:t>resolutions”, Ganesh </a:t>
            </a:r>
            <a:r>
              <a:rPr lang="en-US" dirty="0" err="1" smtClean="0"/>
              <a:t>Venkatesan</a:t>
            </a:r>
            <a:r>
              <a:rPr lang="en-US" dirty="0" smtClean="0"/>
              <a:t> (Intel)</a:t>
            </a:r>
          </a:p>
          <a:p>
            <a:pPr lvl="1">
              <a:lnSpc>
                <a:spcPct val="80000"/>
              </a:lnSpc>
            </a:pPr>
            <a:r>
              <a:rPr lang="en-US" b="0" dirty="0" smtClean="0"/>
              <a:t>11-16/</a:t>
            </a:r>
            <a:r>
              <a:rPr lang="en-US" dirty="0"/>
              <a:t>921r3, “Remaining LB218 Comments Assigned to Donald </a:t>
            </a:r>
            <a:r>
              <a:rPr lang="en-US" dirty="0" smtClean="0"/>
              <a:t>Eastlake”, Donald Eastlake (Huawei)</a:t>
            </a:r>
            <a:endParaRPr lang="en-US" b="0" dirty="0"/>
          </a:p>
          <a:p>
            <a:pPr>
              <a:lnSpc>
                <a:spcPct val="80000"/>
              </a:lnSpc>
            </a:pPr>
            <a:endParaRPr lang="en-US" b="0" dirty="0"/>
          </a:p>
        </p:txBody>
      </p:sp>
    </p:spTree>
    <p:extLst>
      <p:ext uri="{BB962C8B-B14F-4D97-AF65-F5344CB8AC3E}">
        <p14:creationId xmlns:p14="http://schemas.microsoft.com/office/powerpoint/2010/main" val="60109512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31</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 28 July 2016</a:t>
            </a:r>
            <a:br>
              <a:rPr lang="en-US" sz="4000" dirty="0" smtClean="0">
                <a:latin typeface="Arial" charset="0"/>
                <a:cs typeface="Arial" charset="0"/>
              </a:rPr>
            </a:br>
            <a:r>
              <a:rPr lang="en-US" dirty="0" smtClean="0">
                <a:latin typeface="Arial" charset="0"/>
                <a:cs typeface="Arial" charset="0"/>
              </a:rPr>
              <a:t>16:00 – 18:00, </a:t>
            </a:r>
            <a:r>
              <a:rPr lang="en-US" dirty="0" smtClean="0">
                <a:latin typeface="Arial"/>
                <a:cs typeface="Arial"/>
              </a:rPr>
              <a:t>Seaport </a:t>
            </a:r>
            <a:r>
              <a:rPr lang="en-US" dirty="0">
                <a:latin typeface="Arial"/>
                <a:cs typeface="Arial"/>
              </a:rPr>
              <a:t>H Room</a:t>
            </a:r>
            <a:endParaRPr lang="en-US"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80000"/>
              </a:lnSpc>
            </a:pPr>
            <a:r>
              <a:rPr lang="en-US" dirty="0" smtClean="0"/>
              <a:t>[</a:t>
            </a:r>
            <a:r>
              <a:rPr lang="en-US" dirty="0" smtClean="0"/>
              <a:t>29] </a:t>
            </a:r>
            <a:r>
              <a:rPr lang="en-US" dirty="0" smtClean="0"/>
              <a:t>Moved, </a:t>
            </a:r>
            <a:r>
              <a:rPr lang="en-US" b="0" dirty="0" smtClean="0"/>
              <a:t>to approve the following comment resolutions and direct the editor to publish a Draft D2.4 incorporating all comment resolutions approved by vote at this San Diego meeting.</a:t>
            </a:r>
          </a:p>
          <a:p>
            <a:pPr lvl="2">
              <a:lnSpc>
                <a:spcPct val="80000"/>
              </a:lnSpc>
            </a:pPr>
            <a:r>
              <a:rPr lang="en-US" sz="2000" dirty="0" smtClean="0"/>
              <a:t>Resolutions colored yellow in 11-16/921r4,</a:t>
            </a:r>
          </a:p>
          <a:p>
            <a:pPr lvl="2">
              <a:lnSpc>
                <a:spcPct val="80000"/>
              </a:lnSpc>
            </a:pPr>
            <a:r>
              <a:rPr lang="en-US" sz="2000" b="0" dirty="0" smtClean="0"/>
              <a:t>Resolutions of CIDs </a:t>
            </a:r>
            <a:r>
              <a:rPr lang="en-US" sz="2000" dirty="0"/>
              <a:t>1018, 1020, 1021, </a:t>
            </a:r>
            <a:r>
              <a:rPr lang="en-US" sz="2000" dirty="0" smtClean="0"/>
              <a:t>and 1022</a:t>
            </a:r>
            <a:r>
              <a:rPr lang="en-US" sz="2000" b="0" dirty="0" smtClean="0"/>
              <a:t> in 11-16/1004r1,</a:t>
            </a:r>
          </a:p>
          <a:p>
            <a:pPr lvl="2">
              <a:lnSpc>
                <a:spcPct val="80000"/>
              </a:lnSpc>
            </a:pPr>
            <a:r>
              <a:rPr lang="en-US" sz="2000" dirty="0" smtClean="0"/>
              <a:t>Accept CID 1285 and 1286.</a:t>
            </a:r>
            <a:endParaRPr lang="en-US" sz="2000" b="0" dirty="0" smtClean="0"/>
          </a:p>
          <a:p>
            <a:pPr lvl="2">
              <a:lnSpc>
                <a:spcPct val="80000"/>
              </a:lnSpc>
            </a:pPr>
            <a:r>
              <a:rPr lang="en-US" sz="2000" dirty="0" smtClean="0"/>
              <a:t>Resolutions of CIDs 1003, 1160, 1162, 1164, 1170, 1218, 1219, 1220, 1228, 1234 in 11-16/827r2.</a:t>
            </a:r>
            <a:endParaRPr lang="en-US" sz="2000" b="0" dirty="0" smtClean="0"/>
          </a:p>
          <a:p>
            <a:pPr lvl="1">
              <a:lnSpc>
                <a:spcPct val="80000"/>
              </a:lnSpc>
            </a:pPr>
            <a:r>
              <a:rPr lang="en-US" dirty="0" smtClean="0"/>
              <a:t>Mover</a:t>
            </a:r>
            <a:r>
              <a:rPr lang="en-US" dirty="0"/>
              <a:t>: </a:t>
            </a:r>
            <a:r>
              <a:rPr lang="en-US" dirty="0" smtClean="0"/>
              <a:t>Mark Hamilton    </a:t>
            </a:r>
            <a:r>
              <a:rPr lang="en-US" dirty="0"/>
              <a:t>Seconder: </a:t>
            </a:r>
            <a:r>
              <a:rPr lang="en-US" dirty="0" smtClean="0"/>
              <a:t>Joseph Levy</a:t>
            </a:r>
            <a:endParaRPr lang="en-US" dirty="0"/>
          </a:p>
          <a:p>
            <a:pPr lvl="1">
              <a:lnSpc>
                <a:spcPct val="80000"/>
              </a:lnSpc>
            </a:pPr>
            <a:r>
              <a:rPr lang="en-US" dirty="0"/>
              <a:t>Yes: </a:t>
            </a:r>
            <a:r>
              <a:rPr lang="en-US" dirty="0" smtClean="0"/>
              <a:t>5   </a:t>
            </a:r>
            <a:r>
              <a:rPr lang="en-US" dirty="0"/>
              <a:t>No: </a:t>
            </a:r>
            <a:r>
              <a:rPr lang="en-US" dirty="0" smtClean="0"/>
              <a:t>0   </a:t>
            </a:r>
            <a:r>
              <a:rPr lang="en-US" dirty="0"/>
              <a:t>Abstain: </a:t>
            </a:r>
            <a:r>
              <a:rPr lang="en-US" dirty="0" smtClean="0"/>
              <a:t>0</a:t>
            </a:r>
            <a:endParaRPr lang="en-US" dirty="0"/>
          </a:p>
          <a:p>
            <a:pPr lvl="1">
              <a:lnSpc>
                <a:spcPct val="80000"/>
              </a:lnSpc>
            </a:pPr>
            <a:endParaRPr lang="en-US" dirty="0"/>
          </a:p>
          <a:p>
            <a:pPr>
              <a:lnSpc>
                <a:spcPct val="80000"/>
              </a:lnSpc>
            </a:pPr>
            <a:r>
              <a:rPr lang="en-US" dirty="0" smtClean="0"/>
              <a:t>Adjourn </a:t>
            </a:r>
            <a:r>
              <a:rPr lang="en-US" dirty="0" err="1" smtClean="0"/>
              <a:t>TGak</a:t>
            </a:r>
            <a:endParaRPr lang="en-US" dirty="0"/>
          </a:p>
          <a:p>
            <a:pPr>
              <a:lnSpc>
                <a:spcPct val="80000"/>
              </a:lnSpc>
            </a:pPr>
            <a:endParaRPr lang="en-US" b="0" dirty="0"/>
          </a:p>
        </p:txBody>
      </p:sp>
    </p:spTree>
    <p:extLst>
      <p:ext uri="{BB962C8B-B14F-4D97-AF65-F5344CB8AC3E}">
        <p14:creationId xmlns:p14="http://schemas.microsoft.com/office/powerpoint/2010/main" val="243893226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93622A3E-762C-A04E-8D69-CA7ECAB993F8}" type="slidenum">
              <a:rPr lang="en-US"/>
              <a:pPr/>
              <a:t>32</a:t>
            </a:fld>
            <a:endParaRPr lang="en-US"/>
          </a:p>
        </p:txBody>
      </p:sp>
      <p:sp>
        <p:nvSpPr>
          <p:cNvPr id="272386" name="Rectangle 2"/>
          <p:cNvSpPr>
            <a:spLocks noGrp="1" noChangeArrowheads="1"/>
          </p:cNvSpPr>
          <p:nvPr>
            <p:ph type="title"/>
          </p:nvPr>
        </p:nvSpPr>
        <p:spPr>
          <a:xfrm>
            <a:off x="685800" y="685800"/>
            <a:ext cx="7772400" cy="685800"/>
          </a:xfrm>
        </p:spPr>
        <p:txBody>
          <a:bodyPr/>
          <a:lstStyle/>
          <a:p>
            <a:r>
              <a:rPr lang="en-US" sz="3600">
                <a:latin typeface="Arial" charset="0"/>
                <a:cs typeface="Arial" charset="0"/>
              </a:rPr>
              <a:t>[Reference Information]</a:t>
            </a:r>
          </a:p>
        </p:txBody>
      </p:sp>
      <p:sp>
        <p:nvSpPr>
          <p:cNvPr id="272387" name="Rectangle 3"/>
          <p:cNvSpPr>
            <a:spLocks noGrp="1" noChangeArrowheads="1"/>
          </p:cNvSpPr>
          <p:nvPr>
            <p:ph type="body" idx="1"/>
          </p:nvPr>
        </p:nvSpPr>
        <p:spPr>
          <a:xfrm>
            <a:off x="685800" y="1371600"/>
            <a:ext cx="7772400" cy="5105400"/>
          </a:xfrm>
        </p:spPr>
        <p:txBody>
          <a:bodyPr/>
          <a:lstStyle/>
          <a:p>
            <a:pPr>
              <a:lnSpc>
                <a:spcPct val="80000"/>
              </a:lnSpc>
            </a:pPr>
            <a:r>
              <a:rPr lang="en-GB" dirty="0" smtClean="0"/>
              <a:t>802.11ak PAR </a:t>
            </a:r>
            <a:r>
              <a:rPr lang="en-GB" dirty="0"/>
              <a:t>and Five Criterion</a:t>
            </a:r>
          </a:p>
          <a:p>
            <a:pPr lvl="1">
              <a:lnSpc>
                <a:spcPct val="80000"/>
              </a:lnSpc>
            </a:pPr>
            <a:r>
              <a:rPr lang="en-GB" dirty="0">
                <a:hlinkClick r:id="rId3"/>
              </a:rPr>
              <a:t>https://development.standards.ieee.org/get-file/P802.11ak.pdf?t=</a:t>
            </a:r>
            <a:r>
              <a:rPr lang="en-GB" dirty="0" smtClean="0">
                <a:hlinkClick r:id="rId3"/>
              </a:rPr>
              <a:t>77398400003</a:t>
            </a:r>
            <a:r>
              <a:rPr lang="en-GB" dirty="0" smtClean="0"/>
              <a:t> </a:t>
            </a:r>
            <a:endParaRPr lang="en-GB" dirty="0"/>
          </a:p>
          <a:p>
            <a:pPr lvl="2">
              <a:lnSpc>
                <a:spcPct val="80000"/>
              </a:lnSpc>
            </a:pPr>
            <a:r>
              <a:rPr lang="en-GB" dirty="0"/>
              <a:t>11-12/1207r1, “802.11 GLK Draft PAR</a:t>
            </a:r>
            <a:r>
              <a:rPr lang="en-GB" dirty="0" smtClean="0"/>
              <a:t>”</a:t>
            </a:r>
          </a:p>
          <a:p>
            <a:pPr lvl="2">
              <a:lnSpc>
                <a:spcPct val="80000"/>
              </a:lnSpc>
            </a:pPr>
            <a:r>
              <a:rPr lang="en-GB" dirty="0" smtClean="0"/>
              <a:t>11-12</a:t>
            </a:r>
            <a:r>
              <a:rPr lang="en-GB" dirty="0"/>
              <a:t>/1208r0, “802.11 GLK Draft 5C</a:t>
            </a:r>
            <a:r>
              <a:rPr lang="en-GB" dirty="0" smtClean="0"/>
              <a:t>”</a:t>
            </a:r>
          </a:p>
          <a:p>
            <a:pPr>
              <a:lnSpc>
                <a:spcPct val="80000"/>
              </a:lnSpc>
            </a:pPr>
            <a:r>
              <a:rPr lang="en-GB" dirty="0" smtClean="0"/>
              <a:t>Draft 2.3 of 802.11ak and results of Letter Ballot 218:</a:t>
            </a:r>
          </a:p>
          <a:p>
            <a:pPr lvl="1">
              <a:lnSpc>
                <a:spcPct val="80000"/>
              </a:lnSpc>
            </a:pPr>
            <a:r>
              <a:rPr lang="en-GB" dirty="0" smtClean="0">
                <a:hlinkClick r:id="rId4"/>
              </a:rPr>
              <a:t>http://www.ieee802.org/11/private/Draft_Standards/11ak/Draft P802.11ak_D2.3.pdf</a:t>
            </a:r>
            <a:r>
              <a:rPr lang="en-GB" dirty="0" smtClean="0"/>
              <a:t> </a:t>
            </a:r>
          </a:p>
          <a:p>
            <a:pPr lvl="1">
              <a:lnSpc>
                <a:spcPct val="80000"/>
              </a:lnSpc>
            </a:pPr>
            <a:r>
              <a:rPr lang="en-GB" dirty="0" smtClean="0"/>
              <a:t>11-15/556r29, “</a:t>
            </a:r>
            <a:r>
              <a:rPr lang="en-GB" dirty="0" err="1" smtClean="0"/>
              <a:t>TGak</a:t>
            </a:r>
            <a:r>
              <a:rPr lang="en-GB" dirty="0" smtClean="0"/>
              <a:t> LB212 Comments”</a:t>
            </a:r>
            <a:endParaRPr lang="en-GB" dirty="0"/>
          </a:p>
          <a:p>
            <a:pPr>
              <a:lnSpc>
                <a:spcPct val="80000"/>
              </a:lnSpc>
            </a:pPr>
            <a:r>
              <a:rPr lang="en-GB" dirty="0" smtClean="0"/>
              <a:t>Draft 2.4 of 802.1Qbz is at</a:t>
            </a:r>
          </a:p>
          <a:p>
            <a:pPr lvl="1">
              <a:lnSpc>
                <a:spcPct val="80000"/>
              </a:lnSpc>
            </a:pPr>
            <a:r>
              <a:rPr lang="en-GB" dirty="0" smtClean="0">
                <a:hlinkClick r:id="rId5"/>
              </a:rPr>
              <a:t>http://www.ieee802.org/1/files/private/bz-drafts/d2/802-1Qbz-d2-4.pdf</a:t>
            </a:r>
            <a:endParaRPr lang="en-GB" dirty="0" smtClean="0"/>
          </a:p>
          <a:p>
            <a:pPr>
              <a:lnSpc>
                <a:spcPct val="80000"/>
              </a:lnSpc>
            </a:pPr>
            <a:r>
              <a:rPr lang="en-US" dirty="0" smtClean="0"/>
              <a:t>Draft 3.1 of 802.1AC-REV is at</a:t>
            </a:r>
          </a:p>
          <a:p>
            <a:pPr lvl="1">
              <a:lnSpc>
                <a:spcPct val="80000"/>
              </a:lnSpc>
            </a:pPr>
            <a:r>
              <a:rPr lang="en-US" dirty="0" smtClean="0">
                <a:hlinkClick r:id="rId6"/>
              </a:rPr>
              <a:t>http://www.ieee802.org/1/files/private/ac-rev-drafts/d3/802-1ac-rev-d3-1.pdf</a:t>
            </a:r>
            <a:r>
              <a:rPr lang="en-US" dirty="0" smtClean="0"/>
              <a:t> </a:t>
            </a:r>
            <a:endParaRPr lang="en-US" dirty="0"/>
          </a:p>
          <a:p>
            <a:pPr marL="457200" lvl="1" indent="0">
              <a:lnSpc>
                <a:spcPct val="80000"/>
              </a:lnSpc>
              <a:buNone/>
            </a:pPr>
            <a:r>
              <a:rPr lang="en-US" dirty="0" smtClean="0"/>
              <a:t>(You can access 802.1 drafts with the group 802.11 user name and password and vice versa.)</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latin typeface="Arial"/>
                <a:cs typeface="Arial"/>
              </a:rPr>
              <a:t>TGak</a:t>
            </a:r>
            <a:r>
              <a:rPr lang="en-US" sz="3600" dirty="0" smtClean="0">
                <a:latin typeface="Arial"/>
                <a:cs typeface="Arial"/>
              </a:rPr>
              <a:t> Timeline At Start of Meeting</a:t>
            </a:r>
            <a:endParaRPr lang="en-US" sz="3600" dirty="0">
              <a:latin typeface="Arial"/>
              <a:cs typeface="Arial"/>
            </a:endParaRPr>
          </a:p>
        </p:txBody>
      </p:sp>
      <p:sp>
        <p:nvSpPr>
          <p:cNvPr id="3" name="Content Placeholder 2"/>
          <p:cNvSpPr>
            <a:spLocks noGrp="1"/>
          </p:cNvSpPr>
          <p:nvPr>
            <p:ph idx="1"/>
          </p:nvPr>
        </p:nvSpPr>
        <p:spPr/>
        <p:txBody>
          <a:bodyPr/>
          <a:lstStyle/>
          <a:p>
            <a:pPr lvl="1">
              <a:lnSpc>
                <a:spcPct val="80000"/>
              </a:lnSpc>
            </a:pPr>
            <a:r>
              <a:rPr lang="en-US" sz="2400" b="1" dirty="0" smtClean="0">
                <a:solidFill>
                  <a:srgbClr val="008000"/>
                </a:solidFill>
                <a:latin typeface="Arial"/>
                <a:cs typeface="Arial"/>
              </a:rPr>
              <a:t>March 2015 – </a:t>
            </a:r>
            <a:r>
              <a:rPr lang="en-US" sz="2400" b="1" dirty="0">
                <a:solidFill>
                  <a:srgbClr val="008000"/>
                </a:solidFill>
                <a:latin typeface="Arial"/>
                <a:cs typeface="Arial"/>
              </a:rPr>
              <a:t>Initial WG </a:t>
            </a:r>
            <a:r>
              <a:rPr lang="en-US" sz="2400" b="1" dirty="0" smtClean="0">
                <a:solidFill>
                  <a:srgbClr val="008000"/>
                </a:solidFill>
                <a:latin typeface="Arial"/>
                <a:cs typeface="Arial"/>
              </a:rPr>
              <a:t>Letter Ballot</a:t>
            </a:r>
            <a:endParaRPr lang="en-US" sz="2400" b="1" dirty="0">
              <a:solidFill>
                <a:srgbClr val="008000"/>
              </a:solidFill>
              <a:latin typeface="Arial"/>
              <a:cs typeface="Arial"/>
            </a:endParaRPr>
          </a:p>
          <a:p>
            <a:pPr lvl="1">
              <a:lnSpc>
                <a:spcPct val="80000"/>
              </a:lnSpc>
            </a:pPr>
            <a:r>
              <a:rPr lang="en-US" sz="2400" b="1" dirty="0" smtClean="0">
                <a:solidFill>
                  <a:srgbClr val="008000"/>
                </a:solidFill>
                <a:latin typeface="Arial"/>
                <a:cs typeface="Arial"/>
              </a:rPr>
              <a:t>February 2016 – </a:t>
            </a:r>
            <a:r>
              <a:rPr lang="en-US" sz="2400" b="1" dirty="0">
                <a:solidFill>
                  <a:srgbClr val="008000"/>
                </a:solidFill>
                <a:latin typeface="Arial"/>
                <a:cs typeface="Arial"/>
              </a:rPr>
              <a:t>WG Recirculation</a:t>
            </a:r>
          </a:p>
          <a:p>
            <a:pPr lvl="1">
              <a:lnSpc>
                <a:spcPct val="80000"/>
              </a:lnSpc>
            </a:pPr>
            <a:r>
              <a:rPr lang="en-US" sz="2400" dirty="0" smtClean="0"/>
              <a:t>May 2016 – </a:t>
            </a:r>
            <a:r>
              <a:rPr lang="en-US" sz="2400" dirty="0"/>
              <a:t>Sponsor Ballot Pool Formation</a:t>
            </a:r>
          </a:p>
          <a:p>
            <a:pPr lvl="1">
              <a:lnSpc>
                <a:spcPct val="80000"/>
              </a:lnSpc>
            </a:pPr>
            <a:r>
              <a:rPr lang="en-US" sz="2400" dirty="0" smtClean="0"/>
              <a:t>July 2016 </a:t>
            </a:r>
            <a:r>
              <a:rPr lang="en-US" sz="2400" dirty="0"/>
              <a:t>– MEC/MDR Done</a:t>
            </a:r>
          </a:p>
          <a:p>
            <a:pPr lvl="1">
              <a:lnSpc>
                <a:spcPct val="80000"/>
              </a:lnSpc>
            </a:pPr>
            <a:r>
              <a:rPr lang="en-US" sz="2400" dirty="0" smtClean="0"/>
              <a:t>September 2016 </a:t>
            </a:r>
            <a:r>
              <a:rPr lang="en-US" sz="2400" dirty="0"/>
              <a:t>– Initial Sponsor Ballot</a:t>
            </a:r>
          </a:p>
          <a:p>
            <a:pPr lvl="1">
              <a:lnSpc>
                <a:spcPct val="80000"/>
              </a:lnSpc>
            </a:pPr>
            <a:r>
              <a:rPr lang="en-US" sz="2400" dirty="0" smtClean="0"/>
              <a:t>January 2017 </a:t>
            </a:r>
            <a:r>
              <a:rPr lang="en-US" sz="2400" dirty="0"/>
              <a:t>– Sponsor Recirculation</a:t>
            </a:r>
          </a:p>
          <a:p>
            <a:pPr lvl="1">
              <a:lnSpc>
                <a:spcPct val="80000"/>
              </a:lnSpc>
            </a:pPr>
            <a:r>
              <a:rPr lang="en-US" sz="2400" dirty="0" smtClean="0"/>
              <a:t>March 2017 </a:t>
            </a:r>
            <a:r>
              <a:rPr lang="en-US" sz="2400" dirty="0"/>
              <a:t>– Final WG &amp; </a:t>
            </a:r>
            <a:r>
              <a:rPr lang="en-US" sz="2400" dirty="0" err="1"/>
              <a:t>ExecComm</a:t>
            </a:r>
            <a:r>
              <a:rPr lang="en-US" sz="2400" dirty="0"/>
              <a:t> &amp; </a:t>
            </a:r>
            <a:r>
              <a:rPr lang="en-US" sz="2400" dirty="0" err="1"/>
              <a:t>RevCom</a:t>
            </a:r>
            <a:r>
              <a:rPr lang="en-US" sz="2400" dirty="0"/>
              <a:t> </a:t>
            </a:r>
            <a:r>
              <a:rPr lang="en-US" sz="2400" dirty="0" smtClean="0"/>
              <a:t>Approval</a:t>
            </a:r>
            <a:endParaRPr lang="en-US" sz="2400" dirty="0"/>
          </a:p>
        </p:txBody>
      </p:sp>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E07E2395-9832-434C-915E-5A5554E61FA5}" type="slidenum">
              <a:rPr lang="en-US" smtClean="0"/>
              <a:pPr/>
              <a:t>4</a:t>
            </a:fld>
            <a:endParaRPr lang="en-US"/>
          </a:p>
        </p:txBody>
      </p:sp>
    </p:spTree>
    <p:extLst>
      <p:ext uri="{BB962C8B-B14F-4D97-AF65-F5344CB8AC3E}">
        <p14:creationId xmlns:p14="http://schemas.microsoft.com/office/powerpoint/2010/main" val="9273978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latin typeface="Arial"/>
                <a:cs typeface="Arial"/>
              </a:rPr>
              <a:t>TGak</a:t>
            </a:r>
            <a:r>
              <a:rPr lang="en-US" sz="3600" dirty="0" smtClean="0">
                <a:latin typeface="Arial"/>
                <a:cs typeface="Arial"/>
              </a:rPr>
              <a:t> Timeline </a:t>
            </a:r>
            <a:r>
              <a:rPr lang="en-US" sz="3600" u="sng" dirty="0" smtClean="0">
                <a:latin typeface="Arial"/>
                <a:cs typeface="Arial"/>
              </a:rPr>
              <a:t>Adjusted</a:t>
            </a:r>
            <a:endParaRPr lang="en-US" sz="3600" u="sng" dirty="0">
              <a:latin typeface="Arial"/>
              <a:cs typeface="Arial"/>
            </a:endParaRPr>
          </a:p>
        </p:txBody>
      </p:sp>
      <p:sp>
        <p:nvSpPr>
          <p:cNvPr id="3" name="Content Placeholder 2"/>
          <p:cNvSpPr>
            <a:spLocks noGrp="1"/>
          </p:cNvSpPr>
          <p:nvPr>
            <p:ph idx="1"/>
          </p:nvPr>
        </p:nvSpPr>
        <p:spPr/>
        <p:txBody>
          <a:bodyPr/>
          <a:lstStyle/>
          <a:p>
            <a:pPr lvl="1">
              <a:lnSpc>
                <a:spcPct val="80000"/>
              </a:lnSpc>
            </a:pPr>
            <a:r>
              <a:rPr lang="en-US" sz="2400" b="1" dirty="0" smtClean="0">
                <a:solidFill>
                  <a:srgbClr val="008000"/>
                </a:solidFill>
                <a:latin typeface="Arial"/>
                <a:cs typeface="Arial"/>
              </a:rPr>
              <a:t>March 2015 – </a:t>
            </a:r>
            <a:r>
              <a:rPr lang="en-US" sz="2400" b="1" dirty="0">
                <a:solidFill>
                  <a:srgbClr val="008000"/>
                </a:solidFill>
                <a:latin typeface="Arial"/>
                <a:cs typeface="Arial"/>
              </a:rPr>
              <a:t>Initial WG </a:t>
            </a:r>
            <a:r>
              <a:rPr lang="en-US" sz="2400" b="1" dirty="0" smtClean="0">
                <a:solidFill>
                  <a:srgbClr val="008000"/>
                </a:solidFill>
                <a:latin typeface="Arial"/>
                <a:cs typeface="Arial"/>
              </a:rPr>
              <a:t>Letter Ballot</a:t>
            </a:r>
            <a:endParaRPr lang="en-US" sz="2400" b="1" dirty="0">
              <a:solidFill>
                <a:srgbClr val="008000"/>
              </a:solidFill>
              <a:latin typeface="Arial"/>
              <a:cs typeface="Arial"/>
            </a:endParaRPr>
          </a:p>
          <a:p>
            <a:pPr lvl="1">
              <a:lnSpc>
                <a:spcPct val="80000"/>
              </a:lnSpc>
            </a:pPr>
            <a:r>
              <a:rPr lang="en-US" sz="2400" b="1" dirty="0" smtClean="0">
                <a:solidFill>
                  <a:srgbClr val="008000"/>
                </a:solidFill>
                <a:latin typeface="Arial"/>
                <a:cs typeface="Arial"/>
              </a:rPr>
              <a:t>February 2016 – </a:t>
            </a:r>
            <a:r>
              <a:rPr lang="en-US" sz="2400" b="1" dirty="0">
                <a:solidFill>
                  <a:srgbClr val="008000"/>
                </a:solidFill>
                <a:latin typeface="Arial"/>
                <a:cs typeface="Arial"/>
              </a:rPr>
              <a:t>WG Recirculation</a:t>
            </a:r>
          </a:p>
          <a:p>
            <a:pPr lvl="1">
              <a:lnSpc>
                <a:spcPct val="80000"/>
              </a:lnSpc>
            </a:pPr>
            <a:r>
              <a:rPr lang="en-US" sz="2400" dirty="0" smtClean="0"/>
              <a:t>September 2016 – </a:t>
            </a:r>
            <a:r>
              <a:rPr lang="en-US" sz="2400" dirty="0"/>
              <a:t>Sponsor Ballot Pool Formation</a:t>
            </a:r>
          </a:p>
          <a:p>
            <a:pPr lvl="1">
              <a:lnSpc>
                <a:spcPct val="80000"/>
              </a:lnSpc>
            </a:pPr>
            <a:r>
              <a:rPr lang="en-US" sz="2400" dirty="0" smtClean="0"/>
              <a:t>November 2016 </a:t>
            </a:r>
            <a:r>
              <a:rPr lang="en-US" sz="2400" dirty="0"/>
              <a:t>– MEC/MDR Done</a:t>
            </a:r>
          </a:p>
          <a:p>
            <a:pPr lvl="1">
              <a:lnSpc>
                <a:spcPct val="80000"/>
              </a:lnSpc>
            </a:pPr>
            <a:r>
              <a:rPr lang="en-US" sz="2400" dirty="0" smtClean="0"/>
              <a:t>January 2017 – </a:t>
            </a:r>
            <a:r>
              <a:rPr lang="en-US" sz="2400" dirty="0"/>
              <a:t>Initial Sponsor Ballot</a:t>
            </a:r>
          </a:p>
          <a:p>
            <a:pPr lvl="1">
              <a:lnSpc>
                <a:spcPct val="80000"/>
              </a:lnSpc>
            </a:pPr>
            <a:r>
              <a:rPr lang="en-US" sz="2400" dirty="0" smtClean="0"/>
              <a:t>May 2017 </a:t>
            </a:r>
            <a:r>
              <a:rPr lang="en-US" sz="2400" dirty="0"/>
              <a:t>– Sponsor Recirculation</a:t>
            </a:r>
          </a:p>
          <a:p>
            <a:pPr lvl="1">
              <a:lnSpc>
                <a:spcPct val="80000"/>
              </a:lnSpc>
            </a:pPr>
            <a:r>
              <a:rPr lang="en-US" sz="2400" dirty="0" smtClean="0"/>
              <a:t>September 2017 </a:t>
            </a:r>
            <a:r>
              <a:rPr lang="en-US" sz="2400" dirty="0"/>
              <a:t>– Final WG &amp; </a:t>
            </a:r>
            <a:r>
              <a:rPr lang="en-US" sz="2400" dirty="0" err="1"/>
              <a:t>ExecComm</a:t>
            </a:r>
            <a:r>
              <a:rPr lang="en-US" sz="2400" dirty="0"/>
              <a:t> &amp; </a:t>
            </a:r>
            <a:r>
              <a:rPr lang="en-US" sz="2400" dirty="0" err="1"/>
              <a:t>RevCom</a:t>
            </a:r>
            <a:r>
              <a:rPr lang="en-US" sz="2400" dirty="0"/>
              <a:t> </a:t>
            </a:r>
            <a:r>
              <a:rPr lang="en-US" sz="2400" dirty="0" smtClean="0"/>
              <a:t>Approval</a:t>
            </a:r>
            <a:endParaRPr lang="en-US" sz="2400" dirty="0"/>
          </a:p>
        </p:txBody>
      </p:sp>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E07E2395-9832-434C-915E-5A5554E61FA5}" type="slidenum">
              <a:rPr lang="en-US" smtClean="0"/>
              <a:pPr/>
              <a:t>5</a:t>
            </a:fld>
            <a:endParaRPr lang="en-US"/>
          </a:p>
        </p:txBody>
      </p:sp>
    </p:spTree>
    <p:extLst>
      <p:ext uri="{BB962C8B-B14F-4D97-AF65-F5344CB8AC3E}">
        <p14:creationId xmlns:p14="http://schemas.microsoft.com/office/powerpoint/2010/main" val="77685963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Arial"/>
                <a:cs typeface="Arial"/>
              </a:rPr>
              <a:t>Sessions</a:t>
            </a:r>
            <a:endParaRPr lang="en-US" sz="4000" dirty="0">
              <a:latin typeface="Arial"/>
              <a:cs typeface="Aria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9735581"/>
              </p:ext>
            </p:extLst>
          </p:nvPr>
        </p:nvGraphicFramePr>
        <p:xfrm>
          <a:off x="762000" y="1752600"/>
          <a:ext cx="7696199" cy="4266664"/>
        </p:xfrm>
        <a:graphic>
          <a:graphicData uri="http://schemas.openxmlformats.org/drawingml/2006/table">
            <a:tbl>
              <a:tblPr firstRow="1" bandRow="1">
                <a:tableStyleId>{5C22544A-7EE6-4342-B048-85BDC9FD1C3A}</a:tableStyleId>
              </a:tblPr>
              <a:tblGrid>
                <a:gridCol w="1828800"/>
                <a:gridCol w="3352800"/>
                <a:gridCol w="2514599"/>
              </a:tblGrid>
              <a:tr h="438695">
                <a:tc>
                  <a:txBody>
                    <a:bodyPr/>
                    <a:lstStyle/>
                    <a:p>
                      <a:pPr algn="ctr"/>
                      <a:r>
                        <a:rPr lang="en-US" sz="2000" dirty="0" smtClean="0"/>
                        <a:t>Day</a:t>
                      </a:r>
                      <a:endParaRPr lang="en-US" sz="2000" dirty="0"/>
                    </a:p>
                  </a:txBody>
                  <a:tcPr/>
                </a:tc>
                <a:tc>
                  <a:txBody>
                    <a:bodyPr/>
                    <a:lstStyle/>
                    <a:p>
                      <a:pPr algn="ctr"/>
                      <a:r>
                        <a:rPr lang="en-US" sz="2000" dirty="0" smtClean="0"/>
                        <a:t>Time</a:t>
                      </a:r>
                      <a:endParaRPr lang="en-US" sz="2000" dirty="0"/>
                    </a:p>
                  </a:txBody>
                  <a:tcPr/>
                </a:tc>
                <a:tc>
                  <a:txBody>
                    <a:bodyPr/>
                    <a:lstStyle/>
                    <a:p>
                      <a:pPr algn="ctr"/>
                      <a:r>
                        <a:rPr lang="en-US" sz="2000" dirty="0" smtClean="0"/>
                        <a:t>Room</a:t>
                      </a:r>
                      <a:endParaRPr lang="en-US" sz="2000" dirty="0"/>
                    </a:p>
                  </a:txBody>
                  <a:tcPr/>
                </a:tc>
              </a:tr>
              <a:tr h="494759">
                <a:tc>
                  <a:txBody>
                    <a:bodyPr/>
                    <a:lstStyle/>
                    <a:p>
                      <a:r>
                        <a:rPr lang="en-US" sz="2000" strike="noStrike" dirty="0" smtClean="0"/>
                        <a:t>Monday</a:t>
                      </a:r>
                      <a:endParaRPr lang="en-US" sz="2000" strike="noStrike" dirty="0"/>
                    </a:p>
                  </a:txBody>
                  <a:tcPr/>
                </a:tc>
                <a:tc>
                  <a:txBody>
                    <a:bodyPr/>
                    <a:lstStyle/>
                    <a:p>
                      <a:r>
                        <a:rPr lang="en-US" sz="2000" strike="noStrike" dirty="0" smtClean="0"/>
                        <a:t>AM1</a:t>
                      </a:r>
                      <a:r>
                        <a:rPr lang="en-US" sz="2000" strike="noStrike" baseline="0" dirty="0" smtClean="0"/>
                        <a:t>  (ad hoc)</a:t>
                      </a:r>
                      <a:endParaRPr lang="en-US" sz="2000" strike="noStrike" dirty="0"/>
                    </a:p>
                  </a:txBody>
                  <a:tcPr/>
                </a:tc>
                <a:tc>
                  <a:txBody>
                    <a:bodyPr/>
                    <a:lstStyle/>
                    <a:p>
                      <a:r>
                        <a:rPr lang="en-US" sz="2000" strike="noStrike" dirty="0" smtClean="0">
                          <a:latin typeface="+mn-lt"/>
                          <a:cs typeface="Arial" charset="0"/>
                        </a:rPr>
                        <a:t>La Jolla A</a:t>
                      </a:r>
                      <a:endParaRPr lang="en-US" sz="2000" strike="noStrike" dirty="0" smtClean="0">
                        <a:latin typeface="+mn-lt"/>
                      </a:endParaRPr>
                    </a:p>
                  </a:txBody>
                  <a:tcPr/>
                </a:tc>
              </a:tr>
              <a:tr h="438695">
                <a:tc>
                  <a:txBody>
                    <a:bodyPr/>
                    <a:lstStyle/>
                    <a:p>
                      <a:r>
                        <a:rPr lang="en-US" sz="2000" dirty="0" smtClean="0"/>
                        <a:t>Monday</a:t>
                      </a:r>
                      <a:endParaRPr lang="en-US" sz="2000" dirty="0"/>
                    </a:p>
                  </a:txBody>
                  <a:tcPr/>
                </a:tc>
                <a:tc>
                  <a:txBody>
                    <a:bodyPr/>
                    <a:lstStyle/>
                    <a:p>
                      <a:r>
                        <a:rPr lang="en-US" sz="2000" dirty="0" smtClean="0"/>
                        <a:t>PM2</a:t>
                      </a:r>
                      <a:endParaRPr lang="en-US" sz="2000" dirty="0">
                        <a:solidFill>
                          <a:srgbClr val="FF0000"/>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n-lt"/>
                          <a:cs typeface="Arial" charset="0"/>
                        </a:rPr>
                        <a:t>Seaport H</a:t>
                      </a:r>
                      <a:endParaRPr lang="en-US" sz="2000" dirty="0" smtClean="0">
                        <a:latin typeface="+mn-lt"/>
                      </a:endParaRPr>
                    </a:p>
                  </a:txBody>
                  <a:tcPr/>
                </a:tc>
              </a:tr>
              <a:tr h="438695">
                <a:tc>
                  <a:txBody>
                    <a:bodyPr/>
                    <a:lstStyle/>
                    <a:p>
                      <a:r>
                        <a:rPr lang="en-US" sz="2000" dirty="0" smtClean="0"/>
                        <a:t>Tuesday</a:t>
                      </a:r>
                      <a:endParaRPr lang="en-US" sz="2000" dirty="0"/>
                    </a:p>
                  </a:txBody>
                  <a:tcPr/>
                </a:tc>
                <a:tc>
                  <a:txBody>
                    <a:bodyPr/>
                    <a:lstStyle/>
                    <a:p>
                      <a:r>
                        <a:rPr lang="en-US" sz="2000" dirty="0" smtClean="0"/>
                        <a:t>PM1</a:t>
                      </a:r>
                      <a:endParaRPr lang="en-US" sz="20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n-lt"/>
                          <a:cs typeface="Arial" charset="0"/>
                        </a:rPr>
                        <a:t>Seaport H</a:t>
                      </a:r>
                      <a:endParaRPr lang="en-US" sz="2000" dirty="0" smtClean="0">
                        <a:latin typeface="+mn-lt"/>
                      </a:endParaRPr>
                    </a:p>
                  </a:txBody>
                  <a:tcPr/>
                </a:tc>
              </a:tr>
              <a:tr h="438695">
                <a:tc>
                  <a:txBody>
                    <a:bodyPr/>
                    <a:lstStyle/>
                    <a:p>
                      <a:r>
                        <a:rPr lang="en-US" sz="2000" dirty="0" smtClean="0"/>
                        <a:t>Tuesday</a:t>
                      </a:r>
                      <a:endParaRPr lang="en-US" sz="20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t>EVE</a:t>
                      </a:r>
                      <a:endParaRPr lang="en-US" sz="2000" dirty="0" smtClean="0">
                        <a:solidFill>
                          <a:srgbClr val="FF0000"/>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n-lt"/>
                          <a:cs typeface="Arial" charset="0"/>
                        </a:rPr>
                        <a:t>La Jolla A</a:t>
                      </a:r>
                      <a:endParaRPr lang="en-US" sz="2000" dirty="0" smtClean="0">
                        <a:latin typeface="+mn-lt"/>
                      </a:endParaRPr>
                    </a:p>
                  </a:txBody>
                  <a:tcPr/>
                </a:tc>
              </a:tr>
              <a:tr h="438695">
                <a:tc>
                  <a:txBody>
                    <a:bodyPr/>
                    <a:lstStyle/>
                    <a:p>
                      <a:r>
                        <a:rPr lang="en-US" sz="2000" dirty="0" smtClean="0"/>
                        <a:t>Wednesday</a:t>
                      </a:r>
                      <a:endParaRPr lang="en-US" sz="2000" dirty="0"/>
                    </a:p>
                  </a:txBody>
                  <a:tcPr/>
                </a:tc>
                <a:tc>
                  <a:txBody>
                    <a:bodyPr/>
                    <a:lstStyle/>
                    <a:p>
                      <a:r>
                        <a:rPr lang="en-US" sz="2000" dirty="0" smtClean="0"/>
                        <a:t>PM1</a:t>
                      </a:r>
                      <a:endParaRPr lang="en-US" sz="20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n-lt"/>
                          <a:cs typeface="Arial" charset="0"/>
                        </a:rPr>
                        <a:t>La Jolla A</a:t>
                      </a:r>
                      <a:endParaRPr lang="en-US" sz="2000" dirty="0" smtClean="0">
                        <a:latin typeface="+mn-lt"/>
                      </a:endParaRPr>
                    </a:p>
                  </a:txBody>
                  <a:tcPr/>
                </a:tc>
              </a:tr>
              <a:tr h="438695">
                <a:tc>
                  <a:txBody>
                    <a:bodyPr/>
                    <a:lstStyle/>
                    <a:p>
                      <a:r>
                        <a:rPr lang="en-US" sz="2000" dirty="0" smtClean="0"/>
                        <a:t>Wednesday</a:t>
                      </a:r>
                      <a:endParaRPr lang="en-US" sz="2000" dirty="0"/>
                    </a:p>
                  </a:txBody>
                  <a:tcPr/>
                </a:tc>
                <a:tc>
                  <a:txBody>
                    <a:bodyPr/>
                    <a:lstStyle/>
                    <a:p>
                      <a:r>
                        <a:rPr lang="en-US" sz="2000" dirty="0" smtClean="0"/>
                        <a:t>PM2</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n-lt"/>
                          <a:cs typeface="Arial" charset="0"/>
                        </a:rPr>
                        <a:t>Seaport H</a:t>
                      </a:r>
                      <a:endParaRPr lang="en-US" sz="2000" dirty="0" smtClean="0">
                        <a:latin typeface="+mn-lt"/>
                      </a:endParaRPr>
                    </a:p>
                  </a:txBody>
                  <a:tcPr/>
                </a:tc>
              </a:tr>
              <a:tr h="438695">
                <a:tc>
                  <a:txBody>
                    <a:bodyPr/>
                    <a:lstStyle/>
                    <a:p>
                      <a:r>
                        <a:rPr lang="en-US" sz="2000" dirty="0" smtClean="0"/>
                        <a:t>Thursday</a:t>
                      </a:r>
                      <a:endParaRPr lang="en-US" sz="2000" dirty="0"/>
                    </a:p>
                  </a:txBody>
                  <a:tcPr/>
                </a:tc>
                <a:tc>
                  <a:txBody>
                    <a:bodyPr/>
                    <a:lstStyle/>
                    <a:p>
                      <a:r>
                        <a:rPr lang="en-US" sz="2000" dirty="0" smtClean="0"/>
                        <a:t>AM1</a:t>
                      </a:r>
                    </a:p>
                    <a:p>
                      <a:r>
                        <a:rPr lang="en-US" sz="2000" dirty="0" smtClean="0"/>
                        <a:t>Joint with</a:t>
                      </a:r>
                      <a:r>
                        <a:rPr lang="en-US" sz="2000" baseline="0" dirty="0" smtClean="0"/>
                        <a:t> ARC</a:t>
                      </a:r>
                      <a:endParaRPr lang="en-US" sz="20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n-lt"/>
                          <a:cs typeface="Arial" charset="0"/>
                        </a:rPr>
                        <a:t>Seaport H</a:t>
                      </a:r>
                      <a:endParaRPr lang="en-US" sz="2000" dirty="0" smtClean="0">
                        <a:latin typeface="+mn-lt"/>
                      </a:endParaRPr>
                    </a:p>
                  </a:txBody>
                  <a:tcPr/>
                </a:tc>
              </a:tr>
              <a:tr h="438695">
                <a:tc>
                  <a:txBody>
                    <a:bodyPr/>
                    <a:lstStyle/>
                    <a:p>
                      <a:r>
                        <a:rPr lang="en-US" sz="2000" dirty="0" smtClean="0"/>
                        <a:t>Thursday</a:t>
                      </a:r>
                      <a:endParaRPr lang="en-US" sz="2000" dirty="0"/>
                    </a:p>
                  </a:txBody>
                  <a:tcPr/>
                </a:tc>
                <a:tc>
                  <a:txBody>
                    <a:bodyPr/>
                    <a:lstStyle/>
                    <a:p>
                      <a:r>
                        <a:rPr lang="en-US" sz="2000" dirty="0" smtClean="0"/>
                        <a:t>PM2</a:t>
                      </a:r>
                      <a:endParaRPr lang="en-US" sz="20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latin typeface="+mn-lt"/>
                        </a:rPr>
                        <a:t>Seaport H</a:t>
                      </a:r>
                    </a:p>
                  </a:txBody>
                  <a:tcPr/>
                </a:tc>
              </a:tr>
            </a:tbl>
          </a:graphicData>
        </a:graphic>
      </p:graphicFrame>
      <p:sp>
        <p:nvSpPr>
          <p:cNvPr id="4" name="Date Placeholder 3"/>
          <p:cNvSpPr>
            <a:spLocks noGrp="1"/>
          </p:cNvSpPr>
          <p:nvPr>
            <p:ph type="dt" sz="half" idx="10"/>
          </p:nvPr>
        </p:nvSpPr>
        <p:spPr/>
        <p:txBody>
          <a:bodyPr/>
          <a:lstStyle/>
          <a:p>
            <a:r>
              <a:rPr lang="en-US" smtClean="0"/>
              <a:t>July 2016</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E07E2395-9832-434C-915E-5A5554E61FA5}" type="slidenum">
              <a:rPr lang="en-US" smtClean="0"/>
              <a:pPr/>
              <a:t>6</a:t>
            </a:fld>
            <a:endParaRPr lang="en-US"/>
          </a:p>
        </p:txBody>
      </p:sp>
    </p:spTree>
    <p:extLst>
      <p:ext uri="{BB962C8B-B14F-4D97-AF65-F5344CB8AC3E}">
        <p14:creationId xmlns:p14="http://schemas.microsoft.com/office/powerpoint/2010/main" val="424938569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7</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 2016</a:t>
            </a:r>
            <a:r>
              <a:rPr lang="en-US" dirty="0">
                <a:latin typeface="Arial" charset="0"/>
                <a:cs typeface="Arial" charset="0"/>
              </a:rPr>
              <a:t/>
            </a:r>
            <a:br>
              <a:rPr lang="en-US" dirty="0">
                <a:latin typeface="Arial" charset="0"/>
                <a:cs typeface="Arial" charset="0"/>
              </a:rPr>
            </a:br>
            <a:r>
              <a:rPr lang="en-US" dirty="0" smtClean="0">
                <a:latin typeface="Arial" charset="0"/>
                <a:cs typeface="Arial" charset="0"/>
              </a:rPr>
              <a:t>08:00 – 10:00</a:t>
            </a:r>
            <a:r>
              <a:rPr lang="en-US" dirty="0" smtClean="0">
                <a:latin typeface="Arial"/>
                <a:cs typeface="Arial"/>
              </a:rPr>
              <a:t>, </a:t>
            </a:r>
            <a:r>
              <a:rPr lang="en-US" dirty="0">
                <a:latin typeface="Arial"/>
                <a:cs typeface="Arial"/>
              </a:rPr>
              <a:t>La Jolla </a:t>
            </a:r>
            <a:r>
              <a:rPr lang="en-US" dirty="0" smtClean="0">
                <a:latin typeface="Arial"/>
                <a:cs typeface="Arial"/>
              </a:rPr>
              <a:t>A Room</a:t>
            </a:r>
            <a:endParaRPr lang="en-US" dirty="0">
              <a:latin typeface="Arial"/>
              <a:cs typeface="Arial"/>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endParaRPr lang="en-US" dirty="0" smtClean="0"/>
          </a:p>
          <a:p>
            <a:pPr>
              <a:lnSpc>
                <a:spcPct val="80000"/>
              </a:lnSpc>
            </a:pPr>
            <a:r>
              <a:rPr lang="en-US" dirty="0" smtClean="0"/>
              <a:t>Call </a:t>
            </a:r>
            <a:r>
              <a:rPr lang="en-US" dirty="0" err="1" smtClean="0"/>
              <a:t>TGak</a:t>
            </a:r>
            <a:r>
              <a:rPr lang="en-US" dirty="0" smtClean="0"/>
              <a:t> Ad Hoc meeting </a:t>
            </a:r>
            <a:r>
              <a:rPr lang="en-US" dirty="0"/>
              <a:t>to </a:t>
            </a:r>
            <a:r>
              <a:rPr lang="en-US" dirty="0" smtClean="0"/>
              <a:t>order</a:t>
            </a:r>
          </a:p>
          <a:p>
            <a:pPr>
              <a:lnSpc>
                <a:spcPct val="80000"/>
              </a:lnSpc>
            </a:pPr>
            <a:r>
              <a:rPr lang="en-US" b="0" dirty="0"/>
              <a:t>Appointment of </a:t>
            </a:r>
            <a:r>
              <a:rPr lang="en-US" b="0" dirty="0" smtClean="0"/>
              <a:t>Secretary</a:t>
            </a:r>
          </a:p>
          <a:p>
            <a:pPr lvl="1">
              <a:lnSpc>
                <a:spcPct val="80000"/>
              </a:lnSpc>
            </a:pPr>
            <a:r>
              <a:rPr lang="en-US" dirty="0" smtClean="0"/>
              <a:t>Mark Hamilton took notes</a:t>
            </a:r>
            <a:endParaRPr lang="en-US" b="0" dirty="0" smtClean="0"/>
          </a:p>
          <a:p>
            <a:pPr>
              <a:lnSpc>
                <a:spcPct val="80000"/>
              </a:lnSpc>
            </a:pPr>
            <a:r>
              <a:rPr lang="en-US" b="0" dirty="0" smtClean="0"/>
              <a:t>Review </a:t>
            </a:r>
            <a:r>
              <a:rPr lang="en-US" b="0" dirty="0"/>
              <a:t>of IEEE 802 and 802.11 Policies and Procedures on Intellectual Property, Inappropriate Topics, Etc. Call for essential patents</a:t>
            </a:r>
            <a:endParaRPr lang="en-US" b="0" dirty="0" smtClean="0"/>
          </a:p>
          <a:p>
            <a:pPr>
              <a:lnSpc>
                <a:spcPct val="80000"/>
              </a:lnSpc>
            </a:pPr>
            <a:r>
              <a:rPr lang="en-US" b="0" dirty="0" smtClean="0"/>
              <a:t>Attendance Recording Reminder</a:t>
            </a:r>
          </a:p>
          <a:p>
            <a:pPr>
              <a:lnSpc>
                <a:spcPct val="80000"/>
              </a:lnSpc>
            </a:pPr>
            <a:r>
              <a:rPr lang="en-US" b="0" dirty="0" smtClean="0"/>
              <a:t>Approval of Agenda</a:t>
            </a:r>
          </a:p>
          <a:p>
            <a:pPr>
              <a:lnSpc>
                <a:spcPct val="80000"/>
              </a:lnSpc>
            </a:pPr>
            <a:r>
              <a:rPr lang="en-US" b="0" dirty="0" smtClean="0"/>
              <a:t>Work on PAR extension motions for 16:00 session later today.</a:t>
            </a:r>
          </a:p>
          <a:p>
            <a:pPr>
              <a:lnSpc>
                <a:spcPct val="80000"/>
              </a:lnSpc>
            </a:pPr>
            <a:endParaRPr lang="en-US" b="0" dirty="0"/>
          </a:p>
          <a:p>
            <a:pPr>
              <a:lnSpc>
                <a:spcPct val="80000"/>
              </a:lnSpc>
            </a:pPr>
            <a:endParaRPr lang="en-US" b="0" dirty="0" smtClean="0"/>
          </a:p>
          <a:p>
            <a:pPr>
              <a:lnSpc>
                <a:spcPct val="80000"/>
              </a:lnSpc>
            </a:pPr>
            <a:endParaRPr lang="en-US" dirty="0"/>
          </a:p>
          <a:p>
            <a:pPr>
              <a:lnSpc>
                <a:spcPct val="80000"/>
              </a:lnSpc>
            </a:pPr>
            <a:endParaRPr lang="en-US" b="0" dirty="0"/>
          </a:p>
        </p:txBody>
      </p:sp>
    </p:spTree>
    <p:extLst>
      <p:ext uri="{BB962C8B-B14F-4D97-AF65-F5344CB8AC3E}">
        <p14:creationId xmlns:p14="http://schemas.microsoft.com/office/powerpoint/2010/main" val="25435660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8</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 2016</a:t>
            </a:r>
            <a:r>
              <a:rPr lang="en-US" dirty="0">
                <a:latin typeface="Arial" charset="0"/>
                <a:cs typeface="Arial" charset="0"/>
              </a:rPr>
              <a:t/>
            </a:r>
            <a:br>
              <a:rPr lang="en-US" dirty="0">
                <a:latin typeface="Arial" charset="0"/>
                <a:cs typeface="Arial" charset="0"/>
              </a:rPr>
            </a:br>
            <a:r>
              <a:rPr lang="en-US" dirty="0" smtClean="0">
                <a:latin typeface="Arial" charset="0"/>
                <a:cs typeface="Arial" charset="0"/>
              </a:rPr>
              <a:t>08:00 – 10:00</a:t>
            </a:r>
            <a:r>
              <a:rPr lang="en-US" dirty="0" smtClean="0">
                <a:latin typeface="Arial"/>
                <a:cs typeface="Arial"/>
              </a:rPr>
              <a:t>, </a:t>
            </a:r>
            <a:r>
              <a:rPr lang="en-US" dirty="0">
                <a:latin typeface="Arial"/>
                <a:cs typeface="Arial"/>
              </a:rPr>
              <a:t>La Jolla </a:t>
            </a:r>
            <a:r>
              <a:rPr lang="en-US" dirty="0" smtClean="0">
                <a:latin typeface="Arial"/>
                <a:cs typeface="Arial"/>
              </a:rPr>
              <a:t>A Room</a:t>
            </a:r>
            <a:endParaRPr lang="en-US" dirty="0">
              <a:latin typeface="Arial"/>
              <a:cs typeface="Arial"/>
            </a:endParaRPr>
          </a:p>
        </p:txBody>
      </p:sp>
      <p:sp>
        <p:nvSpPr>
          <p:cNvPr id="117763" name="Rectangle 3"/>
          <p:cNvSpPr>
            <a:spLocks noGrp="1" noChangeArrowheads="1"/>
          </p:cNvSpPr>
          <p:nvPr>
            <p:ph type="body" sz="half" idx="1"/>
          </p:nvPr>
        </p:nvSpPr>
        <p:spPr>
          <a:xfrm>
            <a:off x="685800" y="1752600"/>
            <a:ext cx="7924800" cy="4724400"/>
          </a:xfrm>
          <a:noFill/>
          <a:ln/>
        </p:spPr>
        <p:txBody>
          <a:bodyPr/>
          <a:lstStyle/>
          <a:p>
            <a:pPr>
              <a:lnSpc>
                <a:spcPct val="80000"/>
              </a:lnSpc>
            </a:pPr>
            <a:r>
              <a:rPr lang="en-US" sz="1800" b="0" dirty="0"/>
              <a:t>PAR Extension:</a:t>
            </a:r>
          </a:p>
          <a:p>
            <a:pPr>
              <a:lnSpc>
                <a:spcPct val="80000"/>
              </a:lnSpc>
            </a:pPr>
            <a:r>
              <a:rPr lang="en-US" sz="1800" b="0" dirty="0"/>
              <a:t>Number of Previous Extensions Requested: </a:t>
            </a:r>
            <a:r>
              <a:rPr lang="en-US" sz="1800" b="0" dirty="0" smtClean="0"/>
              <a:t>0</a:t>
            </a:r>
            <a:endParaRPr lang="en-US" sz="1800" b="0" dirty="0"/>
          </a:p>
          <a:p>
            <a:pPr>
              <a:lnSpc>
                <a:spcPct val="80000"/>
              </a:lnSpc>
            </a:pPr>
            <a:r>
              <a:rPr lang="en-US" sz="1800" b="0" dirty="0"/>
              <a:t>1. Number of years that the extension is being requested: 2</a:t>
            </a:r>
          </a:p>
          <a:p>
            <a:pPr>
              <a:lnSpc>
                <a:spcPct val="80000"/>
              </a:lnSpc>
            </a:pPr>
            <a:r>
              <a:rPr lang="en-US" sz="1800" b="0" dirty="0"/>
              <a:t>2. Why an Extension is </a:t>
            </a:r>
            <a:r>
              <a:rPr lang="en-US" sz="1800" b="0" dirty="0" smtClean="0"/>
              <a:t>Required: Needed to complete Working Group and Sponsor Ballot. We are at 91.1% approval in latest WG Ballot.</a:t>
            </a:r>
            <a:endParaRPr lang="en-US" sz="1800" b="0" dirty="0"/>
          </a:p>
          <a:p>
            <a:pPr>
              <a:lnSpc>
                <a:spcPct val="80000"/>
              </a:lnSpc>
            </a:pPr>
            <a:r>
              <a:rPr lang="en-US" sz="1800" b="0" dirty="0"/>
              <a:t>3.1. What date did you begin writing the first draft</a:t>
            </a:r>
            <a:r>
              <a:rPr lang="en-US" sz="1800" b="0" dirty="0" smtClean="0"/>
              <a:t>: Draft 0.01 was March 2014.</a:t>
            </a:r>
            <a:endParaRPr lang="en-US" sz="1800" b="0" dirty="0"/>
          </a:p>
          <a:p>
            <a:pPr>
              <a:lnSpc>
                <a:spcPct val="80000"/>
              </a:lnSpc>
            </a:pPr>
            <a:r>
              <a:rPr lang="en-US" sz="1800" b="0" dirty="0"/>
              <a:t>3.2. How many people are actively working on the project</a:t>
            </a:r>
            <a:r>
              <a:rPr lang="en-US" sz="1800" b="0" dirty="0" smtClean="0"/>
              <a:t>: 12</a:t>
            </a:r>
            <a:endParaRPr lang="en-US" sz="1800" b="0" dirty="0"/>
          </a:p>
          <a:p>
            <a:pPr>
              <a:lnSpc>
                <a:spcPct val="80000"/>
              </a:lnSpc>
            </a:pPr>
            <a:r>
              <a:rPr lang="en-US" sz="1800" b="0" dirty="0"/>
              <a:t>3.3. How many times a year does the working group meet</a:t>
            </a:r>
            <a:r>
              <a:rPr lang="en-US" sz="1800" b="0" dirty="0" smtClean="0"/>
              <a:t>? 26</a:t>
            </a:r>
          </a:p>
          <a:p>
            <a:pPr lvl="1">
              <a:lnSpc>
                <a:spcPct val="80000"/>
              </a:lnSpc>
            </a:pPr>
            <a:r>
              <a:rPr lang="en-US" sz="1600" b="0" dirty="0" smtClean="0"/>
              <a:t>In </a:t>
            </a:r>
            <a:r>
              <a:rPr lang="en-US" sz="1600" b="0" dirty="0"/>
              <a:t>person</a:t>
            </a:r>
            <a:r>
              <a:rPr lang="en-US" sz="1600" b="0" dirty="0" smtClean="0"/>
              <a:t>: 6</a:t>
            </a:r>
            <a:endParaRPr lang="en-US" sz="1600" dirty="0" smtClean="0"/>
          </a:p>
          <a:p>
            <a:pPr lvl="1">
              <a:lnSpc>
                <a:spcPct val="80000"/>
              </a:lnSpc>
            </a:pPr>
            <a:r>
              <a:rPr lang="en-US" sz="1600" b="0" dirty="0" smtClean="0"/>
              <a:t>Via </a:t>
            </a:r>
            <a:r>
              <a:rPr lang="en-US" sz="1600" b="0" dirty="0"/>
              <a:t>teleconference</a:t>
            </a:r>
            <a:r>
              <a:rPr lang="en-US" sz="1600" b="0" dirty="0" smtClean="0"/>
              <a:t>: 20</a:t>
            </a:r>
            <a:endParaRPr lang="en-US" sz="1600" b="0" dirty="0"/>
          </a:p>
          <a:p>
            <a:pPr>
              <a:lnSpc>
                <a:spcPct val="80000"/>
              </a:lnSpc>
            </a:pPr>
            <a:r>
              <a:rPr lang="en-US" sz="1800" b="0" dirty="0"/>
              <a:t>3.4. How many times a year is a draft circulated to the working group</a:t>
            </a:r>
            <a:r>
              <a:rPr lang="en-US" sz="1800" b="0" dirty="0" smtClean="0"/>
              <a:t>: 2</a:t>
            </a:r>
            <a:endParaRPr lang="en-US" sz="1800" b="0" dirty="0"/>
          </a:p>
          <a:p>
            <a:pPr>
              <a:lnSpc>
                <a:spcPct val="80000"/>
              </a:lnSpc>
            </a:pPr>
            <a:r>
              <a:rPr lang="en-US" sz="1800" b="0" dirty="0"/>
              <a:t>3.5. What percentage of the Draft is stable: </a:t>
            </a:r>
            <a:r>
              <a:rPr lang="en-US" sz="1800" b="0" dirty="0" smtClean="0"/>
              <a:t>85%</a:t>
            </a:r>
            <a:endParaRPr lang="en-US" sz="1800" b="0" dirty="0"/>
          </a:p>
          <a:p>
            <a:pPr>
              <a:lnSpc>
                <a:spcPct val="80000"/>
              </a:lnSpc>
            </a:pPr>
            <a:r>
              <a:rPr lang="en-US" sz="1800" b="0" dirty="0"/>
              <a:t>3.6. How many significant work revisions has the Draft been through</a:t>
            </a:r>
            <a:r>
              <a:rPr lang="en-US" sz="1800" b="0" dirty="0" smtClean="0"/>
              <a:t>: 3</a:t>
            </a:r>
            <a:endParaRPr lang="en-US" sz="1800" b="0" dirty="0"/>
          </a:p>
          <a:p>
            <a:pPr>
              <a:lnSpc>
                <a:spcPct val="80000"/>
              </a:lnSpc>
            </a:pPr>
            <a:r>
              <a:rPr lang="en-US" sz="1800" b="0" dirty="0"/>
              <a:t>4. When will/did initial sponsor balloting begin</a:t>
            </a:r>
            <a:r>
              <a:rPr lang="en-US" sz="1800" b="0" dirty="0" smtClean="0"/>
              <a:t>: </a:t>
            </a:r>
            <a:r>
              <a:rPr lang="en-US" sz="1800" b="0" dirty="0" err="1" smtClean="0"/>
              <a:t>Janury</a:t>
            </a:r>
            <a:r>
              <a:rPr lang="en-US" sz="1800" b="0" dirty="0" smtClean="0"/>
              <a:t> 2017</a:t>
            </a:r>
            <a:endParaRPr lang="en-US" sz="1800" b="0" dirty="0"/>
          </a:p>
          <a:p>
            <a:pPr>
              <a:lnSpc>
                <a:spcPct val="80000"/>
              </a:lnSpc>
            </a:pPr>
            <a:r>
              <a:rPr lang="en-US" sz="1800" b="0" dirty="0"/>
              <a:t>When do you expect to submit the proposed standard to </a:t>
            </a:r>
            <a:r>
              <a:rPr lang="en-US" sz="1800" b="0" dirty="0" err="1" smtClean="0"/>
              <a:t>RevCom</a:t>
            </a:r>
            <a:r>
              <a:rPr lang="en-US" sz="1800" b="0" dirty="0" smtClean="0"/>
              <a:t>:</a:t>
            </a:r>
            <a:br>
              <a:rPr lang="en-US" sz="1800" b="0" dirty="0" smtClean="0"/>
            </a:br>
            <a:r>
              <a:rPr lang="en-US" sz="1800" b="0" dirty="0" smtClean="0"/>
              <a:t>	September 2017</a:t>
            </a:r>
            <a:endParaRPr lang="en-US" sz="1800" b="0" dirty="0"/>
          </a:p>
          <a:p>
            <a:pPr>
              <a:lnSpc>
                <a:spcPct val="80000"/>
              </a:lnSpc>
            </a:pPr>
            <a:r>
              <a:rPr lang="en-US" sz="1800" b="0" dirty="0"/>
              <a:t>Has this document already been adopted by another </a:t>
            </a:r>
            <a:r>
              <a:rPr lang="en-US" sz="1800" b="0" dirty="0" smtClean="0"/>
              <a:t>source:  No</a:t>
            </a:r>
            <a:endParaRPr lang="en-US" sz="1800" b="0" dirty="0"/>
          </a:p>
          <a:p>
            <a:pPr>
              <a:lnSpc>
                <a:spcPct val="80000"/>
              </a:lnSpc>
            </a:pPr>
            <a:endParaRPr lang="en-US" sz="1800" b="0" dirty="0"/>
          </a:p>
        </p:txBody>
      </p:sp>
    </p:spTree>
    <p:extLst>
      <p:ext uri="{BB962C8B-B14F-4D97-AF65-F5344CB8AC3E}">
        <p14:creationId xmlns:p14="http://schemas.microsoft.com/office/powerpoint/2010/main" val="342596896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2016</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9</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a:t>
            </a:r>
            <a:r>
              <a:rPr lang="en-US" sz="4400" dirty="0" smtClean="0">
                <a:latin typeface="Arial" charset="0"/>
                <a:cs typeface="Arial" charset="0"/>
              </a:rPr>
              <a:t>, </a:t>
            </a:r>
            <a:r>
              <a:rPr lang="en-US" sz="4000" dirty="0" smtClean="0">
                <a:latin typeface="Arial" charset="0"/>
                <a:cs typeface="Arial" charset="0"/>
              </a:rPr>
              <a:t>25 July 2016</a:t>
            </a:r>
            <a:r>
              <a:rPr lang="en-US" dirty="0">
                <a:latin typeface="Arial" charset="0"/>
                <a:cs typeface="Arial" charset="0"/>
              </a:rPr>
              <a:t/>
            </a:r>
            <a:br>
              <a:rPr lang="en-US" dirty="0">
                <a:latin typeface="Arial" charset="0"/>
                <a:cs typeface="Arial" charset="0"/>
              </a:rPr>
            </a:br>
            <a:r>
              <a:rPr lang="en-US" dirty="0" smtClean="0">
                <a:latin typeface="Arial" charset="0"/>
                <a:cs typeface="Arial" charset="0"/>
              </a:rPr>
              <a:t>08:00 – 10:00</a:t>
            </a:r>
            <a:r>
              <a:rPr lang="en-US" dirty="0" smtClean="0">
                <a:latin typeface="Arial"/>
                <a:cs typeface="Arial"/>
              </a:rPr>
              <a:t>, </a:t>
            </a:r>
            <a:r>
              <a:rPr lang="en-US" dirty="0">
                <a:latin typeface="Arial"/>
                <a:cs typeface="Arial"/>
              </a:rPr>
              <a:t>La Jolla </a:t>
            </a:r>
            <a:r>
              <a:rPr lang="en-US" dirty="0" smtClean="0">
                <a:latin typeface="Arial"/>
                <a:cs typeface="Arial"/>
              </a:rPr>
              <a:t>A Room</a:t>
            </a:r>
            <a:endParaRPr lang="en-US" dirty="0">
              <a:latin typeface="Arial"/>
              <a:cs typeface="Arial"/>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Discussion </a:t>
            </a:r>
            <a:r>
              <a:rPr lang="en-US" b="0" dirty="0"/>
              <a:t>to resolve </a:t>
            </a:r>
            <a:r>
              <a:rPr lang="en-US" b="0" dirty="0" smtClean="0"/>
              <a:t>comments </a:t>
            </a:r>
            <a:r>
              <a:rPr lang="en-US" b="0" dirty="0"/>
              <a:t>and improve the </a:t>
            </a:r>
            <a:r>
              <a:rPr lang="en-US" b="0" dirty="0" err="1"/>
              <a:t>TGak</a:t>
            </a:r>
            <a:r>
              <a:rPr lang="en-US" b="0" dirty="0"/>
              <a:t> </a:t>
            </a:r>
            <a:r>
              <a:rPr lang="en-US" b="0" dirty="0" smtClean="0"/>
              <a:t>Draft</a:t>
            </a:r>
          </a:p>
          <a:p>
            <a:pPr lvl="1">
              <a:lnSpc>
                <a:spcPct val="80000"/>
              </a:lnSpc>
            </a:pPr>
            <a:r>
              <a:rPr lang="en-US" dirty="0" smtClean="0"/>
              <a:t>11-16/</a:t>
            </a:r>
            <a:r>
              <a:rPr lang="en-US" dirty="0"/>
              <a:t>556r29, “LB212 + LB218 Working Group Ballot Comments</a:t>
            </a:r>
            <a:r>
              <a:rPr lang="en-US" dirty="0" smtClean="0"/>
              <a:t>”, Donald Eastlake</a:t>
            </a:r>
          </a:p>
          <a:p>
            <a:pPr lvl="1">
              <a:lnSpc>
                <a:spcPct val="80000"/>
              </a:lnSpc>
            </a:pPr>
            <a:r>
              <a:rPr lang="en-US" b="0" dirty="0" smtClean="0"/>
              <a:t>11-16/921r0, “</a:t>
            </a:r>
            <a:r>
              <a:rPr lang="en-US" dirty="0">
                <a:solidFill>
                  <a:srgbClr val="000000"/>
                </a:solidFill>
                <a:ea typeface="Lucida Grande"/>
                <a:cs typeface="Lucida Grande"/>
              </a:rPr>
              <a:t>Remaining LB218 Comments Assigned to Donald </a:t>
            </a:r>
            <a:r>
              <a:rPr lang="en-US" dirty="0" smtClean="0">
                <a:solidFill>
                  <a:srgbClr val="000000"/>
                </a:solidFill>
                <a:ea typeface="Lucida Grande"/>
                <a:cs typeface="Lucida Grande"/>
              </a:rPr>
              <a:t>Eastlake”, </a:t>
            </a:r>
            <a:r>
              <a:rPr lang="en-US" b="0" dirty="0" smtClean="0"/>
              <a:t>Donald Eastlake</a:t>
            </a:r>
          </a:p>
          <a:p>
            <a:pPr lvl="1">
              <a:lnSpc>
                <a:spcPct val="80000"/>
              </a:lnSpc>
            </a:pPr>
            <a:endParaRPr lang="en-US" b="0" dirty="0" smtClean="0"/>
          </a:p>
          <a:p>
            <a:pPr>
              <a:lnSpc>
                <a:spcPct val="80000"/>
              </a:lnSpc>
            </a:pPr>
            <a:r>
              <a:rPr lang="en-US" dirty="0" smtClean="0"/>
              <a:t>Adjourn </a:t>
            </a:r>
            <a:r>
              <a:rPr lang="en-US" dirty="0" err="1"/>
              <a:t>TGak</a:t>
            </a:r>
            <a:r>
              <a:rPr lang="en-US" dirty="0"/>
              <a:t> ad hoc meeting.</a:t>
            </a:r>
          </a:p>
          <a:p>
            <a:pPr>
              <a:lnSpc>
                <a:spcPct val="80000"/>
              </a:lnSpc>
            </a:pPr>
            <a:endParaRPr lang="en-US" b="0" dirty="0"/>
          </a:p>
          <a:p>
            <a:pPr>
              <a:lnSpc>
                <a:spcPct val="80000"/>
              </a:lnSpc>
            </a:pPr>
            <a:endParaRPr lang="en-US" b="0" dirty="0" smtClean="0"/>
          </a:p>
          <a:p>
            <a:pPr>
              <a:lnSpc>
                <a:spcPct val="80000"/>
              </a:lnSpc>
            </a:pPr>
            <a:endParaRPr lang="en-US" dirty="0"/>
          </a:p>
          <a:p>
            <a:pPr>
              <a:lnSpc>
                <a:spcPct val="80000"/>
              </a:lnSpc>
            </a:pPr>
            <a:endParaRPr lang="en-US" b="0" dirty="0"/>
          </a:p>
        </p:txBody>
      </p:sp>
    </p:spTree>
    <p:extLst>
      <p:ext uri="{BB962C8B-B14F-4D97-AF65-F5344CB8AC3E}">
        <p14:creationId xmlns:p14="http://schemas.microsoft.com/office/powerpoint/2010/main" val="299226585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109707</TotalTime>
  <Words>3286</Words>
  <Application>Microsoft Macintosh PowerPoint</Application>
  <PresentationFormat>On-screen Show (4:3)</PresentationFormat>
  <Paragraphs>518</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802-11-Submission</vt:lpstr>
      <vt:lpstr>July 2016 802.11ak Agenda</vt:lpstr>
      <vt:lpstr>IEEE 802.11ak/GLK: Enhancements For Transit Links Within Bridged Networks</vt:lpstr>
      <vt:lpstr>Venue</vt:lpstr>
      <vt:lpstr>TGak Timeline At Start of Meeting</vt:lpstr>
      <vt:lpstr>TGak Timeline Adjusted</vt:lpstr>
      <vt:lpstr>Sessions</vt:lpstr>
      <vt:lpstr>Monday, 25 July 2016 08:00 – 10:00, La Jolla A Room</vt:lpstr>
      <vt:lpstr>Monday, 25 July 2016 08:00 – 10:00, La Jolla A Room</vt:lpstr>
      <vt:lpstr>Monday, 25 July 2016 08:00 – 10:00, La Jolla A Room</vt:lpstr>
      <vt:lpstr>Monday, 25 July2016 16:00 – 18:00, Seaport H Room</vt:lpstr>
      <vt:lpstr>Monday, 25 July2016 16:00 – 18:00, Seaport H Room</vt:lpstr>
      <vt:lpstr>Monday, 25 July2016 16:00 – 18:00, Seaport H Room</vt:lpstr>
      <vt:lpstr>Monday, 25 July2016 16:00 – 18:00, Seaport H Room</vt:lpstr>
      <vt:lpstr>Monday, 25 July2016 16:00 – 18:00, Seaport H Room</vt:lpstr>
      <vt:lpstr>Monday, 25 July2016 16:00 – 18:00, Seaport H Room</vt:lpstr>
      <vt:lpstr>Monday, 25 July2016 16:00 – 18:00, Seaport H Room</vt:lpstr>
      <vt:lpstr>Participants, Patents, and Duty to Inform</vt:lpstr>
      <vt:lpstr>Patent Related Links</vt:lpstr>
      <vt:lpstr>Call for Potentially Essential Patents</vt:lpstr>
      <vt:lpstr>Other Guidelines for IEEE WG Meetings</vt:lpstr>
      <vt:lpstr>Tuesday, 26 July 2016 13:30 – 15:30, Seaport H Room</vt:lpstr>
      <vt:lpstr>Tuesday, 26 July 2016 19:30 – 21:30, La Jolla A Room</vt:lpstr>
      <vt:lpstr>Tuesday, 26 July 2016 19:30 – 21:30, La Jolla A Room</vt:lpstr>
      <vt:lpstr>Wednesday, 27 July 2016 13:30 – 15:30, La Jolla A Room</vt:lpstr>
      <vt:lpstr>Wednesday, 27 July 2016 13:30 – 15:30, La Jolla A Room</vt:lpstr>
      <vt:lpstr>Wednesday, 27 July 2016 16:00 – 18:00, Seaport H Room</vt:lpstr>
      <vt:lpstr>Thursday, 28 July 2016 08:00 – 10:00, Seaport H Room</vt:lpstr>
      <vt:lpstr>Thursday, 28 July 2016 08:00 – 10:00, Seaport H Room</vt:lpstr>
      <vt:lpstr>Thursday, 28 July 2016 08:00 – 10:00, Seaport H Room</vt:lpstr>
      <vt:lpstr>Thursday, 28 July 2016 16:00 – 18:00, Seaport H Room</vt:lpstr>
      <vt:lpstr>Thursday, 28 July 2016 16:00 – 18:00, Seaport H Room</vt:lpstr>
      <vt:lpstr>[Reference Information]</vt:lpstr>
    </vt:vector>
  </TitlesOfParts>
  <Company>Huawei Technologies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September 2014 802.11ak Agenda</dc:title>
  <dc:creator>Donald Eastlake 3rd</dc:creator>
  <dc:description>Donald Eastlake, Huawei Technologies</dc:description>
  <cp:lastModifiedBy>Donald Eastlake</cp:lastModifiedBy>
  <cp:revision>1253</cp:revision>
  <cp:lastPrinted>2016-06-15T02:09:12Z</cp:lastPrinted>
  <dcterms:created xsi:type="dcterms:W3CDTF">2006-12-04T03:46:13Z</dcterms:created>
  <dcterms:modified xsi:type="dcterms:W3CDTF">2016-09-11T07:06:38Z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1431624824</vt:lpwstr>
  </property>
</Properties>
</file>