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2"/>
  </p:notesMasterIdLst>
  <p:handoutMasterIdLst>
    <p:handoutMasterId r:id="rId53"/>
  </p:handoutMasterIdLst>
  <p:sldIdLst>
    <p:sldId id="256" r:id="rId2"/>
    <p:sldId id="265" r:id="rId3"/>
    <p:sldId id="257" r:id="rId4"/>
    <p:sldId id="266" r:id="rId5"/>
    <p:sldId id="267" r:id="rId6"/>
    <p:sldId id="299" r:id="rId7"/>
    <p:sldId id="300" r:id="rId8"/>
    <p:sldId id="301" r:id="rId9"/>
    <p:sldId id="302" r:id="rId10"/>
    <p:sldId id="303" r:id="rId11"/>
    <p:sldId id="304" r:id="rId12"/>
    <p:sldId id="273" r:id="rId13"/>
    <p:sldId id="274" r:id="rId14"/>
    <p:sldId id="377" r:id="rId15"/>
    <p:sldId id="278" r:id="rId16"/>
    <p:sldId id="275" r:id="rId17"/>
    <p:sldId id="276" r:id="rId18"/>
    <p:sldId id="277" r:id="rId19"/>
    <p:sldId id="309" r:id="rId20"/>
    <p:sldId id="330" r:id="rId21"/>
    <p:sldId id="366" r:id="rId22"/>
    <p:sldId id="294" r:id="rId23"/>
    <p:sldId id="295" r:id="rId24"/>
    <p:sldId id="296" r:id="rId25"/>
    <p:sldId id="297" r:id="rId26"/>
    <p:sldId id="298" r:id="rId27"/>
    <p:sldId id="360" r:id="rId28"/>
    <p:sldId id="375" r:id="rId29"/>
    <p:sldId id="378" r:id="rId30"/>
    <p:sldId id="379" r:id="rId31"/>
    <p:sldId id="291" r:id="rId32"/>
    <p:sldId id="289" r:id="rId33"/>
    <p:sldId id="361" r:id="rId34"/>
    <p:sldId id="335" r:id="rId35"/>
    <p:sldId id="354" r:id="rId36"/>
    <p:sldId id="343" r:id="rId37"/>
    <p:sldId id="359" r:id="rId38"/>
    <p:sldId id="328" r:id="rId39"/>
    <p:sldId id="344" r:id="rId40"/>
    <p:sldId id="345" r:id="rId41"/>
    <p:sldId id="352" r:id="rId42"/>
    <p:sldId id="341" r:id="rId43"/>
    <p:sldId id="340" r:id="rId44"/>
    <p:sldId id="339" r:id="rId45"/>
    <p:sldId id="258" r:id="rId46"/>
    <p:sldId id="259" r:id="rId47"/>
    <p:sldId id="260" r:id="rId48"/>
    <p:sldId id="261" r:id="rId49"/>
    <p:sldId id="262" r:id="rId50"/>
    <p:sldId id="263" r:id="rId51"/>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3E3F6127-3844-40C8-B9CC-7FB2C760D295}">
          <p14:sldIdLst>
            <p14:sldId id="256"/>
            <p14:sldId id="265"/>
            <p14:sldId id="257"/>
            <p14:sldId id="266"/>
            <p14:sldId id="267"/>
            <p14:sldId id="299"/>
            <p14:sldId id="300"/>
            <p14:sldId id="301"/>
            <p14:sldId id="302"/>
            <p14:sldId id="303"/>
            <p14:sldId id="304"/>
            <p14:sldId id="273"/>
            <p14:sldId id="274"/>
            <p14:sldId id="377"/>
            <p14:sldId id="278"/>
          </p14:sldIdLst>
        </p14:section>
        <p14:section name="Slot #1" id="{8011746D-81A9-49E2-ACB8-98A4477292B3}">
          <p14:sldIdLst>
            <p14:sldId id="275"/>
            <p14:sldId id="276"/>
            <p14:sldId id="277"/>
            <p14:sldId id="309"/>
            <p14:sldId id="330"/>
            <p14:sldId id="366"/>
            <p14:sldId id="294"/>
            <p14:sldId id="295"/>
          </p14:sldIdLst>
        </p14:section>
        <p14:section name="Slot#2" id="{D9FDAC3C-59EC-4F24-A258-990E5A99524B}">
          <p14:sldIdLst>
            <p14:sldId id="296"/>
            <p14:sldId id="297"/>
            <p14:sldId id="298"/>
            <p14:sldId id="360"/>
            <p14:sldId id="375"/>
            <p14:sldId id="378"/>
            <p14:sldId id="379"/>
            <p14:sldId id="291"/>
            <p14:sldId id="289"/>
            <p14:sldId id="361"/>
            <p14:sldId id="335"/>
            <p14:sldId id="354"/>
          </p14:sldIdLst>
        </p14:section>
        <p14:section name="Backup" id="{9FBC3677-2CD2-4DE4-B71A-F5EAB5A48DDF}">
          <p14:sldIdLst>
            <p14:sldId id="343"/>
            <p14:sldId id="359"/>
            <p14:sldId id="328"/>
            <p14:sldId id="344"/>
            <p14:sldId id="345"/>
          </p14:sldIdLst>
        </p14:section>
        <p14:section name="Motions' templates" id="{A00CE131-3A42-486E-8953-DA2CA69571D8}">
          <p14:sldIdLst>
            <p14:sldId id="352"/>
            <p14:sldId id="341"/>
            <p14:sldId id="340"/>
            <p14:sldId id="339"/>
          </p14:sldIdLst>
        </p14:section>
        <p14:section name="Template ins." id="{36DBBB44-409E-4E78-B32A-6F729B1C4114}">
          <p14:sldIdLst>
            <p14:sldId id="258"/>
            <p14:sldId id="259"/>
            <p14:sldId id="260"/>
            <p14:sldId id="261"/>
            <p14:sldId id="262"/>
            <p14:sldId id="2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90" autoAdjust="0"/>
    <p:restoredTop sz="95179" autoAdjust="0"/>
  </p:normalViewPr>
  <p:slideViewPr>
    <p:cSldViewPr>
      <p:cViewPr varScale="1">
        <p:scale>
          <a:sx n="82" d="100"/>
          <a:sy n="82" d="100"/>
        </p:scale>
        <p:origin x="1134" y="96"/>
      </p:cViewPr>
      <p:guideLst>
        <p:guide orient="horz" pos="2160"/>
        <p:guide pos="2880"/>
      </p:guideLst>
    </p:cSldViewPr>
  </p:slideViewPr>
  <p:outlineViewPr>
    <p:cViewPr varScale="1">
      <p:scale>
        <a:sx n="170" d="200"/>
        <a:sy n="170" d="200"/>
      </p:scale>
      <p:origin x="0" y="-134970"/>
    </p:cViewPr>
  </p:outlineViewPr>
  <p:notesTextViewPr>
    <p:cViewPr>
      <p:scale>
        <a:sx n="100" d="100"/>
        <a:sy n="100" d="100"/>
      </p:scale>
      <p:origin x="0" y="0"/>
    </p:cViewPr>
  </p:notesTextViewPr>
  <p:notesViewPr>
    <p:cSldViewPr>
      <p:cViewPr varScale="1">
        <p:scale>
          <a:sx n="96" d="100"/>
          <a:sy n="96" d="100"/>
        </p:scale>
        <p:origin x="353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segev\07.%20Location\01.%20WLS\Next%20Gen\11-07-1952-21-0000-non-procedural-letter-ballot-resul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79"/>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manualLayout>
          <c:layoutTarget val="inner"/>
          <c:xMode val="edge"/>
          <c:yMode val="edge"/>
          <c:x val="3.760788347402521E-2"/>
          <c:y val="1.1428600721784777E-2"/>
          <c:w val="0.84552694426710173"/>
          <c:h val="0.93233841863517064"/>
        </c:manualLayout>
      </c:layout>
      <c:bar3DChart>
        <c:barDir val="col"/>
        <c:grouping val="stacked"/>
        <c:varyColors val="0"/>
        <c:ser>
          <c:idx val="0"/>
          <c:order val="0"/>
          <c:tx>
            <c:strRef>
              <c:f>'802.11'!$GE$1</c:f>
              <c:strCache>
                <c:ptCount val="1"/>
                <c:pt idx="0">
                  <c:v>Months between PAR Approval and start of first WG ballot</c:v>
                </c:pt>
              </c:strCache>
            </c:strRef>
          </c:tx>
          <c:spPr>
            <a:solidFill>
              <a:srgbClr val="9999FF"/>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'802.11'!$GE$2:$GE$33</c:f>
              <c:numCache>
                <c:formatCode>General</c:formatCode>
                <c:ptCount val="32"/>
                <c:pt idx="0" formatCode="0.00">
                  <c:v>18.818929016189291</c:v>
                </c:pt>
                <c:pt idx="6" formatCode="0.00">
                  <c:v>12.197260273972603</c:v>
                </c:pt>
                <c:pt idx="7" formatCode="0.00">
                  <c:v>12.197260273972603</c:v>
                </c:pt>
                <c:pt idx="8" formatCode="0.00">
                  <c:v>16.339726027397262</c:v>
                </c:pt>
                <c:pt idx="9" formatCode="0.00">
                  <c:v>7.5616438356164384</c:v>
                </c:pt>
                <c:pt idx="10" formatCode="0.00">
                  <c:v>12.197260273972603</c:v>
                </c:pt>
                <c:pt idx="11" formatCode="0.00">
                  <c:v>0.69041095890410964</c:v>
                </c:pt>
                <c:pt idx="12" formatCode="0.00">
                  <c:v>19.726027397260275</c:v>
                </c:pt>
                <c:pt idx="13" formatCode="0.00">
                  <c:v>24.328767123287673</c:v>
                </c:pt>
                <c:pt idx="14" formatCode="0.00">
                  <c:v>30.246575342465754</c:v>
                </c:pt>
                <c:pt idx="15" formatCode="0.00">
                  <c:v>17.260273972602739</c:v>
                </c:pt>
                <c:pt idx="16" formatCode="0.00">
                  <c:v>18.443835616438356</c:v>
                </c:pt>
                <c:pt idx="17" formatCode="0.00">
                  <c:v>30.838356164383562</c:v>
                </c:pt>
                <c:pt idx="19" formatCode="0.00">
                  <c:v>29.983561643835614</c:v>
                </c:pt>
                <c:pt idx="20" formatCode="0.00">
                  <c:v>31.726027397260275</c:v>
                </c:pt>
                <c:pt idx="21" formatCode="0.00">
                  <c:v>18.706849315068492</c:v>
                </c:pt>
                <c:pt idx="22" formatCode="0.00">
                  <c:v>8.7780821917808218</c:v>
                </c:pt>
                <c:pt idx="23" formatCode="0.00">
                  <c:v>7.397260273972603</c:v>
                </c:pt>
                <c:pt idx="24" formatCode="0.00">
                  <c:v>25.906849315068492</c:v>
                </c:pt>
                <c:pt idx="25" formatCode="0.00">
                  <c:v>26.465753424657535</c:v>
                </c:pt>
                <c:pt idx="26" formatCode="0.00">
                  <c:v>31.956164383561646</c:v>
                </c:pt>
                <c:pt idx="27" formatCode="0.00">
                  <c:v>21.468493150684932</c:v>
                </c:pt>
                <c:pt idx="28" formatCode="0.00">
                  <c:v>9.6000000000000014</c:v>
                </c:pt>
                <c:pt idx="29" formatCode="0.00">
                  <c:v>13.545205479452054</c:v>
                </c:pt>
              </c:numCache>
            </c:numRef>
          </c:val>
        </c:ser>
        <c:ser>
          <c:idx val="1"/>
          <c:order val="1"/>
          <c:tx>
            <c:strRef>
              <c:f>'802.11'!$GF$1</c:f>
              <c:strCache>
                <c:ptCount val="1"/>
                <c:pt idx="0">
                  <c:v>Months between start of first WG ballot and end of last WG ballot</c:v>
                </c:pt>
              </c:strCache>
            </c:strRef>
          </c:tx>
          <c:spPr>
            <a:solidFill>
              <a:srgbClr val="993366"/>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'802.11'!$GF$2:$GF$33</c:f>
              <c:numCache>
                <c:formatCode>General</c:formatCode>
                <c:ptCount val="32"/>
                <c:pt idx="0" formatCode="0.00">
                  <c:v>21.589539227895393</c:v>
                </c:pt>
                <c:pt idx="6" formatCode="0.00">
                  <c:v>35.178082191780824</c:v>
                </c:pt>
                <c:pt idx="7" formatCode="0.00">
                  <c:v>14.367123287671234</c:v>
                </c:pt>
                <c:pt idx="8" formatCode="0.00">
                  <c:v>12.131506849315068</c:v>
                </c:pt>
                <c:pt idx="9" formatCode="0.00">
                  <c:v>15.254794520547946</c:v>
                </c:pt>
                <c:pt idx="10" formatCode="0.00">
                  <c:v>31.002739726027396</c:v>
                </c:pt>
                <c:pt idx="11" formatCode="0.00">
                  <c:v>15.616438356164384</c:v>
                </c:pt>
                <c:pt idx="12" formatCode="0.00">
                  <c:v>33.07397260273973</c:v>
                </c:pt>
                <c:pt idx="13" formatCode="0.00">
                  <c:v>5.720547945205479</c:v>
                </c:pt>
                <c:pt idx="14" formatCode="0.00">
                  <c:v>32.515068493150686</c:v>
                </c:pt>
                <c:pt idx="15" formatCode="0.00">
                  <c:v>43.331506849315069</c:v>
                </c:pt>
                <c:pt idx="16" formatCode="0.00">
                  <c:v>18.575342465753423</c:v>
                </c:pt>
                <c:pt idx="17" formatCode="0.00">
                  <c:v>44.219178082191782</c:v>
                </c:pt>
                <c:pt idx="19" formatCode="0.00">
                  <c:v>26.367123287671234</c:v>
                </c:pt>
                <c:pt idx="20" formatCode="0.00">
                  <c:v>24.263013698630136</c:v>
                </c:pt>
                <c:pt idx="21" formatCode="0.00">
                  <c:v>18.279452054794518</c:v>
                </c:pt>
                <c:pt idx="22" formatCode="0.00">
                  <c:v>12</c:v>
                </c:pt>
                <c:pt idx="23" formatCode="0.00">
                  <c:v>16.767123287671232</c:v>
                </c:pt>
                <c:pt idx="24" formatCode="0.00">
                  <c:v>15.057534246575342</c:v>
                </c:pt>
                <c:pt idx="25" formatCode="0.00">
                  <c:v>14.695890410958903</c:v>
                </c:pt>
                <c:pt idx="26" formatCode="0.00">
                  <c:v>22.323287671232876</c:v>
                </c:pt>
                <c:pt idx="27" formatCode="0.00">
                  <c:v>14.005479452054796</c:v>
                </c:pt>
                <c:pt idx="28" formatCode="0.00">
                  <c:v>10.224657534246576</c:v>
                </c:pt>
                <c:pt idx="29" formatCode="0.00">
                  <c:v>30.213698630136989</c:v>
                </c:pt>
              </c:numCache>
            </c:numRef>
          </c:val>
        </c:ser>
        <c:ser>
          <c:idx val="2"/>
          <c:order val="2"/>
          <c:tx>
            <c:strRef>
              <c:f>'802.11'!$GG$1</c:f>
              <c:strCache>
                <c:ptCount val="1"/>
                <c:pt idx="0">
                  <c:v>Months between end of last WG ballot and start of first Sponsor Ballot</c:v>
                </c:pt>
              </c:strCache>
            </c:strRef>
          </c:tx>
          <c:spPr>
            <a:solidFill>
              <a:srgbClr val="FFFFCC"/>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'802.11'!$GG$2:$GG$33</c:f>
              <c:numCache>
                <c:formatCode>General</c:formatCode>
                <c:ptCount val="32"/>
                <c:pt idx="0" formatCode="0.00">
                  <c:v>1.1970112079701123</c:v>
                </c:pt>
                <c:pt idx="6" formatCode="0.00">
                  <c:v>0.92054794520547945</c:v>
                </c:pt>
                <c:pt idx="7" formatCode="0.00">
                  <c:v>3.0904109589041093</c:v>
                </c:pt>
                <c:pt idx="8" formatCode="0.00">
                  <c:v>6.5753424657534254E-2</c:v>
                </c:pt>
                <c:pt idx="9" formatCode="0.00">
                  <c:v>1.3479452054794521</c:v>
                </c:pt>
                <c:pt idx="10" formatCode="0.00">
                  <c:v>0.52602739726027403</c:v>
                </c:pt>
                <c:pt idx="11" formatCode="0.00">
                  <c:v>1.4136986301369863</c:v>
                </c:pt>
                <c:pt idx="12" formatCode="0.00">
                  <c:v>2.2027397260273971</c:v>
                </c:pt>
                <c:pt idx="13" formatCode="0.00">
                  <c:v>1.0520547945205481</c:v>
                </c:pt>
                <c:pt idx="14" formatCode="0.00">
                  <c:v>0.29589041095890412</c:v>
                </c:pt>
                <c:pt idx="15" formatCode="0.00">
                  <c:v>0.42739726027397262</c:v>
                </c:pt>
                <c:pt idx="16" formatCode="0.00">
                  <c:v>1.5780821917808217</c:v>
                </c:pt>
                <c:pt idx="17" formatCode="0.00">
                  <c:v>1.6438356164383561</c:v>
                </c:pt>
                <c:pt idx="19" formatCode="0.00">
                  <c:v>1.6767123287671235</c:v>
                </c:pt>
                <c:pt idx="20" formatCode="0.00">
                  <c:v>2.0383561643835617</c:v>
                </c:pt>
                <c:pt idx="21" formatCode="0.00">
                  <c:v>4.1424657534246574</c:v>
                </c:pt>
                <c:pt idx="22" formatCode="0.00">
                  <c:v>0.42739726027397262</c:v>
                </c:pt>
                <c:pt idx="23" formatCode="0.00">
                  <c:v>1.3808219178082193</c:v>
                </c:pt>
                <c:pt idx="24" formatCode="0.00">
                  <c:v>1.0849315068493151</c:v>
                </c:pt>
                <c:pt idx="25" formatCode="0.00">
                  <c:v>0.39452054794520541</c:v>
                </c:pt>
                <c:pt idx="26" formatCode="0.00">
                  <c:v>3.2876712328767127E-2</c:v>
                </c:pt>
                <c:pt idx="27" formatCode="0.00">
                  <c:v>0.39452054794520541</c:v>
                </c:pt>
                <c:pt idx="28" formatCode="0.00">
                  <c:v>0.19726027397260271</c:v>
                </c:pt>
                <c:pt idx="29" formatCode="0.00">
                  <c:v>0.36164383561643837</c:v>
                </c:pt>
              </c:numCache>
            </c:numRef>
          </c:val>
        </c:ser>
        <c:ser>
          <c:idx val="3"/>
          <c:order val="3"/>
          <c:tx>
            <c:strRef>
              <c:f>'802.11'!$GH$1</c:f>
              <c:strCache>
                <c:ptCount val="1"/>
                <c:pt idx="0">
                  <c:v>Months between start of first Sponsor ballot and end of last Sponsor ballot</c:v>
                </c:pt>
              </c:strCache>
            </c:strRef>
          </c:tx>
          <c:spPr>
            <a:solidFill>
              <a:srgbClr val="CCFFFF"/>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'802.11'!$GH$2:$GH$33</c:f>
              <c:numCache>
                <c:formatCode>General</c:formatCode>
                <c:ptCount val="32"/>
                <c:pt idx="0" formatCode="0.00">
                  <c:v>7.9621419676214167</c:v>
                </c:pt>
                <c:pt idx="6" formatCode="0.00">
                  <c:v>12.295890410958904</c:v>
                </c:pt>
                <c:pt idx="7" formatCode="0.00">
                  <c:v>6.6410958904109583</c:v>
                </c:pt>
                <c:pt idx="8" formatCode="0.00">
                  <c:v>3.1890410958904112</c:v>
                </c:pt>
                <c:pt idx="9" formatCode="0.00">
                  <c:v>6.4438356164383563</c:v>
                </c:pt>
                <c:pt idx="10" formatCode="0.00">
                  <c:v>5.5890410958904102</c:v>
                </c:pt>
                <c:pt idx="11" formatCode="0.00">
                  <c:v>2.4000000000000004</c:v>
                </c:pt>
                <c:pt idx="12" formatCode="0.00">
                  <c:v>8.2520547945205465</c:v>
                </c:pt>
                <c:pt idx="13" formatCode="0.00">
                  <c:v>12.55890410958904</c:v>
                </c:pt>
                <c:pt idx="14" formatCode="0.00">
                  <c:v>6.706849315068494</c:v>
                </c:pt>
                <c:pt idx="15" formatCode="0.00">
                  <c:v>5.4575342465753423</c:v>
                </c:pt>
                <c:pt idx="16" formatCode="0.00">
                  <c:v>6.0821917808219181</c:v>
                </c:pt>
                <c:pt idx="17" formatCode="0.00">
                  <c:v>8.0547945205479454</c:v>
                </c:pt>
                <c:pt idx="19" formatCode="0.00">
                  <c:v>13.446575342465753</c:v>
                </c:pt>
                <c:pt idx="20" formatCode="0.00">
                  <c:v>13.24931506849315</c:v>
                </c:pt>
                <c:pt idx="21" formatCode="0.00">
                  <c:v>10.191780821917808</c:v>
                </c:pt>
                <c:pt idx="22" formatCode="0.00">
                  <c:v>5.9835616438356167</c:v>
                </c:pt>
                <c:pt idx="23" formatCode="0.00">
                  <c:v>10.717808219178082</c:v>
                </c:pt>
                <c:pt idx="24" formatCode="0.00">
                  <c:v>13.742465753424657</c:v>
                </c:pt>
                <c:pt idx="25" formatCode="0.00">
                  <c:v>4.5041095890410965</c:v>
                </c:pt>
                <c:pt idx="26" formatCode="0.00">
                  <c:v>6.6082191780821908</c:v>
                </c:pt>
                <c:pt idx="27" formatCode="0.00">
                  <c:v>8.2191780821917799</c:v>
                </c:pt>
                <c:pt idx="28" formatCode="0.00">
                  <c:v>4.8328767123287673</c:v>
                </c:pt>
                <c:pt idx="29" formatCode="0.00">
                  <c:v>2.5972602739726027</c:v>
                </c:pt>
              </c:numCache>
            </c:numRef>
          </c:val>
        </c:ser>
        <c:ser>
          <c:idx val="4"/>
          <c:order val="4"/>
          <c:tx>
            <c:strRef>
              <c:f>'802.11'!$GI$1</c:f>
              <c:strCache>
                <c:ptCount val="1"/>
                <c:pt idx="0">
                  <c:v>Months between end of last Sponsor ballot and IEEE SASB approval</c:v>
                </c:pt>
              </c:strCache>
            </c:strRef>
          </c:tx>
          <c:spPr>
            <a:solidFill>
              <a:srgbClr val="660066"/>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'802.11'!$GI$2:$GI$33</c:f>
              <c:numCache>
                <c:formatCode>General</c:formatCode>
                <c:ptCount val="32"/>
                <c:pt idx="0" formatCode="0.00">
                  <c:v>2.4403486924034867</c:v>
                </c:pt>
                <c:pt idx="6" formatCode="0.00">
                  <c:v>5.2273972602739729</c:v>
                </c:pt>
                <c:pt idx="7" formatCode="0.00">
                  <c:v>2.1369863013698627</c:v>
                </c:pt>
                <c:pt idx="8" formatCode="0.00">
                  <c:v>0.95342465753424666</c:v>
                </c:pt>
                <c:pt idx="9" formatCode="0.00">
                  <c:v>2.5315068493150683</c:v>
                </c:pt>
                <c:pt idx="10" formatCode="0.00">
                  <c:v>1.5452054794520547</c:v>
                </c:pt>
                <c:pt idx="11" formatCode="0.00">
                  <c:v>1.3150684931506849</c:v>
                </c:pt>
                <c:pt idx="12" formatCode="0.00">
                  <c:v>1.7095890410958905</c:v>
                </c:pt>
                <c:pt idx="13" formatCode="0.00">
                  <c:v>3.978082191780822</c:v>
                </c:pt>
                <c:pt idx="14" formatCode="0.00">
                  <c:v>2.3013698630136985</c:v>
                </c:pt>
                <c:pt idx="15" formatCode="0.00">
                  <c:v>2.3342465753424659</c:v>
                </c:pt>
                <c:pt idx="16" formatCode="0.00">
                  <c:v>3.2219178082191782</c:v>
                </c:pt>
                <c:pt idx="17" formatCode="0.00">
                  <c:v>3.2219178082191782</c:v>
                </c:pt>
                <c:pt idx="19" formatCode="0.00">
                  <c:v>2.4000000000000004</c:v>
                </c:pt>
                <c:pt idx="20" formatCode="0.00">
                  <c:v>2.5972602739726027</c:v>
                </c:pt>
                <c:pt idx="21" formatCode="0.00">
                  <c:v>2.4657534246575343</c:v>
                </c:pt>
                <c:pt idx="22" formatCode="0.00">
                  <c:v>3.2219178082191782</c:v>
                </c:pt>
                <c:pt idx="23" formatCode="0.00">
                  <c:v>1.0520547945205481</c:v>
                </c:pt>
                <c:pt idx="24" formatCode="0.00">
                  <c:v>2.7945205479452051</c:v>
                </c:pt>
                <c:pt idx="25" formatCode="0.00">
                  <c:v>2.0383561643835617</c:v>
                </c:pt>
                <c:pt idx="26" formatCode="0.00">
                  <c:v>1.6109589041095891</c:v>
                </c:pt>
                <c:pt idx="27" formatCode="0.00">
                  <c:v>2.2356164383561645</c:v>
                </c:pt>
                <c:pt idx="28" formatCode="0.00">
                  <c:v>2.7945205479452051</c:v>
                </c:pt>
                <c:pt idx="29" formatCode="0.00">
                  <c:v>1.3808219178082193</c:v>
                </c:pt>
              </c:numCache>
            </c:numRef>
          </c:val>
        </c:ser>
        <c:ser>
          <c:idx val="5"/>
          <c:order val="5"/>
          <c:tx>
            <c:strRef>
              <c:f>'802.11'!$GJ$1</c:f>
              <c:strCache>
                <c:ptCount val="1"/>
                <c:pt idx="0">
                  <c:v>Months between IEEE SASB Approval and publish</c:v>
                </c:pt>
              </c:strCache>
            </c:strRef>
          </c:tx>
          <c:spPr>
            <a:solidFill>
              <a:srgbClr val="FF8080"/>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'802.11'!$GJ$2:$GJ$33</c:f>
              <c:numCache>
                <c:formatCode>General</c:formatCode>
                <c:ptCount val="32"/>
                <c:pt idx="0" formatCode="0.00">
                  <c:v>1.150684931506849</c:v>
                </c:pt>
                <c:pt idx="6" formatCode="0.00">
                  <c:v>1.6438356164383561</c:v>
                </c:pt>
                <c:pt idx="7" formatCode="0.00">
                  <c:v>1.0520547945205481</c:v>
                </c:pt>
                <c:pt idx="8" formatCode="0.00">
                  <c:v>0.49315068493150682</c:v>
                </c:pt>
                <c:pt idx="9" formatCode="0.00">
                  <c:v>1.0849315068493151</c:v>
                </c:pt>
                <c:pt idx="10" formatCode="0.00">
                  <c:v>0.98630136986301364</c:v>
                </c:pt>
                <c:pt idx="11" formatCode="0.00">
                  <c:v>1.1835616438356165</c:v>
                </c:pt>
                <c:pt idx="12" formatCode="0.00">
                  <c:v>1.1178082191780823</c:v>
                </c:pt>
                <c:pt idx="13" formatCode="0.00">
                  <c:v>3.1561643835616433</c:v>
                </c:pt>
                <c:pt idx="14" formatCode="0.00">
                  <c:v>1.5780821917808217</c:v>
                </c:pt>
                <c:pt idx="15" formatCode="0.00">
                  <c:v>0.92054794520547945</c:v>
                </c:pt>
                <c:pt idx="16" formatCode="0.00">
                  <c:v>2.2027397260273971</c:v>
                </c:pt>
                <c:pt idx="17" formatCode="0.00">
                  <c:v>0</c:v>
                </c:pt>
                <c:pt idx="19" formatCode="0.00">
                  <c:v>0.75616438356164384</c:v>
                </c:pt>
                <c:pt idx="20" formatCode="0.00">
                  <c:v>0.23013698630136986</c:v>
                </c:pt>
                <c:pt idx="21" formatCode="0.00">
                  <c:v>0.62465753424657533</c:v>
                </c:pt>
                <c:pt idx="22" formatCode="0.00">
                  <c:v>1.3479452054794521</c:v>
                </c:pt>
                <c:pt idx="23" formatCode="0.00">
                  <c:v>0.46027397260273972</c:v>
                </c:pt>
                <c:pt idx="24" formatCode="0.00">
                  <c:v>1.7095890410958905</c:v>
                </c:pt>
                <c:pt idx="25" formatCode="0.00">
                  <c:v>2.0054794520547947</c:v>
                </c:pt>
                <c:pt idx="26" formatCode="0.00">
                  <c:v>0.19726027397260271</c:v>
                </c:pt>
                <c:pt idx="27" formatCode="0.00">
                  <c:v>2.3013698630136985</c:v>
                </c:pt>
                <c:pt idx="28" formatCode="0.00">
                  <c:v>0.26301369863013702</c:v>
                </c:pt>
              </c:numCache>
            </c:numRef>
          </c:val>
        </c:ser>
        <c:dLbls>
          <c:showLegendKey val="0"/>
          <c:showVal val="0"/>
          <c:showCatName val="0"/>
          <c:showSerName val="0"/>
          <c:showPercent val="0"/>
          <c:showBubbleSize val="0"/>
        </c:dLbls>
        <c:gapWidth val="150"/>
        <c:shape val="box"/>
        <c:axId val="686562504"/>
        <c:axId val="686560152"/>
        <c:axId val="0"/>
      </c:bar3DChart>
      <c:catAx>
        <c:axId val="686562504"/>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a:pPr>
            <a:endParaRPr lang="en-US"/>
          </a:p>
        </c:txPr>
        <c:crossAx val="686560152"/>
        <c:crosses val="autoZero"/>
        <c:auto val="1"/>
        <c:lblAlgn val="ctr"/>
        <c:lblOffset val="100"/>
        <c:tickLblSkip val="3"/>
        <c:tickMarkSkip val="1"/>
        <c:noMultiLvlLbl val="0"/>
      </c:catAx>
      <c:valAx>
        <c:axId val="686560152"/>
        <c:scaling>
          <c:orientation val="minMax"/>
        </c:scaling>
        <c:delete val="0"/>
        <c:axPos val="l"/>
        <c:majorGridlines>
          <c:spPr>
            <a:ln w="3175">
              <a:solidFill>
                <a:srgbClr val="000000"/>
              </a:solidFill>
              <a:prstDash val="solid"/>
            </a:ln>
          </c:spPr>
        </c:majorGridlines>
        <c:numFmt formatCode="0.00" sourceLinked="1"/>
        <c:majorTickMark val="out"/>
        <c:minorTickMark val="none"/>
        <c:tickLblPos val="nextTo"/>
        <c:spPr>
          <a:ln w="3175">
            <a:solidFill>
              <a:srgbClr val="000000"/>
            </a:solidFill>
            <a:prstDash val="solid"/>
          </a:ln>
        </c:spPr>
        <c:txPr>
          <a:bodyPr rot="0" vert="horz"/>
          <a:lstStyle/>
          <a:p>
            <a:pPr>
              <a:defRPr/>
            </a:pPr>
            <a:endParaRPr lang="en-US"/>
          </a:p>
        </c:txPr>
        <c:crossAx val="686562504"/>
        <c:crosses val="autoZero"/>
        <c:crossBetween val="between"/>
      </c:valAx>
      <c:spPr>
        <a:noFill/>
        <a:ln w="25400">
          <a:noFill/>
        </a:ln>
      </c:spPr>
    </c:plotArea>
    <c:legend>
      <c:legendPos val="r"/>
      <c:layout>
        <c:manualLayout>
          <c:xMode val="edge"/>
          <c:yMode val="edge"/>
          <c:x val="0.85571587125416204"/>
          <c:y val="3.0995151029850083E-2"/>
          <c:w val="0.13873473917869028"/>
          <c:h val="0.9216965167489658"/>
        </c:manualLayout>
      </c:layout>
      <c:overlay val="0"/>
      <c:spPr>
        <a:solidFill>
          <a:srgbClr val="FFFFFF"/>
        </a:solidFill>
        <a:ln w="3175">
          <a:solidFill>
            <a:srgbClr val="000000"/>
          </a:solidFill>
          <a:prstDash val="solid"/>
        </a:ln>
      </c:spPr>
    </c:legend>
    <c:plotVisOnly val="1"/>
    <c:dispBlanksAs val="gap"/>
    <c:showDLblsOverMax val="0"/>
  </c:chart>
  <c:spPr>
    <a:noFill/>
    <a:ln w="9525">
      <a:noFill/>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802.11-15/1466r0</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7/26/2016</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802.11-15/1466r0</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smtClean="0"/>
              <a:t>Dec. 2015</a:t>
            </a:r>
            <a:endParaRPr lang="en-US" dirty="0"/>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smtClean="0"/>
              <a:t>Jonathan Segev, Intel Corporation</a:t>
            </a:r>
            <a:endParaRPr lang="en-US" dirty="0"/>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July 2016</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15</a:t>
            </a:fld>
            <a:endParaRPr lang="en-US"/>
          </a:p>
        </p:txBody>
      </p:sp>
    </p:spTree>
    <p:extLst>
      <p:ext uri="{BB962C8B-B14F-4D97-AF65-F5344CB8AC3E}">
        <p14:creationId xmlns:p14="http://schemas.microsoft.com/office/powerpoint/2010/main" val="2700908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18</a:t>
            </a:fld>
            <a:endParaRPr lang="en-US"/>
          </a:p>
        </p:txBody>
      </p:sp>
    </p:spTree>
    <p:extLst>
      <p:ext uri="{BB962C8B-B14F-4D97-AF65-F5344CB8AC3E}">
        <p14:creationId xmlns:p14="http://schemas.microsoft.com/office/powerpoint/2010/main" val="159023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26</a:t>
            </a:fld>
            <a:endParaRPr lang="en-US"/>
          </a:p>
        </p:txBody>
      </p:sp>
    </p:spTree>
    <p:extLst>
      <p:ext uri="{BB962C8B-B14F-4D97-AF65-F5344CB8AC3E}">
        <p14:creationId xmlns:p14="http://schemas.microsoft.com/office/powerpoint/2010/main" val="3906465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Dec.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45</a:t>
            </a:fld>
            <a:endParaRPr lang="en-US"/>
          </a:p>
        </p:txBody>
      </p:sp>
      <p:sp>
        <p:nvSpPr>
          <p:cNvPr id="1433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46</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47</a:t>
            </a:fld>
            <a:endParaRPr lang="en-US"/>
          </a:p>
        </p:txBody>
      </p:sp>
      <p:sp>
        <p:nvSpPr>
          <p:cNvPr id="16385"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48</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49</a:t>
            </a:fld>
            <a:endParaRPr lang="en-US"/>
          </a:p>
        </p:txBody>
      </p:sp>
      <p:sp>
        <p:nvSpPr>
          <p:cNvPr id="18433"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50</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July 2016</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36867"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3686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368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954ED42D-D056-467B-823A-98B3B3BE9EFD}" type="slidenum">
              <a:rPr lang="en-US" altLang="en-US"/>
              <a:pPr/>
              <a:t>6</a:t>
            </a:fld>
            <a:endParaRPr lang="en-US" altLang="en-US"/>
          </a:p>
        </p:txBody>
      </p:sp>
      <p:sp>
        <p:nvSpPr>
          <p:cNvPr id="36870" name="Rectangle 2"/>
          <p:cNvSpPr>
            <a:spLocks noGrp="1" noRot="1" noChangeAspect="1" noChangeArrowheads="1" noTextEdit="1"/>
          </p:cNvSpPr>
          <p:nvPr>
            <p:ph type="sldImg"/>
          </p:nvPr>
        </p:nvSpPr>
        <p:spPr>
          <a:xfrm>
            <a:off x="1154113" y="701675"/>
            <a:ext cx="4625975" cy="3468688"/>
          </a:xfrm>
          <a:ln/>
        </p:spPr>
      </p:sp>
      <p:sp>
        <p:nvSpPr>
          <p:cNvPr id="368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574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37891"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3789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378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C4F2CEBB-AF98-4562-A90F-B2F56959C40D}" type="slidenum">
              <a:rPr lang="en-US" altLang="en-US"/>
              <a:pPr/>
              <a:t>7</a:t>
            </a:fld>
            <a:endParaRPr lang="en-US" altLang="en-US"/>
          </a:p>
        </p:txBody>
      </p:sp>
      <p:sp>
        <p:nvSpPr>
          <p:cNvPr id="37894" name="Rectangle 2"/>
          <p:cNvSpPr>
            <a:spLocks noGrp="1" noChangeArrowheads="1"/>
          </p:cNvSpPr>
          <p:nvPr>
            <p:ph type="body" idx="1"/>
          </p:nvPr>
        </p:nvSpPr>
        <p:spPr>
          <a:xfrm>
            <a:off x="925513" y="4408488"/>
            <a:ext cx="5083175" cy="417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78" tIns="45035" rIns="91678" bIns="45035"/>
          <a:lstStyle/>
          <a:p>
            <a:endParaRPr lang="en-GB" altLang="en-US" smtClean="0"/>
          </a:p>
        </p:txBody>
      </p:sp>
      <p:sp>
        <p:nvSpPr>
          <p:cNvPr id="37895" name="Rectangle 3"/>
          <p:cNvSpPr>
            <a:spLocks noGrp="1" noRot="1" noChangeAspect="1" noChangeArrowheads="1" noTextEdit="1"/>
          </p:cNvSpPr>
          <p:nvPr>
            <p:ph type="sldImg"/>
          </p:nvPr>
        </p:nvSpPr>
        <p:spPr>
          <a:xfrm>
            <a:off x="1149350" y="696913"/>
            <a:ext cx="4637088" cy="3478212"/>
          </a:xfrm>
          <a:ln cap="flat"/>
        </p:spPr>
      </p:sp>
    </p:spTree>
    <p:extLst>
      <p:ext uri="{BB962C8B-B14F-4D97-AF65-F5344CB8AC3E}">
        <p14:creationId xmlns:p14="http://schemas.microsoft.com/office/powerpoint/2010/main" val="1054827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38915"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3891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389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7E4C8F9A-5616-4419-A76B-B6BE77CA352E}" type="slidenum">
              <a:rPr lang="en-US" altLang="en-US"/>
              <a:pPr/>
              <a:t>8</a:t>
            </a:fld>
            <a:endParaRPr lang="en-US" altLang="en-US"/>
          </a:p>
        </p:txBody>
      </p:sp>
      <p:sp>
        <p:nvSpPr>
          <p:cNvPr id="38918" name="Rectangle 2"/>
          <p:cNvSpPr>
            <a:spLocks noGrp="1" noRot="1" noChangeAspect="1" noChangeArrowheads="1" noTextEdit="1"/>
          </p:cNvSpPr>
          <p:nvPr>
            <p:ph type="sldImg"/>
          </p:nvPr>
        </p:nvSpPr>
        <p:spPr>
          <a:xfrm>
            <a:off x="1149350" y="696913"/>
            <a:ext cx="4637088" cy="3478212"/>
          </a:xfrm>
          <a:ln/>
        </p:spPr>
      </p:sp>
      <p:sp>
        <p:nvSpPr>
          <p:cNvPr id="38919" name="Rectangle 3"/>
          <p:cNvSpPr>
            <a:spLocks noGrp="1" noChangeArrowheads="1"/>
          </p:cNvSpPr>
          <p:nvPr>
            <p:ph type="body" idx="1"/>
          </p:nvPr>
        </p:nvSpPr>
        <p:spPr>
          <a:xfrm>
            <a:off x="925513" y="4408488"/>
            <a:ext cx="5083175" cy="417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910606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39939"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3994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399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7C949E98-44DF-4ACA-A38E-62CBC32CF9D8}" type="slidenum">
              <a:rPr lang="en-US" altLang="en-US"/>
              <a:pPr/>
              <a:t>9</a:t>
            </a:fld>
            <a:endParaRPr lang="en-US" altLang="en-US"/>
          </a:p>
        </p:txBody>
      </p:sp>
      <p:sp>
        <p:nvSpPr>
          <p:cNvPr id="39942" name="Rectangle 2"/>
          <p:cNvSpPr>
            <a:spLocks noGrp="1" noRot="1" noChangeAspect="1" noChangeArrowheads="1" noTextEdit="1"/>
          </p:cNvSpPr>
          <p:nvPr>
            <p:ph type="sldImg"/>
          </p:nvPr>
        </p:nvSpPr>
        <p:spPr>
          <a:xfrm>
            <a:off x="1154113" y="701675"/>
            <a:ext cx="4625975" cy="3468688"/>
          </a:xfrm>
          <a:ln/>
        </p:spPr>
      </p:sp>
      <p:sp>
        <p:nvSpPr>
          <p:cNvPr id="399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44901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40963"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F4FF3AD7-108E-49C9-8BBE-D022AF9AF718}" type="slidenum">
              <a:rPr lang="en-US" altLang="en-US"/>
              <a:pPr/>
              <a:t>10</a:t>
            </a:fld>
            <a:endParaRPr lang="en-US" altLang="en-US"/>
          </a:p>
        </p:txBody>
      </p:sp>
      <p:sp>
        <p:nvSpPr>
          <p:cNvPr id="40966" name="Rectangle 2"/>
          <p:cNvSpPr>
            <a:spLocks noGrp="1" noRot="1" noChangeAspect="1" noChangeArrowheads="1" noTextEdit="1"/>
          </p:cNvSpPr>
          <p:nvPr>
            <p:ph type="sldImg"/>
          </p:nvPr>
        </p:nvSpPr>
        <p:spPr>
          <a:xfrm>
            <a:off x="1154113" y="701675"/>
            <a:ext cx="4625975" cy="3468688"/>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08410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doc.: IEEE 802.11-15/1466r0</a:t>
            </a:r>
          </a:p>
        </p:txBody>
      </p:sp>
      <p:sp>
        <p:nvSpPr>
          <p:cNvPr id="41987" name="Rectangle 3"/>
          <p:cNvSpPr>
            <a:spLocks noGrp="1" noChangeArrowheads="1"/>
          </p:cNvSpPr>
          <p:nvPr>
            <p:ph type="dt" sz="quarter" idx="1"/>
          </p:nvPr>
        </p:nvSpPr>
        <p:spPr>
          <a:xfrm>
            <a:off x="654050" y="95250"/>
            <a:ext cx="731838"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400" smtClean="0"/>
              <a:t>July 2014</a:t>
            </a: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457200" defTabSz="933450">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r>
              <a:rPr lang="en-US" altLang="en-US" smtClean="0"/>
              <a:t>Osama Aboul-Magd (Huawei Technologies)</a:t>
            </a: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Page </a:t>
            </a:r>
            <a:fld id="{0B488EA2-B5E1-4352-ACFF-66FBD4827B42}" type="slidenum">
              <a:rPr lang="en-US" altLang="en-US"/>
              <a:pPr/>
              <a:t>11</a:t>
            </a:fld>
            <a:endParaRPr lang="en-US" altLang="en-US"/>
          </a:p>
        </p:txBody>
      </p:sp>
      <p:sp>
        <p:nvSpPr>
          <p:cNvPr id="41990" name="Rectangle 2"/>
          <p:cNvSpPr>
            <a:spLocks noGrp="1" noRot="1" noChangeAspect="1" noChangeArrowheads="1" noTextEdit="1"/>
          </p:cNvSpPr>
          <p:nvPr>
            <p:ph type="sldImg"/>
          </p:nvPr>
        </p:nvSpPr>
        <p:spPr>
          <a:xfrm>
            <a:off x="1149350" y="696913"/>
            <a:ext cx="4637088" cy="3478212"/>
          </a:xfrm>
          <a:ln/>
        </p:spPr>
      </p:sp>
      <p:sp>
        <p:nvSpPr>
          <p:cNvPr id="41991" name="Rectangle 3"/>
          <p:cNvSpPr>
            <a:spLocks noGrp="1" noChangeArrowheads="1"/>
          </p:cNvSpPr>
          <p:nvPr>
            <p:ph type="body" idx="1"/>
          </p:nvPr>
        </p:nvSpPr>
        <p:spPr>
          <a:xfrm>
            <a:off x="925513" y="4408488"/>
            <a:ext cx="5083175" cy="417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507267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12</a:t>
            </a:fld>
            <a:endParaRPr lang="en-US"/>
          </a:p>
        </p:txBody>
      </p:sp>
    </p:spTree>
    <p:extLst>
      <p:ext uri="{BB962C8B-B14F-4D97-AF65-F5344CB8AC3E}">
        <p14:creationId xmlns:p14="http://schemas.microsoft.com/office/powerpoint/2010/main" val="3659453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smtClean="0"/>
              <a:t>July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smtClean="0"/>
              <a:t>Jonathan Segev, Intel Corporation</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July 2016</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dirty="0" smtClean="0"/>
              <a:t>July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dirty="0" smtClean="0"/>
              <a:t>July 2016</a:t>
            </a:r>
            <a:endParaRPr lang="en-GB" dirty="0"/>
          </a:p>
        </p:txBody>
      </p:sp>
      <p:sp>
        <p:nvSpPr>
          <p:cNvPr id="6" name="Footer Placeholder 5"/>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dirty="0" smtClean="0"/>
              <a:t>July 2016</a:t>
            </a:r>
            <a:endParaRPr lang="en-GB" dirty="0"/>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dirty="0" smtClean="0"/>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smtClean="0"/>
              <a:t>July 2016</a:t>
            </a:r>
            <a:endParaRPr lang="en-GB" dirty="0"/>
          </a:p>
        </p:txBody>
      </p:sp>
      <p:sp>
        <p:nvSpPr>
          <p:cNvPr id="4" name="Footer Placeholder 3"/>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smtClean="0"/>
              <a:t>July 2016</a:t>
            </a:r>
            <a:endParaRPr lang="en-GB" dirty="0"/>
          </a:p>
        </p:txBody>
      </p:sp>
      <p:sp>
        <p:nvSpPr>
          <p:cNvPr id="3" name="Footer Placeholder 2"/>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July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July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July 2016</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smtClean="0"/>
              <a:t>Jonathan Segev, Intel Corporation</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802.11-16/752r2</a:t>
            </a:r>
            <a:endPar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ntor.ieee.org/802.11/dcn/16/11-16-0507-00-00az-802-11az-meeting-minutes-march-2016-session.doc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jrosdahl@ieee.org"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entor.ieee.org/802.11/documents?is_dcn=DCN,%20Title,%20Author%20or%20Affiliation&amp;is_group=00az"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395536" y="685800"/>
            <a:ext cx="8496944"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dirty="0" err="1" smtClean="0"/>
              <a:t>TGaz</a:t>
            </a:r>
            <a:r>
              <a:rPr lang="en-US" altLang="en-US" sz="2800" dirty="0" smtClean="0"/>
              <a:t> Next Generation Positioning </a:t>
            </a:r>
            <a:br>
              <a:rPr lang="en-US" altLang="en-US" sz="2800" dirty="0" smtClean="0"/>
            </a:br>
            <a:r>
              <a:rPr lang="en-US" altLang="en-US" sz="2800" dirty="0" smtClean="0"/>
              <a:t>July Meeting Agenda</a:t>
            </a:r>
            <a:endParaRPr lang="en-GB" sz="2800" dirty="0"/>
          </a:p>
        </p:txBody>
      </p:sp>
      <p:sp>
        <p:nvSpPr>
          <p:cNvPr id="3074" name="Rectangle 2"/>
          <p:cNvSpPr>
            <a:spLocks noGrp="1" noChangeArrowheads="1"/>
          </p:cNvSpPr>
          <p:nvPr>
            <p:ph idx="1"/>
          </p:nvPr>
        </p:nvSpPr>
        <p:spPr>
          <a:xfrm>
            <a:off x="696912" y="1724019"/>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2016-07-26</a:t>
            </a:r>
            <a:endParaRPr lang="en-GB" sz="2000" b="0"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smtClean="0"/>
              <a:t>Jonathan Segev, Intel Corporation</a:t>
            </a:r>
            <a:endParaRPr lang="en-GB" dirty="0"/>
          </a:p>
        </p:txBody>
      </p:sp>
      <p:sp>
        <p:nvSpPr>
          <p:cNvPr id="6" name="Date Placeholder 3"/>
          <p:cNvSpPr>
            <a:spLocks noGrp="1"/>
          </p:cNvSpPr>
          <p:nvPr>
            <p:ph type="dt" idx="15"/>
          </p:nvPr>
        </p:nvSpPr>
        <p:spPr>
          <a:xfrm>
            <a:off x="696912" y="333375"/>
            <a:ext cx="2303451" cy="273050"/>
          </a:xfrm>
        </p:spPr>
        <p:txBody>
          <a:bodyPr/>
          <a:lstStyle/>
          <a:p>
            <a:r>
              <a:rPr lang="en-US" dirty="0" smtClean="0"/>
              <a:t>July 2016</a:t>
            </a:r>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290065255"/>
              </p:ext>
            </p:extLst>
          </p:nvPr>
        </p:nvGraphicFramePr>
        <p:xfrm>
          <a:off x="519113" y="2281238"/>
          <a:ext cx="7999412" cy="2454275"/>
        </p:xfrm>
        <a:graphic>
          <a:graphicData uri="http://schemas.openxmlformats.org/presentationml/2006/ole">
            <mc:AlternateContent xmlns:mc="http://schemas.openxmlformats.org/markup-compatibility/2006">
              <mc:Choice xmlns:v="urn:schemas-microsoft-com:vml" Requires="v">
                <p:oleObj spid="_x0000_s3246" name="Document" r:id="rId4" imgW="8235535" imgH="2529304" progId="Word.Document.8">
                  <p:embed/>
                </p:oleObj>
              </mc:Choice>
              <mc:Fallback>
                <p:oleObj name="Document" r:id="rId4" imgW="8235535" imgH="2529304" progId="Word.Document.8">
                  <p:embed/>
                  <p:pic>
                    <p:nvPicPr>
                      <p:cNvPr id="0" name="Picture 3"/>
                      <p:cNvPicPr>
                        <a:picLocks noChangeAspect="1" noChangeArrowheads="1"/>
                      </p:cNvPicPr>
                      <p:nvPr/>
                    </p:nvPicPr>
                    <p:blipFill>
                      <a:blip r:embed="rId5"/>
                      <a:srcRect/>
                      <a:stretch>
                        <a:fillRect/>
                      </a:stretch>
                    </p:blipFill>
                    <p:spPr bwMode="auto">
                      <a:xfrm>
                        <a:off x="519113" y="2281238"/>
                        <a:ext cx="7999412" cy="245427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1126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A2C574D9-590B-4592-B945-C53340F3C18E}" type="slidenum">
              <a:rPr lang="en-US" altLang="en-US"/>
              <a:pPr/>
              <a:t>10</a:t>
            </a:fld>
            <a:endParaRPr lang="en-US" altLang="en-US"/>
          </a:p>
        </p:txBody>
      </p:sp>
      <p:sp>
        <p:nvSpPr>
          <p:cNvPr id="11269" name="Rectangle 2"/>
          <p:cNvSpPr>
            <a:spLocks noGrp="1" noChangeArrowheads="1"/>
          </p:cNvSpPr>
          <p:nvPr>
            <p:ph type="title"/>
          </p:nvPr>
        </p:nvSpPr>
        <p:spPr/>
        <p:txBody>
          <a:bodyPr/>
          <a:lstStyle/>
          <a:p>
            <a:pPr>
              <a:defRPr/>
            </a:pPr>
            <a:r>
              <a:rPr lang="en-US" dirty="0" smtClean="0">
                <a:solidFill>
                  <a:schemeClr val="accent2">
                    <a:lumMod val="75000"/>
                  </a:schemeClr>
                </a:solidFill>
              </a:rPr>
              <a:t>Call for Potentially Essential Patents</a:t>
            </a:r>
          </a:p>
        </p:txBody>
      </p:sp>
      <p:sp>
        <p:nvSpPr>
          <p:cNvPr id="11270" name="Text Box 4"/>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b="1" u="sng"/>
              <a:t>Slide #3</a:t>
            </a:r>
          </a:p>
        </p:txBody>
      </p:sp>
      <p:sp>
        <p:nvSpPr>
          <p:cNvPr id="8" name="Rectangle 1027"/>
          <p:cNvSpPr txBox="1">
            <a:spLocks noChangeArrowheads="1"/>
          </p:cNvSpPr>
          <p:nvPr/>
        </p:nvSpPr>
        <p:spPr>
          <a:xfrm>
            <a:off x="762000" y="1676400"/>
            <a:ext cx="7772400" cy="4114800"/>
          </a:xfrm>
          <a:prstGeom prst="rect">
            <a:avLst/>
          </a:prstGeom>
        </p:spPr>
        <p:txBody>
          <a:bodyPr/>
          <a:lstStyle/>
          <a:p>
            <a:pPr marL="342900" indent="-342900">
              <a:spcBef>
                <a:spcPct val="20000"/>
              </a:spcBef>
              <a:buFont typeface="Arial" pitchFamily="34" charset="0"/>
              <a:buChar char="•"/>
              <a:defRPr/>
            </a:pPr>
            <a:r>
              <a:rPr lang="en-US" altLang="en-US" sz="2800" b="1" kern="0" dirty="0">
                <a:solidFill>
                  <a:schemeClr val="accent2">
                    <a:lumMod val="75000"/>
                  </a:schemeClr>
                </a:solidFill>
                <a:latin typeface="+mn-lt"/>
                <a:cs typeface="ＭＳ Ｐゴシック" charset="0"/>
              </a:rPr>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marL="742950" lvl="1" indent="-285750">
              <a:spcBef>
                <a:spcPct val="20000"/>
              </a:spcBef>
              <a:buFont typeface="Arial" pitchFamily="34" charset="0"/>
              <a:buChar char="•"/>
              <a:defRPr/>
            </a:pPr>
            <a:r>
              <a:rPr lang="en-US" altLang="en-US" sz="2000" kern="0" dirty="0">
                <a:solidFill>
                  <a:schemeClr val="accent2">
                    <a:lumMod val="75000"/>
                  </a:schemeClr>
                </a:solidFill>
                <a:latin typeface="+mn-lt"/>
              </a:rPr>
              <a:t>Either speak up now or</a:t>
            </a:r>
          </a:p>
          <a:p>
            <a:pPr marL="742950" lvl="1" indent="-285750">
              <a:spcBef>
                <a:spcPct val="20000"/>
              </a:spcBef>
              <a:buFont typeface="Arial" pitchFamily="34" charset="0"/>
              <a:buChar char="•"/>
              <a:defRPr/>
            </a:pPr>
            <a:r>
              <a:rPr lang="en-US" altLang="en-US" sz="2000" kern="0" dirty="0">
                <a:solidFill>
                  <a:schemeClr val="accent2">
                    <a:lumMod val="75000"/>
                  </a:schemeClr>
                </a:solidFill>
                <a:latin typeface="+mn-lt"/>
              </a:rPr>
              <a:t>Provide the chair of this group with the identity of the holder(s) of any and all such claims as soon as possible or</a:t>
            </a:r>
          </a:p>
          <a:p>
            <a:pPr marL="742950" lvl="1" indent="-285750">
              <a:spcBef>
                <a:spcPct val="20000"/>
              </a:spcBef>
              <a:buFont typeface="Arial" pitchFamily="34" charset="0"/>
              <a:buChar char="•"/>
              <a:defRPr/>
            </a:pPr>
            <a:r>
              <a:rPr lang="en-US" altLang="en-US" sz="2000" kern="0" dirty="0">
                <a:solidFill>
                  <a:schemeClr val="accent2">
                    <a:lumMod val="75000"/>
                  </a:schemeClr>
                </a:solidFill>
                <a:latin typeface="+mn-lt"/>
              </a:rPr>
              <a:t>Cause an LOA to be submitted</a:t>
            </a:r>
          </a:p>
        </p:txBody>
      </p:sp>
      <p:sp>
        <p:nvSpPr>
          <p:cNvPr id="10" name="Footer Placeholder 4"/>
          <p:cNvSpPr>
            <a:spLocks noGrp="1"/>
          </p:cNvSpPr>
          <p:nvPr>
            <p:ph type="ftr" idx="4294967295"/>
          </p:nvPr>
        </p:nvSpPr>
        <p:spPr>
          <a:xfrm>
            <a:off x="5357818" y="6475413"/>
            <a:ext cx="3184520" cy="180975"/>
          </a:xfrm>
          <a:prstGeom prst="rect">
            <a:avLst/>
          </a:prstGeom>
        </p:spPr>
        <p:txBody>
          <a:bodyPr/>
          <a:lstStyle/>
          <a:p>
            <a:pPr algn="r"/>
            <a:r>
              <a:rPr lang="en-GB" sz="1200" dirty="0" smtClean="0">
                <a:solidFill>
                  <a:schemeClr val="tx1"/>
                </a:solidFill>
              </a:rPr>
              <a:t>Jonathan Segev, Intel </a:t>
            </a:r>
            <a:r>
              <a:rPr lang="en-GB" sz="1100" dirty="0" smtClean="0">
                <a:solidFill>
                  <a:schemeClr val="tx1"/>
                </a:solidFill>
              </a:rPr>
              <a:t>Corporation</a:t>
            </a:r>
            <a:endParaRPr lang="en-GB" sz="1200" dirty="0">
              <a:solidFill>
                <a:schemeClr val="tx1"/>
              </a:solidFill>
            </a:endParaRPr>
          </a:p>
        </p:txBody>
      </p:sp>
    </p:spTree>
    <p:extLst>
      <p:ext uri="{BB962C8B-B14F-4D97-AF65-F5344CB8AC3E}">
        <p14:creationId xmlns:p14="http://schemas.microsoft.com/office/powerpoint/2010/main" val="3145680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1229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986FA895-9E28-4809-A88E-804690EC3545}" type="slidenum">
              <a:rPr lang="en-US" altLang="en-US"/>
              <a:pPr/>
              <a:t>11</a:t>
            </a:fld>
            <a:endParaRPr lang="en-US" altLang="en-US"/>
          </a:p>
        </p:txBody>
      </p:sp>
      <p:sp>
        <p:nvSpPr>
          <p:cNvPr id="12293" name="Rectangle 2"/>
          <p:cNvSpPr>
            <a:spLocks noGrp="1" noChangeArrowheads="1"/>
          </p:cNvSpPr>
          <p:nvPr>
            <p:ph type="title"/>
          </p:nvPr>
        </p:nvSpPr>
        <p:spPr>
          <a:xfrm>
            <a:off x="685800" y="685800"/>
            <a:ext cx="7772400" cy="609600"/>
          </a:xfrm>
        </p:spPr>
        <p:txBody>
          <a:bodyPr/>
          <a:lstStyle/>
          <a:p>
            <a:pPr>
              <a:defRPr/>
            </a:pPr>
            <a:r>
              <a:rPr lang="en-US" sz="2800" u="sng" dirty="0" smtClean="0">
                <a:solidFill>
                  <a:schemeClr val="accent2">
                    <a:lumMod val="75000"/>
                  </a:schemeClr>
                </a:solidFill>
              </a:rPr>
              <a:t>Other Guidelines for IEEE WG Meetings</a:t>
            </a:r>
          </a:p>
        </p:txBody>
      </p:sp>
      <p:sp>
        <p:nvSpPr>
          <p:cNvPr id="12294" name="Text Box 5"/>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b="1" u="sng"/>
              <a:t>Slide #4</a:t>
            </a:r>
            <a:endParaRPr lang="en-US" altLang="en-US" sz="2400"/>
          </a:p>
        </p:txBody>
      </p:sp>
      <p:sp>
        <p:nvSpPr>
          <p:cNvPr id="12295" name="Rectangle 4"/>
          <p:cNvSpPr>
            <a:spLocks noChangeArrowheads="1"/>
          </p:cNvSpPr>
          <p:nvPr/>
        </p:nvSpPr>
        <p:spPr bwMode="auto">
          <a:xfrm>
            <a:off x="533400" y="15240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defRPr sz="1200">
                <a:solidFill>
                  <a:schemeClr val="tx1"/>
                </a:solidFill>
                <a:latin typeface="Times New Roman" panose="02020603050405020304" pitchFamily="18" charset="0"/>
                <a:ea typeface="MS PGothic" panose="020B0600070205080204" pitchFamily="34" charset="-128"/>
              </a:defRPr>
            </a:lvl1pPr>
            <a:lvl2pPr marL="630238"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nSpc>
                <a:spcPct val="80000"/>
              </a:lnSpc>
              <a:spcBef>
                <a:spcPct val="20000"/>
              </a:spcBef>
              <a:buClr>
                <a:srgbClr val="CC3300"/>
              </a:buClr>
              <a:buSzPct val="50000"/>
              <a:buFont typeface="Monotype Sorts"/>
              <a:buChar char="l"/>
            </a:pPr>
            <a:endParaRPr lang="en-US" altLang="en-US" sz="700" u="sng" dirty="0">
              <a:solidFill>
                <a:srgbClr val="FF0000"/>
              </a:solidFill>
              <a:latin typeface="Arial" panose="020B0604020202020204" pitchFamily="34" charset="0"/>
            </a:endParaRPr>
          </a:p>
          <a:p>
            <a:pPr>
              <a:lnSpc>
                <a:spcPct val="80000"/>
              </a:lnSpc>
              <a:spcBef>
                <a:spcPct val="20000"/>
              </a:spcBef>
              <a:spcAft>
                <a:spcPct val="40000"/>
              </a:spcAft>
              <a:buClr>
                <a:srgbClr val="CC3300"/>
              </a:buClr>
              <a:buSzPct val="50000"/>
              <a:buFont typeface="Arial" panose="020B0604020202020204" pitchFamily="34" charset="0"/>
              <a:buChar char="•"/>
            </a:pPr>
            <a:r>
              <a:rPr lang="en-US" altLang="en-US" sz="1800" b="1" dirty="0">
                <a:solidFill>
                  <a:srgbClr val="000099"/>
                </a:solidFill>
                <a:latin typeface="Arial" panose="020B0604020202020204" pitchFamily="34" charset="0"/>
              </a:rPr>
              <a:t>All IEEE-SA standards meetings shall be conducted in compliance with all applicable laws, including antitrust and competition laws. </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the interpretation, validity, or essentiality of patents/patent claims. </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specific license rates, terms, or conditions.</a:t>
            </a:r>
          </a:p>
          <a:p>
            <a:pPr lvl="2">
              <a:lnSpc>
                <a:spcPct val="80000"/>
              </a:lnSpc>
              <a:spcBef>
                <a:spcPct val="20000"/>
              </a:spcBef>
              <a:spcAft>
                <a:spcPct val="40000"/>
              </a:spcAft>
              <a:buClr>
                <a:srgbClr val="CC3300"/>
              </a:buClr>
              <a:buSzPct val="50000"/>
              <a:buFont typeface="Arial" panose="020B0604020202020204" pitchFamily="34" charset="0"/>
              <a:buChar char="•"/>
            </a:pPr>
            <a:r>
              <a:rPr lang="en-US" altLang="en-US" sz="1400" dirty="0">
                <a:solidFill>
                  <a:srgbClr val="000099"/>
                </a:solidFill>
                <a:latin typeface="Arial" panose="020B0604020202020204" pitchFamily="34" charset="0"/>
              </a:rPr>
              <a:t>Relative costs, including licensing costs of essential patent claims, of different technical approaches </a:t>
            </a:r>
            <a:r>
              <a:rPr lang="en-US" altLang="en-US" sz="1400" dirty="0" smtClean="0">
                <a:solidFill>
                  <a:srgbClr val="000099"/>
                </a:solidFill>
                <a:latin typeface="Arial" panose="020B0604020202020204" pitchFamily="34" charset="0"/>
              </a:rPr>
              <a:t>maybe </a:t>
            </a:r>
            <a:r>
              <a:rPr lang="en-US" altLang="en-US" sz="1400" dirty="0">
                <a:solidFill>
                  <a:srgbClr val="000099"/>
                </a:solidFill>
                <a:latin typeface="Arial" panose="020B0604020202020204" pitchFamily="34" charset="0"/>
              </a:rPr>
              <a:t>discussed in standards development meetings. </a:t>
            </a:r>
          </a:p>
          <a:p>
            <a:pPr lvl="3">
              <a:lnSpc>
                <a:spcPct val="80000"/>
              </a:lnSpc>
              <a:spcBef>
                <a:spcPct val="20000"/>
              </a:spcBef>
              <a:spcAft>
                <a:spcPct val="40000"/>
              </a:spcAft>
              <a:buClr>
                <a:srgbClr val="CC3300"/>
              </a:buClr>
              <a:buSzPct val="50000"/>
              <a:buFont typeface="Arial" panose="020B0604020202020204" pitchFamily="34" charset="0"/>
              <a:buChar char="•"/>
            </a:pPr>
            <a:r>
              <a:rPr lang="en-GB" altLang="en-US" sz="1400" dirty="0">
                <a:solidFill>
                  <a:srgbClr val="000099"/>
                </a:solidFill>
                <a:latin typeface="Arial" panose="020B0604020202020204" pitchFamily="34" charset="0"/>
              </a:rPr>
              <a:t>Technical considerations remain primary focus</a:t>
            </a:r>
            <a:endParaRPr lang="en-US" altLang="en-US" sz="1400" dirty="0">
              <a:solidFill>
                <a:srgbClr val="000099"/>
              </a:solidFill>
              <a:latin typeface="Arial" panose="020B0604020202020204" pitchFamily="34" charset="0"/>
            </a:endParaRP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or engage in the fixing of product prices, allocation of customers, or division of sales markets.</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the status or substance of ongoing or threatened litigation.</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be silent if inappropriate topics are discussed … do formally object.</a:t>
            </a:r>
          </a:p>
          <a:p>
            <a:pPr algn="ctr">
              <a:lnSpc>
                <a:spcPct val="80000"/>
              </a:lnSpc>
              <a:spcBef>
                <a:spcPct val="20000"/>
              </a:spcBef>
              <a:buClr>
                <a:srgbClr val="CC3300"/>
              </a:buClr>
              <a:buSzPct val="50000"/>
              <a:buFont typeface="Monotype Sorts"/>
              <a:buNone/>
            </a:pPr>
            <a:r>
              <a:rPr lang="en-US" altLang="en-US" sz="1000" b="1" dirty="0">
                <a:solidFill>
                  <a:srgbClr val="000099"/>
                </a:solidFill>
                <a:latin typeface="Arial" panose="020B0604020202020204" pitchFamily="34" charset="0"/>
              </a:rPr>
              <a:t>---------------------------------------------------------------   </a:t>
            </a:r>
            <a:endParaRPr lang="en-US" altLang="en-US" b="1" dirty="0">
              <a:solidFill>
                <a:srgbClr val="000099"/>
              </a:solidFill>
              <a:latin typeface="Arial" panose="020B0604020202020204" pitchFamily="34" charset="0"/>
            </a:endParaRPr>
          </a:p>
          <a:p>
            <a:pPr algn="ctr">
              <a:lnSpc>
                <a:spcPct val="80000"/>
              </a:lnSpc>
              <a:spcBef>
                <a:spcPct val="20000"/>
              </a:spcBef>
              <a:buClr>
                <a:srgbClr val="CC3300"/>
              </a:buClr>
              <a:buSzPct val="50000"/>
              <a:buFont typeface="Monotype Sorts"/>
              <a:buNone/>
            </a:pPr>
            <a:r>
              <a:rPr lang="en-US" altLang="en-US" b="1" dirty="0">
                <a:solidFill>
                  <a:srgbClr val="000099"/>
                </a:solidFill>
                <a:latin typeface="Arial" panose="020B0604020202020204" pitchFamily="34" charset="0"/>
              </a:rPr>
              <a:t>See </a:t>
            </a:r>
            <a:r>
              <a:rPr lang="en-US" altLang="en-US" b="1" i="1" dirty="0">
                <a:solidFill>
                  <a:srgbClr val="000099"/>
                </a:solidFill>
                <a:latin typeface="Arial" panose="020B0604020202020204" pitchFamily="34" charset="0"/>
              </a:rPr>
              <a:t>IEEE-SA Standards Board Operations Manual</a:t>
            </a:r>
            <a:r>
              <a:rPr lang="en-US" altLang="en-US" b="1" dirty="0">
                <a:solidFill>
                  <a:srgbClr val="000099"/>
                </a:solidFill>
                <a:latin typeface="Arial" panose="020B0604020202020204" pitchFamily="34" charset="0"/>
              </a:rPr>
              <a:t>, clause 5.3.10 and </a:t>
            </a:r>
            <a:r>
              <a:rPr lang="en-GB" altLang="en-US" b="1" dirty="0">
                <a:solidFill>
                  <a:srgbClr val="000099"/>
                </a:solidFill>
                <a:latin typeface="Arial" panose="020B0604020202020204" pitchFamily="34" charset="0"/>
              </a:rPr>
              <a:t>“Promoting Competition and Innovation: What You Need to Know about the IEEE Standards Association's Antitrust and Competition Policy”</a:t>
            </a:r>
            <a:r>
              <a:rPr lang="en-US" altLang="en-US" b="1" dirty="0">
                <a:solidFill>
                  <a:srgbClr val="000099"/>
                </a:solidFill>
                <a:latin typeface="Arial" panose="020B0604020202020204" pitchFamily="34" charset="0"/>
              </a:rPr>
              <a:t> for more details.</a:t>
            </a:r>
          </a:p>
        </p:txBody>
      </p:sp>
      <p:sp>
        <p:nvSpPr>
          <p:cNvPr id="9" name="Footer Placeholder 4"/>
          <p:cNvSpPr>
            <a:spLocks noGrp="1"/>
          </p:cNvSpPr>
          <p:nvPr>
            <p:ph type="ftr" idx="4294967295"/>
          </p:nvPr>
        </p:nvSpPr>
        <p:spPr>
          <a:xfrm>
            <a:off x="5357818" y="6475413"/>
            <a:ext cx="3184520" cy="180975"/>
          </a:xfrm>
          <a:prstGeom prst="rect">
            <a:avLst/>
          </a:prstGeom>
        </p:spPr>
        <p:txBody>
          <a:bodyPr/>
          <a:lstStyle/>
          <a:p>
            <a:pPr algn="r"/>
            <a:r>
              <a:rPr lang="en-GB" dirty="0" smtClean="0">
                <a:solidFill>
                  <a:schemeClr val="tx1"/>
                </a:solidFill>
              </a:rPr>
              <a:t>Jonathan</a:t>
            </a:r>
            <a:r>
              <a:rPr lang="en-GB" sz="1400" dirty="0" smtClean="0">
                <a:solidFill>
                  <a:schemeClr val="tx1"/>
                </a:solidFill>
              </a:rPr>
              <a:t> Segev, Intel </a:t>
            </a:r>
            <a:r>
              <a:rPr lang="en-GB" dirty="0" smtClean="0">
                <a:solidFill>
                  <a:schemeClr val="tx1"/>
                </a:solidFill>
              </a:rPr>
              <a:t>Corporation</a:t>
            </a:r>
            <a:endParaRPr lang="en-GB" sz="1400" dirty="0">
              <a:solidFill>
                <a:schemeClr val="tx1"/>
              </a:solidFill>
            </a:endParaRPr>
          </a:p>
        </p:txBody>
      </p:sp>
    </p:spTree>
    <p:extLst>
      <p:ext uri="{BB962C8B-B14F-4D97-AF65-F5344CB8AC3E}">
        <p14:creationId xmlns:p14="http://schemas.microsoft.com/office/powerpoint/2010/main" val="145085556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smtClean="0">
                <a:solidFill>
                  <a:schemeClr val="tx2"/>
                </a:solidFill>
              </a:rPr>
              <a:t>TGaz</a:t>
            </a:r>
            <a:r>
              <a:rPr lang="en-US" altLang="en-US" dirty="0" smtClean="0">
                <a:solidFill>
                  <a:schemeClr val="tx2"/>
                </a:solidFill>
              </a:rPr>
              <a:t> - Schedule </a:t>
            </a:r>
            <a:r>
              <a:rPr lang="en-US" altLang="en-US" dirty="0">
                <a:solidFill>
                  <a:schemeClr val="tx2"/>
                </a:solidFill>
              </a:rPr>
              <a:t>in a </a:t>
            </a:r>
            <a:r>
              <a:rPr lang="en-US" altLang="en-US" dirty="0" smtClean="0">
                <a:solidFill>
                  <a:schemeClr val="tx2"/>
                </a:solidFill>
              </a:rPr>
              <a:t>Glance</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dirty="0"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780223608"/>
              </p:ext>
            </p:extLst>
          </p:nvPr>
        </p:nvGraphicFramePr>
        <p:xfrm>
          <a:off x="971598" y="1828800"/>
          <a:ext cx="5184576" cy="2276052"/>
        </p:xfrm>
        <a:graphic>
          <a:graphicData uri="http://schemas.openxmlformats.org/drawingml/2006/table">
            <a:tbl>
              <a:tblPr firstRow="1" bandRow="1">
                <a:tableStyleId>{21E4AEA4-8DFA-4A89-87EB-49C32662AFE0}</a:tableStyleId>
              </a:tblPr>
              <a:tblGrid>
                <a:gridCol w="792090"/>
                <a:gridCol w="936102"/>
                <a:gridCol w="864096"/>
                <a:gridCol w="864096"/>
                <a:gridCol w="864096"/>
                <a:gridCol w="864096"/>
              </a:tblGrid>
              <a:tr h="371052">
                <a:tc>
                  <a:txBody>
                    <a:bodyPr/>
                    <a:lstStyle/>
                    <a:p>
                      <a:endParaRPr lang="en-US" sz="1800" dirty="0"/>
                    </a:p>
                  </a:txBody>
                  <a:tcPr marT="45746" marB="45746"/>
                </a:tc>
                <a:tc>
                  <a:txBody>
                    <a:bodyPr/>
                    <a:lstStyle/>
                    <a:p>
                      <a:pPr algn="ctr"/>
                      <a:r>
                        <a:rPr lang="en-US" sz="1800" dirty="0" smtClean="0"/>
                        <a:t>MON</a:t>
                      </a:r>
                      <a:endParaRPr lang="en-US" sz="1800" dirty="0"/>
                    </a:p>
                  </a:txBody>
                  <a:tcPr marT="45746" marB="45746"/>
                </a:tc>
                <a:tc>
                  <a:txBody>
                    <a:bodyPr/>
                    <a:lstStyle/>
                    <a:p>
                      <a:pPr algn="ctr"/>
                      <a:r>
                        <a:rPr lang="en-US" sz="1800" dirty="0" smtClean="0"/>
                        <a:t>TUE</a:t>
                      </a:r>
                      <a:endParaRPr lang="en-US" sz="1800" dirty="0"/>
                    </a:p>
                  </a:txBody>
                  <a:tcPr marT="45746" marB="45746"/>
                </a:tc>
                <a:tc>
                  <a:txBody>
                    <a:bodyPr/>
                    <a:lstStyle/>
                    <a:p>
                      <a:pPr algn="ctr"/>
                      <a:r>
                        <a:rPr lang="en-US" sz="1800" dirty="0" smtClean="0"/>
                        <a:t>WED</a:t>
                      </a:r>
                      <a:endParaRPr lang="en-US" sz="1800" dirty="0"/>
                    </a:p>
                  </a:txBody>
                  <a:tcPr marT="45746" marB="45746"/>
                </a:tc>
                <a:tc>
                  <a:txBody>
                    <a:bodyPr/>
                    <a:lstStyle/>
                    <a:p>
                      <a:pPr algn="ctr"/>
                      <a:r>
                        <a:rPr lang="en-US" sz="1800" dirty="0" smtClean="0"/>
                        <a:t>THU</a:t>
                      </a:r>
                      <a:endParaRPr lang="en-US" sz="1800" dirty="0"/>
                    </a:p>
                  </a:txBody>
                  <a:tcPr marT="45746" marB="45746"/>
                </a:tc>
                <a:tc>
                  <a:txBody>
                    <a:bodyPr/>
                    <a:lstStyle/>
                    <a:p>
                      <a:pPr algn="ctr"/>
                      <a:r>
                        <a:rPr lang="en-US" sz="1800" dirty="0" smtClean="0"/>
                        <a:t>FRI</a:t>
                      </a:r>
                      <a:endParaRPr lang="en-US" sz="1800" dirty="0"/>
                    </a:p>
                  </a:txBody>
                  <a:tcPr marT="45746" marB="45746"/>
                </a:tc>
              </a:tr>
              <a:tr h="371052">
                <a:tc>
                  <a:txBody>
                    <a:bodyPr/>
                    <a:lstStyle/>
                    <a:p>
                      <a:r>
                        <a:rPr lang="en-US" sz="1800" dirty="0" smtClean="0"/>
                        <a:t>AM1</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algn="ctr" defTabSz="914400" rtl="0" eaLnBrk="1" latinLnBrk="0" hangingPunct="1"/>
                      <a:endParaRPr lang="en-US" sz="1800" kern="1200" dirty="0">
                        <a:solidFill>
                          <a:schemeClr val="dk1"/>
                        </a:solidFill>
                        <a:latin typeface="+mn-lt"/>
                        <a:ea typeface="+mn-ea"/>
                        <a:cs typeface="+mn-cs"/>
                      </a:endParaRPr>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r h="371052">
                <a:tc>
                  <a:txBody>
                    <a:bodyPr/>
                    <a:lstStyle/>
                    <a:p>
                      <a:r>
                        <a:rPr lang="en-US" sz="1800" dirty="0" smtClean="0"/>
                        <a:t>AM2</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r>
                        <a:rPr lang="en-US" sz="1800" dirty="0" smtClean="0"/>
                        <a:t>AZ</a:t>
                      </a:r>
                      <a:endParaRPr lang="en-US" sz="1800" dirty="0"/>
                    </a:p>
                  </a:txBody>
                  <a:tcPr marT="45746" marB="45746">
                    <a:solidFill>
                      <a:srgbClr val="92D050"/>
                    </a:solidFill>
                  </a:tcPr>
                </a:tc>
                <a:tc>
                  <a:txBody>
                    <a:bodyPr/>
                    <a:lstStyle/>
                    <a:p>
                      <a:pPr algn="ctr"/>
                      <a:endParaRPr lang="en-US" sz="1800" dirty="0"/>
                    </a:p>
                  </a:txBody>
                  <a:tcPr marT="45746" marB="45746"/>
                </a:tc>
              </a:tr>
              <a:tr h="420792">
                <a:tc>
                  <a:txBody>
                    <a:bodyPr/>
                    <a:lstStyle/>
                    <a:p>
                      <a:r>
                        <a:rPr lang="en-US" sz="1800" dirty="0" smtClean="0"/>
                        <a:t>PM1</a:t>
                      </a:r>
                      <a:endParaRPr lang="en-US" sz="1800" dirty="0"/>
                    </a:p>
                  </a:txBody>
                  <a:tcPr marT="45746" marB="45746"/>
                </a:tc>
                <a:tc>
                  <a:txBody>
                    <a:bodyPr/>
                    <a:lstStyle/>
                    <a:p>
                      <a:pPr algn="ctr"/>
                      <a:endParaRPr lang="en-US" sz="1800" dirty="0"/>
                    </a:p>
                  </a:txBody>
                  <a:tcPr marT="45746" marB="45746"/>
                </a:tc>
                <a:tc>
                  <a:txBody>
                    <a:bodyPr/>
                    <a:lstStyle/>
                    <a:p>
                      <a:pPr algn="ctr"/>
                      <a:r>
                        <a:rPr lang="en-US" sz="1800" dirty="0" smtClean="0"/>
                        <a:t>AZ</a:t>
                      </a:r>
                      <a:endParaRPr lang="en-US" sz="1800" dirty="0"/>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t>AZ</a:t>
                      </a:r>
                      <a:endParaRPr lang="en-US" sz="1800" kern="1200" dirty="0" smtClean="0">
                        <a:solidFill>
                          <a:schemeClr val="dk1"/>
                        </a:solidFill>
                        <a:latin typeface="+mn-lt"/>
                        <a:ea typeface="+mn-ea"/>
                        <a:cs typeface="+mn-cs"/>
                      </a:endParaRPr>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latin typeface="+mn-lt"/>
                        <a:ea typeface="+mn-ea"/>
                        <a:cs typeface="+mn-cs"/>
                      </a:endParaRPr>
                    </a:p>
                  </a:txBody>
                  <a:tcPr marT="45746" marB="45746"/>
                </a:tc>
                <a:tc>
                  <a:txBody>
                    <a:bodyPr/>
                    <a:lstStyle/>
                    <a:p>
                      <a:pPr algn="ctr"/>
                      <a:endParaRPr lang="en-US" sz="1800" dirty="0"/>
                    </a:p>
                  </a:txBody>
                  <a:tcPr marT="45746" marB="45746"/>
                </a:tc>
              </a:tr>
              <a:tr h="371052">
                <a:tc>
                  <a:txBody>
                    <a:bodyPr/>
                    <a:lstStyle/>
                    <a:p>
                      <a:r>
                        <a:rPr lang="en-US" sz="1800" dirty="0" smtClean="0"/>
                        <a:t>PM2</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endParaRPr lang="en-US" dirty="0"/>
                    </a:p>
                  </a:txBody>
                  <a:tcPr marT="45746" marB="45746"/>
                </a:tc>
                <a:tc>
                  <a:txBody>
                    <a:bodyPr/>
                    <a:lstStyle/>
                    <a:p>
                      <a:endParaRPr lang="en-US" dirty="0"/>
                    </a:p>
                  </a:txBody>
                  <a:tcPr marT="45746" marB="45746"/>
                </a:tc>
              </a:tr>
              <a:tr h="371052">
                <a:tc>
                  <a:txBody>
                    <a:bodyPr/>
                    <a:lstStyle/>
                    <a:p>
                      <a:r>
                        <a:rPr lang="en-US" sz="1800" dirty="0" smtClean="0"/>
                        <a:t>Eve</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bl>
          </a:graphicData>
        </a:graphic>
      </p:graphicFrame>
    </p:spTree>
    <p:extLst>
      <p:ext uri="{BB962C8B-B14F-4D97-AF65-F5344CB8AC3E}">
        <p14:creationId xmlns:p14="http://schemas.microsoft.com/office/powerpoint/2010/main" val="531594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4"/>
          </a:xfrm>
        </p:spPr>
        <p:txBody>
          <a:bodyPr/>
          <a:lstStyle/>
          <a:p>
            <a:r>
              <a:rPr lang="en-US" altLang="en-US" dirty="0">
                <a:solidFill>
                  <a:schemeClr val="tx2"/>
                </a:solidFill>
              </a:rPr>
              <a:t>Agenda Items for the </a:t>
            </a:r>
            <a:r>
              <a:rPr lang="en-US" altLang="en-US" dirty="0" smtClean="0">
                <a:solidFill>
                  <a:schemeClr val="tx2"/>
                </a:solidFill>
              </a:rPr>
              <a:t>Week</a:t>
            </a:r>
            <a:endParaRPr lang="en-US" dirty="0"/>
          </a:p>
        </p:txBody>
      </p:sp>
      <p:sp>
        <p:nvSpPr>
          <p:cNvPr id="3" name="Content Placeholder 2"/>
          <p:cNvSpPr>
            <a:spLocks noGrp="1"/>
          </p:cNvSpPr>
          <p:nvPr>
            <p:ph idx="1"/>
          </p:nvPr>
        </p:nvSpPr>
        <p:spPr>
          <a:xfrm>
            <a:off x="685800" y="1628800"/>
            <a:ext cx="7918648" cy="4465613"/>
          </a:xfrm>
        </p:spPr>
        <p:txBody>
          <a:bodyPr/>
          <a:lstStyle/>
          <a:p>
            <a:pPr algn="just">
              <a:spcBef>
                <a:spcPct val="20000"/>
              </a:spcBef>
              <a:buFontTx/>
              <a:buChar char="•"/>
            </a:pPr>
            <a:r>
              <a:rPr lang="en-US" altLang="en-US" sz="1800" b="0" dirty="0"/>
              <a:t>Patent policy</a:t>
            </a:r>
          </a:p>
          <a:p>
            <a:pPr algn="just">
              <a:spcBef>
                <a:spcPct val="20000"/>
              </a:spcBef>
              <a:buFontTx/>
              <a:buChar char="•"/>
            </a:pPr>
            <a:r>
              <a:rPr lang="en-US" altLang="en-US" sz="1800" b="0" dirty="0"/>
              <a:t>Approve previous meeting minutes </a:t>
            </a:r>
            <a:r>
              <a:rPr lang="en-US" altLang="en-US" sz="1800" b="0" dirty="0" smtClean="0"/>
              <a:t>(</a:t>
            </a:r>
            <a:r>
              <a:rPr lang="en-US" altLang="en-US" sz="1800" b="0" dirty="0" smtClean="0">
                <a:hlinkClick r:id="rId2"/>
              </a:rPr>
              <a:t>11-16/778</a:t>
            </a:r>
            <a:r>
              <a:rPr lang="en-US" altLang="en-US" sz="1800" b="0" dirty="0" smtClean="0"/>
              <a:t>).  </a:t>
            </a:r>
            <a:endParaRPr lang="en-US" altLang="en-US" sz="1800" b="0" dirty="0"/>
          </a:p>
          <a:p>
            <a:pPr algn="just">
              <a:spcBef>
                <a:spcPct val="20000"/>
              </a:spcBef>
              <a:buFontTx/>
              <a:buChar char="•"/>
            </a:pPr>
            <a:r>
              <a:rPr lang="en-US" altLang="en-US" sz="1800" b="0" dirty="0" smtClean="0"/>
              <a:t>Review and approve FRD document updated with TG approved functional requirements.</a:t>
            </a:r>
          </a:p>
          <a:p>
            <a:pPr algn="just">
              <a:spcBef>
                <a:spcPct val="20000"/>
              </a:spcBef>
              <a:buFontTx/>
              <a:buChar char="•"/>
            </a:pPr>
            <a:r>
              <a:rPr lang="en-US" altLang="en-US" sz="1800" b="0" dirty="0" smtClean="0"/>
              <a:t>Presentations </a:t>
            </a:r>
            <a:r>
              <a:rPr lang="en-US" altLang="en-US" sz="1800" b="0" dirty="0"/>
              <a:t>to inform the </a:t>
            </a:r>
            <a:r>
              <a:rPr lang="en-US" altLang="en-US" sz="1800" b="0" dirty="0" smtClean="0"/>
              <a:t> TG</a:t>
            </a:r>
            <a:r>
              <a:rPr lang="en-US" altLang="en-US" sz="1800" b="0" dirty="0" smtClean="0">
                <a:solidFill>
                  <a:srgbClr val="FF33CC"/>
                </a:solidFill>
              </a:rPr>
              <a:t>:</a:t>
            </a:r>
            <a:endParaRPr lang="en-US" altLang="en-US" sz="1800" b="0" dirty="0"/>
          </a:p>
          <a:p>
            <a:pPr lvl="1" algn="just">
              <a:spcBef>
                <a:spcPct val="20000"/>
              </a:spcBef>
              <a:buFontTx/>
              <a:buChar char="•"/>
            </a:pPr>
            <a:r>
              <a:rPr lang="en-US" altLang="en-US" sz="1600" dirty="0" smtClean="0"/>
              <a:t>Submissions towards FRD text. </a:t>
            </a:r>
          </a:p>
          <a:p>
            <a:pPr lvl="1" algn="just">
              <a:spcBef>
                <a:spcPct val="20000"/>
              </a:spcBef>
              <a:buFontTx/>
              <a:buChar char="•"/>
            </a:pPr>
            <a:r>
              <a:rPr lang="en-US" altLang="en-US" sz="1600" dirty="0" smtClean="0"/>
              <a:t>Submissions towards SRD text.</a:t>
            </a:r>
          </a:p>
          <a:p>
            <a:pPr lvl="1" algn="just">
              <a:spcBef>
                <a:spcPct val="20000"/>
              </a:spcBef>
              <a:buFontTx/>
              <a:buChar char="•"/>
            </a:pPr>
            <a:r>
              <a:rPr lang="en-US" altLang="en-US" sz="1600" dirty="0" smtClean="0"/>
              <a:t>Supportive technical submissions to </a:t>
            </a:r>
            <a:r>
              <a:rPr lang="en-US" altLang="en-US" sz="1600" dirty="0" smtClean="0"/>
              <a:t>inform </a:t>
            </a:r>
            <a:r>
              <a:rPr lang="en-US" altLang="en-US" sz="1600" dirty="0" smtClean="0"/>
              <a:t>the TG.</a:t>
            </a:r>
            <a:endParaRPr lang="en-US" altLang="en-US" sz="1600" dirty="0"/>
          </a:p>
          <a:p>
            <a:pPr algn="just">
              <a:spcBef>
                <a:spcPct val="20000"/>
              </a:spcBef>
              <a:buFontTx/>
              <a:buChar char="•"/>
            </a:pPr>
            <a:r>
              <a:rPr lang="en-US" altLang="en-US" sz="1800" b="0" dirty="0" smtClean="0"/>
              <a:t>Schedule </a:t>
            </a:r>
            <a:r>
              <a:rPr lang="en-US" altLang="en-US" sz="1800" b="0" dirty="0"/>
              <a:t>teleconference times as needed</a:t>
            </a:r>
            <a:r>
              <a:rPr lang="en-US" altLang="en-US" sz="1800" b="0" dirty="0" smtClean="0"/>
              <a:t>.</a:t>
            </a:r>
            <a:endParaRPr lang="en-US" altLang="en-US" sz="18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676436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Approval</a:t>
            </a:r>
            <a:endParaRPr lang="en-US" dirty="0"/>
          </a:p>
        </p:txBody>
      </p:sp>
      <p:sp>
        <p:nvSpPr>
          <p:cNvPr id="3" name="Content Placeholder 2"/>
          <p:cNvSpPr>
            <a:spLocks noGrp="1"/>
          </p:cNvSpPr>
          <p:nvPr>
            <p:ph idx="1"/>
          </p:nvPr>
        </p:nvSpPr>
        <p:spPr/>
        <p:txBody>
          <a:bodyPr/>
          <a:lstStyle/>
          <a:p>
            <a:r>
              <a:rPr lang="en-US" dirty="0" smtClean="0"/>
              <a:t>Motion </a:t>
            </a:r>
          </a:p>
          <a:p>
            <a:r>
              <a:rPr lang="en-US" dirty="0" smtClean="0"/>
              <a:t>We approve the agenda shown in slide 13 of this submission as the </a:t>
            </a:r>
            <a:r>
              <a:rPr lang="en-US" dirty="0" err="1" smtClean="0"/>
              <a:t>TGaz</a:t>
            </a:r>
            <a:r>
              <a:rPr lang="en-US" dirty="0" smtClean="0"/>
              <a:t> agenda for the week.</a:t>
            </a:r>
          </a:p>
          <a:p>
            <a:r>
              <a:rPr lang="en-US" dirty="0" smtClean="0"/>
              <a:t>Move: Rahul Malik</a:t>
            </a:r>
          </a:p>
          <a:p>
            <a:r>
              <a:rPr lang="en-US" dirty="0" smtClean="0"/>
              <a:t>2</a:t>
            </a:r>
            <a:r>
              <a:rPr lang="en-US" baseline="30000" dirty="0" smtClean="0"/>
              <a:t>nd</a:t>
            </a:r>
            <a:r>
              <a:rPr lang="en-US" dirty="0" smtClean="0"/>
              <a:t>: Qi Wang</a:t>
            </a:r>
          </a:p>
          <a:p>
            <a:r>
              <a:rPr lang="en-US" dirty="0" smtClean="0"/>
              <a:t>Unanimous consent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July 2016</a:t>
            </a:r>
            <a:endParaRPr lang="en-GB" dirty="0"/>
          </a:p>
        </p:txBody>
      </p:sp>
    </p:spTree>
    <p:extLst>
      <p:ext uri="{BB962C8B-B14F-4D97-AF65-F5344CB8AC3E}">
        <p14:creationId xmlns:p14="http://schemas.microsoft.com/office/powerpoint/2010/main" val="2591527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912" y="606425"/>
            <a:ext cx="7770813" cy="654968"/>
          </a:xfrm>
        </p:spPr>
        <p:txBody>
          <a:bodyPr/>
          <a:lstStyle/>
          <a:p>
            <a:r>
              <a:rPr lang="en-US" altLang="en-US" dirty="0">
                <a:solidFill>
                  <a:schemeClr val="tx2"/>
                </a:solidFill>
              </a:rPr>
              <a:t>Submission List for the </a:t>
            </a:r>
            <a:r>
              <a:rPr lang="en-US" altLang="en-US" dirty="0" smtClean="0">
                <a:solidFill>
                  <a:schemeClr val="tx2"/>
                </a:solidFill>
              </a:rPr>
              <a:t>week</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1447404243"/>
              </p:ext>
            </p:extLst>
          </p:nvPr>
        </p:nvGraphicFramePr>
        <p:xfrm>
          <a:off x="380206" y="1231794"/>
          <a:ext cx="8458200" cy="3975990"/>
        </p:xfrm>
        <a:graphic>
          <a:graphicData uri="http://schemas.openxmlformats.org/drawingml/2006/table">
            <a:tbl>
              <a:tblPr firstRow="1" bandRow="1">
                <a:tableStyleId>{21E4AEA4-8DFA-4A89-87EB-49C32662AFE0}</a:tableStyleId>
              </a:tblPr>
              <a:tblGrid>
                <a:gridCol w="1326776"/>
                <a:gridCol w="1645024"/>
                <a:gridCol w="3076872"/>
                <a:gridCol w="2409528"/>
              </a:tblGrid>
              <a:tr h="332739">
                <a:tc>
                  <a:txBody>
                    <a:bodyPr/>
                    <a:lstStyle/>
                    <a:p>
                      <a:pPr algn="ctr"/>
                      <a:r>
                        <a:rPr lang="en-US" sz="1400" dirty="0" smtClean="0"/>
                        <a:t>Document No.</a:t>
                      </a:r>
                      <a:endParaRPr lang="en-US" sz="1400" dirty="0"/>
                    </a:p>
                  </a:txBody>
                  <a:tcPr marR="36000" marT="45712" marB="45712"/>
                </a:tc>
                <a:tc>
                  <a:txBody>
                    <a:bodyPr/>
                    <a:lstStyle/>
                    <a:p>
                      <a:pPr algn="ctr"/>
                      <a:r>
                        <a:rPr lang="en-US" sz="1400" dirty="0" smtClean="0"/>
                        <a:t>Presenter</a:t>
                      </a:r>
                      <a:endParaRPr lang="en-US" sz="1400" dirty="0"/>
                    </a:p>
                  </a:txBody>
                  <a:tcPr marR="36000" marT="45712" marB="45712"/>
                </a:tc>
                <a:tc>
                  <a:txBody>
                    <a:bodyPr/>
                    <a:lstStyle/>
                    <a:p>
                      <a:pPr algn="ctr"/>
                      <a:r>
                        <a:rPr lang="en-US" sz="1400" dirty="0" smtClean="0"/>
                        <a:t>Title</a:t>
                      </a:r>
                      <a:endParaRPr lang="en-US" sz="1400" dirty="0"/>
                    </a:p>
                  </a:txBody>
                  <a:tcPr marR="36000" marT="45712" marB="45712"/>
                </a:tc>
                <a:tc>
                  <a:txBody>
                    <a:bodyPr/>
                    <a:lstStyle/>
                    <a:p>
                      <a:pPr algn="ctr"/>
                      <a:r>
                        <a:rPr lang="en-US" sz="1400" dirty="0" smtClean="0"/>
                        <a:t>Topic</a:t>
                      </a:r>
                      <a:endParaRPr lang="en-US" sz="1400" dirty="0"/>
                    </a:p>
                  </a:txBody>
                  <a:tcPr marR="36000" marT="45712" marB="45712"/>
                </a:tc>
              </a:tr>
              <a:tr h="332739">
                <a:tc>
                  <a:txBody>
                    <a:bodyPr/>
                    <a:lstStyle/>
                    <a:p>
                      <a:r>
                        <a:rPr lang="en-US" sz="1400" dirty="0" smtClean="0"/>
                        <a:t>11-16-752</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dirty="0" err="1" smtClean="0"/>
                        <a:t>TGaz</a:t>
                      </a:r>
                      <a:r>
                        <a:rPr lang="en-US" sz="1400" dirty="0" smtClean="0"/>
                        <a:t> July 2016 Agenda</a:t>
                      </a:r>
                      <a:endParaRPr lang="en-US" sz="1400" dirty="0"/>
                    </a:p>
                  </a:txBody>
                  <a:tcPr marT="45712" marB="45712"/>
                </a:tc>
                <a:tc>
                  <a:txBody>
                    <a:bodyPr/>
                    <a:lstStyle/>
                    <a:p>
                      <a:r>
                        <a:rPr lang="en-US" sz="1400" dirty="0" smtClean="0"/>
                        <a:t>Agenda</a:t>
                      </a:r>
                      <a:r>
                        <a:rPr lang="en-US" sz="1400" baseline="0" dirty="0" smtClean="0"/>
                        <a:t> Deck</a:t>
                      </a:r>
                      <a:endParaRPr lang="en-US" sz="1400" dirty="0"/>
                    </a:p>
                  </a:txBody>
                  <a:tcPr marT="45712" marB="45712"/>
                </a:tc>
              </a:tr>
              <a:tr h="2464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11-16-778</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Carlos </a:t>
                      </a:r>
                      <a:r>
                        <a:rPr lang="en-US" sz="1400" dirty="0" err="1" smtClean="0"/>
                        <a:t>Aldana</a:t>
                      </a:r>
                      <a:endParaRPr lang="en-US" sz="1400" dirty="0" smtClean="0"/>
                    </a:p>
                  </a:txBody>
                  <a:tcPr marT="45712" marB="45712"/>
                </a:tc>
                <a:tc>
                  <a:txBody>
                    <a:bodyPr/>
                    <a:lstStyle/>
                    <a:p>
                      <a:r>
                        <a:rPr lang="en-US" sz="1400" dirty="0" smtClean="0"/>
                        <a:t>May</a:t>
                      </a:r>
                      <a:r>
                        <a:rPr lang="en-US" sz="1400" baseline="0" dirty="0" smtClean="0"/>
                        <a:t> </a:t>
                      </a:r>
                      <a:r>
                        <a:rPr lang="en-US" sz="1400" dirty="0" smtClean="0"/>
                        <a:t>meeting minutes</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Meeting minutes</a:t>
                      </a:r>
                    </a:p>
                  </a:txBody>
                  <a:tcPr marT="45712" marB="45712"/>
                </a:tc>
              </a:tr>
              <a:tr h="492360">
                <a:tc>
                  <a:txBody>
                    <a:bodyPr/>
                    <a:lstStyle/>
                    <a:p>
                      <a:r>
                        <a:rPr lang="en-US" sz="1400" dirty="0" smtClean="0"/>
                        <a:t>11-16-424</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Allan Zhu </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FRD working draft</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FRD</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11-16-1013</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Rahul Malik</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err="1" smtClean="0">
                          <a:solidFill>
                            <a:schemeClr val="dk1"/>
                          </a:solidFill>
                          <a:latin typeface="+mn-lt"/>
                          <a:ea typeface="+mn-ea"/>
                          <a:cs typeface="+mn-cs"/>
                        </a:rPr>
                        <a:t>Locationing</a:t>
                      </a:r>
                      <a:r>
                        <a:rPr lang="en-US" sz="1400" kern="1200" baseline="0" dirty="0" smtClean="0">
                          <a:solidFill>
                            <a:schemeClr val="dk1"/>
                          </a:solidFill>
                          <a:latin typeface="+mn-lt"/>
                          <a:ea typeface="+mn-ea"/>
                          <a:cs typeface="+mn-cs"/>
                        </a:rPr>
                        <a:t> Protocol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11-16-1015</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Chittabrata</a:t>
                      </a:r>
                      <a:r>
                        <a:rPr lang="en-US" sz="1400" kern="1200" baseline="0" dirty="0" smtClean="0">
                          <a:solidFill>
                            <a:schemeClr val="dk1"/>
                          </a:solidFill>
                          <a:latin typeface="+mn-lt"/>
                          <a:ea typeface="+mn-ea"/>
                          <a:cs typeface="+mn-cs"/>
                        </a:rPr>
                        <a:t> Ghosh</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Location Measurement</a:t>
                      </a:r>
                      <a:r>
                        <a:rPr lang="en-US" sz="1400" kern="1200" baseline="0" dirty="0" smtClean="0">
                          <a:solidFill>
                            <a:schemeClr val="dk1"/>
                          </a:solidFill>
                          <a:latin typeface="+mn-lt"/>
                          <a:ea typeface="+mn-ea"/>
                          <a:cs typeface="+mn-cs"/>
                        </a:rPr>
                        <a:t> Protocol for 11ax</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r>
                        <a:rPr lang="en-US" sz="1400" kern="1200" baseline="0" dirty="0" smtClean="0">
                          <a:solidFill>
                            <a:schemeClr val="dk1"/>
                          </a:solidFill>
                          <a:latin typeface="+mn-lt"/>
                          <a:ea typeface="+mn-ea"/>
                          <a:cs typeface="+mn-cs"/>
                        </a:rPr>
                        <a:t> </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11-16-1010</a:t>
                      </a:r>
                      <a:endParaRPr lang="en-US" sz="1400" dirty="0"/>
                    </a:p>
                  </a:txBody>
                  <a:tcPr marT="45712" marB="45712"/>
                </a:tc>
                <a:tc>
                  <a:txBody>
                    <a:bodyPr/>
                    <a:lstStyle/>
                    <a:p>
                      <a:pPr marL="0" algn="l" defTabSz="914400" rtl="0" eaLnBrk="1" latinLnBrk="0" hangingPunct="1"/>
                      <a:r>
                        <a:rPr lang="en-US" sz="1400" kern="1200" dirty="0" err="1" smtClean="0">
                          <a:solidFill>
                            <a:schemeClr val="dk1"/>
                          </a:solidFill>
                          <a:latin typeface="+mn-lt"/>
                          <a:ea typeface="+mn-ea"/>
                          <a:cs typeface="+mn-cs"/>
                        </a:rPr>
                        <a:t>Fulei</a:t>
                      </a:r>
                      <a:r>
                        <a:rPr lang="en-US" sz="1400" kern="1200" dirty="0" smtClean="0">
                          <a:solidFill>
                            <a:schemeClr val="dk1"/>
                          </a:solidFill>
                          <a:latin typeface="+mn-lt"/>
                          <a:ea typeface="+mn-ea"/>
                          <a:cs typeface="+mn-cs"/>
                        </a:rPr>
                        <a:t> Liu</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Proposed Functional Requirements</a:t>
                      </a:r>
                      <a:r>
                        <a:rPr lang="en-US" sz="1400" kern="1200" baseline="0" dirty="0" smtClean="0">
                          <a:solidFill>
                            <a:schemeClr val="dk1"/>
                          </a:solidFill>
                          <a:latin typeface="+mn-lt"/>
                          <a:ea typeface="+mn-ea"/>
                          <a:cs typeface="+mn-cs"/>
                        </a:rPr>
                        <a:t>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FRD</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11-16-1020</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Qi</a:t>
                      </a:r>
                      <a:r>
                        <a:rPr lang="en-US" sz="1400" kern="1200" baseline="0" dirty="0" smtClean="0">
                          <a:solidFill>
                            <a:schemeClr val="dk1"/>
                          </a:solidFill>
                          <a:latin typeface="+mn-lt"/>
                          <a:ea typeface="+mn-ea"/>
                          <a:cs typeface="+mn-cs"/>
                        </a:rPr>
                        <a:t> Wang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Security Enhancement to FTM</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endParaRPr lang="en-US" sz="1400" kern="1200" dirty="0">
                        <a:solidFill>
                          <a:schemeClr val="dk1"/>
                        </a:solidFill>
                        <a:latin typeface="+mn-lt"/>
                        <a:ea typeface="+mn-ea"/>
                        <a:cs typeface="+mn-cs"/>
                      </a:endParaRPr>
                    </a:p>
                  </a:txBody>
                  <a:tcPr marT="45712" marB="45712"/>
                </a:tc>
              </a:tr>
              <a:tr h="49236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2523417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ltLang="en-US" dirty="0" smtClean="0"/>
          </a:p>
          <a:p>
            <a:endParaRPr lang="en-US" altLang="en-US" dirty="0"/>
          </a:p>
          <a:p>
            <a:r>
              <a:rPr lang="en-US" altLang="en-US" sz="3200" dirty="0" smtClean="0"/>
              <a:t>Meeting </a:t>
            </a:r>
            <a:r>
              <a:rPr lang="en-US" altLang="en-US" sz="3200" dirty="0"/>
              <a:t>Slot #1</a:t>
            </a:r>
            <a:endParaRPr lang="en-US" altLang="en-US" sz="18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685555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Meeting Slot # 1 </a:t>
            </a:r>
            <a:r>
              <a:rPr lang="en-US" altLang="en-US" dirty="0" smtClean="0">
                <a:solidFill>
                  <a:schemeClr val="tx2"/>
                </a:solidFill>
              </a:rPr>
              <a:t>discussion items</a:t>
            </a:r>
            <a:endParaRPr lang="en-US" dirty="0"/>
          </a:p>
        </p:txBody>
      </p:sp>
      <p:sp>
        <p:nvSpPr>
          <p:cNvPr id="3" name="Content Placeholder 2"/>
          <p:cNvSpPr>
            <a:spLocks noGrp="1"/>
          </p:cNvSpPr>
          <p:nvPr>
            <p:ph idx="1"/>
          </p:nvPr>
        </p:nvSpPr>
        <p:spPr>
          <a:xfrm>
            <a:off x="685800" y="1830388"/>
            <a:ext cx="7990656" cy="4406924"/>
          </a:xfrm>
        </p:spPr>
        <p:txBody>
          <a:bodyPr/>
          <a:lstStyle/>
          <a:p>
            <a:pPr algn="just">
              <a:spcBef>
                <a:spcPct val="20000"/>
              </a:spcBef>
              <a:buFontTx/>
              <a:buChar char="•"/>
            </a:pPr>
            <a:r>
              <a:rPr lang="en-US" altLang="en-US" sz="2000" b="0" dirty="0"/>
              <a:t>Call Meeting to Order </a:t>
            </a:r>
            <a:r>
              <a:rPr lang="en-US" altLang="en-US" sz="2000" b="0" dirty="0" smtClean="0"/>
              <a:t>(1 min</a:t>
            </a:r>
            <a:r>
              <a:rPr lang="en-US" altLang="en-US" sz="2000" b="0" dirty="0"/>
              <a:t>)</a:t>
            </a:r>
          </a:p>
          <a:p>
            <a:pPr algn="just">
              <a:spcBef>
                <a:spcPct val="20000"/>
              </a:spcBef>
              <a:buFontTx/>
              <a:buChar char="•"/>
            </a:pPr>
            <a:r>
              <a:rPr lang="en-US" altLang="en-US" sz="2000" b="0" dirty="0"/>
              <a:t>Patent Policy and Logistics </a:t>
            </a:r>
            <a:r>
              <a:rPr lang="en-US" altLang="en-US" sz="2000" b="0" dirty="0" smtClean="0"/>
              <a:t>(7 min</a:t>
            </a:r>
            <a:r>
              <a:rPr lang="en-US" altLang="en-US" sz="2000" b="0" dirty="0"/>
              <a:t>)</a:t>
            </a:r>
          </a:p>
          <a:p>
            <a:pPr algn="just">
              <a:spcBef>
                <a:spcPct val="20000"/>
              </a:spcBef>
              <a:buFontTx/>
              <a:buChar char="•"/>
            </a:pPr>
            <a:r>
              <a:rPr lang="en-US" altLang="en-US" sz="2000" b="0" dirty="0" smtClean="0"/>
              <a:t>Last call </a:t>
            </a:r>
            <a:r>
              <a:rPr lang="en-US" altLang="en-US" sz="2000" b="0" dirty="0"/>
              <a:t>for Submission </a:t>
            </a:r>
            <a:r>
              <a:rPr lang="en-US" altLang="en-US" sz="2000" b="0" dirty="0" smtClean="0"/>
              <a:t>(2 min</a:t>
            </a:r>
            <a:r>
              <a:rPr lang="en-US" altLang="en-US" sz="2000" b="0" dirty="0"/>
              <a:t>)</a:t>
            </a:r>
          </a:p>
          <a:p>
            <a:pPr algn="just">
              <a:spcBef>
                <a:spcPct val="20000"/>
              </a:spcBef>
              <a:buFontTx/>
              <a:buChar char="•"/>
            </a:pPr>
            <a:r>
              <a:rPr lang="en-US" altLang="en-US" sz="2000" b="0" dirty="0"/>
              <a:t>Agenda Setting </a:t>
            </a:r>
            <a:r>
              <a:rPr lang="en-US" altLang="en-US" sz="2000" b="0" dirty="0" smtClean="0"/>
              <a:t>(10 min)</a:t>
            </a:r>
          </a:p>
          <a:p>
            <a:pPr algn="just">
              <a:spcBef>
                <a:spcPct val="20000"/>
              </a:spcBef>
              <a:buFontTx/>
              <a:buChar char="•"/>
            </a:pPr>
            <a:r>
              <a:rPr lang="en-US" altLang="en-US" sz="2000" b="0" dirty="0" smtClean="0"/>
              <a:t>Approval of previous meeting minutes (</a:t>
            </a:r>
            <a:r>
              <a:rPr lang="en-US" altLang="en-US" sz="2000" b="0" dirty="0"/>
              <a:t>5</a:t>
            </a:r>
            <a:r>
              <a:rPr lang="en-US" altLang="en-US" sz="2000" b="0" dirty="0" smtClean="0"/>
              <a:t>min)</a:t>
            </a:r>
          </a:p>
          <a:p>
            <a:pPr algn="just">
              <a:spcBef>
                <a:spcPct val="20000"/>
              </a:spcBef>
              <a:buFontTx/>
              <a:buChar char="•"/>
            </a:pPr>
            <a:r>
              <a:rPr lang="en-US" altLang="en-US" sz="2000" b="0" dirty="0" smtClean="0"/>
              <a:t>Presentations (as time permits)</a:t>
            </a:r>
            <a:r>
              <a:rPr lang="en-US" altLang="en-US" sz="1600" dirty="0" smtClean="0"/>
              <a:t>.</a:t>
            </a:r>
          </a:p>
          <a:p>
            <a:pPr marL="457200" lvl="1" indent="0">
              <a:spcBef>
                <a:spcPct val="20000"/>
              </a:spcBef>
            </a:pPr>
            <a:r>
              <a:rPr lang="en-US" altLang="en-US" dirty="0" smtClean="0"/>
              <a:t/>
            </a:r>
            <a:br>
              <a:rPr lang="en-US" altLang="en-US" dirty="0" smtClean="0"/>
            </a:br>
            <a:endParaRPr lang="en-US" altLang="en-US" dirty="0" smtClean="0"/>
          </a:p>
          <a:p>
            <a:pPr lvl="1" algn="just">
              <a:spcBef>
                <a:spcPct val="20000"/>
              </a:spcBef>
              <a:buFontTx/>
              <a:buChar char="•"/>
            </a:pPr>
            <a:endParaRPr lang="en-US" altLang="en-US" sz="1600" b="0" dirty="0" smtClean="0"/>
          </a:p>
          <a:p>
            <a:pPr lvl="1" algn="just">
              <a:spcBef>
                <a:spcPct val="20000"/>
              </a:spcBef>
              <a:buFontTx/>
              <a:buChar char="•"/>
            </a:pPr>
            <a:endParaRPr lang="en-US" altLang="en-US" sz="1600" b="0" dirty="0">
              <a:solidFill>
                <a:srgbClr val="FF33CC"/>
              </a:solidFill>
            </a:endParaRPr>
          </a:p>
          <a:p>
            <a:pPr lvl="1">
              <a:spcBef>
                <a:spcPct val="20000"/>
              </a:spcBef>
              <a:buFontTx/>
              <a:buChar char="–"/>
            </a:pPr>
            <a:endParaRPr lang="en-US" altLang="en-US" sz="1800" dirty="0"/>
          </a:p>
          <a:p>
            <a:endParaRPr lang="en-US" sz="20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4227729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Submission order – Slot </a:t>
            </a:r>
            <a:r>
              <a:rPr lang="en-US" altLang="en-US" dirty="0" smtClean="0">
                <a:solidFill>
                  <a:schemeClr val="tx2"/>
                </a:solidFill>
              </a:rPr>
              <a:t>1</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90820410"/>
              </p:ext>
            </p:extLst>
          </p:nvPr>
        </p:nvGraphicFramePr>
        <p:xfrm>
          <a:off x="323528" y="1916832"/>
          <a:ext cx="8424935" cy="3109456"/>
        </p:xfrm>
        <a:graphic>
          <a:graphicData uri="http://schemas.openxmlformats.org/drawingml/2006/table">
            <a:tbl>
              <a:tblPr firstRow="1" bandRow="1">
                <a:tableStyleId>{21E4AEA4-8DFA-4A89-87EB-49C32662AFE0}</a:tableStyleId>
              </a:tblPr>
              <a:tblGrid>
                <a:gridCol w="1296144"/>
                <a:gridCol w="1224136"/>
                <a:gridCol w="3168352"/>
                <a:gridCol w="1584176"/>
                <a:gridCol w="1152127"/>
              </a:tblGrid>
              <a:tr h="305408">
                <a:tc>
                  <a:txBody>
                    <a:bodyPr/>
                    <a:lstStyle/>
                    <a:p>
                      <a:r>
                        <a:rPr lang="en-US" sz="1500" dirty="0" smtClean="0"/>
                        <a:t>DCN</a:t>
                      </a:r>
                      <a:endParaRPr lang="en-US" sz="1500" dirty="0"/>
                    </a:p>
                  </a:txBody>
                  <a:tcPr marT="45712" marB="45712"/>
                </a:tc>
                <a:tc>
                  <a:txBody>
                    <a:bodyPr/>
                    <a:lstStyle/>
                    <a:p>
                      <a:r>
                        <a:rPr lang="en-US" sz="1500" dirty="0" smtClean="0"/>
                        <a:t>Presenter</a:t>
                      </a:r>
                      <a:endParaRPr lang="en-US" sz="1500" dirty="0"/>
                    </a:p>
                  </a:txBody>
                  <a:tcPr marT="45712" marB="45712"/>
                </a:tc>
                <a:tc>
                  <a:txBody>
                    <a:bodyPr/>
                    <a:lstStyle/>
                    <a:p>
                      <a:r>
                        <a:rPr lang="en-US" sz="1500" dirty="0" smtClean="0"/>
                        <a:t>Title</a:t>
                      </a:r>
                      <a:endParaRPr lang="en-US" sz="1500" dirty="0"/>
                    </a:p>
                  </a:txBody>
                  <a:tcPr marT="45712" marB="45712"/>
                </a:tc>
                <a:tc>
                  <a:txBody>
                    <a:bodyPr/>
                    <a:lstStyle/>
                    <a:p>
                      <a:r>
                        <a:rPr lang="en-US" sz="1500" dirty="0" smtClean="0"/>
                        <a:t>Topic</a:t>
                      </a:r>
                      <a:endParaRPr lang="en-US" sz="1500" dirty="0"/>
                    </a:p>
                  </a:txBody>
                  <a:tcPr marT="45712" marB="45712"/>
                </a:tc>
                <a:tc>
                  <a:txBody>
                    <a:bodyPr/>
                    <a:lstStyle/>
                    <a:p>
                      <a:r>
                        <a:rPr lang="en-US" sz="1500" dirty="0" smtClean="0"/>
                        <a:t>Time</a:t>
                      </a:r>
                      <a:r>
                        <a:rPr lang="en-US" sz="1500" baseline="0" dirty="0" smtClean="0"/>
                        <a:t> allocation</a:t>
                      </a:r>
                      <a:endParaRPr lang="en-US" sz="1500" dirty="0"/>
                    </a:p>
                  </a:txBody>
                  <a:tcPr marT="45712" marB="45712"/>
                </a:tc>
              </a:tr>
              <a:tr h="305408">
                <a:tc>
                  <a:txBody>
                    <a:bodyPr/>
                    <a:lstStyle/>
                    <a:p>
                      <a:r>
                        <a:rPr lang="en-US" sz="1400" dirty="0" smtClean="0"/>
                        <a:t>11-16-752</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dirty="0" err="1" smtClean="0"/>
                        <a:t>TGaz</a:t>
                      </a:r>
                      <a:r>
                        <a:rPr lang="en-US" sz="1400" dirty="0" smtClean="0"/>
                        <a:t> July 2016 Agenda</a:t>
                      </a:r>
                      <a:endParaRPr lang="en-US" sz="1400" dirty="0"/>
                    </a:p>
                  </a:txBody>
                  <a:tcPr marT="45712" marB="45712"/>
                </a:tc>
                <a:tc>
                  <a:txBody>
                    <a:bodyPr/>
                    <a:lstStyle/>
                    <a:p>
                      <a:r>
                        <a:rPr lang="en-US" sz="1400" dirty="0" smtClean="0"/>
                        <a:t>Agenda</a:t>
                      </a:r>
                      <a:r>
                        <a:rPr lang="en-US" sz="1400" baseline="0" dirty="0" smtClean="0"/>
                        <a:t> Deck</a:t>
                      </a:r>
                      <a:endParaRPr lang="en-US" sz="1400" dirty="0"/>
                    </a:p>
                  </a:txBody>
                  <a:tcPr marT="45712" marB="45712"/>
                </a:tc>
                <a:tc>
                  <a:txBody>
                    <a:bodyPr/>
                    <a:lstStyle/>
                    <a:p>
                      <a:endParaRPr lang="en-US" sz="1400" kern="1200" dirty="0">
                        <a:solidFill>
                          <a:schemeClr val="dk1"/>
                        </a:solidFill>
                        <a:latin typeface="+mn-lt"/>
                        <a:ea typeface="+mn-ea"/>
                        <a:cs typeface="+mn-cs"/>
                      </a:endParaRPr>
                    </a:p>
                  </a:txBody>
                  <a:tcPr marT="45712" marB="45712"/>
                </a:tc>
              </a:tr>
              <a:tr h="3054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11-16-778</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Carlos </a:t>
                      </a:r>
                      <a:r>
                        <a:rPr lang="en-US" sz="1400" dirty="0" err="1" smtClean="0"/>
                        <a:t>Aldana</a:t>
                      </a:r>
                      <a:endParaRPr lang="en-US" sz="1400" dirty="0" smtClean="0"/>
                    </a:p>
                  </a:txBody>
                  <a:tcPr marT="45712" marB="45712"/>
                </a:tc>
                <a:tc>
                  <a:txBody>
                    <a:bodyPr/>
                    <a:lstStyle/>
                    <a:p>
                      <a:r>
                        <a:rPr lang="en-US" sz="1400" dirty="0" smtClean="0"/>
                        <a:t>May</a:t>
                      </a:r>
                      <a:r>
                        <a:rPr lang="en-US" sz="1400" baseline="0" dirty="0" smtClean="0"/>
                        <a:t> </a:t>
                      </a:r>
                      <a:r>
                        <a:rPr lang="en-US" sz="1400" dirty="0" smtClean="0"/>
                        <a:t>meeting minutes</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Meeting minutes</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5min</a:t>
                      </a:r>
                    </a:p>
                  </a:txBody>
                  <a:tcPr marT="45712" marB="45712"/>
                </a:tc>
              </a:tr>
              <a:tr h="278917">
                <a:tc>
                  <a:txBody>
                    <a:bodyPr/>
                    <a:lstStyle/>
                    <a:p>
                      <a:r>
                        <a:rPr lang="en-US" sz="1400" dirty="0" smtClean="0"/>
                        <a:t>11-16-424</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Allan Zhu </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FRD working draft</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FRD</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15min</a:t>
                      </a:r>
                      <a:endParaRPr lang="en-US" sz="1400" kern="1200" dirty="0">
                        <a:solidFill>
                          <a:schemeClr val="dk1"/>
                        </a:solidFill>
                        <a:latin typeface="+mn-lt"/>
                        <a:ea typeface="+mn-ea"/>
                        <a:cs typeface="+mn-cs"/>
                      </a:endParaRPr>
                    </a:p>
                  </a:txBody>
                  <a:tcPr marT="45712" marB="45712"/>
                </a:tc>
              </a:tr>
              <a:tr h="301283">
                <a:tc>
                  <a:txBody>
                    <a:bodyPr/>
                    <a:lstStyle/>
                    <a:p>
                      <a:r>
                        <a:rPr lang="en-US" sz="1400" dirty="0" smtClean="0"/>
                        <a:t>11-16-1013</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Rahul Malik</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err="1" smtClean="0">
                          <a:solidFill>
                            <a:schemeClr val="dk1"/>
                          </a:solidFill>
                          <a:latin typeface="+mn-lt"/>
                          <a:ea typeface="+mn-ea"/>
                          <a:cs typeface="+mn-cs"/>
                        </a:rPr>
                        <a:t>Locationing</a:t>
                      </a:r>
                      <a:r>
                        <a:rPr lang="en-US" sz="1400" kern="1200" baseline="0" dirty="0" smtClean="0">
                          <a:solidFill>
                            <a:schemeClr val="dk1"/>
                          </a:solidFill>
                          <a:latin typeface="+mn-lt"/>
                          <a:ea typeface="+mn-ea"/>
                          <a:cs typeface="+mn-cs"/>
                        </a:rPr>
                        <a:t> Protocol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1hr</a:t>
                      </a:r>
                      <a:endParaRPr lang="en-US" sz="1400" kern="1200" dirty="0">
                        <a:solidFill>
                          <a:schemeClr val="dk1"/>
                        </a:solidFill>
                        <a:latin typeface="+mn-lt"/>
                        <a:ea typeface="+mn-ea"/>
                        <a:cs typeface="+mn-cs"/>
                      </a:endParaRPr>
                    </a:p>
                  </a:txBody>
                  <a:tcPr marT="45712" marB="45712"/>
                </a:tc>
              </a:tr>
              <a:tr h="152392">
                <a:tc>
                  <a:txBody>
                    <a:bodyPr/>
                    <a:lstStyle/>
                    <a:p>
                      <a:r>
                        <a:rPr lang="en-US" sz="1400" dirty="0" smtClean="0"/>
                        <a:t>11-16-1015</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Chittabrata</a:t>
                      </a:r>
                      <a:r>
                        <a:rPr lang="en-US" sz="1400" kern="1200" baseline="0" dirty="0" smtClean="0">
                          <a:solidFill>
                            <a:schemeClr val="dk1"/>
                          </a:solidFill>
                          <a:latin typeface="+mn-lt"/>
                          <a:ea typeface="+mn-ea"/>
                          <a:cs typeface="+mn-cs"/>
                        </a:rPr>
                        <a:t> Ghosh</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Location Measurement</a:t>
                      </a:r>
                      <a:r>
                        <a:rPr lang="en-US" sz="1400" kern="1200" baseline="0" dirty="0" smtClean="0">
                          <a:solidFill>
                            <a:schemeClr val="dk1"/>
                          </a:solidFill>
                          <a:latin typeface="+mn-lt"/>
                          <a:ea typeface="+mn-ea"/>
                          <a:cs typeface="+mn-cs"/>
                        </a:rPr>
                        <a:t> Protocol for 11ax</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r>
                        <a:rPr lang="en-US" sz="1400" kern="1200" baseline="0" dirty="0" smtClean="0">
                          <a:solidFill>
                            <a:schemeClr val="dk1"/>
                          </a:solidFill>
                          <a:latin typeface="+mn-lt"/>
                          <a:ea typeface="+mn-ea"/>
                          <a:cs typeface="+mn-cs"/>
                        </a:rPr>
                        <a:t> </a:t>
                      </a:r>
                      <a:endParaRPr lang="en-US" sz="1400" kern="1200" dirty="0">
                        <a:solidFill>
                          <a:schemeClr val="dk1"/>
                        </a:solidFill>
                        <a:latin typeface="+mn-lt"/>
                        <a:ea typeface="+mn-ea"/>
                        <a:cs typeface="+mn-cs"/>
                      </a:endParaRPr>
                    </a:p>
                  </a:txBody>
                  <a:tcPr marT="45712" marB="45712"/>
                </a:tc>
                <a:tc>
                  <a:txBody>
                    <a:bodyPr/>
                    <a:lstStyle/>
                    <a:p>
                      <a:r>
                        <a:rPr lang="en-US" sz="1400" kern="1200" dirty="0" smtClean="0">
                          <a:solidFill>
                            <a:schemeClr val="dk1"/>
                          </a:solidFill>
                          <a:latin typeface="+mn-lt"/>
                          <a:ea typeface="+mn-ea"/>
                          <a:cs typeface="+mn-cs"/>
                        </a:rPr>
                        <a:t>As</a:t>
                      </a:r>
                      <a:r>
                        <a:rPr lang="en-US" sz="1400" kern="1200" baseline="0" dirty="0" smtClean="0">
                          <a:solidFill>
                            <a:schemeClr val="dk1"/>
                          </a:solidFill>
                          <a:latin typeface="+mn-lt"/>
                          <a:ea typeface="+mn-ea"/>
                          <a:cs typeface="+mn-cs"/>
                        </a:rPr>
                        <a:t> time permits</a:t>
                      </a:r>
                      <a:endParaRPr lang="en-US" sz="1400" kern="1200" dirty="0">
                        <a:solidFill>
                          <a:schemeClr val="dk1"/>
                        </a:solidFill>
                        <a:latin typeface="+mn-lt"/>
                        <a:ea typeface="+mn-ea"/>
                        <a:cs typeface="+mn-cs"/>
                      </a:endParaRPr>
                    </a:p>
                  </a:txBody>
                  <a:tcPr marT="45712" marB="45712"/>
                </a:tc>
              </a:tr>
              <a:tr h="152392">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r h="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33632475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r>
              <a:rPr lang="en-US" b="0" dirty="0" smtClean="0"/>
              <a:t>Document 11-16/778r0 </a:t>
            </a:r>
            <a:r>
              <a:rPr lang="en-US" b="0" dirty="0"/>
              <a:t>“802.11az Meeting Minutes </a:t>
            </a:r>
            <a:r>
              <a:rPr lang="en-US" b="0" dirty="0" smtClean="0"/>
              <a:t>May 2016 </a:t>
            </a:r>
            <a:r>
              <a:rPr lang="en-US" b="0" dirty="0"/>
              <a:t>Session” </a:t>
            </a:r>
            <a:r>
              <a:rPr lang="en-US" b="0" dirty="0" smtClean="0"/>
              <a:t>posted to Mentor June 13</a:t>
            </a:r>
            <a:r>
              <a:rPr lang="en-US" b="0" baseline="30000" dirty="0" smtClean="0"/>
              <a:t>th</a:t>
            </a:r>
            <a:r>
              <a:rPr lang="en-US" b="0" dirty="0" smtClean="0"/>
              <a:t>.</a:t>
            </a:r>
          </a:p>
          <a:p>
            <a:endParaRPr lang="en-US" dirty="0" smtClean="0"/>
          </a:p>
          <a:p>
            <a:r>
              <a:rPr lang="en-US" dirty="0" smtClean="0"/>
              <a:t>Motion:</a:t>
            </a:r>
          </a:p>
          <a:p>
            <a:pPr marL="0" indent="0"/>
            <a:r>
              <a:rPr lang="en-US" b="0" dirty="0" smtClean="0"/>
              <a:t>To </a:t>
            </a:r>
            <a:r>
              <a:rPr lang="en-US" b="0" dirty="0"/>
              <a:t>approve document </a:t>
            </a:r>
            <a:r>
              <a:rPr lang="en-US" b="0" dirty="0" smtClean="0"/>
              <a:t>11-16/778r0 as TG </a:t>
            </a:r>
            <a:r>
              <a:rPr lang="en-US" b="0" dirty="0"/>
              <a:t>meeting minutes for the </a:t>
            </a:r>
            <a:r>
              <a:rPr lang="en-US" b="0" dirty="0" smtClean="0"/>
              <a:t>Waikoloa meeting</a:t>
            </a:r>
            <a:r>
              <a:rPr lang="en-US" b="0" dirty="0"/>
              <a:t>. </a:t>
            </a:r>
          </a:p>
          <a:p>
            <a:r>
              <a:rPr lang="en-US" b="0" dirty="0"/>
              <a:t>Moved </a:t>
            </a:r>
            <a:r>
              <a:rPr lang="en-US" b="0" dirty="0" smtClean="0"/>
              <a:t>by</a:t>
            </a:r>
            <a:r>
              <a:rPr lang="en-US" b="0" dirty="0" smtClean="0"/>
              <a:t>: Chao Chun Wang</a:t>
            </a:r>
            <a:endParaRPr lang="en-US" b="0" dirty="0" smtClean="0"/>
          </a:p>
          <a:p>
            <a:r>
              <a:rPr lang="en-US" b="0" dirty="0" smtClean="0"/>
              <a:t>Seconded by</a:t>
            </a:r>
            <a:r>
              <a:rPr lang="en-US" b="0" dirty="0" smtClean="0"/>
              <a:t>: Qi Wang</a:t>
            </a:r>
            <a:endParaRPr lang="en-US" b="0" dirty="0" smtClean="0"/>
          </a:p>
          <a:p>
            <a:r>
              <a:rPr lang="en-US" b="0" dirty="0" smtClean="0"/>
              <a:t>Results (Y/N/A</a:t>
            </a:r>
            <a:r>
              <a:rPr lang="en-US" b="0" dirty="0" smtClean="0"/>
              <a:t>): 7/ 0 / 3</a:t>
            </a:r>
          </a:p>
          <a:p>
            <a:r>
              <a:rPr lang="en-US" b="0" dirty="0" smtClean="0"/>
              <a:t>Motion passes</a:t>
            </a:r>
            <a:endParaRPr lang="en-US" b="0" dirty="0" smtClean="0"/>
          </a:p>
          <a:p>
            <a:endParaRPr lang="en-US" b="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356021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791849"/>
            <a:ext cx="7770813" cy="1773055"/>
          </a:xfrm>
        </p:spPr>
        <p:txBody>
          <a:bodyPr/>
          <a:lstStyle/>
          <a:p>
            <a:r>
              <a:rPr lang="en-US" altLang="en-US" dirty="0">
                <a:solidFill>
                  <a:srgbClr val="0000FF"/>
                </a:solidFill>
                <a:cs typeface="Times New Roman" panose="02020603050405020304" pitchFamily="18" charset="0"/>
              </a:rPr>
              <a:t>IEEE 802.11</a:t>
            </a:r>
            <a:br>
              <a:rPr lang="en-US" altLang="en-US" dirty="0">
                <a:solidFill>
                  <a:srgbClr val="0000FF"/>
                </a:solidFill>
                <a:cs typeface="Times New Roman" panose="02020603050405020304" pitchFamily="18" charset="0"/>
              </a:rPr>
            </a:br>
            <a:r>
              <a:rPr lang="en-US" altLang="en-US" dirty="0" smtClean="0">
                <a:solidFill>
                  <a:srgbClr val="0000FF"/>
                </a:solidFill>
                <a:cs typeface="Times New Roman" panose="02020603050405020304" pitchFamily="18" charset="0"/>
              </a:rPr>
              <a:t>Task Group AZ</a:t>
            </a:r>
            <a:br>
              <a:rPr lang="en-US" altLang="en-US" dirty="0" smtClean="0">
                <a:solidFill>
                  <a:srgbClr val="0000FF"/>
                </a:solidFill>
                <a:cs typeface="Times New Roman" panose="02020603050405020304" pitchFamily="18" charset="0"/>
              </a:rPr>
            </a:br>
            <a:r>
              <a:rPr lang="en-US" altLang="en-US" dirty="0" smtClean="0">
                <a:solidFill>
                  <a:srgbClr val="0000FF"/>
                </a:solidFill>
                <a:cs typeface="Times New Roman" panose="02020603050405020304" pitchFamily="18" charset="0"/>
              </a:rPr>
              <a:t>Next </a:t>
            </a:r>
            <a:r>
              <a:rPr lang="en-US" altLang="en-US" dirty="0">
                <a:solidFill>
                  <a:srgbClr val="0000FF"/>
                </a:solidFill>
                <a:cs typeface="Times New Roman" panose="02020603050405020304" pitchFamily="18" charset="0"/>
              </a:rPr>
              <a:t>Generation Positioning </a:t>
            </a:r>
            <a:endParaRPr lang="en-US" dirty="0"/>
          </a:p>
        </p:txBody>
      </p:sp>
      <p:sp>
        <p:nvSpPr>
          <p:cNvPr id="3" name="Content Placeholder 2"/>
          <p:cNvSpPr>
            <a:spLocks noGrp="1"/>
          </p:cNvSpPr>
          <p:nvPr>
            <p:ph idx="1"/>
          </p:nvPr>
        </p:nvSpPr>
        <p:spPr>
          <a:xfrm>
            <a:off x="685800" y="3140968"/>
            <a:ext cx="7770813" cy="2953445"/>
          </a:xfrm>
        </p:spPr>
        <p:txBody>
          <a:bodyPr/>
          <a:lstStyle/>
          <a:p>
            <a:pPr algn="ctr">
              <a:lnSpc>
                <a:spcPct val="90000"/>
              </a:lnSpc>
              <a:buFontTx/>
              <a:buNone/>
            </a:pPr>
            <a:r>
              <a:rPr lang="en-US" altLang="en-US" sz="3600" dirty="0" smtClean="0">
                <a:cs typeface="Times New Roman" panose="02020603050405020304" pitchFamily="18" charset="0"/>
              </a:rPr>
              <a:t>San Diego, Ca</a:t>
            </a:r>
            <a:endParaRPr lang="en-US" altLang="en-US" sz="3600" dirty="0">
              <a:cs typeface="Times New Roman" panose="02020603050405020304" pitchFamily="18" charset="0"/>
            </a:endParaRPr>
          </a:p>
          <a:p>
            <a:pPr algn="ctr">
              <a:lnSpc>
                <a:spcPct val="90000"/>
              </a:lnSpc>
              <a:buFontTx/>
              <a:buNone/>
            </a:pPr>
            <a:r>
              <a:rPr lang="en-US" altLang="en-US" sz="3600" dirty="0" smtClean="0">
                <a:cs typeface="Times New Roman" panose="02020603050405020304" pitchFamily="18" charset="0"/>
              </a:rPr>
              <a:t>July24</a:t>
            </a:r>
            <a:r>
              <a:rPr lang="en-US" altLang="en-US" sz="3600" baseline="30000" dirty="0" smtClean="0">
                <a:cs typeface="Times New Roman" panose="02020603050405020304" pitchFamily="18" charset="0"/>
              </a:rPr>
              <a:t>th</a:t>
            </a:r>
            <a:r>
              <a:rPr lang="en-US" altLang="en-US" sz="3600" dirty="0" smtClean="0">
                <a:cs typeface="Times New Roman" panose="02020603050405020304" pitchFamily="18" charset="0"/>
              </a:rPr>
              <a:t>-29</a:t>
            </a:r>
            <a:r>
              <a:rPr lang="en-US" altLang="en-US" sz="3600" baseline="30000" dirty="0" smtClean="0">
                <a:cs typeface="Times New Roman" panose="02020603050405020304" pitchFamily="18" charset="0"/>
              </a:rPr>
              <a:t>th</a:t>
            </a:r>
            <a:r>
              <a:rPr lang="en-US" altLang="en-US" sz="3600" dirty="0" smtClean="0">
                <a:cs typeface="Times New Roman" panose="02020603050405020304" pitchFamily="18" charset="0"/>
              </a:rPr>
              <a:t>, 2016</a:t>
            </a:r>
            <a:endParaRPr lang="en-US" altLang="en-US" sz="3600" dirty="0">
              <a:cs typeface="Times New Roman" panose="02020603050405020304" pitchFamily="18" charset="0"/>
            </a:endParaRPr>
          </a:p>
          <a:p>
            <a:pPr algn="ctr">
              <a:lnSpc>
                <a:spcPct val="90000"/>
              </a:lnSpc>
              <a:buFontTx/>
              <a:buNone/>
            </a:pPr>
            <a:endParaRPr lang="en-US" altLang="en-US" sz="2000" dirty="0" smtClean="0">
              <a:cs typeface="Times New Roman" panose="02020603050405020304" pitchFamily="18" charset="0"/>
            </a:endParaRPr>
          </a:p>
          <a:p>
            <a:pPr algn="ctr">
              <a:lnSpc>
                <a:spcPct val="90000"/>
              </a:lnSpc>
              <a:buFontTx/>
              <a:buNone/>
            </a:pPr>
            <a:r>
              <a:rPr lang="en-US" altLang="en-US" sz="2000" dirty="0" smtClean="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a:t>
            </a:r>
            <a:r>
              <a:rPr lang="en-US" altLang="en-US" sz="1600" b="0" dirty="0" smtClean="0">
                <a:cs typeface="Times New Roman" panose="02020603050405020304" pitchFamily="18" charset="0"/>
              </a:rPr>
              <a:t>)</a:t>
            </a:r>
          </a:p>
          <a:p>
            <a:pPr algn="ctr">
              <a:lnSpc>
                <a:spcPct val="90000"/>
              </a:lnSpc>
              <a:buFontTx/>
              <a:buNone/>
            </a:pPr>
            <a:r>
              <a:rPr lang="en-US" altLang="en-US" sz="2000" dirty="0" smtClean="0">
                <a:cs typeface="Times New Roman" panose="02020603050405020304" pitchFamily="18" charset="0"/>
              </a:rPr>
              <a:t>Vice-chair:</a:t>
            </a:r>
            <a:r>
              <a:rPr lang="en-US" altLang="en-US" sz="2000" b="0" dirty="0" smtClean="0">
                <a:cs typeface="Times New Roman" panose="02020603050405020304" pitchFamily="18" charset="0"/>
              </a:rPr>
              <a:t> Carlos Aldana </a:t>
            </a:r>
            <a:r>
              <a:rPr lang="en-US" altLang="en-US" sz="1600" b="0" dirty="0" smtClean="0">
                <a:cs typeface="Times New Roman" panose="02020603050405020304" pitchFamily="18" charset="0"/>
              </a:rPr>
              <a:t>(Intel)</a:t>
            </a:r>
            <a:endParaRPr lang="en-US" altLang="en-US" sz="1600" b="0" dirty="0" smtClean="0">
              <a:cs typeface="Times New Roman" panose="02020603050405020304" pitchFamily="18" charset="0"/>
            </a:endParaRPr>
          </a:p>
          <a:p>
            <a:pPr algn="ctr">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smtClean="0">
                <a:cs typeface="Times New Roman" panose="02020603050405020304" pitchFamily="18" charset="0"/>
              </a:rPr>
              <a:t>(</a:t>
            </a:r>
            <a:r>
              <a:rPr lang="en-US" altLang="en-US" sz="1600" b="0" dirty="0" err="1" smtClean="0">
                <a:cs typeface="Times New Roman" panose="02020603050405020304" pitchFamily="18" charset="0"/>
              </a:rPr>
              <a:t>MediaTek</a:t>
            </a:r>
            <a:r>
              <a:rPr lang="en-US" altLang="en-US" sz="1600" b="0" dirty="0" smtClean="0">
                <a:cs typeface="Times New Roman" panose="02020603050405020304" pitchFamily="18" charset="0"/>
              </a:rPr>
              <a:t>)</a:t>
            </a:r>
            <a:endParaRPr lang="en-US" altLang="en-US" sz="1600" b="0" dirty="0">
              <a:cs typeface="Times New Roman" panose="02020603050405020304" pitchFamily="18" charset="0"/>
            </a:endParaRPr>
          </a:p>
        </p:txBody>
      </p:sp>
      <p:sp>
        <p:nvSpPr>
          <p:cNvPr id="4" name="Slide Number Placeholder 3"/>
          <p:cNvSpPr>
            <a:spLocks noGrp="1"/>
          </p:cNvSpPr>
          <p:nvPr>
            <p:ph type="sldNum" idx="12"/>
          </p:nvPr>
        </p:nvSpPr>
        <p:spPr/>
        <p:txBody>
          <a:bodyPr/>
          <a:lstStyle/>
          <a:p>
            <a:r>
              <a:rPr lang="en-GB" dirty="0" smtClean="0"/>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1716407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266017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576262"/>
            <a:ext cx="7772400" cy="1066800"/>
          </a:xfrm>
        </p:spPr>
        <p:txBody>
          <a:bodyPr/>
          <a:lstStyle/>
          <a:p>
            <a:r>
              <a:rPr lang="en-US" dirty="0" smtClean="0"/>
              <a:t>Motion – approve FR working draft</a:t>
            </a:r>
            <a:endParaRPr lang="en-US" dirty="0"/>
          </a:p>
        </p:txBody>
      </p:sp>
      <p:sp>
        <p:nvSpPr>
          <p:cNvPr id="3" name="Content Placeholder 2"/>
          <p:cNvSpPr>
            <a:spLocks noGrp="1"/>
          </p:cNvSpPr>
          <p:nvPr>
            <p:ph idx="1"/>
          </p:nvPr>
        </p:nvSpPr>
        <p:spPr/>
        <p:txBody>
          <a:bodyPr/>
          <a:lstStyle/>
          <a:p>
            <a:pPr marL="0" indent="0">
              <a:buNone/>
            </a:pPr>
            <a:r>
              <a:rPr lang="en-US" altLang="en-US" dirty="0" smtClean="0"/>
              <a:t>Motion</a:t>
            </a:r>
          </a:p>
          <a:p>
            <a:pPr marL="0" indent="0">
              <a:buNone/>
            </a:pPr>
            <a:r>
              <a:rPr lang="en-US" altLang="en-US" b="0" dirty="0" smtClean="0"/>
              <a:t>We adopt document </a:t>
            </a:r>
            <a:r>
              <a:rPr lang="en-US" altLang="en-US" b="0" dirty="0" smtClean="0"/>
              <a:t>11-16-0424r3 </a:t>
            </a:r>
            <a:r>
              <a:rPr lang="en-US" altLang="en-US" b="0" dirty="0" smtClean="0"/>
              <a:t>as Functional Requirement working draft for </a:t>
            </a:r>
            <a:r>
              <a:rPr lang="en-US" altLang="en-US" b="0" dirty="0" err="1" smtClean="0"/>
              <a:t>TGaz</a:t>
            </a:r>
            <a:r>
              <a:rPr lang="en-US" altLang="en-US" b="0" dirty="0" smtClean="0"/>
              <a:t> specification development. </a:t>
            </a:r>
          </a:p>
          <a:p>
            <a:pPr marL="0" indent="0">
              <a:buNone/>
            </a:pPr>
            <a:endParaRPr lang="en-US" altLang="en-US" b="0" dirty="0" smtClean="0"/>
          </a:p>
          <a:p>
            <a:pPr marL="0" indent="0">
              <a:buNone/>
            </a:pPr>
            <a:r>
              <a:rPr lang="en-US" altLang="en-US" b="0" dirty="0" smtClean="0"/>
              <a:t>Move</a:t>
            </a:r>
            <a:r>
              <a:rPr lang="en-US" altLang="en-US" b="0" dirty="0" smtClean="0"/>
              <a:t>: Allan Zhu</a:t>
            </a:r>
            <a:endParaRPr lang="en-US" altLang="en-US" b="0" dirty="0" smtClean="0"/>
          </a:p>
          <a:p>
            <a:pPr marL="0" indent="0">
              <a:buNone/>
            </a:pPr>
            <a:r>
              <a:rPr lang="en-US" altLang="en-US" b="0" dirty="0" smtClean="0"/>
              <a:t>2</a:t>
            </a:r>
            <a:r>
              <a:rPr lang="en-US" altLang="en-US" b="0" baseline="30000" dirty="0" smtClean="0"/>
              <a:t>nd</a:t>
            </a:r>
            <a:r>
              <a:rPr lang="en-US" altLang="en-US" b="0" dirty="0" smtClean="0"/>
              <a:t>: Christian Berger</a:t>
            </a:r>
            <a:endParaRPr lang="en-US" altLang="en-US" b="0" dirty="0"/>
          </a:p>
          <a:p>
            <a:pPr marL="0" indent="0">
              <a:buNone/>
            </a:pPr>
            <a:r>
              <a:rPr lang="en-US" altLang="en-US" b="0" dirty="0" smtClean="0"/>
              <a:t>Results </a:t>
            </a:r>
            <a:r>
              <a:rPr lang="en-US" altLang="en-US" sz="2000" b="0" dirty="0" smtClean="0"/>
              <a:t>(Y/N/A</a:t>
            </a:r>
            <a:r>
              <a:rPr lang="en-US" altLang="en-US" sz="2000" b="0" dirty="0" smtClean="0"/>
              <a:t>)</a:t>
            </a:r>
            <a:r>
              <a:rPr lang="en-US" altLang="en-US" b="0" dirty="0" smtClean="0"/>
              <a:t>: 15/ 0 /3</a:t>
            </a:r>
          </a:p>
          <a:p>
            <a:pPr marL="0" indent="0">
              <a:buNone/>
            </a:pPr>
            <a:r>
              <a:rPr lang="en-US" altLang="en-US" b="0" dirty="0" smtClean="0"/>
              <a:t>Motion passes </a:t>
            </a:r>
            <a:endParaRPr lang="en-US" altLang="en-US" b="0" dirty="0" smtClean="0"/>
          </a:p>
          <a:p>
            <a:pPr marL="0" indent="0">
              <a:buNone/>
            </a:pPr>
            <a:endParaRPr lang="en-US" altLang="en-US" b="0" dirty="0" smtClean="0"/>
          </a:p>
        </p:txBody>
      </p:sp>
      <p:sp>
        <p:nvSpPr>
          <p:cNvPr id="6" name="Slide Number Placeholder 5"/>
          <p:cNvSpPr>
            <a:spLocks noGrp="1"/>
          </p:cNvSpPr>
          <p:nvPr>
            <p:ph type="sldNum" idx="12"/>
          </p:nvPr>
        </p:nvSpPr>
        <p:spPr/>
        <p:txBody>
          <a:bodyPr/>
          <a:lstStyle/>
          <a:p>
            <a:r>
              <a:rPr lang="en-US" altLang="en-US" smtClean="0"/>
              <a:t>Slide </a:t>
            </a:r>
            <a:fld id="{D152BCA7-89AC-46D4-818E-AB7EE2363CCF}" type="slidenum">
              <a:rPr lang="en-US" altLang="en-US" smtClean="0"/>
              <a:pPr/>
              <a:t>21</a:t>
            </a:fld>
            <a:endParaRPr lang="en-US" altLang="en-US"/>
          </a:p>
        </p:txBody>
      </p:sp>
      <p:sp>
        <p:nvSpPr>
          <p:cNvPr id="5" name="Footer Placeholder 4"/>
          <p:cNvSpPr>
            <a:spLocks noGrp="1"/>
          </p:cNvSpPr>
          <p:nvPr>
            <p:ph type="ftr" idx="14"/>
          </p:nvPr>
        </p:nvSpPr>
        <p:spPr>
          <a:xfrm>
            <a:off x="5791200" y="6475413"/>
            <a:ext cx="2752725" cy="184150"/>
          </a:xfrm>
          <a:prstGeom prst="rect">
            <a:avLst/>
          </a:prstGeom>
        </p:spPr>
        <p:txBody>
          <a:bodyPr/>
          <a:lstStyle/>
          <a:p>
            <a:pPr>
              <a:defRPr/>
            </a:pPr>
            <a:r>
              <a:rPr lang="en-US" smtClean="0"/>
              <a:t>Jonathan Segev, Intel Corporation</a:t>
            </a:r>
            <a:endParaRPr lang="en-US" dirty="0"/>
          </a:p>
        </p:txBody>
      </p:sp>
      <p:sp>
        <p:nvSpPr>
          <p:cNvPr id="4" name="Date Placeholder 3"/>
          <p:cNvSpPr>
            <a:spLocks noGrp="1"/>
          </p:cNvSpPr>
          <p:nvPr>
            <p:ph type="dt" idx="15"/>
          </p:nvPr>
        </p:nvSpPr>
        <p:spPr>
          <a:xfrm>
            <a:off x="696913" y="332601"/>
            <a:ext cx="1025922" cy="276999"/>
          </a:xfrm>
          <a:prstGeom prst="rect">
            <a:avLst/>
          </a:prstGeom>
        </p:spPr>
        <p:txBody>
          <a:bodyPr/>
          <a:lstStyle/>
          <a:p>
            <a:pPr>
              <a:defRPr/>
            </a:pPr>
            <a:r>
              <a:rPr lang="en-US" dirty="0" smtClean="0"/>
              <a:t>July 2016</a:t>
            </a:r>
            <a:endParaRPr lang="en-US" dirty="0"/>
          </a:p>
        </p:txBody>
      </p:sp>
    </p:spTree>
    <p:extLst>
      <p:ext uri="{BB962C8B-B14F-4D97-AF65-F5344CB8AC3E}">
        <p14:creationId xmlns:p14="http://schemas.microsoft.com/office/powerpoint/2010/main" val="1698092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a:t>
            </a:r>
            <a:r>
              <a:rPr lang="en-US" dirty="0" smtClean="0"/>
              <a:t>reminder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40603657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Recess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1178646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ltLang="en-US" dirty="0" smtClean="0"/>
          </a:p>
          <a:p>
            <a:endParaRPr lang="en-US" altLang="en-US" dirty="0"/>
          </a:p>
          <a:p>
            <a:r>
              <a:rPr lang="en-US" altLang="en-US" sz="3200" dirty="0" smtClean="0"/>
              <a:t>Meeting </a:t>
            </a:r>
            <a:r>
              <a:rPr lang="en-US" altLang="en-US" sz="3200" dirty="0"/>
              <a:t>Slot </a:t>
            </a:r>
            <a:r>
              <a:rPr lang="en-US" altLang="en-US" sz="3200" dirty="0" smtClean="0"/>
              <a:t>#2</a:t>
            </a:r>
            <a:endParaRPr lang="en-US" altLang="en-US" sz="18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6142715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Meeting Slot # </a:t>
            </a:r>
            <a:r>
              <a:rPr lang="en-US" altLang="en-US" dirty="0" smtClean="0">
                <a:solidFill>
                  <a:schemeClr val="tx2"/>
                </a:solidFill>
              </a:rPr>
              <a:t>2 </a:t>
            </a:r>
            <a:r>
              <a:rPr lang="en-US" altLang="en-US" dirty="0">
                <a:solidFill>
                  <a:schemeClr val="tx2"/>
                </a:solidFill>
              </a:rPr>
              <a:t>discussion items</a:t>
            </a:r>
            <a:endParaRPr lang="en-US" dirty="0"/>
          </a:p>
        </p:txBody>
      </p:sp>
      <p:sp>
        <p:nvSpPr>
          <p:cNvPr id="3" name="Content Placeholder 2"/>
          <p:cNvSpPr>
            <a:spLocks noGrp="1"/>
          </p:cNvSpPr>
          <p:nvPr>
            <p:ph idx="1"/>
          </p:nvPr>
        </p:nvSpPr>
        <p:spPr>
          <a:xfrm>
            <a:off x="685800" y="1981200"/>
            <a:ext cx="8134672" cy="4256112"/>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(5min)</a:t>
            </a:r>
          </a:p>
          <a:p>
            <a:pPr algn="just">
              <a:spcBef>
                <a:spcPct val="20000"/>
              </a:spcBef>
              <a:buFontTx/>
              <a:buChar char="•"/>
            </a:pPr>
            <a:r>
              <a:rPr lang="en-US" altLang="en-US" sz="2000" b="0" dirty="0" smtClean="0"/>
              <a:t>Agenda </a:t>
            </a:r>
            <a:r>
              <a:rPr lang="en-US" altLang="en-US" sz="2000" b="0" dirty="0"/>
              <a:t>Setting </a:t>
            </a:r>
            <a:r>
              <a:rPr lang="en-US" altLang="en-US" sz="2000" b="0" dirty="0" smtClean="0"/>
              <a:t>(4min)</a:t>
            </a:r>
          </a:p>
          <a:p>
            <a:pPr algn="just">
              <a:spcBef>
                <a:spcPct val="20000"/>
              </a:spcBef>
              <a:buFontTx/>
              <a:buChar char="•"/>
            </a:pPr>
            <a:r>
              <a:rPr lang="en-US" altLang="en-US" sz="2000" b="0" dirty="0" smtClean="0"/>
              <a:t>Presentations to inform the TG (as time permits)</a:t>
            </a:r>
          </a:p>
          <a:p>
            <a:pPr algn="just">
              <a:spcBef>
                <a:spcPct val="20000"/>
              </a:spcBef>
              <a:buFontTx/>
              <a:buChar char="•"/>
            </a:pPr>
            <a:r>
              <a:rPr lang="en-US" altLang="en-US" sz="2000" b="0" dirty="0" smtClean="0"/>
              <a:t>Timeline and project progress review (10min) – As needed</a:t>
            </a:r>
          </a:p>
          <a:p>
            <a:pPr algn="just">
              <a:spcBef>
                <a:spcPct val="20000"/>
              </a:spcBef>
              <a:buFontTx/>
              <a:buChar char="•"/>
            </a:pPr>
            <a:r>
              <a:rPr lang="en-US" altLang="en-US" sz="2000" b="0" dirty="0" err="1" smtClean="0"/>
              <a:t>Telecon</a:t>
            </a:r>
            <a:r>
              <a:rPr lang="en-US" altLang="en-US" sz="2000" b="0" dirty="0" smtClean="0"/>
              <a:t> time setting (5min)</a:t>
            </a:r>
          </a:p>
          <a:p>
            <a:pPr lvl="1">
              <a:spcBef>
                <a:spcPct val="20000"/>
              </a:spcBef>
              <a:buFontTx/>
              <a:buChar char="–"/>
            </a:pPr>
            <a:endParaRPr lang="en-US" altLang="en-US" sz="1800" dirty="0"/>
          </a:p>
          <a:p>
            <a:endParaRPr lang="en-US" sz="20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23852215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Submission order – Slot </a:t>
            </a:r>
            <a:r>
              <a:rPr lang="en-US" altLang="en-US" dirty="0" smtClean="0">
                <a:solidFill>
                  <a:schemeClr val="tx2"/>
                </a:solidFill>
              </a:rPr>
              <a:t>2</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153624168"/>
              </p:ext>
            </p:extLst>
          </p:nvPr>
        </p:nvGraphicFramePr>
        <p:xfrm>
          <a:off x="656785" y="2420888"/>
          <a:ext cx="7772404" cy="1777808"/>
        </p:xfrm>
        <a:graphic>
          <a:graphicData uri="http://schemas.openxmlformats.org/drawingml/2006/table">
            <a:tbl>
              <a:tblPr firstRow="1" bandRow="1">
                <a:tableStyleId>{21E4AEA4-8DFA-4A89-87EB-49C32662AFE0}</a:tableStyleId>
              </a:tblPr>
              <a:tblGrid>
                <a:gridCol w="1380624"/>
                <a:gridCol w="2124576"/>
                <a:gridCol w="1994191"/>
                <a:gridCol w="1472911"/>
                <a:gridCol w="800102"/>
              </a:tblGrid>
              <a:tr h="370760">
                <a:tc>
                  <a:txBody>
                    <a:bodyPr/>
                    <a:lstStyle/>
                    <a:p>
                      <a:r>
                        <a:rPr lang="en-US" sz="1500" dirty="0" smtClean="0"/>
                        <a:t>Document No.</a:t>
                      </a:r>
                      <a:endParaRPr lang="en-US" sz="1500" dirty="0"/>
                    </a:p>
                  </a:txBody>
                  <a:tcPr marT="45712" marB="45712"/>
                </a:tc>
                <a:tc>
                  <a:txBody>
                    <a:bodyPr/>
                    <a:lstStyle/>
                    <a:p>
                      <a:r>
                        <a:rPr lang="en-US" sz="1500" dirty="0" smtClean="0"/>
                        <a:t>Presenter</a:t>
                      </a:r>
                      <a:endParaRPr lang="en-US" sz="1500" dirty="0"/>
                    </a:p>
                  </a:txBody>
                  <a:tcPr marT="45712" marB="45712"/>
                </a:tc>
                <a:tc>
                  <a:txBody>
                    <a:bodyPr/>
                    <a:lstStyle/>
                    <a:p>
                      <a:r>
                        <a:rPr lang="en-US" sz="1500" dirty="0" smtClean="0"/>
                        <a:t>Title</a:t>
                      </a:r>
                      <a:endParaRPr lang="en-US" sz="1500" dirty="0"/>
                    </a:p>
                  </a:txBody>
                  <a:tcPr marT="45712" marB="45712"/>
                </a:tc>
                <a:tc>
                  <a:txBody>
                    <a:bodyPr/>
                    <a:lstStyle/>
                    <a:p>
                      <a:r>
                        <a:rPr lang="en-US" sz="1500" dirty="0" smtClean="0"/>
                        <a:t>Topic</a:t>
                      </a:r>
                      <a:endParaRPr lang="en-US" sz="1500" dirty="0"/>
                    </a:p>
                  </a:txBody>
                  <a:tcPr marT="45712" marB="45712"/>
                </a:tc>
                <a:tc>
                  <a:txBody>
                    <a:bodyPr/>
                    <a:lstStyle/>
                    <a:p>
                      <a:endParaRPr lang="en-US" sz="1500" dirty="0"/>
                    </a:p>
                  </a:txBody>
                  <a:tcPr marT="45712" marB="45712"/>
                </a:tc>
              </a:tr>
              <a:tr h="370760">
                <a:tc>
                  <a:txBody>
                    <a:bodyPr/>
                    <a:lstStyle/>
                    <a:p>
                      <a:r>
                        <a:rPr lang="en-US" sz="1400" dirty="0" smtClean="0"/>
                        <a:t>11-16-752</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dirty="0" err="1" smtClean="0"/>
                        <a:t>TGaz</a:t>
                      </a:r>
                      <a:r>
                        <a:rPr lang="en-US" sz="1400" dirty="0" smtClean="0"/>
                        <a:t> July 2016 Agenda</a:t>
                      </a:r>
                      <a:endParaRPr lang="en-US" sz="1400" dirty="0"/>
                    </a:p>
                  </a:txBody>
                  <a:tcPr marT="45712" marB="45712"/>
                </a:tc>
                <a:tc>
                  <a:txBody>
                    <a:bodyPr/>
                    <a:lstStyle/>
                    <a:p>
                      <a:r>
                        <a:rPr lang="en-US" sz="1400" dirty="0" smtClean="0"/>
                        <a:t>Agenda</a:t>
                      </a:r>
                      <a:r>
                        <a:rPr lang="en-US" sz="1400" baseline="0" dirty="0" smtClean="0"/>
                        <a:t> Deck</a:t>
                      </a:r>
                      <a:endParaRPr lang="en-US" sz="1400" dirty="0"/>
                    </a:p>
                  </a:txBody>
                  <a:tcPr marT="45712" marB="45712"/>
                </a:tc>
                <a:tc>
                  <a:txBody>
                    <a:bodyPr/>
                    <a:lstStyle/>
                    <a:p>
                      <a:endParaRPr lang="en-US" sz="1400" dirty="0"/>
                    </a:p>
                  </a:txBody>
                  <a:tcPr marT="45712" marB="45712"/>
                </a:tc>
              </a:tr>
              <a:tr h="160012">
                <a:tc>
                  <a:txBody>
                    <a:bodyPr/>
                    <a:lstStyle/>
                    <a:p>
                      <a:r>
                        <a:rPr lang="en-US" sz="1400" dirty="0" smtClean="0"/>
                        <a:t>11-16-1010</a:t>
                      </a:r>
                      <a:endParaRPr lang="en-US" sz="1400" dirty="0"/>
                    </a:p>
                  </a:txBody>
                  <a:tcPr marT="45712" marB="45712"/>
                </a:tc>
                <a:tc>
                  <a:txBody>
                    <a:bodyPr/>
                    <a:lstStyle/>
                    <a:p>
                      <a:pPr marL="0" algn="l" defTabSz="914400" rtl="0" eaLnBrk="1" latinLnBrk="0" hangingPunct="1"/>
                      <a:r>
                        <a:rPr lang="en-US" sz="1400" kern="1200" dirty="0" err="1" smtClean="0">
                          <a:solidFill>
                            <a:schemeClr val="dk1"/>
                          </a:solidFill>
                          <a:latin typeface="+mn-lt"/>
                          <a:ea typeface="+mn-ea"/>
                          <a:cs typeface="+mn-cs"/>
                        </a:rPr>
                        <a:t>Fulei</a:t>
                      </a:r>
                      <a:r>
                        <a:rPr lang="en-US" sz="1400" kern="1200" dirty="0" smtClean="0">
                          <a:solidFill>
                            <a:schemeClr val="dk1"/>
                          </a:solidFill>
                          <a:latin typeface="+mn-lt"/>
                          <a:ea typeface="+mn-ea"/>
                          <a:cs typeface="+mn-cs"/>
                        </a:rPr>
                        <a:t> Liu</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Proposed Functional Requirements</a:t>
                      </a:r>
                      <a:r>
                        <a:rPr lang="en-US" sz="1400" kern="1200" baseline="0" dirty="0" smtClean="0">
                          <a:solidFill>
                            <a:schemeClr val="dk1"/>
                          </a:solidFill>
                          <a:latin typeface="+mn-lt"/>
                          <a:ea typeface="+mn-ea"/>
                          <a:cs typeface="+mn-cs"/>
                        </a:rPr>
                        <a:t>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FRD</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20min</a:t>
                      </a:r>
                      <a:endParaRPr lang="en-US" sz="1400" kern="1200" dirty="0">
                        <a:solidFill>
                          <a:schemeClr val="dk1"/>
                        </a:solidFill>
                        <a:latin typeface="+mn-lt"/>
                        <a:ea typeface="+mn-ea"/>
                        <a:cs typeface="+mn-cs"/>
                      </a:endParaRPr>
                    </a:p>
                  </a:txBody>
                  <a:tcPr marT="45712" marB="45712"/>
                </a:tc>
              </a:tr>
              <a:tr h="160012">
                <a:tc>
                  <a:txBody>
                    <a:bodyPr/>
                    <a:lstStyle/>
                    <a:p>
                      <a:r>
                        <a:rPr lang="en-US" sz="1400" dirty="0" smtClean="0"/>
                        <a:t>11-16-1020</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Qi</a:t>
                      </a:r>
                      <a:r>
                        <a:rPr lang="en-US" sz="1400" kern="1200" baseline="0" dirty="0" smtClean="0">
                          <a:solidFill>
                            <a:schemeClr val="dk1"/>
                          </a:solidFill>
                          <a:latin typeface="+mn-lt"/>
                          <a:ea typeface="+mn-ea"/>
                          <a:cs typeface="+mn-cs"/>
                        </a:rPr>
                        <a:t> Wang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Security Enhancement to FTM</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Technical</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40min</a:t>
                      </a:r>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1417333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3129467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p>
            <a:r>
              <a:rPr lang="en-US" smtClean="0"/>
              <a:t>July 2016</a:t>
            </a:r>
            <a:endParaRPr lang="en-GB" dirty="0"/>
          </a:p>
        </p:txBody>
      </p:sp>
      <p:sp>
        <p:nvSpPr>
          <p:cNvPr id="3" name="Footer Placeholder 2"/>
          <p:cNvSpPr>
            <a:spLocks noGrp="1"/>
          </p:cNvSpPr>
          <p:nvPr>
            <p:ph type="ftr" idx="11"/>
          </p:nvPr>
        </p:nvSpPr>
        <p:spPr/>
        <p:txBody>
          <a:bodyPr/>
          <a:lstStyle/>
          <a:p>
            <a:r>
              <a:rPr lang="en-GB" smtClean="0"/>
              <a:t>Jonathan Segev, Intel Corporation</a:t>
            </a:r>
            <a:endParaRPr lang="en-GB" dirty="0"/>
          </a:p>
        </p:txBody>
      </p:sp>
      <p:sp>
        <p:nvSpPr>
          <p:cNvPr id="4" name="Slide Number Placeholder 3"/>
          <p:cNvSpPr>
            <a:spLocks noGrp="1"/>
          </p:cNvSpPr>
          <p:nvPr>
            <p:ph type="sldNum" idx="12"/>
          </p:nvPr>
        </p:nvSpPr>
        <p:spPr/>
        <p:txBody>
          <a:bodyPr/>
          <a:lstStyle/>
          <a:p>
            <a:r>
              <a:rPr lang="en-GB" smtClean="0"/>
              <a:t>Slide </a:t>
            </a:r>
            <a:fld id="{F5D8E26B-7BCF-4D25-9C89-0168A6618F18}" type="slidenum">
              <a:rPr lang="en-GB" smtClean="0"/>
              <a:pPr/>
              <a:t>28</a:t>
            </a:fld>
            <a:endParaRPr lang="en-GB"/>
          </a:p>
        </p:txBody>
      </p:sp>
      <p:sp>
        <p:nvSpPr>
          <p:cNvPr id="5" name="Line 15"/>
          <p:cNvSpPr>
            <a:spLocks noChangeShapeType="1"/>
          </p:cNvSpPr>
          <p:nvPr/>
        </p:nvSpPr>
        <p:spPr bwMode="auto">
          <a:xfrm flipH="1">
            <a:off x="6572543" y="1167606"/>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6" name="Line 14"/>
          <p:cNvSpPr>
            <a:spLocks noChangeShapeType="1"/>
          </p:cNvSpPr>
          <p:nvPr/>
        </p:nvSpPr>
        <p:spPr bwMode="auto">
          <a:xfrm flipH="1">
            <a:off x="3982088" y="1167606"/>
            <a:ext cx="7937"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 name="Line 10"/>
          <p:cNvSpPr>
            <a:spLocks noChangeShapeType="1"/>
          </p:cNvSpPr>
          <p:nvPr/>
        </p:nvSpPr>
        <p:spPr bwMode="auto">
          <a:xfrm>
            <a:off x="1308721"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8" name="Line 11"/>
          <p:cNvSpPr>
            <a:spLocks noChangeShapeType="1"/>
          </p:cNvSpPr>
          <p:nvPr/>
        </p:nvSpPr>
        <p:spPr bwMode="auto">
          <a:xfrm>
            <a:off x="2677035"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9" name="Rectangle 8"/>
          <p:cNvSpPr>
            <a:spLocks noChangeArrowheads="1"/>
          </p:cNvSpPr>
          <p:nvPr/>
        </p:nvSpPr>
        <p:spPr bwMode="auto">
          <a:xfrm>
            <a:off x="6480968"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2020</a:t>
            </a:r>
            <a:endParaRPr lang="en-US" altLang="en-US" b="1" dirty="0">
              <a:solidFill>
                <a:schemeClr val="bg1"/>
              </a:solidFill>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5215474" y="1124744"/>
            <a:ext cx="1265494"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2019</a:t>
            </a:r>
            <a:endParaRPr lang="en-US" altLang="en-US" b="1" dirty="0">
              <a:solidFill>
                <a:schemeClr val="bg1"/>
              </a:solidFill>
              <a:latin typeface="Arial" panose="020B0604020202020204" pitchFamily="34" charset="0"/>
              <a:cs typeface="Arial" panose="020B0604020202020204" pitchFamily="34" charset="0"/>
            </a:endParaRPr>
          </a:p>
        </p:txBody>
      </p:sp>
      <p:sp>
        <p:nvSpPr>
          <p:cNvPr id="11" name="Rectangle 10"/>
          <p:cNvSpPr>
            <a:spLocks noChangeArrowheads="1"/>
          </p:cNvSpPr>
          <p:nvPr/>
        </p:nvSpPr>
        <p:spPr bwMode="auto">
          <a:xfrm>
            <a:off x="2677366" y="1124744"/>
            <a:ext cx="127261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2017</a:t>
            </a:r>
            <a:endParaRPr lang="en-US" altLang="en-US" b="1" dirty="0">
              <a:solidFill>
                <a:schemeClr val="bg1"/>
              </a:solidFill>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1362034" y="1124744"/>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2016</a:t>
            </a:r>
            <a:endParaRPr lang="en-US" altLang="en-US" b="1" dirty="0">
              <a:solidFill>
                <a:schemeClr val="bg1"/>
              </a:solidFill>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89421" y="1124744"/>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2015</a:t>
            </a:r>
            <a:endParaRPr lang="en-US" altLang="en-US" b="1" dirty="0">
              <a:solidFill>
                <a:schemeClr val="bg1"/>
              </a:solidFill>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3941080" y="1124744"/>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2018</a:t>
            </a:r>
            <a:endParaRPr lang="en-US" altLang="en-US" b="1" dirty="0">
              <a:solidFill>
                <a:schemeClr val="bg1"/>
              </a:solidFill>
              <a:latin typeface="Arial" panose="020B0604020202020204" pitchFamily="34" charset="0"/>
              <a:cs typeface="Arial" panose="020B0604020202020204" pitchFamily="34" charset="0"/>
            </a:endParaRPr>
          </a:p>
        </p:txBody>
      </p:sp>
      <p:sp>
        <p:nvSpPr>
          <p:cNvPr id="15" name="Line 15"/>
          <p:cNvSpPr>
            <a:spLocks noChangeShapeType="1"/>
          </p:cNvSpPr>
          <p:nvPr/>
        </p:nvSpPr>
        <p:spPr bwMode="auto">
          <a:xfrm>
            <a:off x="5240826"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6" name="Rectangle 15"/>
          <p:cNvSpPr>
            <a:spLocks noChangeArrowheads="1"/>
          </p:cNvSpPr>
          <p:nvPr/>
        </p:nvSpPr>
        <p:spPr bwMode="auto">
          <a:xfrm>
            <a:off x="89422" y="1124744"/>
            <a:ext cx="8989276" cy="5262862"/>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7" name="Text Box 26"/>
          <p:cNvSpPr txBox="1">
            <a:spLocks noChangeArrowheads="1"/>
          </p:cNvSpPr>
          <p:nvPr/>
        </p:nvSpPr>
        <p:spPr bwMode="auto">
          <a:xfrm flipH="1">
            <a:off x="4128847" y="1504511"/>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2.0</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(Mar </a:t>
            </a:r>
            <a:r>
              <a:rPr lang="en-US" altLang="en-US" sz="800" dirty="0" smtClean="0">
                <a:latin typeface="Arial" panose="020B0604020202020204" pitchFamily="34" charset="0"/>
                <a:cs typeface="Arial" panose="020B0604020202020204" pitchFamily="34" charset="0"/>
              </a:rPr>
              <a:t>2018)</a:t>
            </a:r>
            <a:endParaRPr lang="en-US" altLang="en-US" sz="800" dirty="0">
              <a:latin typeface="Arial" panose="020B0604020202020204" pitchFamily="34" charset="0"/>
              <a:cs typeface="Arial" panose="020B0604020202020204" pitchFamily="34" charset="0"/>
            </a:endParaRPr>
          </a:p>
        </p:txBody>
      </p:sp>
      <p:sp>
        <p:nvSpPr>
          <p:cNvPr id="18" name="Text Box 29"/>
          <p:cNvSpPr txBox="1">
            <a:spLocks noChangeArrowheads="1"/>
          </p:cNvSpPr>
          <p:nvPr/>
        </p:nvSpPr>
        <p:spPr bwMode="auto">
          <a:xfrm flipH="1">
            <a:off x="6629342" y="1514070"/>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0" dirty="0"/>
              <a:t>.11az</a:t>
            </a:r>
            <a:br>
              <a:rPr lang="en-US" altLang="en-US" b="0" dirty="0"/>
            </a:br>
            <a:r>
              <a:rPr lang="en-US" altLang="en-US" b="0" dirty="0"/>
              <a:t> Final</a:t>
            </a:r>
          </a:p>
          <a:p>
            <a:r>
              <a:rPr lang="en-US" altLang="en-US" b="0" dirty="0" smtClean="0"/>
              <a:t>(May. 2020)</a:t>
            </a:r>
            <a:endParaRPr lang="en-US" altLang="en-US" b="0" dirty="0"/>
          </a:p>
        </p:txBody>
      </p:sp>
      <p:sp>
        <p:nvSpPr>
          <p:cNvPr id="19" name="Isosceles Triangle 18"/>
          <p:cNvSpPr>
            <a:spLocks noChangeArrowheads="1"/>
          </p:cNvSpPr>
          <p:nvPr/>
        </p:nvSpPr>
        <p:spPr bwMode="auto">
          <a:xfrm>
            <a:off x="771983"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US" altLang="en-US">
              <a:latin typeface="Arial" panose="020B0604020202020204" pitchFamily="34" charset="0"/>
              <a:cs typeface="Arial" panose="020B0604020202020204" pitchFamily="34" charset="0"/>
            </a:endParaRPr>
          </a:p>
        </p:txBody>
      </p:sp>
      <p:sp>
        <p:nvSpPr>
          <p:cNvPr id="20" name="Isosceles Triangle 19"/>
          <p:cNvSpPr>
            <a:spLocks noChangeArrowheads="1"/>
          </p:cNvSpPr>
          <p:nvPr/>
        </p:nvSpPr>
        <p:spPr bwMode="auto">
          <a:xfrm flipH="1">
            <a:off x="4727102" y="1525750"/>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1" name="Text Box 24"/>
          <p:cNvSpPr txBox="1">
            <a:spLocks noChangeArrowheads="1"/>
          </p:cNvSpPr>
          <p:nvPr/>
        </p:nvSpPr>
        <p:spPr bwMode="auto">
          <a:xfrm>
            <a:off x="2763445" y="1504764"/>
            <a:ext cx="71072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1.0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(Sep. 2017)</a:t>
            </a:r>
            <a:endParaRPr lang="en-US" altLang="en-US" sz="800" dirty="0">
              <a:latin typeface="Arial" panose="020B0604020202020204" pitchFamily="34" charset="0"/>
              <a:cs typeface="Arial" panose="020B0604020202020204" pitchFamily="34" charset="0"/>
            </a:endParaRPr>
          </a:p>
        </p:txBody>
      </p:sp>
      <p:sp>
        <p:nvSpPr>
          <p:cNvPr id="22" name="Isosceles Triangle 21"/>
          <p:cNvSpPr>
            <a:spLocks noChangeArrowheads="1"/>
          </p:cNvSpPr>
          <p:nvPr/>
        </p:nvSpPr>
        <p:spPr bwMode="auto">
          <a:xfrm>
            <a:off x="3404196" y="1520988"/>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3" name="Isosceles Triangle 22"/>
          <p:cNvSpPr>
            <a:spLocks noChangeArrowheads="1"/>
          </p:cNvSpPr>
          <p:nvPr/>
        </p:nvSpPr>
        <p:spPr bwMode="auto">
          <a:xfrm>
            <a:off x="136458" y="1526931"/>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4" name="Text Box 24"/>
          <p:cNvSpPr txBox="1">
            <a:spLocks noChangeArrowheads="1"/>
          </p:cNvSpPr>
          <p:nvPr/>
        </p:nvSpPr>
        <p:spPr bwMode="auto">
          <a:xfrm>
            <a:off x="43796" y="1512033"/>
            <a:ext cx="855796" cy="452185"/>
          </a:xfrm>
          <a:prstGeom prst="rect">
            <a:avLst/>
          </a:prstGeom>
          <a:noFill/>
          <a:ln>
            <a:noFill/>
          </a:ln>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SG </a:t>
            </a:r>
          </a:p>
          <a:p>
            <a:pPr algn="ctr"/>
            <a:r>
              <a:rPr lang="en-US" altLang="en-US" sz="800" dirty="0" smtClean="0">
                <a:latin typeface="Arial" panose="020B0604020202020204" pitchFamily="34" charset="0"/>
                <a:cs typeface="Arial" panose="020B0604020202020204" pitchFamily="34" charset="0"/>
              </a:rPr>
              <a:t>Formation</a:t>
            </a:r>
          </a:p>
          <a:p>
            <a:pPr algn="ctr"/>
            <a:r>
              <a:rPr lang="en-US" altLang="en-US" sz="800" dirty="0" smtClean="0">
                <a:latin typeface="Arial" panose="020B0604020202020204" pitchFamily="34" charset="0"/>
                <a:cs typeface="Arial" panose="020B0604020202020204" pitchFamily="34" charset="0"/>
              </a:rPr>
              <a:t>1-15</a:t>
            </a:r>
            <a:endParaRPr lang="en-US" altLang="en-US" sz="800" dirty="0">
              <a:latin typeface="Arial" panose="020B0604020202020204" pitchFamily="34" charset="0"/>
              <a:cs typeface="Arial" panose="020B0604020202020204" pitchFamily="34" charset="0"/>
            </a:endParaRPr>
          </a:p>
        </p:txBody>
      </p:sp>
      <p:sp>
        <p:nvSpPr>
          <p:cNvPr id="25" name="Text Box 24"/>
          <p:cNvSpPr txBox="1">
            <a:spLocks noChangeArrowheads="1"/>
          </p:cNvSpPr>
          <p:nvPr/>
        </p:nvSpPr>
        <p:spPr bwMode="auto">
          <a:xfrm>
            <a:off x="1002000" y="2240169"/>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11/15-5/16</a:t>
            </a:r>
            <a:endParaRPr lang="en-US" altLang="en-US" sz="700" b="1" dirty="0">
              <a:latin typeface="Arial" panose="020B0604020202020204" pitchFamily="34" charset="0"/>
              <a:cs typeface="Arial" panose="020B0604020202020204" pitchFamily="34" charset="0"/>
            </a:endParaRPr>
          </a:p>
        </p:txBody>
      </p:sp>
      <p:sp>
        <p:nvSpPr>
          <p:cNvPr id="26" name="Isosceles Triangle 25"/>
          <p:cNvSpPr>
            <a:spLocks noChangeArrowheads="1"/>
          </p:cNvSpPr>
          <p:nvPr/>
        </p:nvSpPr>
        <p:spPr bwMode="auto">
          <a:xfrm>
            <a:off x="6701460" y="1536499"/>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7" name="Rectangle 26"/>
          <p:cNvSpPr/>
          <p:nvPr/>
        </p:nvSpPr>
        <p:spPr>
          <a:xfrm>
            <a:off x="1837260" y="2272912"/>
            <a:ext cx="1647264" cy="24344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11az </a:t>
            </a:r>
            <a:r>
              <a:rPr lang="en-US" sz="1400" dirty="0"/>
              <a:t>SFD</a:t>
            </a:r>
          </a:p>
        </p:txBody>
      </p:sp>
      <p:sp>
        <p:nvSpPr>
          <p:cNvPr id="28" name="Text Box 24"/>
          <p:cNvSpPr txBox="1">
            <a:spLocks noChangeArrowheads="1"/>
          </p:cNvSpPr>
          <p:nvPr/>
        </p:nvSpPr>
        <p:spPr bwMode="auto">
          <a:xfrm>
            <a:off x="982469" y="1514015"/>
            <a:ext cx="81011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TG </a:t>
            </a:r>
            <a:r>
              <a:rPr lang="en-US" altLang="en-US" sz="800" dirty="0" smtClean="0">
                <a:latin typeface="Arial" panose="020B0604020202020204" pitchFamily="34" charset="0"/>
                <a:cs typeface="Arial" panose="020B0604020202020204" pitchFamily="34" charset="0"/>
              </a:rPr>
              <a:t>formation </a:t>
            </a:r>
          </a:p>
          <a:p>
            <a:pPr algn="ctr"/>
            <a:r>
              <a:rPr lang="en-US" altLang="en-US" sz="800" dirty="0" smtClean="0">
                <a:latin typeface="Arial" panose="020B0604020202020204" pitchFamily="34" charset="0"/>
                <a:cs typeface="Arial" panose="020B0604020202020204" pitchFamily="34" charset="0"/>
              </a:rPr>
              <a:t>9-15</a:t>
            </a:r>
            <a:endParaRPr lang="en-US" altLang="en-US" sz="800" dirty="0">
              <a:latin typeface="Arial" panose="020B0604020202020204" pitchFamily="34" charset="0"/>
              <a:cs typeface="Arial" panose="020B0604020202020204" pitchFamily="34" charset="0"/>
            </a:endParaRPr>
          </a:p>
        </p:txBody>
      </p:sp>
      <p:sp>
        <p:nvSpPr>
          <p:cNvPr id="29" name="Isosceles Triangle 28"/>
          <p:cNvSpPr>
            <a:spLocks noChangeArrowheads="1"/>
          </p:cNvSpPr>
          <p:nvPr/>
        </p:nvSpPr>
        <p:spPr bwMode="auto">
          <a:xfrm>
            <a:off x="835832"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0" name="Rectangle 29"/>
          <p:cNvSpPr/>
          <p:nvPr/>
        </p:nvSpPr>
        <p:spPr>
          <a:xfrm>
            <a:off x="444626" y="1987657"/>
            <a:ext cx="710728"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400" dirty="0" smtClean="0"/>
              <a:t>UCD</a:t>
            </a:r>
            <a:endParaRPr lang="en-US" sz="1400" dirty="0"/>
          </a:p>
        </p:txBody>
      </p:sp>
      <p:sp>
        <p:nvSpPr>
          <p:cNvPr id="31" name="Rectangle 30"/>
          <p:cNvSpPr/>
          <p:nvPr/>
        </p:nvSpPr>
        <p:spPr>
          <a:xfrm>
            <a:off x="2947113" y="2524562"/>
            <a:ext cx="3840583" cy="29697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Amendment text</a:t>
            </a:r>
            <a:endParaRPr lang="en-US" sz="1400" dirty="0"/>
          </a:p>
        </p:txBody>
      </p:sp>
      <p:sp>
        <p:nvSpPr>
          <p:cNvPr id="32" name="Rectangle 31"/>
          <p:cNvSpPr/>
          <p:nvPr/>
        </p:nvSpPr>
        <p:spPr>
          <a:xfrm>
            <a:off x="1155353" y="1987658"/>
            <a:ext cx="1512000" cy="265112"/>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          FRD</a:t>
            </a:r>
            <a:endParaRPr lang="en-US" sz="1400" dirty="0"/>
          </a:p>
        </p:txBody>
      </p:sp>
      <p:sp>
        <p:nvSpPr>
          <p:cNvPr id="33" name="Text Box 24"/>
          <p:cNvSpPr txBox="1">
            <a:spLocks noChangeArrowheads="1"/>
          </p:cNvSpPr>
          <p:nvPr/>
        </p:nvSpPr>
        <p:spPr bwMode="auto">
          <a:xfrm>
            <a:off x="1814377" y="2518345"/>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5/16-9/17</a:t>
            </a:r>
            <a:endParaRPr lang="en-US" altLang="en-US" sz="700" b="1" dirty="0">
              <a:latin typeface="Arial" panose="020B0604020202020204" pitchFamily="34" charset="0"/>
              <a:cs typeface="Arial" panose="020B0604020202020204" pitchFamily="34" charset="0"/>
            </a:endParaRPr>
          </a:p>
        </p:txBody>
      </p:sp>
      <p:sp>
        <p:nvSpPr>
          <p:cNvPr id="34" name="Text Box 24"/>
          <p:cNvSpPr txBox="1">
            <a:spLocks noChangeArrowheads="1"/>
          </p:cNvSpPr>
          <p:nvPr/>
        </p:nvSpPr>
        <p:spPr bwMode="auto">
          <a:xfrm>
            <a:off x="217171" y="2246470"/>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5/15-11/15</a:t>
            </a:r>
            <a:endParaRPr lang="en-US" altLang="en-US" sz="700" b="1" dirty="0">
              <a:latin typeface="Arial" panose="020B0604020202020204" pitchFamily="34" charset="0"/>
              <a:cs typeface="Arial" panose="020B0604020202020204" pitchFamily="34" charset="0"/>
            </a:endParaRPr>
          </a:p>
        </p:txBody>
      </p:sp>
      <p:sp>
        <p:nvSpPr>
          <p:cNvPr id="35" name="Rectangle 34"/>
          <p:cNvSpPr>
            <a:spLocks noChangeArrowheads="1"/>
          </p:cNvSpPr>
          <p:nvPr/>
        </p:nvSpPr>
        <p:spPr bwMode="auto">
          <a:xfrm>
            <a:off x="7774046"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2021</a:t>
            </a:r>
            <a:endParaRPr lang="en-US" altLang="en-US" b="1" dirty="0">
              <a:solidFill>
                <a:schemeClr val="bg1"/>
              </a:solidFill>
              <a:latin typeface="Arial" panose="020B0604020202020204" pitchFamily="34" charset="0"/>
              <a:cs typeface="Arial" panose="020B0604020202020204" pitchFamily="34" charset="0"/>
            </a:endParaRPr>
          </a:p>
        </p:txBody>
      </p:sp>
      <p:sp>
        <p:nvSpPr>
          <p:cNvPr id="36" name="Line 15"/>
          <p:cNvSpPr>
            <a:spLocks noChangeShapeType="1"/>
          </p:cNvSpPr>
          <p:nvPr/>
        </p:nvSpPr>
        <p:spPr bwMode="auto">
          <a:xfrm flipH="1">
            <a:off x="7808703" y="1124744"/>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7" name="Isosceles Triangle 36"/>
          <p:cNvSpPr>
            <a:spLocks noChangeArrowheads="1"/>
          </p:cNvSpPr>
          <p:nvPr/>
        </p:nvSpPr>
        <p:spPr bwMode="auto">
          <a:xfrm>
            <a:off x="1773196" y="1511397"/>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cxnSp>
        <p:nvCxnSpPr>
          <p:cNvPr id="38" name="Straight Connector 37"/>
          <p:cNvCxnSpPr>
            <a:stCxn id="30" idx="1"/>
          </p:cNvCxnSpPr>
          <p:nvPr/>
        </p:nvCxnSpPr>
        <p:spPr bwMode="auto">
          <a:xfrm>
            <a:off x="444626" y="2120214"/>
            <a:ext cx="1420909" cy="12642"/>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itle 1"/>
          <p:cNvSpPr txBox="1">
            <a:spLocks/>
          </p:cNvSpPr>
          <p:nvPr/>
        </p:nvSpPr>
        <p:spPr>
          <a:xfrm>
            <a:off x="681024" y="585883"/>
            <a:ext cx="8462976" cy="543345"/>
          </a:xfrm>
          <a:prstGeom prst="rect">
            <a:avLst/>
          </a:prstGeom>
        </p:spPr>
        <p:txBody>
          <a:bodyPr lIns="0" tIns="0" rIns="0" bIns="0"/>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kern="0" dirty="0" smtClean="0"/>
              <a:t>Activity timelines post the </a:t>
            </a:r>
            <a:r>
              <a:rPr lang="en-US" kern="0" dirty="0" smtClean="0"/>
              <a:t>May meeting</a:t>
            </a:r>
            <a:endParaRPr lang="en-US" kern="0" dirty="0">
              <a:solidFill>
                <a:srgbClr val="FF33CC"/>
              </a:solidFill>
            </a:endParaRPr>
          </a:p>
        </p:txBody>
      </p:sp>
      <p:sp>
        <p:nvSpPr>
          <p:cNvPr id="40" name="Rectangle 39"/>
          <p:cNvSpPr/>
          <p:nvPr/>
        </p:nvSpPr>
        <p:spPr>
          <a:xfrm>
            <a:off x="1209226" y="2924944"/>
            <a:ext cx="94777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1" name="Rectangle 40"/>
          <p:cNvSpPr/>
          <p:nvPr/>
        </p:nvSpPr>
        <p:spPr>
          <a:xfrm>
            <a:off x="1835696" y="3248277"/>
            <a:ext cx="164882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2" name="Rectangle 41"/>
          <p:cNvSpPr/>
          <p:nvPr/>
        </p:nvSpPr>
        <p:spPr>
          <a:xfrm>
            <a:off x="2942904" y="3554539"/>
            <a:ext cx="365589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sp>
        <p:nvSpPr>
          <p:cNvPr id="43" name="TextBox 42"/>
          <p:cNvSpPr txBox="1"/>
          <p:nvPr/>
        </p:nvSpPr>
        <p:spPr>
          <a:xfrm>
            <a:off x="155334" y="2930664"/>
            <a:ext cx="871919" cy="523220"/>
          </a:xfrm>
          <a:prstGeom prst="rect">
            <a:avLst/>
          </a:prstGeom>
          <a:noFill/>
        </p:spPr>
        <p:txBody>
          <a:bodyPr wrap="square" rtlCol="0">
            <a:spAutoFit/>
          </a:bodyPr>
          <a:lstStyle/>
          <a:p>
            <a:r>
              <a:rPr lang="en-US" sz="1400" dirty="0" smtClean="0">
                <a:solidFill>
                  <a:schemeClr val="tx1"/>
                </a:solidFill>
              </a:rPr>
              <a:t>Accuracy</a:t>
            </a:r>
          </a:p>
          <a:p>
            <a:r>
              <a:rPr lang="en-US" sz="1400" dirty="0" smtClean="0">
                <a:solidFill>
                  <a:schemeClr val="tx1"/>
                </a:solidFill>
              </a:rPr>
              <a:t>coverage</a:t>
            </a:r>
            <a:endParaRPr lang="en-US" sz="1400" dirty="0">
              <a:solidFill>
                <a:schemeClr val="tx1"/>
              </a:solidFill>
            </a:endParaRPr>
          </a:p>
        </p:txBody>
      </p:sp>
      <p:sp>
        <p:nvSpPr>
          <p:cNvPr id="44" name="TextBox 43"/>
          <p:cNvSpPr txBox="1"/>
          <p:nvPr/>
        </p:nvSpPr>
        <p:spPr>
          <a:xfrm>
            <a:off x="255918" y="3939849"/>
            <a:ext cx="687489" cy="307777"/>
          </a:xfrm>
          <a:prstGeom prst="rect">
            <a:avLst/>
          </a:prstGeom>
          <a:noFill/>
        </p:spPr>
        <p:txBody>
          <a:bodyPr wrap="square" rtlCol="0">
            <a:spAutoFit/>
          </a:bodyPr>
          <a:lstStyle/>
          <a:p>
            <a:r>
              <a:rPr lang="en-US" sz="1400" dirty="0" smtClean="0">
                <a:solidFill>
                  <a:schemeClr val="tx1"/>
                </a:solidFill>
              </a:rPr>
              <a:t>60Ghz</a:t>
            </a:r>
            <a:endParaRPr lang="en-US" sz="1400" dirty="0">
              <a:solidFill>
                <a:schemeClr val="tx1"/>
              </a:solidFill>
            </a:endParaRPr>
          </a:p>
        </p:txBody>
      </p:sp>
      <p:sp>
        <p:nvSpPr>
          <p:cNvPr id="45" name="Rectangle 44"/>
          <p:cNvSpPr/>
          <p:nvPr/>
        </p:nvSpPr>
        <p:spPr>
          <a:xfrm>
            <a:off x="1193872" y="3998653"/>
            <a:ext cx="968472"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6" name="Rectangle 45"/>
          <p:cNvSpPr/>
          <p:nvPr/>
        </p:nvSpPr>
        <p:spPr>
          <a:xfrm>
            <a:off x="1911510" y="4323775"/>
            <a:ext cx="157301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7" name="Rectangle 46"/>
          <p:cNvSpPr/>
          <p:nvPr/>
        </p:nvSpPr>
        <p:spPr>
          <a:xfrm>
            <a:off x="3013363" y="4649377"/>
            <a:ext cx="355918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48" name="Straight Connector 47"/>
          <p:cNvCxnSpPr>
            <a:cxnSpLocks noChangeAspect="1"/>
            <a:stCxn id="40" idx="1"/>
          </p:cNvCxnSpPr>
          <p:nvPr/>
        </p:nvCxnSpPr>
        <p:spPr bwMode="auto">
          <a:xfrm>
            <a:off x="1209226" y="3086762"/>
            <a:ext cx="605151"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Connector 48"/>
          <p:cNvCxnSpPr>
            <a:cxnSpLocks noChangeAspect="1"/>
          </p:cNvCxnSpPr>
          <p:nvPr/>
        </p:nvCxnSpPr>
        <p:spPr bwMode="auto">
          <a:xfrm>
            <a:off x="1202497" y="4183511"/>
            <a:ext cx="578727"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TextBox 49"/>
          <p:cNvSpPr txBox="1"/>
          <p:nvPr/>
        </p:nvSpPr>
        <p:spPr>
          <a:xfrm>
            <a:off x="107504" y="4975667"/>
            <a:ext cx="996622" cy="307777"/>
          </a:xfrm>
          <a:prstGeom prst="rect">
            <a:avLst/>
          </a:prstGeom>
          <a:noFill/>
        </p:spPr>
        <p:txBody>
          <a:bodyPr wrap="square" rtlCol="0">
            <a:spAutoFit/>
          </a:bodyPr>
          <a:lstStyle/>
          <a:p>
            <a:r>
              <a:rPr lang="en-US" sz="1400" dirty="0" smtClean="0">
                <a:solidFill>
                  <a:schemeClr val="tx1"/>
                </a:solidFill>
              </a:rPr>
              <a:t>Scalability</a:t>
            </a:r>
            <a:endParaRPr lang="en-US" sz="1400" dirty="0">
              <a:solidFill>
                <a:schemeClr val="tx1"/>
              </a:solidFill>
            </a:endParaRPr>
          </a:p>
        </p:txBody>
      </p:sp>
      <p:sp>
        <p:nvSpPr>
          <p:cNvPr id="51" name="Rectangle 50"/>
          <p:cNvSpPr/>
          <p:nvPr/>
        </p:nvSpPr>
        <p:spPr>
          <a:xfrm>
            <a:off x="1209226" y="4990385"/>
            <a:ext cx="96109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52" name="Rectangle 51"/>
          <p:cNvSpPr/>
          <p:nvPr/>
        </p:nvSpPr>
        <p:spPr>
          <a:xfrm>
            <a:off x="1849020" y="5313718"/>
            <a:ext cx="162515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53" name="Rectangle 52"/>
          <p:cNvSpPr/>
          <p:nvPr/>
        </p:nvSpPr>
        <p:spPr>
          <a:xfrm>
            <a:off x="2956228" y="5619980"/>
            <a:ext cx="364257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54" name="Straight Connector 53"/>
          <p:cNvCxnSpPr>
            <a:cxnSpLocks noChangeAspect="1"/>
            <a:stCxn id="51" idx="1"/>
          </p:cNvCxnSpPr>
          <p:nvPr/>
        </p:nvCxnSpPr>
        <p:spPr bwMode="auto">
          <a:xfrm>
            <a:off x="1209226" y="5152203"/>
            <a:ext cx="656309"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Text Box 24"/>
          <p:cNvSpPr txBox="1">
            <a:spLocks noChangeArrowheads="1"/>
          </p:cNvSpPr>
          <p:nvPr/>
        </p:nvSpPr>
        <p:spPr bwMode="auto">
          <a:xfrm>
            <a:off x="1865535" y="1515749"/>
            <a:ext cx="731105"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.11az SFD </a:t>
            </a:r>
          </a:p>
          <a:p>
            <a:pPr algn="ctr"/>
            <a:r>
              <a:rPr lang="en-US" altLang="en-US" sz="800" dirty="0" smtClean="0">
                <a:latin typeface="Arial" panose="020B0604020202020204" pitchFamily="34" charset="0"/>
                <a:cs typeface="Arial" panose="020B0604020202020204" pitchFamily="34" charset="0"/>
              </a:rPr>
              <a:t>5-2016</a:t>
            </a:r>
            <a:endParaRPr lang="en-US" altLang="en-US" sz="800" dirty="0">
              <a:latin typeface="Arial" panose="020B0604020202020204" pitchFamily="34" charset="0"/>
              <a:cs typeface="Arial" panose="020B0604020202020204" pitchFamily="34" charset="0"/>
            </a:endParaRPr>
          </a:p>
        </p:txBody>
      </p:sp>
      <p:sp>
        <p:nvSpPr>
          <p:cNvPr id="56" name="Oval Callout 55"/>
          <p:cNvSpPr/>
          <p:nvPr/>
        </p:nvSpPr>
        <p:spPr bwMode="auto">
          <a:xfrm>
            <a:off x="3484524" y="1987657"/>
            <a:ext cx="2167596" cy="287285"/>
          </a:xfrm>
          <a:prstGeom prst="wedgeEllipseCallout">
            <a:avLst>
              <a:gd name="adj1" fmla="val -49921"/>
              <a:gd name="adj2" fmla="val 118294"/>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SFD feature  Freeze</a:t>
            </a:r>
          </a:p>
        </p:txBody>
      </p:sp>
      <p:sp>
        <p:nvSpPr>
          <p:cNvPr id="57" name="Oval Callout 56"/>
          <p:cNvSpPr/>
          <p:nvPr/>
        </p:nvSpPr>
        <p:spPr bwMode="auto">
          <a:xfrm>
            <a:off x="35940" y="2625205"/>
            <a:ext cx="2167596" cy="287285"/>
          </a:xfrm>
          <a:prstGeom prst="wedgeEllipseCallout">
            <a:avLst>
              <a:gd name="adj1" fmla="val 71520"/>
              <a:gd name="adj2" fmla="val -180706"/>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FRD Freeze</a:t>
            </a:r>
          </a:p>
        </p:txBody>
      </p:sp>
      <p:sp>
        <p:nvSpPr>
          <p:cNvPr id="58" name="Curved Left Arrow 57"/>
          <p:cNvSpPr/>
          <p:nvPr/>
        </p:nvSpPr>
        <p:spPr bwMode="auto">
          <a:xfrm rot="10800000">
            <a:off x="5796136" y="2584529"/>
            <a:ext cx="449160" cy="1256804"/>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59" name="Curved Left Arrow 58"/>
          <p:cNvSpPr/>
          <p:nvPr/>
        </p:nvSpPr>
        <p:spPr bwMode="auto">
          <a:xfrm rot="10800000">
            <a:off x="5707543" y="25845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0" name="Curved Left Arrow 59"/>
          <p:cNvSpPr/>
          <p:nvPr/>
        </p:nvSpPr>
        <p:spPr bwMode="auto">
          <a:xfrm rot="10800000">
            <a:off x="5707542" y="25845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nvGrpSpPr>
          <p:cNvPr id="61" name="Group 60"/>
          <p:cNvGrpSpPr/>
          <p:nvPr/>
        </p:nvGrpSpPr>
        <p:grpSpPr>
          <a:xfrm flipH="1">
            <a:off x="3246480" y="2293764"/>
            <a:ext cx="518789" cy="3227211"/>
            <a:chOff x="5859942" y="2736929"/>
            <a:chExt cx="537754" cy="3227211"/>
          </a:xfrm>
        </p:grpSpPr>
        <p:sp>
          <p:nvSpPr>
            <p:cNvPr id="62" name="Curved Left Arrow 61"/>
            <p:cNvSpPr/>
            <p:nvPr/>
          </p:nvSpPr>
          <p:spPr bwMode="auto">
            <a:xfrm rot="10800000">
              <a:off x="5948536" y="2736929"/>
              <a:ext cx="449160" cy="1170175"/>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3" name="Curved Left Arrow 62"/>
            <p:cNvSpPr/>
            <p:nvPr/>
          </p:nvSpPr>
          <p:spPr bwMode="auto">
            <a:xfrm rot="10800000">
              <a:off x="5859943" y="27369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4" name="Curved Left Arrow 63"/>
            <p:cNvSpPr/>
            <p:nvPr/>
          </p:nvSpPr>
          <p:spPr bwMode="auto">
            <a:xfrm rot="10800000">
              <a:off x="5859942" y="27369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spTree>
    <p:extLst>
      <p:ext uri="{BB962C8B-B14F-4D97-AF65-F5344CB8AC3E}">
        <p14:creationId xmlns:p14="http://schemas.microsoft.com/office/powerpoint/2010/main" val="15466067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TGaz</a:t>
            </a:r>
            <a:r>
              <a:rPr lang="en-US" dirty="0" smtClean="0"/>
              <a:t> Timelines Review</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Current plan is slipping, by roughly 3-4 months.</a:t>
            </a:r>
          </a:p>
          <a:p>
            <a:pPr>
              <a:buFont typeface="Arial" panose="020B0604020202020204" pitchFamily="34" charset="0"/>
              <a:buChar char="•"/>
            </a:pPr>
            <a:r>
              <a:rPr lang="en-US" dirty="0" smtClean="0"/>
              <a:t>Main culprits:</a:t>
            </a:r>
          </a:p>
          <a:p>
            <a:pPr lvl="1">
              <a:buFont typeface="Arial" panose="020B0604020202020204" pitchFamily="34" charset="0"/>
              <a:buChar char="•"/>
            </a:pPr>
            <a:r>
              <a:rPr lang="en-US" dirty="0" smtClean="0"/>
              <a:t>Slow progress to the last part of the FRD.</a:t>
            </a:r>
          </a:p>
          <a:p>
            <a:pPr lvl="1">
              <a:buFont typeface="Arial" panose="020B0604020202020204" pitchFamily="34" charset="0"/>
              <a:buChar char="•"/>
            </a:pPr>
            <a:r>
              <a:rPr lang="en-US" dirty="0" smtClean="0"/>
              <a:t>No submissions of technical nature admitted to the SFD.</a:t>
            </a:r>
          </a:p>
          <a:p>
            <a:pPr>
              <a:buFont typeface="Arial" panose="020B0604020202020204" pitchFamily="34" charset="0"/>
              <a:buChar char="•"/>
            </a:pPr>
            <a:r>
              <a:rPr lang="en-US" dirty="0" smtClean="0"/>
              <a:t>At this time it’s hard to assess the overall delay:</a:t>
            </a:r>
          </a:p>
          <a:p>
            <a:pPr lvl="1">
              <a:buFont typeface="Arial" panose="020B0604020202020204" pitchFamily="34" charset="0"/>
              <a:buChar char="•"/>
            </a:pPr>
            <a:r>
              <a:rPr lang="en-US" dirty="0" smtClean="0"/>
              <a:t>Only once progress is made will assessment be possible.</a:t>
            </a:r>
          </a:p>
          <a:p>
            <a:pPr lvl="1">
              <a:buFont typeface="Arial" panose="020B0604020202020204" pitchFamily="34" charset="0"/>
              <a:buChar char="•"/>
            </a:pPr>
            <a:r>
              <a:rPr lang="en-US" dirty="0" smtClean="0"/>
              <a:t>Group should consider that when reviewing timelines and expectations setting.</a:t>
            </a:r>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July 2016</a:t>
            </a:r>
            <a:endParaRPr lang="en-GB" dirty="0"/>
          </a:p>
        </p:txBody>
      </p:sp>
    </p:spTree>
    <p:extLst>
      <p:ext uri="{BB962C8B-B14F-4D97-AF65-F5344CB8AC3E}">
        <p14:creationId xmlns:p14="http://schemas.microsoft.com/office/powerpoint/2010/main" val="43173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685800" y="1981200"/>
            <a:ext cx="7772400" cy="4114800"/>
          </a:xfrm>
          <a:ln/>
        </p:spPr>
        <p:txBody>
          <a:bodyPr/>
          <a:lstStyle/>
          <a:p>
            <a:pPr indent="12700" algn="just">
              <a:spcBef>
                <a:spcPct val="20000"/>
              </a:spcBef>
            </a:pPr>
            <a:r>
              <a:rPr lang="en-US" altLang="en-US" dirty="0"/>
              <a:t>This presentation contains the IEEE 802.11 </a:t>
            </a:r>
            <a:r>
              <a:rPr lang="en-US" altLang="en-US" dirty="0" err="1" smtClean="0"/>
              <a:t>TGaz</a:t>
            </a:r>
            <a:r>
              <a:rPr lang="en-US" altLang="en-US" dirty="0" smtClean="0"/>
              <a:t> Next Generation Positioning agenda </a:t>
            </a:r>
            <a:r>
              <a:rPr lang="en-US" altLang="en-US" dirty="0"/>
              <a:t>for the </a:t>
            </a:r>
            <a:r>
              <a:rPr lang="en-US" altLang="en-US" dirty="0" smtClean="0"/>
              <a:t>July meeting.</a:t>
            </a:r>
            <a:endParaRPr lang="en-US" altLang="en-US" dirty="0"/>
          </a:p>
          <a:p>
            <a:pPr lvl="1">
              <a:spcBef>
                <a:spcPct val="20000"/>
              </a:spcBef>
              <a:buFontTx/>
              <a:buChar char="–"/>
            </a:pPr>
            <a:endParaRPr lang="en-US" altLang="en-US" dirty="0"/>
          </a:p>
          <a:p>
            <a:pPr lvl="1">
              <a:spcBef>
                <a:spcPct val="20000"/>
              </a:spcBef>
              <a:buFontTx/>
              <a:buChar char="–"/>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a:xfrm>
            <a:off x="5500694" y="6475413"/>
            <a:ext cx="3041644"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696912" y="333375"/>
            <a:ext cx="2589203"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p>
            <a:r>
              <a:rPr lang="en-US" smtClean="0"/>
              <a:t>July 2016</a:t>
            </a:r>
            <a:endParaRPr lang="en-GB" dirty="0"/>
          </a:p>
        </p:txBody>
      </p:sp>
      <p:sp>
        <p:nvSpPr>
          <p:cNvPr id="3" name="Footer Placeholder 2"/>
          <p:cNvSpPr>
            <a:spLocks noGrp="1"/>
          </p:cNvSpPr>
          <p:nvPr>
            <p:ph type="ftr" idx="11"/>
          </p:nvPr>
        </p:nvSpPr>
        <p:spPr/>
        <p:txBody>
          <a:bodyPr/>
          <a:lstStyle/>
          <a:p>
            <a:r>
              <a:rPr lang="en-GB" smtClean="0"/>
              <a:t>Jonathan Segev, Intel Corporation</a:t>
            </a:r>
            <a:endParaRPr lang="en-GB" dirty="0"/>
          </a:p>
        </p:txBody>
      </p:sp>
      <p:sp>
        <p:nvSpPr>
          <p:cNvPr id="4" name="Slide Number Placeholder 3"/>
          <p:cNvSpPr>
            <a:spLocks noGrp="1"/>
          </p:cNvSpPr>
          <p:nvPr>
            <p:ph type="sldNum" idx="12"/>
          </p:nvPr>
        </p:nvSpPr>
        <p:spPr/>
        <p:txBody>
          <a:bodyPr/>
          <a:lstStyle/>
          <a:p>
            <a:r>
              <a:rPr lang="en-GB" smtClean="0"/>
              <a:t>Slide </a:t>
            </a:r>
            <a:fld id="{F5D8E26B-7BCF-4D25-9C89-0168A6618F18}" type="slidenum">
              <a:rPr lang="en-GB" smtClean="0"/>
              <a:pPr/>
              <a:t>30</a:t>
            </a:fld>
            <a:endParaRPr lang="en-GB"/>
          </a:p>
        </p:txBody>
      </p:sp>
      <p:sp>
        <p:nvSpPr>
          <p:cNvPr id="5" name="Line 15"/>
          <p:cNvSpPr>
            <a:spLocks noChangeShapeType="1"/>
          </p:cNvSpPr>
          <p:nvPr/>
        </p:nvSpPr>
        <p:spPr bwMode="auto">
          <a:xfrm flipH="1">
            <a:off x="6572543" y="1167606"/>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6" name="Line 14"/>
          <p:cNvSpPr>
            <a:spLocks noChangeShapeType="1"/>
          </p:cNvSpPr>
          <p:nvPr/>
        </p:nvSpPr>
        <p:spPr bwMode="auto">
          <a:xfrm flipH="1">
            <a:off x="3982088" y="1167606"/>
            <a:ext cx="7937"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 name="Line 10"/>
          <p:cNvSpPr>
            <a:spLocks noChangeShapeType="1"/>
          </p:cNvSpPr>
          <p:nvPr/>
        </p:nvSpPr>
        <p:spPr bwMode="auto">
          <a:xfrm>
            <a:off x="1308721"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8" name="Line 11"/>
          <p:cNvSpPr>
            <a:spLocks noChangeShapeType="1"/>
          </p:cNvSpPr>
          <p:nvPr/>
        </p:nvSpPr>
        <p:spPr bwMode="auto">
          <a:xfrm>
            <a:off x="2677035"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9" name="Rectangle 8"/>
          <p:cNvSpPr>
            <a:spLocks noChangeArrowheads="1"/>
          </p:cNvSpPr>
          <p:nvPr/>
        </p:nvSpPr>
        <p:spPr bwMode="auto">
          <a:xfrm>
            <a:off x="6480968"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2020</a:t>
            </a:r>
            <a:endParaRPr lang="en-US" altLang="en-US" b="1" dirty="0">
              <a:solidFill>
                <a:schemeClr val="bg1"/>
              </a:solidFill>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5215474" y="1124744"/>
            <a:ext cx="1265494"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2019</a:t>
            </a:r>
            <a:endParaRPr lang="en-US" altLang="en-US" b="1" dirty="0">
              <a:solidFill>
                <a:schemeClr val="bg1"/>
              </a:solidFill>
              <a:latin typeface="Arial" panose="020B0604020202020204" pitchFamily="34" charset="0"/>
              <a:cs typeface="Arial" panose="020B0604020202020204" pitchFamily="34" charset="0"/>
            </a:endParaRPr>
          </a:p>
        </p:txBody>
      </p:sp>
      <p:sp>
        <p:nvSpPr>
          <p:cNvPr id="11" name="Rectangle 10"/>
          <p:cNvSpPr>
            <a:spLocks noChangeArrowheads="1"/>
          </p:cNvSpPr>
          <p:nvPr/>
        </p:nvSpPr>
        <p:spPr bwMode="auto">
          <a:xfrm>
            <a:off x="2677366" y="1124744"/>
            <a:ext cx="127261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2017</a:t>
            </a:r>
            <a:endParaRPr lang="en-US" altLang="en-US" b="1" dirty="0">
              <a:solidFill>
                <a:schemeClr val="bg1"/>
              </a:solidFill>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1362034" y="1124744"/>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2016</a:t>
            </a:r>
            <a:endParaRPr lang="en-US" altLang="en-US" b="1" dirty="0">
              <a:solidFill>
                <a:schemeClr val="bg1"/>
              </a:solidFill>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89421" y="1124744"/>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2015</a:t>
            </a:r>
            <a:endParaRPr lang="en-US" altLang="en-US" b="1" dirty="0">
              <a:solidFill>
                <a:schemeClr val="bg1"/>
              </a:solidFill>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3941080" y="1124744"/>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2018</a:t>
            </a:r>
            <a:endParaRPr lang="en-US" altLang="en-US" b="1" dirty="0">
              <a:solidFill>
                <a:schemeClr val="bg1"/>
              </a:solidFill>
              <a:latin typeface="Arial" panose="020B0604020202020204" pitchFamily="34" charset="0"/>
              <a:cs typeface="Arial" panose="020B0604020202020204" pitchFamily="34" charset="0"/>
            </a:endParaRPr>
          </a:p>
        </p:txBody>
      </p:sp>
      <p:sp>
        <p:nvSpPr>
          <p:cNvPr id="15" name="Line 15"/>
          <p:cNvSpPr>
            <a:spLocks noChangeShapeType="1"/>
          </p:cNvSpPr>
          <p:nvPr/>
        </p:nvSpPr>
        <p:spPr bwMode="auto">
          <a:xfrm>
            <a:off x="5240826"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6" name="Rectangle 15"/>
          <p:cNvSpPr>
            <a:spLocks noChangeArrowheads="1"/>
          </p:cNvSpPr>
          <p:nvPr/>
        </p:nvSpPr>
        <p:spPr bwMode="auto">
          <a:xfrm>
            <a:off x="89422" y="1124744"/>
            <a:ext cx="8989276" cy="5262862"/>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7" name="Text Box 26"/>
          <p:cNvSpPr txBox="1">
            <a:spLocks noChangeArrowheads="1"/>
          </p:cNvSpPr>
          <p:nvPr/>
        </p:nvSpPr>
        <p:spPr bwMode="auto">
          <a:xfrm flipH="1">
            <a:off x="4128847" y="1504511"/>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2.0</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(Mar </a:t>
            </a:r>
            <a:r>
              <a:rPr lang="en-US" altLang="en-US" sz="800" dirty="0" smtClean="0">
                <a:latin typeface="Arial" panose="020B0604020202020204" pitchFamily="34" charset="0"/>
                <a:cs typeface="Arial" panose="020B0604020202020204" pitchFamily="34" charset="0"/>
              </a:rPr>
              <a:t>2018)</a:t>
            </a:r>
            <a:endParaRPr lang="en-US" altLang="en-US" sz="800" dirty="0">
              <a:latin typeface="Arial" panose="020B0604020202020204" pitchFamily="34" charset="0"/>
              <a:cs typeface="Arial" panose="020B0604020202020204" pitchFamily="34" charset="0"/>
            </a:endParaRPr>
          </a:p>
        </p:txBody>
      </p:sp>
      <p:sp>
        <p:nvSpPr>
          <p:cNvPr id="18" name="Text Box 29"/>
          <p:cNvSpPr txBox="1">
            <a:spLocks noChangeArrowheads="1"/>
          </p:cNvSpPr>
          <p:nvPr/>
        </p:nvSpPr>
        <p:spPr bwMode="auto">
          <a:xfrm flipH="1">
            <a:off x="6629342" y="1514070"/>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0" dirty="0"/>
              <a:t>.11az</a:t>
            </a:r>
            <a:br>
              <a:rPr lang="en-US" altLang="en-US" b="0" dirty="0"/>
            </a:br>
            <a:r>
              <a:rPr lang="en-US" altLang="en-US" b="0" dirty="0"/>
              <a:t> Final</a:t>
            </a:r>
          </a:p>
          <a:p>
            <a:r>
              <a:rPr lang="en-US" altLang="en-US" b="0" dirty="0" smtClean="0"/>
              <a:t>(May. 2020)</a:t>
            </a:r>
            <a:endParaRPr lang="en-US" altLang="en-US" b="0" dirty="0"/>
          </a:p>
        </p:txBody>
      </p:sp>
      <p:sp>
        <p:nvSpPr>
          <p:cNvPr id="19" name="Isosceles Triangle 18"/>
          <p:cNvSpPr>
            <a:spLocks noChangeArrowheads="1"/>
          </p:cNvSpPr>
          <p:nvPr/>
        </p:nvSpPr>
        <p:spPr bwMode="auto">
          <a:xfrm>
            <a:off x="771983"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US" altLang="en-US">
              <a:latin typeface="Arial" panose="020B0604020202020204" pitchFamily="34" charset="0"/>
              <a:cs typeface="Arial" panose="020B0604020202020204" pitchFamily="34" charset="0"/>
            </a:endParaRPr>
          </a:p>
        </p:txBody>
      </p:sp>
      <p:sp>
        <p:nvSpPr>
          <p:cNvPr id="20" name="Isosceles Triangle 19"/>
          <p:cNvSpPr>
            <a:spLocks noChangeArrowheads="1"/>
          </p:cNvSpPr>
          <p:nvPr/>
        </p:nvSpPr>
        <p:spPr bwMode="auto">
          <a:xfrm flipH="1">
            <a:off x="4727102" y="1525750"/>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1" name="Text Box 24"/>
          <p:cNvSpPr txBox="1">
            <a:spLocks noChangeArrowheads="1"/>
          </p:cNvSpPr>
          <p:nvPr/>
        </p:nvSpPr>
        <p:spPr bwMode="auto">
          <a:xfrm>
            <a:off x="2763445" y="1504764"/>
            <a:ext cx="71072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1.0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(Sep. 2017)</a:t>
            </a:r>
            <a:endParaRPr lang="en-US" altLang="en-US" sz="800" dirty="0">
              <a:latin typeface="Arial" panose="020B0604020202020204" pitchFamily="34" charset="0"/>
              <a:cs typeface="Arial" panose="020B0604020202020204" pitchFamily="34" charset="0"/>
            </a:endParaRPr>
          </a:p>
        </p:txBody>
      </p:sp>
      <p:sp>
        <p:nvSpPr>
          <p:cNvPr id="22" name="Isosceles Triangle 21"/>
          <p:cNvSpPr>
            <a:spLocks noChangeArrowheads="1"/>
          </p:cNvSpPr>
          <p:nvPr/>
        </p:nvSpPr>
        <p:spPr bwMode="auto">
          <a:xfrm>
            <a:off x="3404196" y="1520988"/>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3" name="Isosceles Triangle 22"/>
          <p:cNvSpPr>
            <a:spLocks noChangeArrowheads="1"/>
          </p:cNvSpPr>
          <p:nvPr/>
        </p:nvSpPr>
        <p:spPr bwMode="auto">
          <a:xfrm>
            <a:off x="136458" y="1526931"/>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4" name="Text Box 24"/>
          <p:cNvSpPr txBox="1">
            <a:spLocks noChangeArrowheads="1"/>
          </p:cNvSpPr>
          <p:nvPr/>
        </p:nvSpPr>
        <p:spPr bwMode="auto">
          <a:xfrm>
            <a:off x="43796" y="1512033"/>
            <a:ext cx="855796" cy="452185"/>
          </a:xfrm>
          <a:prstGeom prst="rect">
            <a:avLst/>
          </a:prstGeom>
          <a:noFill/>
          <a:ln>
            <a:noFill/>
          </a:ln>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SG </a:t>
            </a:r>
          </a:p>
          <a:p>
            <a:pPr algn="ctr"/>
            <a:r>
              <a:rPr lang="en-US" altLang="en-US" sz="800" dirty="0" smtClean="0">
                <a:latin typeface="Arial" panose="020B0604020202020204" pitchFamily="34" charset="0"/>
                <a:cs typeface="Arial" panose="020B0604020202020204" pitchFamily="34" charset="0"/>
              </a:rPr>
              <a:t>Formation</a:t>
            </a:r>
          </a:p>
          <a:p>
            <a:pPr algn="ctr"/>
            <a:r>
              <a:rPr lang="en-US" altLang="en-US" sz="800" dirty="0" smtClean="0">
                <a:latin typeface="Arial" panose="020B0604020202020204" pitchFamily="34" charset="0"/>
                <a:cs typeface="Arial" panose="020B0604020202020204" pitchFamily="34" charset="0"/>
              </a:rPr>
              <a:t>1-15</a:t>
            </a:r>
            <a:endParaRPr lang="en-US" altLang="en-US" sz="800" dirty="0">
              <a:latin typeface="Arial" panose="020B0604020202020204" pitchFamily="34" charset="0"/>
              <a:cs typeface="Arial" panose="020B0604020202020204" pitchFamily="34" charset="0"/>
            </a:endParaRPr>
          </a:p>
        </p:txBody>
      </p:sp>
      <p:sp>
        <p:nvSpPr>
          <p:cNvPr id="25" name="Text Box 24"/>
          <p:cNvSpPr txBox="1">
            <a:spLocks noChangeArrowheads="1"/>
          </p:cNvSpPr>
          <p:nvPr/>
        </p:nvSpPr>
        <p:spPr bwMode="auto">
          <a:xfrm>
            <a:off x="1002000" y="2240169"/>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11/15-5/16</a:t>
            </a:r>
            <a:endParaRPr lang="en-US" altLang="en-US" sz="700" b="1" dirty="0">
              <a:latin typeface="Arial" panose="020B0604020202020204" pitchFamily="34" charset="0"/>
              <a:cs typeface="Arial" panose="020B0604020202020204" pitchFamily="34" charset="0"/>
            </a:endParaRPr>
          </a:p>
        </p:txBody>
      </p:sp>
      <p:sp>
        <p:nvSpPr>
          <p:cNvPr id="26" name="Isosceles Triangle 25"/>
          <p:cNvSpPr>
            <a:spLocks noChangeArrowheads="1"/>
          </p:cNvSpPr>
          <p:nvPr/>
        </p:nvSpPr>
        <p:spPr bwMode="auto">
          <a:xfrm>
            <a:off x="6701460" y="1536499"/>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7" name="Rectangle 26"/>
          <p:cNvSpPr/>
          <p:nvPr/>
        </p:nvSpPr>
        <p:spPr>
          <a:xfrm>
            <a:off x="1837260" y="2272912"/>
            <a:ext cx="1647264" cy="24344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11az </a:t>
            </a:r>
            <a:r>
              <a:rPr lang="en-US" sz="1400" dirty="0"/>
              <a:t>SFD</a:t>
            </a:r>
          </a:p>
        </p:txBody>
      </p:sp>
      <p:sp>
        <p:nvSpPr>
          <p:cNvPr id="28" name="Text Box 24"/>
          <p:cNvSpPr txBox="1">
            <a:spLocks noChangeArrowheads="1"/>
          </p:cNvSpPr>
          <p:nvPr/>
        </p:nvSpPr>
        <p:spPr bwMode="auto">
          <a:xfrm>
            <a:off x="982469" y="1514015"/>
            <a:ext cx="81011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TG </a:t>
            </a:r>
            <a:r>
              <a:rPr lang="en-US" altLang="en-US" sz="800" dirty="0" smtClean="0">
                <a:latin typeface="Arial" panose="020B0604020202020204" pitchFamily="34" charset="0"/>
                <a:cs typeface="Arial" panose="020B0604020202020204" pitchFamily="34" charset="0"/>
              </a:rPr>
              <a:t>formation </a:t>
            </a:r>
          </a:p>
          <a:p>
            <a:pPr algn="ctr"/>
            <a:r>
              <a:rPr lang="en-US" altLang="en-US" sz="800" dirty="0" smtClean="0">
                <a:latin typeface="Arial" panose="020B0604020202020204" pitchFamily="34" charset="0"/>
                <a:cs typeface="Arial" panose="020B0604020202020204" pitchFamily="34" charset="0"/>
              </a:rPr>
              <a:t>9-15</a:t>
            </a:r>
            <a:endParaRPr lang="en-US" altLang="en-US" sz="800" dirty="0">
              <a:latin typeface="Arial" panose="020B0604020202020204" pitchFamily="34" charset="0"/>
              <a:cs typeface="Arial" panose="020B0604020202020204" pitchFamily="34" charset="0"/>
            </a:endParaRPr>
          </a:p>
        </p:txBody>
      </p:sp>
      <p:sp>
        <p:nvSpPr>
          <p:cNvPr id="29" name="Isosceles Triangle 28"/>
          <p:cNvSpPr>
            <a:spLocks noChangeArrowheads="1"/>
          </p:cNvSpPr>
          <p:nvPr/>
        </p:nvSpPr>
        <p:spPr bwMode="auto">
          <a:xfrm>
            <a:off x="835832"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0" name="Rectangle 29"/>
          <p:cNvSpPr/>
          <p:nvPr/>
        </p:nvSpPr>
        <p:spPr>
          <a:xfrm>
            <a:off x="444626" y="1987657"/>
            <a:ext cx="710728"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400" dirty="0" smtClean="0"/>
              <a:t>UCD</a:t>
            </a:r>
            <a:endParaRPr lang="en-US" sz="1400" dirty="0"/>
          </a:p>
        </p:txBody>
      </p:sp>
      <p:sp>
        <p:nvSpPr>
          <p:cNvPr id="31" name="Rectangle 30"/>
          <p:cNvSpPr/>
          <p:nvPr/>
        </p:nvSpPr>
        <p:spPr>
          <a:xfrm>
            <a:off x="2947113" y="2524562"/>
            <a:ext cx="3840583" cy="29697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Amendment text</a:t>
            </a:r>
            <a:endParaRPr lang="en-US" sz="1400" dirty="0"/>
          </a:p>
        </p:txBody>
      </p:sp>
      <p:sp>
        <p:nvSpPr>
          <p:cNvPr id="32" name="Rectangle 31"/>
          <p:cNvSpPr/>
          <p:nvPr/>
        </p:nvSpPr>
        <p:spPr>
          <a:xfrm>
            <a:off x="1155353" y="1987658"/>
            <a:ext cx="1512000" cy="265112"/>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         FRD</a:t>
            </a:r>
            <a:endParaRPr lang="en-US" sz="1400" dirty="0"/>
          </a:p>
        </p:txBody>
      </p:sp>
      <p:sp>
        <p:nvSpPr>
          <p:cNvPr id="33" name="Text Box 24"/>
          <p:cNvSpPr txBox="1">
            <a:spLocks noChangeArrowheads="1"/>
          </p:cNvSpPr>
          <p:nvPr/>
        </p:nvSpPr>
        <p:spPr bwMode="auto">
          <a:xfrm>
            <a:off x="1814377" y="2518345"/>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5/16-9/17</a:t>
            </a:r>
            <a:endParaRPr lang="en-US" altLang="en-US" sz="700" b="1" dirty="0">
              <a:latin typeface="Arial" panose="020B0604020202020204" pitchFamily="34" charset="0"/>
              <a:cs typeface="Arial" panose="020B0604020202020204" pitchFamily="34" charset="0"/>
            </a:endParaRPr>
          </a:p>
        </p:txBody>
      </p:sp>
      <p:sp>
        <p:nvSpPr>
          <p:cNvPr id="34" name="Text Box 24"/>
          <p:cNvSpPr txBox="1">
            <a:spLocks noChangeArrowheads="1"/>
          </p:cNvSpPr>
          <p:nvPr/>
        </p:nvSpPr>
        <p:spPr bwMode="auto">
          <a:xfrm>
            <a:off x="217171" y="2246470"/>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5/15-11/15</a:t>
            </a:r>
            <a:endParaRPr lang="en-US" altLang="en-US" sz="700" b="1" dirty="0">
              <a:latin typeface="Arial" panose="020B0604020202020204" pitchFamily="34" charset="0"/>
              <a:cs typeface="Arial" panose="020B0604020202020204" pitchFamily="34" charset="0"/>
            </a:endParaRPr>
          </a:p>
        </p:txBody>
      </p:sp>
      <p:sp>
        <p:nvSpPr>
          <p:cNvPr id="35" name="Rectangle 34"/>
          <p:cNvSpPr>
            <a:spLocks noChangeArrowheads="1"/>
          </p:cNvSpPr>
          <p:nvPr/>
        </p:nvSpPr>
        <p:spPr bwMode="auto">
          <a:xfrm>
            <a:off x="7774046"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2021</a:t>
            </a:r>
            <a:endParaRPr lang="en-US" altLang="en-US" b="1" dirty="0">
              <a:solidFill>
                <a:schemeClr val="bg1"/>
              </a:solidFill>
              <a:latin typeface="Arial" panose="020B0604020202020204" pitchFamily="34" charset="0"/>
              <a:cs typeface="Arial" panose="020B0604020202020204" pitchFamily="34" charset="0"/>
            </a:endParaRPr>
          </a:p>
        </p:txBody>
      </p:sp>
      <p:sp>
        <p:nvSpPr>
          <p:cNvPr id="36" name="Line 15"/>
          <p:cNvSpPr>
            <a:spLocks noChangeShapeType="1"/>
          </p:cNvSpPr>
          <p:nvPr/>
        </p:nvSpPr>
        <p:spPr bwMode="auto">
          <a:xfrm flipH="1">
            <a:off x="7808703" y="1124744"/>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7" name="Isosceles Triangle 36"/>
          <p:cNvSpPr>
            <a:spLocks noChangeArrowheads="1"/>
          </p:cNvSpPr>
          <p:nvPr/>
        </p:nvSpPr>
        <p:spPr bwMode="auto">
          <a:xfrm>
            <a:off x="1773196" y="1511397"/>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cxnSp>
        <p:nvCxnSpPr>
          <p:cNvPr id="38" name="Straight Connector 37"/>
          <p:cNvCxnSpPr>
            <a:stCxn id="30" idx="1"/>
          </p:cNvCxnSpPr>
          <p:nvPr/>
        </p:nvCxnSpPr>
        <p:spPr bwMode="auto">
          <a:xfrm>
            <a:off x="444626" y="2120214"/>
            <a:ext cx="1466884" cy="12642"/>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itle 1"/>
          <p:cNvSpPr txBox="1">
            <a:spLocks/>
          </p:cNvSpPr>
          <p:nvPr/>
        </p:nvSpPr>
        <p:spPr>
          <a:xfrm>
            <a:off x="681024" y="585883"/>
            <a:ext cx="8462976" cy="543345"/>
          </a:xfrm>
          <a:prstGeom prst="rect">
            <a:avLst/>
          </a:prstGeom>
        </p:spPr>
        <p:txBody>
          <a:bodyPr lIns="0" tIns="0" rIns="0" bIns="0"/>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kern="0" dirty="0" smtClean="0"/>
              <a:t>Activity timelines post the </a:t>
            </a:r>
            <a:r>
              <a:rPr lang="en-US" kern="0" dirty="0" smtClean="0"/>
              <a:t>July meeting</a:t>
            </a:r>
            <a:endParaRPr lang="en-US" kern="0" dirty="0">
              <a:solidFill>
                <a:srgbClr val="FF33CC"/>
              </a:solidFill>
            </a:endParaRPr>
          </a:p>
        </p:txBody>
      </p:sp>
      <p:sp>
        <p:nvSpPr>
          <p:cNvPr id="40" name="Rectangle 39"/>
          <p:cNvSpPr/>
          <p:nvPr/>
        </p:nvSpPr>
        <p:spPr>
          <a:xfrm>
            <a:off x="1209226" y="2924944"/>
            <a:ext cx="94777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1" name="Rectangle 40"/>
          <p:cNvSpPr/>
          <p:nvPr/>
        </p:nvSpPr>
        <p:spPr>
          <a:xfrm>
            <a:off x="1835696" y="3248277"/>
            <a:ext cx="164882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2" name="Rectangle 41"/>
          <p:cNvSpPr/>
          <p:nvPr/>
        </p:nvSpPr>
        <p:spPr>
          <a:xfrm>
            <a:off x="2942904" y="3554539"/>
            <a:ext cx="365589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sp>
        <p:nvSpPr>
          <p:cNvPr id="43" name="TextBox 42"/>
          <p:cNvSpPr txBox="1"/>
          <p:nvPr/>
        </p:nvSpPr>
        <p:spPr>
          <a:xfrm>
            <a:off x="155334" y="2930664"/>
            <a:ext cx="871919" cy="523220"/>
          </a:xfrm>
          <a:prstGeom prst="rect">
            <a:avLst/>
          </a:prstGeom>
          <a:noFill/>
        </p:spPr>
        <p:txBody>
          <a:bodyPr wrap="square" rtlCol="0">
            <a:spAutoFit/>
          </a:bodyPr>
          <a:lstStyle/>
          <a:p>
            <a:r>
              <a:rPr lang="en-US" sz="1400" dirty="0" smtClean="0">
                <a:solidFill>
                  <a:schemeClr val="tx1"/>
                </a:solidFill>
              </a:rPr>
              <a:t>Accuracy</a:t>
            </a:r>
          </a:p>
          <a:p>
            <a:r>
              <a:rPr lang="en-US" sz="1400" dirty="0" smtClean="0">
                <a:solidFill>
                  <a:schemeClr val="tx1"/>
                </a:solidFill>
              </a:rPr>
              <a:t>coverage</a:t>
            </a:r>
            <a:endParaRPr lang="en-US" sz="1400" dirty="0">
              <a:solidFill>
                <a:schemeClr val="tx1"/>
              </a:solidFill>
            </a:endParaRPr>
          </a:p>
        </p:txBody>
      </p:sp>
      <p:sp>
        <p:nvSpPr>
          <p:cNvPr id="44" name="TextBox 43"/>
          <p:cNvSpPr txBox="1"/>
          <p:nvPr/>
        </p:nvSpPr>
        <p:spPr>
          <a:xfrm>
            <a:off x="255918" y="3939849"/>
            <a:ext cx="687489" cy="307777"/>
          </a:xfrm>
          <a:prstGeom prst="rect">
            <a:avLst/>
          </a:prstGeom>
          <a:noFill/>
        </p:spPr>
        <p:txBody>
          <a:bodyPr wrap="square" rtlCol="0">
            <a:spAutoFit/>
          </a:bodyPr>
          <a:lstStyle/>
          <a:p>
            <a:r>
              <a:rPr lang="en-US" sz="1400" dirty="0" smtClean="0">
                <a:solidFill>
                  <a:schemeClr val="tx1"/>
                </a:solidFill>
              </a:rPr>
              <a:t>60Ghz</a:t>
            </a:r>
            <a:endParaRPr lang="en-US" sz="1400" dirty="0">
              <a:solidFill>
                <a:schemeClr val="tx1"/>
              </a:solidFill>
            </a:endParaRPr>
          </a:p>
        </p:txBody>
      </p:sp>
      <p:sp>
        <p:nvSpPr>
          <p:cNvPr id="45" name="Rectangle 44"/>
          <p:cNvSpPr/>
          <p:nvPr/>
        </p:nvSpPr>
        <p:spPr>
          <a:xfrm>
            <a:off x="1193872" y="3998653"/>
            <a:ext cx="968472"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6" name="Rectangle 45"/>
          <p:cNvSpPr/>
          <p:nvPr/>
        </p:nvSpPr>
        <p:spPr>
          <a:xfrm>
            <a:off x="1911510" y="4323775"/>
            <a:ext cx="157301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7" name="Rectangle 46"/>
          <p:cNvSpPr/>
          <p:nvPr/>
        </p:nvSpPr>
        <p:spPr>
          <a:xfrm>
            <a:off x="3013363" y="4649377"/>
            <a:ext cx="355918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48" name="Straight Connector 47"/>
          <p:cNvCxnSpPr>
            <a:cxnSpLocks noChangeAspect="1"/>
            <a:stCxn id="40" idx="1"/>
          </p:cNvCxnSpPr>
          <p:nvPr/>
        </p:nvCxnSpPr>
        <p:spPr bwMode="auto">
          <a:xfrm>
            <a:off x="1209226" y="3086762"/>
            <a:ext cx="605151"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Connector 48"/>
          <p:cNvCxnSpPr>
            <a:cxnSpLocks noChangeAspect="1"/>
          </p:cNvCxnSpPr>
          <p:nvPr/>
        </p:nvCxnSpPr>
        <p:spPr bwMode="auto">
          <a:xfrm>
            <a:off x="1202497" y="4183511"/>
            <a:ext cx="578727"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TextBox 49"/>
          <p:cNvSpPr txBox="1"/>
          <p:nvPr/>
        </p:nvSpPr>
        <p:spPr>
          <a:xfrm>
            <a:off x="107504" y="4975667"/>
            <a:ext cx="996622" cy="307777"/>
          </a:xfrm>
          <a:prstGeom prst="rect">
            <a:avLst/>
          </a:prstGeom>
          <a:noFill/>
        </p:spPr>
        <p:txBody>
          <a:bodyPr wrap="square" rtlCol="0">
            <a:spAutoFit/>
          </a:bodyPr>
          <a:lstStyle/>
          <a:p>
            <a:r>
              <a:rPr lang="en-US" sz="1400" dirty="0" smtClean="0">
                <a:solidFill>
                  <a:schemeClr val="tx1"/>
                </a:solidFill>
              </a:rPr>
              <a:t>Scalability</a:t>
            </a:r>
            <a:endParaRPr lang="en-US" sz="1400" dirty="0">
              <a:solidFill>
                <a:schemeClr val="tx1"/>
              </a:solidFill>
            </a:endParaRPr>
          </a:p>
        </p:txBody>
      </p:sp>
      <p:sp>
        <p:nvSpPr>
          <p:cNvPr id="51" name="Rectangle 50"/>
          <p:cNvSpPr/>
          <p:nvPr/>
        </p:nvSpPr>
        <p:spPr>
          <a:xfrm>
            <a:off x="1209226" y="4990385"/>
            <a:ext cx="96109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52" name="Rectangle 51"/>
          <p:cNvSpPr/>
          <p:nvPr/>
        </p:nvSpPr>
        <p:spPr>
          <a:xfrm>
            <a:off x="1849020" y="5313718"/>
            <a:ext cx="162515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53" name="Rectangle 52"/>
          <p:cNvSpPr/>
          <p:nvPr/>
        </p:nvSpPr>
        <p:spPr>
          <a:xfrm>
            <a:off x="2956228" y="5619980"/>
            <a:ext cx="364257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54" name="Straight Connector 53"/>
          <p:cNvCxnSpPr>
            <a:cxnSpLocks noChangeAspect="1"/>
            <a:stCxn id="51" idx="1"/>
          </p:cNvCxnSpPr>
          <p:nvPr/>
        </p:nvCxnSpPr>
        <p:spPr bwMode="auto">
          <a:xfrm>
            <a:off x="1209226" y="5152203"/>
            <a:ext cx="656309"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Text Box 24"/>
          <p:cNvSpPr txBox="1">
            <a:spLocks noChangeArrowheads="1"/>
          </p:cNvSpPr>
          <p:nvPr/>
        </p:nvSpPr>
        <p:spPr bwMode="auto">
          <a:xfrm>
            <a:off x="1865535" y="1515749"/>
            <a:ext cx="731105"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.11az SFD </a:t>
            </a:r>
          </a:p>
          <a:p>
            <a:pPr algn="ctr"/>
            <a:r>
              <a:rPr lang="en-US" altLang="en-US" sz="800" dirty="0" smtClean="0">
                <a:latin typeface="Arial" panose="020B0604020202020204" pitchFamily="34" charset="0"/>
                <a:cs typeface="Arial" panose="020B0604020202020204" pitchFamily="34" charset="0"/>
              </a:rPr>
              <a:t>5-2016</a:t>
            </a:r>
            <a:endParaRPr lang="en-US" altLang="en-US" sz="800" dirty="0">
              <a:latin typeface="Arial" panose="020B0604020202020204" pitchFamily="34" charset="0"/>
              <a:cs typeface="Arial" panose="020B0604020202020204" pitchFamily="34" charset="0"/>
            </a:endParaRPr>
          </a:p>
        </p:txBody>
      </p:sp>
      <p:sp>
        <p:nvSpPr>
          <p:cNvPr id="56" name="Oval Callout 55"/>
          <p:cNvSpPr/>
          <p:nvPr/>
        </p:nvSpPr>
        <p:spPr bwMode="auto">
          <a:xfrm>
            <a:off x="3484524" y="1987657"/>
            <a:ext cx="2167596" cy="287285"/>
          </a:xfrm>
          <a:prstGeom prst="wedgeEllipseCallout">
            <a:avLst>
              <a:gd name="adj1" fmla="val -49921"/>
              <a:gd name="adj2" fmla="val 118294"/>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SFD feature  Freeze</a:t>
            </a:r>
          </a:p>
        </p:txBody>
      </p:sp>
      <p:sp>
        <p:nvSpPr>
          <p:cNvPr id="57" name="Oval Callout 56"/>
          <p:cNvSpPr/>
          <p:nvPr/>
        </p:nvSpPr>
        <p:spPr bwMode="auto">
          <a:xfrm>
            <a:off x="35940" y="2625205"/>
            <a:ext cx="2167596" cy="287285"/>
          </a:xfrm>
          <a:prstGeom prst="wedgeEllipseCallout">
            <a:avLst>
              <a:gd name="adj1" fmla="val 71520"/>
              <a:gd name="adj2" fmla="val -180706"/>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FRD Freeze</a:t>
            </a:r>
          </a:p>
        </p:txBody>
      </p:sp>
      <p:sp>
        <p:nvSpPr>
          <p:cNvPr id="58" name="Curved Left Arrow 57"/>
          <p:cNvSpPr/>
          <p:nvPr/>
        </p:nvSpPr>
        <p:spPr bwMode="auto">
          <a:xfrm rot="10800000">
            <a:off x="5796136" y="2584529"/>
            <a:ext cx="449160" cy="1256804"/>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59" name="Curved Left Arrow 58"/>
          <p:cNvSpPr/>
          <p:nvPr/>
        </p:nvSpPr>
        <p:spPr bwMode="auto">
          <a:xfrm rot="10800000">
            <a:off x="5707543" y="25845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0" name="Curved Left Arrow 59"/>
          <p:cNvSpPr/>
          <p:nvPr/>
        </p:nvSpPr>
        <p:spPr bwMode="auto">
          <a:xfrm rot="10800000">
            <a:off x="5707542" y="25845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nvGrpSpPr>
          <p:cNvPr id="61" name="Group 60"/>
          <p:cNvGrpSpPr/>
          <p:nvPr/>
        </p:nvGrpSpPr>
        <p:grpSpPr>
          <a:xfrm flipH="1">
            <a:off x="3246480" y="2293764"/>
            <a:ext cx="518789" cy="3227211"/>
            <a:chOff x="5859942" y="2736929"/>
            <a:chExt cx="537754" cy="3227211"/>
          </a:xfrm>
        </p:grpSpPr>
        <p:sp>
          <p:nvSpPr>
            <p:cNvPr id="62" name="Curved Left Arrow 61"/>
            <p:cNvSpPr/>
            <p:nvPr/>
          </p:nvSpPr>
          <p:spPr bwMode="auto">
            <a:xfrm rot="10800000">
              <a:off x="5948536" y="2736929"/>
              <a:ext cx="449160" cy="1170175"/>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3" name="Curved Left Arrow 62"/>
            <p:cNvSpPr/>
            <p:nvPr/>
          </p:nvSpPr>
          <p:spPr bwMode="auto">
            <a:xfrm rot="10800000">
              <a:off x="5859943" y="27369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4" name="Curved Left Arrow 63"/>
            <p:cNvSpPr/>
            <p:nvPr/>
          </p:nvSpPr>
          <p:spPr bwMode="auto">
            <a:xfrm rot="10800000">
              <a:off x="5859942" y="27369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spTree>
    <p:extLst>
      <p:ext uri="{BB962C8B-B14F-4D97-AF65-F5344CB8AC3E}">
        <p14:creationId xmlns:p14="http://schemas.microsoft.com/office/powerpoint/2010/main" val="1537182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Goals for </a:t>
            </a:r>
            <a:r>
              <a:rPr lang="en-US" altLang="en-US" dirty="0" smtClean="0">
                <a:solidFill>
                  <a:schemeClr val="tx2"/>
                </a:solidFill>
              </a:rPr>
              <a:t>the Sep. meeting </a:t>
            </a:r>
            <a:endParaRPr lang="en-US" dirty="0"/>
          </a:p>
        </p:txBody>
      </p:sp>
      <p:sp>
        <p:nvSpPr>
          <p:cNvPr id="3" name="Content Placeholder 2"/>
          <p:cNvSpPr>
            <a:spLocks noGrp="1"/>
          </p:cNvSpPr>
          <p:nvPr>
            <p:ph idx="1"/>
          </p:nvPr>
        </p:nvSpPr>
        <p:spPr/>
        <p:txBody>
          <a:bodyPr/>
          <a:lstStyle/>
          <a:p>
            <a:pPr algn="just">
              <a:spcBef>
                <a:spcPts val="1225"/>
              </a:spcBef>
              <a:buFontTx/>
              <a:buChar char="•"/>
            </a:pPr>
            <a:r>
              <a:rPr lang="en-US" altLang="en-US" dirty="0" smtClean="0"/>
              <a:t>Continue on Functional Requirement Document development.</a:t>
            </a:r>
          </a:p>
          <a:p>
            <a:pPr algn="just">
              <a:spcBef>
                <a:spcPts val="1225"/>
              </a:spcBef>
              <a:buFontTx/>
              <a:buChar char="•"/>
            </a:pPr>
            <a:r>
              <a:rPr lang="en-US" altLang="en-US" dirty="0" smtClean="0"/>
              <a:t>Approve submissions of technical material towards SFD text.</a:t>
            </a:r>
          </a:p>
          <a:p>
            <a:pPr algn="just">
              <a:spcBef>
                <a:spcPts val="1225"/>
              </a:spcBef>
              <a:buFontTx/>
              <a:buChar char="•"/>
            </a:pPr>
            <a:r>
              <a:rPr lang="en-US" altLang="en-US" dirty="0" smtClean="0"/>
              <a:t>Review technical submissions on channel models, proposed technical approaches etc. </a:t>
            </a:r>
          </a:p>
          <a:p>
            <a:pPr algn="just">
              <a:spcBef>
                <a:spcPts val="1225"/>
              </a:spcBef>
              <a:buFontTx/>
              <a:buChar char="•"/>
            </a:pPr>
            <a:r>
              <a:rPr lang="en-US" altLang="en-US" dirty="0" smtClean="0"/>
              <a:t>Call for submission for the FRD and SFD to be issued post this meeting.</a:t>
            </a:r>
          </a:p>
          <a:p>
            <a:pPr algn="just">
              <a:spcBef>
                <a:spcPts val="1225"/>
              </a:spcBef>
              <a:buFontTx/>
              <a:buChar char="•"/>
            </a:pPr>
            <a:endParaRPr lang="en-US" altLang="en-US" dirty="0" smtClean="0"/>
          </a:p>
          <a:p>
            <a:pPr algn="just">
              <a:spcBef>
                <a:spcPts val="1225"/>
              </a:spcBef>
              <a:buFontTx/>
              <a:buChar char="•"/>
            </a:pPr>
            <a:endParaRPr lang="en-US" altLang="en-US" dirty="0" smtClean="0"/>
          </a:p>
          <a:p>
            <a:pPr algn="just">
              <a:spcBef>
                <a:spcPts val="1225"/>
              </a:spcBef>
              <a:buFontTx/>
              <a:buChar char="•"/>
            </a:pPr>
            <a:endParaRPr lang="en-US" altLang="en-US" dirty="0"/>
          </a:p>
          <a:p>
            <a:pPr lvl="0">
              <a:buFont typeface="Arial" panose="020B0604020202020204" pitchFamily="34" charset="0"/>
              <a:buChar char="•"/>
            </a:pPr>
            <a:endParaRPr lang="en-US" alt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2581122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Teleconference </a:t>
            </a:r>
            <a:r>
              <a:rPr lang="en-US" altLang="en-US" dirty="0" smtClean="0">
                <a:solidFill>
                  <a:schemeClr val="tx2"/>
                </a:solidFill>
              </a:rPr>
              <a:t>Schedule</a:t>
            </a:r>
            <a:endParaRPr lang="en-US" dirty="0"/>
          </a:p>
        </p:txBody>
      </p:sp>
      <p:sp>
        <p:nvSpPr>
          <p:cNvPr id="3" name="Content Placeholder 2"/>
          <p:cNvSpPr>
            <a:spLocks noGrp="1"/>
          </p:cNvSpPr>
          <p:nvPr>
            <p:ph idx="1"/>
          </p:nvPr>
        </p:nvSpPr>
        <p:spPr/>
        <p:txBody>
          <a:bodyPr/>
          <a:lstStyle/>
          <a:p>
            <a:pPr algn="just">
              <a:spcBef>
                <a:spcPct val="20000"/>
              </a:spcBef>
              <a:buFontTx/>
              <a:buChar char="•"/>
            </a:pPr>
            <a:r>
              <a:rPr lang="en-US" altLang="en-US" sz="2800" dirty="0" smtClean="0"/>
              <a:t>Sep. 7</a:t>
            </a:r>
            <a:r>
              <a:rPr lang="en-US" altLang="en-US" sz="2800" baseline="30000" dirty="0" smtClean="0"/>
              <a:t>th</a:t>
            </a:r>
            <a:r>
              <a:rPr lang="en-US" altLang="en-US" sz="2800" dirty="0" smtClean="0"/>
              <a:t> 10:00AM </a:t>
            </a:r>
            <a:r>
              <a:rPr lang="en-US" altLang="en-US" sz="2800" dirty="0"/>
              <a:t>ET for 1hr. </a:t>
            </a:r>
          </a:p>
          <a:p>
            <a:pPr algn="just">
              <a:spcBef>
                <a:spcPct val="20000"/>
              </a:spcBef>
              <a:buFontTx/>
              <a:buChar char="•"/>
            </a:pPr>
            <a:r>
              <a:rPr lang="en-US" altLang="en-US" sz="2800" dirty="0"/>
              <a:t>Do we need anymore calls?</a:t>
            </a:r>
          </a:p>
          <a:p>
            <a:pPr marL="0" indent="0">
              <a:spcBef>
                <a:spcPct val="20000"/>
              </a:spcBef>
            </a:pPr>
            <a:endParaRPr lang="en-US" altLang="en-US" dirty="0"/>
          </a:p>
          <a:p>
            <a:pPr marL="0" indent="0">
              <a:spcBef>
                <a:spcPct val="20000"/>
              </a:spcBef>
            </a:pPr>
            <a:endParaRPr lang="en-US" altLang="en-US" dirty="0"/>
          </a:p>
          <a:p>
            <a:pPr marL="0" indent="0">
              <a:spcBef>
                <a:spcPct val="20000"/>
              </a:spcBef>
            </a:pPr>
            <a:endParaRPr lang="en-US" alt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8743420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a:t>
            </a:r>
            <a:r>
              <a:rPr lang="en-US" dirty="0" smtClean="0"/>
              <a:t>reminder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0689802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AOB?</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9800997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Adjourn</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6123357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endParaRPr lang="en-US" sz="4800" dirty="0"/>
          </a:p>
          <a:p>
            <a:pPr algn="ctr"/>
            <a:r>
              <a:rPr lang="en-US" sz="4800" dirty="0" smtClean="0"/>
              <a:t>Backup</a:t>
            </a:r>
            <a:endParaRPr lang="en-US" sz="4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0070355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a:t>
            </a:r>
            <a:r>
              <a:rPr lang="en-US" altLang="en-US" b="0" dirty="0" err="1" smtClean="0"/>
              <a:t>Telecon</a:t>
            </a:r>
            <a:r>
              <a:rPr lang="en-US" altLang="en-US" b="0" dirty="0" smtClean="0"/>
              <a:t> Minutes</a:t>
            </a:r>
            <a:endParaRPr lang="en-US" dirty="0"/>
          </a:p>
        </p:txBody>
      </p:sp>
      <p:sp>
        <p:nvSpPr>
          <p:cNvPr id="3" name="Content Placeholder 2"/>
          <p:cNvSpPr>
            <a:spLocks noGrp="1"/>
          </p:cNvSpPr>
          <p:nvPr>
            <p:ph idx="1"/>
          </p:nvPr>
        </p:nvSpPr>
        <p:spPr>
          <a:xfrm>
            <a:off x="685800" y="1830388"/>
            <a:ext cx="7770813" cy="4264025"/>
          </a:xfrm>
        </p:spPr>
        <p:txBody>
          <a:bodyPr/>
          <a:lstStyle/>
          <a:p>
            <a:r>
              <a:rPr lang="en-US" b="0" dirty="0" smtClean="0"/>
              <a:t>Document 11-16/xxxr0 “</a:t>
            </a:r>
            <a:r>
              <a:rPr lang="en-US" b="0" dirty="0" err="1"/>
              <a:t>TGaz</a:t>
            </a:r>
            <a:r>
              <a:rPr lang="en-US" b="0" dirty="0"/>
              <a:t> teleconference minutes - February 17th, 2016</a:t>
            </a:r>
            <a:r>
              <a:rPr lang="en-US" b="0" dirty="0" smtClean="0"/>
              <a:t>” posted to Mentor July???.</a:t>
            </a:r>
          </a:p>
          <a:p>
            <a:endParaRPr lang="en-US" sz="1100" b="0" dirty="0" smtClean="0"/>
          </a:p>
          <a:p>
            <a:r>
              <a:rPr lang="en-US" dirty="0" smtClean="0"/>
              <a:t>Motion:</a:t>
            </a:r>
          </a:p>
          <a:p>
            <a:pPr marL="0" indent="0"/>
            <a:r>
              <a:rPr lang="en-US" b="0" dirty="0" smtClean="0"/>
              <a:t>To </a:t>
            </a:r>
            <a:r>
              <a:rPr lang="en-US" b="0" dirty="0"/>
              <a:t>approve document </a:t>
            </a:r>
            <a:r>
              <a:rPr lang="en-US" b="0" dirty="0" smtClean="0"/>
              <a:t>11-16/267r0 as TG minutes </a:t>
            </a:r>
            <a:r>
              <a:rPr lang="en-US" b="0" dirty="0"/>
              <a:t>for the </a:t>
            </a:r>
            <a:r>
              <a:rPr lang="en-US" b="0" dirty="0" smtClean="0"/>
              <a:t>Feb. 17</a:t>
            </a:r>
            <a:r>
              <a:rPr lang="en-US" b="0" baseline="30000" dirty="0" smtClean="0"/>
              <a:t>th</a:t>
            </a:r>
            <a:r>
              <a:rPr lang="en-US" b="0" dirty="0" smtClean="0"/>
              <a:t> teleconference. </a:t>
            </a:r>
          </a:p>
          <a:p>
            <a:pPr marL="0" indent="0"/>
            <a:endParaRPr lang="en-US" b="0" dirty="0"/>
          </a:p>
          <a:p>
            <a:r>
              <a:rPr lang="en-US" b="0" dirty="0"/>
              <a:t>Moved </a:t>
            </a:r>
            <a:r>
              <a:rPr lang="en-US" b="0" dirty="0" smtClean="0"/>
              <a:t>by:  </a:t>
            </a:r>
          </a:p>
          <a:p>
            <a:r>
              <a:rPr lang="en-US" b="0" dirty="0" smtClean="0"/>
              <a:t>Seconded by:</a:t>
            </a:r>
          </a:p>
          <a:p>
            <a:r>
              <a:rPr lang="en-US" b="0" dirty="0" smtClean="0"/>
              <a:t>Results (Y/N/A):</a:t>
            </a:r>
          </a:p>
          <a:p>
            <a:endParaRPr lang="en-US" b="0" dirty="0" smtClean="0"/>
          </a:p>
          <a:p>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4941848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990656" cy="1065213"/>
          </a:xfrm>
        </p:spPr>
        <p:txBody>
          <a:bodyPr/>
          <a:lstStyle/>
          <a:p>
            <a:r>
              <a:rPr lang="en-US" dirty="0" smtClean="0"/>
              <a:t>Previously: Review </a:t>
            </a:r>
            <a:r>
              <a:rPr lang="en-US" dirty="0" err="1" smtClean="0"/>
              <a:t>TGaz</a:t>
            </a:r>
            <a:r>
              <a:rPr lang="en-US" dirty="0" smtClean="0"/>
              <a:t> Timeline progress (Nov.)</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
        <p:nvSpPr>
          <p:cNvPr id="7" name="Line 15"/>
          <p:cNvSpPr>
            <a:spLocks noChangeShapeType="1"/>
          </p:cNvSpPr>
          <p:nvPr/>
        </p:nvSpPr>
        <p:spPr bwMode="auto">
          <a:xfrm flipH="1">
            <a:off x="7243534" y="2507124"/>
            <a:ext cx="3175" cy="298132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9" name="Line 14"/>
          <p:cNvSpPr>
            <a:spLocks noChangeShapeType="1"/>
          </p:cNvSpPr>
          <p:nvPr/>
        </p:nvSpPr>
        <p:spPr bwMode="auto">
          <a:xfrm flipH="1">
            <a:off x="4653079" y="2360613"/>
            <a:ext cx="7937" cy="317182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0" name="Line 10"/>
          <p:cNvSpPr>
            <a:spLocks noChangeShapeType="1"/>
          </p:cNvSpPr>
          <p:nvPr/>
        </p:nvSpPr>
        <p:spPr bwMode="auto">
          <a:xfrm>
            <a:off x="1979712" y="2351087"/>
            <a:ext cx="0" cy="3189288"/>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1" name="Line 11"/>
          <p:cNvSpPr>
            <a:spLocks noChangeShapeType="1"/>
          </p:cNvSpPr>
          <p:nvPr/>
        </p:nvSpPr>
        <p:spPr bwMode="auto">
          <a:xfrm>
            <a:off x="3348026" y="2351087"/>
            <a:ext cx="0" cy="319087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2" name="Rectangle 11"/>
          <p:cNvSpPr>
            <a:spLocks noChangeArrowheads="1"/>
          </p:cNvSpPr>
          <p:nvPr/>
        </p:nvSpPr>
        <p:spPr bwMode="auto">
          <a:xfrm>
            <a:off x="7151959" y="2314893"/>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2020</a:t>
            </a:r>
            <a:endParaRPr lang="en-US" altLang="en-US" b="1" dirty="0">
              <a:solidFill>
                <a:schemeClr val="bg1"/>
              </a:solidFill>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5886465" y="2326004"/>
            <a:ext cx="1265494" cy="362241"/>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2019</a:t>
            </a:r>
            <a:endParaRPr lang="en-US" altLang="en-US" b="1" dirty="0">
              <a:solidFill>
                <a:schemeClr val="bg1"/>
              </a:solidFill>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3348357" y="2326004"/>
            <a:ext cx="1272613" cy="362241"/>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2017</a:t>
            </a:r>
            <a:endParaRPr lang="en-US" altLang="en-US" b="1" dirty="0">
              <a:solidFill>
                <a:schemeClr val="bg1"/>
              </a:solidFill>
              <a:latin typeface="Arial" panose="020B0604020202020204" pitchFamily="34" charset="0"/>
              <a:cs typeface="Arial" panose="020B0604020202020204" pitchFamily="34" charset="0"/>
            </a:endParaRPr>
          </a:p>
        </p:txBody>
      </p:sp>
      <p:sp>
        <p:nvSpPr>
          <p:cNvPr id="15" name="Rectangle 14"/>
          <p:cNvSpPr>
            <a:spLocks noChangeArrowheads="1"/>
          </p:cNvSpPr>
          <p:nvPr/>
        </p:nvSpPr>
        <p:spPr bwMode="auto">
          <a:xfrm>
            <a:off x="2033025" y="2308225"/>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2016</a:t>
            </a:r>
            <a:endParaRPr lang="en-US" altLang="en-US" b="1" dirty="0">
              <a:solidFill>
                <a:schemeClr val="bg1"/>
              </a:solidFill>
              <a:latin typeface="Arial" panose="020B0604020202020204" pitchFamily="34" charset="0"/>
              <a:cs typeface="Arial" panose="020B0604020202020204" pitchFamily="34" charset="0"/>
            </a:endParaRPr>
          </a:p>
        </p:txBody>
      </p:sp>
      <p:sp>
        <p:nvSpPr>
          <p:cNvPr id="16" name="Rectangle 15"/>
          <p:cNvSpPr>
            <a:spLocks noChangeArrowheads="1"/>
          </p:cNvSpPr>
          <p:nvPr/>
        </p:nvSpPr>
        <p:spPr bwMode="auto">
          <a:xfrm>
            <a:off x="760412" y="2308225"/>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2015</a:t>
            </a:r>
            <a:endParaRPr lang="en-US" altLang="en-US" b="1" dirty="0">
              <a:solidFill>
                <a:schemeClr val="bg1"/>
              </a:solidFill>
              <a:latin typeface="Arial" panose="020B0604020202020204" pitchFamily="34" charset="0"/>
              <a:cs typeface="Arial" panose="020B0604020202020204" pitchFamily="34" charset="0"/>
            </a:endParaRPr>
          </a:p>
        </p:txBody>
      </p:sp>
      <p:sp>
        <p:nvSpPr>
          <p:cNvPr id="17" name="Rectangle 16"/>
          <p:cNvSpPr>
            <a:spLocks noChangeArrowheads="1"/>
          </p:cNvSpPr>
          <p:nvPr/>
        </p:nvSpPr>
        <p:spPr bwMode="auto">
          <a:xfrm>
            <a:off x="4612071" y="2308225"/>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2018</a:t>
            </a:r>
            <a:endParaRPr lang="en-US" altLang="en-US" b="1" dirty="0">
              <a:solidFill>
                <a:schemeClr val="bg1"/>
              </a:solidFill>
              <a:latin typeface="Arial" panose="020B0604020202020204" pitchFamily="34" charset="0"/>
              <a:cs typeface="Arial" panose="020B0604020202020204" pitchFamily="34" charset="0"/>
            </a:endParaRPr>
          </a:p>
        </p:txBody>
      </p:sp>
      <p:sp>
        <p:nvSpPr>
          <p:cNvPr id="18" name="Line 15"/>
          <p:cNvSpPr>
            <a:spLocks noChangeShapeType="1"/>
          </p:cNvSpPr>
          <p:nvPr/>
        </p:nvSpPr>
        <p:spPr bwMode="auto">
          <a:xfrm>
            <a:off x="5911817" y="2579688"/>
            <a:ext cx="0" cy="29527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9" name="Rectangle 18"/>
          <p:cNvSpPr>
            <a:spLocks noChangeArrowheads="1"/>
          </p:cNvSpPr>
          <p:nvPr/>
        </p:nvSpPr>
        <p:spPr bwMode="auto">
          <a:xfrm>
            <a:off x="760413" y="2308225"/>
            <a:ext cx="7696199" cy="3224213"/>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41" name="Text Box 26"/>
          <p:cNvSpPr txBox="1">
            <a:spLocks noChangeArrowheads="1"/>
          </p:cNvSpPr>
          <p:nvPr/>
        </p:nvSpPr>
        <p:spPr bwMode="auto">
          <a:xfrm flipH="1">
            <a:off x="5174555" y="3317875"/>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a:t>
            </a:r>
            <a:r>
              <a:rPr lang="en-US" altLang="en-US" sz="800" b="1" dirty="0" smtClean="0">
                <a:latin typeface="Arial" panose="020B0604020202020204" pitchFamily="34" charset="0"/>
                <a:cs typeface="Arial" panose="020B0604020202020204" pitchFamily="34" charset="0"/>
              </a:rPr>
              <a:t>11az</a:t>
            </a:r>
            <a:r>
              <a:rPr lang="en-US" altLang="en-US" sz="800" b="1" dirty="0">
                <a:latin typeface="Arial" panose="020B0604020202020204" pitchFamily="34" charset="0"/>
                <a:cs typeface="Arial" panose="020B0604020202020204" pitchFamily="34" charset="0"/>
              </a:rP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Draft 2.0</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(Mar </a:t>
            </a:r>
            <a:r>
              <a:rPr lang="en-US" altLang="en-US" sz="800" b="1" dirty="0" smtClean="0">
                <a:latin typeface="Arial" panose="020B0604020202020204" pitchFamily="34" charset="0"/>
                <a:cs typeface="Arial" panose="020B0604020202020204" pitchFamily="34" charset="0"/>
              </a:rPr>
              <a:t>2018)</a:t>
            </a:r>
            <a:endParaRPr lang="en-US" altLang="en-US" sz="800" b="1" dirty="0">
              <a:latin typeface="Arial" panose="020B0604020202020204" pitchFamily="34" charset="0"/>
              <a:cs typeface="Arial" panose="020B0604020202020204" pitchFamily="34" charset="0"/>
            </a:endParaRPr>
          </a:p>
        </p:txBody>
      </p:sp>
      <p:sp>
        <p:nvSpPr>
          <p:cNvPr id="42" name="Text Box 29"/>
          <p:cNvSpPr txBox="1">
            <a:spLocks noChangeArrowheads="1"/>
          </p:cNvSpPr>
          <p:nvPr/>
        </p:nvSpPr>
        <p:spPr bwMode="auto">
          <a:xfrm flipH="1">
            <a:off x="6981949" y="3356992"/>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dirty="0"/>
              <a:t>.11az</a:t>
            </a:r>
            <a:br>
              <a:rPr lang="en-US" altLang="en-US" dirty="0"/>
            </a:br>
            <a:r>
              <a:rPr lang="en-US" altLang="en-US" dirty="0"/>
              <a:t> Final</a:t>
            </a:r>
          </a:p>
          <a:p>
            <a:r>
              <a:rPr lang="en-US" altLang="en-US" dirty="0" smtClean="0"/>
              <a:t>(May. 2020)</a:t>
            </a:r>
            <a:endParaRPr lang="en-US" altLang="en-US" dirty="0"/>
          </a:p>
        </p:txBody>
      </p:sp>
      <p:sp>
        <p:nvSpPr>
          <p:cNvPr id="43" name="Text Box 24"/>
          <p:cNvSpPr txBox="1">
            <a:spLocks noChangeArrowheads="1"/>
          </p:cNvSpPr>
          <p:nvPr/>
        </p:nvSpPr>
        <p:spPr bwMode="auto">
          <a:xfrm>
            <a:off x="1115616" y="2636912"/>
            <a:ext cx="71072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PAR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Approved</a:t>
            </a:r>
          </a:p>
          <a:p>
            <a:pPr algn="ctr"/>
            <a:r>
              <a:rPr lang="en-US" altLang="en-US" sz="800" b="1" dirty="0" smtClean="0">
                <a:latin typeface="Arial" panose="020B0604020202020204" pitchFamily="34" charset="0"/>
                <a:cs typeface="Arial" panose="020B0604020202020204" pitchFamily="34" charset="0"/>
              </a:rPr>
              <a:t>(Sep. 2015)</a:t>
            </a:r>
            <a:endParaRPr lang="en-US" altLang="en-US" sz="800" b="1" dirty="0">
              <a:latin typeface="Arial" panose="020B0604020202020204" pitchFamily="34" charset="0"/>
              <a:cs typeface="Arial" panose="020B0604020202020204" pitchFamily="34" charset="0"/>
            </a:endParaRPr>
          </a:p>
        </p:txBody>
      </p:sp>
      <p:sp>
        <p:nvSpPr>
          <p:cNvPr id="44" name="Isosceles Triangle 43"/>
          <p:cNvSpPr>
            <a:spLocks noChangeArrowheads="1"/>
          </p:cNvSpPr>
          <p:nvPr/>
        </p:nvSpPr>
        <p:spPr bwMode="auto">
          <a:xfrm>
            <a:off x="1442974" y="3044825"/>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US" altLang="en-US">
              <a:latin typeface="Arial" panose="020B0604020202020204" pitchFamily="34" charset="0"/>
              <a:cs typeface="Arial" panose="020B0604020202020204" pitchFamily="34" charset="0"/>
            </a:endParaRPr>
          </a:p>
        </p:txBody>
      </p:sp>
      <p:sp>
        <p:nvSpPr>
          <p:cNvPr id="45" name="Isosceles Triangle 44"/>
          <p:cNvSpPr>
            <a:spLocks noChangeArrowheads="1"/>
          </p:cNvSpPr>
          <p:nvPr/>
        </p:nvSpPr>
        <p:spPr bwMode="auto">
          <a:xfrm flipH="1">
            <a:off x="5401568" y="3074988"/>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6" name="Text Box 24"/>
          <p:cNvSpPr txBox="1">
            <a:spLocks noChangeArrowheads="1"/>
          </p:cNvSpPr>
          <p:nvPr/>
        </p:nvSpPr>
        <p:spPr bwMode="auto">
          <a:xfrm>
            <a:off x="3773798" y="3317875"/>
            <a:ext cx="71072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a:t>
            </a:r>
            <a:r>
              <a:rPr lang="en-US" altLang="en-US" sz="800" b="1" dirty="0" smtClean="0">
                <a:latin typeface="Arial" panose="020B0604020202020204" pitchFamily="34" charset="0"/>
                <a:cs typeface="Arial" panose="020B0604020202020204" pitchFamily="34" charset="0"/>
              </a:rPr>
              <a:t>11az</a:t>
            </a:r>
            <a:r>
              <a:rPr lang="en-US" altLang="en-US" sz="800" b="1" dirty="0">
                <a:latin typeface="Arial" panose="020B0604020202020204" pitchFamily="34" charset="0"/>
                <a:cs typeface="Arial" panose="020B0604020202020204" pitchFamily="34" charset="0"/>
              </a:rP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Draft 1.0</a:t>
            </a:r>
            <a:br>
              <a:rPr lang="en-US" altLang="en-US" sz="800" b="1" dirty="0">
                <a:latin typeface="Arial" panose="020B0604020202020204" pitchFamily="34" charset="0"/>
                <a:cs typeface="Arial" panose="020B0604020202020204" pitchFamily="34" charset="0"/>
              </a:rPr>
            </a:br>
            <a:r>
              <a:rPr lang="en-US" altLang="en-US" sz="800" b="1" dirty="0" smtClean="0">
                <a:latin typeface="Arial" panose="020B0604020202020204" pitchFamily="34" charset="0"/>
                <a:cs typeface="Arial" panose="020B0604020202020204" pitchFamily="34" charset="0"/>
              </a:rPr>
              <a:t>(Sep. 2017)</a:t>
            </a:r>
            <a:endParaRPr lang="en-US" altLang="en-US" sz="800" b="1" dirty="0">
              <a:latin typeface="Arial" panose="020B0604020202020204" pitchFamily="34" charset="0"/>
              <a:cs typeface="Arial" panose="020B0604020202020204" pitchFamily="34" charset="0"/>
            </a:endParaRPr>
          </a:p>
        </p:txBody>
      </p:sp>
      <p:sp>
        <p:nvSpPr>
          <p:cNvPr id="47" name="Isosceles Triangle 46"/>
          <p:cNvSpPr>
            <a:spLocks noChangeArrowheads="1"/>
          </p:cNvSpPr>
          <p:nvPr/>
        </p:nvSpPr>
        <p:spPr bwMode="auto">
          <a:xfrm>
            <a:off x="4075187" y="3070225"/>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8" name="Isosceles Triangle 47"/>
          <p:cNvSpPr>
            <a:spLocks noChangeArrowheads="1"/>
          </p:cNvSpPr>
          <p:nvPr/>
        </p:nvSpPr>
        <p:spPr bwMode="auto">
          <a:xfrm>
            <a:off x="808038" y="3064669"/>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9" name="Text Box 24"/>
          <p:cNvSpPr txBox="1">
            <a:spLocks noChangeArrowheads="1"/>
          </p:cNvSpPr>
          <p:nvPr/>
        </p:nvSpPr>
        <p:spPr bwMode="auto">
          <a:xfrm>
            <a:off x="623387" y="3317875"/>
            <a:ext cx="701386" cy="452185"/>
          </a:xfrm>
          <a:prstGeom prst="rect">
            <a:avLst/>
          </a:prstGeom>
          <a:solidFill>
            <a:schemeClr val="bg1"/>
          </a:solidFill>
          <a:ln>
            <a:noFill/>
          </a:ln>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NGP SG Launch</a:t>
            </a:r>
          </a:p>
          <a:p>
            <a:pPr algn="ctr"/>
            <a:r>
              <a:rPr lang="en-US" altLang="en-US" sz="800" b="1" dirty="0" smtClean="0">
                <a:latin typeface="Arial" panose="020B0604020202020204" pitchFamily="34" charset="0"/>
                <a:cs typeface="Arial" panose="020B0604020202020204" pitchFamily="34" charset="0"/>
              </a:rPr>
              <a:t>(Jan. 2015)</a:t>
            </a:r>
            <a:endParaRPr lang="en-US" altLang="en-US" sz="800" b="1" dirty="0">
              <a:latin typeface="Arial" panose="020B0604020202020204" pitchFamily="34" charset="0"/>
              <a:cs typeface="Arial" panose="020B0604020202020204" pitchFamily="34" charset="0"/>
            </a:endParaRPr>
          </a:p>
        </p:txBody>
      </p:sp>
      <p:sp>
        <p:nvSpPr>
          <p:cNvPr id="50" name="Text Box 24"/>
          <p:cNvSpPr txBox="1">
            <a:spLocks noChangeArrowheads="1"/>
          </p:cNvSpPr>
          <p:nvPr/>
        </p:nvSpPr>
        <p:spPr bwMode="auto">
          <a:xfrm>
            <a:off x="1690843" y="4653136"/>
            <a:ext cx="1008949"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err="1" smtClean="0">
                <a:latin typeface="Arial" panose="020B0604020202020204" pitchFamily="34" charset="0"/>
                <a:cs typeface="Arial" panose="020B0604020202020204" pitchFamily="34" charset="0"/>
              </a:rPr>
              <a:t>Func</a:t>
            </a:r>
            <a:r>
              <a:rPr lang="en-US" altLang="en-US" sz="800" b="1" dirty="0" smtClean="0">
                <a:latin typeface="Arial" panose="020B0604020202020204" pitchFamily="34" charset="0"/>
                <a:cs typeface="Arial" panose="020B0604020202020204" pitchFamily="34" charset="0"/>
              </a:rPr>
              <a:t>. Req. Doc.</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(Nov </a:t>
            </a:r>
            <a:r>
              <a:rPr lang="en-US" altLang="en-US" sz="800" b="1" dirty="0" smtClean="0">
                <a:latin typeface="Arial" panose="020B0604020202020204" pitchFamily="34" charset="0"/>
                <a:cs typeface="Arial" panose="020B0604020202020204" pitchFamily="34" charset="0"/>
              </a:rPr>
              <a:t>15 </a:t>
            </a: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July16</a:t>
            </a:r>
            <a:r>
              <a:rPr lang="en-US" altLang="en-US" sz="800" b="1" dirty="0">
                <a:latin typeface="Arial" panose="020B0604020202020204" pitchFamily="34" charset="0"/>
                <a:cs typeface="Arial" panose="020B0604020202020204" pitchFamily="34" charset="0"/>
              </a:rPr>
              <a:t>)</a:t>
            </a:r>
          </a:p>
        </p:txBody>
      </p:sp>
      <p:sp>
        <p:nvSpPr>
          <p:cNvPr id="51" name="Isosceles Triangle 50"/>
          <p:cNvSpPr>
            <a:spLocks noChangeArrowheads="1"/>
          </p:cNvSpPr>
          <p:nvPr/>
        </p:nvSpPr>
        <p:spPr bwMode="auto">
          <a:xfrm>
            <a:off x="7297090" y="3095888"/>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52" name="Rectangle 51"/>
          <p:cNvSpPr/>
          <p:nvPr/>
        </p:nvSpPr>
        <p:spPr>
          <a:xfrm>
            <a:off x="2508251" y="3849290"/>
            <a:ext cx="1112905"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11az </a:t>
            </a:r>
            <a:r>
              <a:rPr lang="en-US" sz="1400" dirty="0"/>
              <a:t>SFD</a:t>
            </a:r>
          </a:p>
        </p:txBody>
      </p:sp>
      <p:sp>
        <p:nvSpPr>
          <p:cNvPr id="53" name="Text Box 24"/>
          <p:cNvSpPr txBox="1">
            <a:spLocks noChangeArrowheads="1"/>
          </p:cNvSpPr>
          <p:nvPr/>
        </p:nvSpPr>
        <p:spPr bwMode="auto">
          <a:xfrm>
            <a:off x="1212752" y="3317875"/>
            <a:ext cx="83896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TG </a:t>
            </a:r>
            <a:r>
              <a:rPr lang="en-US" altLang="en-US" sz="800" b="1" dirty="0" smtClean="0">
                <a:latin typeface="Arial" panose="020B0604020202020204" pitchFamily="34" charset="0"/>
                <a:cs typeface="Arial" panose="020B0604020202020204" pitchFamily="34" charset="0"/>
              </a:rPr>
              <a:t>formation </a:t>
            </a:r>
          </a:p>
          <a:p>
            <a:pPr algn="ctr"/>
            <a:r>
              <a:rPr lang="en-US" altLang="en-US" sz="800" b="1" dirty="0" smtClean="0">
                <a:latin typeface="Arial" panose="020B0604020202020204" pitchFamily="34" charset="0"/>
                <a:cs typeface="Arial" panose="020B0604020202020204" pitchFamily="34" charset="0"/>
              </a:rPr>
              <a:t>meeting</a:t>
            </a:r>
            <a:endParaRPr lang="en-US" altLang="en-US" sz="800" b="1" dirty="0">
              <a:latin typeface="Arial" panose="020B0604020202020204" pitchFamily="34" charset="0"/>
              <a:cs typeface="Arial" panose="020B0604020202020204" pitchFamily="34" charset="0"/>
            </a:endParaRPr>
          </a:p>
          <a:p>
            <a:pPr algn="ctr"/>
            <a:r>
              <a:rPr lang="en-US" altLang="en-US" sz="800" b="1" dirty="0" smtClean="0">
                <a:latin typeface="Arial" panose="020B0604020202020204" pitchFamily="34" charset="0"/>
                <a:cs typeface="Arial" panose="020B0604020202020204" pitchFamily="34" charset="0"/>
              </a:rPr>
              <a:t>(Sep. 2015)</a:t>
            </a:r>
            <a:endParaRPr lang="en-US" altLang="en-US" sz="800" b="1" dirty="0">
              <a:latin typeface="Arial" panose="020B0604020202020204" pitchFamily="34" charset="0"/>
              <a:cs typeface="Arial" panose="020B0604020202020204" pitchFamily="34" charset="0"/>
            </a:endParaRPr>
          </a:p>
        </p:txBody>
      </p:sp>
      <p:sp>
        <p:nvSpPr>
          <p:cNvPr id="54" name="Isosceles Triangle 53"/>
          <p:cNvSpPr>
            <a:spLocks noChangeArrowheads="1"/>
          </p:cNvSpPr>
          <p:nvPr/>
        </p:nvSpPr>
        <p:spPr bwMode="auto">
          <a:xfrm>
            <a:off x="1506823" y="3044825"/>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cxnSp>
        <p:nvCxnSpPr>
          <p:cNvPr id="55" name="Straight Arrow Connector 56"/>
          <p:cNvCxnSpPr>
            <a:cxnSpLocks noChangeShapeType="1"/>
            <a:stCxn id="56" idx="2"/>
          </p:cNvCxnSpPr>
          <p:nvPr/>
        </p:nvCxnSpPr>
        <p:spPr bwMode="auto">
          <a:xfrm flipH="1">
            <a:off x="1826344" y="3207013"/>
            <a:ext cx="831561" cy="639077"/>
          </a:xfrm>
          <a:prstGeom prst="straightConnector1">
            <a:avLst/>
          </a:prstGeom>
          <a:noFill/>
          <a:ln w="15875" algn="ctr">
            <a:solidFill>
              <a:schemeClr val="tx1"/>
            </a:solidFill>
            <a:round/>
            <a:headEnd type="none" w="sm" len="sm"/>
            <a:tailEnd type="stealth" w="lg" len="lg"/>
          </a:ln>
          <a:extLst>
            <a:ext uri="{909E8E84-426E-40DD-AFC4-6F175D3DCCD1}">
              <a14:hiddenFill xmlns:a14="http://schemas.microsoft.com/office/drawing/2010/main">
                <a:noFill/>
              </a14:hiddenFill>
            </a:ext>
          </a:extLst>
        </p:spPr>
      </p:cxnSp>
      <p:sp>
        <p:nvSpPr>
          <p:cNvPr id="56" name="TextBox 57"/>
          <p:cNvSpPr txBox="1">
            <a:spLocks noChangeArrowheads="1"/>
          </p:cNvSpPr>
          <p:nvPr/>
        </p:nvSpPr>
        <p:spPr bwMode="auto">
          <a:xfrm>
            <a:off x="2198323" y="2930788"/>
            <a:ext cx="919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CA" altLang="en-US" dirty="0"/>
              <a:t>We are here</a:t>
            </a:r>
          </a:p>
        </p:txBody>
      </p:sp>
      <p:sp>
        <p:nvSpPr>
          <p:cNvPr id="57" name="Rectangle 56"/>
          <p:cNvSpPr/>
          <p:nvPr/>
        </p:nvSpPr>
        <p:spPr>
          <a:xfrm>
            <a:off x="1115617" y="3849290"/>
            <a:ext cx="710728"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400" dirty="0" smtClean="0"/>
              <a:t>UCD</a:t>
            </a:r>
            <a:endParaRPr lang="en-US" sz="1400" dirty="0"/>
          </a:p>
        </p:txBody>
      </p:sp>
      <p:sp>
        <p:nvSpPr>
          <p:cNvPr id="62" name="Rectangle 61"/>
          <p:cNvSpPr/>
          <p:nvPr/>
        </p:nvSpPr>
        <p:spPr>
          <a:xfrm>
            <a:off x="3621158" y="3846090"/>
            <a:ext cx="3767148" cy="267790"/>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Amendment text</a:t>
            </a:r>
            <a:endParaRPr lang="en-US" sz="1400" dirty="0"/>
          </a:p>
        </p:txBody>
      </p:sp>
      <p:sp>
        <p:nvSpPr>
          <p:cNvPr id="63" name="Rectangle 62"/>
          <p:cNvSpPr/>
          <p:nvPr/>
        </p:nvSpPr>
        <p:spPr>
          <a:xfrm>
            <a:off x="1826344" y="3848767"/>
            <a:ext cx="690122"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FRD</a:t>
            </a:r>
            <a:endParaRPr lang="en-US" sz="1400" dirty="0"/>
          </a:p>
        </p:txBody>
      </p:sp>
      <p:sp>
        <p:nvSpPr>
          <p:cNvPr id="58" name="Text Box 24"/>
          <p:cNvSpPr txBox="1">
            <a:spLocks noChangeArrowheads="1"/>
          </p:cNvSpPr>
          <p:nvPr/>
        </p:nvSpPr>
        <p:spPr bwMode="auto">
          <a:xfrm>
            <a:off x="2485368" y="4356443"/>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Spec Frame work</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(July16 – July17)</a:t>
            </a:r>
            <a:endParaRPr lang="en-US" altLang="en-US" sz="800" b="1" dirty="0">
              <a:latin typeface="Arial" panose="020B0604020202020204" pitchFamily="34" charset="0"/>
              <a:cs typeface="Arial" panose="020B0604020202020204" pitchFamily="34" charset="0"/>
            </a:endParaRPr>
          </a:p>
        </p:txBody>
      </p:sp>
      <p:sp>
        <p:nvSpPr>
          <p:cNvPr id="59" name="Text Box 24"/>
          <p:cNvSpPr txBox="1">
            <a:spLocks noChangeArrowheads="1"/>
          </p:cNvSpPr>
          <p:nvPr/>
        </p:nvSpPr>
        <p:spPr bwMode="auto">
          <a:xfrm>
            <a:off x="5174555" y="4646636"/>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Amendment text</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(Mar 17 – July20)</a:t>
            </a:r>
            <a:endParaRPr lang="en-US" altLang="en-US" sz="800" b="1" dirty="0">
              <a:latin typeface="Arial" panose="020B0604020202020204" pitchFamily="34" charset="0"/>
              <a:cs typeface="Arial" panose="020B0604020202020204" pitchFamily="34" charset="0"/>
            </a:endParaRPr>
          </a:p>
        </p:txBody>
      </p:sp>
      <p:sp>
        <p:nvSpPr>
          <p:cNvPr id="60" name="Text Box 24"/>
          <p:cNvSpPr txBox="1">
            <a:spLocks noChangeArrowheads="1"/>
          </p:cNvSpPr>
          <p:nvPr/>
        </p:nvSpPr>
        <p:spPr bwMode="auto">
          <a:xfrm>
            <a:off x="913646" y="4360705"/>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UC doc.</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(July15 – Nov. 17)</a:t>
            </a:r>
            <a:endParaRPr lang="en-US" alt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2854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6"/>
          </a:xfrm>
        </p:spPr>
        <p:txBody>
          <a:bodyPr/>
          <a:lstStyle/>
          <a:p>
            <a:r>
              <a:rPr lang="en-US" dirty="0" smtClean="0"/>
              <a:t>Historical timelines data</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Content Placeholder 6"/>
          <p:cNvGraphicFramePr>
            <a:graphicFrameLocks/>
          </p:cNvGraphicFramePr>
          <p:nvPr>
            <p:extLst>
              <p:ext uri="{D42A27DB-BD31-4B8C-83A1-F6EECF244321}">
                <p14:modId xmlns:p14="http://schemas.microsoft.com/office/powerpoint/2010/main" val="622717137"/>
              </p:ext>
            </p:extLst>
          </p:nvPr>
        </p:nvGraphicFramePr>
        <p:xfrm>
          <a:off x="0" y="1269131"/>
          <a:ext cx="9144000" cy="52562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80215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a:xfrm>
            <a:off x="685800" y="1751014"/>
            <a:ext cx="7770813" cy="4343400"/>
          </a:xfrm>
        </p:spPr>
        <p:txBody>
          <a:bodyPr/>
          <a:lstStyle/>
          <a:p>
            <a:pPr>
              <a:lnSpc>
                <a:spcPct val="150000"/>
              </a:lnSpc>
              <a:buFont typeface="Arial" panose="020B0604020202020204" pitchFamily="34" charset="0"/>
              <a:buChar char="•"/>
            </a:pPr>
            <a:r>
              <a:rPr lang="en-US" altLang="en-US" sz="2000" b="0" dirty="0"/>
              <a:t>Make sure your badges are correct </a:t>
            </a:r>
          </a:p>
          <a:p>
            <a:pPr>
              <a:lnSpc>
                <a:spcPct val="150000"/>
              </a:lnSpc>
              <a:buFont typeface="Arial" panose="020B0604020202020204" pitchFamily="34" charset="0"/>
              <a:buChar char="•"/>
            </a:pPr>
            <a:r>
              <a:rPr lang="en-US" altLang="en-US" sz="2000" b="0" dirty="0" smtClean="0"/>
              <a:t>Please </a:t>
            </a:r>
            <a:r>
              <a:rPr lang="en-US" altLang="en-US" sz="2000" b="0" dirty="0"/>
              <a:t>announce your affiliation when you first address the group during a meeting slot</a:t>
            </a:r>
          </a:p>
          <a:p>
            <a:pPr>
              <a:lnSpc>
                <a:spcPct val="150000"/>
              </a:lnSpc>
              <a:buFont typeface="Arial" panose="020B0604020202020204" pitchFamily="34" charset="0"/>
              <a:buChar char="•"/>
            </a:pPr>
            <a:r>
              <a:rPr lang="en-US" altLang="en-US" sz="2000" b="0" dirty="0" smtClean="0"/>
              <a:t>If </a:t>
            </a:r>
            <a:r>
              <a:rPr lang="en-US" altLang="en-US" sz="2000" b="0" dirty="0"/>
              <a:t>you plan to make a submission be sure it does not contain company logos or advertising</a:t>
            </a:r>
          </a:p>
          <a:p>
            <a:pPr>
              <a:lnSpc>
                <a:spcPct val="150000"/>
              </a:lnSpc>
              <a:buFont typeface="Arial" panose="020B0604020202020204" pitchFamily="34" charset="0"/>
              <a:buChar char="•"/>
            </a:pPr>
            <a:r>
              <a:rPr lang="en-US" altLang="en-US" sz="2000" b="0" dirty="0" smtClean="0"/>
              <a:t>Questions </a:t>
            </a:r>
            <a:r>
              <a:rPr lang="en-US" altLang="en-US" sz="2000" b="0" dirty="0"/>
              <a:t>on Voting status, Ballot pool, Access to Reflector, Documentation,  </a:t>
            </a:r>
            <a:r>
              <a:rPr lang="en-US" altLang="en-US" sz="2000" b="0" dirty="0" smtClean="0"/>
              <a:t>member’</a:t>
            </a:r>
            <a:r>
              <a:rPr lang="en-US" altLang="ja-JP" sz="2000" b="0" dirty="0" smtClean="0"/>
              <a:t>s </a:t>
            </a:r>
            <a:r>
              <a:rPr lang="en-US" altLang="ja-JP" sz="2000" b="0" dirty="0"/>
              <a:t>area</a:t>
            </a:r>
          </a:p>
          <a:p>
            <a:pPr marL="800100" lvl="1" indent="-342900">
              <a:lnSpc>
                <a:spcPct val="150000"/>
              </a:lnSpc>
              <a:buFont typeface="Wingdings" panose="05000000000000000000" pitchFamily="2" charset="2"/>
              <a:buChar char="Ø"/>
            </a:pPr>
            <a:r>
              <a:rPr lang="en-US" altLang="en-US" dirty="0"/>
              <a:t>see Jon </a:t>
            </a:r>
            <a:r>
              <a:rPr lang="en-US" altLang="en-US" dirty="0" err="1"/>
              <a:t>Rosdahl</a:t>
            </a:r>
            <a:r>
              <a:rPr lang="en-US" altLang="en-US" dirty="0"/>
              <a:t> </a:t>
            </a:r>
            <a:r>
              <a:rPr lang="en-US" altLang="en-US" dirty="0" smtClean="0"/>
              <a:t>– </a:t>
            </a:r>
            <a:r>
              <a:rPr lang="en-US" altLang="en-US" dirty="0" smtClean="0">
                <a:hlinkClick r:id="rId2"/>
              </a:rPr>
              <a:t>jrosdahl@ieee.org</a:t>
            </a:r>
            <a:r>
              <a:rPr lang="en-US" altLang="en-US" dirty="0" smtClean="0"/>
              <a:t> </a:t>
            </a:r>
            <a:endParaRPr lang="en-US" altLang="en-US" sz="1800" dirty="0" smtClean="0">
              <a:solidFill>
                <a:srgbClr val="FF0000"/>
              </a:solidFill>
            </a:endParaRPr>
          </a:p>
          <a:p>
            <a:pPr>
              <a:lnSpc>
                <a:spcPct val="150000"/>
              </a:lnSpc>
              <a:buFont typeface="Arial" panose="020B0604020202020204" pitchFamily="34" charset="0"/>
              <a:buChar char="•"/>
            </a:pPr>
            <a:r>
              <a:rPr lang="en-US" altLang="en-US" sz="2000" b="0" dirty="0" smtClean="0"/>
              <a:t>Cell Phones Silent or Off</a:t>
            </a:r>
            <a:endParaRPr lang="en-US" altLang="en-US" sz="1800" dirty="0" smtClean="0"/>
          </a:p>
          <a:p>
            <a:pPr>
              <a:lnSpc>
                <a:spcPct val="150000"/>
              </a:lnSpc>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18038317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performance data</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291047441"/>
              </p:ext>
            </p:extLst>
          </p:nvPr>
        </p:nvGraphicFramePr>
        <p:xfrm>
          <a:off x="696912" y="1556792"/>
          <a:ext cx="6934200" cy="4495800"/>
        </p:xfrm>
        <a:graphic>
          <a:graphicData uri="http://schemas.openxmlformats.org/drawingml/2006/table">
            <a:tbl>
              <a:tblPr firstRow="1" bandRow="1">
                <a:tableStyleId>{5C22544A-7EE6-4342-B048-85BDC9FD1C3A}</a:tableStyleId>
              </a:tblPr>
              <a:tblGrid>
                <a:gridCol w="1557875"/>
                <a:gridCol w="532938"/>
                <a:gridCol w="532938"/>
                <a:gridCol w="1459832"/>
                <a:gridCol w="1459832"/>
                <a:gridCol w="1390785"/>
              </a:tblGrid>
              <a:tr h="370840">
                <a:tc>
                  <a:txBody>
                    <a:bodyPr/>
                    <a:lstStyle/>
                    <a:p>
                      <a:pPr algn="ctr"/>
                      <a:r>
                        <a:rPr lang="en-US" sz="1600" dirty="0" smtClean="0"/>
                        <a:t>Stage</a:t>
                      </a:r>
                      <a:endParaRPr lang="en-US" sz="1600" dirty="0"/>
                    </a:p>
                  </a:txBody>
                  <a:tcPr>
                    <a:solidFill>
                      <a:srgbClr val="4F81BD"/>
                    </a:solidFill>
                  </a:tcPr>
                </a:tc>
                <a:tc gridSpan="5">
                  <a:txBody>
                    <a:bodyPr/>
                    <a:lstStyle/>
                    <a:p>
                      <a:pPr algn="ctr"/>
                      <a:r>
                        <a:rPr lang="en-US" sz="1600" dirty="0" smtClean="0"/>
                        <a:t>Duration</a:t>
                      </a:r>
                      <a:endParaRPr lang="en-US" sz="1600" dirty="0"/>
                    </a:p>
                  </a:txBody>
                  <a:tcPr>
                    <a:solidFill>
                      <a:srgbClr val="4F81BD"/>
                    </a:solidFill>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pPr algn="ctr"/>
                      <a:endParaRPr lang="en-US" dirty="0"/>
                    </a:p>
                  </a:txBody>
                  <a:tcPr/>
                </a:tc>
              </a:tr>
              <a:tr h="370840">
                <a:tc>
                  <a:txBody>
                    <a:bodyPr/>
                    <a:lstStyle/>
                    <a:p>
                      <a:endParaRPr lang="en-US" sz="1600" dirty="0"/>
                    </a:p>
                  </a:txBody>
                  <a:tcPr>
                    <a:solidFill>
                      <a:srgbClr val="D0D8E8"/>
                    </a:solidFill>
                  </a:tcPr>
                </a:tc>
                <a:tc>
                  <a:txBody>
                    <a:bodyPr/>
                    <a:lstStyle/>
                    <a:p>
                      <a:r>
                        <a:rPr lang="en-US" dirty="0" smtClean="0"/>
                        <a:t>11v</a:t>
                      </a:r>
                      <a:endParaRPr lang="en-US" dirty="0"/>
                    </a:p>
                  </a:txBody>
                  <a:tcPr>
                    <a:solidFill>
                      <a:srgbClr val="D0D8E8"/>
                    </a:solidFill>
                  </a:tcPr>
                </a:tc>
                <a:tc>
                  <a:txBody>
                    <a:bodyPr/>
                    <a:lstStyle/>
                    <a:p>
                      <a:r>
                        <a:rPr lang="en-US" dirty="0" smtClean="0"/>
                        <a:t>11u</a:t>
                      </a:r>
                      <a:endParaRPr lang="en-US" dirty="0"/>
                    </a:p>
                  </a:txBody>
                  <a:tcPr>
                    <a:solidFill>
                      <a:srgbClr val="D0D8E8"/>
                    </a:solidFill>
                  </a:tcPr>
                </a:tc>
                <a:tc>
                  <a:txBody>
                    <a:bodyPr/>
                    <a:lstStyle/>
                    <a:p>
                      <a:pPr algn="ctr"/>
                      <a:r>
                        <a:rPr lang="en-US" sz="1600" dirty="0" smtClean="0"/>
                        <a:t>11ac [1]</a:t>
                      </a:r>
                      <a:endParaRPr lang="en-US" sz="1600" dirty="0"/>
                    </a:p>
                  </a:txBody>
                  <a:tcPr>
                    <a:solidFill>
                      <a:srgbClr val="D0D8E8"/>
                    </a:solidFill>
                  </a:tcPr>
                </a:tc>
                <a:tc>
                  <a:txBody>
                    <a:bodyPr/>
                    <a:lstStyle/>
                    <a:p>
                      <a:pPr algn="ctr"/>
                      <a:r>
                        <a:rPr lang="en-US" sz="1600" dirty="0" smtClean="0"/>
                        <a:t>11ad [1]</a:t>
                      </a:r>
                      <a:endParaRPr lang="en-US" sz="1600" dirty="0"/>
                    </a:p>
                  </a:txBody>
                  <a:tcPr>
                    <a:solidFill>
                      <a:srgbClr val="D0D8E8"/>
                    </a:solidFill>
                  </a:tcPr>
                </a:tc>
                <a:tc>
                  <a:txBody>
                    <a:bodyPr/>
                    <a:lstStyle/>
                    <a:p>
                      <a:pPr algn="ctr"/>
                      <a:r>
                        <a:rPr lang="en-US" sz="1600" dirty="0" smtClean="0"/>
                        <a:t>Projected for 11az</a:t>
                      </a:r>
                      <a:endParaRPr lang="en-US" sz="1600" dirty="0"/>
                    </a:p>
                  </a:txBody>
                  <a:tcPr>
                    <a:solidFill>
                      <a:srgbClr val="D0D8E8"/>
                    </a:solidFill>
                  </a:tcPr>
                </a:tc>
              </a:tr>
              <a:tr h="370840">
                <a:tc>
                  <a:txBody>
                    <a:bodyPr/>
                    <a:lstStyle/>
                    <a:p>
                      <a:r>
                        <a:rPr lang="en-US" sz="1400" dirty="0" smtClean="0"/>
                        <a:t>PAR</a:t>
                      </a:r>
                      <a:r>
                        <a:rPr lang="en-US" sz="1400" baseline="0" dirty="0" smtClean="0"/>
                        <a:t> approval -&gt; Approved Standard</a:t>
                      </a:r>
                      <a:endParaRPr lang="en-US" sz="1400" dirty="0"/>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baseline="0" dirty="0" smtClean="0"/>
                        <a:t>64 months</a:t>
                      </a:r>
                      <a:endParaRPr lang="en-US" sz="1200" dirty="0"/>
                    </a:p>
                  </a:txBody>
                  <a:tcPr>
                    <a:solidFill>
                      <a:srgbClr val="E9EDF4"/>
                    </a:solidFill>
                  </a:tcPr>
                </a:tc>
                <a:tc>
                  <a:txBody>
                    <a:bodyPr/>
                    <a:lstStyle/>
                    <a:p>
                      <a:pPr algn="ctr"/>
                      <a:r>
                        <a:rPr lang="en-US" sz="1200" dirty="0" smtClean="0"/>
                        <a:t>46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58 months</a:t>
                      </a:r>
                      <a:endParaRPr lang="en-US" sz="1100" dirty="0">
                        <a:solidFill>
                          <a:schemeClr val="tx1"/>
                        </a:solidFill>
                      </a:endParaRPr>
                    </a:p>
                  </a:txBody>
                  <a:tcPr>
                    <a:solidFill>
                      <a:srgbClr val="E9EDF4"/>
                    </a:solidFill>
                  </a:tcPr>
                </a:tc>
              </a:tr>
              <a:tr h="370840">
                <a:tc>
                  <a:txBody>
                    <a:bodyPr/>
                    <a:lstStyle/>
                    <a:p>
                      <a:r>
                        <a:rPr lang="en-US" sz="1400" dirty="0" smtClean="0"/>
                        <a:t>PAR approval -&gt; Draft 1.0</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34 </a:t>
                      </a:r>
                      <a:r>
                        <a:rPr lang="en-US" sz="1200" baseline="0" dirty="0" smtClean="0"/>
                        <a:t>months</a:t>
                      </a:r>
                      <a:endParaRPr lang="en-US" sz="1200" dirty="0"/>
                    </a:p>
                  </a:txBody>
                  <a:tcPr>
                    <a:solidFill>
                      <a:srgbClr val="D0D8E8"/>
                    </a:solidFill>
                  </a:tcPr>
                </a:tc>
                <a:tc>
                  <a:txBody>
                    <a:bodyPr/>
                    <a:lstStyle/>
                    <a:p>
                      <a:pPr algn="ctr"/>
                      <a:r>
                        <a:rPr lang="en-US" sz="1200" dirty="0" smtClean="0"/>
                        <a:t>21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24 months</a:t>
                      </a:r>
                      <a:endParaRPr lang="en-US" sz="1100" dirty="0">
                        <a:solidFill>
                          <a:schemeClr val="tx1"/>
                        </a:solidFill>
                      </a:endParaRPr>
                    </a:p>
                  </a:txBody>
                  <a:tcPr>
                    <a:solidFill>
                      <a:srgbClr val="D0D8E8"/>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PAR</a:t>
                      </a:r>
                      <a:r>
                        <a:rPr lang="en-US" sz="1400" baseline="0" dirty="0" smtClean="0"/>
                        <a:t> approval -&gt; D0.1</a:t>
                      </a:r>
                      <a:endParaRPr lang="en-US" sz="1400" dirty="0" smtClean="0"/>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dirty="0" smtClean="0"/>
                        <a:t>29 </a:t>
                      </a:r>
                      <a:r>
                        <a:rPr lang="en-US" sz="1200" baseline="0" dirty="0" smtClean="0"/>
                        <a:t>months</a:t>
                      </a:r>
                      <a:endParaRPr lang="en-US" sz="1200" dirty="0"/>
                    </a:p>
                  </a:txBody>
                  <a:tcPr>
                    <a:solidFill>
                      <a:srgbClr val="E9EDF4"/>
                    </a:solidFill>
                  </a:tcPr>
                </a:tc>
                <a:tc>
                  <a:txBody>
                    <a:bodyPr/>
                    <a:lstStyle/>
                    <a:p>
                      <a:pPr algn="ctr"/>
                      <a:r>
                        <a:rPr lang="en-US" sz="1200" dirty="0" smtClean="0"/>
                        <a:t>17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20 months</a:t>
                      </a:r>
                      <a:endParaRPr lang="en-US" sz="1100" dirty="0">
                        <a:solidFill>
                          <a:schemeClr val="tx1"/>
                        </a:solidFill>
                      </a:endParaRPr>
                    </a:p>
                  </a:txBody>
                  <a:tcPr marL="0" marR="0">
                    <a:solidFill>
                      <a:srgbClr val="E9EDF4"/>
                    </a:solidFill>
                  </a:tcPr>
                </a:tc>
              </a:tr>
              <a:tr h="370840">
                <a:tc>
                  <a:txBody>
                    <a:bodyPr/>
                    <a:lstStyle/>
                    <a:p>
                      <a:r>
                        <a:rPr lang="en-US" sz="1400" dirty="0" smtClean="0"/>
                        <a:t>D0.1</a:t>
                      </a:r>
                      <a:r>
                        <a:rPr lang="en-US" sz="1400" baseline="0" dirty="0" smtClean="0"/>
                        <a:t> </a:t>
                      </a:r>
                      <a:r>
                        <a:rPr lang="en-US" sz="1400" dirty="0" smtClean="0"/>
                        <a:t> –&gt;     Draft 1.0</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6 </a:t>
                      </a:r>
                      <a:r>
                        <a:rPr lang="en-US" sz="1200" baseline="0" dirty="0" smtClean="0"/>
                        <a:t>months</a:t>
                      </a:r>
                      <a:endParaRPr lang="en-US" sz="1200" dirty="0"/>
                    </a:p>
                  </a:txBody>
                  <a:tcPr>
                    <a:solidFill>
                      <a:srgbClr val="D0D8E8"/>
                    </a:solidFill>
                  </a:tcPr>
                </a:tc>
                <a:tc>
                  <a:txBody>
                    <a:bodyPr/>
                    <a:lstStyle/>
                    <a:p>
                      <a:pPr algn="ctr"/>
                      <a:r>
                        <a:rPr lang="en-US" sz="1200" dirty="0" smtClean="0"/>
                        <a:t>4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4 months</a:t>
                      </a:r>
                    </a:p>
                  </a:txBody>
                  <a:tcPr>
                    <a:solidFill>
                      <a:srgbClr val="D0D8E8"/>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Draft 1.0 –&gt; Draft 2.0</a:t>
                      </a:r>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dirty="0" smtClean="0"/>
                        <a:t>8 </a:t>
                      </a:r>
                      <a:r>
                        <a:rPr lang="en-US" sz="1200" baseline="0" dirty="0" smtClean="0"/>
                        <a:t>months</a:t>
                      </a:r>
                      <a:endParaRPr lang="en-US" sz="1200" dirty="0"/>
                    </a:p>
                  </a:txBody>
                  <a:tcPr>
                    <a:solidFill>
                      <a:srgbClr val="E9EDF4"/>
                    </a:solidFill>
                  </a:tcPr>
                </a:tc>
                <a:tc>
                  <a:txBody>
                    <a:bodyPr/>
                    <a:lstStyle/>
                    <a:p>
                      <a:pPr algn="ctr"/>
                      <a:r>
                        <a:rPr lang="en-US" sz="1200" dirty="0" smtClean="0"/>
                        <a:t>6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6 months</a:t>
                      </a:r>
                      <a:endParaRPr lang="en-US" sz="1100" dirty="0">
                        <a:solidFill>
                          <a:schemeClr val="tx1"/>
                        </a:solidFill>
                      </a:endParaRPr>
                    </a:p>
                  </a:txBody>
                  <a:tcPr>
                    <a:solidFill>
                      <a:srgbClr val="E9EDF4"/>
                    </a:solidFill>
                  </a:tcPr>
                </a:tc>
              </a:tr>
              <a:tr h="370840">
                <a:tc>
                  <a:txBody>
                    <a:bodyPr/>
                    <a:lstStyle/>
                    <a:p>
                      <a:r>
                        <a:rPr lang="en-US" sz="1400" dirty="0" smtClean="0"/>
                        <a:t>Draft</a:t>
                      </a:r>
                      <a:r>
                        <a:rPr lang="en-US" sz="1400" baseline="0" dirty="0" smtClean="0"/>
                        <a:t> 2.0 -&gt; Final</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22 </a:t>
                      </a:r>
                      <a:r>
                        <a:rPr lang="en-US" sz="1200" baseline="0" dirty="0" smtClean="0"/>
                        <a:t>months</a:t>
                      </a:r>
                      <a:endParaRPr lang="en-US" sz="1200" dirty="0"/>
                    </a:p>
                  </a:txBody>
                  <a:tcPr>
                    <a:solidFill>
                      <a:srgbClr val="D0D8E8"/>
                    </a:solidFill>
                  </a:tcPr>
                </a:tc>
                <a:tc>
                  <a:txBody>
                    <a:bodyPr/>
                    <a:lstStyle/>
                    <a:p>
                      <a:pPr algn="ctr"/>
                      <a:r>
                        <a:rPr lang="en-US" sz="1200" dirty="0" smtClean="0"/>
                        <a:t>19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24 months</a:t>
                      </a:r>
                      <a:endParaRPr lang="en-US" sz="1100" dirty="0">
                        <a:solidFill>
                          <a:schemeClr val="tx1"/>
                        </a:solidFill>
                      </a:endParaRPr>
                    </a:p>
                  </a:txBody>
                  <a:tcPr>
                    <a:solidFill>
                      <a:srgbClr val="D0D8E8"/>
                    </a:solidFill>
                  </a:tcPr>
                </a:tc>
              </a:tr>
              <a:tr h="370840">
                <a:tc>
                  <a:txBody>
                    <a:bodyPr/>
                    <a:lstStyle/>
                    <a:p>
                      <a:r>
                        <a:rPr lang="en-US" sz="1400" dirty="0" smtClean="0"/>
                        <a:t>Amendment</a:t>
                      </a:r>
                      <a:r>
                        <a:rPr lang="en-US" sz="1400" baseline="0" dirty="0" smtClean="0"/>
                        <a:t> size</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442 pg.</a:t>
                      </a:r>
                      <a:endParaRPr lang="en-US" sz="1200" dirty="0"/>
                    </a:p>
                  </a:txBody>
                  <a:tcPr>
                    <a:solidFill>
                      <a:srgbClr val="D0D8E8"/>
                    </a:solidFill>
                  </a:tcPr>
                </a:tc>
                <a:tc>
                  <a:txBody>
                    <a:bodyPr/>
                    <a:lstStyle/>
                    <a:p>
                      <a:pPr algn="ctr"/>
                      <a:r>
                        <a:rPr lang="en-US" sz="1200" dirty="0" smtClean="0"/>
                        <a:t>679 pg.</a:t>
                      </a:r>
                      <a:endParaRPr lang="en-US" sz="1200" dirty="0"/>
                    </a:p>
                  </a:txBody>
                  <a:tcPr>
                    <a:solidFill>
                      <a:srgbClr val="D0D8E8"/>
                    </a:solidFill>
                  </a:tcPr>
                </a:tc>
                <a:tc>
                  <a:txBody>
                    <a:bodyPr/>
                    <a:lstStyle/>
                    <a:p>
                      <a:pPr algn="ctr"/>
                      <a:r>
                        <a:rPr lang="en-US" sz="1100" dirty="0" smtClean="0">
                          <a:solidFill>
                            <a:schemeClr val="tx1"/>
                          </a:solidFill>
                        </a:rPr>
                        <a:t>?</a:t>
                      </a:r>
                      <a:endParaRPr lang="en-US" sz="1100" dirty="0">
                        <a:solidFill>
                          <a:schemeClr val="tx1"/>
                        </a:solidFill>
                      </a:endParaRPr>
                    </a:p>
                  </a:txBody>
                  <a:tcPr>
                    <a:solidFill>
                      <a:srgbClr val="D0D8E8"/>
                    </a:solidFill>
                  </a:tcPr>
                </a:tc>
              </a:tr>
            </a:tbl>
          </a:graphicData>
        </a:graphic>
      </p:graphicFrame>
    </p:spTree>
    <p:extLst>
      <p:ext uri="{BB962C8B-B14F-4D97-AF65-F5344CB8AC3E}">
        <p14:creationId xmlns:p14="http://schemas.microsoft.com/office/powerpoint/2010/main" val="35549090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Motions and </a:t>
            </a:r>
            <a:r>
              <a:rPr lang="en-US" dirty="0" err="1"/>
              <a:t>strawpolls</a:t>
            </a:r>
            <a:r>
              <a:rPr lang="en-US" dirty="0"/>
              <a:t> as needed</a:t>
            </a:r>
          </a:p>
        </p:txBody>
      </p:sp>
      <p:sp>
        <p:nvSpPr>
          <p:cNvPr id="3" name="Content Placeholder 2"/>
          <p:cNvSpPr>
            <a:spLocks noGrp="1"/>
          </p:cNvSpPr>
          <p:nvPr>
            <p:ph idx="1"/>
          </p:nvPr>
        </p:nvSpPr>
        <p:spPr/>
        <p:txBody>
          <a:bodyPr/>
          <a:lstStyle/>
          <a:p>
            <a:pPr marL="0" indent="0">
              <a:buNone/>
            </a:pPr>
            <a:r>
              <a:rPr lang="en-US" altLang="en-US" dirty="0"/>
              <a:t>Motion/</a:t>
            </a:r>
            <a:r>
              <a:rPr lang="en-US" altLang="en-US" dirty="0" err="1"/>
              <a:t>strawpoll</a:t>
            </a:r>
            <a:endParaRPr lang="en-US" altLang="en-US" dirty="0"/>
          </a:p>
          <a:p>
            <a:pPr marL="0" indent="0">
              <a:buNone/>
            </a:pPr>
            <a:r>
              <a:rPr lang="en-US" altLang="en-US" dirty="0"/>
              <a:t>To instruct the use case document editor to add use cases depicted by slides x y z of submission </a:t>
            </a:r>
            <a:r>
              <a:rPr lang="en-US" altLang="en-US" dirty="0" err="1"/>
              <a:t>abc</a:t>
            </a:r>
            <a:r>
              <a:rPr lang="en-US" altLang="en-US" dirty="0"/>
              <a:t> to the use case working draft document.</a:t>
            </a:r>
          </a:p>
          <a:p>
            <a:pPr marL="0" indent="0">
              <a:buNone/>
            </a:pPr>
            <a:r>
              <a:rPr lang="en-US" altLang="en-US" dirty="0"/>
              <a:t>Move:</a:t>
            </a:r>
          </a:p>
          <a:p>
            <a:pPr marL="0" indent="0">
              <a:buNone/>
            </a:pPr>
            <a:r>
              <a:rPr lang="en-US" altLang="en-US" dirty="0"/>
              <a:t>2</a:t>
            </a:r>
            <a:r>
              <a:rPr lang="en-US" altLang="en-US" baseline="30000" dirty="0"/>
              <a:t>nd</a:t>
            </a:r>
            <a:r>
              <a:rPr lang="en-US" altLang="en-US" dirty="0"/>
              <a:t>:</a:t>
            </a:r>
          </a:p>
          <a:p>
            <a:pPr marL="0" indent="0">
              <a:buNone/>
            </a:pPr>
            <a:r>
              <a:rPr lang="en-US" altLang="en-US" dirty="0"/>
              <a:t>Y: 	N: 	A:</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29562008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Strawpoll#1</a:t>
            </a:r>
          </a:p>
        </p:txBody>
      </p:sp>
      <p:sp>
        <p:nvSpPr>
          <p:cNvPr id="3" name="Content Placeholder 2"/>
          <p:cNvSpPr>
            <a:spLocks noGrp="1"/>
          </p:cNvSpPr>
          <p:nvPr>
            <p:ph idx="1"/>
          </p:nvPr>
        </p:nvSpPr>
        <p:spPr/>
        <p:txBody>
          <a:bodyPr/>
          <a:lstStyle/>
          <a:p>
            <a:pPr marL="0" indent="0">
              <a:buNone/>
            </a:pPr>
            <a:r>
              <a:rPr lang="en-US" altLang="en-US" dirty="0"/>
              <a:t>We support the addition of use cases depicted by slides </a:t>
            </a:r>
            <a:r>
              <a:rPr lang="en-US" altLang="en-US" dirty="0" err="1"/>
              <a:t>a,b,c</a:t>
            </a:r>
            <a:r>
              <a:rPr lang="en-US" altLang="en-US" dirty="0"/>
              <a:t> of submission 11-15/</a:t>
            </a:r>
            <a:r>
              <a:rPr lang="en-US" altLang="en-US" dirty="0" err="1"/>
              <a:t>XYZrN</a:t>
            </a:r>
            <a:r>
              <a:rPr lang="en-US" altLang="en-US" dirty="0"/>
              <a:t> to the use case working draft document.</a:t>
            </a:r>
          </a:p>
          <a:p>
            <a:pPr marL="0" indent="0">
              <a:buNone/>
            </a:pPr>
            <a:endParaRPr lang="en-US" altLang="en-US" dirty="0"/>
          </a:p>
          <a:p>
            <a:pPr marL="0" indent="0">
              <a:buNone/>
            </a:pPr>
            <a:endParaRPr lang="en-US" altLang="en-US" dirty="0"/>
          </a:p>
          <a:p>
            <a:pPr marL="0" indent="0">
              <a:buNone/>
            </a:pPr>
            <a:r>
              <a:rPr lang="en-US" altLang="en-US" dirty="0"/>
              <a:t>Y: 	 	N: 		A: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870269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Motions on submission xxx</a:t>
            </a:r>
          </a:p>
        </p:txBody>
      </p:sp>
      <p:sp>
        <p:nvSpPr>
          <p:cNvPr id="3" name="Content Placeholder 2"/>
          <p:cNvSpPr>
            <a:spLocks noGrp="1"/>
          </p:cNvSpPr>
          <p:nvPr>
            <p:ph idx="1"/>
          </p:nvPr>
        </p:nvSpPr>
        <p:spPr/>
        <p:txBody>
          <a:bodyPr/>
          <a:lstStyle/>
          <a:p>
            <a:pPr marL="0" indent="0">
              <a:buNone/>
            </a:pPr>
            <a:r>
              <a:rPr lang="en-US" altLang="en-US" dirty="0"/>
              <a:t>Motion</a:t>
            </a:r>
          </a:p>
          <a:p>
            <a:pPr marL="0" indent="0">
              <a:buNone/>
            </a:pPr>
            <a:r>
              <a:rPr lang="en-US" altLang="en-US" dirty="0"/>
              <a:t>To instruct the use case document editor to add use cases depicted by slides </a:t>
            </a:r>
            <a:r>
              <a:rPr lang="en-US" altLang="en-US" dirty="0" err="1"/>
              <a:t>a,b</a:t>
            </a:r>
            <a:r>
              <a:rPr lang="en-US" altLang="en-US" dirty="0"/>
              <a:t> of submission 11-15/</a:t>
            </a:r>
            <a:r>
              <a:rPr lang="en-US" altLang="en-US" dirty="0" err="1"/>
              <a:t>XYZrN</a:t>
            </a:r>
            <a:r>
              <a:rPr lang="en-US" altLang="en-US" dirty="0"/>
              <a:t> to the use case working draft document.</a:t>
            </a:r>
          </a:p>
          <a:p>
            <a:pPr marL="0" indent="0">
              <a:buNone/>
            </a:pPr>
            <a:endParaRPr lang="en-US" altLang="en-US" dirty="0"/>
          </a:p>
          <a:p>
            <a:pPr marL="0" indent="0">
              <a:buNone/>
            </a:pPr>
            <a:r>
              <a:rPr lang="en-US" altLang="en-US" dirty="0"/>
              <a:t>Move: </a:t>
            </a:r>
          </a:p>
          <a:p>
            <a:pPr marL="0" indent="0">
              <a:buNone/>
            </a:pPr>
            <a:r>
              <a:rPr lang="en-US" altLang="en-US" dirty="0"/>
              <a:t>2</a:t>
            </a:r>
            <a:r>
              <a:rPr lang="en-US" altLang="en-US" baseline="30000" dirty="0"/>
              <a:t>nd</a:t>
            </a:r>
            <a:r>
              <a:rPr lang="en-US" altLang="en-US" dirty="0"/>
              <a:t>:</a:t>
            </a:r>
          </a:p>
          <a:p>
            <a:pPr marL="0" indent="0">
              <a:buNone/>
            </a:pPr>
            <a:r>
              <a:rPr lang="en-US" altLang="en-US" dirty="0"/>
              <a:t>Y: 	 	N: 		A: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38528771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Strawpoll#1 submission 634</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
        <p:nvSpPr>
          <p:cNvPr id="7" name="Content Placeholder 2"/>
          <p:cNvSpPr txBox="1">
            <a:spLocks/>
          </p:cNvSpPr>
          <p:nvPr/>
        </p:nvSpPr>
        <p:spPr bwMode="auto">
          <a:xfrm>
            <a:off x="838200" y="21336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r>
              <a:rPr lang="en-US" altLang="en-US" kern="0" dirty="0" smtClean="0"/>
              <a:t>We support the addition of use cases depicted by slides </a:t>
            </a:r>
            <a:r>
              <a:rPr lang="en-US" altLang="en-US" kern="0" dirty="0" err="1" smtClean="0"/>
              <a:t>a,b,c</a:t>
            </a:r>
            <a:r>
              <a:rPr lang="en-US" altLang="en-US" kern="0" dirty="0" smtClean="0"/>
              <a:t> of submission 11-15/</a:t>
            </a:r>
            <a:r>
              <a:rPr lang="en-US" altLang="en-US" kern="0" dirty="0" err="1" smtClean="0"/>
              <a:t>XYZrN</a:t>
            </a:r>
            <a:r>
              <a:rPr lang="en-US" altLang="en-US" kern="0" dirty="0" smtClean="0"/>
              <a:t> to the use case working draft document.</a:t>
            </a:r>
          </a:p>
          <a:p>
            <a:pPr marL="0" indent="0"/>
            <a:endParaRPr lang="en-US" altLang="en-US" kern="0" dirty="0" smtClean="0"/>
          </a:p>
          <a:p>
            <a:pPr marL="0" indent="0"/>
            <a:endParaRPr lang="en-US" altLang="en-US" kern="0" dirty="0" smtClean="0"/>
          </a:p>
          <a:p>
            <a:pPr marL="0" indent="0"/>
            <a:r>
              <a:rPr lang="en-US" altLang="en-US" kern="0" dirty="0" smtClean="0"/>
              <a:t>Y: 	 	N: 		A: </a:t>
            </a:r>
          </a:p>
        </p:txBody>
      </p:sp>
    </p:spTree>
    <p:extLst>
      <p:ext uri="{BB962C8B-B14F-4D97-AF65-F5344CB8AC3E}">
        <p14:creationId xmlns:p14="http://schemas.microsoft.com/office/powerpoint/2010/main" val="34458636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1/4</a:t>
            </a:r>
          </a:p>
        </p:txBody>
      </p:sp>
      <p:sp>
        <p:nvSpPr>
          <p:cNvPr id="5122" name="Rectangle 2"/>
          <p:cNvSpPr>
            <a:spLocks noGrp="1" noChangeArrowheads="1"/>
          </p:cNvSpPr>
          <p:nvPr>
            <p:ph idx="1"/>
          </p:nvPr>
        </p:nvSpPr>
        <p:spPr>
          <a:xfrm>
            <a:off x="685800" y="1981200"/>
            <a:ext cx="7772400" cy="430532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To properly identify your PowerPoint presentation as an IEEE 802.11 Submission there are </a:t>
            </a:r>
            <a:r>
              <a:rPr lang="en-US" u="sng" dirty="0"/>
              <a:t>7 steps</a:t>
            </a:r>
            <a:r>
              <a:rPr lang="en-US" dirty="0"/>
              <a:t> that you must complete, and </a:t>
            </a:r>
            <a:r>
              <a:rPr lang="en-US" u="sng" dirty="0"/>
              <a:t>12 data fields</a:t>
            </a:r>
            <a:r>
              <a:rPr lang="en-US" dirty="0"/>
              <a:t> that you must fill in.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1. Obtain a document number (has the form </a:t>
            </a:r>
            <a:r>
              <a:rPr lang="en-US" dirty="0" err="1"/>
              <a:t>yy</a:t>
            </a:r>
            <a:r>
              <a:rPr lang="en-US" dirty="0"/>
              <a:t>/</a:t>
            </a:r>
            <a:r>
              <a:rPr lang="en-US" dirty="0" err="1"/>
              <a:t>xxxx</a:t>
            </a:r>
            <a:r>
              <a:rPr lang="en-US" dirty="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2. Title slide: Fill in the presentation subject title text, the full date (in ISO 8601 format of YYYY-MM-DD), and the complete author(s) details (a total of 3 data fields).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3. Abstract slide: Fill in the abstract text</a:t>
            </a:r>
            <a:r>
              <a:rPr lang="en-US" dirty="0" smtClean="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Step 4. Press “Office” button, Prepare / Properties.  </a:t>
            </a:r>
            <a:r>
              <a:rPr lang="en-US" dirty="0" smtClean="0"/>
              <a:t>Fill </a:t>
            </a:r>
            <a:r>
              <a:rPr lang="en-US" dirty="0"/>
              <a:t>in the 2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Author field = first author's </a:t>
            </a:r>
            <a:r>
              <a:rPr lang="en-US" dirty="0" smtClean="0"/>
              <a:t>name</a:t>
            </a:r>
            <a:endParaRPr lang="en-US" dirty="0"/>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Title field = Title of presentation</a:t>
            </a:r>
            <a:endParaRPr lang="en-US" dirty="0"/>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45</a:t>
            </a:fld>
            <a:endParaRPr lang="en-GB"/>
          </a:p>
        </p:txBody>
      </p:sp>
      <p:sp>
        <p:nvSpPr>
          <p:cNvPr id="5" name="Footer Placeholder 4"/>
          <p:cNvSpPr>
            <a:spLocks noGrp="1"/>
          </p:cNvSpPr>
          <p:nvPr>
            <p:ph type="ftr" idx="14"/>
          </p:nvPr>
        </p:nvSpPr>
        <p:spPr>
          <a:xfrm>
            <a:off x="6000760" y="6475413"/>
            <a:ext cx="2541578" cy="168297"/>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xfrm>
            <a:off x="642910" y="1571612"/>
            <a:ext cx="7772400" cy="4929222"/>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a:t>
            </a:r>
            <a:r>
              <a:rPr lang="en-GB" dirty="0" smtClean="0"/>
              <a:t>Master, select the top master page (theme slide master).  </a:t>
            </a:r>
            <a:r>
              <a:rPr lang="en-GB" dirty="0"/>
              <a:t>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a:t>
            </a:r>
            <a:r>
              <a:rPr lang="en-GB" dirty="0" smtClean="0"/>
              <a:t>Insert, </a:t>
            </a:r>
            <a:r>
              <a:rPr lang="en-GB" dirty="0"/>
              <a:t>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Date &amp; Time, Fixed </a:t>
            </a:r>
            <a:r>
              <a:rPr lang="en-GB" dirty="0"/>
              <a:t>=  venue date (as </a:t>
            </a:r>
            <a:r>
              <a:rPr lang="en-GB" dirty="0" smtClean="0"/>
              <a:t>Sep. 2015, </a:t>
            </a:r>
            <a:r>
              <a:rPr lang="en-GB" dirty="0"/>
              <a:t>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a:t>
            </a:r>
            <a:r>
              <a:rPr lang="en-GB" dirty="0" smtClean="0"/>
              <a:t>Sep. 2015, </a:t>
            </a:r>
            <a:r>
              <a:rPr lang="en-GB" dirty="0"/>
              <a:t>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46</a:t>
            </a:fld>
            <a:endParaRPr lang="en-GB"/>
          </a:p>
        </p:txBody>
      </p:sp>
      <p:sp>
        <p:nvSpPr>
          <p:cNvPr id="5" name="Footer Placeholder 4"/>
          <p:cNvSpPr>
            <a:spLocks noGrp="1"/>
          </p:cNvSpPr>
          <p:nvPr>
            <p:ph type="ftr" idx="14"/>
          </p:nvPr>
        </p:nvSpPr>
        <p:spPr>
          <a:xfrm>
            <a:off x="6012160" y="6475413"/>
            <a:ext cx="2530178" cy="193947"/>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xfrm>
            <a:off x="685800" y="1981200"/>
            <a:ext cx="7772400" cy="411480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47</a:t>
            </a:fld>
            <a:endParaRPr lang="en-GB"/>
          </a:p>
        </p:txBody>
      </p:sp>
      <p:sp>
        <p:nvSpPr>
          <p:cNvPr id="5" name="Footer Placeholder 4"/>
          <p:cNvSpPr>
            <a:spLocks noGrp="1"/>
          </p:cNvSpPr>
          <p:nvPr>
            <p:ph type="ftr" idx="14"/>
          </p:nvPr>
        </p:nvSpPr>
        <p:spPr>
          <a:xfrm>
            <a:off x="6500826" y="6475413"/>
            <a:ext cx="2041512"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xfrm>
            <a:off x="685800" y="1981200"/>
            <a:ext cx="7772400" cy="4332288"/>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a:t>
            </a:r>
            <a:r>
              <a:rPr lang="en-GB" dirty="0" smtClean="0"/>
              <a:t>2010-03-01</a:t>
            </a:r>
            <a:endParaRPr lang="en-GB" dirty="0"/>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48</a:t>
            </a:fld>
            <a:endParaRPr lang="en-GB"/>
          </a:p>
        </p:txBody>
      </p:sp>
      <p:sp>
        <p:nvSpPr>
          <p:cNvPr id="5" name="Footer Placeholder 4"/>
          <p:cNvSpPr>
            <a:spLocks noGrp="1"/>
          </p:cNvSpPr>
          <p:nvPr>
            <p:ph type="ftr" idx="14"/>
          </p:nvPr>
        </p:nvSpPr>
        <p:spPr>
          <a:xfrm>
            <a:off x="6072198" y="6475413"/>
            <a:ext cx="2470140"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9218" name="Rectangle 2"/>
          <p:cNvSpPr>
            <a:spLocks noGrp="1" noChangeArrowheads="1"/>
          </p:cNvSpPr>
          <p:nvPr>
            <p:ph idx="1"/>
          </p:nvPr>
        </p:nvSpPr>
        <p:spPr>
          <a:xfrm>
            <a:off x="685800" y="1981200"/>
            <a:ext cx="7772400" cy="4114800"/>
          </a:xfrm>
          <a:ln/>
        </p:spPr>
        <p:txBody>
          <a:bodyPr/>
          <a:lstStyle/>
          <a:p>
            <a:pPr>
              <a:buFont typeface="Times New Roman" pitchFamily="16" charset="0"/>
              <a:buChar char="•"/>
            </a:pPr>
            <a:r>
              <a:rPr lang="en-GB"/>
              <a:t>[begin placing presentation body text here]</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49</a:t>
            </a:fld>
            <a:endParaRPr lang="en-GB"/>
          </a:p>
        </p:txBody>
      </p:sp>
      <p:sp>
        <p:nvSpPr>
          <p:cNvPr id="5" name="Footer Placeholder 4"/>
          <p:cNvSpPr>
            <a:spLocks noGrp="1"/>
          </p:cNvSpPr>
          <p:nvPr>
            <p:ph type="ftr" idx="14"/>
          </p:nvPr>
        </p:nvSpPr>
        <p:spPr>
          <a:xfrm>
            <a:off x="6286512" y="6475413"/>
            <a:ext cx="2255826"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Logistics</a:t>
            </a:r>
            <a:endParaRPr lang="en-US" dirty="0"/>
          </a:p>
        </p:txBody>
      </p:sp>
      <p:sp>
        <p:nvSpPr>
          <p:cNvPr id="3" name="Content Placeholder 2"/>
          <p:cNvSpPr>
            <a:spLocks noGrp="1"/>
          </p:cNvSpPr>
          <p:nvPr>
            <p:ph idx="1"/>
          </p:nvPr>
        </p:nvSpPr>
        <p:spPr>
          <a:xfrm>
            <a:off x="685800" y="1751013"/>
            <a:ext cx="7770813" cy="4486299"/>
          </a:xfrm>
        </p:spPr>
        <p:txBody>
          <a:bodyPr/>
          <a:lstStyle/>
          <a:p>
            <a:pPr marL="457200" indent="-457200"/>
            <a:r>
              <a:rPr lang="en-US" altLang="en-US" dirty="0"/>
              <a:t>Attendance:</a:t>
            </a:r>
            <a:endParaRPr lang="en-US" altLang="en-US" dirty="0">
              <a:hlinkClick r:id="rId2"/>
            </a:endParaRPr>
          </a:p>
          <a:p>
            <a:pPr marL="857250" lvl="1" indent="-457200"/>
            <a:r>
              <a:rPr lang="en-US" altLang="en-US" dirty="0">
                <a:solidFill>
                  <a:schemeClr val="tx1"/>
                </a:solidFill>
                <a:ea typeface="MS PGothic" pitchFamily="34" charset="-128"/>
                <a:cs typeface="MS PGothic" charset="0"/>
                <a:hlinkClick r:id="rId2"/>
              </a:rPr>
              <a:t>https://imat.ieee.org</a:t>
            </a:r>
            <a:r>
              <a:rPr lang="en-US" altLang="en-US" dirty="0">
                <a:solidFill>
                  <a:schemeClr val="tx1"/>
                </a:solidFill>
                <a:ea typeface="MS PGothic" pitchFamily="34" charset="-128"/>
                <a:cs typeface="MS PGothic" charset="0"/>
              </a:rPr>
              <a:t> </a:t>
            </a:r>
          </a:p>
          <a:p>
            <a:pPr lvl="1"/>
            <a:r>
              <a:rPr lang="en-US" altLang="en-US" dirty="0"/>
              <a:t>You must register before logging attendance.</a:t>
            </a:r>
          </a:p>
          <a:p>
            <a:pPr lvl="1"/>
            <a:r>
              <a:rPr lang="en-US" altLang="en-US" dirty="0"/>
              <a:t>You must log attendance during each 2 hour session.</a:t>
            </a:r>
          </a:p>
          <a:p>
            <a:r>
              <a:rPr lang="en-US" altLang="en-US" dirty="0"/>
              <a:t>Documentation</a:t>
            </a:r>
          </a:p>
          <a:p>
            <a:pPr lvl="1"/>
            <a:r>
              <a:rPr lang="en-US" altLang="en-US" dirty="0" smtClean="0">
                <a:hlinkClick r:id="rId3"/>
              </a:rPr>
              <a:t>https://mentor.ieee.org/802.11/documents</a:t>
            </a:r>
            <a:endParaRPr lang="en-US" altLang="en-US" dirty="0"/>
          </a:p>
          <a:p>
            <a:pPr lvl="1"/>
            <a:r>
              <a:rPr lang="en-US" altLang="en-US" dirty="0"/>
              <a:t>Use </a:t>
            </a:r>
            <a:r>
              <a:rPr lang="en-US" altLang="en-US" dirty="0" smtClean="0"/>
              <a:t>“</a:t>
            </a:r>
            <a:r>
              <a:rPr lang="en-US" altLang="en-US" dirty="0" err="1" smtClean="0"/>
              <a:t>TGaz</a:t>
            </a:r>
            <a:r>
              <a:rPr lang="en-US" altLang="en-US" dirty="0" smtClean="0"/>
              <a:t>” </a:t>
            </a:r>
            <a:r>
              <a:rPr lang="en-US" altLang="en-US" dirty="0"/>
              <a:t>folder for documents relating to the </a:t>
            </a:r>
            <a:r>
              <a:rPr lang="en-US" altLang="en-US" dirty="0" err="1" smtClean="0"/>
              <a:t>TGaz</a:t>
            </a:r>
            <a:r>
              <a:rPr lang="en-US" altLang="en-US" dirty="0" smtClean="0"/>
              <a:t> activity.</a:t>
            </a:r>
          </a:p>
          <a:p>
            <a:pPr lvl="1"/>
            <a:endParaRPr lang="en-US" alt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dirty="0"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July 2016</a:t>
            </a:r>
            <a:endParaRPr lang="en-GB" dirty="0"/>
          </a:p>
        </p:txBody>
      </p:sp>
    </p:spTree>
    <p:extLst>
      <p:ext uri="{BB962C8B-B14F-4D97-AF65-F5344CB8AC3E}">
        <p14:creationId xmlns:p14="http://schemas.microsoft.com/office/powerpoint/2010/main" val="2303303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10242" name="Rectangle 2"/>
          <p:cNvSpPr>
            <a:spLocks noGrp="1" noChangeArrowheads="1"/>
          </p:cNvSpPr>
          <p:nvPr>
            <p:ph idx="1"/>
          </p:nvPr>
        </p:nvSpPr>
        <p:spPr>
          <a:xfrm>
            <a:off x="685800" y="1981200"/>
            <a:ext cx="7772400" cy="4208463"/>
          </a:xfrm>
          <a:ln/>
        </p:spPr>
        <p:txBody>
          <a:bodyPr/>
          <a:lstStyle/>
          <a:p>
            <a:endParaRPr lang="en-US"/>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50</a:t>
            </a:fld>
            <a:endParaRPr lang="en-GB"/>
          </a:p>
        </p:txBody>
      </p:sp>
      <p:sp>
        <p:nvSpPr>
          <p:cNvPr id="5" name="Footer Placeholder 4"/>
          <p:cNvSpPr>
            <a:spLocks noGrp="1"/>
          </p:cNvSpPr>
          <p:nvPr>
            <p:ph type="ftr" idx="14"/>
          </p:nvPr>
        </p:nvSpPr>
        <p:spPr>
          <a:xfrm>
            <a:off x="6143636" y="6475413"/>
            <a:ext cx="2398702"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July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dt" sz="quarter" idx="4294967295"/>
          </p:nvPr>
        </p:nvSpPr>
        <p:spPr>
          <a:xfrm>
            <a:off x="696913" y="333375"/>
            <a:ext cx="1182687" cy="276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71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33BA49D9-A0B4-4CE4-B52E-5C95385AE257}" type="slidenum">
              <a:rPr lang="en-US" altLang="en-US"/>
              <a:pPr/>
              <a:t>6</a:t>
            </a:fld>
            <a:endParaRPr lang="en-US" altLang="en-US"/>
          </a:p>
        </p:txBody>
      </p:sp>
      <p:sp>
        <p:nvSpPr>
          <p:cNvPr id="7173" name="Rectangle 2"/>
          <p:cNvSpPr>
            <a:spLocks noGrp="1" noChangeArrowheads="1"/>
          </p:cNvSpPr>
          <p:nvPr>
            <p:ph type="title"/>
          </p:nvPr>
        </p:nvSpPr>
        <p:spPr/>
        <p:txBody>
          <a:bodyPr/>
          <a:lstStyle/>
          <a:p>
            <a:r>
              <a:rPr lang="en-US" altLang="en-US" smtClean="0"/>
              <a:t>Patent Policy</a:t>
            </a:r>
          </a:p>
        </p:txBody>
      </p:sp>
      <p:sp>
        <p:nvSpPr>
          <p:cNvPr id="7174" name="Rectangle 3"/>
          <p:cNvSpPr>
            <a:spLocks noGrp="1" noChangeArrowheads="1"/>
          </p:cNvSpPr>
          <p:nvPr>
            <p:ph type="body" idx="1"/>
          </p:nvPr>
        </p:nvSpPr>
        <p:spPr/>
        <p:txBody>
          <a:bodyPr/>
          <a:lstStyle/>
          <a:p>
            <a:r>
              <a:rPr lang="en-US" altLang="en-US" smtClean="0"/>
              <a:t>Following 5 slides</a:t>
            </a:r>
          </a:p>
        </p:txBody>
      </p:sp>
      <p:sp>
        <p:nvSpPr>
          <p:cNvPr id="7" name="Footer Placeholder 4"/>
          <p:cNvSpPr>
            <a:spLocks noGrp="1"/>
          </p:cNvSpPr>
          <p:nvPr>
            <p:ph type="ftr" idx="14"/>
          </p:nvPr>
        </p:nvSpPr>
        <p:spPr>
          <a:xfrm>
            <a:off x="5357818" y="6475413"/>
            <a:ext cx="3184520" cy="180975"/>
          </a:xfrm>
        </p:spPr>
        <p:txBody>
          <a:bodyPr/>
          <a:lstStyle/>
          <a:p>
            <a:r>
              <a:rPr lang="en-GB" dirty="0" smtClean="0"/>
              <a:t>Jonathan Segev, Intel Corporation</a:t>
            </a:r>
            <a:endParaRPr lang="en-GB" dirty="0"/>
          </a:p>
        </p:txBody>
      </p:sp>
    </p:spTree>
    <p:extLst>
      <p:ext uri="{BB962C8B-B14F-4D97-AF65-F5344CB8AC3E}">
        <p14:creationId xmlns:p14="http://schemas.microsoft.com/office/powerpoint/2010/main" val="3571180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819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455633EE-5C50-4AB9-91B6-25613814359F}" type="slidenum">
              <a:rPr lang="en-US" altLang="en-US"/>
              <a:pPr/>
              <a:t>7</a:t>
            </a:fld>
            <a:endParaRPr lang="en-US" altLang="en-US"/>
          </a:p>
        </p:txBody>
      </p:sp>
      <p:sp>
        <p:nvSpPr>
          <p:cNvPr id="8197" name="Rectangle 2"/>
          <p:cNvSpPr>
            <a:spLocks noGrp="1" noChangeArrowheads="1"/>
          </p:cNvSpPr>
          <p:nvPr>
            <p:ph type="title"/>
          </p:nvPr>
        </p:nvSpPr>
        <p:spPr>
          <a:xfrm>
            <a:off x="685800" y="548680"/>
            <a:ext cx="7772400" cy="381000"/>
          </a:xfrm>
          <a:noFill/>
        </p:spPr>
        <p:txBody>
          <a:bodyPr lIns="90487" tIns="44450" rIns="90487" bIns="44450"/>
          <a:lstStyle/>
          <a:p>
            <a:r>
              <a:rPr lang="en-US" altLang="en-US" sz="2400" u="sng" dirty="0" smtClean="0">
                <a:solidFill>
                  <a:schemeClr val="accent2"/>
                </a:solidFill>
              </a:rPr>
              <a:t>Instructions for the WG Chair</a:t>
            </a:r>
          </a:p>
        </p:txBody>
      </p:sp>
      <p:sp>
        <p:nvSpPr>
          <p:cNvPr id="8198" name="Rectangle 3"/>
          <p:cNvSpPr>
            <a:spLocks noGrp="1" noChangeArrowheads="1"/>
          </p:cNvSpPr>
          <p:nvPr>
            <p:ph type="body" idx="4294967295"/>
          </p:nvPr>
        </p:nvSpPr>
        <p:spPr>
          <a:xfrm>
            <a:off x="152400" y="908720"/>
            <a:ext cx="8610600" cy="4876800"/>
          </a:xfrm>
          <a:noFill/>
        </p:spPr>
        <p:txBody>
          <a:bodyPr lIns="90487" tIns="44450" rIns="90487" bIns="44450"/>
          <a:lstStyle/>
          <a:p>
            <a:pPr>
              <a:lnSpc>
                <a:spcPct val="80000"/>
              </a:lnSpc>
              <a:spcAft>
                <a:spcPct val="30000"/>
              </a:spcAft>
              <a:buFont typeface="Monotype Sorts"/>
              <a:buNone/>
            </a:pPr>
            <a:r>
              <a:rPr lang="en-US" altLang="en-US" sz="800" b="0" dirty="0" smtClean="0"/>
              <a:t>	</a:t>
            </a:r>
            <a:r>
              <a:rPr lang="en-US" altLang="en-US" sz="1800" dirty="0" smtClean="0">
                <a:solidFill>
                  <a:schemeClr val="accent2"/>
                </a:solidFill>
              </a:rPr>
              <a:t>The IEEE-SA strongly recommends that at each WG meeting the chair or a designee:</a:t>
            </a:r>
          </a:p>
          <a:p>
            <a:pPr lvl="1">
              <a:lnSpc>
                <a:spcPct val="80000"/>
              </a:lnSpc>
              <a:buFont typeface="Arial" panose="020B0604020202020204" pitchFamily="34" charset="0"/>
              <a:buChar char="•"/>
            </a:pPr>
            <a:r>
              <a:rPr lang="en-US" altLang="en-US" sz="1400" b="1" dirty="0" smtClean="0">
                <a:solidFill>
                  <a:schemeClr val="accent2"/>
                </a:solidFill>
              </a:rPr>
              <a:t>Show slides #1 through #4 of this presentation</a:t>
            </a:r>
          </a:p>
          <a:p>
            <a:pPr lvl="1">
              <a:lnSpc>
                <a:spcPct val="80000"/>
              </a:lnSpc>
              <a:buFont typeface="Arial" panose="020B0604020202020204" pitchFamily="34" charset="0"/>
              <a:buChar char="•"/>
            </a:pPr>
            <a:r>
              <a:rPr lang="en-US" altLang="en-US" sz="1400" b="1" dirty="0" smtClean="0">
                <a:solidFill>
                  <a:schemeClr val="accent2"/>
                </a:solidFill>
              </a:rPr>
              <a:t>Advise the WG attendees that:</a:t>
            </a:r>
            <a:r>
              <a:rPr lang="en-US" altLang="en-US" sz="1400" dirty="0" smtClean="0">
                <a:solidFill>
                  <a:schemeClr val="accent2"/>
                </a:solidFill>
              </a:rPr>
              <a:t> </a:t>
            </a:r>
          </a:p>
          <a:p>
            <a:pPr lvl="2">
              <a:lnSpc>
                <a:spcPct val="80000"/>
              </a:lnSpc>
            </a:pPr>
            <a:r>
              <a:rPr lang="en-US" altLang="en-US" sz="1400" dirty="0" smtClean="0">
                <a:solidFill>
                  <a:schemeClr val="accent2"/>
                </a:solidFill>
              </a:rPr>
              <a:t>The IEEE’s patent policy is described in Clause 6 of the </a:t>
            </a:r>
            <a:r>
              <a:rPr lang="en-US" altLang="en-US" sz="1400" i="1" dirty="0" smtClean="0">
                <a:solidFill>
                  <a:schemeClr val="accent2"/>
                </a:solidFill>
              </a:rPr>
              <a:t>IEEE-SA Standards Board Bylaws</a:t>
            </a:r>
            <a:r>
              <a:rPr lang="en-US" altLang="en-US" sz="1400" dirty="0" smtClean="0">
                <a:solidFill>
                  <a:schemeClr val="accent2"/>
                </a:solidFill>
              </a:rPr>
              <a:t>;</a:t>
            </a:r>
          </a:p>
          <a:p>
            <a:pPr lvl="2">
              <a:lnSpc>
                <a:spcPct val="80000"/>
              </a:lnSpc>
            </a:pPr>
            <a:r>
              <a:rPr lang="en-US" altLang="en-US" sz="1400" dirty="0" smtClean="0">
                <a:solidFill>
                  <a:schemeClr val="accent2"/>
                </a:solidFill>
              </a:rPr>
              <a:t>Early identification of patent claims which </a:t>
            </a:r>
            <a:r>
              <a:rPr lang="en-US" altLang="en-US" sz="1400" dirty="0" smtClean="0">
                <a:solidFill>
                  <a:schemeClr val="accent2"/>
                </a:solidFill>
              </a:rPr>
              <a:t>may be </a:t>
            </a:r>
            <a:r>
              <a:rPr lang="en-US" altLang="en-US" sz="1400" dirty="0" smtClean="0">
                <a:solidFill>
                  <a:schemeClr val="accent2"/>
                </a:solidFill>
              </a:rPr>
              <a:t>essential for the use of standards under development is strongly encouraged; </a:t>
            </a:r>
          </a:p>
          <a:p>
            <a:pPr lvl="2">
              <a:lnSpc>
                <a:spcPct val="80000"/>
              </a:lnSpc>
            </a:pPr>
            <a:r>
              <a:rPr lang="en-US" altLang="en-US" sz="1400" dirty="0" smtClean="0">
                <a:solidFill>
                  <a:schemeClr val="accent2"/>
                </a:solidFill>
              </a:rPr>
              <a:t>There </a:t>
            </a:r>
            <a:r>
              <a:rPr lang="en-US" altLang="en-US" sz="1400" dirty="0" smtClean="0">
                <a:solidFill>
                  <a:schemeClr val="accent2"/>
                </a:solidFill>
              </a:rPr>
              <a:t>maybe </a:t>
            </a:r>
            <a:r>
              <a:rPr lang="en-US" altLang="en-US" sz="1400" dirty="0" smtClean="0">
                <a:solidFill>
                  <a:schemeClr val="accent2"/>
                </a:solidFill>
              </a:rPr>
              <a:t>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altLang="en-US" sz="1400" dirty="0" smtClean="0">
                <a:solidFill>
                  <a:schemeClr val="accent2"/>
                </a:solidFill>
              </a:rPr>
            </a:br>
            <a:endParaRPr lang="en-US" altLang="en-US" sz="1400" dirty="0" smtClean="0">
              <a:solidFill>
                <a:schemeClr val="accent2"/>
              </a:solidFill>
            </a:endParaRPr>
          </a:p>
          <a:p>
            <a:pPr lvl="1">
              <a:lnSpc>
                <a:spcPct val="20000"/>
              </a:lnSpc>
              <a:buFont typeface="Arial" panose="020B0604020202020204" pitchFamily="34" charset="0"/>
              <a:buChar char="•"/>
            </a:pPr>
            <a:r>
              <a:rPr lang="en-US" altLang="en-US" sz="1400" b="1" dirty="0" smtClean="0">
                <a:solidFill>
                  <a:schemeClr val="accent2"/>
                </a:solidFill>
              </a:rPr>
              <a:t>Instruct the WG Secretary to record in the minutes of the relevant WG meeting:</a:t>
            </a:r>
            <a:r>
              <a:rPr lang="en-US" altLang="en-US" sz="900" dirty="0" smtClean="0">
                <a:solidFill>
                  <a:schemeClr val="accent2"/>
                </a:solidFill>
              </a:rPr>
              <a:t> </a:t>
            </a:r>
          </a:p>
          <a:p>
            <a:pPr lvl="2">
              <a:lnSpc>
                <a:spcPct val="80000"/>
              </a:lnSpc>
            </a:pPr>
            <a:r>
              <a:rPr lang="en-US" altLang="en-US" sz="1400" dirty="0" smtClean="0">
                <a:solidFill>
                  <a:schemeClr val="accent2"/>
                </a:solidFill>
              </a:rPr>
              <a:t>That the foregoing information was provided and that slides 1 through 4 (and this slide 0, if applicable) were shown; </a:t>
            </a:r>
          </a:p>
          <a:p>
            <a:pPr lvl="2">
              <a:lnSpc>
                <a:spcPct val="80000"/>
              </a:lnSpc>
            </a:pPr>
            <a:r>
              <a:rPr lang="en-US" altLang="en-US" sz="1400" dirty="0" smtClean="0">
                <a:solidFill>
                  <a:schemeClr val="accent2"/>
                </a:solidFill>
              </a:rPr>
              <a:t>That the chair or designee provided an opportunity for participants to identify patent claim(s)/patent application claim(s) and/or the holder of patent claim(s)/patent application claim(s) of which the participant is personally aware and that </a:t>
            </a:r>
            <a:r>
              <a:rPr lang="en-US" altLang="en-US" sz="1400" dirty="0" smtClean="0">
                <a:solidFill>
                  <a:schemeClr val="accent2"/>
                </a:solidFill>
              </a:rPr>
              <a:t>maybe </a:t>
            </a:r>
            <a:r>
              <a:rPr lang="en-US" altLang="en-US" sz="1400" dirty="0" smtClean="0">
                <a:solidFill>
                  <a:schemeClr val="accent2"/>
                </a:solidFill>
              </a:rPr>
              <a:t>essential for the use of that standard </a:t>
            </a:r>
          </a:p>
          <a:p>
            <a:pPr lvl="2">
              <a:lnSpc>
                <a:spcPct val="80000"/>
              </a:lnSpc>
            </a:pPr>
            <a:r>
              <a:rPr lang="en-US" altLang="en-US" sz="1400" dirty="0" smtClean="0">
                <a:solidFill>
                  <a:schemeClr val="accent2"/>
                </a:solidFill>
              </a:rPr>
              <a:t>Any responses that were given, specifically the patent claim(s)/patent application claim(s) and/or the holder of the patent claim(s)/patent application claim(s) that were identified (if any) and by whom.</a:t>
            </a:r>
          </a:p>
          <a:p>
            <a:pPr lvl="2">
              <a:lnSpc>
                <a:spcPct val="80000"/>
              </a:lnSpc>
            </a:pPr>
            <a:endParaRPr lang="en-US" altLang="en-US" sz="800" dirty="0" smtClean="0">
              <a:solidFill>
                <a:schemeClr val="accent2"/>
              </a:solidFill>
            </a:endParaRPr>
          </a:p>
          <a:p>
            <a:pPr lvl="1">
              <a:lnSpc>
                <a:spcPct val="80000"/>
              </a:lnSpc>
              <a:spcBef>
                <a:spcPct val="5000"/>
              </a:spcBef>
              <a:buFont typeface="Arial" panose="020B0604020202020204" pitchFamily="34" charset="0"/>
              <a:buChar char="•"/>
            </a:pPr>
            <a:r>
              <a:rPr lang="en-US" altLang="en-US" sz="1400" dirty="0" smtClean="0">
                <a:solidFill>
                  <a:schemeClr val="accent2"/>
                </a:solidFill>
              </a:rPr>
              <a:t>The WG Chair shall ensure that a request is made to any identified holders of potential essential patent claim(s) to complete and submit a Letter of Assurance.</a:t>
            </a:r>
          </a:p>
          <a:p>
            <a:pPr lvl="1">
              <a:lnSpc>
                <a:spcPct val="80000"/>
              </a:lnSpc>
              <a:spcBef>
                <a:spcPct val="5000"/>
              </a:spcBef>
              <a:buFont typeface="Arial" panose="020B0604020202020204" pitchFamily="34" charset="0"/>
              <a:buChar char="•"/>
            </a:pPr>
            <a:r>
              <a:rPr lang="en-US" altLang="en-US" sz="1400" dirty="0" smtClean="0">
                <a:solidFill>
                  <a:schemeClr val="accent2"/>
                </a:solidFill>
              </a:rPr>
              <a:t>It is recommended that the WG chair review the guidance in </a:t>
            </a:r>
            <a:r>
              <a:rPr lang="en-US" altLang="en-US" sz="1400" i="1" dirty="0" smtClean="0">
                <a:solidFill>
                  <a:schemeClr val="accent2"/>
                </a:solidFill>
              </a:rPr>
              <a:t>IEEE-SA Standards Board Operations Manual</a:t>
            </a:r>
            <a:r>
              <a:rPr lang="en-US" altLang="en-US" sz="1400" dirty="0" smtClean="0">
                <a:solidFill>
                  <a:schemeClr val="accent2"/>
                </a:solidFill>
              </a:rPr>
              <a:t> 6.3.5 and in FAQs 14 and 15 on inclusion of potential Essential Patent Claims by incorporation or by reference. </a:t>
            </a:r>
          </a:p>
          <a:p>
            <a:pPr lvl="1">
              <a:lnSpc>
                <a:spcPct val="80000"/>
              </a:lnSpc>
              <a:spcBef>
                <a:spcPct val="5000"/>
              </a:spcBef>
              <a:buFont typeface="Monotype Sorts"/>
              <a:buNone/>
            </a:pPr>
            <a:endParaRPr lang="en-US" altLang="en-US" sz="1200" dirty="0" smtClean="0">
              <a:solidFill>
                <a:schemeClr val="accent2"/>
              </a:solidFill>
            </a:endParaRPr>
          </a:p>
          <a:p>
            <a:pPr lvl="1">
              <a:lnSpc>
                <a:spcPct val="80000"/>
              </a:lnSpc>
              <a:spcBef>
                <a:spcPct val="5000"/>
              </a:spcBef>
              <a:buFont typeface="Monotype Sorts"/>
              <a:buNone/>
            </a:pPr>
            <a:r>
              <a:rPr lang="en-US" altLang="en-US" sz="1200" dirty="0" smtClean="0">
                <a:solidFill>
                  <a:schemeClr val="accent2"/>
                </a:solidFill>
              </a:rPr>
              <a:t>	Note: </a:t>
            </a:r>
            <a:r>
              <a:rPr lang="en-US" altLang="en-US" sz="1200" b="1" dirty="0" smtClean="0">
                <a:solidFill>
                  <a:schemeClr val="accent2"/>
                </a:solidFill>
              </a:rPr>
              <a:t>WG</a:t>
            </a:r>
            <a:r>
              <a:rPr lang="en-US" altLang="en-US" sz="1200" dirty="0" smtClean="0">
                <a:solidFill>
                  <a:schemeClr val="accent2"/>
                </a:solidFill>
              </a:rPr>
              <a:t> includes Working Groups, Task Groups, and other standards-developing committees with a PAR approved by the IEEE-SA Standards Board.</a:t>
            </a:r>
          </a:p>
          <a:p>
            <a:pPr>
              <a:lnSpc>
                <a:spcPct val="80000"/>
              </a:lnSpc>
              <a:spcAft>
                <a:spcPct val="30000"/>
              </a:spcAft>
              <a:buFontTx/>
              <a:buNone/>
            </a:pPr>
            <a:endParaRPr lang="en-US" altLang="en-US" sz="1200" dirty="0" smtClean="0"/>
          </a:p>
        </p:txBody>
      </p:sp>
      <p:sp>
        <p:nvSpPr>
          <p:cNvPr id="8" name="Footer Placeholder 4"/>
          <p:cNvSpPr>
            <a:spLocks noGrp="1"/>
          </p:cNvSpPr>
          <p:nvPr>
            <p:ph type="ftr" idx="4294967295"/>
          </p:nvPr>
        </p:nvSpPr>
        <p:spPr>
          <a:xfrm>
            <a:off x="5357818" y="6475413"/>
            <a:ext cx="3184520" cy="180975"/>
          </a:xfrm>
          <a:prstGeom prst="rect">
            <a:avLst/>
          </a:prstGeom>
        </p:spPr>
        <p:txBody>
          <a:bodyPr/>
          <a:lstStyle/>
          <a:p>
            <a:pPr algn="r"/>
            <a:r>
              <a:rPr lang="en-GB" sz="1200" dirty="0" smtClean="0">
                <a:solidFill>
                  <a:schemeClr val="tx1"/>
                </a:solidFill>
              </a:rPr>
              <a:t>Jonathan Segev, Intel Corporation</a:t>
            </a:r>
            <a:endParaRPr lang="en-GB" sz="1200" dirty="0">
              <a:solidFill>
                <a:schemeClr val="tx1"/>
              </a:solidFill>
            </a:endParaRPr>
          </a:p>
        </p:txBody>
      </p:sp>
    </p:spTree>
    <p:extLst>
      <p:ext uri="{BB962C8B-B14F-4D97-AF65-F5344CB8AC3E}">
        <p14:creationId xmlns:p14="http://schemas.microsoft.com/office/powerpoint/2010/main" val="179071234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922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AA21F2FD-A092-41B5-9FDA-2ACDBCCBA290}" type="slidenum">
              <a:rPr lang="en-US" altLang="en-US"/>
              <a:pPr/>
              <a:t>8</a:t>
            </a:fld>
            <a:endParaRPr lang="en-US" altLang="en-US"/>
          </a:p>
        </p:txBody>
      </p:sp>
      <p:sp>
        <p:nvSpPr>
          <p:cNvPr id="9221" name="Rectangle 2"/>
          <p:cNvSpPr>
            <a:spLocks noGrp="1" noChangeArrowheads="1"/>
          </p:cNvSpPr>
          <p:nvPr>
            <p:ph type="title"/>
          </p:nvPr>
        </p:nvSpPr>
        <p:spPr>
          <a:xfrm>
            <a:off x="685800" y="685800"/>
            <a:ext cx="7772400" cy="381000"/>
          </a:xfrm>
        </p:spPr>
        <p:txBody>
          <a:bodyPr/>
          <a:lstStyle/>
          <a:p>
            <a:r>
              <a:rPr lang="en-US" altLang="en-US" sz="2800" u="sng" smtClean="0">
                <a:solidFill>
                  <a:schemeClr val="accent2"/>
                </a:solidFill>
              </a:rPr>
              <a:t>Participants, Patents, and Duty to Inform</a:t>
            </a:r>
          </a:p>
        </p:txBody>
      </p:sp>
      <p:sp>
        <p:nvSpPr>
          <p:cNvPr id="9222"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GB" altLang="en-US" sz="2000" b="1" u="sng">
              <a:solidFill>
                <a:schemeClr val="tx2"/>
              </a:solidFill>
              <a:latin typeface="Helvetica" panose="020B0604020202020204" pitchFamily="34" charset="0"/>
            </a:endParaRPr>
          </a:p>
        </p:txBody>
      </p:sp>
      <p:sp>
        <p:nvSpPr>
          <p:cNvPr id="9223" name="Text Box 5"/>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b="1" u="sng" dirty="0"/>
              <a:t>Slide #1</a:t>
            </a:r>
            <a:endParaRPr lang="en-US" altLang="en-US" sz="2400" dirty="0"/>
          </a:p>
        </p:txBody>
      </p:sp>
      <p:sp>
        <p:nvSpPr>
          <p:cNvPr id="9" name="Rectangle 1027"/>
          <p:cNvSpPr txBox="1">
            <a:spLocks noChangeArrowheads="1"/>
          </p:cNvSpPr>
          <p:nvPr/>
        </p:nvSpPr>
        <p:spPr>
          <a:xfrm>
            <a:off x="0" y="1524000"/>
            <a:ext cx="9144000" cy="4876800"/>
          </a:xfrm>
          <a:prstGeom prst="rect">
            <a:avLst/>
          </a:prstGeom>
        </p:spPr>
        <p:txBody>
          <a:bodyPr/>
          <a:lstStyle/>
          <a:p>
            <a:pPr marL="342900" indent="-342900" algn="ctr">
              <a:spcBef>
                <a:spcPct val="20000"/>
              </a:spcBef>
              <a:buFont typeface="Monotype Sorts"/>
              <a:buNone/>
              <a:defRPr/>
            </a:pPr>
            <a:r>
              <a:rPr lang="en-US" altLang="en-US" sz="1600" b="1" kern="0" dirty="0">
                <a:solidFill>
                  <a:schemeClr val="accent2"/>
                </a:solidFill>
                <a:latin typeface="+mn-lt"/>
                <a:cs typeface="ＭＳ Ｐゴシック" charset="0"/>
              </a:rPr>
              <a:t>All participants in this meeting have certain obligations under the IEEE-SA Patent Policy. </a:t>
            </a:r>
          </a:p>
          <a:p>
            <a:pPr marL="742950" lvl="1" indent="-285750">
              <a:spcBef>
                <a:spcPct val="20000"/>
              </a:spcBef>
              <a:buFont typeface="Arial" pitchFamily="34" charset="0"/>
              <a:buChar char="•"/>
              <a:defRPr/>
            </a:pPr>
            <a:r>
              <a:rPr lang="en-US" altLang="en-US" sz="1600" b="1" kern="0" dirty="0">
                <a:solidFill>
                  <a:srgbClr val="003399"/>
                </a:solidFill>
                <a:latin typeface="+mn-lt"/>
              </a:rPr>
              <a:t>Participants [Note: </a:t>
            </a:r>
            <a:r>
              <a:rPr lang="en-GB" altLang="en-US" sz="1600" b="1" kern="0" dirty="0">
                <a:solidFill>
                  <a:srgbClr val="003399"/>
                </a:solidFill>
                <a:latin typeface="+mn-lt"/>
              </a:rPr>
              <a:t>Quoted text excerpted from IEEE-SA Standards Board Bylaws </a:t>
            </a:r>
            <a:r>
              <a:rPr lang="en-GB" altLang="en-US" sz="1600" b="1" kern="0" dirty="0" err="1">
                <a:solidFill>
                  <a:srgbClr val="003399"/>
                </a:solidFill>
                <a:latin typeface="+mn-lt"/>
              </a:rPr>
              <a:t>subclause</a:t>
            </a:r>
            <a:r>
              <a:rPr lang="en-GB" altLang="en-US" sz="1600" b="1" kern="0" dirty="0">
                <a:solidFill>
                  <a:srgbClr val="003399"/>
                </a:solidFill>
                <a:latin typeface="+mn-lt"/>
              </a:rPr>
              <a:t> 6.2</a:t>
            </a:r>
            <a:r>
              <a:rPr lang="en-US" altLang="en-US" sz="1600" b="1" kern="0" dirty="0">
                <a:solidFill>
                  <a:srgbClr val="003399"/>
                </a:solidFill>
                <a:latin typeface="+mn-lt"/>
              </a:rPr>
              <a:t>]:</a:t>
            </a:r>
          </a:p>
          <a:p>
            <a:pPr marL="1085850" lvl="2" indent="-228600">
              <a:spcBef>
                <a:spcPct val="20000"/>
              </a:spcBef>
              <a:buFont typeface="Arial" pitchFamily="34" charset="0"/>
              <a:buChar char="•"/>
              <a:defRPr/>
            </a:pPr>
            <a:r>
              <a:rPr lang="en-US" altLang="en-US" sz="1600" b="1" kern="0" dirty="0">
                <a:solidFill>
                  <a:srgbClr val="003399"/>
                </a:solidFill>
                <a:latin typeface="+mn-lt"/>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lang="en-US" altLang="en-US" sz="1600" kern="0" dirty="0">
              <a:latin typeface="+mn-lt"/>
            </a:endParaRPr>
          </a:p>
          <a:p>
            <a:pPr marL="1085850" lvl="2" indent="-228600">
              <a:spcBef>
                <a:spcPct val="20000"/>
              </a:spcBef>
              <a:buFont typeface="Arial" pitchFamily="34" charset="0"/>
              <a:buChar char="•"/>
              <a:defRPr/>
            </a:pPr>
            <a:r>
              <a:rPr lang="en-US" altLang="en-US" sz="1600" b="1" kern="0" dirty="0">
                <a:solidFill>
                  <a:srgbClr val="003399"/>
                </a:solidFill>
                <a:latin typeface="+mn-lt"/>
              </a:rPr>
              <a:t>“Should inform the IEEE (or cause the IEEE to be informed)” of the identity of “any other holders of potential Essential Patent Claims” (that is, third parties that are not affiliated with the participant, with the participant’s employer, or with anyone else that the participant is from or otherwise represents)</a:t>
            </a:r>
          </a:p>
          <a:p>
            <a:pPr marL="742950" lvl="1" indent="-285750">
              <a:spcBef>
                <a:spcPct val="20000"/>
              </a:spcBef>
              <a:buFont typeface="Arial" pitchFamily="34" charset="0"/>
              <a:buChar char="•"/>
              <a:defRPr/>
            </a:pPr>
            <a:r>
              <a:rPr lang="en-US" altLang="en-US" sz="1600" b="1" kern="0" dirty="0">
                <a:solidFill>
                  <a:srgbClr val="003399"/>
                </a:solidFill>
                <a:latin typeface="+mn-lt"/>
              </a:rPr>
              <a:t>The above does not apply if the patent claim is already the subject of an Accepted Letter of Assurance that applies to the proposed standard(s) under consideration by this group</a:t>
            </a:r>
          </a:p>
          <a:p>
            <a:pPr marL="742950" lvl="1" indent="-285750">
              <a:spcBef>
                <a:spcPct val="20000"/>
              </a:spcBef>
              <a:buFont typeface="Arial" pitchFamily="34" charset="0"/>
              <a:buChar char="•"/>
              <a:defRPr/>
            </a:pPr>
            <a:r>
              <a:rPr lang="en-US" altLang="en-US" sz="1600" b="1" kern="0" dirty="0">
                <a:solidFill>
                  <a:srgbClr val="003399"/>
                </a:solidFill>
                <a:latin typeface="+mn-lt"/>
              </a:rPr>
              <a:t>Early identification of holders of potential Essential Patent Claims is strongly encouraged</a:t>
            </a:r>
          </a:p>
          <a:p>
            <a:pPr marL="742950" lvl="1" indent="-285750">
              <a:spcBef>
                <a:spcPct val="20000"/>
              </a:spcBef>
              <a:buFont typeface="Arial" pitchFamily="34" charset="0"/>
              <a:buChar char="•"/>
              <a:defRPr/>
            </a:pPr>
            <a:r>
              <a:rPr lang="en-US" altLang="en-US" sz="1600" b="1" kern="0" dirty="0">
                <a:solidFill>
                  <a:srgbClr val="003399"/>
                </a:solidFill>
                <a:latin typeface="+mn-lt"/>
              </a:rPr>
              <a:t>No duty to perform a patent search</a:t>
            </a:r>
            <a:endParaRPr lang="en-US" altLang="en-US" sz="1600" kern="0" dirty="0">
              <a:latin typeface="+mn-lt"/>
            </a:endParaRPr>
          </a:p>
        </p:txBody>
      </p:sp>
      <p:sp>
        <p:nvSpPr>
          <p:cNvPr id="10" name="Footer Placeholder 4"/>
          <p:cNvSpPr>
            <a:spLocks noGrp="1"/>
          </p:cNvSpPr>
          <p:nvPr>
            <p:ph type="ftr" idx="4294967295"/>
          </p:nvPr>
        </p:nvSpPr>
        <p:spPr>
          <a:xfrm>
            <a:off x="5357818" y="6475413"/>
            <a:ext cx="3184520" cy="180975"/>
          </a:xfrm>
          <a:prstGeom prst="rect">
            <a:avLst/>
          </a:prstGeom>
        </p:spPr>
        <p:txBody>
          <a:bodyPr/>
          <a:lstStyle/>
          <a:p>
            <a:pPr algn="r"/>
            <a:r>
              <a:rPr lang="en-GB" sz="1200" dirty="0" smtClean="0">
                <a:solidFill>
                  <a:schemeClr val="tx1"/>
                </a:solidFill>
              </a:rPr>
              <a:t>Jonathan Segev, Intel Corporation</a:t>
            </a:r>
            <a:endParaRPr lang="en-GB" sz="1200" dirty="0">
              <a:solidFill>
                <a:schemeClr val="tx1"/>
              </a:solidFill>
            </a:endParaRPr>
          </a:p>
        </p:txBody>
      </p:sp>
    </p:spTree>
    <p:extLst>
      <p:ext uri="{BB962C8B-B14F-4D97-AF65-F5344CB8AC3E}">
        <p14:creationId xmlns:p14="http://schemas.microsoft.com/office/powerpoint/2010/main" val="299814551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dirty="0" smtClean="0"/>
              <a:t>July 2016</a:t>
            </a:r>
            <a:endParaRPr lang="en-US" altLang="en-US" sz="1800" dirty="0"/>
          </a:p>
        </p:txBody>
      </p:sp>
      <p:sp>
        <p:nvSpPr>
          <p:cNvPr id="1024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Slide </a:t>
            </a:r>
            <a:fld id="{663A9B0E-5200-41EC-BD3E-D8ECC9C8CF64}" type="slidenum">
              <a:rPr lang="en-US" altLang="en-US"/>
              <a:pPr/>
              <a:t>9</a:t>
            </a:fld>
            <a:endParaRPr lang="en-US" altLang="en-US"/>
          </a:p>
        </p:txBody>
      </p:sp>
      <p:sp>
        <p:nvSpPr>
          <p:cNvPr id="10245" name="Rectangle 2"/>
          <p:cNvSpPr>
            <a:spLocks noGrp="1" noChangeArrowheads="1"/>
          </p:cNvSpPr>
          <p:nvPr>
            <p:ph type="title"/>
          </p:nvPr>
        </p:nvSpPr>
        <p:spPr/>
        <p:txBody>
          <a:bodyPr/>
          <a:lstStyle/>
          <a:p>
            <a:r>
              <a:rPr lang="en-GB" altLang="en-US" u="sng" smtClean="0">
                <a:solidFill>
                  <a:schemeClr val="accent2"/>
                </a:solidFill>
              </a:rPr>
              <a:t>Patent Related Links</a:t>
            </a:r>
            <a:endParaRPr lang="en-US" altLang="en-US" u="sng" smtClean="0">
              <a:solidFill>
                <a:schemeClr val="accent2"/>
              </a:solidFill>
            </a:endParaRPr>
          </a:p>
        </p:txBody>
      </p:sp>
      <p:sp>
        <p:nvSpPr>
          <p:cNvPr id="10246" name="Text Box 4"/>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1800" b="1" u="sng"/>
              <a:t>Slide #2</a:t>
            </a:r>
            <a:endParaRPr lang="en-US" altLang="en-US" sz="2400"/>
          </a:p>
        </p:txBody>
      </p:sp>
      <p:sp>
        <p:nvSpPr>
          <p:cNvPr id="9" name="Rectangle 3"/>
          <p:cNvSpPr txBox="1">
            <a:spLocks noChangeArrowheads="1"/>
          </p:cNvSpPr>
          <p:nvPr/>
        </p:nvSpPr>
        <p:spPr>
          <a:xfrm>
            <a:off x="0" y="1524000"/>
            <a:ext cx="8991600" cy="3886200"/>
          </a:xfrm>
          <a:prstGeom prst="rect">
            <a:avLst/>
          </a:prstGeom>
        </p:spPr>
        <p:txBody>
          <a:bodyPr/>
          <a:lstStyle/>
          <a:p>
            <a:pPr marL="742950" lvl="1" indent="-285750">
              <a:lnSpc>
                <a:spcPct val="90000"/>
              </a:lnSpc>
              <a:spcBef>
                <a:spcPct val="20000"/>
              </a:spcBef>
              <a:buFont typeface="Monotype Sorts"/>
              <a:buNone/>
              <a:defRPr/>
            </a:pPr>
            <a:r>
              <a:rPr lang="en-US" altLang="en-US" sz="2400" kern="0" dirty="0">
                <a:latin typeface="+mn-lt"/>
                <a:cs typeface="Times New Roman" pitchFamily="18" charset="0"/>
              </a:rPr>
              <a:t>	</a:t>
            </a:r>
            <a:r>
              <a:rPr lang="en-US" altLang="en-US" sz="2400" kern="0" dirty="0">
                <a:solidFill>
                  <a:schemeClr val="accent2">
                    <a:lumMod val="75000"/>
                  </a:schemeClr>
                </a:solidFill>
                <a:latin typeface="+mn-lt"/>
                <a:cs typeface="Times New Roman" pitchFamily="18" charset="0"/>
              </a:rPr>
              <a:t>All participants should be familiar with their obligations under the IEEE-SA Policies &amp; Procedures for standards development.</a:t>
            </a:r>
          </a:p>
          <a:p>
            <a:pPr marL="742950" lvl="1" indent="-285750">
              <a:lnSpc>
                <a:spcPct val="90000"/>
              </a:lnSpc>
              <a:spcBef>
                <a:spcPct val="20000"/>
              </a:spcBef>
              <a:buFont typeface="Monotype Sorts"/>
              <a:buNone/>
              <a:defRPr/>
            </a:pPr>
            <a:r>
              <a:rPr lang="en-US" altLang="en-US" sz="2400" kern="0" dirty="0">
                <a:solidFill>
                  <a:schemeClr val="accent2">
                    <a:lumMod val="75000"/>
                  </a:schemeClr>
                </a:solidFill>
                <a:latin typeface="+mn-lt"/>
                <a:cs typeface="Times New Roman" pitchFamily="18" charset="0"/>
              </a:rPr>
              <a:t>	Patent Policy is stated in these sources:</a:t>
            </a:r>
          </a:p>
          <a:p>
            <a:pPr marL="742950" lvl="1" indent="-285750">
              <a:lnSpc>
                <a:spcPct val="90000"/>
              </a:lnSpc>
              <a:spcBef>
                <a:spcPct val="20000"/>
              </a:spcBef>
              <a:buFont typeface="Monotype Sorts"/>
              <a:buNone/>
              <a:defRPr/>
            </a:pPr>
            <a:r>
              <a:rPr lang="en-GB" altLang="en-US" sz="2400" kern="0" dirty="0">
                <a:solidFill>
                  <a:schemeClr val="accent2">
                    <a:lumMod val="75000"/>
                  </a:schemeClr>
                </a:solidFill>
                <a:latin typeface="+mn-lt"/>
              </a:rPr>
              <a:t>		IEEE-SA Standards Boards Bylaws</a:t>
            </a:r>
          </a:p>
          <a:p>
            <a:pPr marL="742950" lvl="1" indent="-285750">
              <a:lnSpc>
                <a:spcPct val="90000"/>
              </a:lnSpc>
              <a:spcBef>
                <a:spcPct val="20000"/>
              </a:spcBef>
              <a:buFont typeface="Monotype Sorts"/>
              <a:buNone/>
              <a:defRPr/>
            </a:pPr>
            <a:r>
              <a:rPr lang="en-US" altLang="en-US" sz="2100" kern="0" dirty="0">
                <a:solidFill>
                  <a:schemeClr val="accent2">
                    <a:lumMod val="75000"/>
                  </a:schemeClr>
                </a:solidFill>
                <a:latin typeface="+mn-lt"/>
              </a:rPr>
              <a:t>		</a:t>
            </a:r>
            <a:r>
              <a:rPr lang="en-US" altLang="en-US" sz="2100" i="1" kern="0" dirty="0">
                <a:solidFill>
                  <a:schemeClr val="accent2">
                    <a:lumMod val="75000"/>
                  </a:schemeClr>
                </a:solidFill>
                <a:latin typeface="+mn-lt"/>
              </a:rPr>
              <a:t>http://standards.ieee.org/develop/policies/bylaws/sect6-7.html#6</a:t>
            </a:r>
          </a:p>
          <a:p>
            <a:pPr marL="742950" lvl="1" indent="-285750">
              <a:lnSpc>
                <a:spcPct val="90000"/>
              </a:lnSpc>
              <a:spcBef>
                <a:spcPct val="20000"/>
              </a:spcBef>
              <a:buFont typeface="Monotype Sorts"/>
              <a:buNone/>
              <a:defRPr/>
            </a:pPr>
            <a:r>
              <a:rPr lang="en-GB" altLang="en-US" sz="2400" kern="0" dirty="0">
                <a:solidFill>
                  <a:schemeClr val="accent2">
                    <a:lumMod val="75000"/>
                  </a:schemeClr>
                </a:solidFill>
                <a:latin typeface="+mn-lt"/>
              </a:rPr>
              <a:t>		IEEE-SA Standards Board Operations Manual</a:t>
            </a:r>
          </a:p>
          <a:p>
            <a:pPr marL="742950" lvl="1" indent="-285750">
              <a:lnSpc>
                <a:spcPct val="90000"/>
              </a:lnSpc>
              <a:spcBef>
                <a:spcPct val="20000"/>
              </a:spcBef>
              <a:buFont typeface="Monotype Sorts"/>
              <a:buNone/>
              <a:defRPr/>
            </a:pPr>
            <a:r>
              <a:rPr lang="en-US" altLang="en-US" sz="2400" kern="0" dirty="0">
                <a:solidFill>
                  <a:schemeClr val="accent2">
                    <a:lumMod val="75000"/>
                  </a:schemeClr>
                </a:solidFill>
                <a:latin typeface="+mn-lt"/>
              </a:rPr>
              <a:t>		</a:t>
            </a:r>
            <a:r>
              <a:rPr lang="en-US" altLang="en-US" sz="2100" i="1" kern="0" dirty="0">
                <a:solidFill>
                  <a:schemeClr val="accent2">
                    <a:lumMod val="75000"/>
                  </a:schemeClr>
                </a:solidFill>
                <a:latin typeface="+mn-lt"/>
              </a:rPr>
              <a:t>http://standards.ieee.org/develop/policies/opman/sect6.html#6.3</a:t>
            </a:r>
            <a:endParaRPr lang="en-US" altLang="en-US" sz="2400" kern="0" dirty="0">
              <a:solidFill>
                <a:schemeClr val="accent2">
                  <a:lumMod val="75000"/>
                </a:schemeClr>
              </a:solidFill>
              <a:latin typeface="+mn-lt"/>
            </a:endParaRPr>
          </a:p>
          <a:p>
            <a:pPr marL="742950" lvl="1" indent="-285750">
              <a:lnSpc>
                <a:spcPct val="90000"/>
              </a:lnSpc>
              <a:spcBef>
                <a:spcPct val="20000"/>
              </a:spcBef>
              <a:buFont typeface="Monotype Sorts"/>
              <a:buNone/>
              <a:defRPr/>
            </a:pPr>
            <a:r>
              <a:rPr lang="en-US" altLang="en-US" sz="2400" kern="0" dirty="0">
                <a:solidFill>
                  <a:schemeClr val="accent2">
                    <a:lumMod val="75000"/>
                  </a:schemeClr>
                </a:solidFill>
                <a:latin typeface="+mn-lt"/>
                <a:cs typeface="Times New Roman" pitchFamily="18" charset="0"/>
              </a:rPr>
              <a:t>	Material about the patent policy is available at</a:t>
            </a:r>
            <a:r>
              <a:rPr lang="en-US" altLang="en-US" sz="2400" kern="0" dirty="0">
                <a:solidFill>
                  <a:schemeClr val="accent2">
                    <a:lumMod val="75000"/>
                  </a:schemeClr>
                </a:solidFill>
                <a:latin typeface="+mn-lt"/>
              </a:rPr>
              <a:t> </a:t>
            </a:r>
          </a:p>
          <a:p>
            <a:pPr marL="742950" lvl="1" indent="-285750">
              <a:lnSpc>
                <a:spcPct val="90000"/>
              </a:lnSpc>
              <a:spcBef>
                <a:spcPct val="20000"/>
              </a:spcBef>
              <a:buFont typeface="Monotype Sorts"/>
              <a:buNone/>
              <a:defRPr/>
            </a:pPr>
            <a:r>
              <a:rPr lang="en-US" altLang="en-US" sz="2400" kern="0" dirty="0">
                <a:solidFill>
                  <a:schemeClr val="accent2">
                    <a:lumMod val="75000"/>
                  </a:schemeClr>
                </a:solidFill>
                <a:latin typeface="+mn-lt"/>
              </a:rPr>
              <a:t>		</a:t>
            </a:r>
            <a:r>
              <a:rPr lang="en-US" altLang="en-US" sz="2100" i="1" kern="0" dirty="0">
                <a:solidFill>
                  <a:schemeClr val="accent2">
                    <a:lumMod val="75000"/>
                  </a:schemeClr>
                </a:solidFill>
                <a:latin typeface="+mn-lt"/>
              </a:rPr>
              <a:t>http://standards.ieee.org/about/sasb/patcom/materials.html</a:t>
            </a:r>
          </a:p>
        </p:txBody>
      </p:sp>
      <p:sp>
        <p:nvSpPr>
          <p:cNvPr id="10248" name="Rectangle 9"/>
          <p:cNvSpPr>
            <a:spLocks noChangeArrowheads="1"/>
          </p:cNvSpPr>
          <p:nvPr/>
        </p:nvSpPr>
        <p:spPr bwMode="auto">
          <a:xfrm>
            <a:off x="990600" y="5192713"/>
            <a:ext cx="7239000" cy="97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1" dirty="0">
                <a:solidFill>
                  <a:srgbClr val="000099"/>
                </a:solidFill>
                <a:latin typeface="Arial" panose="020B0604020202020204" pitchFamily="34" charset="0"/>
              </a:rPr>
              <a:t>If you have questions, contact the IEEE-SA Standards Board Patent Committee Administrator at patcom@ieee.org or visit http://standards.ieee.org/about/sasb/patcom/index.html</a:t>
            </a:r>
          </a:p>
          <a:p>
            <a:pPr algn="ctr">
              <a:lnSpc>
                <a:spcPct val="80000"/>
              </a:lnSpc>
              <a:spcBef>
                <a:spcPct val="20000"/>
              </a:spcBef>
              <a:buClr>
                <a:srgbClr val="CC3300"/>
              </a:buClr>
              <a:buSzPct val="50000"/>
            </a:pPr>
            <a:endParaRPr lang="en-US" altLang="en-US" b="1" dirty="0">
              <a:solidFill>
                <a:srgbClr val="000099"/>
              </a:solidFill>
              <a:latin typeface="Arial" panose="020B0604020202020204" pitchFamily="34" charset="0"/>
            </a:endParaRPr>
          </a:p>
          <a:p>
            <a:pPr algn="ctr">
              <a:lnSpc>
                <a:spcPct val="80000"/>
              </a:lnSpc>
              <a:spcBef>
                <a:spcPct val="20000"/>
              </a:spcBef>
              <a:buClr>
                <a:srgbClr val="CC3300"/>
              </a:buClr>
              <a:buSzPct val="50000"/>
            </a:pPr>
            <a:r>
              <a:rPr lang="en-US" altLang="en-US" b="1" dirty="0">
                <a:solidFill>
                  <a:srgbClr val="000099"/>
                </a:solidFill>
                <a:latin typeface="Arial" panose="020B0604020202020204" pitchFamily="34" charset="0"/>
              </a:rPr>
              <a:t>This slide set is available at https://development.standards.ieee.org/myproject/Public/mytools/mob/slideset.ppt</a:t>
            </a:r>
          </a:p>
        </p:txBody>
      </p:sp>
      <p:sp>
        <p:nvSpPr>
          <p:cNvPr id="10" name="Footer Placeholder 4"/>
          <p:cNvSpPr>
            <a:spLocks noGrp="1"/>
          </p:cNvSpPr>
          <p:nvPr>
            <p:ph type="ftr" idx="4294967295"/>
          </p:nvPr>
        </p:nvSpPr>
        <p:spPr>
          <a:xfrm>
            <a:off x="5357818" y="6475413"/>
            <a:ext cx="3184520" cy="180975"/>
          </a:xfrm>
          <a:prstGeom prst="rect">
            <a:avLst/>
          </a:prstGeom>
        </p:spPr>
        <p:txBody>
          <a:bodyPr/>
          <a:lstStyle/>
          <a:p>
            <a:pPr algn="r"/>
            <a:r>
              <a:rPr lang="en-GB" sz="1200" dirty="0" smtClean="0">
                <a:solidFill>
                  <a:schemeClr val="tx1"/>
                </a:solidFill>
              </a:rPr>
              <a:t>Jonathan Segev, Intel Corporation</a:t>
            </a:r>
            <a:endParaRPr lang="en-GB" sz="1200" dirty="0">
              <a:solidFill>
                <a:schemeClr val="tx1"/>
              </a:solidFill>
            </a:endParaRPr>
          </a:p>
        </p:txBody>
      </p:sp>
    </p:spTree>
    <p:extLst>
      <p:ext uri="{BB962C8B-B14F-4D97-AF65-F5344CB8AC3E}">
        <p14:creationId xmlns:p14="http://schemas.microsoft.com/office/powerpoint/2010/main" val="3142092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38298</TotalTime>
  <Words>2929</Words>
  <Application>Microsoft Office PowerPoint</Application>
  <PresentationFormat>On-screen Show (4:3)</PresentationFormat>
  <Paragraphs>711</Paragraphs>
  <Slides>50</Slides>
  <Notes>18</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2" baseType="lpstr">
      <vt:lpstr>Arial Unicode MS</vt:lpstr>
      <vt:lpstr>MS Gothic</vt:lpstr>
      <vt:lpstr>MS PGothic</vt:lpstr>
      <vt:lpstr>MS PGothic</vt:lpstr>
      <vt:lpstr>Arial</vt:lpstr>
      <vt:lpstr>Helvetica</vt:lpstr>
      <vt:lpstr>Monotype Sorts</vt:lpstr>
      <vt:lpstr>Times</vt:lpstr>
      <vt:lpstr>Times New Roman</vt:lpstr>
      <vt:lpstr>Wingdings</vt:lpstr>
      <vt:lpstr>Office Theme</vt:lpstr>
      <vt:lpstr>Document</vt:lpstr>
      <vt:lpstr>TGaz Next Generation Positioning  July Meeting Agenda</vt:lpstr>
      <vt:lpstr>IEEE 802.11 Task Group AZ Next Generation Positioning </vt:lpstr>
      <vt:lpstr>Abstract</vt:lpstr>
      <vt:lpstr>Attendance, Voting &amp; Document Status</vt:lpstr>
      <vt:lpstr>Logistics</vt:lpstr>
      <vt:lpstr>Patent Policy</vt:lpstr>
      <vt:lpstr>Instructions for the WG Chair</vt:lpstr>
      <vt:lpstr>Participants, Patents, and Duty to Inform</vt:lpstr>
      <vt:lpstr>Patent Related Links</vt:lpstr>
      <vt:lpstr>Call for Potentially Essential Patents</vt:lpstr>
      <vt:lpstr>Other Guidelines for IEEE WG Meetings</vt:lpstr>
      <vt:lpstr>TGaz - Schedule in a Glance</vt:lpstr>
      <vt:lpstr>Agenda Items for the Week</vt:lpstr>
      <vt:lpstr>Agenda Approval</vt:lpstr>
      <vt:lpstr>Submission List for the week</vt:lpstr>
      <vt:lpstr>PowerPoint Presentation</vt:lpstr>
      <vt:lpstr>Meeting Slot # 1 discussion items</vt:lpstr>
      <vt:lpstr>Submission order – Slot 1</vt:lpstr>
      <vt:lpstr>Approval of previous meeting minutes</vt:lpstr>
      <vt:lpstr>Presentations</vt:lpstr>
      <vt:lpstr>Motion – approve FR working draft</vt:lpstr>
      <vt:lpstr>Attendance reminder</vt:lpstr>
      <vt:lpstr>Recess</vt:lpstr>
      <vt:lpstr>PowerPoint Presentation</vt:lpstr>
      <vt:lpstr>Meeting Slot # 2 discussion items</vt:lpstr>
      <vt:lpstr>Submission order – Slot 2</vt:lpstr>
      <vt:lpstr>Presentations</vt:lpstr>
      <vt:lpstr>PowerPoint Presentation</vt:lpstr>
      <vt:lpstr>TGaz Timelines Review</vt:lpstr>
      <vt:lpstr>PowerPoint Presentation</vt:lpstr>
      <vt:lpstr>Goals for the Sep. meeting </vt:lpstr>
      <vt:lpstr>Teleconference Schedule</vt:lpstr>
      <vt:lpstr>Attendance reminder</vt:lpstr>
      <vt:lpstr>AOB?</vt:lpstr>
      <vt:lpstr>Adjourn</vt:lpstr>
      <vt:lpstr>PowerPoint Presentation</vt:lpstr>
      <vt:lpstr>Approval of Telecon Minutes</vt:lpstr>
      <vt:lpstr>Previously: Review TGaz Timeline progress (Nov.)</vt:lpstr>
      <vt:lpstr>Historical timelines data</vt:lpstr>
      <vt:lpstr>Historical performance data</vt:lpstr>
      <vt:lpstr>Motions and strawpolls as needed</vt:lpstr>
      <vt:lpstr>Strawpoll#1</vt:lpstr>
      <vt:lpstr>Motions on submission xxx</vt:lpstr>
      <vt:lpstr>Strawpoll#1 submission 634</vt:lpstr>
      <vt:lpstr>802.11 Template Instructions 1/4</vt:lpstr>
      <vt:lpstr>802.11 Template Instructions 2/4</vt:lpstr>
      <vt:lpstr>802.11 Template Instructions 3/4</vt:lpstr>
      <vt:lpstr>802.11 Template Instructions 4/4 Recommendations</vt:lpstr>
      <vt:lpstr>PowerPoint Presentation</vt:lpstr>
      <vt:lpstr>PowerPoint Presentation</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TGaz May Agenda</dc:title>
  <dc:creator>Segev, Jonathan</dc:creator>
  <cp:keywords>CTPClassification=CTP_PUBLIC:VisualMarkings=</cp:keywords>
  <cp:lastModifiedBy>Segev, Jonathan</cp:lastModifiedBy>
  <cp:revision>358</cp:revision>
  <cp:lastPrinted>1601-01-01T00:00:00Z</cp:lastPrinted>
  <dcterms:created xsi:type="dcterms:W3CDTF">2015-08-09T12:22:17Z</dcterms:created>
  <dcterms:modified xsi:type="dcterms:W3CDTF">2016-07-27T23:23:19Z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9bfe6afc-2d47-4f19-9b7f-e6129d1485c4</vt:lpwstr>
  </property>
  <property fmtid="{D5CDD505-2E9C-101B-9397-08002B2CF9AE}" pid="3" name="CTP_TimeStamp">
    <vt:lpwstr>2016-07-27 23:23:18Z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CTP_PUBLIC</vt:lpwstr>
  </property>
</Properties>
</file>