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handoutMasterIdLst>
    <p:handoutMasterId r:id="rId23"/>
  </p:handoutMasterIdLst>
  <p:sldIdLst>
    <p:sldId id="269" r:id="rId2"/>
    <p:sldId id="429" r:id="rId3"/>
    <p:sldId id="455" r:id="rId4"/>
    <p:sldId id="465" r:id="rId5"/>
    <p:sldId id="484" r:id="rId6"/>
    <p:sldId id="438" r:id="rId7"/>
    <p:sldId id="440" r:id="rId8"/>
    <p:sldId id="441" r:id="rId9"/>
    <p:sldId id="489" r:id="rId10"/>
    <p:sldId id="442" r:id="rId11"/>
    <p:sldId id="443" r:id="rId12"/>
    <p:sldId id="444" r:id="rId13"/>
    <p:sldId id="445" r:id="rId14"/>
    <p:sldId id="446" r:id="rId15"/>
    <p:sldId id="447" r:id="rId16"/>
    <p:sldId id="462" r:id="rId17"/>
    <p:sldId id="485" r:id="rId18"/>
    <p:sldId id="486" r:id="rId19"/>
    <p:sldId id="487" r:id="rId20"/>
    <p:sldId id="451" r:id="rId21"/>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Times New Roman" pitchFamily="18" charset="0"/>
        <a:ea typeface="+mn-ea"/>
        <a:cs typeface="+mn-cs"/>
      </a:defRPr>
    </a:lvl6pPr>
    <a:lvl7pPr marL="2743200" algn="l" defTabSz="914400" rtl="0" eaLnBrk="1" latinLnBrk="0" hangingPunct="1">
      <a:defRPr sz="1200" kern="1200">
        <a:solidFill>
          <a:schemeClr val="tx1"/>
        </a:solidFill>
        <a:latin typeface="Times New Roman" pitchFamily="18" charset="0"/>
        <a:ea typeface="+mn-ea"/>
        <a:cs typeface="+mn-cs"/>
      </a:defRPr>
    </a:lvl7pPr>
    <a:lvl8pPr marL="3200400" algn="l" defTabSz="914400" rtl="0" eaLnBrk="1" latinLnBrk="0" hangingPunct="1">
      <a:defRPr sz="1200" kern="1200">
        <a:solidFill>
          <a:schemeClr val="tx1"/>
        </a:solidFill>
        <a:latin typeface="Times New Roman" pitchFamily="18" charset="0"/>
        <a:ea typeface="+mn-ea"/>
        <a:cs typeface="+mn-cs"/>
      </a:defRPr>
    </a:lvl8pPr>
    <a:lvl9pPr marL="3657600" algn="l" defTabSz="914400" rtl="0" eaLnBrk="1" latinLnBrk="0" hangingPunct="1">
      <a:defRPr sz="1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97" autoAdjust="0"/>
    <p:restoredTop sz="94671" autoAdjust="0"/>
  </p:normalViewPr>
  <p:slideViewPr>
    <p:cSldViewPr>
      <p:cViewPr>
        <p:scale>
          <a:sx n="100" d="100"/>
          <a:sy n="100" d="100"/>
        </p:scale>
        <p:origin x="-1672" y="-4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960"/>
    </p:cViewPr>
  </p:sorterViewPr>
  <p:notesViewPr>
    <p:cSldViewPr>
      <p:cViewPr varScale="1">
        <p:scale>
          <a:sx n="55" d="100"/>
          <a:sy n="55" d="100"/>
        </p:scale>
        <p:origin x="-2892" y="-90"/>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smtClean="0"/>
              <a:t>doc.: IEEE 802.11-10/0xxxr0</a:t>
            </a:r>
            <a:endParaRPr lang="en-US"/>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t>Month Year</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smtClean="0"/>
              <a:t>David Halasz, OakTree Wireless</a:t>
            </a: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pPr>
              <a:defRPr/>
            </a:pPr>
            <a:r>
              <a:rPr lang="en-US"/>
              <a:t>Page </a:t>
            </a:r>
            <a:fld id="{57331469-CC73-4F6F-814E-517B0B11AA81}"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3079" name="Rectangle 7"/>
          <p:cNvSpPr>
            <a:spLocks noChangeArrowheads="1"/>
          </p:cNvSpPr>
          <p:nvPr/>
        </p:nvSpPr>
        <p:spPr bwMode="auto">
          <a:xfrm>
            <a:off x="693738" y="8982075"/>
            <a:ext cx="711200" cy="182563"/>
          </a:xfrm>
          <a:prstGeom prst="rect">
            <a:avLst/>
          </a:prstGeom>
          <a:noFill/>
          <a:ln w="9525">
            <a:noFill/>
            <a:miter lim="800000"/>
            <a:headEnd/>
            <a:tailEnd/>
          </a:ln>
          <a:effectLst/>
        </p:spPr>
        <p:txBody>
          <a:bodyPr wrap="none" lIns="0" tIns="0" rIns="0" bIns="0">
            <a:spAutoFit/>
          </a:bodyPr>
          <a:lstStyle/>
          <a:p>
            <a:pPr defTabSz="933450">
              <a:defRPr/>
            </a:pPr>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29096495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smtClean="0"/>
              <a:t>doc.: IEEE 802.11-10/0xxxr0</a:t>
            </a:r>
            <a:endParaRPr lang="en-US"/>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t>Month Year</a:t>
            </a:r>
          </a:p>
        </p:txBody>
      </p:sp>
      <p:sp>
        <p:nvSpPr>
          <p:cNvPr id="23556"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a:defRPr/>
            </a:lvl5pPr>
          </a:lstStyle>
          <a:p>
            <a:pPr lvl="4">
              <a:defRPr/>
            </a:pPr>
            <a:r>
              <a:rPr lang="en-US" smtClean="0"/>
              <a:t>David Halasz, OakTree Wireless</a:t>
            </a: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a:t>Page </a:t>
            </a:r>
            <a:fld id="{7797EB75-BD9E-45DB-A35F-6C321BEA61EF}" type="slidenum">
              <a:rPr lang="en-US"/>
              <a:pPr>
                <a:defRPr/>
              </a:pPr>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headEnd/>
            <a:tailEnd/>
          </a:ln>
          <a:effectLst/>
        </p:spPr>
        <p:txBody>
          <a:bodyPr wrap="none" lIns="0" tIns="0" rIns="0" bIns="0">
            <a:spAutoFit/>
          </a:bodyPr>
          <a:lstStyle/>
          <a:p>
            <a:pPr>
              <a:defRPr/>
            </a:pPr>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758455348"/>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p:spPr>
        <p:txBody>
          <a:bodyPr/>
          <a:lstStyle/>
          <a:p>
            <a:r>
              <a:rPr lang="en-US" smtClean="0"/>
              <a:t>doc.: IEEE 802.11-10/0xxxr0</a:t>
            </a:r>
          </a:p>
        </p:txBody>
      </p:sp>
      <p:sp>
        <p:nvSpPr>
          <p:cNvPr id="24579" name="Rectangle 3"/>
          <p:cNvSpPr>
            <a:spLocks noGrp="1" noChangeArrowheads="1"/>
          </p:cNvSpPr>
          <p:nvPr>
            <p:ph type="dt" sz="quarter" idx="1"/>
          </p:nvPr>
        </p:nvSpPr>
        <p:spPr>
          <a:noFill/>
        </p:spPr>
        <p:txBody>
          <a:bodyPr/>
          <a:lstStyle/>
          <a:p>
            <a:r>
              <a:rPr lang="en-US" smtClean="0"/>
              <a:t>Month Year</a:t>
            </a:r>
          </a:p>
        </p:txBody>
      </p:sp>
      <p:sp>
        <p:nvSpPr>
          <p:cNvPr id="24580" name="Rectangle 6"/>
          <p:cNvSpPr>
            <a:spLocks noGrp="1" noChangeArrowheads="1"/>
          </p:cNvSpPr>
          <p:nvPr>
            <p:ph type="ftr" sz="quarter" idx="4"/>
          </p:nvPr>
        </p:nvSpPr>
        <p:spPr>
          <a:noFill/>
        </p:spPr>
        <p:txBody>
          <a:bodyPr/>
          <a:lstStyle/>
          <a:p>
            <a:pPr lvl="4"/>
            <a:r>
              <a:rPr lang="en-US" smtClean="0"/>
              <a:t>David Halasz, OakTree Wireless</a:t>
            </a:r>
          </a:p>
        </p:txBody>
      </p:sp>
      <p:sp>
        <p:nvSpPr>
          <p:cNvPr id="24581" name="Rectangle 7"/>
          <p:cNvSpPr>
            <a:spLocks noGrp="1" noChangeArrowheads="1"/>
          </p:cNvSpPr>
          <p:nvPr>
            <p:ph type="sldNum" sz="quarter" idx="5"/>
          </p:nvPr>
        </p:nvSpPr>
        <p:spPr>
          <a:noFill/>
        </p:spPr>
        <p:txBody>
          <a:bodyPr/>
          <a:lstStyle/>
          <a:p>
            <a:r>
              <a:rPr lang="en-US" smtClean="0"/>
              <a:t>Page </a:t>
            </a:r>
            <a:fld id="{EAA737DE-91F0-4B7D-8A18-ED5F5E01B10B}" type="slidenum">
              <a:rPr lang="en-US" smtClean="0"/>
              <a:pPr/>
              <a:t>1</a:t>
            </a:fld>
            <a:endParaRPr lang="en-US" smtClean="0"/>
          </a:p>
        </p:txBody>
      </p:sp>
      <p:sp>
        <p:nvSpPr>
          <p:cNvPr id="24582" name="Rectangle 2"/>
          <p:cNvSpPr>
            <a:spLocks noGrp="1" noRot="1" noChangeAspect="1" noChangeArrowheads="1" noTextEdit="1"/>
          </p:cNvSpPr>
          <p:nvPr>
            <p:ph type="sldImg"/>
          </p:nvPr>
        </p:nvSpPr>
        <p:spPr>
          <a:xfrm>
            <a:off x="1154113" y="701675"/>
            <a:ext cx="4625975" cy="3468688"/>
          </a:xfrm>
          <a:ln/>
        </p:spPr>
      </p:sp>
      <p:sp>
        <p:nvSpPr>
          <p:cNvPr id="2458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doc.: IEEE 802.11-10/0xxxr0</a:t>
            </a:r>
            <a:endParaRPr lang="en-US"/>
          </a:p>
        </p:txBody>
      </p:sp>
      <p:sp>
        <p:nvSpPr>
          <p:cNvPr id="5" name="Date Placeholder 4"/>
          <p:cNvSpPr>
            <a:spLocks noGrp="1"/>
          </p:cNvSpPr>
          <p:nvPr>
            <p:ph type="dt" idx="11"/>
          </p:nvPr>
        </p:nvSpPr>
        <p:spPr/>
        <p:txBody>
          <a:bodyPr/>
          <a:lstStyle/>
          <a:p>
            <a:pPr>
              <a:defRPr/>
            </a:pPr>
            <a:r>
              <a:rPr lang="en-US" smtClean="0"/>
              <a:t>Month Year</a:t>
            </a:r>
            <a:endParaRPr lang="en-US"/>
          </a:p>
        </p:txBody>
      </p:sp>
      <p:sp>
        <p:nvSpPr>
          <p:cNvPr id="6" name="Footer Placeholder 5"/>
          <p:cNvSpPr>
            <a:spLocks noGrp="1"/>
          </p:cNvSpPr>
          <p:nvPr>
            <p:ph type="ftr" sz="quarter" idx="12"/>
          </p:nvPr>
        </p:nvSpPr>
        <p:spPr/>
        <p:txBody>
          <a:bodyPr/>
          <a:lstStyle/>
          <a:p>
            <a:pPr lvl="4">
              <a:defRPr/>
            </a:pPr>
            <a:r>
              <a:rPr lang="en-US" smtClean="0"/>
              <a:t>David Halasz, OakTree Wireless</a:t>
            </a:r>
            <a:endParaRPr lang="en-US"/>
          </a:p>
        </p:txBody>
      </p:sp>
      <p:sp>
        <p:nvSpPr>
          <p:cNvPr id="7" name="Slide Number Placeholder 6"/>
          <p:cNvSpPr>
            <a:spLocks noGrp="1"/>
          </p:cNvSpPr>
          <p:nvPr>
            <p:ph type="sldNum" sz="quarter" idx="13"/>
          </p:nvPr>
        </p:nvSpPr>
        <p:spPr/>
        <p:txBody>
          <a:bodyPr/>
          <a:lstStyle/>
          <a:p>
            <a:pPr>
              <a:defRPr/>
            </a:pPr>
            <a:r>
              <a:rPr lang="en-US" smtClean="0"/>
              <a:t>Page </a:t>
            </a:r>
            <a:fld id="{7797EB75-BD9E-45DB-A35F-6C321BEA61EF}"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658444" y="8985250"/>
            <a:ext cx="76944" cy="184666"/>
          </a:xfrm>
          <a:noFill/>
        </p:spPr>
        <p:txBody>
          <a:bodyPr/>
          <a:lstStyle/>
          <a:p>
            <a:fld id="{C148BCD9-3FFE-463B-8303-E45EFEBFB909}" type="slidenum">
              <a:rPr lang="en-US"/>
              <a:pPr/>
              <a:t>10</a:t>
            </a:fld>
            <a:endParaRPr lang="en-US"/>
          </a:p>
        </p:txBody>
      </p:sp>
      <p:sp>
        <p:nvSpPr>
          <p:cNvPr id="8195" name="Rectangle 1026"/>
          <p:cNvSpPr>
            <a:spLocks noGrp="1" noChangeArrowheads="1"/>
          </p:cNvSpPr>
          <p:nvPr>
            <p:ph type="body" idx="1"/>
          </p:nvPr>
        </p:nvSpPr>
        <p:spPr>
          <a:noFill/>
          <a:ln/>
        </p:spPr>
        <p:txBody>
          <a:bodyPr lIns="91678" tIns="45035" rIns="91678" bIns="45035"/>
          <a:lstStyle/>
          <a:p>
            <a:endParaRPr lang="en-GB" smtClean="0"/>
          </a:p>
        </p:txBody>
      </p:sp>
      <p:sp>
        <p:nvSpPr>
          <p:cNvPr id="8196" name="Rectangle 1027"/>
          <p:cNvSpPr>
            <a:spLocks noGrp="1" noRot="1" noChangeAspect="1" noChangeArrowheads="1" noTextEdit="1"/>
          </p:cNvSpPr>
          <p:nvPr>
            <p:ph type="sldImg"/>
          </p:nvPr>
        </p:nvSpPr>
        <p:spPr>
          <a:xfrm>
            <a:off x="1154113" y="701675"/>
            <a:ext cx="4625975" cy="3468688"/>
          </a:xfrm>
          <a:ln w="12700" cap="flat">
            <a:solidFill>
              <a:schemeClr val="tx1"/>
            </a:solid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xfrm>
            <a:off x="3658444" y="8985250"/>
            <a:ext cx="76944" cy="184666"/>
          </a:xfrm>
          <a:noFill/>
        </p:spPr>
        <p:txBody>
          <a:bodyPr/>
          <a:lstStyle/>
          <a:p>
            <a:fld id="{891470CF-0790-429C-9C1E-DF2518FDE296}" type="slidenum">
              <a:rPr lang="en-US"/>
              <a:pPr/>
              <a:t>11</a:t>
            </a:fld>
            <a:endParaRPr lang="en-US"/>
          </a:p>
        </p:txBody>
      </p:sp>
      <p:sp>
        <p:nvSpPr>
          <p:cNvPr id="9219" name="Rectangle 2"/>
          <p:cNvSpPr>
            <a:spLocks noGrp="1" noRot="1" noChangeAspect="1" noChangeArrowheads="1" noTextEdit="1"/>
          </p:cNvSpPr>
          <p:nvPr>
            <p:ph type="sldImg"/>
          </p:nvPr>
        </p:nvSpPr>
        <p:spPr>
          <a:xfrm>
            <a:off x="1154113" y="701675"/>
            <a:ext cx="4625975" cy="3468688"/>
          </a:xfrm>
          <a:ln/>
        </p:spPr>
      </p:sp>
      <p:sp>
        <p:nvSpPr>
          <p:cNvPr id="9220"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xfrm>
            <a:off x="3658444" y="8985250"/>
            <a:ext cx="76944" cy="184666"/>
          </a:xfrm>
          <a:noFill/>
        </p:spPr>
        <p:txBody>
          <a:bodyPr/>
          <a:lstStyle/>
          <a:p>
            <a:fld id="{38806DBD-9021-47CD-A4C0-7EADB7D8BB53}" type="slidenum">
              <a:rPr lang="en-US"/>
              <a:pPr/>
              <a:t>14</a:t>
            </a:fld>
            <a:endParaRPr lang="en-US"/>
          </a:p>
        </p:txBody>
      </p:sp>
      <p:sp>
        <p:nvSpPr>
          <p:cNvPr id="10243" name="Rectangle 2"/>
          <p:cNvSpPr>
            <a:spLocks noGrp="1" noRot="1" noChangeAspect="1" noChangeArrowheads="1" noTextEdit="1"/>
          </p:cNvSpPr>
          <p:nvPr>
            <p:ph type="sldImg"/>
          </p:nvPr>
        </p:nvSpPr>
        <p:spPr>
          <a:xfrm>
            <a:off x="1154113" y="701675"/>
            <a:ext cx="4625975" cy="3468688"/>
          </a:xfrm>
          <a:ln/>
        </p:spPr>
      </p:sp>
      <p:sp>
        <p:nvSpPr>
          <p:cNvPr id="10244"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xfrm>
            <a:off x="4095755" y="95706"/>
            <a:ext cx="2185983" cy="21544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802.11-11/0291r0</a:t>
            </a:r>
          </a:p>
        </p:txBody>
      </p:sp>
      <p:sp>
        <p:nvSpPr>
          <p:cNvPr id="28675" name="Rectangle 3"/>
          <p:cNvSpPr>
            <a:spLocks noGrp="1" noChangeArrowheads="1"/>
          </p:cNvSpPr>
          <p:nvPr>
            <p:ph type="dt" sz="quarter" idx="1"/>
          </p:nvPr>
        </p:nvSpPr>
        <p:spPr>
          <a:xfrm>
            <a:off x="654050" y="95706"/>
            <a:ext cx="732573" cy="21544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2010</a:t>
            </a:r>
          </a:p>
        </p:txBody>
      </p:sp>
      <p:sp>
        <p:nvSpPr>
          <p:cNvPr id="28676" name="Rectangle 6"/>
          <p:cNvSpPr>
            <a:spLocks noGrp="1" noChangeArrowheads="1"/>
          </p:cNvSpPr>
          <p:nvPr>
            <p:ph type="ftr" sz="quarter" idx="4"/>
          </p:nvPr>
        </p:nvSpPr>
        <p:spPr>
          <a:xfrm>
            <a:off x="3725782" y="8985250"/>
            <a:ext cx="2555956"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Aruba Networks</a:t>
            </a:r>
          </a:p>
        </p:txBody>
      </p:sp>
      <p:sp>
        <p:nvSpPr>
          <p:cNvPr id="28677" name="Rectangle 7"/>
          <p:cNvSpPr>
            <a:spLocks noGrp="1" noChangeArrowheads="1"/>
          </p:cNvSpPr>
          <p:nvPr>
            <p:ph type="sldNum" sz="quarter" idx="5"/>
          </p:nvPr>
        </p:nvSpPr>
        <p:spPr>
          <a:xfrm>
            <a:off x="3243267" y="8985250"/>
            <a:ext cx="492121"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ko-KR"/>
              <a:t>Page </a:t>
            </a:r>
            <a:fld id="{246DB279-99DC-48BE-9D5D-D4BF4D44A32C}" type="slidenum">
              <a:rPr lang="en-US" altLang="ko-KR"/>
              <a:pPr/>
              <a:t>17</a:t>
            </a:fld>
            <a:endParaRPr lang="en-US" altLang="ko-KR"/>
          </a:p>
        </p:txBody>
      </p:sp>
      <p:sp>
        <p:nvSpPr>
          <p:cNvPr id="49158" name="Rectangle 2"/>
          <p:cNvSpPr>
            <a:spLocks noGrp="1" noRot="1" noChangeAspect="1" noChangeArrowheads="1" noTextEdit="1"/>
          </p:cNvSpPr>
          <p:nvPr>
            <p:ph type="sldImg"/>
          </p:nvPr>
        </p:nvSpPr>
        <p:spPr>
          <a:xfrm>
            <a:off x="1154113" y="701675"/>
            <a:ext cx="4625975" cy="3468688"/>
          </a:xfrm>
          <a:ln/>
        </p:spPr>
      </p:sp>
      <p:sp>
        <p:nvSpPr>
          <p:cNvPr id="49159"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xfrm>
            <a:off x="4095755" y="95706"/>
            <a:ext cx="2185983" cy="21544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802.11-11/0291r0</a:t>
            </a:r>
          </a:p>
        </p:txBody>
      </p:sp>
      <p:sp>
        <p:nvSpPr>
          <p:cNvPr id="28675" name="Rectangle 3"/>
          <p:cNvSpPr>
            <a:spLocks noGrp="1" noChangeArrowheads="1"/>
          </p:cNvSpPr>
          <p:nvPr>
            <p:ph type="dt" sz="quarter" idx="1"/>
          </p:nvPr>
        </p:nvSpPr>
        <p:spPr>
          <a:xfrm>
            <a:off x="654050" y="95706"/>
            <a:ext cx="732573" cy="21544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2010</a:t>
            </a:r>
          </a:p>
        </p:txBody>
      </p:sp>
      <p:sp>
        <p:nvSpPr>
          <p:cNvPr id="28676" name="Rectangle 6"/>
          <p:cNvSpPr>
            <a:spLocks noGrp="1" noChangeArrowheads="1"/>
          </p:cNvSpPr>
          <p:nvPr>
            <p:ph type="ftr" sz="quarter" idx="4"/>
          </p:nvPr>
        </p:nvSpPr>
        <p:spPr>
          <a:xfrm>
            <a:off x="3725782" y="8985250"/>
            <a:ext cx="2555956"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Aruba Networks</a:t>
            </a:r>
          </a:p>
        </p:txBody>
      </p:sp>
      <p:sp>
        <p:nvSpPr>
          <p:cNvPr id="28677" name="Rectangle 7"/>
          <p:cNvSpPr>
            <a:spLocks noGrp="1" noChangeArrowheads="1"/>
          </p:cNvSpPr>
          <p:nvPr>
            <p:ph type="sldNum" sz="quarter" idx="5"/>
          </p:nvPr>
        </p:nvSpPr>
        <p:spPr>
          <a:xfrm>
            <a:off x="3243267" y="8985250"/>
            <a:ext cx="492121"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ko-KR"/>
              <a:t>Page </a:t>
            </a:r>
            <a:fld id="{246DB279-99DC-48BE-9D5D-D4BF4D44A32C}" type="slidenum">
              <a:rPr lang="en-US" altLang="ko-KR"/>
              <a:pPr/>
              <a:t>18</a:t>
            </a:fld>
            <a:endParaRPr lang="en-US" altLang="ko-KR"/>
          </a:p>
        </p:txBody>
      </p:sp>
      <p:sp>
        <p:nvSpPr>
          <p:cNvPr id="49158" name="Rectangle 2"/>
          <p:cNvSpPr>
            <a:spLocks noGrp="1" noRot="1" noChangeAspect="1" noChangeArrowheads="1" noTextEdit="1"/>
          </p:cNvSpPr>
          <p:nvPr>
            <p:ph type="sldImg"/>
          </p:nvPr>
        </p:nvSpPr>
        <p:spPr>
          <a:xfrm>
            <a:off x="1154113" y="701675"/>
            <a:ext cx="4625975" cy="3468688"/>
          </a:xfrm>
          <a:ln/>
        </p:spPr>
      </p:sp>
      <p:sp>
        <p:nvSpPr>
          <p:cNvPr id="49159"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xfrm>
            <a:off x="4095755" y="95706"/>
            <a:ext cx="2185983" cy="21544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802.11-11/0291r0</a:t>
            </a:r>
          </a:p>
        </p:txBody>
      </p:sp>
      <p:sp>
        <p:nvSpPr>
          <p:cNvPr id="28675" name="Rectangle 3"/>
          <p:cNvSpPr>
            <a:spLocks noGrp="1" noChangeArrowheads="1"/>
          </p:cNvSpPr>
          <p:nvPr>
            <p:ph type="dt" sz="quarter" idx="1"/>
          </p:nvPr>
        </p:nvSpPr>
        <p:spPr>
          <a:xfrm>
            <a:off x="654050" y="95706"/>
            <a:ext cx="732573" cy="215444"/>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July 2010</a:t>
            </a:r>
          </a:p>
        </p:txBody>
      </p:sp>
      <p:sp>
        <p:nvSpPr>
          <p:cNvPr id="28676" name="Rectangle 6"/>
          <p:cNvSpPr>
            <a:spLocks noGrp="1" noChangeArrowheads="1"/>
          </p:cNvSpPr>
          <p:nvPr>
            <p:ph type="ftr" sz="quarter" idx="4"/>
          </p:nvPr>
        </p:nvSpPr>
        <p:spPr>
          <a:xfrm>
            <a:off x="3725782" y="8985250"/>
            <a:ext cx="2555956"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Aruba Networks</a:t>
            </a:r>
          </a:p>
        </p:txBody>
      </p:sp>
      <p:sp>
        <p:nvSpPr>
          <p:cNvPr id="28677" name="Rectangle 7"/>
          <p:cNvSpPr>
            <a:spLocks noGrp="1" noChangeArrowheads="1"/>
          </p:cNvSpPr>
          <p:nvPr>
            <p:ph type="sldNum" sz="quarter" idx="5"/>
          </p:nvPr>
        </p:nvSpPr>
        <p:spPr>
          <a:xfrm>
            <a:off x="3243267" y="8985250"/>
            <a:ext cx="492121"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ko-KR"/>
              <a:t>Page </a:t>
            </a:r>
            <a:fld id="{246DB279-99DC-48BE-9D5D-D4BF4D44A32C}" type="slidenum">
              <a:rPr lang="en-US" altLang="ko-KR"/>
              <a:pPr/>
              <a:t>19</a:t>
            </a:fld>
            <a:endParaRPr lang="en-US" altLang="ko-KR"/>
          </a:p>
        </p:txBody>
      </p:sp>
      <p:sp>
        <p:nvSpPr>
          <p:cNvPr id="49158" name="Rectangle 2"/>
          <p:cNvSpPr>
            <a:spLocks noGrp="1" noRot="1" noChangeAspect="1" noChangeArrowheads="1" noTextEdit="1"/>
          </p:cNvSpPr>
          <p:nvPr>
            <p:ph type="sldImg"/>
          </p:nvPr>
        </p:nvSpPr>
        <p:spPr>
          <a:xfrm>
            <a:off x="1154113" y="701675"/>
            <a:ext cx="4625975" cy="3468688"/>
          </a:xfrm>
          <a:ln/>
        </p:spPr>
      </p:sp>
      <p:sp>
        <p:nvSpPr>
          <p:cNvPr id="49159"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5A27BAEC-4E92-428C-ACCA-21570D1D19F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00B8A76E-7BA7-4C9B-837C-355FCD7B160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BAA5FCF3-553F-4D02-B98B-995DD4F30E1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96913" y="332601"/>
            <a:ext cx="1327351" cy="276999"/>
          </a:xfrm>
        </p:spPr>
        <p:txBody>
          <a:bodyPr/>
          <a:lstStyle>
            <a:lvl1pPr>
              <a:defRPr/>
            </a:lvl1pPr>
          </a:lstStyle>
          <a:p>
            <a:pPr>
              <a:defRPr/>
            </a:pPr>
            <a:r>
              <a:rPr lang="en-US" smtClean="0"/>
              <a:t>January 2014</a:t>
            </a: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9F280238-5E03-4A90-BACD-D800220B267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6" name="Rectangle 6"/>
          <p:cNvSpPr>
            <a:spLocks noGrp="1" noChangeArrowheads="1"/>
          </p:cNvSpPr>
          <p:nvPr>
            <p:ph type="sldNum" sz="quarter" idx="12"/>
          </p:nvPr>
        </p:nvSpPr>
        <p:spPr/>
        <p:txBody>
          <a:bodyPr/>
          <a:lstStyle>
            <a:lvl1pPr>
              <a:defRPr/>
            </a:lvl1pPr>
          </a:lstStyle>
          <a:p>
            <a:pPr>
              <a:defRPr/>
            </a:pPr>
            <a:r>
              <a:rPr lang="en-US"/>
              <a:t>Slide </a:t>
            </a:r>
            <a:fld id="{3757BC58-BACD-405D-B618-E32E80D6B6E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B438A36A-A85A-4993-AA9A-DAE717E40F6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8"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9" name="Rectangle 6"/>
          <p:cNvSpPr>
            <a:spLocks noGrp="1" noChangeArrowheads="1"/>
          </p:cNvSpPr>
          <p:nvPr>
            <p:ph type="sldNum" sz="quarter" idx="12"/>
          </p:nvPr>
        </p:nvSpPr>
        <p:spPr/>
        <p:txBody>
          <a:bodyPr/>
          <a:lstStyle>
            <a:lvl1pPr>
              <a:defRPr/>
            </a:lvl1pPr>
          </a:lstStyle>
          <a:p>
            <a:pPr>
              <a:defRPr/>
            </a:pPr>
            <a:r>
              <a:rPr lang="en-US"/>
              <a:t>Slide </a:t>
            </a:r>
            <a:fld id="{26762A5E-7C72-410F-BAC3-6E6D2737995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5" name="Rectangle 6"/>
          <p:cNvSpPr>
            <a:spLocks noGrp="1" noChangeArrowheads="1"/>
          </p:cNvSpPr>
          <p:nvPr>
            <p:ph type="sldNum" sz="quarter" idx="12"/>
          </p:nvPr>
        </p:nvSpPr>
        <p:spPr/>
        <p:txBody>
          <a:bodyPr/>
          <a:lstStyle>
            <a:lvl1pPr>
              <a:defRPr/>
            </a:lvl1pPr>
          </a:lstStyle>
          <a:p>
            <a:pPr>
              <a:defRPr/>
            </a:pPr>
            <a:r>
              <a:rPr lang="en-US"/>
              <a:t>Slide </a:t>
            </a:r>
            <a:fld id="{4818DF38-7C2F-431A-BC51-69733072958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3"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4" name="Rectangle 6"/>
          <p:cNvSpPr>
            <a:spLocks noGrp="1" noChangeArrowheads="1"/>
          </p:cNvSpPr>
          <p:nvPr>
            <p:ph type="sldNum" sz="quarter" idx="12"/>
          </p:nvPr>
        </p:nvSpPr>
        <p:spPr/>
        <p:txBody>
          <a:bodyPr/>
          <a:lstStyle>
            <a:lvl1pPr>
              <a:defRPr/>
            </a:lvl1pPr>
          </a:lstStyle>
          <a:p>
            <a:pPr>
              <a:defRPr/>
            </a:pPr>
            <a:r>
              <a:rPr lang="en-US"/>
              <a:t>Slide </a:t>
            </a:r>
            <a:fld id="{25721EC0-9E3F-4D94-B125-3AEE1BE749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30909BE1-62D5-4B97-94AD-A28DFF66D96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smtClean="0"/>
              <a:t>January 2014</a:t>
            </a: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smtClean="0"/>
              <a:t>David Halasz (Qualcomm)</a:t>
            </a:r>
            <a:endParaRPr lang="en-US"/>
          </a:p>
        </p:txBody>
      </p:sp>
      <p:sp>
        <p:nvSpPr>
          <p:cNvPr id="7" name="Rectangle 6"/>
          <p:cNvSpPr>
            <a:spLocks noGrp="1" noChangeArrowheads="1"/>
          </p:cNvSpPr>
          <p:nvPr>
            <p:ph type="sldNum" sz="quarter" idx="12"/>
          </p:nvPr>
        </p:nvSpPr>
        <p:spPr/>
        <p:txBody>
          <a:bodyPr/>
          <a:lstStyle>
            <a:lvl1pPr>
              <a:defRPr/>
            </a:lvl1pPr>
          </a:lstStyle>
          <a:p>
            <a:pPr>
              <a:defRPr/>
            </a:pPr>
            <a:r>
              <a:rPr lang="en-US"/>
              <a:t>Slide </a:t>
            </a:r>
            <a:fld id="{FD5D6F34-4A63-4A43-9856-E699E89240B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auto">
          <a:xfrm>
            <a:off x="696913" y="332601"/>
            <a:ext cx="1579600"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b="1"/>
            </a:lvl1pPr>
          </a:lstStyle>
          <a:p>
            <a:pPr>
              <a:defRPr/>
            </a:pPr>
            <a:r>
              <a:rPr lang="en-US" smtClean="0"/>
              <a:t>January 2014</a:t>
            </a:r>
            <a:endParaRPr lang="en-US" dirty="0"/>
          </a:p>
        </p:txBody>
      </p:sp>
      <p:sp>
        <p:nvSpPr>
          <p:cNvPr id="1029" name="Rectangle 5"/>
          <p:cNvSpPr>
            <a:spLocks noGrp="1" noChangeArrowheads="1"/>
          </p:cNvSpPr>
          <p:nvPr>
            <p:ph type="ftr" sz="quarter" idx="3"/>
          </p:nvPr>
        </p:nvSpPr>
        <p:spPr bwMode="auto">
          <a:xfrm>
            <a:off x="7708761" y="6475413"/>
            <a:ext cx="835164"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a:lvl1pPr>
          </a:lstStyle>
          <a:p>
            <a:pPr>
              <a:defRPr/>
            </a:pPr>
            <a:r>
              <a:rPr lang="en-US" smtClean="0"/>
              <a:t>David Halasz (Qualcomm)</a:t>
            </a:r>
            <a:endParaRPr lang="en-US" dirty="0"/>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vl1pPr>
          </a:lstStyle>
          <a:p>
            <a:pPr>
              <a:defRPr/>
            </a:pPr>
            <a:r>
              <a:rPr lang="en-US"/>
              <a:t>Slide </a:t>
            </a:r>
            <a:fld id="{5FCE21BC-3A2D-4A13-9E57-C304A74846AF}" type="slidenum">
              <a:rPr lang="en-US"/>
              <a:pPr>
                <a:defRPr/>
              </a:pPr>
              <a:t>‹#›</a:t>
            </a:fld>
            <a:endParaRPr lang="en-US"/>
          </a:p>
        </p:txBody>
      </p:sp>
      <p:sp>
        <p:nvSpPr>
          <p:cNvPr id="1031" name="Rectangle 7"/>
          <p:cNvSpPr>
            <a:spLocks noChangeArrowheads="1"/>
          </p:cNvSpPr>
          <p:nvPr/>
        </p:nvSpPr>
        <p:spPr bwMode="auto">
          <a:xfrm>
            <a:off x="5162485" y="332601"/>
            <a:ext cx="3283015" cy="276999"/>
          </a:xfrm>
          <a:prstGeom prst="rect">
            <a:avLst/>
          </a:prstGeom>
          <a:noFill/>
          <a:ln w="9525">
            <a:noFill/>
            <a:miter lim="800000"/>
            <a:headEnd/>
            <a:tailEnd/>
          </a:ln>
          <a:effectLst/>
        </p:spPr>
        <p:txBody>
          <a:bodyPr wrap="none" lIns="0" tIns="0" rIns="0" bIns="0" anchor="b">
            <a:spAutoFit/>
          </a:bodyPr>
          <a:lstStyle/>
          <a:p>
            <a:pPr marL="457200" lvl="4" algn="r">
              <a:defRPr/>
            </a:pPr>
            <a:r>
              <a:rPr lang="en-US" sz="1800" b="1" dirty="0"/>
              <a:t>doc.: IEEE </a:t>
            </a:r>
            <a:r>
              <a:rPr lang="en-US" sz="1800" b="1" dirty="0" smtClean="0"/>
              <a:t>802.11-15/0983r3</a:t>
            </a:r>
            <a:endParaRPr lang="en-US" sz="1800" b="1" dirty="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1033" name="Rectangle 9"/>
          <p:cNvSpPr>
            <a:spLocks noChangeArrowheads="1"/>
          </p:cNvSpPr>
          <p:nvPr/>
        </p:nvSpPr>
        <p:spPr bwMode="auto">
          <a:xfrm>
            <a:off x="685800" y="6475413"/>
            <a:ext cx="711200" cy="182562"/>
          </a:xfrm>
          <a:prstGeom prst="rect">
            <a:avLst/>
          </a:prstGeom>
          <a:noFill/>
          <a:ln w="9525">
            <a:noFill/>
            <a:miter lim="800000"/>
            <a:headEnd/>
            <a:tailEnd/>
          </a:ln>
          <a:effectLst/>
        </p:spPr>
        <p:txBody>
          <a:bodyPr wrap="none" lIns="0" tIns="0" rIns="0" bIns="0">
            <a:spAutoFit/>
          </a:bodyPr>
          <a:lstStyle/>
          <a:p>
            <a:pPr>
              <a:defRPr/>
            </a:pPr>
            <a:r>
              <a:rPr lang="en-US"/>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1" fontAlgn="base" hangingPunct="1">
        <a:spcBef>
          <a:spcPct val="0"/>
        </a:spcBef>
        <a:spcAft>
          <a:spcPct val="0"/>
        </a:spcAft>
        <a:defRPr sz="3200" b="1">
          <a:solidFill>
            <a:schemeClr val="tx2"/>
          </a:solidFill>
          <a:latin typeface="Times New Roman" pitchFamily="18" charset="0"/>
        </a:defRPr>
      </a:lvl6pPr>
      <a:lvl7pPr marL="914400" algn="ctr" rtl="0" eaLnBrk="1" fontAlgn="base" hangingPunct="1">
        <a:spcBef>
          <a:spcPct val="0"/>
        </a:spcBef>
        <a:spcAft>
          <a:spcPct val="0"/>
        </a:spcAft>
        <a:defRPr sz="3200" b="1">
          <a:solidFill>
            <a:schemeClr val="tx2"/>
          </a:solidFill>
          <a:latin typeface="Times New Roman" pitchFamily="18" charset="0"/>
        </a:defRPr>
      </a:lvl7pPr>
      <a:lvl8pPr marL="1371600" algn="ctr" rtl="0" eaLnBrk="1" fontAlgn="base" hangingPunct="1">
        <a:spcBef>
          <a:spcPct val="0"/>
        </a:spcBef>
        <a:spcAft>
          <a:spcPct val="0"/>
        </a:spcAft>
        <a:defRPr sz="3200" b="1">
          <a:solidFill>
            <a:schemeClr val="tx2"/>
          </a:solidFill>
          <a:latin typeface="Times New Roman" pitchFamily="18" charset="0"/>
        </a:defRPr>
      </a:lvl8pPr>
      <a:lvl9pPr marL="1828800" algn="ctr" rtl="0" eaLnBrk="1" fontAlgn="base" hangingPunct="1">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sz="2400">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1" fontAlgn="base" hangingPunct="1">
        <a:spcBef>
          <a:spcPct val="20000"/>
        </a:spcBef>
        <a:spcAft>
          <a:spcPct val="0"/>
        </a:spcAft>
        <a:buChar char="•"/>
        <a:defRPr sz="1600">
          <a:solidFill>
            <a:schemeClr val="tx1"/>
          </a:solidFill>
          <a:latin typeface="+mn-lt"/>
        </a:defRPr>
      </a:lvl6pPr>
      <a:lvl7pPr marL="2686050" indent="-228600" algn="l" rtl="0" eaLnBrk="1" fontAlgn="base" hangingPunct="1">
        <a:spcBef>
          <a:spcPct val="20000"/>
        </a:spcBef>
        <a:spcAft>
          <a:spcPct val="0"/>
        </a:spcAft>
        <a:buChar char="•"/>
        <a:defRPr sz="1600">
          <a:solidFill>
            <a:schemeClr val="tx1"/>
          </a:solidFill>
          <a:latin typeface="+mn-lt"/>
        </a:defRPr>
      </a:lvl7pPr>
      <a:lvl8pPr marL="3143250" indent="-228600" algn="l" rtl="0" eaLnBrk="1" fontAlgn="base" hangingPunct="1">
        <a:spcBef>
          <a:spcPct val="20000"/>
        </a:spcBef>
        <a:spcAft>
          <a:spcPct val="0"/>
        </a:spcAft>
        <a:buChar char="•"/>
        <a:defRPr sz="1600">
          <a:solidFill>
            <a:schemeClr val="tx1"/>
          </a:solidFill>
          <a:latin typeface="+mn-lt"/>
        </a:defRPr>
      </a:lvl8pPr>
      <a:lvl9pPr marL="360045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Microsoft_Word_97_-_2003_Document1.doc"/><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mentor.ieee.org/802.11/dcn/15/11-15-0526-01-00ah-p802-11ah-report-to-ec-on-conditional-approval-to-go-to-sponsor-ballot.ppt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Date Placeholder 3"/>
          <p:cNvSpPr>
            <a:spLocks noGrp="1"/>
          </p:cNvSpPr>
          <p:nvPr>
            <p:ph type="dt" sz="quarter" idx="10"/>
          </p:nvPr>
        </p:nvSpPr>
        <p:spPr>
          <a:xfrm>
            <a:off x="696913" y="332601"/>
            <a:ext cx="1579600" cy="276999"/>
          </a:xfrm>
          <a:noFill/>
        </p:spPr>
        <p:txBody>
          <a:bodyPr/>
          <a:lstStyle/>
          <a:p>
            <a:r>
              <a:rPr lang="en-US" altLang="ko-KR" dirty="0" smtClean="0"/>
              <a:t>September </a:t>
            </a:r>
            <a:r>
              <a:rPr lang="en-US" dirty="0" smtClean="0"/>
              <a:t>2015</a:t>
            </a:r>
          </a:p>
        </p:txBody>
      </p:sp>
      <p:sp>
        <p:nvSpPr>
          <p:cNvPr id="1028" name="Footer Placeholder 4"/>
          <p:cNvSpPr>
            <a:spLocks noGrp="1"/>
          </p:cNvSpPr>
          <p:nvPr>
            <p:ph type="ftr" sz="quarter" idx="11"/>
          </p:nvPr>
        </p:nvSpPr>
        <p:spPr>
          <a:xfrm>
            <a:off x="6662962" y="6475413"/>
            <a:ext cx="1880963" cy="184666"/>
          </a:xfrm>
          <a:noFill/>
        </p:spPr>
        <p:txBody>
          <a:bodyPr/>
          <a:lstStyle/>
          <a:p>
            <a:r>
              <a:rPr lang="en-US" dirty="0" smtClean="0"/>
              <a:t>Yongho </a:t>
            </a:r>
            <a:r>
              <a:rPr lang="en-US" dirty="0" err="1" smtClean="0"/>
              <a:t>Seok</a:t>
            </a:r>
            <a:r>
              <a:rPr lang="en-US" dirty="0" smtClean="0"/>
              <a:t> (NEWRACOM)</a:t>
            </a:r>
          </a:p>
        </p:txBody>
      </p:sp>
      <p:sp>
        <p:nvSpPr>
          <p:cNvPr id="1029" name="Slide Number Placeholder 5"/>
          <p:cNvSpPr>
            <a:spLocks noGrp="1"/>
          </p:cNvSpPr>
          <p:nvPr>
            <p:ph type="sldNum" sz="quarter" idx="12"/>
          </p:nvPr>
        </p:nvSpPr>
        <p:spPr>
          <a:noFill/>
        </p:spPr>
        <p:txBody>
          <a:bodyPr/>
          <a:lstStyle/>
          <a:p>
            <a:r>
              <a:rPr lang="en-US" smtClean="0"/>
              <a:t>Slide </a:t>
            </a:r>
            <a:fld id="{0AAC8984-FAF7-4BDC-8A43-79AF6F406068}" type="slidenum">
              <a:rPr lang="en-US" smtClean="0"/>
              <a:pPr/>
              <a:t>1</a:t>
            </a:fld>
            <a:endParaRPr lang="en-US" smtClean="0"/>
          </a:p>
        </p:txBody>
      </p:sp>
      <p:sp>
        <p:nvSpPr>
          <p:cNvPr id="1030" name="Rectangle 2"/>
          <p:cNvSpPr>
            <a:spLocks noGrp="1" noChangeArrowheads="1"/>
          </p:cNvSpPr>
          <p:nvPr>
            <p:ph type="title"/>
          </p:nvPr>
        </p:nvSpPr>
        <p:spPr>
          <a:xfrm>
            <a:off x="685800" y="838200"/>
            <a:ext cx="7772400" cy="1066800"/>
          </a:xfrm>
          <a:noFill/>
        </p:spPr>
        <p:txBody>
          <a:bodyPr/>
          <a:lstStyle/>
          <a:p>
            <a:pPr eaLnBrk="1" hangingPunct="1"/>
            <a:r>
              <a:rPr lang="en-US" dirty="0" smtClean="0"/>
              <a:t>IEEE 802.11ah</a:t>
            </a:r>
            <a:br>
              <a:rPr lang="en-US" dirty="0" smtClean="0"/>
            </a:br>
            <a:r>
              <a:rPr lang="en-US" dirty="0" smtClean="0"/>
              <a:t>Sub 1 GHz license-exempt operation Agenda for September 2015</a:t>
            </a:r>
          </a:p>
        </p:txBody>
      </p:sp>
      <p:sp>
        <p:nvSpPr>
          <p:cNvPr id="1031" name="Rectangle 6"/>
          <p:cNvSpPr>
            <a:spLocks noGrp="1" noChangeArrowheads="1"/>
          </p:cNvSpPr>
          <p:nvPr>
            <p:ph type="body" idx="1"/>
          </p:nvPr>
        </p:nvSpPr>
        <p:spPr>
          <a:xfrm>
            <a:off x="685800" y="2111622"/>
            <a:ext cx="7772400" cy="381000"/>
          </a:xfrm>
          <a:noFill/>
        </p:spPr>
        <p:txBody>
          <a:bodyPr/>
          <a:lstStyle/>
          <a:p>
            <a:pPr algn="ctr" eaLnBrk="1" hangingPunct="1">
              <a:buFontTx/>
              <a:buNone/>
            </a:pPr>
            <a:r>
              <a:rPr lang="en-US" sz="2000" dirty="0" smtClean="0"/>
              <a:t>Date:</a:t>
            </a:r>
            <a:r>
              <a:rPr lang="en-US" sz="2000" b="0" dirty="0" smtClean="0"/>
              <a:t> </a:t>
            </a:r>
            <a:r>
              <a:rPr lang="en-US" sz="2000" b="0" dirty="0" smtClean="0"/>
              <a:t>2015-09-17</a:t>
            </a:r>
            <a:endParaRPr lang="en-US" sz="2000" b="0" dirty="0" smtClean="0"/>
          </a:p>
        </p:txBody>
      </p:sp>
      <p:graphicFrame>
        <p:nvGraphicFramePr>
          <p:cNvPr id="1026" name="Object 11"/>
          <p:cNvGraphicFramePr>
            <a:graphicFrameLocks noChangeAspect="1"/>
          </p:cNvGraphicFramePr>
          <p:nvPr>
            <p:extLst>
              <p:ext uri="{D42A27DB-BD31-4B8C-83A1-F6EECF244321}">
                <p14:modId xmlns:p14="http://schemas.microsoft.com/office/powerpoint/2010/main" val="3331179454"/>
              </p:ext>
            </p:extLst>
          </p:nvPr>
        </p:nvGraphicFramePr>
        <p:xfrm>
          <a:off x="536575" y="2655888"/>
          <a:ext cx="8074025" cy="3570287"/>
        </p:xfrm>
        <a:graphic>
          <a:graphicData uri="http://schemas.openxmlformats.org/presentationml/2006/ole">
            <mc:AlternateContent xmlns:mc="http://schemas.openxmlformats.org/markup-compatibility/2006">
              <mc:Choice xmlns:v="urn:schemas-microsoft-com:vml" Requires="v">
                <p:oleObj spid="_x0000_s2328" name="Document" r:id="rId5" imgW="8702097" imgH="4144020" progId="Word.Document.8">
                  <p:embed/>
                </p:oleObj>
              </mc:Choice>
              <mc:Fallback>
                <p:oleObj name="Document" r:id="rId5" imgW="8702097" imgH="4144020" progId="Word.Document.8">
                  <p:embed/>
                  <p:pic>
                    <p:nvPicPr>
                      <p:cNvPr id="0" name="Picture 889"/>
                      <p:cNvPicPr>
                        <a:picLocks noChangeAspect="1" noChangeArrowheads="1"/>
                      </p:cNvPicPr>
                      <p:nvPr/>
                    </p:nvPicPr>
                    <p:blipFill>
                      <a:blip r:embed="rId6"/>
                      <a:srcRect/>
                      <a:stretch>
                        <a:fillRect/>
                      </a:stretch>
                    </p:blipFill>
                    <p:spPr bwMode="auto">
                      <a:xfrm>
                        <a:off x="536575" y="2655888"/>
                        <a:ext cx="8074025" cy="3570287"/>
                      </a:xfrm>
                      <a:prstGeom prst="rect">
                        <a:avLst/>
                      </a:prstGeom>
                      <a:noFill/>
                    </p:spPr>
                  </p:pic>
                </p:oleObj>
              </mc:Fallback>
            </mc:AlternateContent>
          </a:graphicData>
        </a:graphic>
      </p:graphicFrame>
      <p:sp>
        <p:nvSpPr>
          <p:cNvPr id="1032" name="Rectangle 12"/>
          <p:cNvSpPr>
            <a:spLocks noChangeArrowheads="1"/>
          </p:cNvSpPr>
          <p:nvPr/>
        </p:nvSpPr>
        <p:spPr bwMode="auto">
          <a:xfrm>
            <a:off x="533400" y="2320925"/>
            <a:ext cx="1447800" cy="381000"/>
          </a:xfrm>
          <a:prstGeom prst="rect">
            <a:avLst/>
          </a:prstGeom>
          <a:noFill/>
          <a:ln w="9525">
            <a:noFill/>
            <a:miter lim="800000"/>
            <a:headEnd/>
            <a:tailEnd/>
          </a:ln>
        </p:spPr>
        <p:txBody>
          <a:bodyPr lIns="92075" tIns="46038" rIns="92075" bIns="46038"/>
          <a:lstStyle/>
          <a:p>
            <a:pPr marL="342900" indent="-342900">
              <a:spcBef>
                <a:spcPct val="20000"/>
              </a:spcBef>
            </a:pPr>
            <a:r>
              <a:rPr lang="en-US" sz="2000" b="1" dirty="0"/>
              <a:t>Authors:</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027"/>
          <p:cNvSpPr>
            <a:spLocks noGrp="1" noChangeArrowheads="1"/>
          </p:cNvSpPr>
          <p:nvPr>
            <p:ph type="body" idx="1"/>
          </p:nvPr>
        </p:nvSpPr>
        <p:spPr>
          <a:xfrm>
            <a:off x="228600" y="1981200"/>
            <a:ext cx="8763000" cy="4343400"/>
          </a:xfrm>
          <a:noFill/>
        </p:spPr>
        <p:txBody>
          <a:bodyPr lIns="90487" tIns="44450" rIns="90487" bIns="44450"/>
          <a:lstStyle/>
          <a:p>
            <a:pPr>
              <a:lnSpc>
                <a:spcPct val="80000"/>
              </a:lnSpc>
              <a:spcAft>
                <a:spcPct val="30000"/>
              </a:spcAft>
              <a:buFont typeface="Monotype Sorts"/>
              <a:buNone/>
            </a:pPr>
            <a:r>
              <a:rPr lang="en-US" sz="1800" b="1" dirty="0" smtClean="0"/>
              <a:t>	</a:t>
            </a:r>
            <a:r>
              <a:rPr lang="en-US" sz="1200" b="1" dirty="0" smtClean="0"/>
              <a:t>The IEEE-SA strongly recommends that at each WG meeting the chair or a designee:</a:t>
            </a:r>
            <a:endParaRPr lang="en-US" sz="1200" dirty="0" smtClean="0"/>
          </a:p>
          <a:p>
            <a:pPr lvl="1">
              <a:lnSpc>
                <a:spcPct val="80000"/>
              </a:lnSpc>
            </a:pPr>
            <a:r>
              <a:rPr lang="en-US" sz="1200" b="1" dirty="0" smtClean="0"/>
              <a:t>Show slides #1 through #4 of this presentation</a:t>
            </a:r>
          </a:p>
          <a:p>
            <a:pPr lvl="1">
              <a:lnSpc>
                <a:spcPct val="80000"/>
              </a:lnSpc>
            </a:pPr>
            <a:r>
              <a:rPr lang="en-US" sz="1200" b="1" dirty="0" smtClean="0"/>
              <a:t>Advise the WG attendees that:</a:t>
            </a:r>
            <a:r>
              <a:rPr lang="en-US" sz="1200" dirty="0" smtClean="0"/>
              <a:t> </a:t>
            </a:r>
          </a:p>
          <a:p>
            <a:pPr lvl="2">
              <a:lnSpc>
                <a:spcPct val="80000"/>
              </a:lnSpc>
            </a:pPr>
            <a:r>
              <a:rPr lang="en-US" sz="1200" dirty="0" smtClean="0"/>
              <a:t>The IEEE’s patent policy is consistent with the ANSI patent policy and is described in Clause 6 of the </a:t>
            </a:r>
            <a:r>
              <a:rPr lang="en-US" sz="1200" i="1" dirty="0" smtClean="0"/>
              <a:t>IEEE-SA Standards Board Bylaws</a:t>
            </a:r>
            <a:r>
              <a:rPr lang="en-US" sz="1200" dirty="0" smtClean="0"/>
              <a:t>;</a:t>
            </a:r>
          </a:p>
          <a:p>
            <a:pPr lvl="2">
              <a:lnSpc>
                <a:spcPct val="80000"/>
              </a:lnSpc>
            </a:pPr>
            <a:r>
              <a:rPr lang="en-US" sz="1200" dirty="0" smtClean="0"/>
              <a:t>Early identification of patent claims which may be essential for the use of standards under development is strongly encouraged; </a:t>
            </a:r>
          </a:p>
          <a:p>
            <a:pPr lvl="2">
              <a:lnSpc>
                <a:spcPct val="80000"/>
              </a:lnSpc>
            </a:pPr>
            <a:r>
              <a:rPr lang="en-US" sz="1200" dirty="0" smtClean="0"/>
              <a:t>There may be Essential Patent Claims of which the IEEE is not aware. Additionally, neither the IEEE, the WG, nor the WG chair can ensure the accuracy or completeness of any assurance or whether any such assurance is, in fact, of a Patent Claim that is essential for the use of the standard under development.</a:t>
            </a:r>
            <a:br>
              <a:rPr lang="en-US" sz="1200" dirty="0" smtClean="0"/>
            </a:br>
            <a:endParaRPr lang="en-US" sz="1200" dirty="0" smtClean="0"/>
          </a:p>
          <a:p>
            <a:pPr lvl="1">
              <a:lnSpc>
                <a:spcPct val="20000"/>
              </a:lnSpc>
            </a:pPr>
            <a:r>
              <a:rPr lang="en-US" sz="1200" b="1" dirty="0" smtClean="0"/>
              <a:t>Instruct the WG Secretary to record in the minutes of the relevant WG meeting:</a:t>
            </a:r>
            <a:r>
              <a:rPr lang="en-US" sz="1200" dirty="0" smtClean="0"/>
              <a:t> </a:t>
            </a:r>
          </a:p>
          <a:p>
            <a:pPr lvl="2">
              <a:lnSpc>
                <a:spcPct val="80000"/>
              </a:lnSpc>
            </a:pPr>
            <a:r>
              <a:rPr lang="en-US" sz="1200" dirty="0" smtClean="0"/>
              <a:t>That the foregoing information was provided and that slides 1 through 4 (and this slide 0, if applicable) were shown; </a:t>
            </a:r>
          </a:p>
          <a:p>
            <a:pPr lvl="2">
              <a:lnSpc>
                <a:spcPct val="80000"/>
              </a:lnSpc>
            </a:pPr>
            <a:r>
              <a:rPr lang="en-US" sz="1200" dirty="0" smtClean="0"/>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a:lnSpc>
                <a:spcPct val="80000"/>
              </a:lnSpc>
            </a:pPr>
            <a:r>
              <a:rPr lang="en-US" sz="1200" dirty="0" smtClean="0"/>
              <a:t>Any responses that were given, specifically the patent claim(s)/patent application claim(s) and/or the holder of the patent claim(s)/patent application claim(s) that were identified (if any) and by whom.</a:t>
            </a:r>
          </a:p>
          <a:p>
            <a:pPr lvl="2">
              <a:lnSpc>
                <a:spcPct val="80000"/>
              </a:lnSpc>
            </a:pPr>
            <a:endParaRPr lang="en-US" sz="1200" dirty="0" smtClean="0"/>
          </a:p>
          <a:p>
            <a:pPr lvl="1">
              <a:lnSpc>
                <a:spcPct val="80000"/>
              </a:lnSpc>
              <a:spcBef>
                <a:spcPct val="5000"/>
              </a:spcBef>
            </a:pPr>
            <a:r>
              <a:rPr lang="en-US" sz="1200" dirty="0" smtClean="0"/>
              <a:t>The WG Chair shall ensure that a request is made to any identified holders of potential essential patent claim(s) to complete and submit a Letter of Assurance.</a:t>
            </a:r>
          </a:p>
          <a:p>
            <a:pPr lvl="1">
              <a:lnSpc>
                <a:spcPct val="80000"/>
              </a:lnSpc>
              <a:spcBef>
                <a:spcPct val="5000"/>
              </a:spcBef>
            </a:pPr>
            <a:r>
              <a:rPr lang="en-US" sz="1200" dirty="0" smtClean="0"/>
              <a:t>It is recommended that the WG chair review the guidance in </a:t>
            </a:r>
            <a:r>
              <a:rPr lang="en-US" sz="1200" i="1" dirty="0" smtClean="0"/>
              <a:t>IEEE-SA Standards Board Operations Manual</a:t>
            </a:r>
            <a:r>
              <a:rPr lang="en-US" sz="1200" dirty="0" smtClean="0"/>
              <a:t> 6.3.5 and in FAQs 12 and 12a on inclusion of potential Essential Patent Claims by incorporation or by reference.</a:t>
            </a:r>
            <a:r>
              <a:rPr lang="en-US" sz="1200" dirty="0" smtClean="0">
                <a:solidFill>
                  <a:srgbClr val="FF3300"/>
                </a:solidFill>
              </a:rPr>
              <a:t> </a:t>
            </a:r>
          </a:p>
          <a:p>
            <a:pPr lvl="1">
              <a:lnSpc>
                <a:spcPct val="80000"/>
              </a:lnSpc>
              <a:spcBef>
                <a:spcPct val="5000"/>
              </a:spcBef>
              <a:buFont typeface="Monotype Sorts"/>
              <a:buNone/>
            </a:pPr>
            <a:endParaRPr lang="en-US" sz="1200" dirty="0" smtClean="0"/>
          </a:p>
          <a:p>
            <a:pPr lvl="1">
              <a:lnSpc>
                <a:spcPct val="80000"/>
              </a:lnSpc>
              <a:spcBef>
                <a:spcPct val="5000"/>
              </a:spcBef>
              <a:buFont typeface="Monotype Sorts"/>
              <a:buNone/>
            </a:pPr>
            <a:r>
              <a:rPr lang="en-US" sz="1200" dirty="0" smtClean="0"/>
              <a:t>	Note: </a:t>
            </a:r>
            <a:r>
              <a:rPr lang="en-US" sz="1200" b="1" dirty="0" smtClean="0"/>
              <a:t>WG</a:t>
            </a:r>
            <a:r>
              <a:rPr lang="en-US" sz="1200" dirty="0" smtClean="0"/>
              <a:t> includes Working Groups, Task Groups, and other standards-developing committees with a PAR approved by the IEEE-SA Standards Board.</a:t>
            </a:r>
          </a:p>
        </p:txBody>
      </p:sp>
      <p:sp>
        <p:nvSpPr>
          <p:cNvPr id="2051" name="Rectangle 1026"/>
          <p:cNvSpPr>
            <a:spLocks noGrp="1" noChangeArrowheads="1"/>
          </p:cNvSpPr>
          <p:nvPr>
            <p:ph type="title"/>
          </p:nvPr>
        </p:nvSpPr>
        <p:spPr>
          <a:xfrm>
            <a:off x="533400" y="990600"/>
            <a:ext cx="7772400" cy="609600"/>
          </a:xfrm>
          <a:noFill/>
        </p:spPr>
        <p:txBody>
          <a:bodyPr lIns="90487" tIns="44450" rIns="90487" bIns="44450"/>
          <a:lstStyle/>
          <a:p>
            <a:r>
              <a:rPr lang="en-US" sz="2800" u="sng" dirty="0" smtClean="0"/>
              <a:t>Instructions for the WG Chair</a:t>
            </a:r>
          </a:p>
        </p:txBody>
      </p:sp>
      <p:sp>
        <p:nvSpPr>
          <p:cNvPr id="2052" name="Rectangle 1028"/>
          <p:cNvSpPr>
            <a:spLocks noChangeArrowheads="1"/>
          </p:cNvSpPr>
          <p:nvPr/>
        </p:nvSpPr>
        <p:spPr bwMode="auto">
          <a:xfrm>
            <a:off x="685800" y="-228600"/>
            <a:ext cx="7772400" cy="1069975"/>
          </a:xfrm>
          <a:prstGeom prst="rect">
            <a:avLst/>
          </a:prstGeom>
          <a:noFill/>
          <a:ln w="9525">
            <a:noFill/>
            <a:miter lim="800000"/>
            <a:headEnd/>
            <a:tailEnd/>
          </a:ln>
        </p:spPr>
        <p:txBody>
          <a:bodyPr anchor="ctr"/>
          <a:lstStyle/>
          <a:p>
            <a:pPr algn="ctr"/>
            <a:endParaRPr lang="en-GB" sz="3200" b="1" u="sng">
              <a:solidFill>
                <a:srgbClr val="000099"/>
              </a:solidFill>
              <a:latin typeface="Arial" pitchFamily="34" charset="0"/>
            </a:endParaRPr>
          </a:p>
        </p:txBody>
      </p:sp>
      <p:sp>
        <p:nvSpPr>
          <p:cNvPr id="2053" name="Rectangle 1029"/>
          <p:cNvSpPr>
            <a:spLocks noChangeArrowheads="1"/>
          </p:cNvSpPr>
          <p:nvPr/>
        </p:nvSpPr>
        <p:spPr bwMode="auto">
          <a:xfrm>
            <a:off x="381000" y="914400"/>
            <a:ext cx="8458200" cy="5562600"/>
          </a:xfrm>
          <a:prstGeom prst="rect">
            <a:avLst/>
          </a:prstGeom>
          <a:noFill/>
          <a:ln w="9525">
            <a:noFill/>
            <a:miter lim="800000"/>
            <a:headEnd/>
            <a:tailEnd/>
          </a:ln>
        </p:spPr>
        <p:txBody>
          <a:bodyPr/>
          <a:lstStyle/>
          <a:p>
            <a:pPr marL="233363" indent="-180975">
              <a:spcBef>
                <a:spcPct val="20000"/>
              </a:spcBef>
              <a:buClr>
                <a:srgbClr val="CC3300"/>
              </a:buClr>
              <a:buSzPct val="50000"/>
              <a:buFont typeface="Monotype Sorts"/>
              <a:buChar char="l"/>
            </a:pPr>
            <a:endParaRPr lang="en-GB" sz="1800">
              <a:solidFill>
                <a:srgbClr val="000099"/>
              </a:solidFill>
              <a:latin typeface="Arial" pitchFamily="34" charset="0"/>
            </a:endParaRPr>
          </a:p>
        </p:txBody>
      </p:sp>
      <p:sp>
        <p:nvSpPr>
          <p:cNvPr id="2054" name="Text Box 1030"/>
          <p:cNvSpPr txBox="1">
            <a:spLocks noChangeArrowheads="1"/>
          </p:cNvSpPr>
          <p:nvPr/>
        </p:nvSpPr>
        <p:spPr bwMode="auto">
          <a:xfrm>
            <a:off x="0" y="6486525"/>
            <a:ext cx="1914525" cy="304800"/>
          </a:xfrm>
          <a:prstGeom prst="rect">
            <a:avLst/>
          </a:prstGeom>
          <a:noFill/>
          <a:ln w="9525">
            <a:noFill/>
            <a:miter lim="800000"/>
            <a:headEnd/>
            <a:tailEnd/>
          </a:ln>
        </p:spPr>
        <p:txBody>
          <a:bodyPr wrap="none">
            <a:spAutoFit/>
          </a:bodyPr>
          <a:lstStyle/>
          <a:p>
            <a:r>
              <a:rPr lang="en-US" sz="1400" b="1"/>
              <a:t>(Optional to be shown)</a:t>
            </a:r>
          </a:p>
        </p:txBody>
      </p:sp>
      <p:sp>
        <p:nvSpPr>
          <p:cNvPr id="8" name="Slide Number Placeholder 7"/>
          <p:cNvSpPr>
            <a:spLocks noGrp="1"/>
          </p:cNvSpPr>
          <p:nvPr>
            <p:ph type="sldNum" sz="quarter" idx="12"/>
          </p:nvPr>
        </p:nvSpPr>
        <p:spPr/>
        <p:txBody>
          <a:bodyPr/>
          <a:lstStyle/>
          <a:p>
            <a:pPr>
              <a:defRPr/>
            </a:pPr>
            <a:r>
              <a:rPr lang="en-US" smtClean="0"/>
              <a:t>Slide </a:t>
            </a:r>
            <a:fld id="{9F280238-5E03-4A90-BACD-D800220B2674}" type="slidenum">
              <a:rPr lang="en-US" smtClean="0"/>
              <a:pPr>
                <a:defRPr/>
              </a:pPr>
              <a:t>10</a:t>
            </a:fld>
            <a:endParaRPr lang="en-US"/>
          </a:p>
        </p:txBody>
      </p:sp>
      <p:sp>
        <p:nvSpPr>
          <p:cNvPr id="10"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16318025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1000" y="838200"/>
            <a:ext cx="8458200" cy="609600"/>
          </a:xfrm>
        </p:spPr>
        <p:txBody>
          <a:bodyPr/>
          <a:lstStyle/>
          <a:p>
            <a:r>
              <a:rPr lang="en-US" sz="3200" u="sng" dirty="0" smtClean="0"/>
              <a:t>Participants, Patents, and Duty to Inform</a:t>
            </a:r>
          </a:p>
        </p:txBody>
      </p:sp>
      <p:sp>
        <p:nvSpPr>
          <p:cNvPr id="3075" name="Rectangle 3"/>
          <p:cNvSpPr>
            <a:spLocks noChangeArrowheads="1"/>
          </p:cNvSpPr>
          <p:nvPr/>
        </p:nvSpPr>
        <p:spPr bwMode="auto">
          <a:xfrm>
            <a:off x="533400" y="228600"/>
            <a:ext cx="8229600" cy="762000"/>
          </a:xfrm>
          <a:prstGeom prst="rect">
            <a:avLst/>
          </a:prstGeom>
          <a:noFill/>
          <a:ln w="9525">
            <a:noFill/>
            <a:miter lim="800000"/>
            <a:headEnd/>
            <a:tailEnd/>
          </a:ln>
        </p:spPr>
        <p:txBody>
          <a:bodyPr anchor="ctr"/>
          <a:lstStyle/>
          <a:p>
            <a:pPr algn="ctr"/>
            <a:endParaRPr lang="en-GB" b="1" u="sng">
              <a:solidFill>
                <a:srgbClr val="000099"/>
              </a:solidFill>
              <a:latin typeface="Helvetica" pitchFamily="34" charset="0"/>
            </a:endParaRPr>
          </a:p>
        </p:txBody>
      </p:sp>
      <p:sp>
        <p:nvSpPr>
          <p:cNvPr id="3076" name="Rectangle 4"/>
          <p:cNvSpPr>
            <a:spLocks noChangeArrowheads="1"/>
          </p:cNvSpPr>
          <p:nvPr/>
        </p:nvSpPr>
        <p:spPr bwMode="auto">
          <a:xfrm>
            <a:off x="533400" y="1600200"/>
            <a:ext cx="8229600" cy="3962400"/>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a:buChar char="l"/>
            </a:pPr>
            <a:endParaRPr lang="en-US" sz="500" u="sng" dirty="0">
              <a:solidFill>
                <a:srgbClr val="FF0000"/>
              </a:solidFill>
              <a:latin typeface="Arial" pitchFamily="34" charset="0"/>
            </a:endParaRPr>
          </a:p>
          <a:p>
            <a:pPr marL="230188" indent="-230188">
              <a:spcBef>
                <a:spcPct val="20000"/>
              </a:spcBef>
              <a:buClr>
                <a:srgbClr val="CC3300"/>
              </a:buClr>
              <a:buSzPct val="50000"/>
              <a:buFont typeface="Monotype Sorts"/>
              <a:buNone/>
            </a:pPr>
            <a:r>
              <a:rPr lang="en-US" sz="1600" b="1" dirty="0">
                <a:solidFill>
                  <a:srgbClr val="000099"/>
                </a:solidFill>
                <a:latin typeface="Arial" pitchFamily="34" charset="0"/>
              </a:rPr>
              <a:t>	</a:t>
            </a:r>
            <a:r>
              <a:rPr lang="en-US" b="1" dirty="0">
                <a:solidFill>
                  <a:srgbClr val="000099"/>
                </a:solidFill>
                <a:latin typeface="Arial" pitchFamily="34" charset="0"/>
              </a:rPr>
              <a:t>All participants in this meeting have certain obligations under the IEEE-SA Patent Policy.  Participants: </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marL="1143000" lvl="2" indent="-228600">
              <a:spcBef>
                <a:spcPct val="20000"/>
              </a:spcBef>
              <a:buClr>
                <a:srgbClr val="CC3300"/>
              </a:buClr>
              <a:buSzPct val="50000"/>
              <a:buFont typeface="Monotype Sorts"/>
              <a:buChar char="l"/>
            </a:pPr>
            <a:r>
              <a:rPr lang="en-US" b="1" dirty="0">
                <a:solidFill>
                  <a:srgbClr val="000099"/>
                </a:solidFill>
                <a:latin typeface="Arial" pitchFamily="34" charset="0"/>
              </a:rPr>
              <a:t>“Personal awareness” means that the participant “is personally aware that the holder may have a potential Essential Patent Claim,” even if the participant is not personally aware of the specific patents or</a:t>
            </a:r>
            <a:r>
              <a:rPr lang="en-US" b="1" dirty="0">
                <a:solidFill>
                  <a:srgbClr val="FF3300"/>
                </a:solidFill>
                <a:latin typeface="Arial" pitchFamily="34" charset="0"/>
              </a:rPr>
              <a:t> </a:t>
            </a:r>
            <a:r>
              <a:rPr lang="en-US" b="1" dirty="0">
                <a:solidFill>
                  <a:srgbClr val="000099"/>
                </a:solidFill>
                <a:latin typeface="Arial" pitchFamily="34" charset="0"/>
              </a:rPr>
              <a:t>patent claims</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“Should inform the IEEE (or cause the IEEE to be informed)” of the identity of “any other holders of such potential Essential Patent Claims” (that is, third parties that are not affiliated with the participant, with the participant’s employer, or with anyone else that the participant is from or otherwise represents)</a:t>
            </a:r>
          </a:p>
          <a:p>
            <a:pPr marL="630238" lvl="1" indent="-285750">
              <a:spcBef>
                <a:spcPct val="20000"/>
              </a:spcBef>
              <a:buClr>
                <a:srgbClr val="CC3300"/>
              </a:buClr>
              <a:buSzPct val="50000"/>
              <a:buFont typeface="Monotype Sorts"/>
              <a:buChar char="l"/>
            </a:pPr>
            <a:r>
              <a:rPr lang="en-US" b="1" dirty="0">
                <a:solidFill>
                  <a:srgbClr val="000099"/>
                </a:solidFill>
                <a:latin typeface="Arial" pitchFamily="34" charset="0"/>
              </a:rPr>
              <a:t>The above does not apply if the patent</a:t>
            </a:r>
            <a:r>
              <a:rPr lang="en-US" b="1" dirty="0">
                <a:solidFill>
                  <a:srgbClr val="FF3300"/>
                </a:solidFill>
                <a:latin typeface="Arial" pitchFamily="34" charset="0"/>
              </a:rPr>
              <a:t> </a:t>
            </a:r>
            <a:r>
              <a:rPr lang="en-US" b="1" dirty="0">
                <a:solidFill>
                  <a:srgbClr val="000099"/>
                </a:solidFill>
                <a:latin typeface="Arial" pitchFamily="34" charset="0"/>
              </a:rPr>
              <a:t>claim is already the subject of an Accepted Letter of Assurance that applies to the proposed standard(s) under consideration by this group</a:t>
            </a:r>
          </a:p>
          <a:p>
            <a:pPr marL="230188" indent="-230188">
              <a:spcBef>
                <a:spcPct val="20000"/>
              </a:spcBef>
              <a:buClr>
                <a:srgbClr val="CC3300"/>
              </a:buClr>
              <a:buSzPct val="50000"/>
              <a:buFont typeface="Monotype Sorts"/>
              <a:buNone/>
            </a:pPr>
            <a:r>
              <a:rPr lang="en-GB" dirty="0">
                <a:solidFill>
                  <a:srgbClr val="000099"/>
                </a:solidFill>
                <a:latin typeface="Arial" pitchFamily="34" charset="0"/>
              </a:rPr>
              <a:t>		Quoted text excerpted from IEEE-SA Standards Board Bylaws </a:t>
            </a:r>
            <a:r>
              <a:rPr lang="en-GB" dirty="0" err="1">
                <a:solidFill>
                  <a:srgbClr val="000099"/>
                </a:solidFill>
                <a:latin typeface="Arial" pitchFamily="34" charset="0"/>
              </a:rPr>
              <a:t>subclause</a:t>
            </a:r>
            <a:r>
              <a:rPr lang="en-GB" dirty="0">
                <a:solidFill>
                  <a:srgbClr val="000099"/>
                </a:solidFill>
                <a:latin typeface="Arial" pitchFamily="34" charset="0"/>
              </a:rPr>
              <a:t> 6.2</a:t>
            </a:r>
            <a:endParaRPr lang="en-US" dirty="0">
              <a:solidFill>
                <a:srgbClr val="000099"/>
              </a:solidFill>
              <a:latin typeface="Arial" pitchFamily="34" charset="0"/>
            </a:endParaRPr>
          </a:p>
          <a:p>
            <a:pPr marL="230188" indent="-230188">
              <a:spcBef>
                <a:spcPct val="20000"/>
              </a:spcBef>
              <a:buClr>
                <a:srgbClr val="CC3300"/>
              </a:buClr>
              <a:buSzPct val="50000"/>
              <a:buFont typeface="Monotype Sorts"/>
              <a:buChar char="l"/>
            </a:pPr>
            <a:r>
              <a:rPr lang="en-US" b="1" dirty="0">
                <a:solidFill>
                  <a:srgbClr val="000099"/>
                </a:solidFill>
                <a:latin typeface="Arial" pitchFamily="34" charset="0"/>
              </a:rPr>
              <a:t>Early identification of holders of potential Essential Patent Claims is strongly encouraged</a:t>
            </a:r>
          </a:p>
          <a:p>
            <a:pPr marL="230188" indent="-230188">
              <a:spcBef>
                <a:spcPct val="20000"/>
              </a:spcBef>
              <a:buClr>
                <a:srgbClr val="CC3300"/>
              </a:buClr>
              <a:buSzPct val="50000"/>
              <a:buFont typeface="Monotype Sorts"/>
              <a:buChar char="l"/>
            </a:pPr>
            <a:r>
              <a:rPr lang="en-US" b="1" dirty="0">
                <a:solidFill>
                  <a:srgbClr val="000099"/>
                </a:solidFill>
                <a:latin typeface="Arial" pitchFamily="34" charset="0"/>
              </a:rPr>
              <a:t>No duty to perform a patent search</a:t>
            </a:r>
            <a:endParaRPr lang="en-GB" b="1" dirty="0">
              <a:solidFill>
                <a:srgbClr val="000099"/>
              </a:solidFill>
              <a:latin typeface="Arial" pitchFamily="34" charset="0"/>
            </a:endParaRPr>
          </a:p>
        </p:txBody>
      </p:sp>
      <p:sp>
        <p:nvSpPr>
          <p:cNvPr id="3077" name="Text Box 5"/>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#1</a:t>
            </a:r>
            <a:endParaRPr lang="en-US"/>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11</a:t>
            </a:fld>
            <a:endParaRPr lang="en-US"/>
          </a:p>
        </p:txBody>
      </p:sp>
      <p:sp>
        <p:nvSpPr>
          <p:cNvPr id="9"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252557559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685800"/>
            <a:ext cx="7772400" cy="762000"/>
          </a:xfrm>
        </p:spPr>
        <p:txBody>
          <a:bodyPr/>
          <a:lstStyle/>
          <a:p>
            <a:r>
              <a:rPr lang="en-GB" u="sng" dirty="0" smtClean="0"/>
              <a:t>Patent Related Links</a:t>
            </a:r>
            <a:endParaRPr lang="en-US" u="sng" dirty="0" smtClean="0"/>
          </a:p>
        </p:txBody>
      </p:sp>
      <p:sp>
        <p:nvSpPr>
          <p:cNvPr id="4099" name="Rectangle 3"/>
          <p:cNvSpPr>
            <a:spLocks noGrp="1" noChangeArrowheads="1"/>
          </p:cNvSpPr>
          <p:nvPr>
            <p:ph type="body" idx="1"/>
          </p:nvPr>
        </p:nvSpPr>
        <p:spPr>
          <a:xfrm>
            <a:off x="0" y="1524000"/>
            <a:ext cx="8991600" cy="3505200"/>
          </a:xfrm>
        </p:spPr>
        <p:txBody>
          <a:bodyPr/>
          <a:lstStyle/>
          <a:p>
            <a:pPr lvl="1">
              <a:lnSpc>
                <a:spcPct val="90000"/>
              </a:lnSpc>
              <a:buFont typeface="Monotype Sorts"/>
              <a:buNone/>
            </a:pPr>
            <a:r>
              <a:rPr lang="en-US" sz="2400" dirty="0" smtClean="0">
                <a:cs typeface="Times New Roman" pitchFamily="18" charset="0"/>
              </a:rPr>
              <a:t>	All participants should be familiar with their obligations under the IEEE-SA Policies &amp; Procedures for standards development.</a:t>
            </a:r>
          </a:p>
          <a:p>
            <a:pPr lvl="1">
              <a:lnSpc>
                <a:spcPct val="90000"/>
              </a:lnSpc>
              <a:buFont typeface="Monotype Sorts"/>
              <a:buNone/>
            </a:pPr>
            <a:r>
              <a:rPr lang="en-US" sz="2400" dirty="0" smtClean="0">
                <a:cs typeface="Times New Roman" pitchFamily="18" charset="0"/>
              </a:rPr>
              <a:t>	Patent Policy is stated in these sources:</a:t>
            </a:r>
          </a:p>
          <a:p>
            <a:pPr lvl="1">
              <a:lnSpc>
                <a:spcPct val="90000"/>
              </a:lnSpc>
              <a:buFont typeface="Monotype Sorts"/>
              <a:buNone/>
            </a:pPr>
            <a:r>
              <a:rPr lang="en-GB" sz="2400" dirty="0" smtClean="0"/>
              <a:t>		IEEE-SA Standards Boards Bylaws</a:t>
            </a:r>
          </a:p>
          <a:p>
            <a:pPr lvl="1">
              <a:lnSpc>
                <a:spcPct val="90000"/>
              </a:lnSpc>
              <a:buFont typeface="Monotype Sorts"/>
              <a:buNone/>
            </a:pPr>
            <a:r>
              <a:rPr lang="en-US" sz="2100" dirty="0" smtClean="0"/>
              <a:t>		</a:t>
            </a:r>
            <a:r>
              <a:rPr lang="en-US" sz="2100" i="1" dirty="0" smtClean="0"/>
              <a:t>http://standards.ieee.org/guides/bylaws/sect6-7.html#6</a:t>
            </a:r>
          </a:p>
          <a:p>
            <a:pPr lvl="1">
              <a:lnSpc>
                <a:spcPct val="90000"/>
              </a:lnSpc>
              <a:buFont typeface="Monotype Sorts"/>
              <a:buNone/>
            </a:pPr>
            <a:r>
              <a:rPr lang="en-GB" sz="2400" dirty="0" smtClean="0"/>
              <a:t>		IEEE-SA Standards Board Operations Manual</a:t>
            </a:r>
          </a:p>
          <a:p>
            <a:pPr lvl="1">
              <a:lnSpc>
                <a:spcPct val="90000"/>
              </a:lnSpc>
              <a:buFont typeface="Monotype Sorts"/>
              <a:buNone/>
            </a:pPr>
            <a:r>
              <a:rPr lang="en-US" sz="2400" dirty="0" smtClean="0"/>
              <a:t>		</a:t>
            </a:r>
            <a:r>
              <a:rPr lang="en-US" sz="2100" i="1" dirty="0" smtClean="0"/>
              <a:t>http://standards.ieee.org/guides/opman/sect6.html#6.3</a:t>
            </a:r>
            <a:endParaRPr lang="en-US" sz="2400" dirty="0" smtClean="0"/>
          </a:p>
          <a:p>
            <a:pPr lvl="1">
              <a:lnSpc>
                <a:spcPct val="90000"/>
              </a:lnSpc>
              <a:buFont typeface="Monotype Sorts"/>
              <a:buNone/>
            </a:pPr>
            <a:r>
              <a:rPr lang="en-US" sz="2400" dirty="0" smtClean="0">
                <a:cs typeface="Times New Roman" pitchFamily="18" charset="0"/>
              </a:rPr>
              <a:t>	Material about the patent policy is available at</a:t>
            </a:r>
            <a:r>
              <a:rPr lang="en-US" sz="2400" dirty="0" smtClean="0"/>
              <a:t> </a:t>
            </a:r>
          </a:p>
          <a:p>
            <a:pPr lvl="1">
              <a:lnSpc>
                <a:spcPct val="90000"/>
              </a:lnSpc>
              <a:buFont typeface="Monotype Sorts"/>
              <a:buNone/>
            </a:pPr>
            <a:r>
              <a:rPr lang="en-US" sz="2400" dirty="0" smtClean="0"/>
              <a:t>		</a:t>
            </a:r>
            <a:r>
              <a:rPr lang="en-US" sz="2100" i="1" dirty="0" smtClean="0"/>
              <a:t>http://standards.ieee.org/board/pat/pat-material.html</a:t>
            </a:r>
          </a:p>
        </p:txBody>
      </p:sp>
      <p:sp>
        <p:nvSpPr>
          <p:cNvPr id="4100" name="Text Box 6"/>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#2</a:t>
            </a:r>
            <a:endParaRPr lang="en-US"/>
          </a:p>
        </p:txBody>
      </p:sp>
      <p:sp>
        <p:nvSpPr>
          <p:cNvPr id="4101" name="Rectangle 7"/>
          <p:cNvSpPr>
            <a:spLocks noChangeArrowheads="1"/>
          </p:cNvSpPr>
          <p:nvPr/>
        </p:nvSpPr>
        <p:spPr bwMode="auto">
          <a:xfrm>
            <a:off x="1295400" y="5273675"/>
            <a:ext cx="6781800" cy="822325"/>
          </a:xfrm>
          <a:prstGeom prst="rect">
            <a:avLst/>
          </a:prstGeom>
          <a:noFill/>
          <a:ln w="9525">
            <a:noFill/>
            <a:miter lim="800000"/>
            <a:headEnd/>
            <a:tailEnd/>
          </a:ln>
        </p:spPr>
        <p:txBody>
          <a:bodyPr>
            <a:spAutoFit/>
          </a:bodyPr>
          <a:lstStyle/>
          <a:p>
            <a:r>
              <a:rPr lang="en-US" sz="1200" b="1" dirty="0">
                <a:solidFill>
                  <a:srgbClr val="000099"/>
                </a:solidFill>
                <a:latin typeface="Arial" pitchFamily="34" charset="0"/>
              </a:rPr>
              <a:t>If you have questions, contact the IEEE-SA Standards Board Patent Committee Administrator at patcom@ieee.org or visit http://standards.ieee.org/board/pat/index.html</a:t>
            </a:r>
          </a:p>
          <a:p>
            <a:pPr algn="ctr">
              <a:lnSpc>
                <a:spcPct val="80000"/>
              </a:lnSpc>
              <a:spcBef>
                <a:spcPct val="20000"/>
              </a:spcBef>
              <a:buClr>
                <a:srgbClr val="CC3300"/>
              </a:buClr>
              <a:buSzPct val="50000"/>
              <a:buFont typeface="Monotype Sorts"/>
              <a:buNone/>
            </a:pPr>
            <a:endParaRPr lang="en-US" sz="1200" b="1" dirty="0">
              <a:solidFill>
                <a:srgbClr val="000099"/>
              </a:solidFill>
              <a:latin typeface="Arial" pitchFamily="34" charset="0"/>
            </a:endParaRPr>
          </a:p>
          <a:p>
            <a:pPr algn="ctr">
              <a:lnSpc>
                <a:spcPct val="80000"/>
              </a:lnSpc>
              <a:spcBef>
                <a:spcPct val="20000"/>
              </a:spcBef>
              <a:buClr>
                <a:srgbClr val="CC3300"/>
              </a:buClr>
              <a:buSzPct val="50000"/>
              <a:buFont typeface="Monotype Sorts"/>
              <a:buNone/>
            </a:pPr>
            <a:r>
              <a:rPr lang="en-US" sz="1200" b="1" dirty="0">
                <a:solidFill>
                  <a:srgbClr val="000099"/>
                </a:solidFill>
                <a:latin typeface="Arial" pitchFamily="34" charset="0"/>
              </a:rPr>
              <a:t>This slide set is available at http://standards.ieee.org/board/pat/pat-slideset.ppt </a:t>
            </a:r>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12</a:t>
            </a:fld>
            <a:endParaRPr lang="en-US"/>
          </a:p>
        </p:txBody>
      </p:sp>
      <p:sp>
        <p:nvSpPr>
          <p:cNvPr id="9"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7782552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a:xfrm>
            <a:off x="304800" y="381000"/>
            <a:ext cx="8686800" cy="1143000"/>
          </a:xfrm>
        </p:spPr>
        <p:txBody>
          <a:bodyPr/>
          <a:lstStyle/>
          <a:p>
            <a:r>
              <a:rPr lang="en-US" smtClean="0"/>
              <a:t>Call for Potentially Essential Patents</a:t>
            </a:r>
          </a:p>
        </p:txBody>
      </p:sp>
      <p:sp>
        <p:nvSpPr>
          <p:cNvPr id="5123" name="Rectangle 1027"/>
          <p:cNvSpPr>
            <a:spLocks noGrp="1" noChangeArrowheads="1"/>
          </p:cNvSpPr>
          <p:nvPr>
            <p:ph type="body" idx="1"/>
          </p:nvPr>
        </p:nvSpPr>
        <p:spPr/>
        <p:txBody>
          <a:bodyPr/>
          <a:lstStyle/>
          <a:p>
            <a:r>
              <a:rPr lang="en-US" sz="2800" smtClean="0"/>
              <a:t>If anyone in this meeting is personally aware of the holder of any patent claims that are potentially essential to implementation of the proposed standard(s) under consideration by this group and that are not already the subject of an Accepted Letter of Assurance: </a:t>
            </a:r>
          </a:p>
          <a:p>
            <a:pPr lvl="1"/>
            <a:r>
              <a:rPr lang="en-US" sz="2000" smtClean="0"/>
              <a:t>Either speak up now or</a:t>
            </a:r>
          </a:p>
          <a:p>
            <a:pPr lvl="1"/>
            <a:r>
              <a:rPr lang="en-US" sz="2000" smtClean="0"/>
              <a:t>Provide the chair of this group with the identity of the holder(s) of any and all such claims as soon as possible or</a:t>
            </a:r>
          </a:p>
          <a:p>
            <a:pPr lvl="1"/>
            <a:r>
              <a:rPr lang="en-US" sz="2000" smtClean="0"/>
              <a:t>Cause an LOA to be submitted</a:t>
            </a:r>
          </a:p>
        </p:txBody>
      </p:sp>
      <p:sp>
        <p:nvSpPr>
          <p:cNvPr id="5124" name="Text Box 1028"/>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#3</a:t>
            </a: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13</a:t>
            </a:fld>
            <a:endParaRPr lang="en-US"/>
          </a:p>
        </p:txBody>
      </p:sp>
      <p:sp>
        <p:nvSpPr>
          <p:cNvPr id="8"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10"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24395258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81000" y="1066800"/>
            <a:ext cx="8458200" cy="609600"/>
          </a:xfrm>
        </p:spPr>
        <p:txBody>
          <a:bodyPr/>
          <a:lstStyle/>
          <a:p>
            <a:r>
              <a:rPr lang="en-US" sz="3200" u="sng" dirty="0" smtClean="0"/>
              <a:t>Other Guidelines for IEEE WG Meetings</a:t>
            </a:r>
          </a:p>
        </p:txBody>
      </p:sp>
      <p:sp>
        <p:nvSpPr>
          <p:cNvPr id="6147" name="Rectangle 3"/>
          <p:cNvSpPr>
            <a:spLocks noChangeArrowheads="1"/>
          </p:cNvSpPr>
          <p:nvPr/>
        </p:nvSpPr>
        <p:spPr bwMode="auto">
          <a:xfrm>
            <a:off x="533400" y="228600"/>
            <a:ext cx="8229600" cy="762000"/>
          </a:xfrm>
          <a:prstGeom prst="rect">
            <a:avLst/>
          </a:prstGeom>
          <a:noFill/>
          <a:ln w="9525">
            <a:noFill/>
            <a:miter lim="800000"/>
            <a:headEnd/>
            <a:tailEnd/>
          </a:ln>
        </p:spPr>
        <p:txBody>
          <a:bodyPr anchor="ctr"/>
          <a:lstStyle/>
          <a:p>
            <a:pPr algn="ctr"/>
            <a:endParaRPr lang="en-GB" b="1" u="sng">
              <a:solidFill>
                <a:srgbClr val="000099"/>
              </a:solidFill>
              <a:latin typeface="Helvetica" pitchFamily="34" charset="0"/>
            </a:endParaRPr>
          </a:p>
        </p:txBody>
      </p:sp>
      <p:sp>
        <p:nvSpPr>
          <p:cNvPr id="6148" name="Rectangle 4"/>
          <p:cNvSpPr>
            <a:spLocks noChangeArrowheads="1"/>
          </p:cNvSpPr>
          <p:nvPr/>
        </p:nvSpPr>
        <p:spPr bwMode="auto">
          <a:xfrm>
            <a:off x="533400" y="1828800"/>
            <a:ext cx="8229600" cy="4495800"/>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a:buChar char="l"/>
            </a:pPr>
            <a:endParaRPr lang="en-US" sz="700" u="sng" dirty="0">
              <a:solidFill>
                <a:srgbClr val="FF0000"/>
              </a:solidFill>
              <a:latin typeface="Arial" pitchFamily="34" charset="0"/>
            </a:endParaRPr>
          </a:p>
          <a:p>
            <a:pPr marL="230188" indent="-230188">
              <a:lnSpc>
                <a:spcPct val="80000"/>
              </a:lnSpc>
              <a:spcBef>
                <a:spcPct val="20000"/>
              </a:spcBef>
              <a:spcAft>
                <a:spcPct val="40000"/>
              </a:spcAft>
              <a:buClr>
                <a:srgbClr val="CC3300"/>
              </a:buClr>
              <a:buSzPct val="50000"/>
              <a:buFont typeface="Monotype Sorts"/>
              <a:buChar char="l"/>
            </a:pPr>
            <a:r>
              <a:rPr lang="en-US" sz="1800" b="1" dirty="0">
                <a:solidFill>
                  <a:srgbClr val="000099"/>
                </a:solidFill>
                <a:latin typeface="Arial" pitchFamily="34" charset="0"/>
              </a:rPr>
              <a:t>All IEEE-SA standards meetings shall be conducted in compliance with all applicable laws, including antitrust and competition laws. </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the interpretation, validity, or essentiality of patents/patent claims. </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specific license rates, terms, or conditions.</a:t>
            </a:r>
          </a:p>
          <a:p>
            <a:pPr marL="1143000" lvl="2" indent="-228600">
              <a:lnSpc>
                <a:spcPct val="80000"/>
              </a:lnSpc>
              <a:spcBef>
                <a:spcPct val="20000"/>
              </a:spcBef>
              <a:spcAft>
                <a:spcPct val="40000"/>
              </a:spcAft>
              <a:buClr>
                <a:srgbClr val="CC3300"/>
              </a:buClr>
              <a:buSzPct val="50000"/>
              <a:buFont typeface="Monotype Sorts"/>
              <a:buChar char="l"/>
            </a:pPr>
            <a:r>
              <a:rPr lang="en-US" sz="1400" dirty="0">
                <a:solidFill>
                  <a:srgbClr val="000099"/>
                </a:solidFill>
                <a:latin typeface="Arial" pitchFamily="34" charset="0"/>
              </a:rPr>
              <a:t>Relative costs, including licensing costs of essential patent claims, of different technical approaches may be discussed in standards development meetings. </a:t>
            </a:r>
          </a:p>
          <a:p>
            <a:pPr marL="1600200" lvl="3" indent="-228600">
              <a:lnSpc>
                <a:spcPct val="80000"/>
              </a:lnSpc>
              <a:spcBef>
                <a:spcPct val="20000"/>
              </a:spcBef>
              <a:spcAft>
                <a:spcPct val="40000"/>
              </a:spcAft>
              <a:buClr>
                <a:srgbClr val="CC3300"/>
              </a:buClr>
              <a:buSzPct val="50000"/>
              <a:buFont typeface="Monotype Sorts"/>
              <a:buChar char="l"/>
            </a:pPr>
            <a:r>
              <a:rPr lang="en-GB" sz="1400" dirty="0">
                <a:solidFill>
                  <a:srgbClr val="000099"/>
                </a:solidFill>
                <a:latin typeface="Arial" pitchFamily="34" charset="0"/>
              </a:rPr>
              <a:t>Technical considerations remain primary focus</a:t>
            </a:r>
            <a:endParaRPr lang="en-US" sz="1400" dirty="0">
              <a:solidFill>
                <a:srgbClr val="000099"/>
              </a:solidFill>
              <a:latin typeface="Arial" pitchFamily="34" charset="0"/>
            </a:endParaRP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or engage in the fixing of product prices, allocation of customers, or division of sales markets.</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discuss the status or substance of ongoing or threatened litigation.</a:t>
            </a:r>
          </a:p>
          <a:p>
            <a:pPr marL="630238" lvl="1" indent="-285750">
              <a:lnSpc>
                <a:spcPct val="80000"/>
              </a:lnSpc>
              <a:spcBef>
                <a:spcPct val="20000"/>
              </a:spcBef>
              <a:spcAft>
                <a:spcPct val="40000"/>
              </a:spcAft>
              <a:buClr>
                <a:srgbClr val="CC3300"/>
              </a:buClr>
              <a:buSzPct val="50000"/>
              <a:buFont typeface="Monotype Sorts"/>
              <a:buChar char="l"/>
            </a:pPr>
            <a:r>
              <a:rPr lang="en-US" sz="1600" b="1" dirty="0">
                <a:solidFill>
                  <a:srgbClr val="000099"/>
                </a:solidFill>
                <a:latin typeface="Arial" pitchFamily="34" charset="0"/>
              </a:rPr>
              <a:t>Don’t be silent if inappropriate topics are discussed … do formally object.</a:t>
            </a:r>
          </a:p>
          <a:p>
            <a:pPr marL="230188" indent="-230188" algn="ctr">
              <a:lnSpc>
                <a:spcPct val="80000"/>
              </a:lnSpc>
              <a:spcBef>
                <a:spcPct val="20000"/>
              </a:spcBef>
              <a:buClr>
                <a:srgbClr val="CC3300"/>
              </a:buClr>
              <a:buSzPct val="50000"/>
              <a:buFont typeface="Monotype Sorts"/>
              <a:buNone/>
            </a:pPr>
            <a:r>
              <a:rPr lang="en-US" sz="1000" b="1" dirty="0">
                <a:solidFill>
                  <a:srgbClr val="000099"/>
                </a:solidFill>
                <a:latin typeface="Arial" pitchFamily="34" charset="0"/>
              </a:rPr>
              <a:t>---------------------------------------------------------------   </a:t>
            </a:r>
            <a:endParaRPr lang="en-US" sz="1200" b="1" dirty="0">
              <a:solidFill>
                <a:srgbClr val="000099"/>
              </a:solidFill>
              <a:latin typeface="Arial" pitchFamily="34" charset="0"/>
            </a:endParaRPr>
          </a:p>
          <a:p>
            <a:pPr marL="230188" indent="-230188" algn="ctr">
              <a:lnSpc>
                <a:spcPct val="80000"/>
              </a:lnSpc>
              <a:spcBef>
                <a:spcPct val="20000"/>
              </a:spcBef>
              <a:buClr>
                <a:srgbClr val="CC3300"/>
              </a:buClr>
              <a:buSzPct val="50000"/>
              <a:buFont typeface="Monotype Sorts"/>
              <a:buNone/>
            </a:pPr>
            <a:r>
              <a:rPr lang="en-US" sz="1200" b="1" dirty="0">
                <a:solidFill>
                  <a:srgbClr val="000099"/>
                </a:solidFill>
                <a:latin typeface="Arial" pitchFamily="34" charset="0"/>
              </a:rPr>
              <a:t>See </a:t>
            </a:r>
            <a:r>
              <a:rPr lang="en-US" sz="1200" b="1" i="1" dirty="0">
                <a:solidFill>
                  <a:srgbClr val="000099"/>
                </a:solidFill>
                <a:latin typeface="Arial" pitchFamily="34" charset="0"/>
              </a:rPr>
              <a:t>IEEE-SA Standards Board Operations Manual</a:t>
            </a:r>
            <a:r>
              <a:rPr lang="en-US" sz="1200" b="1" dirty="0">
                <a:solidFill>
                  <a:srgbClr val="000099"/>
                </a:solidFill>
                <a:latin typeface="Arial" pitchFamily="34" charset="0"/>
              </a:rPr>
              <a:t>, clause 5.3.10 and </a:t>
            </a:r>
            <a:r>
              <a:rPr lang="en-GB" sz="1200" b="1" dirty="0">
                <a:solidFill>
                  <a:srgbClr val="000099"/>
                </a:solidFill>
                <a:latin typeface="Arial" pitchFamily="34" charset="0"/>
              </a:rPr>
              <a:t>“Promoting Competition and Innovation: What You Need to Know about the IEEE Standards Association's Antitrust and Competition Policy”</a:t>
            </a:r>
            <a:r>
              <a:rPr lang="en-US" sz="1200" b="1" dirty="0">
                <a:solidFill>
                  <a:srgbClr val="000099"/>
                </a:solidFill>
                <a:latin typeface="Arial" pitchFamily="34" charset="0"/>
              </a:rPr>
              <a:t> for more details.</a:t>
            </a:r>
          </a:p>
        </p:txBody>
      </p:sp>
      <p:sp>
        <p:nvSpPr>
          <p:cNvPr id="6149" name="Text Box 7"/>
          <p:cNvSpPr txBox="1">
            <a:spLocks noChangeArrowheads="1"/>
          </p:cNvSpPr>
          <p:nvPr/>
        </p:nvSpPr>
        <p:spPr bwMode="auto">
          <a:xfrm>
            <a:off x="57150" y="6438900"/>
            <a:ext cx="952500" cy="366713"/>
          </a:xfrm>
          <a:prstGeom prst="rect">
            <a:avLst/>
          </a:prstGeom>
          <a:noFill/>
          <a:ln w="9525">
            <a:noFill/>
            <a:miter lim="800000"/>
            <a:headEnd/>
            <a:tailEnd/>
          </a:ln>
        </p:spPr>
        <p:txBody>
          <a:bodyPr wrap="none">
            <a:spAutoFit/>
          </a:bodyPr>
          <a:lstStyle/>
          <a:p>
            <a:r>
              <a:rPr lang="en-US" sz="1800" b="1" u="sng"/>
              <a:t>Slide #4</a:t>
            </a:r>
            <a:endParaRPr lang="en-US"/>
          </a:p>
        </p:txBody>
      </p:sp>
      <p:sp>
        <p:nvSpPr>
          <p:cNvPr id="7" name="Slide Number Placeholder 6"/>
          <p:cNvSpPr>
            <a:spLocks noGrp="1"/>
          </p:cNvSpPr>
          <p:nvPr>
            <p:ph type="sldNum" sz="quarter" idx="12"/>
          </p:nvPr>
        </p:nvSpPr>
        <p:spPr/>
        <p:txBody>
          <a:bodyPr/>
          <a:lstStyle/>
          <a:p>
            <a:pPr>
              <a:defRPr/>
            </a:pPr>
            <a:r>
              <a:rPr lang="en-US" smtClean="0"/>
              <a:t>Slide </a:t>
            </a:r>
            <a:fld id="{9F280238-5E03-4A90-BACD-D800220B2674}" type="slidenum">
              <a:rPr lang="en-US" smtClean="0"/>
              <a:pPr>
                <a:defRPr/>
              </a:pPr>
              <a:t>14</a:t>
            </a:fld>
            <a:endParaRPr lang="en-US"/>
          </a:p>
        </p:txBody>
      </p:sp>
      <p:sp>
        <p:nvSpPr>
          <p:cNvPr id="9"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11"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287126068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solidFill>
                  <a:schemeClr val="bg2"/>
                </a:solidFill>
              </a:rPr>
              <a:t>Motion 1</a:t>
            </a:r>
            <a:endParaRPr lang="ko-KR" altLang="en-US" dirty="0">
              <a:solidFill>
                <a:schemeClr val="bg2"/>
              </a:solidFill>
            </a:endParaRPr>
          </a:p>
        </p:txBody>
      </p:sp>
      <p:sp>
        <p:nvSpPr>
          <p:cNvPr id="3" name="내용 개체 틀 2"/>
          <p:cNvSpPr>
            <a:spLocks noGrp="1"/>
          </p:cNvSpPr>
          <p:nvPr>
            <p:ph idx="1"/>
          </p:nvPr>
        </p:nvSpPr>
        <p:spPr/>
        <p:txBody>
          <a:bodyPr/>
          <a:lstStyle/>
          <a:p>
            <a:r>
              <a:rPr lang="en-US" altLang="ko-KR" dirty="0" smtClean="0">
                <a:solidFill>
                  <a:schemeClr val="bg2"/>
                </a:solidFill>
              </a:rPr>
              <a:t>Move </a:t>
            </a:r>
            <a:r>
              <a:rPr lang="en-US" altLang="ko-KR" dirty="0">
                <a:solidFill>
                  <a:schemeClr val="bg2"/>
                </a:solidFill>
              </a:rPr>
              <a:t>to </a:t>
            </a:r>
            <a:r>
              <a:rPr lang="en-GB" altLang="ko-KR" dirty="0" smtClean="0">
                <a:solidFill>
                  <a:schemeClr val="bg2"/>
                </a:solidFill>
              </a:rPr>
              <a:t>approve </a:t>
            </a:r>
            <a:r>
              <a:rPr lang="en-GB" altLang="ko-KR" dirty="0">
                <a:solidFill>
                  <a:schemeClr val="bg2"/>
                </a:solidFill>
              </a:rPr>
              <a:t>minutes of F2F </a:t>
            </a:r>
            <a:r>
              <a:rPr lang="en-GB" altLang="ko-KR" dirty="0" smtClean="0">
                <a:solidFill>
                  <a:schemeClr val="bg2"/>
                </a:solidFill>
              </a:rPr>
              <a:t>July meeting (11-15/0900r1)</a:t>
            </a:r>
          </a:p>
          <a:p>
            <a:endParaRPr lang="ko-KR" altLang="ko-KR" dirty="0">
              <a:solidFill>
                <a:schemeClr val="bg2"/>
              </a:solidFill>
            </a:endParaRPr>
          </a:p>
          <a:p>
            <a:pPr lvl="1"/>
            <a:r>
              <a:rPr lang="en-US" altLang="ko-KR" dirty="0" smtClean="0">
                <a:solidFill>
                  <a:schemeClr val="bg2"/>
                </a:solidFill>
              </a:rPr>
              <a:t>Move: Alfred </a:t>
            </a:r>
            <a:r>
              <a:rPr lang="en-US" altLang="ko-KR" dirty="0" err="1" smtClean="0">
                <a:solidFill>
                  <a:schemeClr val="bg2"/>
                </a:solidFill>
              </a:rPr>
              <a:t>Asterjadhi</a:t>
            </a:r>
            <a:r>
              <a:rPr lang="en-US" altLang="ko-KR" dirty="0" smtClean="0">
                <a:solidFill>
                  <a:schemeClr val="bg2"/>
                </a:solidFill>
              </a:rPr>
              <a:t>	Second: Jim </a:t>
            </a:r>
            <a:r>
              <a:rPr lang="en-US" altLang="ko-KR" dirty="0">
                <a:solidFill>
                  <a:schemeClr val="bg2"/>
                </a:solidFill>
              </a:rPr>
              <a:t>Lansford</a:t>
            </a:r>
            <a:endParaRPr lang="en-US" altLang="ko-KR" dirty="0" smtClean="0">
              <a:solidFill>
                <a:schemeClr val="bg2"/>
              </a:solidFill>
            </a:endParaRPr>
          </a:p>
          <a:p>
            <a:pPr lvl="1"/>
            <a:r>
              <a:rPr lang="en-US" altLang="ko-KR" dirty="0" smtClean="0">
                <a:solidFill>
                  <a:schemeClr val="bg2"/>
                </a:solidFill>
              </a:rPr>
              <a:t>Discussions: None</a:t>
            </a:r>
            <a:endParaRPr lang="ko-KR" altLang="ko-KR" dirty="0">
              <a:solidFill>
                <a:schemeClr val="bg2"/>
              </a:solidFill>
            </a:endParaRPr>
          </a:p>
          <a:p>
            <a:pPr lvl="1"/>
            <a:r>
              <a:rPr lang="en-US" altLang="ko-KR" dirty="0" smtClean="0">
                <a:solidFill>
                  <a:schemeClr val="bg2"/>
                </a:solidFill>
              </a:rPr>
              <a:t>Motion Passed without any objection</a:t>
            </a:r>
            <a:endParaRPr lang="en-GB" altLang="ko-KR" dirty="0">
              <a:solidFill>
                <a:schemeClr val="bg2"/>
              </a:solidFill>
            </a:endParaRPr>
          </a:p>
          <a:p>
            <a:pPr lvl="1"/>
            <a:endParaRPr lang="ko-KR" altLang="en-US" dirty="0"/>
          </a:p>
        </p:txBody>
      </p:sp>
      <p:sp>
        <p:nvSpPr>
          <p:cNvPr id="5" name="바닥글 개체 틀 4"/>
          <p:cNvSpPr>
            <a:spLocks noGrp="1"/>
          </p:cNvSpPr>
          <p:nvPr>
            <p:ph type="ftr" sz="quarter" idx="11"/>
          </p:nvPr>
        </p:nvSpPr>
        <p:spPr>
          <a:xfrm>
            <a:off x="6637313" y="6475413"/>
            <a:ext cx="1906612"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15</a:t>
            </a:fld>
            <a:endParaRPr lang="en-US"/>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40489683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solidFill>
                  <a:schemeClr val="bg2"/>
                </a:solidFill>
              </a:rPr>
              <a:t>Motion 2</a:t>
            </a:r>
            <a:endParaRPr lang="ko-KR" altLang="en-US" dirty="0">
              <a:solidFill>
                <a:schemeClr val="bg2"/>
              </a:solidFill>
            </a:endParaRPr>
          </a:p>
        </p:txBody>
      </p:sp>
      <p:sp>
        <p:nvSpPr>
          <p:cNvPr id="3" name="내용 개체 틀 2"/>
          <p:cNvSpPr>
            <a:spLocks noGrp="1"/>
          </p:cNvSpPr>
          <p:nvPr>
            <p:ph idx="1"/>
          </p:nvPr>
        </p:nvSpPr>
        <p:spPr/>
        <p:txBody>
          <a:bodyPr/>
          <a:lstStyle/>
          <a:p>
            <a:r>
              <a:rPr lang="en-US" altLang="ko-KR" dirty="0" smtClean="0">
                <a:solidFill>
                  <a:schemeClr val="bg2"/>
                </a:solidFill>
              </a:rPr>
              <a:t>Move to adopt the comment resolutions of </a:t>
            </a:r>
            <a:r>
              <a:rPr lang="pt-BR" altLang="ko-KR" dirty="0" smtClean="0">
                <a:solidFill>
                  <a:schemeClr val="bg2"/>
                </a:solidFill>
              </a:rPr>
              <a:t>CID </a:t>
            </a:r>
            <a:r>
              <a:rPr lang="en-US" altLang="ko-KR" dirty="0">
                <a:solidFill>
                  <a:schemeClr val="bg2"/>
                </a:solidFill>
              </a:rPr>
              <a:t>7001, 7002, 7003 and </a:t>
            </a:r>
            <a:r>
              <a:rPr lang="en-US" altLang="ko-KR" dirty="0" smtClean="0">
                <a:solidFill>
                  <a:schemeClr val="bg2"/>
                </a:solidFill>
              </a:rPr>
              <a:t>7012 as shown in 11-15/1029r2</a:t>
            </a:r>
          </a:p>
          <a:p>
            <a:endParaRPr lang="en-US" altLang="ko-KR" b="1" dirty="0" smtClean="0">
              <a:solidFill>
                <a:schemeClr val="bg2"/>
              </a:solidFill>
            </a:endParaRPr>
          </a:p>
          <a:p>
            <a:pPr lvl="1"/>
            <a:r>
              <a:rPr lang="en-US" altLang="ko-KR" dirty="0" smtClean="0">
                <a:solidFill>
                  <a:schemeClr val="bg2"/>
                </a:solidFill>
              </a:rPr>
              <a:t>Move</a:t>
            </a:r>
            <a:r>
              <a:rPr lang="en-US" altLang="ko-KR" dirty="0">
                <a:solidFill>
                  <a:schemeClr val="bg2"/>
                </a:solidFill>
              </a:rPr>
              <a:t>: Rolf de </a:t>
            </a:r>
            <a:r>
              <a:rPr lang="en-US" altLang="ko-KR" dirty="0" err="1" smtClean="0">
                <a:solidFill>
                  <a:schemeClr val="bg2"/>
                </a:solidFill>
              </a:rPr>
              <a:t>Vegt</a:t>
            </a:r>
            <a:r>
              <a:rPr lang="en-US" altLang="ko-KR" dirty="0" smtClean="0">
                <a:solidFill>
                  <a:schemeClr val="bg2"/>
                </a:solidFill>
              </a:rPr>
              <a:t>	Second: Sean Coffey</a:t>
            </a:r>
          </a:p>
          <a:p>
            <a:pPr lvl="1"/>
            <a:endParaRPr lang="ko-KR" altLang="ko-KR" dirty="0">
              <a:solidFill>
                <a:schemeClr val="bg2"/>
              </a:solidFill>
            </a:endParaRPr>
          </a:p>
          <a:p>
            <a:pPr lvl="1"/>
            <a:r>
              <a:rPr lang="en-US" altLang="ko-KR" dirty="0" smtClean="0">
                <a:solidFill>
                  <a:schemeClr val="bg2"/>
                </a:solidFill>
              </a:rPr>
              <a:t>Yes: 45 	No: 0 	Abstain: 8  </a:t>
            </a:r>
            <a:r>
              <a:rPr lang="en-US" altLang="ko-KR" dirty="0">
                <a:solidFill>
                  <a:schemeClr val="bg2"/>
                </a:solidFill>
              </a:rPr>
              <a:t>	</a:t>
            </a:r>
            <a:endParaRPr lang="ko-KR" altLang="ko-KR" dirty="0">
              <a:solidFill>
                <a:schemeClr val="bg2"/>
              </a:solidFill>
            </a:endParaRPr>
          </a:p>
          <a:p>
            <a:pPr lvl="1"/>
            <a:r>
              <a:rPr lang="en-US" altLang="ko-KR" dirty="0" smtClean="0">
                <a:solidFill>
                  <a:schemeClr val="bg2"/>
                </a:solidFill>
              </a:rPr>
              <a:t>Motion passed</a:t>
            </a:r>
          </a:p>
          <a:p>
            <a:pPr lvl="1"/>
            <a:endParaRPr lang="en-US" altLang="ko-KR" dirty="0"/>
          </a:p>
          <a:p>
            <a:pPr lvl="1"/>
            <a:endParaRPr lang="ko-KR" altLang="en-US" dirty="0"/>
          </a:p>
        </p:txBody>
      </p:sp>
      <p:sp>
        <p:nvSpPr>
          <p:cNvPr id="5" name="바닥글 개체 틀 4"/>
          <p:cNvSpPr>
            <a:spLocks noGrp="1"/>
          </p:cNvSpPr>
          <p:nvPr>
            <p:ph type="ftr" sz="quarter" idx="11"/>
          </p:nvPr>
        </p:nvSpPr>
        <p:spPr>
          <a:xfrm>
            <a:off x="6637313" y="6475413"/>
            <a:ext cx="1906612"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16</a:t>
            </a:fld>
            <a:endParaRPr lang="en-US"/>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3652386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xfrm>
            <a:off x="696913" y="332601"/>
            <a:ext cx="1579600" cy="276999"/>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ko-KR" sz="1800" dirty="0"/>
              <a:t>September 2015</a:t>
            </a:r>
          </a:p>
        </p:txBody>
      </p:sp>
      <p:sp>
        <p:nvSpPr>
          <p:cNvPr id="14339" name="Footer Placeholder 4"/>
          <p:cNvSpPr>
            <a:spLocks noGrp="1"/>
          </p:cNvSpPr>
          <p:nvPr>
            <p:ph type="ftr" sz="quarter" idx="11"/>
          </p:nvPr>
        </p:nvSpPr>
        <p:spPr>
          <a:xfrm>
            <a:off x="6662961" y="6475413"/>
            <a:ext cx="1880964"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ko-KR" dirty="0"/>
              <a:t>Yongho </a:t>
            </a:r>
            <a:r>
              <a:rPr lang="en-US" altLang="ko-KR" dirty="0" err="1"/>
              <a:t>Seok</a:t>
            </a:r>
            <a:r>
              <a:rPr lang="en-US" altLang="ko-KR" dirty="0"/>
              <a:t> (NEWRACOM)</a:t>
            </a:r>
          </a:p>
        </p:txBody>
      </p:sp>
      <p:sp>
        <p:nvSpPr>
          <p:cNvPr id="14340" name="Slide Number Placeholder 5"/>
          <p:cNvSpPr>
            <a:spLocks noGrp="1"/>
          </p:cNvSpPr>
          <p:nvPr>
            <p:ph type="sldNum"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ko-KR"/>
              <a:t>Slide </a:t>
            </a:r>
            <a:fld id="{B3235CB7-2FAB-4EE3-927D-3AB5717EB3ED}" type="slidenum">
              <a:rPr lang="en-US" altLang="ko-KR"/>
              <a:pPr/>
              <a:t>17</a:t>
            </a:fld>
            <a:endParaRPr lang="en-US" altLang="ko-KR"/>
          </a:p>
        </p:txBody>
      </p:sp>
      <p:sp>
        <p:nvSpPr>
          <p:cNvPr id="23557" name="Rectangle 2"/>
          <p:cNvSpPr>
            <a:spLocks noGrp="1" noChangeArrowheads="1"/>
          </p:cNvSpPr>
          <p:nvPr>
            <p:ph type="title"/>
          </p:nvPr>
        </p:nvSpPr>
        <p:spPr/>
        <p:txBody>
          <a:bodyPr/>
          <a:lstStyle/>
          <a:p>
            <a:r>
              <a:rPr lang="en-US" altLang="ko-KR" dirty="0">
                <a:solidFill>
                  <a:schemeClr val="bg2"/>
                </a:solidFill>
              </a:rPr>
              <a:t>Motion </a:t>
            </a:r>
            <a:r>
              <a:rPr lang="en-US" altLang="ko-KR" dirty="0" smtClean="0">
                <a:solidFill>
                  <a:schemeClr val="bg2"/>
                </a:solidFill>
              </a:rPr>
              <a:t>3- </a:t>
            </a:r>
            <a:r>
              <a:rPr lang="en-US" altLang="en-US" dirty="0" smtClean="0">
                <a:solidFill>
                  <a:schemeClr val="bg2"/>
                </a:solidFill>
              </a:rPr>
              <a:t>Motion </a:t>
            </a:r>
            <a:r>
              <a:rPr lang="en-US" altLang="en-US" dirty="0">
                <a:solidFill>
                  <a:schemeClr val="bg2"/>
                </a:solidFill>
              </a:rPr>
              <a:t>for WGLB on </a:t>
            </a:r>
            <a:r>
              <a:rPr lang="en-US" altLang="en-US" dirty="0" smtClean="0">
                <a:solidFill>
                  <a:schemeClr val="bg2"/>
                </a:solidFill>
              </a:rPr>
              <a:t>P802.11ah D5.0 </a:t>
            </a:r>
            <a:r>
              <a:rPr lang="en-US" altLang="en-US" dirty="0">
                <a:solidFill>
                  <a:schemeClr val="bg2"/>
                </a:solidFill>
              </a:rPr>
              <a:t>(Unchanged</a:t>
            </a:r>
            <a:r>
              <a:rPr lang="en-US" altLang="en-US" dirty="0" smtClean="0">
                <a:solidFill>
                  <a:schemeClr val="bg2"/>
                </a:solidFill>
              </a:rPr>
              <a:t>)</a:t>
            </a:r>
          </a:p>
        </p:txBody>
      </p:sp>
      <p:sp>
        <p:nvSpPr>
          <p:cNvPr id="23558" name="Rectangle 3"/>
          <p:cNvSpPr>
            <a:spLocks noGrp="1" noChangeArrowheads="1"/>
          </p:cNvSpPr>
          <p:nvPr>
            <p:ph type="body" idx="1"/>
          </p:nvPr>
        </p:nvSpPr>
        <p:spPr>
          <a:xfrm>
            <a:off x="685800" y="1676400"/>
            <a:ext cx="7772400" cy="3810000"/>
          </a:xfrm>
        </p:spPr>
        <p:txBody>
          <a:bodyPr/>
          <a:lstStyle/>
          <a:p>
            <a:r>
              <a:rPr lang="en-US" altLang="en-US" dirty="0" smtClean="0">
                <a:solidFill>
                  <a:schemeClr val="bg2"/>
                </a:solidFill>
              </a:rPr>
              <a:t>Having approved comment resolutions for all of the comments received from LB211 on P802.11ah D5.0 </a:t>
            </a:r>
          </a:p>
          <a:p>
            <a:r>
              <a:rPr lang="en-US" altLang="en-US" dirty="0" smtClean="0">
                <a:solidFill>
                  <a:schemeClr val="bg2"/>
                </a:solidFill>
              </a:rPr>
              <a:t>Approve a 15 day Working Group </a:t>
            </a:r>
            <a:r>
              <a:rPr lang="en-US" altLang="en-US" dirty="0">
                <a:solidFill>
                  <a:schemeClr val="bg2"/>
                </a:solidFill>
              </a:rPr>
              <a:t>Recirculation </a:t>
            </a:r>
            <a:r>
              <a:rPr lang="en-US" altLang="en-US" dirty="0" smtClean="0">
                <a:solidFill>
                  <a:schemeClr val="bg2"/>
                </a:solidFill>
              </a:rPr>
              <a:t>Ballot asking the question “Should P802.11ah D5.0 be forwarded to Sponsor Ballot?”  </a:t>
            </a:r>
          </a:p>
          <a:p>
            <a:r>
              <a:rPr lang="en-US" altLang="en-US" dirty="0" smtClean="0">
                <a:solidFill>
                  <a:schemeClr val="bg2"/>
                </a:solidFill>
              </a:rPr>
              <a:t>Moved: Alfred </a:t>
            </a:r>
            <a:r>
              <a:rPr lang="en-US" altLang="en-US" dirty="0" err="1" smtClean="0">
                <a:solidFill>
                  <a:schemeClr val="bg2"/>
                </a:solidFill>
              </a:rPr>
              <a:t>Asterjadhi</a:t>
            </a:r>
            <a:endParaRPr lang="en-US" altLang="en-US" dirty="0" smtClean="0">
              <a:solidFill>
                <a:schemeClr val="bg2"/>
              </a:solidFill>
            </a:endParaRPr>
          </a:p>
          <a:p>
            <a:r>
              <a:rPr lang="en-US" altLang="en-US" dirty="0" smtClean="0">
                <a:solidFill>
                  <a:schemeClr val="bg2"/>
                </a:solidFill>
              </a:rPr>
              <a:t>Seconded: Bin Tian</a:t>
            </a:r>
            <a:endParaRPr lang="en-US" altLang="ko-KR" dirty="0" smtClean="0">
              <a:solidFill>
                <a:schemeClr val="bg2"/>
              </a:solidFill>
            </a:endParaRPr>
          </a:p>
          <a:p>
            <a:r>
              <a:rPr lang="en-US" altLang="en-US" dirty="0" smtClean="0">
                <a:solidFill>
                  <a:schemeClr val="bg2"/>
                </a:solidFill>
              </a:rPr>
              <a:t>Result: Motion Passed (Yes 53	No 0	Abstain 3)</a:t>
            </a:r>
          </a:p>
        </p:txBody>
      </p:sp>
    </p:spTree>
    <p:extLst>
      <p:ext uri="{BB962C8B-B14F-4D97-AF65-F5344CB8AC3E}">
        <p14:creationId xmlns:p14="http://schemas.microsoft.com/office/powerpoint/2010/main" val="13517742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xfrm>
            <a:off x="696913" y="332601"/>
            <a:ext cx="1579600" cy="276999"/>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ko-KR" sz="1800" dirty="0"/>
              <a:t>September 2015</a:t>
            </a:r>
          </a:p>
        </p:txBody>
      </p:sp>
      <p:sp>
        <p:nvSpPr>
          <p:cNvPr id="14339" name="Footer Placeholder 4"/>
          <p:cNvSpPr>
            <a:spLocks noGrp="1"/>
          </p:cNvSpPr>
          <p:nvPr>
            <p:ph type="ftr" sz="quarter" idx="11"/>
          </p:nvPr>
        </p:nvSpPr>
        <p:spPr>
          <a:xfrm>
            <a:off x="6662961" y="6475413"/>
            <a:ext cx="1880964"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ko-KR" dirty="0"/>
              <a:t>Yongho </a:t>
            </a:r>
            <a:r>
              <a:rPr lang="en-US" altLang="ko-KR" dirty="0" err="1"/>
              <a:t>Seok</a:t>
            </a:r>
            <a:r>
              <a:rPr lang="en-US" altLang="ko-KR" dirty="0"/>
              <a:t> (NEWRACOM)</a:t>
            </a:r>
          </a:p>
        </p:txBody>
      </p:sp>
      <p:sp>
        <p:nvSpPr>
          <p:cNvPr id="14340" name="Slide Number Placeholder 5"/>
          <p:cNvSpPr>
            <a:spLocks noGrp="1"/>
          </p:cNvSpPr>
          <p:nvPr>
            <p:ph type="sldNum"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ko-KR"/>
              <a:t>Slide </a:t>
            </a:r>
            <a:fld id="{B3235CB7-2FAB-4EE3-927D-3AB5717EB3ED}" type="slidenum">
              <a:rPr lang="en-US" altLang="ko-KR"/>
              <a:pPr/>
              <a:t>18</a:t>
            </a:fld>
            <a:endParaRPr lang="en-US" altLang="ko-KR"/>
          </a:p>
        </p:txBody>
      </p:sp>
      <p:sp>
        <p:nvSpPr>
          <p:cNvPr id="23557" name="Rectangle 2"/>
          <p:cNvSpPr>
            <a:spLocks noGrp="1" noChangeArrowheads="1"/>
          </p:cNvSpPr>
          <p:nvPr>
            <p:ph type="title"/>
          </p:nvPr>
        </p:nvSpPr>
        <p:spPr/>
        <p:txBody>
          <a:bodyPr/>
          <a:lstStyle/>
          <a:p>
            <a:r>
              <a:rPr lang="en-US" altLang="ko-KR" dirty="0">
                <a:solidFill>
                  <a:schemeClr val="bg2"/>
                </a:solidFill>
              </a:rPr>
              <a:t>Motion 4- Motion for EC Approval on P802.11ah D5.0 </a:t>
            </a:r>
            <a:endParaRPr lang="en-US" altLang="en-US" dirty="0" smtClean="0">
              <a:solidFill>
                <a:schemeClr val="bg2"/>
              </a:solidFill>
            </a:endParaRPr>
          </a:p>
        </p:txBody>
      </p:sp>
      <p:sp>
        <p:nvSpPr>
          <p:cNvPr id="23558" name="Rectangle 3"/>
          <p:cNvSpPr>
            <a:spLocks noGrp="1" noChangeArrowheads="1"/>
          </p:cNvSpPr>
          <p:nvPr>
            <p:ph type="body" idx="1"/>
          </p:nvPr>
        </p:nvSpPr>
        <p:spPr>
          <a:xfrm>
            <a:off x="685800" y="1676400"/>
            <a:ext cx="7772400" cy="3810000"/>
          </a:xfrm>
        </p:spPr>
        <p:txBody>
          <a:bodyPr/>
          <a:lstStyle/>
          <a:p>
            <a:pPr lvl="0"/>
            <a:r>
              <a:rPr lang="en-GB" altLang="ko-KR" dirty="0">
                <a:solidFill>
                  <a:schemeClr val="bg2"/>
                </a:solidFill>
              </a:rPr>
              <a:t>Approve document </a:t>
            </a:r>
            <a:r>
              <a:rPr lang="en-GB" altLang="ko-KR" dirty="0" smtClean="0">
                <a:solidFill>
                  <a:schemeClr val="bg2"/>
                </a:solidFill>
              </a:rPr>
              <a:t>11-15-0526r2 </a:t>
            </a:r>
            <a:r>
              <a:rPr lang="en-GB" altLang="ko-KR" dirty="0">
                <a:solidFill>
                  <a:schemeClr val="bg2"/>
                </a:solidFill>
              </a:rPr>
              <a:t>as the report to the IEEE 802 Executive Committee on the requirements for conditional approval to forward </a:t>
            </a:r>
            <a:r>
              <a:rPr lang="en-GB" altLang="ko-KR" dirty="0" smtClean="0">
                <a:solidFill>
                  <a:schemeClr val="bg2"/>
                </a:solidFill>
              </a:rPr>
              <a:t>P802.11ah D5.0 </a:t>
            </a:r>
            <a:r>
              <a:rPr lang="en-GB" altLang="ko-KR" dirty="0">
                <a:solidFill>
                  <a:schemeClr val="bg2"/>
                </a:solidFill>
              </a:rPr>
              <a:t>to sponsor ballot, granting the chair editorial license and</a:t>
            </a:r>
          </a:p>
          <a:p>
            <a:r>
              <a:rPr lang="en-US" altLang="ko-KR" dirty="0">
                <a:solidFill>
                  <a:schemeClr val="bg2"/>
                </a:solidFill>
              </a:rPr>
              <a:t>Request the IEEE 802 Executive Committee to conditionally approve forwarding </a:t>
            </a:r>
            <a:r>
              <a:rPr lang="en-GB" altLang="ko-KR" dirty="0">
                <a:solidFill>
                  <a:schemeClr val="bg2"/>
                </a:solidFill>
              </a:rPr>
              <a:t>P802.11ah D5.0</a:t>
            </a:r>
            <a:r>
              <a:rPr lang="en-GB" altLang="ko-KR" dirty="0" smtClean="0">
                <a:solidFill>
                  <a:schemeClr val="bg2"/>
                </a:solidFill>
              </a:rPr>
              <a:t> </a:t>
            </a:r>
            <a:r>
              <a:rPr lang="en-US" altLang="ko-KR" dirty="0">
                <a:solidFill>
                  <a:schemeClr val="bg2"/>
                </a:solidFill>
              </a:rPr>
              <a:t>to sponsor ballot.</a:t>
            </a:r>
          </a:p>
          <a:p>
            <a:r>
              <a:rPr lang="en-US" altLang="en-US" dirty="0" smtClean="0">
                <a:solidFill>
                  <a:schemeClr val="bg2"/>
                </a:solidFill>
              </a:rPr>
              <a:t>Moved: </a:t>
            </a:r>
            <a:r>
              <a:rPr lang="en-US" altLang="en-US" dirty="0">
                <a:solidFill>
                  <a:schemeClr val="bg2"/>
                </a:solidFill>
              </a:rPr>
              <a:t>Eugene </a:t>
            </a:r>
            <a:r>
              <a:rPr lang="en-US" altLang="en-US" dirty="0" err="1">
                <a:solidFill>
                  <a:schemeClr val="bg2"/>
                </a:solidFill>
              </a:rPr>
              <a:t>Baik</a:t>
            </a:r>
            <a:r>
              <a:rPr lang="en-US" altLang="en-US" dirty="0">
                <a:solidFill>
                  <a:schemeClr val="bg2"/>
                </a:solidFill>
              </a:rPr>
              <a:t> </a:t>
            </a:r>
            <a:endParaRPr lang="en-US" altLang="en-US" dirty="0" smtClean="0">
              <a:solidFill>
                <a:schemeClr val="bg2"/>
              </a:solidFill>
            </a:endParaRPr>
          </a:p>
          <a:p>
            <a:r>
              <a:rPr lang="en-US" altLang="en-US" dirty="0" smtClean="0">
                <a:solidFill>
                  <a:schemeClr val="bg2"/>
                </a:solidFill>
              </a:rPr>
              <a:t>Seconded: </a:t>
            </a:r>
            <a:r>
              <a:rPr lang="en-US" altLang="ko-KR" dirty="0">
                <a:solidFill>
                  <a:schemeClr val="bg2"/>
                </a:solidFill>
              </a:rPr>
              <a:t>George </a:t>
            </a:r>
            <a:r>
              <a:rPr lang="en-US" altLang="ko-KR" dirty="0" err="1" smtClean="0">
                <a:solidFill>
                  <a:schemeClr val="bg2"/>
                </a:solidFill>
              </a:rPr>
              <a:t>Calcev</a:t>
            </a:r>
            <a:endParaRPr lang="en-US" altLang="ko-KR" dirty="0" smtClean="0">
              <a:solidFill>
                <a:schemeClr val="bg2"/>
              </a:solidFill>
            </a:endParaRPr>
          </a:p>
          <a:p>
            <a:r>
              <a:rPr lang="en-US" altLang="en-US" dirty="0" smtClean="0">
                <a:solidFill>
                  <a:schemeClr val="bg2"/>
                </a:solidFill>
              </a:rPr>
              <a:t>Result: Motion Passed (Yes 53 	No 0	Abstain 1)</a:t>
            </a:r>
          </a:p>
        </p:txBody>
      </p:sp>
    </p:spTree>
    <p:extLst>
      <p:ext uri="{BB962C8B-B14F-4D97-AF65-F5344CB8AC3E}">
        <p14:creationId xmlns:p14="http://schemas.microsoft.com/office/powerpoint/2010/main" val="13773822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xfrm>
            <a:off x="696913" y="332601"/>
            <a:ext cx="1579600" cy="276999"/>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ko-KR" sz="1800" dirty="0"/>
              <a:t>September 2015</a:t>
            </a:r>
          </a:p>
        </p:txBody>
      </p:sp>
      <p:sp>
        <p:nvSpPr>
          <p:cNvPr id="14339" name="Footer Placeholder 4"/>
          <p:cNvSpPr>
            <a:spLocks noGrp="1"/>
          </p:cNvSpPr>
          <p:nvPr>
            <p:ph type="ftr" sz="quarter" idx="11"/>
          </p:nvPr>
        </p:nvSpPr>
        <p:spPr>
          <a:xfrm>
            <a:off x="6662961" y="6475413"/>
            <a:ext cx="1880964" cy="18466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ko-KR" dirty="0"/>
              <a:t>Yongho </a:t>
            </a:r>
            <a:r>
              <a:rPr lang="en-US" altLang="ko-KR" dirty="0" err="1"/>
              <a:t>Seok</a:t>
            </a:r>
            <a:r>
              <a:rPr lang="en-US" altLang="ko-KR" dirty="0"/>
              <a:t> (NEWRACOM)</a:t>
            </a:r>
          </a:p>
        </p:txBody>
      </p:sp>
      <p:sp>
        <p:nvSpPr>
          <p:cNvPr id="14340" name="Slide Number Placeholder 5"/>
          <p:cNvSpPr>
            <a:spLocks noGrp="1"/>
          </p:cNvSpPr>
          <p:nvPr>
            <p:ph type="sldNum"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ko-KR"/>
              <a:t>Slide </a:t>
            </a:r>
            <a:fld id="{B3235CB7-2FAB-4EE3-927D-3AB5717EB3ED}" type="slidenum">
              <a:rPr lang="en-US" altLang="ko-KR"/>
              <a:pPr/>
              <a:t>19</a:t>
            </a:fld>
            <a:endParaRPr lang="en-US" altLang="ko-KR"/>
          </a:p>
        </p:txBody>
      </p:sp>
      <p:sp>
        <p:nvSpPr>
          <p:cNvPr id="23557" name="Rectangle 2"/>
          <p:cNvSpPr>
            <a:spLocks noGrp="1" noChangeArrowheads="1"/>
          </p:cNvSpPr>
          <p:nvPr>
            <p:ph type="title"/>
          </p:nvPr>
        </p:nvSpPr>
        <p:spPr/>
        <p:txBody>
          <a:bodyPr/>
          <a:lstStyle/>
          <a:p>
            <a:r>
              <a:rPr lang="en-US" altLang="ko-KR" dirty="0">
                <a:solidFill>
                  <a:schemeClr val="bg2"/>
                </a:solidFill>
              </a:rPr>
              <a:t>Motion </a:t>
            </a:r>
            <a:r>
              <a:rPr lang="en-US" altLang="ko-KR" dirty="0" smtClean="0">
                <a:solidFill>
                  <a:schemeClr val="bg2"/>
                </a:solidFill>
              </a:rPr>
              <a:t>5</a:t>
            </a:r>
            <a:endParaRPr lang="en-US" altLang="en-US" dirty="0" smtClean="0">
              <a:solidFill>
                <a:schemeClr val="bg2"/>
              </a:solidFill>
            </a:endParaRPr>
          </a:p>
        </p:txBody>
      </p:sp>
      <p:sp>
        <p:nvSpPr>
          <p:cNvPr id="9" name="내용 개체 틀 2"/>
          <p:cNvSpPr>
            <a:spLocks noGrp="1"/>
          </p:cNvSpPr>
          <p:nvPr>
            <p:ph idx="1"/>
          </p:nvPr>
        </p:nvSpPr>
        <p:spPr>
          <a:xfrm>
            <a:off x="685800" y="1981200"/>
            <a:ext cx="7772400" cy="4114800"/>
          </a:xfrm>
        </p:spPr>
        <p:txBody>
          <a:bodyPr/>
          <a:lstStyle/>
          <a:p>
            <a:r>
              <a:rPr lang="en-US" altLang="ko-KR" dirty="0" smtClean="0">
                <a:solidFill>
                  <a:schemeClr val="bg2"/>
                </a:solidFill>
              </a:rPr>
              <a:t>Move to approve </a:t>
            </a:r>
            <a:r>
              <a:rPr lang="en-US" altLang="ko-KR" dirty="0">
                <a:solidFill>
                  <a:schemeClr val="bg2"/>
                </a:solidFill>
              </a:rPr>
              <a:t>the following schedule of weekly teleconferences </a:t>
            </a:r>
            <a:r>
              <a:rPr lang="en-US" altLang="ko-KR" dirty="0" smtClean="0">
                <a:solidFill>
                  <a:schemeClr val="bg2"/>
                </a:solidFill>
              </a:rPr>
              <a:t>between Oct 7</a:t>
            </a:r>
            <a:r>
              <a:rPr lang="en-US" altLang="ko-KR" baseline="30000" dirty="0" smtClean="0">
                <a:solidFill>
                  <a:schemeClr val="bg2"/>
                </a:solidFill>
              </a:rPr>
              <a:t>th  </a:t>
            </a:r>
            <a:r>
              <a:rPr lang="en-US" altLang="ko-KR" dirty="0" smtClean="0">
                <a:solidFill>
                  <a:schemeClr val="bg2"/>
                </a:solidFill>
              </a:rPr>
              <a:t>2015 and Jan 13</a:t>
            </a:r>
            <a:r>
              <a:rPr lang="en-US" altLang="ko-KR" baseline="30000" dirty="0" smtClean="0">
                <a:solidFill>
                  <a:schemeClr val="bg2"/>
                </a:solidFill>
              </a:rPr>
              <a:t>th</a:t>
            </a:r>
            <a:r>
              <a:rPr lang="en-US" altLang="ko-KR" dirty="0" smtClean="0">
                <a:solidFill>
                  <a:schemeClr val="bg2"/>
                </a:solidFill>
              </a:rPr>
              <a:t> 2016</a:t>
            </a:r>
          </a:p>
          <a:p>
            <a:pPr lvl="1">
              <a:defRPr/>
            </a:pPr>
            <a:r>
              <a:rPr lang="en-US" altLang="ja-JP" dirty="0" smtClean="0">
                <a:solidFill>
                  <a:schemeClr val="bg2"/>
                </a:solidFill>
              </a:rPr>
              <a:t>Wednesday 8PM ET</a:t>
            </a:r>
            <a:r>
              <a:rPr lang="ja-JP" altLang="en-US" dirty="0" smtClean="0">
                <a:solidFill>
                  <a:schemeClr val="bg2"/>
                </a:solidFill>
              </a:rPr>
              <a:t> </a:t>
            </a:r>
            <a:r>
              <a:rPr lang="en-US" altLang="ja-JP" dirty="0" smtClean="0">
                <a:solidFill>
                  <a:schemeClr val="bg2"/>
                </a:solidFill>
              </a:rPr>
              <a:t>for 3 hours </a:t>
            </a:r>
            <a:endParaRPr lang="en-US" altLang="ja-JP" dirty="0">
              <a:solidFill>
                <a:schemeClr val="bg2"/>
              </a:solidFill>
            </a:endParaRPr>
          </a:p>
          <a:p>
            <a:pPr marL="0" indent="0">
              <a:buNone/>
            </a:pPr>
            <a:endParaRPr lang="ko-KR" altLang="ko-KR" dirty="0">
              <a:solidFill>
                <a:schemeClr val="bg2"/>
              </a:solidFill>
            </a:endParaRPr>
          </a:p>
          <a:p>
            <a:pPr lvl="1"/>
            <a:r>
              <a:rPr lang="en-US" altLang="ko-KR" dirty="0">
                <a:solidFill>
                  <a:schemeClr val="bg2"/>
                </a:solidFill>
              </a:rPr>
              <a:t>Move: Alfred </a:t>
            </a:r>
            <a:r>
              <a:rPr lang="en-US" altLang="ko-KR" dirty="0" err="1">
                <a:solidFill>
                  <a:schemeClr val="bg2"/>
                </a:solidFill>
              </a:rPr>
              <a:t>Asterjadhi</a:t>
            </a:r>
            <a:r>
              <a:rPr lang="en-US" altLang="ko-KR" dirty="0">
                <a:solidFill>
                  <a:schemeClr val="bg2"/>
                </a:solidFill>
              </a:rPr>
              <a:t>	Second</a:t>
            </a:r>
            <a:r>
              <a:rPr lang="en-US" altLang="ko-KR" dirty="0" smtClean="0">
                <a:solidFill>
                  <a:schemeClr val="bg2"/>
                </a:solidFill>
              </a:rPr>
              <a:t>: Eugene </a:t>
            </a:r>
            <a:r>
              <a:rPr lang="en-US" altLang="ko-KR" dirty="0" err="1" smtClean="0">
                <a:solidFill>
                  <a:schemeClr val="bg2"/>
                </a:solidFill>
              </a:rPr>
              <a:t>Baik</a:t>
            </a:r>
            <a:endParaRPr lang="en-US" altLang="ko-KR" dirty="0">
              <a:solidFill>
                <a:schemeClr val="bg2"/>
              </a:solidFill>
            </a:endParaRPr>
          </a:p>
          <a:p>
            <a:pPr lvl="1"/>
            <a:r>
              <a:rPr lang="en-US" altLang="ko-KR" dirty="0">
                <a:solidFill>
                  <a:schemeClr val="bg2"/>
                </a:solidFill>
              </a:rPr>
              <a:t>Discussions</a:t>
            </a:r>
            <a:r>
              <a:rPr lang="en-US" altLang="ko-KR" dirty="0" smtClean="0">
                <a:solidFill>
                  <a:schemeClr val="bg2"/>
                </a:solidFill>
              </a:rPr>
              <a:t>: None</a:t>
            </a:r>
            <a:endParaRPr lang="ko-KR" altLang="ko-KR" dirty="0">
              <a:solidFill>
                <a:schemeClr val="bg2"/>
              </a:solidFill>
            </a:endParaRPr>
          </a:p>
          <a:p>
            <a:pPr lvl="1"/>
            <a:r>
              <a:rPr lang="en-US" altLang="ko-KR" dirty="0">
                <a:solidFill>
                  <a:schemeClr val="bg2"/>
                </a:solidFill>
              </a:rPr>
              <a:t>Motion Passed without any objection</a:t>
            </a:r>
            <a:endParaRPr lang="ko-KR" altLang="en-US" dirty="0"/>
          </a:p>
        </p:txBody>
      </p:sp>
    </p:spTree>
    <p:extLst>
      <p:ext uri="{BB962C8B-B14F-4D97-AF65-F5344CB8AC3E}">
        <p14:creationId xmlns:p14="http://schemas.microsoft.com/office/powerpoint/2010/main" val="12396635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solidFill>
                  <a:schemeClr val="bg2"/>
                </a:solidFill>
              </a:rPr>
              <a:t>IEEE 802.11ah Agenda</a:t>
            </a:r>
          </a:p>
        </p:txBody>
      </p:sp>
      <p:sp>
        <p:nvSpPr>
          <p:cNvPr id="15363" name="Content Placeholder 2"/>
          <p:cNvSpPr>
            <a:spLocks noGrp="1"/>
          </p:cNvSpPr>
          <p:nvPr>
            <p:ph idx="1"/>
          </p:nvPr>
        </p:nvSpPr>
        <p:spPr>
          <a:xfrm>
            <a:off x="685800" y="1676400"/>
            <a:ext cx="7772400" cy="4800600"/>
          </a:xfrm>
        </p:spPr>
        <p:txBody>
          <a:bodyPr/>
          <a:lstStyle/>
          <a:p>
            <a:pPr marL="609600" indent="-609600"/>
            <a:r>
              <a:rPr lang="en-US" dirty="0" smtClean="0">
                <a:solidFill>
                  <a:schemeClr val="bg2"/>
                </a:solidFill>
              </a:rPr>
              <a:t>Call for a secretary</a:t>
            </a:r>
          </a:p>
          <a:p>
            <a:pPr marL="609600" indent="-609600"/>
            <a:r>
              <a:rPr lang="en-US" dirty="0" smtClean="0">
                <a:solidFill>
                  <a:schemeClr val="bg2"/>
                </a:solidFill>
              </a:rPr>
              <a:t>IPR and other relevant </a:t>
            </a:r>
            <a:r>
              <a:rPr lang="en-US" dirty="0">
                <a:solidFill>
                  <a:schemeClr val="bg2"/>
                </a:solidFill>
              </a:rPr>
              <a:t>policy and </a:t>
            </a:r>
            <a:r>
              <a:rPr lang="en-US" dirty="0" smtClean="0">
                <a:solidFill>
                  <a:schemeClr val="bg2"/>
                </a:solidFill>
              </a:rPr>
              <a:t>procedures</a:t>
            </a:r>
          </a:p>
          <a:p>
            <a:pPr marL="609600" indent="-609600"/>
            <a:r>
              <a:rPr lang="en-US" dirty="0" smtClean="0">
                <a:solidFill>
                  <a:schemeClr val="bg2"/>
                </a:solidFill>
              </a:rPr>
              <a:t>Approve meeting minutes</a:t>
            </a:r>
          </a:p>
          <a:p>
            <a:pPr marL="1009650" lvl="1" indent="-609600"/>
            <a:r>
              <a:rPr lang="en-US" dirty="0" smtClean="0">
                <a:solidFill>
                  <a:schemeClr val="bg2"/>
                </a:solidFill>
              </a:rPr>
              <a:t>July meeting minutes (11-15/0900r1)</a:t>
            </a:r>
          </a:p>
          <a:p>
            <a:pPr marL="609600" indent="-609600"/>
            <a:r>
              <a:rPr lang="en-US" altLang="ko-KR" dirty="0" smtClean="0">
                <a:solidFill>
                  <a:schemeClr val="bg2"/>
                </a:solidFill>
              </a:rPr>
              <a:t>Address </a:t>
            </a:r>
            <a:r>
              <a:rPr lang="en-US" altLang="ko-KR" dirty="0">
                <a:solidFill>
                  <a:schemeClr val="bg2"/>
                </a:solidFill>
              </a:rPr>
              <a:t>Letter Ballot </a:t>
            </a:r>
            <a:r>
              <a:rPr lang="en-US" altLang="ko-KR" dirty="0" smtClean="0">
                <a:solidFill>
                  <a:schemeClr val="bg2"/>
                </a:solidFill>
              </a:rPr>
              <a:t>comments for Draft 5.0 </a:t>
            </a:r>
          </a:p>
          <a:p>
            <a:pPr marL="1009650" lvl="1" indent="-609600"/>
            <a:r>
              <a:rPr lang="en-US" altLang="ko-KR" dirty="0" smtClean="0">
                <a:solidFill>
                  <a:schemeClr val="bg2"/>
                </a:solidFill>
              </a:rPr>
              <a:t>Comment Spreadsheet (11-15/0525r1)</a:t>
            </a:r>
            <a:endParaRPr lang="en-US" altLang="ko-KR" dirty="0">
              <a:solidFill>
                <a:schemeClr val="bg2"/>
              </a:solidFill>
            </a:endParaRPr>
          </a:p>
          <a:p>
            <a:pPr marL="609600" indent="-609600"/>
            <a:r>
              <a:rPr lang="en-US" altLang="ko-KR" dirty="0">
                <a:solidFill>
                  <a:schemeClr val="bg2"/>
                </a:solidFill>
              </a:rPr>
              <a:t>Motion for draft </a:t>
            </a:r>
            <a:r>
              <a:rPr lang="en-US" altLang="ko-KR" dirty="0" smtClean="0">
                <a:solidFill>
                  <a:schemeClr val="bg2"/>
                </a:solidFill>
              </a:rPr>
              <a:t>text</a:t>
            </a:r>
            <a:endParaRPr lang="en-US" altLang="ko-KR" dirty="0">
              <a:solidFill>
                <a:schemeClr val="bg2"/>
              </a:solidFill>
            </a:endParaRPr>
          </a:p>
          <a:p>
            <a:pPr marL="609600" indent="-609600"/>
            <a:r>
              <a:rPr lang="en-US" altLang="ko-KR" dirty="0">
                <a:solidFill>
                  <a:schemeClr val="bg2"/>
                </a:solidFill>
              </a:rPr>
              <a:t>Conference call plan</a:t>
            </a:r>
          </a:p>
          <a:p>
            <a:pPr marL="609600" indent="-609600"/>
            <a:r>
              <a:rPr lang="en-US" altLang="ko-KR" dirty="0">
                <a:solidFill>
                  <a:schemeClr val="bg2"/>
                </a:solidFill>
              </a:rPr>
              <a:t>Timeline </a:t>
            </a:r>
            <a:r>
              <a:rPr lang="en-US" altLang="ko-KR" dirty="0" smtClean="0">
                <a:solidFill>
                  <a:schemeClr val="bg2"/>
                </a:solidFill>
              </a:rPr>
              <a:t>review</a:t>
            </a:r>
            <a:endParaRPr lang="en-US" altLang="ko-KR" dirty="0">
              <a:solidFill>
                <a:schemeClr val="bg2"/>
              </a:solidFill>
            </a:endParaRPr>
          </a:p>
        </p:txBody>
      </p:sp>
      <p:sp>
        <p:nvSpPr>
          <p:cNvPr id="15366" name="Slide Number Placeholder 5"/>
          <p:cNvSpPr>
            <a:spLocks noGrp="1"/>
          </p:cNvSpPr>
          <p:nvPr>
            <p:ph type="sldNum" sz="quarter" idx="12"/>
          </p:nvPr>
        </p:nvSpPr>
        <p:spPr>
          <a:noFill/>
        </p:spPr>
        <p:txBody>
          <a:bodyPr/>
          <a:lstStyle/>
          <a:p>
            <a:r>
              <a:rPr lang="en-US" smtClean="0"/>
              <a:t>Slide </a:t>
            </a:r>
            <a:fld id="{38F0476F-A4BB-476C-A2BA-863251181211}" type="slidenum">
              <a:rPr lang="en-US" smtClean="0"/>
              <a:pPr/>
              <a:t>2</a:t>
            </a:fld>
            <a:endParaRPr lang="en-US" smtClean="0"/>
          </a:p>
        </p:txBody>
      </p:sp>
      <p:sp>
        <p:nvSpPr>
          <p:cNvPr id="8"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7"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42830935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solidFill>
                  <a:schemeClr val="bg2"/>
                </a:solidFill>
              </a:rPr>
              <a:t>Pre-motion 1</a:t>
            </a:r>
            <a:endParaRPr lang="ko-KR" altLang="en-US" dirty="0">
              <a:solidFill>
                <a:schemeClr val="bg2"/>
              </a:solidFill>
            </a:endParaRPr>
          </a:p>
        </p:txBody>
      </p:sp>
      <p:sp>
        <p:nvSpPr>
          <p:cNvPr id="3" name="내용 개체 틀 2"/>
          <p:cNvSpPr>
            <a:spLocks noGrp="1"/>
          </p:cNvSpPr>
          <p:nvPr>
            <p:ph idx="1"/>
          </p:nvPr>
        </p:nvSpPr>
        <p:spPr/>
        <p:txBody>
          <a:bodyPr/>
          <a:lstStyle/>
          <a:p>
            <a:r>
              <a:rPr lang="en-GB" altLang="ko-KR" dirty="0" smtClean="0">
                <a:solidFill>
                  <a:schemeClr val="bg2"/>
                </a:solidFill>
              </a:rPr>
              <a:t>Do you accept the comment resolution for CID </a:t>
            </a:r>
            <a:r>
              <a:rPr lang="en-GB" altLang="ko-KR" dirty="0" err="1" smtClean="0">
                <a:solidFill>
                  <a:schemeClr val="bg2"/>
                </a:solidFill>
              </a:rPr>
              <a:t>xxxx</a:t>
            </a:r>
            <a:r>
              <a:rPr lang="en-US" altLang="ko-KR" dirty="0" smtClean="0">
                <a:solidFill>
                  <a:schemeClr val="bg2"/>
                </a:solidFill>
              </a:rPr>
              <a:t> </a:t>
            </a:r>
            <a:r>
              <a:rPr lang="en-GB" altLang="ko-KR" dirty="0" smtClean="0">
                <a:solidFill>
                  <a:schemeClr val="bg2"/>
                </a:solidFill>
              </a:rPr>
              <a:t>as shown in 11-15/xxxxr0?</a:t>
            </a:r>
            <a:r>
              <a:rPr lang="en-GB" altLang="ko-KR" dirty="0" smtClean="0"/>
              <a:t> </a:t>
            </a:r>
          </a:p>
          <a:p>
            <a:pPr marL="457200" lvl="1" indent="0">
              <a:buNone/>
            </a:pPr>
            <a:endParaRPr lang="en-GB" altLang="ko-KR" dirty="0"/>
          </a:p>
          <a:p>
            <a:endParaRPr lang="ko-KR" altLang="en-US" dirty="0"/>
          </a:p>
        </p:txBody>
      </p:sp>
      <p:sp>
        <p:nvSpPr>
          <p:cNvPr id="5" name="바닥글 개체 틀 4"/>
          <p:cNvSpPr>
            <a:spLocks noGrp="1"/>
          </p:cNvSpPr>
          <p:nvPr>
            <p:ph type="ftr" sz="quarter" idx="11"/>
          </p:nvPr>
        </p:nvSpPr>
        <p:spPr>
          <a:xfrm>
            <a:off x="6637313" y="6475413"/>
            <a:ext cx="1906612"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20</a:t>
            </a:fld>
            <a:endParaRPr lang="en-US"/>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15968234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solidFill>
                  <a:schemeClr val="bg2"/>
                </a:solidFill>
              </a:rPr>
              <a:t>Submissions (Monday PM2)</a:t>
            </a:r>
            <a:endParaRPr lang="ko-KR" altLang="en-US" dirty="0">
              <a:solidFill>
                <a:schemeClr val="bg2"/>
              </a:solidFill>
            </a:endParaRPr>
          </a:p>
        </p:txBody>
      </p:sp>
      <p:sp>
        <p:nvSpPr>
          <p:cNvPr id="4" name="날짜 개체 틀 3"/>
          <p:cNvSpPr>
            <a:spLocks noGrp="1"/>
          </p:cNvSpPr>
          <p:nvPr>
            <p:ph type="dt" sz="half" idx="10"/>
          </p:nvPr>
        </p:nvSpPr>
        <p:spPr>
          <a:xfrm>
            <a:off x="696913" y="332601"/>
            <a:ext cx="1579600" cy="276999"/>
          </a:xfrm>
        </p:spPr>
        <p:txBody>
          <a:bodyPr/>
          <a:lstStyle/>
          <a:p>
            <a:r>
              <a:rPr lang="en-US" altLang="ko-KR" dirty="0"/>
              <a:t>September 2015</a:t>
            </a:r>
          </a:p>
        </p:txBody>
      </p:sp>
      <p:sp>
        <p:nvSpPr>
          <p:cNvPr id="5" name="바닥글 개체 틀 4"/>
          <p:cNvSpPr>
            <a:spLocks noGrp="1"/>
          </p:cNvSpPr>
          <p:nvPr>
            <p:ph type="ftr" sz="quarter" idx="11"/>
          </p:nvPr>
        </p:nvSpPr>
        <p:spPr>
          <a:xfrm>
            <a:off x="6662961" y="6475413"/>
            <a:ext cx="1880964" cy="184666"/>
          </a:xfrm>
        </p:spPr>
        <p:txBody>
          <a:bodyPr/>
          <a:lstStyle/>
          <a:p>
            <a:r>
              <a:rPr lang="en-US" altLang="ko-KR" dirty="0"/>
              <a:t>Yongho </a:t>
            </a:r>
            <a:r>
              <a:rPr lang="en-US" altLang="ko-KR" dirty="0" err="1"/>
              <a:t>Seok</a:t>
            </a:r>
            <a:r>
              <a:rPr lang="en-US" altLang="ko-KR" dirty="0"/>
              <a:t> (NEWRACOM)</a:t>
            </a:r>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3</a:t>
            </a:fld>
            <a:endParaRPr lang="en-US"/>
          </a:p>
        </p:txBody>
      </p:sp>
      <p:sp>
        <p:nvSpPr>
          <p:cNvPr id="12" name="Rectangle 3"/>
          <p:cNvSpPr>
            <a:spLocks noChangeArrowheads="1"/>
          </p:cNvSpPr>
          <p:nvPr/>
        </p:nvSpPr>
        <p:spPr bwMode="auto">
          <a:xfrm>
            <a:off x="685800" y="2735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sp>
        <p:nvSpPr>
          <p:cNvPr id="10" name="Content Placeholder 2"/>
          <p:cNvSpPr>
            <a:spLocks noGrp="1"/>
          </p:cNvSpPr>
          <p:nvPr>
            <p:ph idx="1"/>
          </p:nvPr>
        </p:nvSpPr>
        <p:spPr>
          <a:xfrm>
            <a:off x="685800" y="1676400"/>
            <a:ext cx="7772400" cy="4114800"/>
          </a:xfrm>
        </p:spPr>
        <p:txBody>
          <a:bodyPr/>
          <a:lstStyle/>
          <a:p>
            <a:r>
              <a:rPr lang="en-US" dirty="0" err="1" smtClean="0">
                <a:solidFill>
                  <a:schemeClr val="bg2"/>
                </a:solidFill>
              </a:rPr>
              <a:t>TGah</a:t>
            </a:r>
            <a:r>
              <a:rPr lang="en-US" dirty="0" smtClean="0">
                <a:solidFill>
                  <a:schemeClr val="bg2"/>
                </a:solidFill>
              </a:rPr>
              <a:t> Status Reports</a:t>
            </a:r>
          </a:p>
          <a:p>
            <a:pPr lvl="1"/>
            <a:r>
              <a:rPr lang="en-US" altLang="ko-KR" dirty="0" err="1" smtClean="0">
                <a:solidFill>
                  <a:schemeClr val="bg2"/>
                </a:solidFill>
              </a:rPr>
              <a:t>TGah</a:t>
            </a:r>
            <a:r>
              <a:rPr lang="en-US" altLang="ko-KR" dirty="0" smtClean="0">
                <a:solidFill>
                  <a:schemeClr val="bg2"/>
                </a:solidFill>
              </a:rPr>
              <a:t> Letter Ballots Status</a:t>
            </a:r>
          </a:p>
          <a:p>
            <a:pPr lvl="1"/>
            <a:endParaRPr lang="en-US" altLang="ko-KR" dirty="0" smtClean="0">
              <a:solidFill>
                <a:schemeClr val="bg2"/>
              </a:solidFill>
            </a:endParaRPr>
          </a:p>
          <a:p>
            <a:pPr lvl="1"/>
            <a:endParaRPr lang="en-US" altLang="ko-KR" dirty="0">
              <a:solidFill>
                <a:schemeClr val="bg2"/>
              </a:solidFill>
            </a:endParaRPr>
          </a:p>
          <a:p>
            <a:pPr lvl="1"/>
            <a:endParaRPr lang="en-US" altLang="ko-KR" dirty="0" smtClean="0">
              <a:solidFill>
                <a:schemeClr val="bg2"/>
              </a:solidFill>
            </a:endParaRPr>
          </a:p>
          <a:p>
            <a:pPr lvl="1"/>
            <a:endParaRPr lang="en-US" altLang="ko-KR" dirty="0">
              <a:solidFill>
                <a:schemeClr val="bg2"/>
              </a:solidFill>
            </a:endParaRPr>
          </a:p>
          <a:p>
            <a:pPr lvl="1"/>
            <a:endParaRPr lang="en-US" altLang="ko-KR" dirty="0" smtClean="0">
              <a:solidFill>
                <a:schemeClr val="bg2"/>
              </a:solidFill>
            </a:endParaRPr>
          </a:p>
          <a:p>
            <a:pPr lvl="1"/>
            <a:endParaRPr lang="en-US" altLang="ko-KR" dirty="0" smtClean="0">
              <a:solidFill>
                <a:schemeClr val="bg2"/>
              </a:solidFill>
            </a:endParaRPr>
          </a:p>
          <a:p>
            <a:pPr lvl="1"/>
            <a:endParaRPr lang="en-US" altLang="ko-KR" dirty="0">
              <a:solidFill>
                <a:schemeClr val="bg2"/>
              </a:solidFill>
            </a:endParaRPr>
          </a:p>
          <a:p>
            <a:pPr lvl="1"/>
            <a:endParaRPr lang="en-US" altLang="ko-KR" dirty="0" smtClean="0">
              <a:solidFill>
                <a:schemeClr val="bg2"/>
              </a:solidFill>
            </a:endParaRPr>
          </a:p>
          <a:p>
            <a:pPr lvl="1"/>
            <a:r>
              <a:rPr lang="en-US" altLang="ko-KR" dirty="0" err="1" smtClean="0">
                <a:solidFill>
                  <a:schemeClr val="bg2"/>
                </a:solidFill>
              </a:rPr>
              <a:t>TGah</a:t>
            </a:r>
            <a:r>
              <a:rPr lang="en-US" altLang="ko-KR" dirty="0" smtClean="0">
                <a:solidFill>
                  <a:schemeClr val="bg2"/>
                </a:solidFill>
              </a:rPr>
              <a:t> Draft Status </a:t>
            </a:r>
          </a:p>
          <a:p>
            <a:pPr lvl="2"/>
            <a:r>
              <a:rPr lang="en-US" altLang="ko-KR" sz="1800" dirty="0" err="1" smtClean="0">
                <a:solidFill>
                  <a:schemeClr val="bg2"/>
                </a:solidFill>
              </a:rPr>
              <a:t>TGah</a:t>
            </a:r>
            <a:r>
              <a:rPr lang="en-US" altLang="ko-KR" sz="1800" dirty="0" smtClean="0">
                <a:solidFill>
                  <a:schemeClr val="bg2"/>
                </a:solidFill>
              </a:rPr>
              <a:t> Draft 2.0, 3.0, 4.0 and 5.0 passed the WG motion</a:t>
            </a:r>
          </a:p>
          <a:p>
            <a:pPr lvl="2"/>
            <a:r>
              <a:rPr lang="en-US" altLang="ko-KR" sz="1800" dirty="0" smtClean="0">
                <a:solidFill>
                  <a:schemeClr val="bg2"/>
                </a:solidFill>
              </a:rPr>
              <a:t>Can access </a:t>
            </a:r>
            <a:r>
              <a:rPr lang="en-US" altLang="ko-KR" sz="1800" dirty="0" err="1" smtClean="0">
                <a:solidFill>
                  <a:schemeClr val="bg2"/>
                </a:solidFill>
              </a:rPr>
              <a:t>TGah</a:t>
            </a:r>
            <a:r>
              <a:rPr lang="en-US" altLang="ko-KR" sz="1800" dirty="0" smtClean="0">
                <a:solidFill>
                  <a:schemeClr val="bg2"/>
                </a:solidFill>
              </a:rPr>
              <a:t> </a:t>
            </a:r>
            <a:r>
              <a:rPr lang="en-US" altLang="ko-KR" sz="1800" dirty="0">
                <a:solidFill>
                  <a:schemeClr val="bg2"/>
                </a:solidFill>
              </a:rPr>
              <a:t>Draft 5</a:t>
            </a:r>
            <a:r>
              <a:rPr lang="en-US" altLang="ko-KR" sz="1800" dirty="0" smtClean="0">
                <a:solidFill>
                  <a:schemeClr val="bg2"/>
                </a:solidFill>
              </a:rPr>
              <a:t>.0 from IEEE store</a:t>
            </a:r>
            <a:endParaRPr lang="en-US" altLang="ko-KR" sz="1800" dirty="0">
              <a:solidFill>
                <a:schemeClr val="bg2"/>
              </a:solidFill>
            </a:endParaRPr>
          </a:p>
          <a:p>
            <a:endParaRPr lang="en-US" altLang="ko-KR" dirty="0" smtClean="0"/>
          </a:p>
          <a:p>
            <a:pPr lvl="1"/>
            <a:endParaRPr lang="en-US" dirty="0"/>
          </a:p>
          <a:p>
            <a:pPr lvl="1"/>
            <a:endParaRPr lang="en-US" dirty="0"/>
          </a:p>
        </p:txBody>
      </p:sp>
      <p:graphicFrame>
        <p:nvGraphicFramePr>
          <p:cNvPr id="14" name="표 13"/>
          <p:cNvGraphicFramePr>
            <a:graphicFrameLocks noGrp="1"/>
          </p:cNvGraphicFramePr>
          <p:nvPr>
            <p:extLst>
              <p:ext uri="{D42A27DB-BD31-4B8C-83A1-F6EECF244321}">
                <p14:modId xmlns:p14="http://schemas.microsoft.com/office/powerpoint/2010/main" val="2162106772"/>
              </p:ext>
            </p:extLst>
          </p:nvPr>
        </p:nvGraphicFramePr>
        <p:xfrm>
          <a:off x="457202" y="2438400"/>
          <a:ext cx="8381998" cy="2857500"/>
        </p:xfrm>
        <a:graphic>
          <a:graphicData uri="http://schemas.openxmlformats.org/drawingml/2006/table">
            <a:tbl>
              <a:tblPr/>
              <a:tblGrid>
                <a:gridCol w="533400"/>
                <a:gridCol w="533398"/>
                <a:gridCol w="533400"/>
                <a:gridCol w="762000"/>
                <a:gridCol w="762000"/>
                <a:gridCol w="475840"/>
                <a:gridCol w="588220"/>
                <a:gridCol w="588220"/>
                <a:gridCol w="588220"/>
                <a:gridCol w="588220"/>
                <a:gridCol w="588220"/>
                <a:gridCol w="697860"/>
                <a:gridCol w="685800"/>
                <a:gridCol w="457200"/>
              </a:tblGrid>
              <a:tr h="0">
                <a:tc>
                  <a:txBody>
                    <a:bodyPr/>
                    <a:lstStyle/>
                    <a:p>
                      <a:pPr marL="0" marR="0" algn="ctr">
                        <a:spcBef>
                          <a:spcPts val="0"/>
                        </a:spcBef>
                        <a:spcAft>
                          <a:spcPts val="0"/>
                        </a:spcAft>
                      </a:pPr>
                      <a:r>
                        <a:rPr lang="en-US" sz="1000" b="1" dirty="0">
                          <a:solidFill>
                            <a:srgbClr val="000000"/>
                          </a:solidFill>
                          <a:effectLst/>
                          <a:latin typeface="Arial"/>
                        </a:rPr>
                        <a:t>TG/WG</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err="1">
                          <a:solidFill>
                            <a:srgbClr val="000000"/>
                          </a:solidFill>
                          <a:effectLst/>
                          <a:latin typeface="Arial"/>
                        </a:rPr>
                        <a:t>BallotID</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Ballot Close Date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Title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BallotType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Pool</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Approve</a:t>
                      </a:r>
                      <a:endParaRPr lang="en-US" dirty="0">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Disapprove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%Return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%Abstain</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a:solidFill>
                            <a:srgbClr val="000000"/>
                          </a:solidFill>
                          <a:effectLst/>
                          <a:latin typeface="Arial"/>
                        </a:rPr>
                        <a:t>%Approve</a:t>
                      </a:r>
                      <a:endParaRPr lang="en-US">
                        <a:effectLst/>
                        <a:latin typeface="arial"/>
                      </a:endParaRPr>
                    </a:p>
                  </a:txBody>
                  <a:tcPr marL="9525" marR="9525" marT="9525" marB="9525" anchor="ctr">
                    <a:lnL>
                      <a:noFill/>
                    </a:lnL>
                    <a:lnR>
                      <a:noFill/>
                    </a:lnR>
                    <a:lnT>
                      <a:noFill/>
                    </a:lnT>
                    <a:lnB>
                      <a:noFill/>
                    </a:lnB>
                    <a:solidFill>
                      <a:srgbClr val="C0C0C0"/>
                    </a:solidFill>
                  </a:tcPr>
                </a:tc>
                <a:tc>
                  <a:txBody>
                    <a:bodyPr/>
                    <a:lstStyle/>
                    <a:p>
                      <a:pPr marL="0" marR="0" algn="ctr">
                        <a:spcBef>
                          <a:spcPts val="0"/>
                        </a:spcBef>
                        <a:spcAft>
                          <a:spcPts val="0"/>
                        </a:spcAft>
                      </a:pPr>
                      <a:r>
                        <a:rPr lang="en-US" sz="1000" b="1" dirty="0">
                          <a:solidFill>
                            <a:srgbClr val="000000"/>
                          </a:solidFill>
                          <a:effectLst/>
                          <a:latin typeface="Arial"/>
                        </a:rPr>
                        <a:t>Invalid</a:t>
                      </a:r>
                      <a:endParaRPr lang="en-US" dirty="0">
                        <a:effectLst/>
                        <a:latin typeface="arial"/>
                      </a:endParaRPr>
                    </a:p>
                  </a:txBody>
                  <a:tcPr marL="9525" marR="9525" marT="9525" marB="9525" anchor="ctr">
                    <a:lnL>
                      <a:noFill/>
                    </a:lnL>
                    <a:lnR>
                      <a:noFill/>
                    </a:lnR>
                    <a:lnT>
                      <a:noFill/>
                    </a:lnT>
                    <a:lnB>
                      <a:noFill/>
                    </a:lnB>
                    <a:solidFill>
                      <a:srgbClr val="C0C0C0"/>
                    </a:solidFill>
                  </a:tcPr>
                </a:tc>
              </a:tr>
              <a:tr h="0">
                <a:tc>
                  <a:txBody>
                    <a:bodyPr/>
                    <a:lstStyle/>
                    <a:p>
                      <a:pPr marL="0" marR="0">
                        <a:spcBef>
                          <a:spcPts val="0"/>
                        </a:spcBef>
                        <a:spcAft>
                          <a:spcPts val="0"/>
                        </a:spcAft>
                      </a:pPr>
                      <a:r>
                        <a:rPr lang="en-US" sz="1000" dirty="0" err="1">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203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a:solidFill>
                            <a:srgbClr val="000000"/>
                          </a:solidFill>
                          <a:effectLst/>
                          <a:latin typeface="Arial"/>
                        </a:rPr>
                        <a:t>05 July 2014</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2.0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Technical</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330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204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43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274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83.03</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8.76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82.59</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3</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rgbClr val="000000"/>
                          </a:solidFill>
                          <a:effectLst/>
                          <a:latin typeface="Arial"/>
                        </a:rPr>
                        <a:t>TGah</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205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rgbClr val="000000"/>
                          </a:solidFill>
                          <a:effectLst/>
                          <a:latin typeface="Arial"/>
                        </a:rPr>
                        <a:t>25 October 2014</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rgbClr val="000000"/>
                          </a:solidFill>
                          <a:effectLst/>
                          <a:latin typeface="Arial"/>
                        </a:rPr>
                        <a:t>IEEE 802.11ah Draft </a:t>
                      </a:r>
                      <a:r>
                        <a:rPr lang="en-US" sz="1000" dirty="0" smtClean="0">
                          <a:solidFill>
                            <a:srgbClr val="000000"/>
                          </a:solidFill>
                          <a:effectLst/>
                          <a:latin typeface="Arial"/>
                        </a:rPr>
                        <a:t>3.0</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rgbClr val="000000"/>
                          </a:solidFill>
                          <a:effectLst/>
                          <a:latin typeface="Arial"/>
                        </a:rPr>
                        <a:t>Recirculation</a:t>
                      </a:r>
                      <a:endParaRPr 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rgbClr val="000000"/>
                          </a:solidFill>
                          <a:effectLst/>
                          <a:latin typeface="Arial"/>
                        </a:rPr>
                        <a:t>330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234</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17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280</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84.85</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6.07</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89.66</a:t>
                      </a:r>
                      <a:endParaRPr lang="ko-KR" altLang="en-US" dirty="0">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rgbClr val="000000"/>
                          </a:solidFill>
                          <a:effectLst/>
                          <a:latin typeface="Arial"/>
                        </a:rPr>
                        <a:t>2</a:t>
                      </a:r>
                      <a:endParaRPr lang="ko-KR" altLang="en-US" dirty="0">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207</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chemeClr val="tx1"/>
                          </a:solidFill>
                          <a:effectLst/>
                          <a:latin typeface="Arial"/>
                        </a:rPr>
                        <a:t>14 February 2015</a:t>
                      </a: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chemeClr val="tx1"/>
                          </a:solidFill>
                          <a:effectLst/>
                          <a:latin typeface="Arial"/>
                        </a:rPr>
                        <a:t>IEEE 802.11ah Draft </a:t>
                      </a:r>
                      <a:r>
                        <a:rPr lang="en-US" sz="1000" dirty="0" smtClean="0">
                          <a:solidFill>
                            <a:schemeClr val="tx1"/>
                          </a:solidFill>
                          <a:effectLst/>
                          <a:latin typeface="Arial"/>
                        </a:rPr>
                        <a:t>4.0</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chemeClr val="tx1"/>
                          </a:solidFill>
                          <a:effectLst/>
                          <a:latin typeface="Arial"/>
                        </a:rPr>
                        <a:t>Recirculation</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245</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19</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284</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86.06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6.34</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92.8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211</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sz="1000" dirty="0" smtClean="0">
                          <a:solidFill>
                            <a:schemeClr val="tx1"/>
                          </a:solidFill>
                          <a:effectLst/>
                          <a:latin typeface="Arial"/>
                        </a:rPr>
                        <a:t>14 April 2015</a:t>
                      </a: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a:solidFill>
                            <a:schemeClr val="tx1"/>
                          </a:solidFill>
                          <a:effectLst/>
                          <a:latin typeface="Arial"/>
                        </a:rPr>
                        <a:t>IEEE 802.11ah Draft </a:t>
                      </a:r>
                      <a:r>
                        <a:rPr lang="en-US" sz="1000" dirty="0" smtClean="0">
                          <a:solidFill>
                            <a:schemeClr val="tx1"/>
                          </a:solidFill>
                          <a:effectLst/>
                          <a:latin typeface="Arial"/>
                        </a:rPr>
                        <a:t>5.0</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spcBef>
                          <a:spcPts val="0"/>
                        </a:spcBef>
                        <a:spcAft>
                          <a:spcPts val="0"/>
                        </a:spcAft>
                      </a:pPr>
                      <a:r>
                        <a:rPr lang="en-US" sz="1000" dirty="0" smtClean="0">
                          <a:solidFill>
                            <a:schemeClr val="tx1"/>
                          </a:solidFill>
                          <a:effectLst/>
                          <a:latin typeface="Arial"/>
                        </a:rPr>
                        <a:t>Recirculation</a:t>
                      </a:r>
                      <a:endParaRPr 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248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19</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16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285</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86.36</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5.61</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92.88</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solidFill>
                      <a:srgbClr val="FFFFFF"/>
                    </a:solidFill>
                  </a:tcPr>
                </a:tc>
              </a:tr>
              <a:tr h="0">
                <a:tc>
                  <a:txBody>
                    <a:bodyPr/>
                    <a:lstStyle/>
                    <a:p>
                      <a:pPr marL="0" marR="0">
                        <a:spcBef>
                          <a:spcPts val="0"/>
                        </a:spcBef>
                        <a:spcAft>
                          <a:spcPts val="0"/>
                        </a:spcAft>
                      </a:pPr>
                      <a:r>
                        <a:rPr lang="en-US" sz="1000" dirty="0" err="1">
                          <a:solidFill>
                            <a:schemeClr val="tx1"/>
                          </a:solidFill>
                          <a:effectLst/>
                          <a:latin typeface="Arial"/>
                        </a:rPr>
                        <a:t>TGah</a:t>
                      </a:r>
                      <a:endParaRPr 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211.1</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endParaRPr lang="en-US" sz="1000" dirty="0" smtClean="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spcBef>
                          <a:spcPts val="0"/>
                        </a:spcBef>
                        <a:spcAft>
                          <a:spcPts val="0"/>
                        </a:spcAft>
                      </a:pPr>
                      <a:r>
                        <a:rPr lang="en-US" sz="1000" dirty="0" smtClean="0">
                          <a:solidFill>
                            <a:schemeClr val="tx1"/>
                          </a:solidFill>
                          <a:effectLst/>
                          <a:latin typeface="Arial"/>
                        </a:rPr>
                        <a:t>LB211 Post Ballot vote changes</a:t>
                      </a:r>
                      <a:endParaRPr 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spcBef>
                          <a:spcPts val="0"/>
                        </a:spcBef>
                        <a:spcAft>
                          <a:spcPts val="0"/>
                        </a:spcAft>
                      </a:pPr>
                      <a:endParaRPr 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a:solidFill>
                            <a:schemeClr val="tx1"/>
                          </a:solidFill>
                          <a:effectLst/>
                          <a:latin typeface="Arial"/>
                        </a:rPr>
                        <a:t>330</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254</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13</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16</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285</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86.36</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5.61</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95.13</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c>
                  <a:txBody>
                    <a:bodyPr/>
                    <a:lstStyle/>
                    <a:p>
                      <a:pPr marL="0" marR="0" algn="r">
                        <a:spcBef>
                          <a:spcPts val="0"/>
                        </a:spcBef>
                        <a:spcAft>
                          <a:spcPts val="0"/>
                        </a:spcAft>
                      </a:pPr>
                      <a:r>
                        <a:rPr lang="en-US" altLang="ko-KR" sz="1000" dirty="0" smtClean="0">
                          <a:solidFill>
                            <a:schemeClr val="tx1"/>
                          </a:solidFill>
                          <a:effectLst/>
                          <a:latin typeface="Arial"/>
                        </a:rPr>
                        <a:t>2</a:t>
                      </a:r>
                      <a:endParaRPr lang="ko-KR" altLang="en-US" dirty="0">
                        <a:solidFill>
                          <a:schemeClr val="tx1"/>
                        </a:solidFill>
                        <a:effectLst/>
                        <a:latin typeface="arial"/>
                      </a:endParaRPr>
                    </a:p>
                  </a:txBody>
                  <a:tcPr marL="9525" marR="9525" marT="9525" marB="9525">
                    <a:lnL>
                      <a:noFill/>
                    </a:lnL>
                    <a:lnR>
                      <a:noFill/>
                    </a:lnR>
                    <a:lnT>
                      <a:noFill/>
                    </a:lnT>
                    <a:lnB>
                      <a:noFill/>
                    </a:lnB>
                    <a:solidFill>
                      <a:schemeClr val="accent5"/>
                    </a:solidFill>
                  </a:tcPr>
                </a:tc>
              </a:tr>
            </a:tbl>
          </a:graphicData>
        </a:graphic>
      </p:graphicFrame>
    </p:spTree>
    <p:extLst>
      <p:ext uri="{BB962C8B-B14F-4D97-AF65-F5344CB8AC3E}">
        <p14:creationId xmlns:p14="http://schemas.microsoft.com/office/powerpoint/2010/main" val="151736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chemeClr val="bg2"/>
                </a:solidFill>
              </a:rPr>
              <a:t>Submissions (Monday PM2)</a:t>
            </a:r>
            <a:endParaRPr lang="en-US" dirty="0">
              <a:solidFill>
                <a:schemeClr val="bg2"/>
              </a:solidFill>
            </a:endParaRP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4</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
        <p:nvSpPr>
          <p:cNvPr id="9" name="Content Placeholder 2"/>
          <p:cNvSpPr>
            <a:spLocks noGrp="1"/>
          </p:cNvSpPr>
          <p:nvPr>
            <p:ph idx="1"/>
          </p:nvPr>
        </p:nvSpPr>
        <p:spPr>
          <a:xfrm>
            <a:off x="685800" y="1981200"/>
            <a:ext cx="7772400" cy="4114800"/>
          </a:xfrm>
        </p:spPr>
        <p:txBody>
          <a:bodyPr/>
          <a:lstStyle/>
          <a:p>
            <a:r>
              <a:rPr lang="en-US" altLang="ko-KR" dirty="0" err="1">
                <a:solidFill>
                  <a:schemeClr val="bg2"/>
                </a:solidFill>
              </a:rPr>
              <a:t>TGah</a:t>
            </a:r>
            <a:r>
              <a:rPr lang="en-US" altLang="ko-KR" dirty="0">
                <a:solidFill>
                  <a:schemeClr val="bg2"/>
                </a:solidFill>
              </a:rPr>
              <a:t> Status Reports</a:t>
            </a:r>
          </a:p>
          <a:p>
            <a:pPr lvl="1"/>
            <a:r>
              <a:rPr lang="en-US" dirty="0" smtClean="0">
                <a:solidFill>
                  <a:schemeClr val="bg2"/>
                </a:solidFill>
              </a:rPr>
              <a:t>Except </a:t>
            </a:r>
            <a:r>
              <a:rPr lang="en-US" dirty="0">
                <a:solidFill>
                  <a:schemeClr val="bg2"/>
                </a:solidFill>
              </a:rPr>
              <a:t>for 4 comments (CID 7001, 7002, </a:t>
            </a:r>
            <a:r>
              <a:rPr lang="en-US" dirty="0" smtClean="0">
                <a:solidFill>
                  <a:schemeClr val="bg2"/>
                </a:solidFill>
              </a:rPr>
              <a:t>7003 and 7012) related </a:t>
            </a:r>
            <a:r>
              <a:rPr lang="en-US" dirty="0">
                <a:solidFill>
                  <a:schemeClr val="bg2"/>
                </a:solidFill>
              </a:rPr>
              <a:t>with an intellectual </a:t>
            </a:r>
            <a:r>
              <a:rPr lang="en-US" dirty="0" smtClean="0">
                <a:solidFill>
                  <a:schemeClr val="bg2"/>
                </a:solidFill>
              </a:rPr>
              <a:t>property, </a:t>
            </a:r>
            <a:r>
              <a:rPr lang="en-US" dirty="0">
                <a:solidFill>
                  <a:schemeClr val="bg2"/>
                </a:solidFill>
              </a:rPr>
              <a:t>all other comments received from LB211 have been </a:t>
            </a:r>
            <a:r>
              <a:rPr lang="en-US" dirty="0" smtClean="0">
                <a:solidFill>
                  <a:schemeClr val="bg2"/>
                </a:solidFill>
              </a:rPr>
              <a:t>resolved</a:t>
            </a:r>
          </a:p>
          <a:p>
            <a:pPr lvl="1"/>
            <a:r>
              <a:rPr lang="en-US" altLang="ko-KR" dirty="0">
                <a:solidFill>
                  <a:schemeClr val="bg2"/>
                </a:solidFill>
              </a:rPr>
              <a:t>P802.11ah Report to EC on Conditional Approval to go to Sponsor </a:t>
            </a:r>
            <a:r>
              <a:rPr lang="en-US" altLang="ko-KR" dirty="0" smtClean="0">
                <a:solidFill>
                  <a:schemeClr val="bg2"/>
                </a:solidFill>
              </a:rPr>
              <a:t>Ballot has been updated (</a:t>
            </a:r>
            <a:r>
              <a:rPr lang="en-US" altLang="ko-KR" dirty="0" smtClean="0">
                <a:solidFill>
                  <a:schemeClr val="bg2"/>
                </a:solidFill>
                <a:hlinkClick r:id="rId2"/>
              </a:rPr>
              <a:t>11-15/0526r1</a:t>
            </a:r>
            <a:r>
              <a:rPr lang="en-US" altLang="ko-KR" dirty="0" smtClean="0">
                <a:solidFill>
                  <a:schemeClr val="bg2"/>
                </a:solidFill>
              </a:rPr>
              <a:t>)</a:t>
            </a:r>
            <a:endParaRPr lang="en-US" dirty="0" smtClean="0">
              <a:solidFill>
                <a:schemeClr val="bg2"/>
              </a:solidFill>
            </a:endParaRPr>
          </a:p>
          <a:p>
            <a:pPr lvl="2"/>
            <a:endParaRPr lang="en-US" dirty="0"/>
          </a:p>
          <a:p>
            <a:pPr lvl="1"/>
            <a:endParaRPr lang="en-US" dirty="0"/>
          </a:p>
        </p:txBody>
      </p:sp>
    </p:spTree>
    <p:extLst>
      <p:ext uri="{BB962C8B-B14F-4D97-AF65-F5344CB8AC3E}">
        <p14:creationId xmlns:p14="http://schemas.microsoft.com/office/powerpoint/2010/main" val="6129918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solidFill>
                  <a:schemeClr val="bg2"/>
                </a:solidFill>
              </a:rPr>
              <a:t>Submissions (Monday PM2)</a:t>
            </a:r>
            <a:endParaRPr lang="ko-KR" altLang="en-US" dirty="0">
              <a:solidFill>
                <a:schemeClr val="bg2"/>
              </a:solidFill>
            </a:endParaRPr>
          </a:p>
        </p:txBody>
      </p:sp>
      <p:sp>
        <p:nvSpPr>
          <p:cNvPr id="3" name="내용 개체 틀 2"/>
          <p:cNvSpPr>
            <a:spLocks noGrp="1"/>
          </p:cNvSpPr>
          <p:nvPr>
            <p:ph idx="1"/>
          </p:nvPr>
        </p:nvSpPr>
        <p:spPr/>
        <p:txBody>
          <a:bodyPr/>
          <a:lstStyle/>
          <a:p>
            <a:r>
              <a:rPr lang="en-US" altLang="ko-KR" dirty="0" smtClean="0">
                <a:solidFill>
                  <a:schemeClr val="bg2"/>
                </a:solidFill>
              </a:rPr>
              <a:t>Submissions to address</a:t>
            </a:r>
            <a:r>
              <a:rPr lang="en-US" altLang="ko-KR" dirty="0">
                <a:solidFill>
                  <a:schemeClr val="bg2"/>
                </a:solidFill>
              </a:rPr>
              <a:t> CID 7001, 7002, 7003 and 7012</a:t>
            </a:r>
            <a:r>
              <a:rPr lang="en-US" altLang="ko-KR" dirty="0" smtClean="0">
                <a:solidFill>
                  <a:schemeClr val="bg2"/>
                </a:solidFill>
              </a:rPr>
              <a:t>  </a:t>
            </a:r>
          </a:p>
          <a:p>
            <a:pPr lvl="1"/>
            <a:r>
              <a:rPr lang="en-US" altLang="ko-KR" dirty="0">
                <a:solidFill>
                  <a:schemeClr val="bg2"/>
                </a:solidFill>
              </a:rPr>
              <a:t>WG Chair comments to </a:t>
            </a:r>
            <a:r>
              <a:rPr lang="en-US" altLang="ko-KR" dirty="0" err="1" smtClean="0">
                <a:solidFill>
                  <a:schemeClr val="bg2"/>
                </a:solidFill>
              </a:rPr>
              <a:t>TGah</a:t>
            </a:r>
            <a:r>
              <a:rPr lang="en-US" altLang="ko-KR" dirty="0" smtClean="0">
                <a:solidFill>
                  <a:schemeClr val="bg2"/>
                </a:solidFill>
              </a:rPr>
              <a:t> </a:t>
            </a:r>
            <a:r>
              <a:rPr lang="en-US" altLang="ko-KR" dirty="0">
                <a:solidFill>
                  <a:schemeClr val="bg2"/>
                </a:solidFill>
              </a:rPr>
              <a:t>(11-15/1084r0, Adrian </a:t>
            </a:r>
            <a:r>
              <a:rPr lang="en-US" altLang="ko-KR" dirty="0" smtClean="0">
                <a:solidFill>
                  <a:schemeClr val="bg2"/>
                </a:solidFill>
              </a:rPr>
              <a:t>Stephens)</a:t>
            </a:r>
          </a:p>
          <a:p>
            <a:pPr lvl="1"/>
            <a:r>
              <a:rPr lang="en-US" altLang="ko-KR" dirty="0">
                <a:solidFill>
                  <a:schemeClr val="bg2"/>
                </a:solidFill>
              </a:rPr>
              <a:t>Proposed Resolution for comments on missing </a:t>
            </a:r>
            <a:r>
              <a:rPr lang="en-US" altLang="ko-KR" dirty="0" err="1" smtClean="0">
                <a:solidFill>
                  <a:schemeClr val="bg2"/>
                </a:solidFill>
              </a:rPr>
              <a:t>LoA</a:t>
            </a:r>
            <a:r>
              <a:rPr lang="en-US" altLang="ko-KR" dirty="0" smtClean="0">
                <a:solidFill>
                  <a:schemeClr val="bg2"/>
                </a:solidFill>
              </a:rPr>
              <a:t> (11-15/1029r0</a:t>
            </a:r>
            <a:r>
              <a:rPr lang="en-US" altLang="ko-KR" dirty="0">
                <a:solidFill>
                  <a:schemeClr val="bg2"/>
                </a:solidFill>
              </a:rPr>
              <a:t>, Rolf de </a:t>
            </a:r>
            <a:r>
              <a:rPr lang="en-US" altLang="ko-KR" dirty="0" err="1" smtClean="0">
                <a:solidFill>
                  <a:schemeClr val="bg2"/>
                </a:solidFill>
              </a:rPr>
              <a:t>Vegt</a:t>
            </a:r>
            <a:r>
              <a:rPr lang="en-US" altLang="ko-KR" dirty="0" smtClean="0">
                <a:solidFill>
                  <a:schemeClr val="bg2"/>
                </a:solidFill>
              </a:rPr>
              <a:t>)</a:t>
            </a:r>
          </a:p>
          <a:p>
            <a:pPr lvl="2"/>
            <a:r>
              <a:rPr lang="en-US" altLang="ko-KR" sz="2000" dirty="0" smtClean="0">
                <a:solidFill>
                  <a:schemeClr val="bg2"/>
                </a:solidFill>
              </a:rPr>
              <a:t>Motion has postponed by Thursday AM2 </a:t>
            </a:r>
          </a:p>
          <a:p>
            <a:pPr lvl="2"/>
            <a:endParaRPr lang="en-US" altLang="ko-KR" sz="2000" dirty="0" smtClean="0">
              <a:solidFill>
                <a:schemeClr val="bg2"/>
              </a:solidFill>
            </a:endParaRPr>
          </a:p>
        </p:txBody>
      </p:sp>
      <p:sp>
        <p:nvSpPr>
          <p:cNvPr id="4" name="날짜 개체 틀 3"/>
          <p:cNvSpPr>
            <a:spLocks noGrp="1"/>
          </p:cNvSpPr>
          <p:nvPr>
            <p:ph type="dt" sz="half" idx="10"/>
          </p:nvPr>
        </p:nvSpPr>
        <p:spPr>
          <a:xfrm>
            <a:off x="696913" y="332601"/>
            <a:ext cx="1579600" cy="276999"/>
          </a:xfrm>
        </p:spPr>
        <p:txBody>
          <a:bodyPr/>
          <a:lstStyle/>
          <a:p>
            <a:r>
              <a:rPr lang="en-US" altLang="ko-KR" dirty="0"/>
              <a:t>September 2015</a:t>
            </a:r>
          </a:p>
        </p:txBody>
      </p:sp>
      <p:sp>
        <p:nvSpPr>
          <p:cNvPr id="5" name="바닥글 개체 틀 4"/>
          <p:cNvSpPr>
            <a:spLocks noGrp="1"/>
          </p:cNvSpPr>
          <p:nvPr>
            <p:ph type="ftr" sz="quarter" idx="11"/>
          </p:nvPr>
        </p:nvSpPr>
        <p:spPr/>
        <p:txBody>
          <a:bodyPr/>
          <a:lstStyle/>
          <a:p>
            <a:pPr>
              <a:defRPr/>
            </a:pPr>
            <a:r>
              <a:rPr lang="en-US" smtClean="0"/>
              <a:t>David Halasz (Qualcomm)</a:t>
            </a:r>
            <a:endParaRPr lang="en-US"/>
          </a:p>
        </p:txBody>
      </p:sp>
      <p:sp>
        <p:nvSpPr>
          <p:cNvPr id="6" name="슬라이드 번호 개체 틀 5"/>
          <p:cNvSpPr>
            <a:spLocks noGrp="1"/>
          </p:cNvSpPr>
          <p:nvPr>
            <p:ph type="sldNum" sz="quarter" idx="12"/>
          </p:nvPr>
        </p:nvSpPr>
        <p:spPr/>
        <p:txBody>
          <a:bodyPr/>
          <a:lstStyle/>
          <a:p>
            <a:pPr>
              <a:defRPr/>
            </a:pPr>
            <a:r>
              <a:rPr lang="en-US" smtClean="0"/>
              <a:t>Slide </a:t>
            </a:r>
            <a:fld id="{9F280238-5E03-4A90-BACD-D800220B2674}" type="slidenum">
              <a:rPr lang="en-US" smtClean="0"/>
              <a:pPr>
                <a:defRPr/>
              </a:pPr>
              <a:t>5</a:t>
            </a:fld>
            <a:endParaRPr lang="en-US"/>
          </a:p>
        </p:txBody>
      </p:sp>
    </p:spTree>
    <p:extLst>
      <p:ext uri="{BB962C8B-B14F-4D97-AF65-F5344CB8AC3E}">
        <p14:creationId xmlns:p14="http://schemas.microsoft.com/office/powerpoint/2010/main" val="41687933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chemeClr val="bg2"/>
                </a:solidFill>
              </a:rPr>
              <a:t>Submissions </a:t>
            </a:r>
            <a:r>
              <a:rPr lang="en-US" altLang="ko-KR" dirty="0" smtClean="0">
                <a:solidFill>
                  <a:schemeClr val="bg2"/>
                </a:solidFill>
              </a:rPr>
              <a:t>(Thursday AM2)</a:t>
            </a:r>
            <a:endParaRPr lang="en-US" dirty="0">
              <a:solidFill>
                <a:schemeClr val="bg2"/>
              </a:solidFill>
            </a:endParaRPr>
          </a:p>
        </p:txBody>
      </p:sp>
      <p:sp>
        <p:nvSpPr>
          <p:cNvPr id="3" name="Content Placeholder 2"/>
          <p:cNvSpPr>
            <a:spLocks noGrp="1"/>
          </p:cNvSpPr>
          <p:nvPr>
            <p:ph idx="1"/>
          </p:nvPr>
        </p:nvSpPr>
        <p:spPr/>
        <p:txBody>
          <a:bodyPr/>
          <a:lstStyle/>
          <a:p>
            <a:r>
              <a:rPr lang="en-US" altLang="ko-KR" dirty="0">
                <a:solidFill>
                  <a:schemeClr val="bg2"/>
                </a:solidFill>
              </a:rPr>
              <a:t>Submissions made during </a:t>
            </a:r>
            <a:r>
              <a:rPr lang="en-US" altLang="ko-KR" dirty="0" smtClean="0">
                <a:solidFill>
                  <a:schemeClr val="bg2"/>
                </a:solidFill>
              </a:rPr>
              <a:t>September F2F meeting </a:t>
            </a:r>
            <a:r>
              <a:rPr lang="en-US" altLang="ko-KR" dirty="0">
                <a:solidFill>
                  <a:schemeClr val="bg2"/>
                </a:solidFill>
              </a:rPr>
              <a:t>and ready for motion </a:t>
            </a:r>
            <a:r>
              <a:rPr lang="en-US" altLang="ko-KR" dirty="0" smtClean="0">
                <a:solidFill>
                  <a:schemeClr val="bg2"/>
                </a:solidFill>
              </a:rPr>
              <a:t>(slides 14-18) on Thursday AM2</a:t>
            </a:r>
          </a:p>
          <a:p>
            <a:pPr lvl="1"/>
            <a:r>
              <a:rPr lang="en-US" altLang="ko-KR" dirty="0" smtClean="0">
                <a:solidFill>
                  <a:schemeClr val="bg2"/>
                </a:solidFill>
              </a:rPr>
              <a:t>Proposed </a:t>
            </a:r>
            <a:r>
              <a:rPr lang="en-US" altLang="ko-KR" dirty="0">
                <a:solidFill>
                  <a:schemeClr val="bg2"/>
                </a:solidFill>
              </a:rPr>
              <a:t>Resolution for comments on missing </a:t>
            </a:r>
            <a:r>
              <a:rPr lang="en-US" altLang="ko-KR" dirty="0" err="1">
                <a:solidFill>
                  <a:schemeClr val="bg2"/>
                </a:solidFill>
              </a:rPr>
              <a:t>LoA</a:t>
            </a:r>
            <a:r>
              <a:rPr lang="en-US" altLang="ko-KR" dirty="0">
                <a:solidFill>
                  <a:schemeClr val="bg2"/>
                </a:solidFill>
              </a:rPr>
              <a:t> (</a:t>
            </a:r>
            <a:r>
              <a:rPr lang="en-US" altLang="ko-KR" dirty="0" smtClean="0">
                <a:solidFill>
                  <a:schemeClr val="bg2"/>
                </a:solidFill>
              </a:rPr>
              <a:t>11-15/1029r2, </a:t>
            </a:r>
            <a:r>
              <a:rPr lang="en-US" altLang="ko-KR" dirty="0">
                <a:solidFill>
                  <a:schemeClr val="bg2"/>
                </a:solidFill>
              </a:rPr>
              <a:t>Rolf de </a:t>
            </a:r>
            <a:r>
              <a:rPr lang="en-US" altLang="ko-KR" dirty="0" err="1">
                <a:solidFill>
                  <a:schemeClr val="bg2"/>
                </a:solidFill>
              </a:rPr>
              <a:t>Vegt</a:t>
            </a:r>
            <a:r>
              <a:rPr lang="en-US" altLang="ko-KR" dirty="0">
                <a:solidFill>
                  <a:schemeClr val="bg2"/>
                </a:solidFill>
              </a:rPr>
              <a:t>)</a:t>
            </a:r>
          </a:p>
          <a:p>
            <a:pPr lvl="1"/>
            <a:endParaRPr lang="en-US" altLang="ko-KR" dirty="0" smtClean="0"/>
          </a:p>
          <a:p>
            <a:pPr lvl="1"/>
            <a:endParaRPr lang="en-US" altLang="ko-KR" dirty="0"/>
          </a:p>
          <a:p>
            <a:pPr lvl="1"/>
            <a:endParaRPr lang="en-US" dirty="0"/>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6</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23937854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solidFill>
              </a:rPr>
              <a:t>Agenda cont.</a:t>
            </a:r>
            <a:br>
              <a:rPr lang="en-US" dirty="0" smtClean="0">
                <a:solidFill>
                  <a:schemeClr val="bg2"/>
                </a:solidFill>
              </a:rPr>
            </a:br>
            <a:r>
              <a:rPr lang="en-US" dirty="0" smtClean="0">
                <a:solidFill>
                  <a:schemeClr val="bg2"/>
                </a:solidFill>
              </a:rPr>
              <a:t>Teleconferences</a:t>
            </a:r>
            <a:endParaRPr lang="en-US" dirty="0">
              <a:solidFill>
                <a:schemeClr val="bg2"/>
              </a:solidFill>
            </a:endParaRPr>
          </a:p>
        </p:txBody>
      </p:sp>
      <p:sp>
        <p:nvSpPr>
          <p:cNvPr id="3" name="Content Placeholder 2"/>
          <p:cNvSpPr>
            <a:spLocks noGrp="1"/>
          </p:cNvSpPr>
          <p:nvPr>
            <p:ph idx="1"/>
          </p:nvPr>
        </p:nvSpPr>
        <p:spPr/>
        <p:txBody>
          <a:bodyPr/>
          <a:lstStyle/>
          <a:p>
            <a:r>
              <a:rPr lang="en-US" altLang="ko-KR" dirty="0" smtClean="0">
                <a:solidFill>
                  <a:schemeClr val="bg2"/>
                </a:solidFill>
              </a:rPr>
              <a:t>Weekly </a:t>
            </a:r>
            <a:r>
              <a:rPr lang="en-US" altLang="ko-KR" dirty="0">
                <a:solidFill>
                  <a:schemeClr val="bg2"/>
                </a:solidFill>
              </a:rPr>
              <a:t>teleconferences between Oct 7</a:t>
            </a:r>
            <a:r>
              <a:rPr lang="en-US" altLang="ko-KR" baseline="30000" dirty="0">
                <a:solidFill>
                  <a:schemeClr val="bg2"/>
                </a:solidFill>
              </a:rPr>
              <a:t>th  </a:t>
            </a:r>
            <a:r>
              <a:rPr lang="en-US" altLang="ko-KR" dirty="0">
                <a:solidFill>
                  <a:schemeClr val="bg2"/>
                </a:solidFill>
              </a:rPr>
              <a:t>2015 and Jan 13</a:t>
            </a:r>
            <a:r>
              <a:rPr lang="en-US" altLang="ko-KR" baseline="30000" dirty="0">
                <a:solidFill>
                  <a:schemeClr val="bg2"/>
                </a:solidFill>
              </a:rPr>
              <a:t>th</a:t>
            </a:r>
            <a:r>
              <a:rPr lang="en-US" altLang="ko-KR" dirty="0">
                <a:solidFill>
                  <a:schemeClr val="bg2"/>
                </a:solidFill>
              </a:rPr>
              <a:t> 2016</a:t>
            </a:r>
          </a:p>
          <a:p>
            <a:pPr lvl="1">
              <a:defRPr/>
            </a:pPr>
            <a:r>
              <a:rPr lang="en-US" altLang="ja-JP" dirty="0">
                <a:solidFill>
                  <a:schemeClr val="bg2"/>
                </a:solidFill>
              </a:rPr>
              <a:t>Wednesday 8PM ET</a:t>
            </a:r>
            <a:r>
              <a:rPr lang="ja-JP" altLang="en-US" dirty="0">
                <a:solidFill>
                  <a:schemeClr val="bg2"/>
                </a:solidFill>
              </a:rPr>
              <a:t> </a:t>
            </a:r>
            <a:r>
              <a:rPr lang="en-US" altLang="ja-JP" dirty="0">
                <a:solidFill>
                  <a:schemeClr val="bg2"/>
                </a:solidFill>
              </a:rPr>
              <a:t>for 3 hours</a:t>
            </a:r>
            <a:r>
              <a:rPr lang="en-US" altLang="ja-JP" dirty="0"/>
              <a:t> </a:t>
            </a: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7</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15540274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solidFill>
              </a:rPr>
              <a:t>Timeline</a:t>
            </a:r>
            <a:endParaRPr lang="en-US" dirty="0">
              <a:solidFill>
                <a:schemeClr val="bg2"/>
              </a:solidFill>
            </a:endParaRPr>
          </a:p>
        </p:txBody>
      </p:sp>
      <p:sp>
        <p:nvSpPr>
          <p:cNvPr id="3" name="Content Placeholder 2"/>
          <p:cNvSpPr>
            <a:spLocks noGrp="1"/>
          </p:cNvSpPr>
          <p:nvPr>
            <p:ph idx="1"/>
          </p:nvPr>
        </p:nvSpPr>
        <p:spPr/>
        <p:txBody>
          <a:bodyPr/>
          <a:lstStyle/>
          <a:p>
            <a:r>
              <a:rPr lang="en-US" dirty="0" smtClean="0">
                <a:solidFill>
                  <a:schemeClr val="bg2"/>
                </a:solidFill>
              </a:rPr>
              <a:t>Review 11/285</a:t>
            </a:r>
          </a:p>
          <a:p>
            <a:pPr lvl="1"/>
            <a:r>
              <a:rPr lang="en-US" altLang="ko-KR" dirty="0">
                <a:solidFill>
                  <a:schemeClr val="bg2"/>
                </a:solidFill>
              </a:rPr>
              <a:t>Internal Task Group Ballot : May 2013</a:t>
            </a:r>
          </a:p>
          <a:p>
            <a:pPr lvl="1"/>
            <a:r>
              <a:rPr lang="en-US" altLang="ko-KR" dirty="0">
                <a:solidFill>
                  <a:schemeClr val="bg2"/>
                </a:solidFill>
              </a:rPr>
              <a:t>Initial Letter Ballot : September </a:t>
            </a:r>
            <a:r>
              <a:rPr lang="en-US" altLang="ko-KR" dirty="0" smtClean="0">
                <a:solidFill>
                  <a:schemeClr val="bg2"/>
                </a:solidFill>
              </a:rPr>
              <a:t>2013</a:t>
            </a:r>
            <a:endParaRPr lang="en-US" altLang="ko-KR" dirty="0">
              <a:solidFill>
                <a:schemeClr val="bg2"/>
              </a:solidFill>
            </a:endParaRPr>
          </a:p>
          <a:p>
            <a:pPr lvl="1"/>
            <a:r>
              <a:rPr lang="en-US" altLang="ko-KR" dirty="0">
                <a:solidFill>
                  <a:schemeClr val="bg2"/>
                </a:solidFill>
              </a:rPr>
              <a:t>Initial Recirculation Letter Ballot : September </a:t>
            </a:r>
            <a:r>
              <a:rPr lang="en-US" altLang="ko-KR" dirty="0" smtClean="0">
                <a:solidFill>
                  <a:schemeClr val="bg2"/>
                </a:solidFill>
              </a:rPr>
              <a:t>2014</a:t>
            </a:r>
          </a:p>
          <a:p>
            <a:pPr lvl="1"/>
            <a:endParaRPr lang="en-US" altLang="ko-KR" dirty="0">
              <a:solidFill>
                <a:schemeClr val="bg2"/>
              </a:solidFill>
            </a:endParaRPr>
          </a:p>
          <a:p>
            <a:pPr marL="457200" lvl="1" indent="0">
              <a:buNone/>
            </a:pPr>
            <a:r>
              <a:rPr lang="en-US" altLang="ko-KR" dirty="0">
                <a:solidFill>
                  <a:schemeClr val="bg2"/>
                </a:solidFill>
              </a:rPr>
              <a:t> </a:t>
            </a:r>
            <a:r>
              <a:rPr lang="en-US" altLang="ko-KR" dirty="0" smtClean="0">
                <a:solidFill>
                  <a:schemeClr val="bg2"/>
                </a:solidFill>
              </a:rPr>
              <a:t>             </a:t>
            </a:r>
          </a:p>
          <a:p>
            <a:pPr marL="457200" lvl="1" indent="0">
              <a:buNone/>
            </a:pPr>
            <a:endParaRPr lang="en-US" altLang="ko-KR" dirty="0" smtClean="0">
              <a:solidFill>
                <a:schemeClr val="bg2"/>
              </a:solidFill>
            </a:endParaRPr>
          </a:p>
          <a:p>
            <a:pPr lvl="1"/>
            <a:r>
              <a:rPr lang="en-US" altLang="ko-KR" dirty="0" smtClean="0">
                <a:solidFill>
                  <a:schemeClr val="bg2"/>
                </a:solidFill>
              </a:rPr>
              <a:t>Initial </a:t>
            </a:r>
            <a:r>
              <a:rPr lang="en-US" altLang="ko-KR" dirty="0">
                <a:solidFill>
                  <a:schemeClr val="bg2"/>
                </a:solidFill>
              </a:rPr>
              <a:t>Sponsor Ballot : </a:t>
            </a:r>
            <a:r>
              <a:rPr lang="en-US" altLang="ko-KR" dirty="0" smtClean="0">
                <a:solidFill>
                  <a:schemeClr val="bg2"/>
                </a:solidFill>
              </a:rPr>
              <a:t>November </a:t>
            </a:r>
            <a:r>
              <a:rPr lang="en-US" altLang="ko-KR" dirty="0">
                <a:solidFill>
                  <a:schemeClr val="bg2"/>
                </a:solidFill>
              </a:rPr>
              <a:t>2015</a:t>
            </a:r>
          </a:p>
          <a:p>
            <a:pPr lvl="1"/>
            <a:r>
              <a:rPr lang="en-US" altLang="ko-KR" dirty="0">
                <a:solidFill>
                  <a:schemeClr val="bg2"/>
                </a:solidFill>
              </a:rPr>
              <a:t>Initial Recirculation Sponsor Ballot : </a:t>
            </a:r>
            <a:r>
              <a:rPr lang="en-US" altLang="ko-KR" dirty="0" smtClean="0">
                <a:solidFill>
                  <a:schemeClr val="bg2"/>
                </a:solidFill>
              </a:rPr>
              <a:t>March </a:t>
            </a:r>
            <a:r>
              <a:rPr lang="en-US" altLang="ko-KR" dirty="0">
                <a:solidFill>
                  <a:schemeClr val="bg2"/>
                </a:solidFill>
              </a:rPr>
              <a:t>2016</a:t>
            </a:r>
          </a:p>
          <a:p>
            <a:pPr lvl="1"/>
            <a:r>
              <a:rPr lang="en-US" altLang="ko-KR" dirty="0">
                <a:solidFill>
                  <a:schemeClr val="bg2"/>
                </a:solidFill>
              </a:rPr>
              <a:t>EC Approval : </a:t>
            </a:r>
            <a:r>
              <a:rPr lang="en-US" altLang="ko-KR" dirty="0" smtClean="0">
                <a:solidFill>
                  <a:schemeClr val="bg2"/>
                </a:solidFill>
              </a:rPr>
              <a:t>July </a:t>
            </a:r>
            <a:r>
              <a:rPr lang="en-US" altLang="ko-KR" dirty="0">
                <a:solidFill>
                  <a:schemeClr val="bg2"/>
                </a:solidFill>
              </a:rPr>
              <a:t>2016</a:t>
            </a:r>
          </a:p>
          <a:p>
            <a:pPr lvl="1"/>
            <a:r>
              <a:rPr lang="en-US" altLang="ko-KR" dirty="0" err="1">
                <a:solidFill>
                  <a:schemeClr val="bg2"/>
                </a:solidFill>
              </a:rPr>
              <a:t>Revcom</a:t>
            </a:r>
            <a:r>
              <a:rPr lang="en-US" altLang="ko-KR" dirty="0">
                <a:solidFill>
                  <a:schemeClr val="bg2"/>
                </a:solidFill>
              </a:rPr>
              <a:t> Approval : </a:t>
            </a:r>
            <a:r>
              <a:rPr lang="en-US" altLang="ko-KR" dirty="0" smtClean="0">
                <a:solidFill>
                  <a:schemeClr val="bg2"/>
                </a:solidFill>
              </a:rPr>
              <a:t>July </a:t>
            </a:r>
            <a:r>
              <a:rPr lang="en-US" altLang="ko-KR" dirty="0">
                <a:solidFill>
                  <a:schemeClr val="bg2"/>
                </a:solidFill>
              </a:rPr>
              <a:t>2016</a:t>
            </a:r>
            <a:endParaRPr lang="en-US" dirty="0" smtClean="0">
              <a:solidFill>
                <a:schemeClr val="bg2"/>
              </a:solidFill>
            </a:endParaRPr>
          </a:p>
          <a:p>
            <a:pPr lvl="1">
              <a:buNone/>
            </a:pPr>
            <a:endParaRPr lang="en-US" dirty="0">
              <a:solidFill>
                <a:srgbClr val="00B050"/>
              </a:solidFill>
            </a:endParaRP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8</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
        <p:nvSpPr>
          <p:cNvPr id="4" name="아래쪽 화살표 3"/>
          <p:cNvSpPr/>
          <p:nvPr/>
        </p:nvSpPr>
        <p:spPr bwMode="auto">
          <a:xfrm>
            <a:off x="1752600" y="4070350"/>
            <a:ext cx="381000" cy="533400"/>
          </a:xfrm>
          <a:prstGeom prst="downArrow">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ko-KR" altLang="en-US" sz="1200" b="0" i="0" u="none" strike="noStrike" cap="none" normalizeH="0" baseline="0" smtClean="0">
              <a:ln>
                <a:noFill/>
              </a:ln>
              <a:solidFill>
                <a:schemeClr val="tx1"/>
              </a:solidFill>
              <a:effectLst/>
              <a:latin typeface="Times New Roman" pitchFamily="18" charset="0"/>
            </a:endParaRPr>
          </a:p>
        </p:txBody>
      </p:sp>
      <p:sp>
        <p:nvSpPr>
          <p:cNvPr id="9" name="아래쪽 화살표 8"/>
          <p:cNvSpPr/>
          <p:nvPr/>
        </p:nvSpPr>
        <p:spPr bwMode="auto">
          <a:xfrm rot="10800000">
            <a:off x="1752600" y="3460750"/>
            <a:ext cx="381000" cy="533400"/>
          </a:xfrm>
          <a:prstGeom prst="downArrow">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ko-KR" altLang="en-US" sz="1200" b="0" i="0" u="none" strike="noStrike" cap="none" normalizeH="0" baseline="0" smtClean="0">
              <a:ln>
                <a:noFill/>
              </a:ln>
              <a:solidFill>
                <a:schemeClr val="tx1"/>
              </a:solidFill>
              <a:effectLst/>
              <a:latin typeface="Times New Roman" pitchFamily="18" charset="0"/>
            </a:endParaRPr>
          </a:p>
        </p:txBody>
      </p:sp>
      <p:sp>
        <p:nvSpPr>
          <p:cNvPr id="10" name="TextBox 9"/>
          <p:cNvSpPr txBox="1"/>
          <p:nvPr/>
        </p:nvSpPr>
        <p:spPr>
          <a:xfrm>
            <a:off x="2079295" y="3733800"/>
            <a:ext cx="5190523" cy="646331"/>
          </a:xfrm>
          <a:prstGeom prst="rect">
            <a:avLst/>
          </a:prstGeom>
          <a:noFill/>
        </p:spPr>
        <p:txBody>
          <a:bodyPr wrap="none" rtlCol="0">
            <a:spAutoFit/>
          </a:bodyPr>
          <a:lstStyle/>
          <a:p>
            <a:r>
              <a:rPr lang="en-US" altLang="ko-KR" sz="1800" b="1" dirty="0" smtClean="0">
                <a:solidFill>
                  <a:schemeClr val="bg2"/>
                </a:solidFill>
              </a:rPr>
              <a:t>Sponsor Ballot (SB) pool will be expired on Oct 31 </a:t>
            </a:r>
          </a:p>
          <a:p>
            <a:r>
              <a:rPr lang="en-US" altLang="ko-KR" sz="1800" b="1" dirty="0" smtClean="0">
                <a:solidFill>
                  <a:schemeClr val="bg2"/>
                </a:solidFill>
              </a:rPr>
              <a:t>See the next discussion slide for future action items</a:t>
            </a:r>
            <a:endParaRPr lang="ko-KR" altLang="en-US" sz="1800" b="1" dirty="0">
              <a:solidFill>
                <a:schemeClr val="bg2"/>
              </a:solidFill>
            </a:endParaRPr>
          </a:p>
        </p:txBody>
      </p:sp>
    </p:spTree>
    <p:extLst>
      <p:ext uri="{BB962C8B-B14F-4D97-AF65-F5344CB8AC3E}">
        <p14:creationId xmlns:p14="http://schemas.microsoft.com/office/powerpoint/2010/main" val="20848420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solidFill>
              </a:rPr>
              <a:t>Timeline</a:t>
            </a:r>
            <a:endParaRPr lang="en-US" dirty="0">
              <a:solidFill>
                <a:schemeClr val="bg2"/>
              </a:solidFill>
            </a:endParaRPr>
          </a:p>
        </p:txBody>
      </p:sp>
      <p:sp>
        <p:nvSpPr>
          <p:cNvPr id="3" name="Content Placeholder 2"/>
          <p:cNvSpPr>
            <a:spLocks noGrp="1"/>
          </p:cNvSpPr>
          <p:nvPr>
            <p:ph idx="1"/>
          </p:nvPr>
        </p:nvSpPr>
        <p:spPr>
          <a:xfrm>
            <a:off x="685800" y="1981200"/>
            <a:ext cx="7924800" cy="4114800"/>
          </a:xfrm>
        </p:spPr>
        <p:txBody>
          <a:bodyPr/>
          <a:lstStyle/>
          <a:p>
            <a:r>
              <a:rPr lang="en-US" dirty="0" smtClean="0">
                <a:solidFill>
                  <a:schemeClr val="bg2"/>
                </a:solidFill>
              </a:rPr>
              <a:t>Discussion for action items</a:t>
            </a:r>
          </a:p>
          <a:p>
            <a:pPr lvl="1"/>
            <a:r>
              <a:rPr lang="en-US" altLang="ko-KR" dirty="0" smtClean="0">
                <a:solidFill>
                  <a:schemeClr val="bg2"/>
                </a:solidFill>
              </a:rPr>
              <a:t>Last Recirculation Letter Ballot (Unchanged) : </a:t>
            </a:r>
            <a:br>
              <a:rPr lang="en-US" altLang="ko-KR" dirty="0" smtClean="0">
                <a:solidFill>
                  <a:schemeClr val="bg2"/>
                </a:solidFill>
              </a:rPr>
            </a:br>
            <a:r>
              <a:rPr lang="en-US" altLang="ko-KR" dirty="0" smtClean="0">
                <a:solidFill>
                  <a:schemeClr val="bg2"/>
                </a:solidFill>
              </a:rPr>
              <a:t>Sep 18</a:t>
            </a:r>
            <a:r>
              <a:rPr lang="en-US" altLang="ko-KR" baseline="30000" dirty="0" smtClean="0">
                <a:solidFill>
                  <a:schemeClr val="bg2"/>
                </a:solidFill>
              </a:rPr>
              <a:t>th</a:t>
            </a:r>
            <a:r>
              <a:rPr lang="en-US" altLang="ko-KR" dirty="0" smtClean="0">
                <a:solidFill>
                  <a:schemeClr val="bg2"/>
                </a:solidFill>
              </a:rPr>
              <a:t> – Oct 2</a:t>
            </a:r>
            <a:r>
              <a:rPr lang="en-US" altLang="ko-KR" baseline="30000" dirty="0" smtClean="0">
                <a:solidFill>
                  <a:schemeClr val="bg2"/>
                </a:solidFill>
              </a:rPr>
              <a:t>nd</a:t>
            </a:r>
            <a:r>
              <a:rPr lang="en-US" altLang="ko-KR" dirty="0" smtClean="0">
                <a:solidFill>
                  <a:schemeClr val="bg2"/>
                </a:solidFill>
              </a:rPr>
              <a:t> (15 days)</a:t>
            </a:r>
          </a:p>
          <a:p>
            <a:pPr lvl="1"/>
            <a:r>
              <a:rPr lang="en-US" altLang="ko-KR" dirty="0" smtClean="0">
                <a:solidFill>
                  <a:schemeClr val="bg2"/>
                </a:solidFill>
              </a:rPr>
              <a:t>EC teleconference and get a conditional approval : Oct 6</a:t>
            </a:r>
            <a:r>
              <a:rPr lang="en-US" altLang="ko-KR" baseline="30000" dirty="0" smtClean="0">
                <a:solidFill>
                  <a:schemeClr val="bg2"/>
                </a:solidFill>
              </a:rPr>
              <a:t>th</a:t>
            </a:r>
            <a:r>
              <a:rPr lang="en-US" altLang="ko-KR" dirty="0" smtClean="0">
                <a:solidFill>
                  <a:schemeClr val="bg2"/>
                </a:solidFill>
              </a:rPr>
              <a:t> </a:t>
            </a:r>
          </a:p>
          <a:p>
            <a:pPr lvl="1"/>
            <a:r>
              <a:rPr lang="en-US" altLang="ko-KR" dirty="0" smtClean="0">
                <a:solidFill>
                  <a:schemeClr val="bg2"/>
                </a:solidFill>
              </a:rPr>
              <a:t>TG resolves any comments received </a:t>
            </a:r>
            <a:r>
              <a:rPr lang="en-US" altLang="ko-KR" dirty="0">
                <a:solidFill>
                  <a:schemeClr val="bg2"/>
                </a:solidFill>
              </a:rPr>
              <a:t>from the Last Recirculation Letter Ballot </a:t>
            </a:r>
            <a:r>
              <a:rPr lang="en-US" altLang="ko-KR" dirty="0" smtClean="0">
                <a:solidFill>
                  <a:schemeClr val="bg2"/>
                </a:solidFill>
              </a:rPr>
              <a:t>: Oct 7</a:t>
            </a:r>
            <a:r>
              <a:rPr lang="en-US" altLang="ko-KR" baseline="30000" dirty="0" smtClean="0">
                <a:solidFill>
                  <a:schemeClr val="bg2"/>
                </a:solidFill>
              </a:rPr>
              <a:t>th</a:t>
            </a:r>
            <a:r>
              <a:rPr lang="en-US" altLang="ko-KR" dirty="0" smtClean="0">
                <a:solidFill>
                  <a:schemeClr val="bg2"/>
                </a:solidFill>
              </a:rPr>
              <a:t> </a:t>
            </a:r>
          </a:p>
          <a:p>
            <a:pPr lvl="1"/>
            <a:r>
              <a:rPr lang="en-US" altLang="ko-KR" dirty="0" smtClean="0">
                <a:solidFill>
                  <a:schemeClr val="bg2"/>
                </a:solidFill>
              </a:rPr>
              <a:t>Initial </a:t>
            </a:r>
            <a:r>
              <a:rPr lang="en-US" altLang="ko-KR" dirty="0">
                <a:solidFill>
                  <a:schemeClr val="bg2"/>
                </a:solidFill>
              </a:rPr>
              <a:t>Sponsor </a:t>
            </a:r>
            <a:r>
              <a:rPr lang="en-US" altLang="ko-KR" dirty="0" smtClean="0">
                <a:solidFill>
                  <a:schemeClr val="bg2"/>
                </a:solidFill>
              </a:rPr>
              <a:t>Ballot : </a:t>
            </a:r>
            <a:r>
              <a:rPr lang="en-US" altLang="ko-KR" dirty="0">
                <a:solidFill>
                  <a:schemeClr val="bg2"/>
                </a:solidFill>
              </a:rPr>
              <a:t>Oct </a:t>
            </a:r>
            <a:r>
              <a:rPr lang="en-US" altLang="ko-KR" dirty="0" smtClean="0">
                <a:solidFill>
                  <a:schemeClr val="bg2"/>
                </a:solidFill>
              </a:rPr>
              <a:t>8</a:t>
            </a:r>
            <a:r>
              <a:rPr lang="en-US" altLang="ko-KR" baseline="30000" dirty="0" smtClean="0">
                <a:solidFill>
                  <a:schemeClr val="bg2"/>
                </a:solidFill>
              </a:rPr>
              <a:t>th</a:t>
            </a:r>
            <a:r>
              <a:rPr lang="en-US" altLang="ko-KR" dirty="0" smtClean="0">
                <a:solidFill>
                  <a:schemeClr val="bg2"/>
                </a:solidFill>
              </a:rPr>
              <a:t> – Nov 6</a:t>
            </a:r>
            <a:r>
              <a:rPr lang="en-US" altLang="ko-KR" baseline="30000" dirty="0" smtClean="0">
                <a:solidFill>
                  <a:schemeClr val="bg2"/>
                </a:solidFill>
              </a:rPr>
              <a:t>th</a:t>
            </a:r>
            <a:r>
              <a:rPr lang="en-US" altLang="ko-KR" dirty="0" smtClean="0">
                <a:solidFill>
                  <a:schemeClr val="bg2"/>
                </a:solidFill>
              </a:rPr>
              <a:t> (30 </a:t>
            </a:r>
            <a:r>
              <a:rPr lang="en-US" altLang="ko-KR" dirty="0">
                <a:solidFill>
                  <a:schemeClr val="bg2"/>
                </a:solidFill>
              </a:rPr>
              <a:t>days</a:t>
            </a:r>
            <a:r>
              <a:rPr lang="en-US" altLang="ko-KR" dirty="0" smtClean="0">
                <a:solidFill>
                  <a:schemeClr val="bg2"/>
                </a:solidFill>
              </a:rPr>
              <a:t>)</a:t>
            </a:r>
          </a:p>
          <a:p>
            <a:pPr lvl="1"/>
            <a:r>
              <a:rPr lang="en-US" altLang="ko-KR" dirty="0" smtClean="0">
                <a:solidFill>
                  <a:schemeClr val="bg2"/>
                </a:solidFill>
              </a:rPr>
              <a:t>Address comments received from an initial Sponsor Ballot in November F2F meeting (Nov 8 – Nov 13)</a:t>
            </a:r>
          </a:p>
          <a:p>
            <a:pPr lvl="1"/>
            <a:endParaRPr lang="en-US" altLang="ko-KR" sz="1600" dirty="0" smtClean="0"/>
          </a:p>
          <a:p>
            <a:pPr lvl="2"/>
            <a:endParaRPr lang="en-US" altLang="ko-KR" sz="2000" dirty="0"/>
          </a:p>
          <a:p>
            <a:pPr lvl="2"/>
            <a:endParaRPr lang="en-US" altLang="ko-KR" sz="2000" dirty="0" smtClean="0"/>
          </a:p>
          <a:p>
            <a:pPr marL="457200" lvl="1" indent="0">
              <a:buNone/>
            </a:pPr>
            <a:r>
              <a:rPr lang="en-US" altLang="ko-KR" dirty="0" smtClean="0"/>
              <a:t> </a:t>
            </a:r>
          </a:p>
          <a:p>
            <a:pPr lvl="1">
              <a:buNone/>
            </a:pPr>
            <a:endParaRPr lang="en-US" dirty="0">
              <a:solidFill>
                <a:srgbClr val="00B050"/>
              </a:solidFill>
            </a:endParaRPr>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9</a:t>
            </a:fld>
            <a:endParaRPr lang="en-US"/>
          </a:p>
        </p:txBody>
      </p:sp>
      <p:sp>
        <p:nvSpPr>
          <p:cNvPr id="7" name="Footer Placeholder 4"/>
          <p:cNvSpPr>
            <a:spLocks noGrp="1"/>
          </p:cNvSpPr>
          <p:nvPr>
            <p:ph type="ftr" sz="quarter" idx="11"/>
          </p:nvPr>
        </p:nvSpPr>
        <p:spPr>
          <a:xfrm>
            <a:off x="6637314" y="6475413"/>
            <a:ext cx="1906611" cy="184666"/>
          </a:xfrm>
          <a:noFill/>
        </p:spPr>
        <p:txBody>
          <a:bodyPr/>
          <a:lstStyle/>
          <a:p>
            <a:r>
              <a:rPr lang="en-US" altLang="ko-KR" dirty="0"/>
              <a:t>Yongho </a:t>
            </a:r>
            <a:r>
              <a:rPr lang="en-US" altLang="ko-KR" dirty="0" err="1"/>
              <a:t>Seok</a:t>
            </a:r>
            <a:r>
              <a:rPr lang="en-US" altLang="ko-KR" dirty="0"/>
              <a:t> (NEWRACOM)</a:t>
            </a:r>
          </a:p>
        </p:txBody>
      </p:sp>
      <p:sp>
        <p:nvSpPr>
          <p:cNvPr id="8" name="Date Placeholder 3"/>
          <p:cNvSpPr>
            <a:spLocks noGrp="1"/>
          </p:cNvSpPr>
          <p:nvPr>
            <p:ph type="dt" sz="quarter" idx="10"/>
          </p:nvPr>
        </p:nvSpPr>
        <p:spPr>
          <a:xfrm>
            <a:off x="696913" y="332601"/>
            <a:ext cx="1579600" cy="276999"/>
          </a:xfrm>
          <a:noFill/>
        </p:spPr>
        <p:txBody>
          <a:bodyPr/>
          <a:lstStyle/>
          <a:p>
            <a:r>
              <a:rPr lang="en-US" altLang="ko-KR" dirty="0"/>
              <a:t>September 2015</a:t>
            </a:r>
          </a:p>
        </p:txBody>
      </p:sp>
    </p:spTree>
    <p:extLst>
      <p:ext uri="{BB962C8B-B14F-4D97-AF65-F5344CB8AC3E}">
        <p14:creationId xmlns:p14="http://schemas.microsoft.com/office/powerpoint/2010/main" val="49279421"/>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PathProtect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802-11-PathProtection</Template>
  <TotalTime>12613</TotalTime>
  <Words>1199</Words>
  <Application>Microsoft Office PowerPoint</Application>
  <PresentationFormat>화면 슬라이드 쇼(4:3)</PresentationFormat>
  <Paragraphs>328</Paragraphs>
  <Slides>20</Slides>
  <Notes>8</Notes>
  <HiddenSlides>0</HiddenSlides>
  <MMClips>0</MMClips>
  <ScaleCrop>false</ScaleCrop>
  <HeadingPairs>
    <vt:vector size="6" baseType="variant">
      <vt:variant>
        <vt:lpstr>테마</vt:lpstr>
      </vt:variant>
      <vt:variant>
        <vt:i4>1</vt:i4>
      </vt:variant>
      <vt:variant>
        <vt:lpstr>포함된 OLE 서버</vt:lpstr>
      </vt:variant>
      <vt:variant>
        <vt:i4>1</vt:i4>
      </vt:variant>
      <vt:variant>
        <vt:lpstr>슬라이드 제목</vt:lpstr>
      </vt:variant>
      <vt:variant>
        <vt:i4>20</vt:i4>
      </vt:variant>
    </vt:vector>
  </HeadingPairs>
  <TitlesOfParts>
    <vt:vector size="22" baseType="lpstr">
      <vt:lpstr>802-11-PathProtection</vt:lpstr>
      <vt:lpstr>Document</vt:lpstr>
      <vt:lpstr>IEEE 802.11ah Sub 1 GHz license-exempt operation Agenda for September 2015</vt:lpstr>
      <vt:lpstr>IEEE 802.11ah Agenda</vt:lpstr>
      <vt:lpstr>Submissions (Monday PM2)</vt:lpstr>
      <vt:lpstr>Submissions (Monday PM2)</vt:lpstr>
      <vt:lpstr>Submissions (Monday PM2)</vt:lpstr>
      <vt:lpstr>Submissions (Thursday AM2)</vt:lpstr>
      <vt:lpstr>Agenda cont. Teleconferences</vt:lpstr>
      <vt:lpstr>Timeline</vt:lpstr>
      <vt:lpstr>Timeline</vt:lpstr>
      <vt:lpstr>Instructions for the WG Chair</vt:lpstr>
      <vt:lpstr>Participants, Patents, and Duty to Inform</vt:lpstr>
      <vt:lpstr>Patent Related Links</vt:lpstr>
      <vt:lpstr>Call for Potentially Essential Patents</vt:lpstr>
      <vt:lpstr>Other Guidelines for IEEE WG Meetings</vt:lpstr>
      <vt:lpstr>Motion 1</vt:lpstr>
      <vt:lpstr>Motion 2</vt:lpstr>
      <vt:lpstr>Motion 3- Motion for WGLB on P802.11ah D5.0 (Unchanged)</vt:lpstr>
      <vt:lpstr>Motion 4- Motion for EC Approval on P802.11ah D5.0 </vt:lpstr>
      <vt:lpstr>Motion 5</vt:lpstr>
      <vt:lpstr>Pre-motion 1</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802.11ah January 2012 Agenda</dc:title>
  <dc:creator>David Halasz</dc:creator>
  <cp:lastModifiedBy>Yongho</cp:lastModifiedBy>
  <cp:revision>1146</cp:revision>
  <cp:lastPrinted>1998-02-10T13:28:06Z</cp:lastPrinted>
  <dcterms:created xsi:type="dcterms:W3CDTF">2009-11-09T00:32:22Z</dcterms:created>
  <dcterms:modified xsi:type="dcterms:W3CDTF">2015-09-17T06:57:46Z</dcterms:modified>
</cp:coreProperties>
</file>