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429" r:id="rId3"/>
    <p:sldId id="455" r:id="rId4"/>
    <p:sldId id="465" r:id="rId5"/>
    <p:sldId id="484" r:id="rId6"/>
    <p:sldId id="438" r:id="rId7"/>
    <p:sldId id="440" r:id="rId8"/>
    <p:sldId id="441" r:id="rId9"/>
    <p:sldId id="489" r:id="rId10"/>
    <p:sldId id="442" r:id="rId11"/>
    <p:sldId id="443" r:id="rId12"/>
    <p:sldId id="444" r:id="rId13"/>
    <p:sldId id="445" r:id="rId14"/>
    <p:sldId id="446" r:id="rId15"/>
    <p:sldId id="447" r:id="rId16"/>
    <p:sldId id="462" r:id="rId17"/>
    <p:sldId id="485" r:id="rId18"/>
    <p:sldId id="486" r:id="rId19"/>
    <p:sldId id="487" r:id="rId20"/>
    <p:sldId id="45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72"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17</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18</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19</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802.11-15/0983r3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526-01-00ah-p802-11ah-report-to-ec-on-conditional-approval-to-go-to-sponsor-ballo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a:noFill/>
        </p:spPr>
        <p:txBody>
          <a:bodyPr/>
          <a:lstStyle/>
          <a:p>
            <a:r>
              <a:rPr lang="en-US" altLang="ko-KR" dirty="0" smtClean="0"/>
              <a:t>September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2015-09-17</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328" name="Document" r:id="rId5" imgW="8702097" imgH="4144020" progId="Word.Document.8">
                  <p:embed/>
                </p:oleObj>
              </mc:Choice>
              <mc:Fallback>
                <p:oleObj name="Document" r:id="rId5" imgW="8702097" imgH="4144020" progId="Word.Document.8">
                  <p:embed/>
                  <p:pic>
                    <p:nvPicPr>
                      <p:cNvPr id="0" name="Picture 889"/>
                      <p:cNvPicPr>
                        <a:picLocks noChangeAspect="1" noChangeArrowheads="1"/>
                      </p:cNvPicPr>
                      <p:nvPr/>
                    </p:nvPicPr>
                    <p:blipFill>
                      <a:blip r:embed="rId6"/>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bg2"/>
                </a:solidFill>
              </a:rPr>
              <a:t>Motion 1</a:t>
            </a:r>
            <a:endParaRPr lang="ko-KR" altLang="en-US" dirty="0">
              <a:solidFill>
                <a:schemeClr val="bg2"/>
              </a:solidFill>
            </a:endParaRPr>
          </a:p>
        </p:txBody>
      </p:sp>
      <p:sp>
        <p:nvSpPr>
          <p:cNvPr id="3" name="내용 개체 틀 2"/>
          <p:cNvSpPr>
            <a:spLocks noGrp="1"/>
          </p:cNvSpPr>
          <p:nvPr>
            <p:ph idx="1"/>
          </p:nvPr>
        </p:nvSpPr>
        <p:spPr/>
        <p:txBody>
          <a:bodyPr/>
          <a:lstStyle/>
          <a:p>
            <a:r>
              <a:rPr lang="en-US" altLang="ko-KR" dirty="0" smtClean="0">
                <a:solidFill>
                  <a:schemeClr val="bg2"/>
                </a:solidFill>
              </a:rPr>
              <a:t>Move </a:t>
            </a:r>
            <a:r>
              <a:rPr lang="en-US" altLang="ko-KR" dirty="0">
                <a:solidFill>
                  <a:schemeClr val="bg2"/>
                </a:solidFill>
              </a:rPr>
              <a:t>to </a:t>
            </a:r>
            <a:r>
              <a:rPr lang="en-GB" altLang="ko-KR" dirty="0" smtClean="0">
                <a:solidFill>
                  <a:schemeClr val="bg2"/>
                </a:solidFill>
              </a:rPr>
              <a:t>approve </a:t>
            </a:r>
            <a:r>
              <a:rPr lang="en-GB" altLang="ko-KR" dirty="0">
                <a:solidFill>
                  <a:schemeClr val="bg2"/>
                </a:solidFill>
              </a:rPr>
              <a:t>minutes of F2F </a:t>
            </a:r>
            <a:r>
              <a:rPr lang="en-GB" altLang="ko-KR" dirty="0" smtClean="0">
                <a:solidFill>
                  <a:schemeClr val="bg2"/>
                </a:solidFill>
              </a:rPr>
              <a:t>July meeting (11-15/0900r1)</a:t>
            </a:r>
          </a:p>
          <a:p>
            <a:endParaRPr lang="ko-KR" altLang="ko-KR" dirty="0">
              <a:solidFill>
                <a:schemeClr val="bg2"/>
              </a:solidFill>
            </a:endParaRPr>
          </a:p>
          <a:p>
            <a:pPr lvl="1"/>
            <a:r>
              <a:rPr lang="en-US" altLang="ko-KR" dirty="0" smtClean="0">
                <a:solidFill>
                  <a:schemeClr val="bg2"/>
                </a:solidFill>
              </a:rPr>
              <a:t>Move: Alfred </a:t>
            </a:r>
            <a:r>
              <a:rPr lang="en-US" altLang="ko-KR" dirty="0" err="1" smtClean="0">
                <a:solidFill>
                  <a:schemeClr val="bg2"/>
                </a:solidFill>
              </a:rPr>
              <a:t>Asterjadhi</a:t>
            </a:r>
            <a:r>
              <a:rPr lang="en-US" altLang="ko-KR" dirty="0" smtClean="0">
                <a:solidFill>
                  <a:schemeClr val="bg2"/>
                </a:solidFill>
              </a:rPr>
              <a:t>	Second: Jim </a:t>
            </a:r>
            <a:r>
              <a:rPr lang="en-US" altLang="ko-KR" dirty="0">
                <a:solidFill>
                  <a:schemeClr val="bg2"/>
                </a:solidFill>
              </a:rPr>
              <a:t>Lansford</a:t>
            </a:r>
            <a:endParaRPr lang="en-US" altLang="ko-KR" dirty="0" smtClean="0">
              <a:solidFill>
                <a:schemeClr val="bg2"/>
              </a:solidFill>
            </a:endParaRPr>
          </a:p>
          <a:p>
            <a:pPr lvl="1"/>
            <a:r>
              <a:rPr lang="en-US" altLang="ko-KR" dirty="0" smtClean="0">
                <a:solidFill>
                  <a:schemeClr val="bg2"/>
                </a:solidFill>
              </a:rPr>
              <a:t>Discussions: None</a:t>
            </a:r>
            <a:endParaRPr lang="ko-KR" altLang="ko-KR" dirty="0">
              <a:solidFill>
                <a:schemeClr val="bg2"/>
              </a:solidFill>
            </a:endParaRPr>
          </a:p>
          <a:p>
            <a:pPr lvl="1"/>
            <a:r>
              <a:rPr lang="en-US" altLang="ko-KR" dirty="0" smtClean="0">
                <a:solidFill>
                  <a:schemeClr val="bg2"/>
                </a:solidFill>
              </a:rPr>
              <a:t>Motion Passed without any objection</a:t>
            </a:r>
            <a:endParaRPr lang="en-GB" altLang="ko-KR" dirty="0">
              <a:solidFill>
                <a:schemeClr val="bg2"/>
              </a:solidFill>
            </a:endParaRP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bg2"/>
                </a:solidFill>
              </a:rPr>
              <a:t>Motion 2</a:t>
            </a:r>
            <a:endParaRPr lang="ko-KR" altLang="en-US" dirty="0">
              <a:solidFill>
                <a:schemeClr val="bg2"/>
              </a:solidFill>
            </a:endParaRPr>
          </a:p>
        </p:txBody>
      </p:sp>
      <p:sp>
        <p:nvSpPr>
          <p:cNvPr id="3" name="내용 개체 틀 2"/>
          <p:cNvSpPr>
            <a:spLocks noGrp="1"/>
          </p:cNvSpPr>
          <p:nvPr>
            <p:ph idx="1"/>
          </p:nvPr>
        </p:nvSpPr>
        <p:spPr/>
        <p:txBody>
          <a:bodyPr/>
          <a:lstStyle/>
          <a:p>
            <a:r>
              <a:rPr lang="en-US" altLang="ko-KR" dirty="0" smtClean="0">
                <a:solidFill>
                  <a:schemeClr val="bg2"/>
                </a:solidFill>
              </a:rPr>
              <a:t>Move to adopt the comment resolutions of </a:t>
            </a:r>
            <a:r>
              <a:rPr lang="pt-BR" altLang="ko-KR" dirty="0" smtClean="0">
                <a:solidFill>
                  <a:schemeClr val="bg2"/>
                </a:solidFill>
              </a:rPr>
              <a:t>CID </a:t>
            </a:r>
            <a:r>
              <a:rPr lang="en-US" altLang="ko-KR" dirty="0">
                <a:solidFill>
                  <a:schemeClr val="bg2"/>
                </a:solidFill>
              </a:rPr>
              <a:t>7001, 7002, 7003 and </a:t>
            </a:r>
            <a:r>
              <a:rPr lang="en-US" altLang="ko-KR" dirty="0" smtClean="0">
                <a:solidFill>
                  <a:schemeClr val="bg2"/>
                </a:solidFill>
              </a:rPr>
              <a:t>7012 as shown in 11-15/1029r2</a:t>
            </a:r>
          </a:p>
          <a:p>
            <a:endParaRPr lang="en-US" altLang="ko-KR" b="1" dirty="0" smtClean="0">
              <a:solidFill>
                <a:schemeClr val="bg2"/>
              </a:solidFill>
            </a:endParaRPr>
          </a:p>
          <a:p>
            <a:pPr lvl="1"/>
            <a:r>
              <a:rPr lang="en-US" altLang="ko-KR" dirty="0" smtClean="0">
                <a:solidFill>
                  <a:schemeClr val="bg2"/>
                </a:solidFill>
              </a:rPr>
              <a:t>Move</a:t>
            </a:r>
            <a:r>
              <a:rPr lang="en-US" altLang="ko-KR" dirty="0">
                <a:solidFill>
                  <a:schemeClr val="bg2"/>
                </a:solidFill>
              </a:rPr>
              <a:t>: Rolf de </a:t>
            </a:r>
            <a:r>
              <a:rPr lang="en-US" altLang="ko-KR" dirty="0" err="1" smtClean="0">
                <a:solidFill>
                  <a:schemeClr val="bg2"/>
                </a:solidFill>
              </a:rPr>
              <a:t>Vegt</a:t>
            </a:r>
            <a:r>
              <a:rPr lang="en-US" altLang="ko-KR" dirty="0" smtClean="0">
                <a:solidFill>
                  <a:schemeClr val="bg2"/>
                </a:solidFill>
              </a:rPr>
              <a:t>	Second: Sean Coffey</a:t>
            </a:r>
          </a:p>
          <a:p>
            <a:pPr lvl="1"/>
            <a:endParaRPr lang="ko-KR" altLang="ko-KR" dirty="0">
              <a:solidFill>
                <a:schemeClr val="bg2"/>
              </a:solidFill>
            </a:endParaRPr>
          </a:p>
          <a:p>
            <a:pPr lvl="1"/>
            <a:r>
              <a:rPr lang="en-US" altLang="ko-KR" dirty="0" smtClean="0">
                <a:solidFill>
                  <a:schemeClr val="bg2"/>
                </a:solidFill>
              </a:rPr>
              <a:t>Yes: 45 	No: 0 	Abstain: 8  </a:t>
            </a:r>
            <a:r>
              <a:rPr lang="en-US" altLang="ko-KR" dirty="0">
                <a:solidFill>
                  <a:schemeClr val="bg2"/>
                </a:solidFill>
              </a:rPr>
              <a:t>	</a:t>
            </a:r>
            <a:endParaRPr lang="ko-KR" altLang="ko-KR" dirty="0">
              <a:solidFill>
                <a:schemeClr val="bg2"/>
              </a:solidFill>
            </a:endParaRPr>
          </a:p>
          <a:p>
            <a:pPr lvl="1"/>
            <a:r>
              <a:rPr lang="en-US" altLang="ko-KR" dirty="0" smtClean="0">
                <a:solidFill>
                  <a:schemeClr val="bg2"/>
                </a:solidFill>
              </a:rPr>
              <a:t>Motion passed</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7960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September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17</a:t>
            </a:fld>
            <a:endParaRPr lang="en-US" altLang="ko-KR"/>
          </a:p>
        </p:txBody>
      </p:sp>
      <p:sp>
        <p:nvSpPr>
          <p:cNvPr id="23557" name="Rectangle 2"/>
          <p:cNvSpPr>
            <a:spLocks noGrp="1" noChangeArrowheads="1"/>
          </p:cNvSpPr>
          <p:nvPr>
            <p:ph type="title"/>
          </p:nvPr>
        </p:nvSpPr>
        <p:spPr/>
        <p:txBody>
          <a:bodyPr/>
          <a:lstStyle/>
          <a:p>
            <a:r>
              <a:rPr lang="en-US" altLang="ko-KR" dirty="0">
                <a:solidFill>
                  <a:schemeClr val="bg2"/>
                </a:solidFill>
              </a:rPr>
              <a:t>Motion </a:t>
            </a:r>
            <a:r>
              <a:rPr lang="en-US" altLang="ko-KR" dirty="0" smtClean="0">
                <a:solidFill>
                  <a:schemeClr val="bg2"/>
                </a:solidFill>
              </a:rPr>
              <a:t>3- </a:t>
            </a:r>
            <a:r>
              <a:rPr lang="en-US" altLang="en-US" dirty="0" smtClean="0">
                <a:solidFill>
                  <a:schemeClr val="bg2"/>
                </a:solidFill>
              </a:rPr>
              <a:t>Motion </a:t>
            </a:r>
            <a:r>
              <a:rPr lang="en-US" altLang="en-US" dirty="0">
                <a:solidFill>
                  <a:schemeClr val="bg2"/>
                </a:solidFill>
              </a:rPr>
              <a:t>for WGLB on </a:t>
            </a:r>
            <a:r>
              <a:rPr lang="en-US" altLang="en-US" dirty="0" smtClean="0">
                <a:solidFill>
                  <a:schemeClr val="bg2"/>
                </a:solidFill>
              </a:rPr>
              <a:t>P802.11ah D5.0 </a:t>
            </a:r>
            <a:r>
              <a:rPr lang="en-US" altLang="en-US" dirty="0">
                <a:solidFill>
                  <a:schemeClr val="bg2"/>
                </a:solidFill>
              </a:rPr>
              <a:t>(Unchanged</a:t>
            </a:r>
            <a:r>
              <a:rPr lang="en-US" altLang="en-US" dirty="0" smtClean="0">
                <a:solidFill>
                  <a:schemeClr val="bg2"/>
                </a:solidFill>
              </a:rPr>
              <a:t>)</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solidFill>
                  <a:schemeClr val="bg2"/>
                </a:solidFill>
              </a:rPr>
              <a:t>Having approved comment resolutions for all of the comments received from LB211 on P802.11ah D5.0 </a:t>
            </a:r>
          </a:p>
          <a:p>
            <a:r>
              <a:rPr lang="en-US" altLang="en-US" dirty="0" smtClean="0">
                <a:solidFill>
                  <a:schemeClr val="bg2"/>
                </a:solidFill>
              </a:rPr>
              <a:t>Approve a 15 day Working Group </a:t>
            </a:r>
            <a:r>
              <a:rPr lang="en-US" altLang="en-US" dirty="0">
                <a:solidFill>
                  <a:schemeClr val="bg2"/>
                </a:solidFill>
              </a:rPr>
              <a:t>Recirculation </a:t>
            </a:r>
            <a:r>
              <a:rPr lang="en-US" altLang="en-US" dirty="0" smtClean="0">
                <a:solidFill>
                  <a:schemeClr val="bg2"/>
                </a:solidFill>
              </a:rPr>
              <a:t>Ballot asking the question “Should P802.11ah D5.0 be forwarded to Sponsor Ballot?”  </a:t>
            </a:r>
          </a:p>
          <a:p>
            <a:r>
              <a:rPr lang="en-US" altLang="en-US" dirty="0" smtClean="0">
                <a:solidFill>
                  <a:schemeClr val="bg2"/>
                </a:solidFill>
              </a:rPr>
              <a:t>Moved: Alfred </a:t>
            </a:r>
            <a:r>
              <a:rPr lang="en-US" altLang="en-US" dirty="0" err="1" smtClean="0">
                <a:solidFill>
                  <a:schemeClr val="bg2"/>
                </a:solidFill>
              </a:rPr>
              <a:t>Asterjadhi</a:t>
            </a:r>
            <a:endParaRPr lang="en-US" altLang="en-US" dirty="0" smtClean="0">
              <a:solidFill>
                <a:schemeClr val="bg2"/>
              </a:solidFill>
            </a:endParaRPr>
          </a:p>
          <a:p>
            <a:r>
              <a:rPr lang="en-US" altLang="en-US" dirty="0" smtClean="0">
                <a:solidFill>
                  <a:schemeClr val="bg2"/>
                </a:solidFill>
              </a:rPr>
              <a:t>Seconded: Bin Tian</a:t>
            </a:r>
            <a:endParaRPr lang="en-US" altLang="ko-KR" dirty="0" smtClean="0">
              <a:solidFill>
                <a:schemeClr val="bg2"/>
              </a:solidFill>
            </a:endParaRPr>
          </a:p>
          <a:p>
            <a:r>
              <a:rPr lang="en-US" altLang="en-US" dirty="0" smtClean="0">
                <a:solidFill>
                  <a:schemeClr val="bg2"/>
                </a:solidFill>
              </a:rPr>
              <a:t>Result: Motion Passed (Yes 53	No 0	Abstain 3)</a:t>
            </a:r>
          </a:p>
        </p:txBody>
      </p:sp>
    </p:spTree>
    <p:extLst>
      <p:ext uri="{BB962C8B-B14F-4D97-AF65-F5344CB8AC3E}">
        <p14:creationId xmlns:p14="http://schemas.microsoft.com/office/powerpoint/2010/main" val="1351774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7960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September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18</a:t>
            </a:fld>
            <a:endParaRPr lang="en-US" altLang="ko-KR"/>
          </a:p>
        </p:txBody>
      </p:sp>
      <p:sp>
        <p:nvSpPr>
          <p:cNvPr id="23557" name="Rectangle 2"/>
          <p:cNvSpPr>
            <a:spLocks noGrp="1" noChangeArrowheads="1"/>
          </p:cNvSpPr>
          <p:nvPr>
            <p:ph type="title"/>
          </p:nvPr>
        </p:nvSpPr>
        <p:spPr/>
        <p:txBody>
          <a:bodyPr/>
          <a:lstStyle/>
          <a:p>
            <a:r>
              <a:rPr lang="en-US" altLang="ko-KR" dirty="0">
                <a:solidFill>
                  <a:schemeClr val="bg2"/>
                </a:solidFill>
              </a:rPr>
              <a:t>Motion 4- Motion for EC Approval on P802.11ah D5.0 </a:t>
            </a:r>
            <a:endParaRPr lang="en-US" altLang="en-US" dirty="0" smtClean="0">
              <a:solidFill>
                <a:schemeClr val="bg2"/>
              </a:solidFill>
            </a:endParaRPr>
          </a:p>
        </p:txBody>
      </p:sp>
      <p:sp>
        <p:nvSpPr>
          <p:cNvPr id="23558" name="Rectangle 3"/>
          <p:cNvSpPr>
            <a:spLocks noGrp="1" noChangeArrowheads="1"/>
          </p:cNvSpPr>
          <p:nvPr>
            <p:ph type="body" idx="1"/>
          </p:nvPr>
        </p:nvSpPr>
        <p:spPr>
          <a:xfrm>
            <a:off x="685800" y="1676400"/>
            <a:ext cx="7772400" cy="3810000"/>
          </a:xfrm>
        </p:spPr>
        <p:txBody>
          <a:bodyPr/>
          <a:lstStyle/>
          <a:p>
            <a:pPr lvl="0"/>
            <a:r>
              <a:rPr lang="en-GB" altLang="ko-KR" dirty="0">
                <a:solidFill>
                  <a:schemeClr val="bg2"/>
                </a:solidFill>
              </a:rPr>
              <a:t>Approve document </a:t>
            </a:r>
            <a:r>
              <a:rPr lang="en-GB" altLang="ko-KR" dirty="0" smtClean="0">
                <a:solidFill>
                  <a:schemeClr val="bg2"/>
                </a:solidFill>
              </a:rPr>
              <a:t>11-15-0526r2 </a:t>
            </a:r>
            <a:r>
              <a:rPr lang="en-GB" altLang="ko-KR" dirty="0">
                <a:solidFill>
                  <a:schemeClr val="bg2"/>
                </a:solidFill>
              </a:rPr>
              <a:t>as the report to the IEEE 802 Executive Committee on the requirements for conditional approval to forward </a:t>
            </a:r>
            <a:r>
              <a:rPr lang="en-GB" altLang="ko-KR" dirty="0" smtClean="0">
                <a:solidFill>
                  <a:schemeClr val="bg2"/>
                </a:solidFill>
              </a:rPr>
              <a:t>P802.11ah D5.0 </a:t>
            </a:r>
            <a:r>
              <a:rPr lang="en-GB" altLang="ko-KR" dirty="0">
                <a:solidFill>
                  <a:schemeClr val="bg2"/>
                </a:solidFill>
              </a:rPr>
              <a:t>to sponsor ballot, granting the chair editorial license and</a:t>
            </a:r>
          </a:p>
          <a:p>
            <a:r>
              <a:rPr lang="en-US" altLang="ko-KR" dirty="0">
                <a:solidFill>
                  <a:schemeClr val="bg2"/>
                </a:solidFill>
              </a:rPr>
              <a:t>Request the IEEE 802 Executive Committee to conditionally approve forwarding </a:t>
            </a:r>
            <a:r>
              <a:rPr lang="en-GB" altLang="ko-KR" dirty="0">
                <a:solidFill>
                  <a:schemeClr val="bg2"/>
                </a:solidFill>
              </a:rPr>
              <a:t>P802.11ah D5.0</a:t>
            </a:r>
            <a:r>
              <a:rPr lang="en-GB" altLang="ko-KR" dirty="0" smtClean="0">
                <a:solidFill>
                  <a:schemeClr val="bg2"/>
                </a:solidFill>
              </a:rPr>
              <a:t> </a:t>
            </a:r>
            <a:r>
              <a:rPr lang="en-US" altLang="ko-KR" dirty="0">
                <a:solidFill>
                  <a:schemeClr val="bg2"/>
                </a:solidFill>
              </a:rPr>
              <a:t>to sponsor ballot.</a:t>
            </a:r>
          </a:p>
          <a:p>
            <a:r>
              <a:rPr lang="en-US" altLang="en-US" dirty="0" smtClean="0">
                <a:solidFill>
                  <a:schemeClr val="bg2"/>
                </a:solidFill>
              </a:rPr>
              <a:t>Moved: </a:t>
            </a:r>
            <a:r>
              <a:rPr lang="en-US" altLang="en-US" dirty="0">
                <a:solidFill>
                  <a:schemeClr val="bg2"/>
                </a:solidFill>
              </a:rPr>
              <a:t>Eugene </a:t>
            </a:r>
            <a:r>
              <a:rPr lang="en-US" altLang="en-US" dirty="0" err="1">
                <a:solidFill>
                  <a:schemeClr val="bg2"/>
                </a:solidFill>
              </a:rPr>
              <a:t>Baik</a:t>
            </a:r>
            <a:r>
              <a:rPr lang="en-US" altLang="en-US" dirty="0">
                <a:solidFill>
                  <a:schemeClr val="bg2"/>
                </a:solidFill>
              </a:rPr>
              <a:t> </a:t>
            </a:r>
            <a:endParaRPr lang="en-US" altLang="en-US" dirty="0" smtClean="0">
              <a:solidFill>
                <a:schemeClr val="bg2"/>
              </a:solidFill>
            </a:endParaRPr>
          </a:p>
          <a:p>
            <a:r>
              <a:rPr lang="en-US" altLang="en-US" dirty="0" smtClean="0">
                <a:solidFill>
                  <a:schemeClr val="bg2"/>
                </a:solidFill>
              </a:rPr>
              <a:t>Seconded: </a:t>
            </a:r>
            <a:r>
              <a:rPr lang="en-US" altLang="ko-KR" dirty="0">
                <a:solidFill>
                  <a:schemeClr val="bg2"/>
                </a:solidFill>
              </a:rPr>
              <a:t>George </a:t>
            </a:r>
            <a:r>
              <a:rPr lang="en-US" altLang="ko-KR" dirty="0" err="1" smtClean="0">
                <a:solidFill>
                  <a:schemeClr val="bg2"/>
                </a:solidFill>
              </a:rPr>
              <a:t>Calcev</a:t>
            </a:r>
            <a:endParaRPr lang="en-US" altLang="ko-KR" dirty="0" smtClean="0">
              <a:solidFill>
                <a:schemeClr val="bg2"/>
              </a:solidFill>
            </a:endParaRPr>
          </a:p>
          <a:p>
            <a:r>
              <a:rPr lang="en-US" altLang="en-US" dirty="0" smtClean="0">
                <a:solidFill>
                  <a:schemeClr val="bg2"/>
                </a:solidFill>
              </a:rPr>
              <a:t>Result: Motion Passed (Yes 53 	No 0	Abstain 1)</a:t>
            </a:r>
          </a:p>
        </p:txBody>
      </p:sp>
    </p:spTree>
    <p:extLst>
      <p:ext uri="{BB962C8B-B14F-4D97-AF65-F5344CB8AC3E}">
        <p14:creationId xmlns:p14="http://schemas.microsoft.com/office/powerpoint/2010/main" val="1377382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7960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September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19</a:t>
            </a:fld>
            <a:endParaRPr lang="en-US" altLang="ko-KR"/>
          </a:p>
        </p:txBody>
      </p:sp>
      <p:sp>
        <p:nvSpPr>
          <p:cNvPr id="23557" name="Rectangle 2"/>
          <p:cNvSpPr>
            <a:spLocks noGrp="1" noChangeArrowheads="1"/>
          </p:cNvSpPr>
          <p:nvPr>
            <p:ph type="title"/>
          </p:nvPr>
        </p:nvSpPr>
        <p:spPr/>
        <p:txBody>
          <a:bodyPr/>
          <a:lstStyle/>
          <a:p>
            <a:r>
              <a:rPr lang="en-US" altLang="ko-KR" dirty="0">
                <a:solidFill>
                  <a:schemeClr val="bg2"/>
                </a:solidFill>
              </a:rPr>
              <a:t>Motion </a:t>
            </a:r>
            <a:r>
              <a:rPr lang="en-US" altLang="ko-KR" dirty="0" smtClean="0">
                <a:solidFill>
                  <a:schemeClr val="bg2"/>
                </a:solidFill>
              </a:rPr>
              <a:t>5</a:t>
            </a:r>
            <a:endParaRPr lang="en-US" altLang="en-US" dirty="0" smtClean="0">
              <a:solidFill>
                <a:schemeClr val="bg2"/>
              </a:solidFill>
            </a:endParaRPr>
          </a:p>
        </p:txBody>
      </p:sp>
      <p:sp>
        <p:nvSpPr>
          <p:cNvPr id="9" name="내용 개체 틀 2"/>
          <p:cNvSpPr>
            <a:spLocks noGrp="1"/>
          </p:cNvSpPr>
          <p:nvPr>
            <p:ph idx="1"/>
          </p:nvPr>
        </p:nvSpPr>
        <p:spPr>
          <a:xfrm>
            <a:off x="685800" y="1981200"/>
            <a:ext cx="7772400" cy="4114800"/>
          </a:xfrm>
        </p:spPr>
        <p:txBody>
          <a:bodyPr/>
          <a:lstStyle/>
          <a:p>
            <a:r>
              <a:rPr lang="en-US" altLang="ko-KR" dirty="0" smtClean="0">
                <a:solidFill>
                  <a:schemeClr val="bg2"/>
                </a:solidFill>
              </a:rPr>
              <a:t>Move to approve </a:t>
            </a:r>
            <a:r>
              <a:rPr lang="en-US" altLang="ko-KR" dirty="0">
                <a:solidFill>
                  <a:schemeClr val="bg2"/>
                </a:solidFill>
              </a:rPr>
              <a:t>the following schedule of weekly teleconferences </a:t>
            </a:r>
            <a:r>
              <a:rPr lang="en-US" altLang="ko-KR" dirty="0" smtClean="0">
                <a:solidFill>
                  <a:schemeClr val="bg2"/>
                </a:solidFill>
              </a:rPr>
              <a:t>between Oct 7</a:t>
            </a:r>
            <a:r>
              <a:rPr lang="en-US" altLang="ko-KR" baseline="30000" dirty="0" smtClean="0">
                <a:solidFill>
                  <a:schemeClr val="bg2"/>
                </a:solidFill>
              </a:rPr>
              <a:t>th  </a:t>
            </a:r>
            <a:r>
              <a:rPr lang="en-US" altLang="ko-KR" dirty="0" smtClean="0">
                <a:solidFill>
                  <a:schemeClr val="bg2"/>
                </a:solidFill>
              </a:rPr>
              <a:t>2015 and Jan 13</a:t>
            </a:r>
            <a:r>
              <a:rPr lang="en-US" altLang="ko-KR" baseline="30000" dirty="0" smtClean="0">
                <a:solidFill>
                  <a:schemeClr val="bg2"/>
                </a:solidFill>
              </a:rPr>
              <a:t>th</a:t>
            </a:r>
            <a:r>
              <a:rPr lang="en-US" altLang="ko-KR" dirty="0" smtClean="0">
                <a:solidFill>
                  <a:schemeClr val="bg2"/>
                </a:solidFill>
              </a:rPr>
              <a:t> 2016</a:t>
            </a:r>
          </a:p>
          <a:p>
            <a:pPr lvl="1">
              <a:defRPr/>
            </a:pPr>
            <a:r>
              <a:rPr lang="en-US" altLang="ja-JP" dirty="0" smtClean="0">
                <a:solidFill>
                  <a:schemeClr val="bg2"/>
                </a:solidFill>
              </a:rPr>
              <a:t>Wednesday 8PM ET</a:t>
            </a:r>
            <a:r>
              <a:rPr lang="ja-JP" altLang="en-US" dirty="0" smtClean="0">
                <a:solidFill>
                  <a:schemeClr val="bg2"/>
                </a:solidFill>
              </a:rPr>
              <a:t> </a:t>
            </a:r>
            <a:r>
              <a:rPr lang="en-US" altLang="ja-JP" dirty="0" smtClean="0">
                <a:solidFill>
                  <a:schemeClr val="bg2"/>
                </a:solidFill>
              </a:rPr>
              <a:t>for 3 hours </a:t>
            </a:r>
            <a:endParaRPr lang="en-US" altLang="ja-JP" dirty="0">
              <a:solidFill>
                <a:schemeClr val="bg2"/>
              </a:solidFill>
            </a:endParaRPr>
          </a:p>
          <a:p>
            <a:pPr marL="0" indent="0">
              <a:buNone/>
            </a:pPr>
            <a:endParaRPr lang="ko-KR" altLang="ko-KR" dirty="0">
              <a:solidFill>
                <a:schemeClr val="bg2"/>
              </a:solidFill>
            </a:endParaRPr>
          </a:p>
          <a:p>
            <a:pPr lvl="1"/>
            <a:r>
              <a:rPr lang="en-US" altLang="ko-KR" dirty="0">
                <a:solidFill>
                  <a:schemeClr val="bg2"/>
                </a:solidFill>
              </a:rPr>
              <a:t>Move: Alfred </a:t>
            </a:r>
            <a:r>
              <a:rPr lang="en-US" altLang="ko-KR" dirty="0" err="1">
                <a:solidFill>
                  <a:schemeClr val="bg2"/>
                </a:solidFill>
              </a:rPr>
              <a:t>Asterjadhi</a:t>
            </a:r>
            <a:r>
              <a:rPr lang="en-US" altLang="ko-KR" dirty="0">
                <a:solidFill>
                  <a:schemeClr val="bg2"/>
                </a:solidFill>
              </a:rPr>
              <a:t>	Second</a:t>
            </a:r>
            <a:r>
              <a:rPr lang="en-US" altLang="ko-KR" dirty="0" smtClean="0">
                <a:solidFill>
                  <a:schemeClr val="bg2"/>
                </a:solidFill>
              </a:rPr>
              <a:t>: Eugene </a:t>
            </a:r>
            <a:r>
              <a:rPr lang="en-US" altLang="ko-KR" dirty="0" err="1" smtClean="0">
                <a:solidFill>
                  <a:schemeClr val="bg2"/>
                </a:solidFill>
              </a:rPr>
              <a:t>Baik</a:t>
            </a:r>
            <a:endParaRPr lang="en-US" altLang="ko-KR" dirty="0">
              <a:solidFill>
                <a:schemeClr val="bg2"/>
              </a:solidFill>
            </a:endParaRPr>
          </a:p>
          <a:p>
            <a:pPr lvl="1"/>
            <a:r>
              <a:rPr lang="en-US" altLang="ko-KR" dirty="0">
                <a:solidFill>
                  <a:schemeClr val="bg2"/>
                </a:solidFill>
              </a:rPr>
              <a:t>Discussions</a:t>
            </a:r>
            <a:r>
              <a:rPr lang="en-US" altLang="ko-KR" dirty="0" smtClean="0">
                <a:solidFill>
                  <a:schemeClr val="bg2"/>
                </a:solidFill>
              </a:rPr>
              <a:t>: None</a:t>
            </a:r>
            <a:endParaRPr lang="ko-KR" altLang="ko-KR" dirty="0">
              <a:solidFill>
                <a:schemeClr val="bg2"/>
              </a:solidFill>
            </a:endParaRPr>
          </a:p>
          <a:p>
            <a:pPr lvl="1"/>
            <a:r>
              <a:rPr lang="en-US" altLang="ko-KR" dirty="0">
                <a:solidFill>
                  <a:schemeClr val="bg2"/>
                </a:solidFill>
              </a:rPr>
              <a:t>Motion Passed without any objection</a:t>
            </a:r>
            <a:endParaRPr lang="ko-KR" altLang="en-US" dirty="0"/>
          </a:p>
        </p:txBody>
      </p:sp>
    </p:spTree>
    <p:extLst>
      <p:ext uri="{BB962C8B-B14F-4D97-AF65-F5344CB8AC3E}">
        <p14:creationId xmlns:p14="http://schemas.microsoft.com/office/powerpoint/2010/main" val="1239663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solidFill>
                  <a:schemeClr val="bg2"/>
                </a:solidFill>
              </a:rPr>
              <a:t>IEEE 802.11ah Agenda</a:t>
            </a:r>
          </a:p>
        </p:txBody>
      </p:sp>
      <p:sp>
        <p:nvSpPr>
          <p:cNvPr id="15363" name="Content Placeholder 2"/>
          <p:cNvSpPr>
            <a:spLocks noGrp="1"/>
          </p:cNvSpPr>
          <p:nvPr>
            <p:ph idx="1"/>
          </p:nvPr>
        </p:nvSpPr>
        <p:spPr>
          <a:xfrm>
            <a:off x="685800" y="1676400"/>
            <a:ext cx="7772400" cy="48006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July meeting minutes (11-15/0900r1)</a:t>
            </a:r>
          </a:p>
          <a:p>
            <a:pPr marL="609600" indent="-609600"/>
            <a:r>
              <a:rPr lang="en-US" altLang="ko-KR" dirty="0" smtClean="0">
                <a:solidFill>
                  <a:schemeClr val="bg2"/>
                </a:solidFill>
              </a:rPr>
              <a:t>Address </a:t>
            </a:r>
            <a:r>
              <a:rPr lang="en-US" altLang="ko-KR" dirty="0">
                <a:solidFill>
                  <a:schemeClr val="bg2"/>
                </a:solidFill>
              </a:rPr>
              <a:t>Letter Ballot </a:t>
            </a:r>
            <a:r>
              <a:rPr lang="en-US" altLang="ko-KR" dirty="0" smtClean="0">
                <a:solidFill>
                  <a:schemeClr val="bg2"/>
                </a:solidFill>
              </a:rPr>
              <a:t>comments for Draft 5.0 </a:t>
            </a:r>
          </a:p>
          <a:p>
            <a:pPr marL="1009650" lvl="1" indent="-609600"/>
            <a:r>
              <a:rPr lang="en-US" altLang="ko-KR" dirty="0" smtClean="0">
                <a:solidFill>
                  <a:schemeClr val="bg2"/>
                </a:solidFill>
              </a:rPr>
              <a:t>Comment Spreadsheet (11-15/0525r1)</a:t>
            </a:r>
            <a:endParaRPr lang="en-US" altLang="ko-KR" dirty="0">
              <a:solidFill>
                <a:schemeClr val="bg2"/>
              </a:solidFill>
            </a:endParaRPr>
          </a:p>
          <a:p>
            <a:pPr marL="609600" indent="-609600"/>
            <a:r>
              <a:rPr lang="en-US" altLang="ko-KR" dirty="0">
                <a:solidFill>
                  <a:schemeClr val="bg2"/>
                </a:solidFill>
              </a:rPr>
              <a:t>Motion for draft </a:t>
            </a:r>
            <a:r>
              <a:rPr lang="en-US" altLang="ko-KR" dirty="0" smtClean="0">
                <a:solidFill>
                  <a:schemeClr val="bg2"/>
                </a:solidFill>
              </a:rPr>
              <a:t>text</a:t>
            </a:r>
            <a:endParaRPr lang="en-US" altLang="ko-KR" dirty="0">
              <a:solidFill>
                <a:schemeClr val="bg2"/>
              </a:solidFill>
            </a:endParaRPr>
          </a:p>
          <a:p>
            <a:pPr marL="609600" indent="-609600"/>
            <a:r>
              <a:rPr lang="en-US" altLang="ko-KR" dirty="0">
                <a:solidFill>
                  <a:schemeClr val="bg2"/>
                </a:solidFill>
              </a:rPr>
              <a:t>Conference call plan</a:t>
            </a:r>
          </a:p>
          <a:p>
            <a:pPr marL="609600" indent="-609600"/>
            <a:r>
              <a:rPr lang="en-US" altLang="ko-KR" dirty="0">
                <a:solidFill>
                  <a:schemeClr val="bg2"/>
                </a:solidFill>
              </a:rPr>
              <a:t>Timeline </a:t>
            </a:r>
            <a:r>
              <a:rPr lang="en-US" altLang="ko-KR" dirty="0" smtClean="0">
                <a:solidFill>
                  <a:schemeClr val="bg2"/>
                </a:solidFill>
              </a:rPr>
              <a:t>review</a:t>
            </a:r>
            <a:endParaRPr lang="en-US" altLang="ko-KR" dirty="0">
              <a:solidFill>
                <a:schemeClr val="bg2"/>
              </a:solidFill>
            </a:endParaRP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bg2"/>
                </a:solidFill>
              </a:rPr>
              <a:t>Pre-motion 1</a:t>
            </a:r>
            <a:endParaRPr lang="ko-KR" altLang="en-US" dirty="0">
              <a:solidFill>
                <a:schemeClr val="bg2"/>
              </a:solidFill>
            </a:endParaRPr>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err="1" smtClean="0">
                <a:solidFill>
                  <a:schemeClr val="bg2"/>
                </a:solidFill>
              </a:rPr>
              <a:t>xxxx</a:t>
            </a:r>
            <a:r>
              <a:rPr lang="en-US" altLang="ko-KR" dirty="0" smtClean="0">
                <a:solidFill>
                  <a:schemeClr val="bg2"/>
                </a:solidFill>
              </a:rPr>
              <a:t> </a:t>
            </a:r>
            <a:r>
              <a:rPr lang="en-GB" altLang="ko-KR" dirty="0" smtClean="0">
                <a:solidFill>
                  <a:schemeClr val="bg2"/>
                </a:solidFill>
              </a:rPr>
              <a:t>as shown in 11-15/xxxxr0?</a:t>
            </a:r>
            <a:r>
              <a:rPr lang="en-GB" altLang="ko-KR" dirty="0" smtClean="0"/>
              <a:t>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bg2"/>
                </a:solidFill>
              </a:rPr>
              <a:t>Submissions (Monday PM2)</a:t>
            </a:r>
            <a:endParaRPr lang="ko-KR" altLang="en-US" dirty="0">
              <a:solidFill>
                <a:schemeClr val="bg2"/>
              </a:solidFill>
            </a:endParaRPr>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0"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Letter Ballots Status</a:t>
            </a: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r>
              <a:rPr lang="en-US" altLang="ko-KR" dirty="0" err="1" smtClean="0">
                <a:solidFill>
                  <a:schemeClr val="bg2"/>
                </a:solidFill>
              </a:rPr>
              <a:t>TGah</a:t>
            </a:r>
            <a:r>
              <a:rPr lang="en-US" altLang="ko-KR" dirty="0" smtClean="0">
                <a:solidFill>
                  <a:schemeClr val="bg2"/>
                </a:solidFill>
              </a:rPr>
              <a:t> Draft Status </a:t>
            </a:r>
          </a:p>
          <a:p>
            <a:pPr lvl="2"/>
            <a:r>
              <a:rPr lang="en-US" altLang="ko-KR" sz="1800" dirty="0" err="1" smtClean="0">
                <a:solidFill>
                  <a:schemeClr val="bg2"/>
                </a:solidFill>
              </a:rPr>
              <a:t>TGah</a:t>
            </a:r>
            <a:r>
              <a:rPr lang="en-US" altLang="ko-KR" sz="1800" dirty="0" smtClean="0">
                <a:solidFill>
                  <a:schemeClr val="bg2"/>
                </a:solidFill>
              </a:rPr>
              <a:t> Draft 2.0, 3.0, 4.0 and 5.0 passed the WG motion</a:t>
            </a:r>
          </a:p>
          <a:p>
            <a:pPr lvl="2"/>
            <a:r>
              <a:rPr lang="en-US" altLang="ko-KR" sz="1800" dirty="0" smtClean="0">
                <a:solidFill>
                  <a:schemeClr val="bg2"/>
                </a:solidFill>
              </a:rPr>
              <a:t>Can access </a:t>
            </a:r>
            <a:r>
              <a:rPr lang="en-US" altLang="ko-KR" sz="1800" dirty="0" err="1" smtClean="0">
                <a:solidFill>
                  <a:schemeClr val="bg2"/>
                </a:solidFill>
              </a:rPr>
              <a:t>TGah</a:t>
            </a:r>
            <a:r>
              <a:rPr lang="en-US" altLang="ko-KR" sz="1800" dirty="0" smtClean="0">
                <a:solidFill>
                  <a:schemeClr val="bg2"/>
                </a:solidFill>
              </a:rPr>
              <a:t> </a:t>
            </a:r>
            <a:r>
              <a:rPr lang="en-US" altLang="ko-KR" sz="1800" dirty="0">
                <a:solidFill>
                  <a:schemeClr val="bg2"/>
                </a:solidFill>
              </a:rPr>
              <a:t>Draft 5</a:t>
            </a:r>
            <a:r>
              <a:rPr lang="en-US" altLang="ko-KR" sz="1800" dirty="0" smtClean="0">
                <a:solidFill>
                  <a:schemeClr val="bg2"/>
                </a:solidFill>
              </a:rPr>
              <a:t>.0 from IEEE store</a:t>
            </a:r>
            <a:endParaRPr lang="en-US" altLang="ko-KR" sz="1800" dirty="0">
              <a:solidFill>
                <a:schemeClr val="bg2"/>
              </a:solidFill>
            </a:endParaRPr>
          </a:p>
          <a:p>
            <a:endParaRPr lang="en-US" altLang="ko-KR" dirty="0" smtClean="0"/>
          </a:p>
          <a:p>
            <a:pPr lvl="1"/>
            <a:endParaRPr lang="en-US" dirty="0"/>
          </a:p>
          <a:p>
            <a:pPr lvl="1"/>
            <a:endParaRPr lang="en-US" dirty="0"/>
          </a:p>
        </p:txBody>
      </p:sp>
      <p:graphicFrame>
        <p:nvGraphicFramePr>
          <p:cNvPr id="14" name="표 13"/>
          <p:cNvGraphicFramePr>
            <a:graphicFrameLocks noGrp="1"/>
          </p:cNvGraphicFramePr>
          <p:nvPr>
            <p:extLst>
              <p:ext uri="{D42A27DB-BD31-4B8C-83A1-F6EECF244321}">
                <p14:modId xmlns:p14="http://schemas.microsoft.com/office/powerpoint/2010/main" val="2162106772"/>
              </p:ext>
            </p:extLst>
          </p:nvPr>
        </p:nvGraphicFramePr>
        <p:xfrm>
          <a:off x="457202" y="2438400"/>
          <a:ext cx="8381998" cy="2857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211.1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r>
                        <a:rPr lang="en-US" sz="1000" dirty="0" smtClean="0">
                          <a:solidFill>
                            <a:schemeClr val="tx1"/>
                          </a:solidFill>
                          <a:effectLst/>
                          <a:latin typeface="Arial"/>
                        </a:rPr>
                        <a:t>LB211 Post Ballot vote changes</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254</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95.13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solidFill>
                  <a:schemeClr val="bg2"/>
                </a:solidFill>
              </a:rPr>
              <a:t>Submissions (Monday PM2)</a:t>
            </a:r>
            <a:endParaRPr lang="en-US" dirty="0">
              <a:solidFill>
                <a:schemeClr val="bg2"/>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
        <p:nvSpPr>
          <p:cNvPr id="9" name="Content Placeholder 2"/>
          <p:cNvSpPr>
            <a:spLocks noGrp="1"/>
          </p:cNvSpPr>
          <p:nvPr>
            <p:ph idx="1"/>
          </p:nvPr>
        </p:nvSpPr>
        <p:spPr>
          <a:xfrm>
            <a:off x="685800" y="1981200"/>
            <a:ext cx="7772400" cy="4114800"/>
          </a:xfrm>
        </p:spPr>
        <p:txBody>
          <a:bodyPr/>
          <a:lstStyle/>
          <a:p>
            <a:r>
              <a:rPr lang="en-US" altLang="ko-KR" dirty="0" err="1">
                <a:solidFill>
                  <a:schemeClr val="bg2"/>
                </a:solidFill>
              </a:rPr>
              <a:t>TGah</a:t>
            </a:r>
            <a:r>
              <a:rPr lang="en-US" altLang="ko-KR" dirty="0">
                <a:solidFill>
                  <a:schemeClr val="bg2"/>
                </a:solidFill>
              </a:rPr>
              <a:t> Status Reports</a:t>
            </a:r>
          </a:p>
          <a:p>
            <a:pPr lvl="1"/>
            <a:r>
              <a:rPr lang="en-US" dirty="0" smtClean="0">
                <a:solidFill>
                  <a:schemeClr val="bg2"/>
                </a:solidFill>
              </a:rPr>
              <a:t>Except </a:t>
            </a:r>
            <a:r>
              <a:rPr lang="en-US" dirty="0">
                <a:solidFill>
                  <a:schemeClr val="bg2"/>
                </a:solidFill>
              </a:rPr>
              <a:t>for 4 comments (CID 7001, 7002, </a:t>
            </a:r>
            <a:r>
              <a:rPr lang="en-US" dirty="0" smtClean="0">
                <a:solidFill>
                  <a:schemeClr val="bg2"/>
                </a:solidFill>
              </a:rPr>
              <a:t>7003 and 7012) related </a:t>
            </a:r>
            <a:r>
              <a:rPr lang="en-US" dirty="0">
                <a:solidFill>
                  <a:schemeClr val="bg2"/>
                </a:solidFill>
              </a:rPr>
              <a:t>with an intellectual </a:t>
            </a:r>
            <a:r>
              <a:rPr lang="en-US" dirty="0" smtClean="0">
                <a:solidFill>
                  <a:schemeClr val="bg2"/>
                </a:solidFill>
              </a:rPr>
              <a:t>property, </a:t>
            </a:r>
            <a:r>
              <a:rPr lang="en-US" dirty="0">
                <a:solidFill>
                  <a:schemeClr val="bg2"/>
                </a:solidFill>
              </a:rPr>
              <a:t>all other comments received from LB211 have been </a:t>
            </a:r>
            <a:r>
              <a:rPr lang="en-US" dirty="0" smtClean="0">
                <a:solidFill>
                  <a:schemeClr val="bg2"/>
                </a:solidFill>
              </a:rPr>
              <a:t>resolved</a:t>
            </a:r>
          </a:p>
          <a:p>
            <a:pPr lvl="1"/>
            <a:r>
              <a:rPr lang="en-US" altLang="ko-KR" dirty="0">
                <a:solidFill>
                  <a:schemeClr val="bg2"/>
                </a:solidFill>
              </a:rPr>
              <a:t>P802.11ah Report to EC on Conditional Approval to go to Sponsor </a:t>
            </a:r>
            <a:r>
              <a:rPr lang="en-US" altLang="ko-KR" dirty="0" smtClean="0">
                <a:solidFill>
                  <a:schemeClr val="bg2"/>
                </a:solidFill>
              </a:rPr>
              <a:t>Ballot has been updated (</a:t>
            </a:r>
            <a:r>
              <a:rPr lang="en-US" altLang="ko-KR" dirty="0" smtClean="0">
                <a:solidFill>
                  <a:schemeClr val="bg2"/>
                </a:solidFill>
                <a:hlinkClick r:id="rId2"/>
              </a:rPr>
              <a:t>11-15/0526r1</a:t>
            </a:r>
            <a:r>
              <a:rPr lang="en-US" altLang="ko-KR" dirty="0" smtClean="0">
                <a:solidFill>
                  <a:schemeClr val="bg2"/>
                </a:solidFill>
              </a:rPr>
              <a:t>)</a:t>
            </a:r>
            <a:endParaRPr lang="en-US" dirty="0" smtClean="0">
              <a:solidFill>
                <a:schemeClr val="bg2"/>
              </a:solidFill>
            </a:endParaRPr>
          </a:p>
          <a:p>
            <a:pPr lvl="2"/>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bg2"/>
                </a:solidFill>
              </a:rPr>
              <a:t>Submissions (Monday PM2)</a:t>
            </a:r>
            <a:endParaRPr lang="ko-KR" altLang="en-US" dirty="0">
              <a:solidFill>
                <a:schemeClr val="bg2"/>
              </a:solidFill>
            </a:endParaRPr>
          </a:p>
        </p:txBody>
      </p:sp>
      <p:sp>
        <p:nvSpPr>
          <p:cNvPr id="3" name="내용 개체 틀 2"/>
          <p:cNvSpPr>
            <a:spLocks noGrp="1"/>
          </p:cNvSpPr>
          <p:nvPr>
            <p:ph idx="1"/>
          </p:nvPr>
        </p:nvSpPr>
        <p:spPr/>
        <p:txBody>
          <a:bodyPr/>
          <a:lstStyle/>
          <a:p>
            <a:r>
              <a:rPr lang="en-US" altLang="ko-KR" dirty="0" smtClean="0">
                <a:solidFill>
                  <a:schemeClr val="bg2"/>
                </a:solidFill>
              </a:rPr>
              <a:t>Submissions to address</a:t>
            </a:r>
            <a:r>
              <a:rPr lang="en-US" altLang="ko-KR" dirty="0">
                <a:solidFill>
                  <a:schemeClr val="bg2"/>
                </a:solidFill>
              </a:rPr>
              <a:t> CID 7001, 7002, 7003 and 7012</a:t>
            </a:r>
            <a:r>
              <a:rPr lang="en-US" altLang="ko-KR" dirty="0" smtClean="0">
                <a:solidFill>
                  <a:schemeClr val="bg2"/>
                </a:solidFill>
              </a:rPr>
              <a:t>  </a:t>
            </a:r>
          </a:p>
          <a:p>
            <a:pPr lvl="1"/>
            <a:r>
              <a:rPr lang="en-US" altLang="ko-KR" dirty="0">
                <a:solidFill>
                  <a:schemeClr val="bg2"/>
                </a:solidFill>
              </a:rPr>
              <a:t>WG Chair comments to </a:t>
            </a:r>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(11-15/1084r0, Adrian </a:t>
            </a:r>
            <a:r>
              <a:rPr lang="en-US" altLang="ko-KR" dirty="0" smtClean="0">
                <a:solidFill>
                  <a:schemeClr val="bg2"/>
                </a:solidFill>
              </a:rPr>
              <a:t>Stephens)</a:t>
            </a:r>
          </a:p>
          <a:p>
            <a:pPr lvl="1"/>
            <a:r>
              <a:rPr lang="en-US" altLang="ko-KR" dirty="0">
                <a:solidFill>
                  <a:schemeClr val="bg2"/>
                </a:solidFill>
              </a:rPr>
              <a:t>Proposed Resolution for comments on missing </a:t>
            </a:r>
            <a:r>
              <a:rPr lang="en-US" altLang="ko-KR" dirty="0" err="1" smtClean="0">
                <a:solidFill>
                  <a:schemeClr val="bg2"/>
                </a:solidFill>
              </a:rPr>
              <a:t>LoA</a:t>
            </a:r>
            <a:r>
              <a:rPr lang="en-US" altLang="ko-KR" dirty="0" smtClean="0">
                <a:solidFill>
                  <a:schemeClr val="bg2"/>
                </a:solidFill>
              </a:rPr>
              <a:t> (11-15/1029r0</a:t>
            </a:r>
            <a:r>
              <a:rPr lang="en-US" altLang="ko-KR" dirty="0">
                <a:solidFill>
                  <a:schemeClr val="bg2"/>
                </a:solidFill>
              </a:rPr>
              <a:t>, Rolf de </a:t>
            </a:r>
            <a:r>
              <a:rPr lang="en-US" altLang="ko-KR" dirty="0" err="1" smtClean="0">
                <a:solidFill>
                  <a:schemeClr val="bg2"/>
                </a:solidFill>
              </a:rPr>
              <a:t>Vegt</a:t>
            </a:r>
            <a:r>
              <a:rPr lang="en-US" altLang="ko-KR" dirty="0" smtClean="0">
                <a:solidFill>
                  <a:schemeClr val="bg2"/>
                </a:solidFill>
              </a:rPr>
              <a:t>)</a:t>
            </a:r>
          </a:p>
          <a:p>
            <a:pPr lvl="2"/>
            <a:r>
              <a:rPr lang="en-US" altLang="ko-KR" sz="2000" dirty="0" smtClean="0">
                <a:solidFill>
                  <a:schemeClr val="bg2"/>
                </a:solidFill>
              </a:rPr>
              <a:t>Motion has postponed by Thursday AM2 </a:t>
            </a:r>
          </a:p>
          <a:p>
            <a:pPr lvl="2"/>
            <a:endParaRPr lang="en-US" altLang="ko-KR" sz="2000" dirty="0" smtClean="0">
              <a:solidFill>
                <a:schemeClr val="bg2"/>
              </a:solidFill>
            </a:endParaRPr>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2015</a:t>
            </a:r>
          </a:p>
        </p:txBody>
      </p:sp>
      <p:sp>
        <p:nvSpPr>
          <p:cNvPr id="5" name="바닥글 개체 틀 4"/>
          <p:cNvSpPr>
            <a:spLocks noGrp="1"/>
          </p:cNvSpPr>
          <p:nvPr>
            <p:ph type="ftr" sz="quarter" idx="11"/>
          </p:nvPr>
        </p:nvSpPr>
        <p:spPr/>
        <p:txBody>
          <a:bodyPr/>
          <a:lstStyle/>
          <a:p>
            <a:pPr>
              <a:defRPr/>
            </a:pPr>
            <a:r>
              <a:rPr lang="en-US" smtClean="0"/>
              <a:t>David Halasz (Qualcomm)</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68793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solidFill>
                  <a:schemeClr val="bg2"/>
                </a:solidFill>
              </a:rPr>
              <a:t>Submissions </a:t>
            </a:r>
            <a:r>
              <a:rPr lang="en-US" altLang="ko-KR" dirty="0" smtClean="0">
                <a:solidFill>
                  <a:schemeClr val="bg2"/>
                </a:solidFill>
              </a:rPr>
              <a:t>(Thursday AM2)</a:t>
            </a:r>
            <a:endParaRPr lang="en-US" dirty="0">
              <a:solidFill>
                <a:schemeClr val="bg2"/>
              </a:solidFill>
            </a:endParaRPr>
          </a:p>
        </p:txBody>
      </p:sp>
      <p:sp>
        <p:nvSpPr>
          <p:cNvPr id="3" name="Content Placeholder 2"/>
          <p:cNvSpPr>
            <a:spLocks noGrp="1"/>
          </p:cNvSpPr>
          <p:nvPr>
            <p:ph idx="1"/>
          </p:nvPr>
        </p:nvSpPr>
        <p:spPr/>
        <p:txBody>
          <a:bodyPr/>
          <a:lstStyle/>
          <a:p>
            <a:r>
              <a:rPr lang="en-US" altLang="ko-KR" dirty="0">
                <a:solidFill>
                  <a:schemeClr val="bg2"/>
                </a:solidFill>
              </a:rPr>
              <a:t>Submissions made during </a:t>
            </a:r>
            <a:r>
              <a:rPr lang="en-US" altLang="ko-KR" dirty="0" smtClean="0">
                <a:solidFill>
                  <a:schemeClr val="bg2"/>
                </a:solidFill>
              </a:rPr>
              <a:t>September F2F meeting </a:t>
            </a:r>
            <a:r>
              <a:rPr lang="en-US" altLang="ko-KR" dirty="0">
                <a:solidFill>
                  <a:schemeClr val="bg2"/>
                </a:solidFill>
              </a:rPr>
              <a:t>and ready for motion </a:t>
            </a:r>
            <a:r>
              <a:rPr lang="en-US" altLang="ko-KR" dirty="0" smtClean="0">
                <a:solidFill>
                  <a:schemeClr val="bg2"/>
                </a:solidFill>
              </a:rPr>
              <a:t>(slides 14-18) on Thursday AM2</a:t>
            </a:r>
          </a:p>
          <a:p>
            <a:pPr lvl="1"/>
            <a:r>
              <a:rPr lang="en-US" altLang="ko-KR" dirty="0" smtClean="0">
                <a:solidFill>
                  <a:schemeClr val="bg2"/>
                </a:solidFill>
              </a:rPr>
              <a:t>Proposed </a:t>
            </a:r>
            <a:r>
              <a:rPr lang="en-US" altLang="ko-KR" dirty="0">
                <a:solidFill>
                  <a:schemeClr val="bg2"/>
                </a:solidFill>
              </a:rPr>
              <a:t>Resolution for comments on missing </a:t>
            </a:r>
            <a:r>
              <a:rPr lang="en-US" altLang="ko-KR" dirty="0" err="1">
                <a:solidFill>
                  <a:schemeClr val="bg2"/>
                </a:solidFill>
              </a:rPr>
              <a:t>LoA</a:t>
            </a:r>
            <a:r>
              <a:rPr lang="en-US" altLang="ko-KR" dirty="0">
                <a:solidFill>
                  <a:schemeClr val="bg2"/>
                </a:solidFill>
              </a:rPr>
              <a:t> (</a:t>
            </a:r>
            <a:r>
              <a:rPr lang="en-US" altLang="ko-KR" dirty="0" smtClean="0">
                <a:solidFill>
                  <a:schemeClr val="bg2"/>
                </a:solidFill>
              </a:rPr>
              <a:t>11-15/1029r2, </a:t>
            </a:r>
            <a:r>
              <a:rPr lang="en-US" altLang="ko-KR" dirty="0">
                <a:solidFill>
                  <a:schemeClr val="bg2"/>
                </a:solidFill>
              </a:rPr>
              <a:t>Rolf de </a:t>
            </a:r>
            <a:r>
              <a:rPr lang="en-US" altLang="ko-KR" dirty="0" err="1">
                <a:solidFill>
                  <a:schemeClr val="bg2"/>
                </a:solidFill>
              </a:rPr>
              <a:t>Vegt</a:t>
            </a:r>
            <a:r>
              <a:rPr lang="en-US" altLang="ko-KR" dirty="0">
                <a:solidFill>
                  <a:schemeClr val="bg2"/>
                </a:solidFill>
              </a:rPr>
              <a:t>)</a:t>
            </a: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Agenda cont.</a:t>
            </a:r>
            <a:br>
              <a:rPr lang="en-US" dirty="0" smtClean="0">
                <a:solidFill>
                  <a:schemeClr val="bg2"/>
                </a:solidFill>
              </a:rPr>
            </a:br>
            <a:r>
              <a:rPr lang="en-US" dirty="0" smtClean="0">
                <a:solidFill>
                  <a:schemeClr val="bg2"/>
                </a:solidFill>
              </a:rPr>
              <a:t>Teleconferences</a:t>
            </a:r>
            <a:endParaRPr lang="en-US" dirty="0">
              <a:solidFill>
                <a:schemeClr val="bg2"/>
              </a:solidFill>
            </a:endParaRPr>
          </a:p>
        </p:txBody>
      </p:sp>
      <p:sp>
        <p:nvSpPr>
          <p:cNvPr id="3" name="Content Placeholder 2"/>
          <p:cNvSpPr>
            <a:spLocks noGrp="1"/>
          </p:cNvSpPr>
          <p:nvPr>
            <p:ph idx="1"/>
          </p:nvPr>
        </p:nvSpPr>
        <p:spPr/>
        <p:txBody>
          <a:bodyPr/>
          <a:lstStyle/>
          <a:p>
            <a:r>
              <a:rPr lang="en-US" altLang="ko-KR" dirty="0" smtClean="0">
                <a:solidFill>
                  <a:schemeClr val="bg2"/>
                </a:solidFill>
              </a:rPr>
              <a:t>Weekly </a:t>
            </a:r>
            <a:r>
              <a:rPr lang="en-US" altLang="ko-KR" dirty="0">
                <a:solidFill>
                  <a:schemeClr val="bg2"/>
                </a:solidFill>
              </a:rPr>
              <a:t>teleconferences between Oct 7</a:t>
            </a:r>
            <a:r>
              <a:rPr lang="en-US" altLang="ko-KR" baseline="30000" dirty="0">
                <a:solidFill>
                  <a:schemeClr val="bg2"/>
                </a:solidFill>
              </a:rPr>
              <a:t>th  </a:t>
            </a:r>
            <a:r>
              <a:rPr lang="en-US" altLang="ko-KR" dirty="0">
                <a:solidFill>
                  <a:schemeClr val="bg2"/>
                </a:solidFill>
              </a:rPr>
              <a:t>2015 and Jan 13</a:t>
            </a:r>
            <a:r>
              <a:rPr lang="en-US" altLang="ko-KR" baseline="30000" dirty="0">
                <a:solidFill>
                  <a:schemeClr val="bg2"/>
                </a:solidFill>
              </a:rPr>
              <a:t>th</a:t>
            </a:r>
            <a:r>
              <a:rPr lang="en-US" altLang="ko-KR" dirty="0">
                <a:solidFill>
                  <a:schemeClr val="bg2"/>
                </a:solidFill>
              </a:rPr>
              <a:t> 2016</a:t>
            </a:r>
          </a:p>
          <a:p>
            <a:pPr lvl="1">
              <a:defRPr/>
            </a:pPr>
            <a:r>
              <a:rPr lang="en-US" altLang="ja-JP" dirty="0">
                <a:solidFill>
                  <a:schemeClr val="bg2"/>
                </a:solidFill>
              </a:rPr>
              <a:t>Wednesday 8PM ET</a:t>
            </a:r>
            <a:r>
              <a:rPr lang="ja-JP" altLang="en-US" dirty="0">
                <a:solidFill>
                  <a:schemeClr val="bg2"/>
                </a:solidFill>
              </a:rPr>
              <a:t> </a:t>
            </a:r>
            <a:r>
              <a:rPr lang="en-US" altLang="ja-JP" dirty="0">
                <a:solidFill>
                  <a:schemeClr val="bg2"/>
                </a:solidFill>
              </a:rPr>
              <a:t>for 3 hours</a:t>
            </a:r>
            <a:r>
              <a:rPr lang="en-US" altLang="ja-JP" dirty="0"/>
              <a:t> </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Timeline</a:t>
            </a:r>
            <a:endParaRPr lang="en-US" dirty="0">
              <a:solidFill>
                <a:schemeClr val="bg2"/>
              </a:solidFill>
            </a:endParaRPr>
          </a:p>
        </p:txBody>
      </p:sp>
      <p:sp>
        <p:nvSpPr>
          <p:cNvPr id="3" name="Content Placeholder 2"/>
          <p:cNvSpPr>
            <a:spLocks noGrp="1"/>
          </p:cNvSpPr>
          <p:nvPr>
            <p:ph idx="1"/>
          </p:nvPr>
        </p:nvSpPr>
        <p:spPr/>
        <p:txBody>
          <a:bodyPr/>
          <a:lstStyle/>
          <a:p>
            <a:r>
              <a:rPr lang="en-US" dirty="0" smtClean="0">
                <a:solidFill>
                  <a:schemeClr val="bg2"/>
                </a:solidFill>
              </a:rPr>
              <a:t>Review 11/285</a:t>
            </a:r>
          </a:p>
          <a:p>
            <a:pPr lvl="1"/>
            <a:r>
              <a:rPr lang="en-US" altLang="ko-KR" dirty="0">
                <a:solidFill>
                  <a:schemeClr val="bg2"/>
                </a:solidFill>
              </a:rPr>
              <a:t>Internal Task Group Ballot : May 2013</a:t>
            </a:r>
          </a:p>
          <a:p>
            <a:pPr lvl="1"/>
            <a:r>
              <a:rPr lang="en-US" altLang="ko-KR" dirty="0">
                <a:solidFill>
                  <a:schemeClr val="bg2"/>
                </a:solidFill>
              </a:rPr>
              <a:t>Initial Letter Ballot : September </a:t>
            </a:r>
            <a:r>
              <a:rPr lang="en-US" altLang="ko-KR" dirty="0" smtClean="0">
                <a:solidFill>
                  <a:schemeClr val="bg2"/>
                </a:solidFill>
              </a:rPr>
              <a:t>2013</a:t>
            </a:r>
            <a:endParaRPr lang="en-US" altLang="ko-KR" dirty="0">
              <a:solidFill>
                <a:schemeClr val="bg2"/>
              </a:solidFill>
            </a:endParaRPr>
          </a:p>
          <a:p>
            <a:pPr lvl="1"/>
            <a:r>
              <a:rPr lang="en-US" altLang="ko-KR" dirty="0">
                <a:solidFill>
                  <a:schemeClr val="bg2"/>
                </a:solidFill>
              </a:rPr>
              <a:t>Initial Recirculation Letter Ballot : September </a:t>
            </a:r>
            <a:r>
              <a:rPr lang="en-US" altLang="ko-KR" dirty="0" smtClean="0">
                <a:solidFill>
                  <a:schemeClr val="bg2"/>
                </a:solidFill>
              </a:rPr>
              <a:t>2014</a:t>
            </a:r>
          </a:p>
          <a:p>
            <a:pPr lvl="1"/>
            <a:endParaRPr lang="en-US" altLang="ko-KR" dirty="0">
              <a:solidFill>
                <a:schemeClr val="bg2"/>
              </a:solidFill>
            </a:endParaRPr>
          </a:p>
          <a:p>
            <a:pPr marL="457200" lvl="1" indent="0">
              <a:buNone/>
            </a:pPr>
            <a:r>
              <a:rPr lang="en-US" altLang="ko-KR" dirty="0">
                <a:solidFill>
                  <a:schemeClr val="bg2"/>
                </a:solidFill>
              </a:rPr>
              <a:t> </a:t>
            </a:r>
            <a:r>
              <a:rPr lang="en-US" altLang="ko-KR" dirty="0" smtClean="0">
                <a:solidFill>
                  <a:schemeClr val="bg2"/>
                </a:solidFill>
              </a:rPr>
              <a:t>             </a:t>
            </a:r>
          </a:p>
          <a:p>
            <a:pPr marL="457200" lvl="1" indent="0">
              <a:buNone/>
            </a:pPr>
            <a:endParaRPr lang="en-US" altLang="ko-KR" dirty="0" smtClean="0">
              <a:solidFill>
                <a:schemeClr val="bg2"/>
              </a:solidFill>
            </a:endParaRPr>
          </a:p>
          <a:p>
            <a:pPr lvl="1"/>
            <a:r>
              <a:rPr lang="en-US" altLang="ko-KR" dirty="0" smtClean="0">
                <a:solidFill>
                  <a:schemeClr val="bg2"/>
                </a:solidFill>
              </a:rPr>
              <a:t>Initial </a:t>
            </a:r>
            <a:r>
              <a:rPr lang="en-US" altLang="ko-KR" dirty="0">
                <a:solidFill>
                  <a:schemeClr val="bg2"/>
                </a:solidFill>
              </a:rPr>
              <a:t>Sponsor Ballot : </a:t>
            </a:r>
            <a:r>
              <a:rPr lang="en-US" altLang="ko-KR" dirty="0" smtClean="0">
                <a:solidFill>
                  <a:schemeClr val="bg2"/>
                </a:solidFill>
              </a:rPr>
              <a:t>November </a:t>
            </a:r>
            <a:r>
              <a:rPr lang="en-US" altLang="ko-KR" dirty="0">
                <a:solidFill>
                  <a:schemeClr val="bg2"/>
                </a:solidFill>
              </a:rPr>
              <a:t>2015</a:t>
            </a:r>
          </a:p>
          <a:p>
            <a:pPr lvl="1"/>
            <a:r>
              <a:rPr lang="en-US" altLang="ko-KR" dirty="0">
                <a:solidFill>
                  <a:schemeClr val="bg2"/>
                </a:solidFill>
              </a:rPr>
              <a:t>Initial Recirculation Sponsor Ballot : </a:t>
            </a:r>
            <a:r>
              <a:rPr lang="en-US" altLang="ko-KR" dirty="0" smtClean="0">
                <a:solidFill>
                  <a:schemeClr val="bg2"/>
                </a:solidFill>
              </a:rPr>
              <a:t>March </a:t>
            </a:r>
            <a:r>
              <a:rPr lang="en-US" altLang="ko-KR" dirty="0">
                <a:solidFill>
                  <a:schemeClr val="bg2"/>
                </a:solidFill>
              </a:rPr>
              <a:t>2016</a:t>
            </a:r>
          </a:p>
          <a:p>
            <a:pPr lvl="1"/>
            <a:r>
              <a:rPr lang="en-US" altLang="ko-KR" dirty="0">
                <a:solidFill>
                  <a:schemeClr val="bg2"/>
                </a:solidFill>
              </a:rPr>
              <a:t>EC Approval : </a:t>
            </a:r>
            <a:r>
              <a:rPr lang="en-US" altLang="ko-KR" dirty="0" smtClean="0">
                <a:solidFill>
                  <a:schemeClr val="bg2"/>
                </a:solidFill>
              </a:rPr>
              <a:t>July </a:t>
            </a:r>
            <a:r>
              <a:rPr lang="en-US" altLang="ko-KR" dirty="0">
                <a:solidFill>
                  <a:schemeClr val="bg2"/>
                </a:solidFill>
              </a:rPr>
              <a:t>2016</a:t>
            </a:r>
          </a:p>
          <a:p>
            <a:pPr lvl="1"/>
            <a:r>
              <a:rPr lang="en-US" altLang="ko-KR" dirty="0" err="1">
                <a:solidFill>
                  <a:schemeClr val="bg2"/>
                </a:solidFill>
              </a:rPr>
              <a:t>Revcom</a:t>
            </a:r>
            <a:r>
              <a:rPr lang="en-US" altLang="ko-KR" dirty="0">
                <a:solidFill>
                  <a:schemeClr val="bg2"/>
                </a:solidFill>
              </a:rPr>
              <a:t> Approval : </a:t>
            </a:r>
            <a:r>
              <a:rPr lang="en-US" altLang="ko-KR" dirty="0" smtClean="0">
                <a:solidFill>
                  <a:schemeClr val="bg2"/>
                </a:solidFill>
              </a:rPr>
              <a:t>July </a:t>
            </a:r>
            <a:r>
              <a:rPr lang="en-US" altLang="ko-KR" dirty="0">
                <a:solidFill>
                  <a:schemeClr val="bg2"/>
                </a:solidFill>
              </a:rPr>
              <a:t>2016</a:t>
            </a:r>
            <a:endParaRPr lang="en-US" dirty="0" smtClean="0">
              <a:solidFill>
                <a:schemeClr val="bg2"/>
              </a:solidFill>
            </a:endParaRP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
        <p:nvSpPr>
          <p:cNvPr id="4" name="아래쪽 화살표 3"/>
          <p:cNvSpPr/>
          <p:nvPr/>
        </p:nvSpPr>
        <p:spPr bwMode="auto">
          <a:xfrm>
            <a:off x="1752600" y="4070350"/>
            <a:ext cx="381000" cy="53340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아래쪽 화살표 8"/>
          <p:cNvSpPr/>
          <p:nvPr/>
        </p:nvSpPr>
        <p:spPr bwMode="auto">
          <a:xfrm rot="10800000">
            <a:off x="1752600" y="3460750"/>
            <a:ext cx="381000" cy="53340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2079295" y="3733800"/>
            <a:ext cx="5190523" cy="646331"/>
          </a:xfrm>
          <a:prstGeom prst="rect">
            <a:avLst/>
          </a:prstGeom>
          <a:noFill/>
        </p:spPr>
        <p:txBody>
          <a:bodyPr wrap="none" rtlCol="0">
            <a:spAutoFit/>
          </a:bodyPr>
          <a:lstStyle/>
          <a:p>
            <a:r>
              <a:rPr lang="en-US" altLang="ko-KR" sz="1800" b="1" dirty="0" smtClean="0">
                <a:solidFill>
                  <a:schemeClr val="bg2"/>
                </a:solidFill>
              </a:rPr>
              <a:t>Sponsor Ballot (SB) pool will be expired on Oct 31 </a:t>
            </a:r>
          </a:p>
          <a:p>
            <a:r>
              <a:rPr lang="en-US" altLang="ko-KR" sz="1800" b="1" dirty="0" smtClean="0">
                <a:solidFill>
                  <a:schemeClr val="bg2"/>
                </a:solidFill>
              </a:rPr>
              <a:t>See the next discussion slide for future action items</a:t>
            </a:r>
            <a:endParaRPr lang="ko-KR" altLang="en-US" sz="1800" b="1" dirty="0">
              <a:solidFill>
                <a:schemeClr val="bg2"/>
              </a:solidFill>
            </a:endParaRP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Timeline</a:t>
            </a:r>
            <a:endParaRPr lang="en-US" dirty="0">
              <a:solidFill>
                <a:schemeClr val="bg2"/>
              </a:solidFill>
            </a:endParaRPr>
          </a:p>
        </p:txBody>
      </p:sp>
      <p:sp>
        <p:nvSpPr>
          <p:cNvPr id="3" name="Content Placeholder 2"/>
          <p:cNvSpPr>
            <a:spLocks noGrp="1"/>
          </p:cNvSpPr>
          <p:nvPr>
            <p:ph idx="1"/>
          </p:nvPr>
        </p:nvSpPr>
        <p:spPr>
          <a:xfrm>
            <a:off x="685800" y="1981200"/>
            <a:ext cx="7924800" cy="4114800"/>
          </a:xfrm>
        </p:spPr>
        <p:txBody>
          <a:bodyPr/>
          <a:lstStyle/>
          <a:p>
            <a:r>
              <a:rPr lang="en-US" dirty="0" smtClean="0">
                <a:solidFill>
                  <a:schemeClr val="bg2"/>
                </a:solidFill>
              </a:rPr>
              <a:t>Discussion for action items</a:t>
            </a:r>
          </a:p>
          <a:p>
            <a:pPr lvl="1"/>
            <a:r>
              <a:rPr lang="en-US" altLang="ko-KR" dirty="0" smtClean="0">
                <a:solidFill>
                  <a:schemeClr val="bg2"/>
                </a:solidFill>
              </a:rPr>
              <a:t>Last Recirculation Letter Ballot (Unchanged) : </a:t>
            </a:r>
            <a:br>
              <a:rPr lang="en-US" altLang="ko-KR" dirty="0" smtClean="0">
                <a:solidFill>
                  <a:schemeClr val="bg2"/>
                </a:solidFill>
              </a:rPr>
            </a:br>
            <a:r>
              <a:rPr lang="en-US" altLang="ko-KR" dirty="0" smtClean="0">
                <a:solidFill>
                  <a:schemeClr val="bg2"/>
                </a:solidFill>
              </a:rPr>
              <a:t>Sep 18</a:t>
            </a:r>
            <a:r>
              <a:rPr lang="en-US" altLang="ko-KR" baseline="30000" dirty="0" smtClean="0">
                <a:solidFill>
                  <a:schemeClr val="bg2"/>
                </a:solidFill>
              </a:rPr>
              <a:t>th</a:t>
            </a:r>
            <a:r>
              <a:rPr lang="en-US" altLang="ko-KR" dirty="0" smtClean="0">
                <a:solidFill>
                  <a:schemeClr val="bg2"/>
                </a:solidFill>
              </a:rPr>
              <a:t> – Oct 2</a:t>
            </a:r>
            <a:r>
              <a:rPr lang="en-US" altLang="ko-KR" baseline="30000" dirty="0" smtClean="0">
                <a:solidFill>
                  <a:schemeClr val="bg2"/>
                </a:solidFill>
              </a:rPr>
              <a:t>nd</a:t>
            </a:r>
            <a:r>
              <a:rPr lang="en-US" altLang="ko-KR" dirty="0" smtClean="0">
                <a:solidFill>
                  <a:schemeClr val="bg2"/>
                </a:solidFill>
              </a:rPr>
              <a:t> (15 days)</a:t>
            </a:r>
          </a:p>
          <a:p>
            <a:pPr lvl="1"/>
            <a:r>
              <a:rPr lang="en-US" altLang="ko-KR" dirty="0" smtClean="0">
                <a:solidFill>
                  <a:schemeClr val="bg2"/>
                </a:solidFill>
              </a:rPr>
              <a:t>EC teleconference and get a conditional approval : Oct 6</a:t>
            </a:r>
            <a:r>
              <a:rPr lang="en-US" altLang="ko-KR" baseline="30000" dirty="0" smtClean="0">
                <a:solidFill>
                  <a:schemeClr val="bg2"/>
                </a:solidFill>
              </a:rPr>
              <a:t>th</a:t>
            </a:r>
            <a:r>
              <a:rPr lang="en-US" altLang="ko-KR" dirty="0" smtClean="0">
                <a:solidFill>
                  <a:schemeClr val="bg2"/>
                </a:solidFill>
              </a:rPr>
              <a:t> </a:t>
            </a:r>
          </a:p>
          <a:p>
            <a:pPr lvl="1"/>
            <a:r>
              <a:rPr lang="en-US" altLang="ko-KR" dirty="0" smtClean="0">
                <a:solidFill>
                  <a:schemeClr val="bg2"/>
                </a:solidFill>
              </a:rPr>
              <a:t>TG resolves any comments received </a:t>
            </a:r>
            <a:r>
              <a:rPr lang="en-US" altLang="ko-KR" dirty="0">
                <a:solidFill>
                  <a:schemeClr val="bg2"/>
                </a:solidFill>
              </a:rPr>
              <a:t>from the Last Recirculation Letter Ballot </a:t>
            </a:r>
            <a:r>
              <a:rPr lang="en-US" altLang="ko-KR" dirty="0" smtClean="0">
                <a:solidFill>
                  <a:schemeClr val="bg2"/>
                </a:solidFill>
              </a:rPr>
              <a:t>: Oct 7</a:t>
            </a:r>
            <a:r>
              <a:rPr lang="en-US" altLang="ko-KR" baseline="30000" dirty="0" smtClean="0">
                <a:solidFill>
                  <a:schemeClr val="bg2"/>
                </a:solidFill>
              </a:rPr>
              <a:t>th</a:t>
            </a:r>
            <a:r>
              <a:rPr lang="en-US" altLang="ko-KR" dirty="0" smtClean="0">
                <a:solidFill>
                  <a:schemeClr val="bg2"/>
                </a:solidFill>
              </a:rPr>
              <a:t> </a:t>
            </a:r>
          </a:p>
          <a:p>
            <a:pPr lvl="1"/>
            <a:r>
              <a:rPr lang="en-US" altLang="ko-KR" dirty="0" smtClean="0">
                <a:solidFill>
                  <a:schemeClr val="bg2"/>
                </a:solidFill>
              </a:rPr>
              <a:t>Initial </a:t>
            </a:r>
            <a:r>
              <a:rPr lang="en-US" altLang="ko-KR" dirty="0">
                <a:solidFill>
                  <a:schemeClr val="bg2"/>
                </a:solidFill>
              </a:rPr>
              <a:t>Sponsor </a:t>
            </a:r>
            <a:r>
              <a:rPr lang="en-US" altLang="ko-KR" dirty="0" smtClean="0">
                <a:solidFill>
                  <a:schemeClr val="bg2"/>
                </a:solidFill>
              </a:rPr>
              <a:t>Ballot : </a:t>
            </a:r>
            <a:r>
              <a:rPr lang="en-US" altLang="ko-KR" dirty="0">
                <a:solidFill>
                  <a:schemeClr val="bg2"/>
                </a:solidFill>
              </a:rPr>
              <a:t>Oct </a:t>
            </a:r>
            <a:r>
              <a:rPr lang="en-US" altLang="ko-KR" dirty="0" smtClean="0">
                <a:solidFill>
                  <a:schemeClr val="bg2"/>
                </a:solidFill>
              </a:rPr>
              <a:t>8</a:t>
            </a:r>
            <a:r>
              <a:rPr lang="en-US" altLang="ko-KR" baseline="30000" dirty="0" smtClean="0">
                <a:solidFill>
                  <a:schemeClr val="bg2"/>
                </a:solidFill>
              </a:rPr>
              <a:t>th</a:t>
            </a:r>
            <a:r>
              <a:rPr lang="en-US" altLang="ko-KR" dirty="0" smtClean="0">
                <a:solidFill>
                  <a:schemeClr val="bg2"/>
                </a:solidFill>
              </a:rPr>
              <a:t> – Nov 6</a:t>
            </a:r>
            <a:r>
              <a:rPr lang="en-US" altLang="ko-KR" baseline="30000" dirty="0" smtClean="0">
                <a:solidFill>
                  <a:schemeClr val="bg2"/>
                </a:solidFill>
              </a:rPr>
              <a:t>th</a:t>
            </a:r>
            <a:r>
              <a:rPr lang="en-US" altLang="ko-KR" dirty="0" smtClean="0">
                <a:solidFill>
                  <a:schemeClr val="bg2"/>
                </a:solidFill>
              </a:rPr>
              <a:t> (30 </a:t>
            </a:r>
            <a:r>
              <a:rPr lang="en-US" altLang="ko-KR" dirty="0">
                <a:solidFill>
                  <a:schemeClr val="bg2"/>
                </a:solidFill>
              </a:rPr>
              <a:t>days</a:t>
            </a:r>
            <a:r>
              <a:rPr lang="en-US" altLang="ko-KR" dirty="0" smtClean="0">
                <a:solidFill>
                  <a:schemeClr val="bg2"/>
                </a:solidFill>
              </a:rPr>
              <a:t>)</a:t>
            </a:r>
          </a:p>
          <a:p>
            <a:pPr lvl="1"/>
            <a:r>
              <a:rPr lang="en-US" altLang="ko-KR" dirty="0" smtClean="0">
                <a:solidFill>
                  <a:schemeClr val="bg2"/>
                </a:solidFill>
              </a:rPr>
              <a:t>Address comments received from an initial Sponsor Ballot in November F2F meeting (Nov 8 – Nov 13)</a:t>
            </a:r>
          </a:p>
          <a:p>
            <a:pPr lvl="1"/>
            <a:endParaRPr lang="en-US" altLang="ko-KR" sz="1600" dirty="0" smtClean="0"/>
          </a:p>
          <a:p>
            <a:pPr lvl="2"/>
            <a:endParaRPr lang="en-US" altLang="ko-KR" sz="2000" dirty="0"/>
          </a:p>
          <a:p>
            <a:pPr lvl="2"/>
            <a:endParaRPr lang="en-US" altLang="ko-KR" sz="2000" dirty="0" smtClean="0"/>
          </a:p>
          <a:p>
            <a:pPr marL="457200" lvl="1" indent="0">
              <a:buNone/>
            </a:pPr>
            <a:r>
              <a:rPr lang="en-US" altLang="ko-KR" dirty="0" smtClean="0"/>
              <a:t> </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2015</a:t>
            </a:r>
          </a:p>
        </p:txBody>
      </p:sp>
    </p:spTree>
    <p:extLst>
      <p:ext uri="{BB962C8B-B14F-4D97-AF65-F5344CB8AC3E}">
        <p14:creationId xmlns:p14="http://schemas.microsoft.com/office/powerpoint/2010/main" val="49279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12613</TotalTime>
  <Words>1199</Words>
  <Application>Microsoft Office PowerPoint</Application>
  <PresentationFormat>화면 슬라이드 쇼(4:3)</PresentationFormat>
  <Paragraphs>328</Paragraphs>
  <Slides>20</Slides>
  <Notes>8</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20</vt:i4>
      </vt:variant>
    </vt:vector>
  </HeadingPairs>
  <TitlesOfParts>
    <vt:vector size="22" baseType="lpstr">
      <vt:lpstr>802-11-PathProtection</vt:lpstr>
      <vt:lpstr>Document</vt:lpstr>
      <vt:lpstr>IEEE 802.11ah Sub 1 GHz license-exempt operation Agenda for September 2015</vt:lpstr>
      <vt:lpstr>IEEE 802.11ah Agenda</vt:lpstr>
      <vt:lpstr>Submissions (Monday PM2)</vt:lpstr>
      <vt:lpstr>Submissions (Monday PM2)</vt:lpstr>
      <vt:lpstr>Submissions (Monday PM2)</vt:lpstr>
      <vt:lpstr>Submissions (Thursday AM2)</vt:lpstr>
      <vt:lpstr>Agenda cont. Teleconferences</vt:lpstr>
      <vt:lpstr>Timeline</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 Motion for WGLB on P802.11ah D5.0 (Unchanged)</vt:lpstr>
      <vt:lpstr>Motion 4- Motion for EC Approval on P802.11ah D5.0 </vt:lpstr>
      <vt:lpstr>Motion 5</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1146</cp:revision>
  <cp:lastPrinted>1998-02-10T13:28:06Z</cp:lastPrinted>
  <dcterms:created xsi:type="dcterms:W3CDTF">2009-11-09T00:32:22Z</dcterms:created>
  <dcterms:modified xsi:type="dcterms:W3CDTF">2015-09-17T06:57:46Z</dcterms:modified>
</cp:coreProperties>
</file>