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6"/>
  </p:notesMasterIdLst>
  <p:handoutMasterIdLst>
    <p:handoutMasterId r:id="rId27"/>
  </p:handoutMasterIdLst>
  <p:sldIdLst>
    <p:sldId id="269" r:id="rId2"/>
    <p:sldId id="271" r:id="rId3"/>
    <p:sldId id="358" r:id="rId4"/>
    <p:sldId id="460" r:id="rId5"/>
    <p:sldId id="443" r:id="rId6"/>
    <p:sldId id="414" r:id="rId7"/>
    <p:sldId id="506" r:id="rId8"/>
    <p:sldId id="510" r:id="rId9"/>
    <p:sldId id="511" r:id="rId10"/>
    <p:sldId id="470" r:id="rId11"/>
    <p:sldId id="471" r:id="rId12"/>
    <p:sldId id="472" r:id="rId13"/>
    <p:sldId id="474" r:id="rId14"/>
    <p:sldId id="499" r:id="rId15"/>
    <p:sldId id="495" r:id="rId16"/>
    <p:sldId id="496" r:id="rId17"/>
    <p:sldId id="512" r:id="rId18"/>
    <p:sldId id="430" r:id="rId19"/>
    <p:sldId id="507" r:id="rId20"/>
    <p:sldId id="513" r:id="rId21"/>
    <p:sldId id="493" r:id="rId22"/>
    <p:sldId id="514" r:id="rId23"/>
    <p:sldId id="477" r:id="rId24"/>
    <p:sldId id="390" r:id="rId25"/>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Times New Roman" charset="0"/>
        <a:ea typeface="ＭＳ Ｐゴシック" charset="0"/>
        <a:cs typeface="+mn-cs"/>
      </a:defRPr>
    </a:lvl6pPr>
    <a:lvl7pPr marL="2743200" algn="l" defTabSz="457200" rtl="0" eaLnBrk="1" latinLnBrk="0" hangingPunct="1">
      <a:defRPr sz="1200" kern="1200">
        <a:solidFill>
          <a:schemeClr val="tx1"/>
        </a:solidFill>
        <a:latin typeface="Times New Roman" charset="0"/>
        <a:ea typeface="ＭＳ Ｐゴシック" charset="0"/>
        <a:cs typeface="+mn-cs"/>
      </a:defRPr>
    </a:lvl7pPr>
    <a:lvl8pPr marL="3200400" algn="l" defTabSz="457200" rtl="0" eaLnBrk="1" latinLnBrk="0" hangingPunct="1">
      <a:defRPr sz="1200" kern="1200">
        <a:solidFill>
          <a:schemeClr val="tx1"/>
        </a:solidFill>
        <a:latin typeface="Times New Roman" charset="0"/>
        <a:ea typeface="ＭＳ Ｐゴシック" charset="0"/>
        <a:cs typeface="+mn-cs"/>
      </a:defRPr>
    </a:lvl8pPr>
    <a:lvl9pPr marL="3657600" algn="l" defTabSz="457200" rtl="0" eaLnBrk="1" latinLnBrk="0" hangingPunct="1">
      <a:defRPr sz="12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34" autoAdjust="0"/>
    <p:restoredTop sz="98109" autoAdjust="0"/>
  </p:normalViewPr>
  <p:slideViewPr>
    <p:cSldViewPr>
      <p:cViewPr varScale="1">
        <p:scale>
          <a:sx n="81" d="100"/>
          <a:sy n="81" d="100"/>
        </p:scale>
        <p:origin x="-128" y="-144"/>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3936"/>
    </p:cViewPr>
  </p:sorterViewPr>
  <p:notesViewPr>
    <p:cSldViewPr>
      <p:cViewPr>
        <p:scale>
          <a:sx n="100" d="100"/>
          <a:sy n="100" d="100"/>
        </p:scale>
        <p:origin x="-1968" y="786"/>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algn="r" defTabSz="933450">
              <a:defRPr sz="1400" b="1"/>
            </a:lvl1pPr>
          </a:lstStyle>
          <a:p>
            <a:r>
              <a:rPr lang="en-US" smtClean="0"/>
              <a:t>doc.: IEEE P802.11-15/0982r5</a:t>
            </a:r>
            <a:endParaRPr lang="en-US"/>
          </a:p>
        </p:txBody>
      </p:sp>
      <p:sp>
        <p:nvSpPr>
          <p:cNvPr id="3075" name="Rectangle 3"/>
          <p:cNvSpPr>
            <a:spLocks noGrp="1" noChangeArrowheads="1"/>
          </p:cNvSpPr>
          <p:nvPr>
            <p:ph type="dt" sz="quarter" idx="1"/>
          </p:nvPr>
        </p:nvSpPr>
        <p:spPr bwMode="auto">
          <a:xfrm>
            <a:off x="695325" y="177800"/>
            <a:ext cx="8270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defTabSz="933450">
              <a:defRPr sz="1400" b="1"/>
            </a:lvl1pPr>
          </a:lstStyle>
          <a:p>
            <a:r>
              <a:rPr lang="en-US" smtClean="0"/>
              <a:t>September 2015</a:t>
            </a:r>
            <a:endParaRPr lang="en-US"/>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r" defTabSz="933450">
              <a:defRPr/>
            </a:lvl1pPr>
          </a:lstStyle>
          <a:p>
            <a:r>
              <a:rPr lang="en-US" smtClean="0"/>
              <a:t>Donald Eastlake 3rd, Huawei Technologies</a:t>
            </a: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ctr" defTabSz="933450">
              <a:defRPr/>
            </a:lvl1pPr>
          </a:lstStyle>
          <a:p>
            <a:r>
              <a:rPr lang="en-US"/>
              <a:t>Page </a:t>
            </a:r>
            <a:fld id="{BA7524A1-3D73-7D46-9F01-B48D5D3DB9CF}" type="slidenum">
              <a:rPr lang="en-US"/>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079" name="Rectangle 7"/>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p>
            <a:pPr defTabSz="933450"/>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12884868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algn="r" defTabSz="933450">
              <a:defRPr sz="1400" b="1"/>
            </a:lvl1pPr>
          </a:lstStyle>
          <a:p>
            <a:r>
              <a:rPr lang="en-US" smtClean="0"/>
              <a:t>doc.: IEEE P802.11-15/0982r5</a:t>
            </a:r>
            <a:endParaRPr lang="en-US"/>
          </a:p>
        </p:txBody>
      </p:sp>
      <p:sp>
        <p:nvSpPr>
          <p:cNvPr id="2051" name="Rectangle 3"/>
          <p:cNvSpPr>
            <a:spLocks noGrp="1" noChangeArrowheads="1"/>
          </p:cNvSpPr>
          <p:nvPr>
            <p:ph type="dt" idx="1"/>
          </p:nvPr>
        </p:nvSpPr>
        <p:spPr bwMode="auto">
          <a:xfrm>
            <a:off x="654050" y="98425"/>
            <a:ext cx="8270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defTabSz="933450">
              <a:defRPr sz="1400" b="1"/>
            </a:lvl1pPr>
          </a:lstStyle>
          <a:p>
            <a:r>
              <a:rPr lang="en-US" smtClean="0"/>
              <a:t>September 2015</a:t>
            </a:r>
            <a:endParaRPr lang="en-US"/>
          </a:p>
        </p:txBody>
      </p:sp>
      <p:sp>
        <p:nvSpPr>
          <p:cNvPr id="205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3662" tIns="46038" rIns="93662"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5pPr marL="457200" lvl="4" algn="r" defTabSz="933450">
              <a:defRPr/>
            </a:lvl5pPr>
          </a:lstStyle>
          <a:p>
            <a:pPr lvl="4"/>
            <a:r>
              <a:rPr lang="en-US" smtClean="0"/>
              <a:t>Donald Eastlake 3rd, Huawei Technologies</a:t>
            </a: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r" defTabSz="933450">
              <a:defRPr/>
            </a:lvl1pPr>
          </a:lstStyle>
          <a:p>
            <a:r>
              <a:rPr lang="en-US"/>
              <a:t>Page </a:t>
            </a:r>
            <a:fld id="{1B7C4E39-0B0F-7845-91A7-D810512B9B6A}" type="slidenum">
              <a:rPr lang="en-US"/>
              <a:pPr/>
              <a:t>‹#›</a:t>
            </a:fld>
            <a:endParaRPr lang="en-US"/>
          </a:p>
        </p:txBody>
      </p:sp>
      <p:sp>
        <p:nvSpPr>
          <p:cNvPr id="2056" name="Rectangle 8"/>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4122192272"/>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28EBCAB7-A961-C748-BA39-7C2FB2190658}" type="slidenum">
              <a:rPr lang="en-US"/>
              <a:pPr/>
              <a:t>1</a:t>
            </a:fld>
            <a:endParaRPr lang="en-US"/>
          </a:p>
        </p:txBody>
      </p:sp>
      <p:sp>
        <p:nvSpPr>
          <p:cNvPr id="31746" name="Rectangle 2"/>
          <p:cNvSpPr>
            <a:spLocks noGrp="1" noRot="1" noChangeAspect="1" noChangeArrowheads="1" noTextEdit="1"/>
          </p:cNvSpPr>
          <p:nvPr>
            <p:ph type="sldImg"/>
          </p:nvPr>
        </p:nvSpPr>
        <p:spPr>
          <a:xfrm>
            <a:off x="1154113" y="701675"/>
            <a:ext cx="4625975" cy="3468688"/>
          </a:xfrm>
          <a:ln/>
          <a:extLst>
            <a:ext uri="{FAA26D3D-D897-4be2-8F04-BA451C77F1D7}">
              <ma14:placeholderFlag xmlns:ma14="http://schemas.microsoft.com/office/mac/drawingml/2011/main" val="1"/>
            </a:ext>
          </a:extLst>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xfrm>
            <a:off x="3659188" y="8985250"/>
            <a:ext cx="76200"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fld id="{34C26461-AD1F-8746-A555-A4BAD75455CA}" type="slidenum">
              <a:rPr lang="en-US"/>
              <a:pPr/>
              <a:t>10</a:t>
            </a:fld>
            <a:endParaRPr lang="en-US"/>
          </a:p>
        </p:txBody>
      </p:sp>
      <p:sp>
        <p:nvSpPr>
          <p:cNvPr id="33795" name="Rectangle 2"/>
          <p:cNvSpPr>
            <a:spLocks noGrp="1" noRot="1" noChangeAspect="1" noChangeArrowheads="1" noTextEdit="1"/>
          </p:cNvSpPr>
          <p:nvPr>
            <p:ph type="sldImg"/>
          </p:nvPr>
        </p:nvSpPr>
        <p:spPr>
          <a:xfrm>
            <a:off x="1154113" y="701675"/>
            <a:ext cx="4625975" cy="3468688"/>
          </a:xfrm>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xfrm>
            <a:off x="1154113" y="701675"/>
            <a:ext cx="4625975" cy="3468688"/>
          </a:xfrm>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
        <p:nvSpPr>
          <p:cNvPr id="34820" name="Header Placeholder 3"/>
          <p:cNvSpPr>
            <a:spLocks noGrp="1"/>
          </p:cNvSpPr>
          <p:nvPr>
            <p:ph type="hdr" sz="quarter"/>
          </p:nvPr>
        </p:nvSpPr>
        <p:spPr>
          <a:xfrm>
            <a:off x="4075113" y="96838"/>
            <a:ext cx="2206625"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doc.: IEEE P802.11-15/0982r5</a:t>
            </a:r>
            <a:endParaRPr lang="en-US" sz="1400"/>
          </a:p>
        </p:txBody>
      </p:sp>
      <p:sp>
        <p:nvSpPr>
          <p:cNvPr id="34821" name="Date Placeholder 4"/>
          <p:cNvSpPr>
            <a:spLocks noGrp="1"/>
          </p:cNvSpPr>
          <p:nvPr>
            <p:ph type="dt" sz="quarter" idx="1"/>
          </p:nvPr>
        </p:nvSpPr>
        <p:spPr>
          <a:xfrm>
            <a:off x="654050" y="96838"/>
            <a:ext cx="812800"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September 2015</a:t>
            </a:r>
            <a:endParaRPr lang="en-US" sz="1400"/>
          </a:p>
        </p:txBody>
      </p:sp>
      <p:sp>
        <p:nvSpPr>
          <p:cNvPr id="34822" name="Footer Placeholder 5"/>
          <p:cNvSpPr>
            <a:spLocks noGrp="1"/>
          </p:cNvSpPr>
          <p:nvPr>
            <p:ph type="ftr" sz="quarter" idx="4"/>
          </p:nvPr>
        </p:nvSpPr>
        <p:spPr>
          <a:xfrm>
            <a:off x="3641725" y="8985250"/>
            <a:ext cx="2640013"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7200" defTabSz="933450">
              <a:defRPr sz="1200">
                <a:solidFill>
                  <a:schemeClr val="tx1"/>
                </a:solidFill>
                <a:latin typeface="Times New Roman" charset="0"/>
                <a:ea typeface="ＭＳ Ｐゴシック" charset="0"/>
              </a:defRPr>
            </a:lvl5pPr>
            <a:lvl6pPr marL="9144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1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288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60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US"/>
              <a:t>Rich Kennedy, Research In Motion</a:t>
            </a:r>
          </a:p>
        </p:txBody>
      </p:sp>
      <p:sp>
        <p:nvSpPr>
          <p:cNvPr id="34823" name="Slide Number Placeholder 6"/>
          <p:cNvSpPr>
            <a:spLocks noGrp="1"/>
          </p:cNvSpPr>
          <p:nvPr>
            <p:ph type="sldNum" sz="quarter" idx="5"/>
          </p:nvPr>
        </p:nvSpPr>
        <p:spPr>
          <a:xfrm>
            <a:off x="3319463" y="8985250"/>
            <a:ext cx="414337"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Page </a:t>
            </a:r>
            <a:fld id="{42D6D890-B90E-0D4B-83CF-8C7200319E91}"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xfrm>
            <a:off x="1154113" y="701675"/>
            <a:ext cx="4625975" cy="3468688"/>
          </a:xfrm>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
        <p:nvSpPr>
          <p:cNvPr id="35844" name="Header Placeholder 3"/>
          <p:cNvSpPr>
            <a:spLocks noGrp="1"/>
          </p:cNvSpPr>
          <p:nvPr>
            <p:ph type="hdr" sz="quarter"/>
          </p:nvPr>
        </p:nvSpPr>
        <p:spPr>
          <a:xfrm>
            <a:off x="4075113" y="96838"/>
            <a:ext cx="2206625"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doc.: IEEE P802.11-15/0982r5</a:t>
            </a:r>
            <a:endParaRPr lang="en-US" sz="1400"/>
          </a:p>
        </p:txBody>
      </p:sp>
      <p:sp>
        <p:nvSpPr>
          <p:cNvPr id="35845" name="Date Placeholder 4"/>
          <p:cNvSpPr>
            <a:spLocks noGrp="1"/>
          </p:cNvSpPr>
          <p:nvPr>
            <p:ph type="dt" sz="quarter" idx="1"/>
          </p:nvPr>
        </p:nvSpPr>
        <p:spPr>
          <a:xfrm>
            <a:off x="654050" y="96838"/>
            <a:ext cx="812800"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September 2015</a:t>
            </a:r>
            <a:endParaRPr lang="en-US" sz="1400"/>
          </a:p>
        </p:txBody>
      </p:sp>
      <p:sp>
        <p:nvSpPr>
          <p:cNvPr id="35846" name="Footer Placeholder 5"/>
          <p:cNvSpPr>
            <a:spLocks noGrp="1"/>
          </p:cNvSpPr>
          <p:nvPr>
            <p:ph type="ftr" sz="quarter" idx="4"/>
          </p:nvPr>
        </p:nvSpPr>
        <p:spPr>
          <a:xfrm>
            <a:off x="3641725" y="8985250"/>
            <a:ext cx="2640013"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7200" defTabSz="933450">
              <a:defRPr sz="1200">
                <a:solidFill>
                  <a:schemeClr val="tx1"/>
                </a:solidFill>
                <a:latin typeface="Times New Roman" charset="0"/>
                <a:ea typeface="ＭＳ Ｐゴシック" charset="0"/>
              </a:defRPr>
            </a:lvl5pPr>
            <a:lvl6pPr marL="9144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1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288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60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US"/>
              <a:t>Rich Kennedy, Research In Motion</a:t>
            </a:r>
          </a:p>
        </p:txBody>
      </p:sp>
      <p:sp>
        <p:nvSpPr>
          <p:cNvPr id="35847" name="Slide Number Placeholder 6"/>
          <p:cNvSpPr>
            <a:spLocks noGrp="1"/>
          </p:cNvSpPr>
          <p:nvPr>
            <p:ph type="sldNum" sz="quarter" idx="5"/>
          </p:nvPr>
        </p:nvSpPr>
        <p:spPr>
          <a:xfrm>
            <a:off x="3319463" y="8985250"/>
            <a:ext cx="414337"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Page </a:t>
            </a:r>
            <a:fld id="{BD6A05F8-778C-4F49-821C-EC5F03E48719}"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xfrm>
            <a:off x="3659188" y="8985250"/>
            <a:ext cx="76200"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fld id="{97EC3D2F-EAD7-9548-B345-E65DCB3AD535}" type="slidenum">
              <a:rPr lang="en-US"/>
              <a:pPr/>
              <a:t>13</a:t>
            </a:fld>
            <a:endParaRPr lang="en-US"/>
          </a:p>
        </p:txBody>
      </p:sp>
      <p:sp>
        <p:nvSpPr>
          <p:cNvPr id="37891" name="Rectangle 2"/>
          <p:cNvSpPr>
            <a:spLocks noGrp="1" noRot="1" noChangeAspect="1" noChangeArrowheads="1" noTextEdit="1"/>
          </p:cNvSpPr>
          <p:nvPr>
            <p:ph type="sldImg"/>
          </p:nvPr>
        </p:nvSpPr>
        <p:spPr>
          <a:xfrm>
            <a:off x="1154113" y="701675"/>
            <a:ext cx="4625975" cy="3468688"/>
          </a:xfrm>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14</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15</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16</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17</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18</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19</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5F29C1CD-3D70-0D44-B264-FEDD03CBC5EB}" type="slidenum">
              <a:rPr lang="en-US"/>
              <a:pPr/>
              <a:t>2</a:t>
            </a:fld>
            <a:endParaRPr lang="en-US"/>
          </a:p>
        </p:txBody>
      </p:sp>
      <p:sp>
        <p:nvSpPr>
          <p:cNvPr id="35842" name="Rectangle 2"/>
          <p:cNvSpPr>
            <a:spLocks noGrp="1" noRot="1" noChangeAspect="1" noChangeArrowheads="1" noTextEdit="1"/>
          </p:cNvSpPr>
          <p:nvPr>
            <p:ph type="sldImg"/>
          </p:nvPr>
        </p:nvSpPr>
        <p:spPr>
          <a:xfrm>
            <a:off x="1154113" y="701675"/>
            <a:ext cx="4627562" cy="3470275"/>
          </a:xfrm>
          <a:ln/>
          <a:extLst>
            <a:ext uri="{FAA26D3D-D897-4be2-8F04-BA451C77F1D7}">
              <ma14:placeholderFlag xmlns:ma14="http://schemas.microsoft.com/office/mac/drawingml/2011/main" val="1"/>
            </a:ext>
          </a:extLst>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20</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21</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22</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23</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1D1BDB0B-EA10-DA4F-A289-10D32EADFFC2}" type="slidenum">
              <a:rPr lang="en-US"/>
              <a:pPr/>
              <a:t>24</a:t>
            </a:fld>
            <a:endParaRPr lang="en-US"/>
          </a:p>
        </p:txBody>
      </p:sp>
      <p:sp>
        <p:nvSpPr>
          <p:cNvPr id="273410" name="Rectangle 2"/>
          <p:cNvSpPr>
            <a:spLocks noGrp="1" noRot="1" noChangeAspect="1" noChangeArrowheads="1" noTextEdit="1"/>
          </p:cNvSpPr>
          <p:nvPr>
            <p:ph type="sldImg"/>
          </p:nvPr>
        </p:nvSpPr>
        <p:spPr>
          <a:xfrm>
            <a:off x="1154113" y="701675"/>
            <a:ext cx="4627562" cy="3470275"/>
          </a:xfrm>
          <a:ln/>
          <a:extLst>
            <a:ext uri="{FAA26D3D-D897-4be2-8F04-BA451C77F1D7}">
              <ma14:placeholderFlag xmlns:ma14="http://schemas.microsoft.com/office/mac/drawingml/2011/main" val="1"/>
            </a:ext>
          </a:extLst>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DBD95C97-01AF-6E4B-8DFC-0F6525CFE0C3}" type="slidenum">
              <a:rPr lang="en-US"/>
              <a:pPr/>
              <a:t>3</a:t>
            </a:fld>
            <a:endParaRPr lang="en-US"/>
          </a:p>
        </p:txBody>
      </p:sp>
      <p:sp>
        <p:nvSpPr>
          <p:cNvPr id="269314" name="Rectangle 2"/>
          <p:cNvSpPr>
            <a:spLocks noGrp="1" noRot="1" noChangeAspect="1" noChangeArrowheads="1" noTextEdit="1"/>
          </p:cNvSpPr>
          <p:nvPr>
            <p:ph type="sldImg"/>
          </p:nvPr>
        </p:nvSpPr>
        <p:spPr>
          <a:xfrm>
            <a:off x="1154113" y="701675"/>
            <a:ext cx="4625975" cy="3468688"/>
          </a:xfrm>
          <a:ln/>
          <a:extLst>
            <a:ext uri="{FAA26D3D-D897-4be2-8F04-BA451C77F1D7}">
              <ma14:placeholderFlag xmlns:ma14="http://schemas.microsoft.com/office/mac/drawingml/2011/main" val="1"/>
            </a:ext>
          </a:extLst>
        </p:spPr>
      </p:sp>
      <p:sp>
        <p:nvSpPr>
          <p:cNvPr id="26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smtClean="0"/>
              <a:t>doc.: IEEE P802.11-15/0982r5</a:t>
            </a:r>
            <a:endParaRPr lang="en-US"/>
          </a:p>
        </p:txBody>
      </p:sp>
      <p:sp>
        <p:nvSpPr>
          <p:cNvPr id="5" name="Date Placeholder 4"/>
          <p:cNvSpPr>
            <a:spLocks noGrp="1"/>
          </p:cNvSpPr>
          <p:nvPr>
            <p:ph type="dt" idx="11"/>
          </p:nvPr>
        </p:nvSpPr>
        <p:spPr/>
        <p:txBody>
          <a:bodyPr/>
          <a:lstStyle/>
          <a:p>
            <a:r>
              <a:rPr lang="en-US" smtClean="0"/>
              <a:t>September 2015</a:t>
            </a:r>
            <a:endParaRPr lang="en-US"/>
          </a:p>
        </p:txBody>
      </p:sp>
      <p:sp>
        <p:nvSpPr>
          <p:cNvPr id="6" name="Footer Placeholder 5"/>
          <p:cNvSpPr>
            <a:spLocks noGrp="1"/>
          </p:cNvSpPr>
          <p:nvPr>
            <p:ph type="ftr" sz="quarter" idx="12"/>
          </p:nvPr>
        </p:nvSpPr>
        <p:spPr/>
        <p:txBody>
          <a:bodyPr/>
          <a:lstStyle/>
          <a:p>
            <a:pPr lvl="4"/>
            <a:r>
              <a:rPr lang="en-US" smtClean="0"/>
              <a:t>Donald Eastlake 3rd, Huawei Technologies</a:t>
            </a:r>
            <a:endParaRPr lang="en-US"/>
          </a:p>
        </p:txBody>
      </p:sp>
      <p:sp>
        <p:nvSpPr>
          <p:cNvPr id="7" name="Slide Number Placeholder 6"/>
          <p:cNvSpPr>
            <a:spLocks noGrp="1"/>
          </p:cNvSpPr>
          <p:nvPr>
            <p:ph type="sldNum" sz="quarter" idx="13"/>
          </p:nvPr>
        </p:nvSpPr>
        <p:spPr/>
        <p:txBody>
          <a:bodyPr/>
          <a:lstStyle/>
          <a:p>
            <a:r>
              <a:rPr lang="en-US" smtClean="0"/>
              <a:t>Page </a:t>
            </a:r>
            <a:fld id="{1B7C4E39-0B0F-7845-91A7-D810512B9B6A}" type="slidenum">
              <a:rPr lang="en-US" smtClean="0"/>
              <a:pPr/>
              <a:t>4</a:t>
            </a:fld>
            <a:endParaRPr lang="en-US"/>
          </a:p>
        </p:txBody>
      </p:sp>
    </p:spTree>
    <p:extLst>
      <p:ext uri="{BB962C8B-B14F-4D97-AF65-F5344CB8AC3E}">
        <p14:creationId xmlns:p14="http://schemas.microsoft.com/office/powerpoint/2010/main" val="363177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smtClean="0"/>
              <a:t>doc.: IEEE P802.11-15/0982r5</a:t>
            </a:r>
            <a:endParaRPr lang="en-US"/>
          </a:p>
        </p:txBody>
      </p:sp>
      <p:sp>
        <p:nvSpPr>
          <p:cNvPr id="5" name="Date Placeholder 4"/>
          <p:cNvSpPr>
            <a:spLocks noGrp="1"/>
          </p:cNvSpPr>
          <p:nvPr>
            <p:ph type="dt" idx="11"/>
          </p:nvPr>
        </p:nvSpPr>
        <p:spPr/>
        <p:txBody>
          <a:bodyPr/>
          <a:lstStyle/>
          <a:p>
            <a:r>
              <a:rPr lang="en-US" smtClean="0"/>
              <a:t>September 2015</a:t>
            </a:r>
            <a:endParaRPr lang="en-US"/>
          </a:p>
        </p:txBody>
      </p:sp>
      <p:sp>
        <p:nvSpPr>
          <p:cNvPr id="6" name="Footer Placeholder 5"/>
          <p:cNvSpPr>
            <a:spLocks noGrp="1"/>
          </p:cNvSpPr>
          <p:nvPr>
            <p:ph type="ftr" sz="quarter" idx="12"/>
          </p:nvPr>
        </p:nvSpPr>
        <p:spPr/>
        <p:txBody>
          <a:bodyPr/>
          <a:lstStyle/>
          <a:p>
            <a:pPr lvl="4"/>
            <a:r>
              <a:rPr lang="en-US" smtClean="0"/>
              <a:t>Donald Eastlake 3rd, Huawei Technologies</a:t>
            </a:r>
            <a:endParaRPr lang="en-US"/>
          </a:p>
        </p:txBody>
      </p:sp>
      <p:sp>
        <p:nvSpPr>
          <p:cNvPr id="7" name="Slide Number Placeholder 6"/>
          <p:cNvSpPr>
            <a:spLocks noGrp="1"/>
          </p:cNvSpPr>
          <p:nvPr>
            <p:ph type="sldNum" sz="quarter" idx="13"/>
          </p:nvPr>
        </p:nvSpPr>
        <p:spPr/>
        <p:txBody>
          <a:bodyPr/>
          <a:lstStyle/>
          <a:p>
            <a:r>
              <a:rPr lang="en-US" smtClean="0"/>
              <a:t>Page </a:t>
            </a:r>
            <a:fld id="{1B7C4E39-0B0F-7845-91A7-D810512B9B6A}" type="slidenum">
              <a:rPr lang="en-US" smtClean="0"/>
              <a:pPr/>
              <a:t>5</a:t>
            </a:fld>
            <a:endParaRPr lang="en-US"/>
          </a:p>
        </p:txBody>
      </p:sp>
    </p:spTree>
    <p:extLst>
      <p:ext uri="{BB962C8B-B14F-4D97-AF65-F5344CB8AC3E}">
        <p14:creationId xmlns:p14="http://schemas.microsoft.com/office/powerpoint/2010/main" val="363177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6</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7</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8</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P802.11-15/0982r5</a:t>
            </a:r>
            <a:endParaRPr lang="en-US"/>
          </a:p>
        </p:txBody>
      </p:sp>
      <p:sp>
        <p:nvSpPr>
          <p:cNvPr id="5" name="Rectangle 3"/>
          <p:cNvSpPr>
            <a:spLocks noGrp="1" noChangeArrowheads="1"/>
          </p:cNvSpPr>
          <p:nvPr>
            <p:ph type="dt" idx="1"/>
          </p:nvPr>
        </p:nvSpPr>
        <p:spPr>
          <a:ln/>
        </p:spPr>
        <p:txBody>
          <a:bodyPr/>
          <a:lstStyle/>
          <a:p>
            <a:r>
              <a:rPr lang="en-US" smtClean="0"/>
              <a:t>September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9</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smtClean="0"/>
              <a:t>September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EE19A702-8D61-DA40-BAED-0D68F7693781}" type="slidenum">
              <a:rPr lang="en-US"/>
              <a:pPr/>
              <a:t>‹#›</a:t>
            </a:fld>
            <a:endParaRPr lang="en-US"/>
          </a:p>
        </p:txBody>
      </p:sp>
    </p:spTree>
    <p:extLst>
      <p:ext uri="{BB962C8B-B14F-4D97-AF65-F5344CB8AC3E}">
        <p14:creationId xmlns:p14="http://schemas.microsoft.com/office/powerpoint/2010/main" val="2741242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September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F6194611-4792-364C-837E-A04B5261F426}" type="slidenum">
              <a:rPr lang="en-US"/>
              <a:pPr/>
              <a:t>‹#›</a:t>
            </a:fld>
            <a:endParaRPr lang="en-US"/>
          </a:p>
        </p:txBody>
      </p:sp>
    </p:spTree>
    <p:extLst>
      <p:ext uri="{BB962C8B-B14F-4D97-AF65-F5344CB8AC3E}">
        <p14:creationId xmlns:p14="http://schemas.microsoft.com/office/powerpoint/2010/main" val="3168183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September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9BF2CAFB-ADFD-B848-B800-CBF8451CD13D}" type="slidenum">
              <a:rPr lang="en-US"/>
              <a:pPr/>
              <a:t>‹#›</a:t>
            </a:fld>
            <a:endParaRPr lang="en-US"/>
          </a:p>
        </p:txBody>
      </p:sp>
    </p:spTree>
    <p:extLst>
      <p:ext uri="{BB962C8B-B14F-4D97-AF65-F5344CB8AC3E}">
        <p14:creationId xmlns:p14="http://schemas.microsoft.com/office/powerpoint/2010/main" val="3165077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96913" y="334963"/>
            <a:ext cx="1066800" cy="274637"/>
          </a:xfrm>
        </p:spPr>
        <p:txBody>
          <a:bodyPr/>
          <a:lstStyle>
            <a:lvl1pPr>
              <a:defRPr/>
            </a:lvl1pPr>
          </a:lstStyle>
          <a:p>
            <a:r>
              <a:rPr lang="en-US" smtClean="0"/>
              <a:t>September 2015</a:t>
            </a:r>
            <a:endParaRPr lang="en-US"/>
          </a:p>
        </p:txBody>
      </p:sp>
      <p:sp>
        <p:nvSpPr>
          <p:cNvPr id="6" name="Footer Placeholder 5"/>
          <p:cNvSpPr>
            <a:spLocks noGrp="1"/>
          </p:cNvSpPr>
          <p:nvPr>
            <p:ph type="ftr" sz="quarter" idx="11"/>
          </p:nvPr>
        </p:nvSpPr>
        <p:spPr>
          <a:xfrm>
            <a:off x="8077200" y="6475413"/>
            <a:ext cx="466725" cy="182562"/>
          </a:xfrm>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a:xfrm>
            <a:off x="4344988" y="6475413"/>
            <a:ext cx="530225" cy="182562"/>
          </a:xfrm>
        </p:spPr>
        <p:txBody>
          <a:bodyPr/>
          <a:lstStyle>
            <a:lvl1pPr>
              <a:defRPr/>
            </a:lvl1pPr>
          </a:lstStyle>
          <a:p>
            <a:r>
              <a:rPr lang="en-US"/>
              <a:t>Slide </a:t>
            </a:r>
            <a:fld id="{121BAD72-3FA3-0443-AF57-ABE30D2ACA31}" type="slidenum">
              <a:rPr lang="en-US"/>
              <a:pPr/>
              <a:t>‹#›</a:t>
            </a:fld>
            <a:endParaRPr lang="en-US"/>
          </a:p>
        </p:txBody>
      </p:sp>
    </p:spTree>
    <p:extLst>
      <p:ext uri="{BB962C8B-B14F-4D97-AF65-F5344CB8AC3E}">
        <p14:creationId xmlns:p14="http://schemas.microsoft.com/office/powerpoint/2010/main" val="2685077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September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E07E2395-9832-434C-915E-5A5554E61FA5}" type="slidenum">
              <a:rPr lang="en-US"/>
              <a:pPr/>
              <a:t>‹#›</a:t>
            </a:fld>
            <a:endParaRPr lang="en-US"/>
          </a:p>
        </p:txBody>
      </p:sp>
    </p:spTree>
    <p:extLst>
      <p:ext uri="{BB962C8B-B14F-4D97-AF65-F5344CB8AC3E}">
        <p14:creationId xmlns:p14="http://schemas.microsoft.com/office/powerpoint/2010/main" val="3524813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September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7D5777D5-75AC-B44F-BE13-06A2EFBD89B5}" type="slidenum">
              <a:rPr lang="en-US"/>
              <a:pPr/>
              <a:t>‹#›</a:t>
            </a:fld>
            <a:endParaRPr lang="en-US"/>
          </a:p>
        </p:txBody>
      </p:sp>
    </p:spTree>
    <p:extLst>
      <p:ext uri="{BB962C8B-B14F-4D97-AF65-F5344CB8AC3E}">
        <p14:creationId xmlns:p14="http://schemas.microsoft.com/office/powerpoint/2010/main" val="2476063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smtClean="0"/>
              <a:t>September 2015</a:t>
            </a:r>
            <a:endParaRPr lang="en-US"/>
          </a:p>
        </p:txBody>
      </p:sp>
      <p:sp>
        <p:nvSpPr>
          <p:cNvPr id="6" name="Footer Placeholder 5"/>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0FDE2964-C12C-2B4C-BAF8-3F56449A3B31}" type="slidenum">
              <a:rPr lang="en-US"/>
              <a:pPr/>
              <a:t>‹#›</a:t>
            </a:fld>
            <a:endParaRPr lang="en-US"/>
          </a:p>
        </p:txBody>
      </p:sp>
    </p:spTree>
    <p:extLst>
      <p:ext uri="{BB962C8B-B14F-4D97-AF65-F5344CB8AC3E}">
        <p14:creationId xmlns:p14="http://schemas.microsoft.com/office/powerpoint/2010/main" val="842977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September 2015</a:t>
            </a:r>
            <a:endParaRPr lang="en-US"/>
          </a:p>
        </p:txBody>
      </p:sp>
      <p:sp>
        <p:nvSpPr>
          <p:cNvPr id="8" name="Footer Placeholder 7"/>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9" name="Slide Number Placeholder 8"/>
          <p:cNvSpPr>
            <a:spLocks noGrp="1"/>
          </p:cNvSpPr>
          <p:nvPr>
            <p:ph type="sldNum" sz="quarter" idx="12"/>
          </p:nvPr>
        </p:nvSpPr>
        <p:spPr/>
        <p:txBody>
          <a:bodyPr/>
          <a:lstStyle>
            <a:lvl1pPr>
              <a:defRPr/>
            </a:lvl1pPr>
          </a:lstStyle>
          <a:p>
            <a:r>
              <a:rPr lang="en-US"/>
              <a:t>Slide </a:t>
            </a:r>
            <a:fld id="{6477C6A4-E0FE-C54A-8B4C-8D14B0825AFC}" type="slidenum">
              <a:rPr lang="en-US"/>
              <a:pPr/>
              <a:t>‹#›</a:t>
            </a:fld>
            <a:endParaRPr lang="en-US"/>
          </a:p>
        </p:txBody>
      </p:sp>
    </p:spTree>
    <p:extLst>
      <p:ext uri="{BB962C8B-B14F-4D97-AF65-F5344CB8AC3E}">
        <p14:creationId xmlns:p14="http://schemas.microsoft.com/office/powerpoint/2010/main" val="810403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September 2015</a:t>
            </a:r>
            <a:endParaRPr lang="en-US"/>
          </a:p>
        </p:txBody>
      </p:sp>
      <p:sp>
        <p:nvSpPr>
          <p:cNvPr id="4" name="Footer Placeholder 3"/>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5" name="Slide Number Placeholder 4"/>
          <p:cNvSpPr>
            <a:spLocks noGrp="1"/>
          </p:cNvSpPr>
          <p:nvPr>
            <p:ph type="sldNum" sz="quarter" idx="12"/>
          </p:nvPr>
        </p:nvSpPr>
        <p:spPr/>
        <p:txBody>
          <a:bodyPr/>
          <a:lstStyle>
            <a:lvl1pPr>
              <a:defRPr/>
            </a:lvl1pPr>
          </a:lstStyle>
          <a:p>
            <a:r>
              <a:rPr lang="en-US"/>
              <a:t>Slide </a:t>
            </a:r>
            <a:fld id="{BBB26D7F-8714-4246-8FD6-84ABBFA0E3B2}" type="slidenum">
              <a:rPr lang="en-US"/>
              <a:pPr/>
              <a:t>‹#›</a:t>
            </a:fld>
            <a:endParaRPr lang="en-US"/>
          </a:p>
        </p:txBody>
      </p:sp>
    </p:spTree>
    <p:extLst>
      <p:ext uri="{BB962C8B-B14F-4D97-AF65-F5344CB8AC3E}">
        <p14:creationId xmlns:p14="http://schemas.microsoft.com/office/powerpoint/2010/main" val="2770304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September 2015</a:t>
            </a:r>
            <a:endParaRPr lang="en-US"/>
          </a:p>
        </p:txBody>
      </p:sp>
      <p:sp>
        <p:nvSpPr>
          <p:cNvPr id="3" name="Footer Placeholder 2"/>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4" name="Slide Number Placeholder 3"/>
          <p:cNvSpPr>
            <a:spLocks noGrp="1"/>
          </p:cNvSpPr>
          <p:nvPr>
            <p:ph type="sldNum" sz="quarter" idx="12"/>
          </p:nvPr>
        </p:nvSpPr>
        <p:spPr/>
        <p:txBody>
          <a:bodyPr/>
          <a:lstStyle>
            <a:lvl1pPr>
              <a:defRPr/>
            </a:lvl1pPr>
          </a:lstStyle>
          <a:p>
            <a:r>
              <a:rPr lang="en-US"/>
              <a:t>Slide </a:t>
            </a:r>
            <a:fld id="{94C6A4A8-B33E-7A42-8246-EA297EB53027}" type="slidenum">
              <a:rPr lang="en-US"/>
              <a:pPr/>
              <a:t>‹#›</a:t>
            </a:fld>
            <a:endParaRPr lang="en-US"/>
          </a:p>
        </p:txBody>
      </p:sp>
    </p:spTree>
    <p:extLst>
      <p:ext uri="{BB962C8B-B14F-4D97-AF65-F5344CB8AC3E}">
        <p14:creationId xmlns:p14="http://schemas.microsoft.com/office/powerpoint/2010/main" val="377131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September 2015</a:t>
            </a:r>
            <a:endParaRPr lang="en-US"/>
          </a:p>
        </p:txBody>
      </p:sp>
      <p:sp>
        <p:nvSpPr>
          <p:cNvPr id="6" name="Footer Placeholder 5"/>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66A4FEAF-7174-E047-83E5-4846D28097EC}" type="slidenum">
              <a:rPr lang="en-US"/>
              <a:pPr/>
              <a:t>‹#›</a:t>
            </a:fld>
            <a:endParaRPr lang="en-US"/>
          </a:p>
        </p:txBody>
      </p:sp>
    </p:spTree>
    <p:extLst>
      <p:ext uri="{BB962C8B-B14F-4D97-AF65-F5344CB8AC3E}">
        <p14:creationId xmlns:p14="http://schemas.microsoft.com/office/powerpoint/2010/main" val="1703129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September 2015</a:t>
            </a:r>
            <a:endParaRPr lang="en-US"/>
          </a:p>
        </p:txBody>
      </p:sp>
      <p:sp>
        <p:nvSpPr>
          <p:cNvPr id="6" name="Footer Placeholder 5"/>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3379CD0C-3B38-F74B-83B1-D21E9DF204CB}" type="slidenum">
              <a:rPr lang="en-US"/>
              <a:pPr/>
              <a:t>‹#›</a:t>
            </a:fld>
            <a:endParaRPr lang="en-US"/>
          </a:p>
        </p:txBody>
      </p:sp>
    </p:spTree>
    <p:extLst>
      <p:ext uri="{BB962C8B-B14F-4D97-AF65-F5344CB8AC3E}">
        <p14:creationId xmlns:p14="http://schemas.microsoft.com/office/powerpoint/2010/main" val="13312961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96913" y="334963"/>
            <a:ext cx="1066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a:defRPr sz="1800" b="1"/>
            </a:lvl1pPr>
          </a:lstStyle>
          <a:p>
            <a:r>
              <a:rPr lang="en-US" smtClean="0"/>
              <a:t>September 2015</a:t>
            </a:r>
            <a:endParaRPr lang="en-US"/>
          </a:p>
        </p:txBody>
      </p:sp>
      <p:sp>
        <p:nvSpPr>
          <p:cNvPr id="1029" name="Rectangle 5"/>
          <p:cNvSpPr>
            <a:spLocks noGrp="1" noChangeArrowheads="1"/>
          </p:cNvSpPr>
          <p:nvPr>
            <p:ph type="ftr" sz="quarter" idx="3"/>
          </p:nvPr>
        </p:nvSpPr>
        <p:spPr bwMode="auto">
          <a:xfrm>
            <a:off x="8077200" y="6475413"/>
            <a:ext cx="4667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r">
              <a:defRPr/>
            </a:lvl1pPr>
          </a:lstStyle>
          <a:p>
            <a:r>
              <a:rPr lang="en-US" smtClean="0"/>
              <a:t>Donald Eastlake 3rd, Huawei Technologies</a:t>
            </a:r>
            <a:endParaRPr lang="en-US"/>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ctr">
              <a:defRPr/>
            </a:lvl1pPr>
          </a:lstStyle>
          <a:p>
            <a:r>
              <a:rPr lang="en-US"/>
              <a:t>Slide </a:t>
            </a:r>
            <a:fld id="{19E3275A-E46C-D84B-8464-101992D07C13}" type="slidenum">
              <a:rPr lang="en-US"/>
              <a:pPr/>
              <a:t>‹#›</a:t>
            </a:fld>
            <a:endParaRPr lang="en-US"/>
          </a:p>
        </p:txBody>
      </p:sp>
      <p:sp>
        <p:nvSpPr>
          <p:cNvPr id="1031" name="Rectangle 7"/>
          <p:cNvSpPr>
            <a:spLocks noChangeArrowheads="1"/>
          </p:cNvSpPr>
          <p:nvPr/>
        </p:nvSpPr>
        <p:spPr bwMode="auto">
          <a:xfrm>
            <a:off x="5540822" y="332601"/>
            <a:ext cx="29623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b">
            <a:spAutoFit/>
          </a:bodyPr>
          <a:lstStyle/>
          <a:p>
            <a:pPr marL="457200" lvl="4" algn="ctr"/>
            <a:r>
              <a:rPr lang="en-US" sz="1800" b="1" dirty="0"/>
              <a:t>doc.: IEEE </a:t>
            </a:r>
            <a:r>
              <a:rPr lang="en-US" sz="1800" b="1" dirty="0" smtClean="0"/>
              <a:t>P802.11-15/</a:t>
            </a:r>
            <a:r>
              <a:rPr lang="en-US" sz="1800" b="1" dirty="0" smtClean="0"/>
              <a:t>0982r5</a:t>
            </a:r>
            <a:endParaRPr lang="en-US" sz="18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33" name="Rectangle 9"/>
          <p:cNvSpPr>
            <a:spLocks noChangeArrowheads="1"/>
          </p:cNvSpPr>
          <p:nvPr/>
        </p:nvSpPr>
        <p:spPr bwMode="auto">
          <a:xfrm>
            <a:off x="685800" y="6475413"/>
            <a:ext cx="491396"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dirty="0" smtClean="0"/>
              <a:t>Agenda</a:t>
            </a:r>
            <a:endParaRPr lang="en-US" dirty="0"/>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ea typeface="ＭＳ Ｐゴシック" charset="0"/>
        </a:defRPr>
      </a:lvl2pPr>
      <a:lvl3pPr algn="ctr" rtl="0" eaLnBrk="0" fontAlgn="base" hangingPunct="0">
        <a:spcBef>
          <a:spcPct val="0"/>
        </a:spcBef>
        <a:spcAft>
          <a:spcPct val="0"/>
        </a:spcAft>
        <a:defRPr sz="3200" b="1">
          <a:solidFill>
            <a:schemeClr val="tx2"/>
          </a:solidFill>
          <a:latin typeface="Times New Roman" charset="0"/>
          <a:ea typeface="ＭＳ Ｐゴシック" charset="0"/>
        </a:defRPr>
      </a:lvl3pPr>
      <a:lvl4pPr algn="ctr" rtl="0" eaLnBrk="0" fontAlgn="base" hangingPunct="0">
        <a:spcBef>
          <a:spcPct val="0"/>
        </a:spcBef>
        <a:spcAft>
          <a:spcPct val="0"/>
        </a:spcAft>
        <a:defRPr sz="3200" b="1">
          <a:solidFill>
            <a:schemeClr val="tx2"/>
          </a:solidFill>
          <a:latin typeface="Times New Roman" charset="0"/>
          <a:ea typeface="ＭＳ Ｐゴシック" charset="0"/>
        </a:defRPr>
      </a:lvl4pPr>
      <a:lvl5pPr algn="ctr" rtl="0" eaLnBrk="0" fontAlgn="base" hangingPunct="0">
        <a:spcBef>
          <a:spcPct val="0"/>
        </a:spcBef>
        <a:spcAft>
          <a:spcPct val="0"/>
        </a:spcAft>
        <a:defRPr sz="3200" b="1">
          <a:solidFill>
            <a:schemeClr val="tx2"/>
          </a:solidFill>
          <a:latin typeface="Times New Roman" charset="0"/>
          <a:ea typeface="ＭＳ Ｐゴシック" charset="0"/>
        </a:defRPr>
      </a:lvl5pPr>
      <a:lvl6pPr marL="457200" algn="ctr" rtl="0" eaLnBrk="0" fontAlgn="base" hangingPunct="0">
        <a:spcBef>
          <a:spcPct val="0"/>
        </a:spcBef>
        <a:spcAft>
          <a:spcPct val="0"/>
        </a:spcAft>
        <a:defRPr sz="3200" b="1">
          <a:solidFill>
            <a:schemeClr val="tx2"/>
          </a:solidFill>
          <a:latin typeface="Times New Roman" charset="0"/>
          <a:ea typeface="ＭＳ Ｐゴシック" charset="0"/>
        </a:defRPr>
      </a:lvl6pPr>
      <a:lvl7pPr marL="914400" algn="ctr" rtl="0" eaLnBrk="0" fontAlgn="base" hangingPunct="0">
        <a:spcBef>
          <a:spcPct val="0"/>
        </a:spcBef>
        <a:spcAft>
          <a:spcPct val="0"/>
        </a:spcAft>
        <a:defRPr sz="3200" b="1">
          <a:solidFill>
            <a:schemeClr val="tx2"/>
          </a:solidFill>
          <a:latin typeface="Times New Roman" charset="0"/>
          <a:ea typeface="ＭＳ Ｐゴシック" charset="0"/>
        </a:defRPr>
      </a:lvl7pPr>
      <a:lvl8pPr marL="1371600" algn="ctr" rtl="0" eaLnBrk="0" fontAlgn="base" hangingPunct="0">
        <a:spcBef>
          <a:spcPct val="0"/>
        </a:spcBef>
        <a:spcAft>
          <a:spcPct val="0"/>
        </a:spcAft>
        <a:defRPr sz="3200" b="1">
          <a:solidFill>
            <a:schemeClr val="tx2"/>
          </a:solidFill>
          <a:latin typeface="Times New Roman" charset="0"/>
          <a:ea typeface="ＭＳ Ｐゴシック" charset="0"/>
        </a:defRPr>
      </a:lvl8pPr>
      <a:lvl9pPr marL="1828800" algn="ctr" rtl="0" eaLnBrk="0" fontAlgn="base" hangingPunct="0">
        <a:spcBef>
          <a:spcPct val="0"/>
        </a:spcBef>
        <a:spcAft>
          <a:spcPct val="0"/>
        </a:spcAft>
        <a:defRPr sz="3200" b="1">
          <a:solidFill>
            <a:schemeClr val="tx2"/>
          </a:solidFill>
          <a:latin typeface="Times New Roman" charset="0"/>
          <a:ea typeface="ＭＳ Ｐゴシック"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mn-ea"/>
        </a:defRPr>
      </a:lvl2pPr>
      <a:lvl3pPr marL="1085850" indent="-228600" algn="l" rtl="0" eaLnBrk="0" fontAlgn="base" hangingPunct="0">
        <a:spcBef>
          <a:spcPct val="20000"/>
        </a:spcBef>
        <a:spcAft>
          <a:spcPct val="0"/>
        </a:spcAft>
        <a:buChar char="•"/>
        <a:defRPr>
          <a:solidFill>
            <a:schemeClr val="tx1"/>
          </a:solidFill>
          <a:latin typeface="+mn-lt"/>
          <a:ea typeface="+mn-ea"/>
        </a:defRPr>
      </a:lvl3pPr>
      <a:lvl4pPr marL="1428750" indent="-228600" algn="l" rtl="0" eaLnBrk="0" fontAlgn="base" hangingPunct="0">
        <a:spcBef>
          <a:spcPct val="20000"/>
        </a:spcBef>
        <a:spcAft>
          <a:spcPct val="0"/>
        </a:spcAft>
        <a:buChar char="–"/>
        <a:defRPr sz="1600">
          <a:solidFill>
            <a:schemeClr val="tx1"/>
          </a:solidFill>
          <a:latin typeface="+mn-lt"/>
          <a:ea typeface="+mn-ea"/>
        </a:defRPr>
      </a:lvl4pPr>
      <a:lvl5pPr marL="1771650" indent="-228600" algn="l" rtl="0" eaLnBrk="0" fontAlgn="base" hangingPunct="0">
        <a:spcBef>
          <a:spcPct val="20000"/>
        </a:spcBef>
        <a:spcAft>
          <a:spcPct val="0"/>
        </a:spcAft>
        <a:buChar char="•"/>
        <a:defRPr sz="1600">
          <a:solidFill>
            <a:schemeClr val="tx1"/>
          </a:solidFill>
          <a:latin typeface="+mn-lt"/>
          <a:ea typeface="+mn-ea"/>
        </a:defRPr>
      </a:lvl5pPr>
      <a:lvl6pPr marL="2228850" indent="-228600" algn="l" rtl="0" eaLnBrk="0" fontAlgn="base" hangingPunct="0">
        <a:spcBef>
          <a:spcPct val="20000"/>
        </a:spcBef>
        <a:spcAft>
          <a:spcPct val="0"/>
        </a:spcAft>
        <a:buChar char="•"/>
        <a:defRPr sz="1600">
          <a:solidFill>
            <a:schemeClr val="tx1"/>
          </a:solidFill>
          <a:latin typeface="+mn-lt"/>
          <a:ea typeface="+mn-ea"/>
        </a:defRPr>
      </a:lvl6pPr>
      <a:lvl7pPr marL="2686050" indent="-228600" algn="l" rtl="0" eaLnBrk="0" fontAlgn="base" hangingPunct="0">
        <a:spcBef>
          <a:spcPct val="20000"/>
        </a:spcBef>
        <a:spcAft>
          <a:spcPct val="0"/>
        </a:spcAft>
        <a:buChar char="•"/>
        <a:defRPr sz="1600">
          <a:solidFill>
            <a:schemeClr val="tx1"/>
          </a:solidFill>
          <a:latin typeface="+mn-lt"/>
          <a:ea typeface="+mn-ea"/>
        </a:defRPr>
      </a:lvl7pPr>
      <a:lvl8pPr marL="3143250" indent="-228600" algn="l" rtl="0" eaLnBrk="0" fontAlgn="base" hangingPunct="0">
        <a:spcBef>
          <a:spcPct val="20000"/>
        </a:spcBef>
        <a:spcAft>
          <a:spcPct val="0"/>
        </a:spcAft>
        <a:buChar char="•"/>
        <a:defRPr sz="1600">
          <a:solidFill>
            <a:schemeClr val="tx1"/>
          </a:solidFill>
          <a:latin typeface="+mn-lt"/>
          <a:ea typeface="+mn-ea"/>
        </a:defRPr>
      </a:lvl8pPr>
      <a:lvl9pPr marL="3600450" indent="-228600" algn="l" rtl="0" eaLnBrk="0" fontAlgn="base" hangingPunct="0">
        <a:spcBef>
          <a:spcPct val="20000"/>
        </a:spcBef>
        <a:spcAft>
          <a:spcPct val="0"/>
        </a:spcAft>
        <a:buChar char="•"/>
        <a:defRPr sz="1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mailto:d3e3e3@gmai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mailto:d3e3e3@gmail.co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hyperlink" Target="http://www.ieee802.org/11/private/Draft_Standards/11ak/Draft%20P802.11ak_D1.0.pdf" TargetMode="External"/><Relationship Id="rId4" Type="http://schemas.openxmlformats.org/officeDocument/2006/relationships/hyperlink" Target="http://www.ieee802.org/1/files/private/bz-drafts/d1/802-1Qbz-d2-1.pdf" TargetMode="External"/><Relationship Id="rId5" Type="http://schemas.openxmlformats.org/officeDocument/2006/relationships/hyperlink" Target="http://www.ieee802.org/1/files/private/ac-rev-drafts/d1/802-1ac-rev-d2-0.pdf" TargetMode="External"/><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Date Placeholder 4"/>
          <p:cNvSpPr>
            <a:spLocks noGrp="1"/>
          </p:cNvSpPr>
          <p:nvPr>
            <p:ph type="dt" sz="half" idx="10"/>
          </p:nvPr>
        </p:nvSpPr>
        <p:spPr/>
        <p:txBody>
          <a:bodyPr/>
          <a:lstStyle/>
          <a:p>
            <a:r>
              <a:rPr lang="en-US" smtClean="0"/>
              <a:t>September 2015</a:t>
            </a:r>
            <a:endParaRPr lang="en-US"/>
          </a:p>
        </p:txBody>
      </p:sp>
      <p:sp>
        <p:nvSpPr>
          <p:cNvPr id="26" name="Footer Placeholder 5"/>
          <p:cNvSpPr>
            <a:spLocks noGrp="1"/>
          </p:cNvSpPr>
          <p:nvPr>
            <p:ph type="ftr" sz="quarter" idx="11"/>
          </p:nvPr>
        </p:nvSpPr>
        <p:spPr/>
        <p:txBody>
          <a:bodyPr/>
          <a:lstStyle/>
          <a:p>
            <a:r>
              <a:rPr lang="en-US" smtClean="0"/>
              <a:t>Donald Eastlake 3rd, Huawei Technologies</a:t>
            </a:r>
            <a:endParaRPr lang="en-US"/>
          </a:p>
        </p:txBody>
      </p:sp>
      <p:sp>
        <p:nvSpPr>
          <p:cNvPr id="27" name="Slide Number Placeholder 6"/>
          <p:cNvSpPr>
            <a:spLocks noGrp="1"/>
          </p:cNvSpPr>
          <p:nvPr>
            <p:ph type="sldNum" sz="quarter" idx="12"/>
          </p:nvPr>
        </p:nvSpPr>
        <p:spPr/>
        <p:txBody>
          <a:bodyPr/>
          <a:lstStyle/>
          <a:p>
            <a:r>
              <a:rPr lang="en-US"/>
              <a:t>Slide </a:t>
            </a:r>
            <a:fld id="{4CEC91F7-929A-F34C-9B79-77717372B2B7}" type="slidenum">
              <a:rPr lang="en-US"/>
              <a:pPr/>
              <a:t>1</a:t>
            </a:fld>
            <a:endParaRPr lang="en-US"/>
          </a:p>
        </p:txBody>
      </p:sp>
      <p:sp>
        <p:nvSpPr>
          <p:cNvPr id="30722" name="Rectangle 2"/>
          <p:cNvSpPr>
            <a:spLocks noGrp="1" noChangeArrowheads="1"/>
          </p:cNvSpPr>
          <p:nvPr>
            <p:ph type="title"/>
          </p:nvPr>
        </p:nvSpPr>
        <p:spPr>
          <a:noFill/>
          <a:ln/>
        </p:spPr>
        <p:txBody>
          <a:bodyPr/>
          <a:lstStyle/>
          <a:p>
            <a:r>
              <a:rPr lang="en-US" dirty="0" smtClean="0">
                <a:latin typeface="Arial" charset="0"/>
              </a:rPr>
              <a:t>September 2015 802.11ak Agenda</a:t>
            </a:r>
            <a:endParaRPr lang="en-US" dirty="0">
              <a:latin typeface="Arial" charset="0"/>
            </a:endParaRPr>
          </a:p>
        </p:txBody>
      </p:sp>
      <p:sp>
        <p:nvSpPr>
          <p:cNvPr id="30726" name="Rectangle 6"/>
          <p:cNvSpPr>
            <a:spLocks noGrp="1" noChangeArrowheads="1"/>
          </p:cNvSpPr>
          <p:nvPr>
            <p:ph type="body" sz="half" idx="1"/>
          </p:nvPr>
        </p:nvSpPr>
        <p:spPr>
          <a:xfrm>
            <a:off x="685800" y="1752600"/>
            <a:ext cx="7772400" cy="1219200"/>
          </a:xfrm>
          <a:noFill/>
          <a:ln/>
        </p:spPr>
        <p:txBody>
          <a:bodyPr/>
          <a:lstStyle/>
          <a:p>
            <a:pPr algn="ctr">
              <a:buFontTx/>
              <a:buNone/>
            </a:pPr>
            <a:r>
              <a:rPr lang="en-US" sz="1800" dirty="0">
                <a:latin typeface="Arial" charset="0"/>
              </a:rPr>
              <a:t>Date:</a:t>
            </a:r>
            <a:r>
              <a:rPr lang="en-US" sz="1800" b="0" dirty="0">
                <a:latin typeface="Arial" charset="0"/>
              </a:rPr>
              <a:t> </a:t>
            </a:r>
            <a:r>
              <a:rPr lang="en-US" sz="1800" b="0" dirty="0" smtClean="0">
                <a:latin typeface="Arial" charset="0"/>
              </a:rPr>
              <a:t>2015-09-15</a:t>
            </a:r>
            <a:endParaRPr lang="en-US" sz="1800" b="0" dirty="0">
              <a:latin typeface="Arial" charset="0"/>
            </a:endParaRPr>
          </a:p>
        </p:txBody>
      </p:sp>
      <p:sp>
        <p:nvSpPr>
          <p:cNvPr id="30732" name="Rectangle 12"/>
          <p:cNvSpPr>
            <a:spLocks noChangeArrowheads="1"/>
          </p:cNvSpPr>
          <p:nvPr/>
        </p:nvSpPr>
        <p:spPr bwMode="auto">
          <a:xfrm>
            <a:off x="533400" y="2057400"/>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a:spcBef>
                <a:spcPct val="20000"/>
              </a:spcBef>
            </a:pPr>
            <a:r>
              <a:rPr lang="en-US" sz="2000" b="1" dirty="0"/>
              <a:t>Authors:</a:t>
            </a:r>
          </a:p>
        </p:txBody>
      </p:sp>
      <p:graphicFrame>
        <p:nvGraphicFramePr>
          <p:cNvPr id="30754" name="Group 34"/>
          <p:cNvGraphicFramePr>
            <a:graphicFrameLocks noGrp="1"/>
          </p:cNvGraphicFramePr>
          <p:nvPr>
            <p:ph sz="half" idx="2"/>
            <p:extLst>
              <p:ext uri="{D42A27DB-BD31-4B8C-83A1-F6EECF244321}">
                <p14:modId xmlns:p14="http://schemas.microsoft.com/office/powerpoint/2010/main" val="3377348777"/>
              </p:ext>
            </p:extLst>
          </p:nvPr>
        </p:nvGraphicFramePr>
        <p:xfrm>
          <a:off x="685800" y="2590799"/>
          <a:ext cx="7772400" cy="1066801"/>
        </p:xfrm>
        <a:graphic>
          <a:graphicData uri="http://schemas.openxmlformats.org/drawingml/2006/table">
            <a:tbl>
              <a:tblPr/>
              <a:tblGrid>
                <a:gridCol w="1701800"/>
                <a:gridCol w="1406525"/>
                <a:gridCol w="1387475"/>
                <a:gridCol w="1600200"/>
                <a:gridCol w="1676400"/>
              </a:tblGrid>
              <a:tr h="3444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Name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charset="0"/>
                          <a:ea typeface="ＭＳ Ｐゴシック" charset="0"/>
                        </a:rPr>
                        <a:t>Affiliations</a:t>
                      </a:r>
                      <a:endParaRPr kumimoji="0" lang="en-US" sz="1400" b="1" i="0" u="none" strike="noStrike" cap="none" normalizeH="0" baseline="0" dirty="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charset="0"/>
                          <a:ea typeface="ＭＳ Ｐゴシック" charset="0"/>
                        </a:rPr>
                        <a:t>Address</a:t>
                      </a:r>
                      <a:endParaRPr kumimoji="0" lang="en-US" sz="1400" b="1" i="0" u="none" strike="noStrike" cap="none" normalizeH="0" baseline="0" dirty="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Phone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Times New Roman" charset="0"/>
                          <a:ea typeface="ＭＳ Ｐゴシック" charset="0"/>
                        </a:rPr>
                        <a:t>Email</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722313">
                <a:tc>
                  <a:txBody>
                    <a:bodyPr/>
                    <a:lstStyle/>
                    <a:p>
                      <a:pPr marL="0" marR="0" algn="ctr">
                        <a:spcBef>
                          <a:spcPts val="0"/>
                        </a:spcBef>
                        <a:spcAft>
                          <a:spcPts val="1200"/>
                        </a:spcAft>
                      </a:pPr>
                      <a:r>
                        <a:rPr lang="en-US" sz="1600" b="0" dirty="0">
                          <a:effectLst/>
                          <a:latin typeface="Times New Roman"/>
                          <a:ea typeface="Times New Roman"/>
                        </a:rPr>
                        <a:t>Donald Eastlake</a:t>
                      </a:r>
                      <a:endParaRPr lang="en-US" sz="2800" b="1" dirty="0">
                        <a:effectLst/>
                        <a:latin typeface="Times New Roman"/>
                        <a:ea typeface="Times New Roman"/>
                      </a:endParaRPr>
                    </a:p>
                  </a:txBody>
                  <a:tcPr marL="68580" marR="68580" marT="0" marB="0" anchor="ctr">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600" b="0" dirty="0">
                          <a:effectLst/>
                          <a:latin typeface="Times New Roman"/>
                          <a:ea typeface="Times New Roman"/>
                        </a:rPr>
                        <a:t>Huawei Technologies</a:t>
                      </a:r>
                      <a:endParaRPr lang="en-US" sz="2800" b="1" dirty="0">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400" b="0">
                          <a:effectLst/>
                          <a:latin typeface="Times New Roman"/>
                          <a:ea typeface="Times New Roman"/>
                        </a:rPr>
                        <a:t>155 Beaver Street, Milford, MA 01757 USA</a:t>
                      </a:r>
                      <a:endParaRPr lang="en-US" sz="2400" b="1">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600" b="0">
                          <a:effectLst/>
                          <a:latin typeface="Times New Roman"/>
                          <a:ea typeface="Times New Roman"/>
                        </a:rPr>
                        <a:t>+1-508-333-2270</a:t>
                      </a:r>
                      <a:endParaRPr lang="en-US" sz="2800" b="1">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400" b="0" dirty="0">
                          <a:effectLst/>
                          <a:latin typeface="Times New Roman"/>
                          <a:ea typeface="Times New Roman"/>
                          <a:hlinkClick r:id="rId3"/>
                        </a:rPr>
                        <a:t>d3e3e3@gmail.com</a:t>
                      </a:r>
                      <a:endParaRPr lang="en-US" sz="3200" b="1" dirty="0">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65125" y="274638"/>
            <a:ext cx="8458200" cy="1143000"/>
          </a:xfrm>
        </p:spPr>
        <p:txBody>
          <a:bodyPr/>
          <a:lstStyle/>
          <a:p>
            <a:r>
              <a:rPr lang="en-US" dirty="0">
                <a:latin typeface="Times New Roman" charset="0"/>
              </a:rPr>
              <a:t>Participants, Patents, and Duty to Inform</a:t>
            </a:r>
          </a:p>
        </p:txBody>
      </p:sp>
      <p:sp>
        <p:nvSpPr>
          <p:cNvPr id="17411"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en-US" b="1" u="sng">
              <a:solidFill>
                <a:srgbClr val="000099"/>
              </a:solidFill>
              <a:latin typeface="Helvetica" charset="0"/>
            </a:endParaRPr>
          </a:p>
        </p:txBody>
      </p:sp>
      <p:sp>
        <p:nvSpPr>
          <p:cNvPr id="17412" name="Rectangle 4"/>
          <p:cNvSpPr>
            <a:spLocks noChangeArrowheads="1"/>
          </p:cNvSpPr>
          <p:nvPr/>
        </p:nvSpPr>
        <p:spPr bwMode="auto">
          <a:xfrm>
            <a:off x="457200" y="1371600"/>
            <a:ext cx="83058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lnSpc>
                <a:spcPct val="80000"/>
              </a:lnSpc>
              <a:spcBef>
                <a:spcPct val="20000"/>
              </a:spcBef>
              <a:buClr>
                <a:srgbClr val="CC3300"/>
              </a:buClr>
              <a:buSzPct val="50000"/>
              <a:buFont typeface="Monotype Sorts" charset="0"/>
              <a:buChar char="l"/>
            </a:pPr>
            <a:endParaRPr lang="en-US" sz="500" u="sng" dirty="0">
              <a:solidFill>
                <a:srgbClr val="FF0000"/>
              </a:solidFill>
              <a:latin typeface="Arial" charset="0"/>
            </a:endParaRPr>
          </a:p>
          <a:p>
            <a:pPr marL="285750" indent="-285750">
              <a:buFont typeface="Wingdings" charset="2"/>
              <a:buChar char="Ø"/>
            </a:pPr>
            <a:r>
              <a:rPr lang="en-US" sz="1600" b="1" dirty="0" smtClean="0">
                <a:latin typeface="Arial" charset="0"/>
              </a:rPr>
              <a:t>All </a:t>
            </a:r>
            <a:r>
              <a:rPr lang="en-US" sz="1600" b="1" dirty="0">
                <a:latin typeface="Arial" charset="0"/>
              </a:rPr>
              <a:t>participants in this meeting have certain obligations under the IEEE-SA Patent Policy. </a:t>
            </a:r>
            <a:endParaRPr lang="en-US" sz="1600" b="1" dirty="0" smtClean="0">
              <a:latin typeface="Arial" charset="0"/>
            </a:endParaRPr>
          </a:p>
          <a:p>
            <a:pPr marL="285750" indent="-285750">
              <a:buFont typeface="Arial"/>
              <a:buChar char="•"/>
            </a:pPr>
            <a:r>
              <a:rPr lang="en-US" sz="1600" b="1" dirty="0" smtClean="0">
                <a:solidFill>
                  <a:srgbClr val="003399"/>
                </a:solidFill>
                <a:latin typeface="Arial" charset="0"/>
              </a:rPr>
              <a:t>Participants </a:t>
            </a:r>
            <a:r>
              <a:rPr lang="en-US" sz="1600" b="1" dirty="0">
                <a:solidFill>
                  <a:srgbClr val="003399"/>
                </a:solidFill>
                <a:latin typeface="Arial" charset="0"/>
              </a:rPr>
              <a:t>[Note: </a:t>
            </a:r>
            <a:r>
              <a:rPr lang="en-GB" sz="1600" b="1" dirty="0">
                <a:solidFill>
                  <a:srgbClr val="003399"/>
                </a:solidFill>
                <a:latin typeface="Arial" charset="0"/>
              </a:rPr>
              <a:t>Quoted text excerpted from IEEE-SA Standards Board Bylaws </a:t>
            </a:r>
            <a:r>
              <a:rPr lang="en-GB" sz="1600" b="1" dirty="0" err="1">
                <a:solidFill>
                  <a:srgbClr val="003399"/>
                </a:solidFill>
                <a:latin typeface="Arial" charset="0"/>
              </a:rPr>
              <a:t>subclause</a:t>
            </a:r>
            <a:r>
              <a:rPr lang="en-GB" sz="1600" b="1" dirty="0">
                <a:solidFill>
                  <a:srgbClr val="003399"/>
                </a:solidFill>
                <a:latin typeface="Arial" charset="0"/>
              </a:rPr>
              <a:t> 6.2</a:t>
            </a:r>
            <a:r>
              <a:rPr lang="en-US" sz="1600" b="1" dirty="0">
                <a:solidFill>
                  <a:srgbClr val="003399"/>
                </a:solidFill>
                <a:latin typeface="Arial" charset="0"/>
              </a:rPr>
              <a:t>]</a:t>
            </a:r>
            <a:r>
              <a:rPr lang="en-US" sz="1600" b="1" dirty="0" smtClean="0">
                <a:solidFill>
                  <a:srgbClr val="003399"/>
                </a:solidFill>
                <a:latin typeface="Arial" charset="0"/>
              </a:rPr>
              <a:t>:</a:t>
            </a:r>
          </a:p>
          <a:p>
            <a:pPr marL="742950" lvl="1" indent="-285750">
              <a:buFont typeface="Arial"/>
              <a:buChar char="•"/>
            </a:pPr>
            <a:r>
              <a:rPr lang="en-US" sz="1600" b="1" dirty="0" smtClean="0">
                <a:solidFill>
                  <a:srgbClr val="003399"/>
                </a:solidFill>
                <a:latin typeface="Arial" charset="0"/>
              </a:rPr>
              <a:t>“</a:t>
            </a:r>
            <a:r>
              <a:rPr lang="en-US" sz="1600" b="1" dirty="0">
                <a:solidFill>
                  <a:srgbClr val="003399"/>
                </a:solidFill>
                <a:latin typeface="Arial" charset="0"/>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a:t>
            </a:r>
            <a:r>
              <a:rPr lang="en-US" sz="1600" b="1" dirty="0" smtClean="0">
                <a:solidFill>
                  <a:srgbClr val="003399"/>
                </a:solidFill>
                <a:latin typeface="Arial" charset="0"/>
              </a:rPr>
              <a:t>represent.</a:t>
            </a:r>
          </a:p>
          <a:p>
            <a:pPr marL="742950" lvl="1" indent="-285750">
              <a:buFont typeface="Arial"/>
              <a:buChar char="•"/>
            </a:pPr>
            <a:r>
              <a:rPr lang="en-US" sz="1600" b="1" dirty="0" smtClean="0">
                <a:solidFill>
                  <a:srgbClr val="003399"/>
                </a:solidFill>
                <a:latin typeface="Arial" charset="0"/>
              </a:rPr>
              <a:t>“</a:t>
            </a:r>
            <a:r>
              <a:rPr lang="en-US" sz="1600" b="1" dirty="0">
                <a:solidFill>
                  <a:srgbClr val="003399"/>
                </a:solidFill>
                <a:latin typeface="Arial" charset="0"/>
              </a:rPr>
              <a:t>Should inform the IEEE (or cause the IEEE to be informed)” of the identity of “any other holders of potential Essential Patent Claims” (that is, third parties that are not affiliated with the participant, with the participant’s employer, or with anyone else that the participant is from or otherwise represents</a:t>
            </a:r>
            <a:r>
              <a:rPr lang="en-US" sz="1600" b="1" dirty="0" smtClean="0">
                <a:solidFill>
                  <a:srgbClr val="003399"/>
                </a:solidFill>
                <a:latin typeface="Arial" charset="0"/>
              </a:rPr>
              <a:t>)</a:t>
            </a:r>
          </a:p>
          <a:p>
            <a:pPr marL="285750" indent="-285750">
              <a:buFont typeface="Arial"/>
              <a:buChar char="•"/>
            </a:pPr>
            <a:r>
              <a:rPr lang="en-US" sz="1600" b="1" dirty="0" smtClean="0">
                <a:solidFill>
                  <a:srgbClr val="003399"/>
                </a:solidFill>
                <a:latin typeface="Arial" charset="0"/>
              </a:rPr>
              <a:t>The </a:t>
            </a:r>
            <a:r>
              <a:rPr lang="en-US" sz="1600" b="1" dirty="0">
                <a:solidFill>
                  <a:srgbClr val="003399"/>
                </a:solidFill>
                <a:latin typeface="Arial" charset="0"/>
              </a:rPr>
              <a:t>above does not apply if the patent claim is already the subject of an Accepted Letter of Assurance that applies to the proposed standard(s) under consideration by this </a:t>
            </a:r>
            <a:r>
              <a:rPr lang="en-US" sz="1600" b="1" dirty="0" smtClean="0">
                <a:solidFill>
                  <a:srgbClr val="003399"/>
                </a:solidFill>
                <a:latin typeface="Arial" charset="0"/>
              </a:rPr>
              <a:t>group</a:t>
            </a:r>
          </a:p>
          <a:p>
            <a:pPr marL="285750" indent="-285750">
              <a:buFont typeface="Arial"/>
              <a:buChar char="•"/>
            </a:pPr>
            <a:r>
              <a:rPr lang="en-US" sz="1600" b="1" dirty="0" smtClean="0">
                <a:solidFill>
                  <a:srgbClr val="003399"/>
                </a:solidFill>
                <a:latin typeface="Arial" charset="0"/>
              </a:rPr>
              <a:t>Early </a:t>
            </a:r>
            <a:r>
              <a:rPr lang="en-US" sz="1600" b="1" dirty="0">
                <a:solidFill>
                  <a:srgbClr val="003399"/>
                </a:solidFill>
                <a:latin typeface="Arial" charset="0"/>
              </a:rPr>
              <a:t>identification of holders of potential Essential Patent Claims is strongly </a:t>
            </a:r>
            <a:r>
              <a:rPr lang="en-US" sz="1600" b="1" dirty="0" smtClean="0">
                <a:solidFill>
                  <a:srgbClr val="003399"/>
                </a:solidFill>
                <a:latin typeface="Arial" charset="0"/>
              </a:rPr>
              <a:t>encouraged</a:t>
            </a:r>
          </a:p>
          <a:p>
            <a:pPr marL="285750" indent="-285750">
              <a:buFont typeface="Arial"/>
              <a:buChar char="•"/>
            </a:pPr>
            <a:r>
              <a:rPr lang="en-US" sz="1600" b="1" dirty="0" smtClean="0">
                <a:solidFill>
                  <a:srgbClr val="003399"/>
                </a:solidFill>
                <a:latin typeface="Arial" charset="0"/>
              </a:rPr>
              <a:t>No </a:t>
            </a:r>
            <a:r>
              <a:rPr lang="en-US" sz="1600" b="1" dirty="0">
                <a:solidFill>
                  <a:srgbClr val="003399"/>
                </a:solidFill>
                <a:latin typeface="Arial" charset="0"/>
              </a:rPr>
              <a:t>duty to perform a patent search</a:t>
            </a:r>
            <a:endParaRPr lang="en-US" sz="1600" dirty="0">
              <a:latin typeface="Arial" charset="0"/>
            </a:endParaRPr>
          </a:p>
          <a:p>
            <a:pPr marL="230188" indent="-230188">
              <a:spcBef>
                <a:spcPct val="20000"/>
              </a:spcBef>
              <a:buClr>
                <a:srgbClr val="CC3300"/>
              </a:buClr>
              <a:buSzPct val="50000"/>
              <a:buFont typeface="Monotype Sorts" charset="0"/>
              <a:buChar char="l"/>
            </a:pPr>
            <a:endParaRPr lang="en-GB" sz="1600" b="1" dirty="0">
              <a:solidFill>
                <a:srgbClr val="000099"/>
              </a:solidFill>
              <a:latin typeface="Arial" charset="0"/>
            </a:endParaRPr>
          </a:p>
        </p:txBody>
      </p:sp>
      <p:sp>
        <p:nvSpPr>
          <p:cNvPr id="17413"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September 2015</a:t>
            </a:r>
            <a:endParaRPr lang="en-US" sz="1800"/>
          </a:p>
        </p:txBody>
      </p:sp>
      <p:sp>
        <p:nvSpPr>
          <p:cNvPr id="174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62F37B4C-7187-734C-BADF-C261D9DB3F43}" type="slidenum">
              <a:rPr lang="en-US"/>
              <a:pPr/>
              <a:t>10</a:t>
            </a:fld>
            <a:endParaRPr lang="en-US"/>
          </a:p>
        </p:txBody>
      </p:sp>
      <p:sp>
        <p:nvSpPr>
          <p:cNvPr id="17415"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259598981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229600" cy="1143000"/>
          </a:xfrm>
        </p:spPr>
        <p:txBody>
          <a:bodyPr/>
          <a:lstStyle/>
          <a:p>
            <a:r>
              <a:rPr lang="en-GB">
                <a:latin typeface="Times New Roman" charset="0"/>
              </a:rPr>
              <a:t>Patent Related Links</a:t>
            </a:r>
            <a:endParaRPr lang="en-US">
              <a:latin typeface="Times New Roman" charset="0"/>
            </a:endParaRPr>
          </a:p>
        </p:txBody>
      </p:sp>
      <p:sp>
        <p:nvSpPr>
          <p:cNvPr id="163843" name="Rectangle 3"/>
          <p:cNvSpPr>
            <a:spLocks noGrp="1" noChangeArrowheads="1"/>
          </p:cNvSpPr>
          <p:nvPr>
            <p:ph type="body" idx="1"/>
          </p:nvPr>
        </p:nvSpPr>
        <p:spPr>
          <a:xfrm>
            <a:off x="76200" y="1447800"/>
            <a:ext cx="8991600" cy="3886200"/>
          </a:xfrm>
        </p:spPr>
        <p:txBody>
          <a:bodyPr/>
          <a:lstStyle/>
          <a:p>
            <a:pPr lvl="1">
              <a:lnSpc>
                <a:spcPct val="90000"/>
              </a:lnSpc>
              <a:buFont typeface="Monotype Sorts" charset="0"/>
              <a:buNone/>
            </a:pPr>
            <a:r>
              <a:rPr lang="en-US" sz="2400" dirty="0">
                <a:latin typeface="Times New Roman" charset="0"/>
                <a:cs typeface="Times New Roman" charset="0"/>
              </a:rPr>
              <a:t>	</a:t>
            </a:r>
            <a:r>
              <a:rPr lang="en-US" sz="2400" dirty="0" smtClean="0">
                <a:latin typeface="Arial" charset="0"/>
                <a:cs typeface="Times New Roman" charset="0"/>
              </a:rPr>
              <a:t>All </a:t>
            </a:r>
            <a:r>
              <a:rPr lang="en-US" sz="2400" dirty="0">
                <a:latin typeface="Arial" charset="0"/>
                <a:cs typeface="Times New Roman" charset="0"/>
              </a:rPr>
              <a:t>participants should be familiar with their obligations under the IEEE-SA Policies &amp; Procedures for standards development.</a:t>
            </a:r>
          </a:p>
          <a:p>
            <a:pPr lvl="1">
              <a:lnSpc>
                <a:spcPct val="90000"/>
              </a:lnSpc>
              <a:buFont typeface="Monotype Sorts" charset="0"/>
              <a:buNone/>
            </a:pPr>
            <a:r>
              <a:rPr lang="en-US" sz="2400" dirty="0">
                <a:latin typeface="Arial" charset="0"/>
                <a:cs typeface="Times New Roman" charset="0"/>
              </a:rPr>
              <a:t>	Patent Policy is stated in these sources:</a:t>
            </a:r>
          </a:p>
          <a:p>
            <a:pPr lvl="1">
              <a:lnSpc>
                <a:spcPct val="90000"/>
              </a:lnSpc>
              <a:buFont typeface="Monotype Sorts" charset="0"/>
              <a:buNone/>
            </a:pPr>
            <a:r>
              <a:rPr lang="en-GB" sz="2400" dirty="0">
                <a:latin typeface="Arial" charset="0"/>
              </a:rPr>
              <a:t>		IEEE-SA Standards Boards Bylaws</a:t>
            </a:r>
          </a:p>
          <a:p>
            <a:pPr lvl="1">
              <a:lnSpc>
                <a:spcPct val="90000"/>
              </a:lnSpc>
              <a:buFont typeface="Monotype Sorts" charset="0"/>
              <a:buNone/>
            </a:pPr>
            <a:r>
              <a:rPr lang="en-US" sz="2100" dirty="0">
                <a:latin typeface="Arial" charset="0"/>
              </a:rPr>
              <a:t>		</a:t>
            </a:r>
            <a:r>
              <a:rPr lang="en-US" sz="2100" i="1" dirty="0">
                <a:latin typeface="Arial" charset="0"/>
              </a:rPr>
              <a:t>http://</a:t>
            </a:r>
            <a:r>
              <a:rPr lang="en-US" sz="2100" i="1" dirty="0" err="1">
                <a:latin typeface="Arial" charset="0"/>
              </a:rPr>
              <a:t>standards.ieee.org</a:t>
            </a:r>
            <a:r>
              <a:rPr lang="en-US" sz="2100" i="1" dirty="0">
                <a:latin typeface="Arial" charset="0"/>
              </a:rPr>
              <a:t>/develop/policies/bylaws/sect6-7.html#6</a:t>
            </a:r>
          </a:p>
          <a:p>
            <a:pPr lvl="1">
              <a:lnSpc>
                <a:spcPct val="90000"/>
              </a:lnSpc>
              <a:buFont typeface="Monotype Sorts" charset="0"/>
              <a:buNone/>
            </a:pPr>
            <a:r>
              <a:rPr lang="en-GB" sz="2400" dirty="0">
                <a:latin typeface="Arial" charset="0"/>
              </a:rPr>
              <a:t>		IEEE-SA Standards Board Operations Manual</a:t>
            </a:r>
          </a:p>
          <a:p>
            <a:pPr lvl="1">
              <a:lnSpc>
                <a:spcPct val="90000"/>
              </a:lnSpc>
              <a:buFont typeface="Monotype Sorts" charset="0"/>
              <a:buNone/>
            </a:pPr>
            <a:r>
              <a:rPr lang="en-US" sz="2400" dirty="0">
                <a:latin typeface="Arial" charset="0"/>
              </a:rPr>
              <a:t>		</a:t>
            </a:r>
            <a:r>
              <a:rPr lang="en-US" sz="2100" i="1" dirty="0">
                <a:latin typeface="Arial" charset="0"/>
              </a:rPr>
              <a:t>http://</a:t>
            </a:r>
            <a:r>
              <a:rPr lang="en-US" sz="2100" i="1" dirty="0" err="1">
                <a:latin typeface="Arial" charset="0"/>
              </a:rPr>
              <a:t>standards.ieee.org</a:t>
            </a:r>
            <a:r>
              <a:rPr lang="en-US" sz="2100" i="1" dirty="0">
                <a:latin typeface="Arial" charset="0"/>
              </a:rPr>
              <a:t>/develop/policies/</a:t>
            </a:r>
            <a:r>
              <a:rPr lang="en-US" sz="2100" i="1" dirty="0" err="1">
                <a:latin typeface="Arial" charset="0"/>
              </a:rPr>
              <a:t>opman</a:t>
            </a:r>
            <a:r>
              <a:rPr lang="en-US" sz="2100" i="1" dirty="0">
                <a:latin typeface="Arial" charset="0"/>
              </a:rPr>
              <a:t>/sect6.html#6.3</a:t>
            </a:r>
            <a:endParaRPr lang="en-US" sz="2400" dirty="0">
              <a:latin typeface="Arial" charset="0"/>
            </a:endParaRPr>
          </a:p>
          <a:p>
            <a:pPr lvl="1">
              <a:lnSpc>
                <a:spcPct val="90000"/>
              </a:lnSpc>
              <a:buFont typeface="Monotype Sorts" charset="0"/>
              <a:buNone/>
            </a:pPr>
            <a:r>
              <a:rPr lang="en-US" sz="2400" dirty="0">
                <a:latin typeface="Arial" charset="0"/>
                <a:cs typeface="Times New Roman" charset="0"/>
              </a:rPr>
              <a:t>	Material about the patent policy is available at</a:t>
            </a:r>
            <a:r>
              <a:rPr lang="en-US" sz="2400" dirty="0">
                <a:latin typeface="Arial" charset="0"/>
              </a:rPr>
              <a:t> </a:t>
            </a:r>
          </a:p>
          <a:p>
            <a:pPr lvl="1">
              <a:lnSpc>
                <a:spcPct val="90000"/>
              </a:lnSpc>
              <a:buFont typeface="Monotype Sorts" charset="0"/>
              <a:buNone/>
            </a:pPr>
            <a:r>
              <a:rPr lang="en-US" sz="2400" dirty="0">
                <a:latin typeface="Arial" charset="0"/>
              </a:rPr>
              <a:t>		</a:t>
            </a:r>
            <a:r>
              <a:rPr lang="en-US" sz="2100" i="1" dirty="0">
                <a:latin typeface="Arial" charset="0"/>
              </a:rPr>
              <a:t>http://</a:t>
            </a:r>
            <a:r>
              <a:rPr lang="en-US" sz="2100" i="1" dirty="0" err="1">
                <a:latin typeface="Arial" charset="0"/>
              </a:rPr>
              <a:t>standards.ieee.org</a:t>
            </a:r>
            <a:r>
              <a:rPr lang="en-US" sz="2100" i="1" dirty="0">
                <a:latin typeface="Arial" charset="0"/>
              </a:rPr>
              <a:t>/about/</a:t>
            </a:r>
            <a:r>
              <a:rPr lang="en-US" sz="2100" i="1" dirty="0" err="1">
                <a:latin typeface="Arial" charset="0"/>
              </a:rPr>
              <a:t>sasb</a:t>
            </a:r>
            <a:r>
              <a:rPr lang="en-US" sz="2100" i="1" dirty="0">
                <a:latin typeface="Arial" charset="0"/>
              </a:rPr>
              <a:t>/</a:t>
            </a:r>
            <a:r>
              <a:rPr lang="en-US" sz="2100" i="1" dirty="0" err="1">
                <a:latin typeface="Arial" charset="0"/>
              </a:rPr>
              <a:t>patcom</a:t>
            </a:r>
            <a:r>
              <a:rPr lang="en-US" sz="2100" i="1" dirty="0">
                <a:latin typeface="Arial" charset="0"/>
              </a:rPr>
              <a:t>/</a:t>
            </a:r>
            <a:r>
              <a:rPr lang="en-US" sz="2100" i="1" dirty="0" err="1">
                <a:latin typeface="Arial" charset="0"/>
              </a:rPr>
              <a:t>materials.html</a:t>
            </a:r>
            <a:endParaRPr lang="en-US" sz="2100" i="1" dirty="0">
              <a:latin typeface="Arial" charset="0"/>
            </a:endParaRPr>
          </a:p>
        </p:txBody>
      </p:sp>
      <p:sp>
        <p:nvSpPr>
          <p:cNvPr id="18436" name="Rectangle 7"/>
          <p:cNvSpPr>
            <a:spLocks noChangeArrowheads="1"/>
          </p:cNvSpPr>
          <p:nvPr/>
        </p:nvSpPr>
        <p:spPr bwMode="auto">
          <a:xfrm>
            <a:off x="1295400" y="5273675"/>
            <a:ext cx="67818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dirty="0">
                <a:solidFill>
                  <a:srgbClr val="000099"/>
                </a:solidFill>
                <a:latin typeface="Arial" charset="0"/>
              </a:rPr>
              <a:t>If you have questions, contact the IEEE-SA Standards Board Patent Committee Administrator at </a:t>
            </a:r>
            <a:r>
              <a:rPr lang="en-US" b="1" dirty="0" err="1">
                <a:solidFill>
                  <a:srgbClr val="000099"/>
                </a:solidFill>
                <a:latin typeface="Arial" charset="0"/>
              </a:rPr>
              <a:t>patcom@ieee.org</a:t>
            </a:r>
            <a:r>
              <a:rPr lang="en-US" b="1" dirty="0">
                <a:solidFill>
                  <a:srgbClr val="000099"/>
                </a:solidFill>
                <a:latin typeface="Arial" charset="0"/>
              </a:rPr>
              <a:t> or visit http://</a:t>
            </a:r>
            <a:r>
              <a:rPr lang="en-US" b="1" dirty="0" err="1">
                <a:solidFill>
                  <a:srgbClr val="000099"/>
                </a:solidFill>
                <a:latin typeface="Arial" charset="0"/>
              </a:rPr>
              <a:t>standards.ieee.org</a:t>
            </a:r>
            <a:r>
              <a:rPr lang="en-US" b="1" dirty="0">
                <a:solidFill>
                  <a:srgbClr val="000099"/>
                </a:solidFill>
                <a:latin typeface="Arial" charset="0"/>
              </a:rPr>
              <a:t>/about/</a:t>
            </a:r>
            <a:r>
              <a:rPr lang="en-US" b="1" dirty="0" err="1">
                <a:solidFill>
                  <a:srgbClr val="000099"/>
                </a:solidFill>
                <a:latin typeface="Arial" charset="0"/>
              </a:rPr>
              <a:t>sasb</a:t>
            </a:r>
            <a:r>
              <a:rPr lang="en-US" b="1" dirty="0">
                <a:solidFill>
                  <a:srgbClr val="000099"/>
                </a:solidFill>
                <a:latin typeface="Arial" charset="0"/>
              </a:rPr>
              <a:t>/</a:t>
            </a:r>
            <a:r>
              <a:rPr lang="en-US" b="1" dirty="0" err="1">
                <a:solidFill>
                  <a:srgbClr val="000099"/>
                </a:solidFill>
                <a:latin typeface="Arial" charset="0"/>
              </a:rPr>
              <a:t>patcom</a:t>
            </a:r>
            <a:r>
              <a:rPr lang="en-US" b="1" dirty="0">
                <a:solidFill>
                  <a:srgbClr val="000099"/>
                </a:solidFill>
                <a:latin typeface="Arial" charset="0"/>
              </a:rPr>
              <a:t>/</a:t>
            </a:r>
            <a:r>
              <a:rPr lang="en-US" b="1" dirty="0" err="1">
                <a:solidFill>
                  <a:srgbClr val="000099"/>
                </a:solidFill>
                <a:latin typeface="Arial" charset="0"/>
              </a:rPr>
              <a:t>index.html</a:t>
            </a:r>
            <a:endParaRPr lang="en-US" b="1" dirty="0">
              <a:solidFill>
                <a:srgbClr val="000099"/>
              </a:solidFill>
              <a:latin typeface="Arial" charset="0"/>
            </a:endParaRPr>
          </a:p>
          <a:p>
            <a:pPr algn="ctr">
              <a:lnSpc>
                <a:spcPct val="80000"/>
              </a:lnSpc>
              <a:spcBef>
                <a:spcPct val="20000"/>
              </a:spcBef>
              <a:buClr>
                <a:srgbClr val="CC3300"/>
              </a:buClr>
              <a:buSzPct val="50000"/>
            </a:pPr>
            <a:endParaRPr lang="en-US" b="1" dirty="0">
              <a:solidFill>
                <a:srgbClr val="000099"/>
              </a:solidFill>
              <a:latin typeface="Arial" charset="0"/>
            </a:endParaRPr>
          </a:p>
          <a:p>
            <a:pPr algn="ctr">
              <a:lnSpc>
                <a:spcPct val="80000"/>
              </a:lnSpc>
              <a:spcBef>
                <a:spcPct val="20000"/>
              </a:spcBef>
              <a:buClr>
                <a:srgbClr val="CC3300"/>
              </a:buClr>
              <a:buSzPct val="50000"/>
            </a:pPr>
            <a:r>
              <a:rPr lang="en-US" b="1" dirty="0">
                <a:solidFill>
                  <a:srgbClr val="000099"/>
                </a:solidFill>
                <a:latin typeface="Arial" charset="0"/>
              </a:rPr>
              <a:t>This slide set is available at https://</a:t>
            </a:r>
            <a:r>
              <a:rPr lang="en-US" b="1" dirty="0" err="1">
                <a:solidFill>
                  <a:srgbClr val="000099"/>
                </a:solidFill>
                <a:latin typeface="Arial" charset="0"/>
              </a:rPr>
              <a:t>development.standards.ieee.org</a:t>
            </a:r>
            <a:r>
              <a:rPr lang="en-US" b="1" dirty="0">
                <a:solidFill>
                  <a:srgbClr val="000099"/>
                </a:solidFill>
                <a:latin typeface="Arial" charset="0"/>
              </a:rPr>
              <a:t>/</a:t>
            </a:r>
            <a:r>
              <a:rPr lang="en-US" b="1" dirty="0" err="1">
                <a:solidFill>
                  <a:srgbClr val="000099"/>
                </a:solidFill>
                <a:latin typeface="Arial" charset="0"/>
              </a:rPr>
              <a:t>myproject</a:t>
            </a:r>
            <a:r>
              <a:rPr lang="en-US" b="1" dirty="0">
                <a:solidFill>
                  <a:srgbClr val="000099"/>
                </a:solidFill>
                <a:latin typeface="Arial" charset="0"/>
              </a:rPr>
              <a:t>/Public/</a:t>
            </a:r>
            <a:r>
              <a:rPr lang="en-US" b="1" dirty="0" err="1">
                <a:solidFill>
                  <a:srgbClr val="000099"/>
                </a:solidFill>
                <a:latin typeface="Arial" charset="0"/>
              </a:rPr>
              <a:t>mytools</a:t>
            </a:r>
            <a:r>
              <a:rPr lang="en-US" b="1" dirty="0">
                <a:solidFill>
                  <a:srgbClr val="000099"/>
                </a:solidFill>
                <a:latin typeface="Arial" charset="0"/>
              </a:rPr>
              <a:t>/mob/</a:t>
            </a:r>
            <a:r>
              <a:rPr lang="en-US" b="1" dirty="0" err="1">
                <a:solidFill>
                  <a:srgbClr val="000099"/>
                </a:solidFill>
                <a:latin typeface="Arial" charset="0"/>
              </a:rPr>
              <a:t>slideset.ppt</a:t>
            </a:r>
            <a:endParaRPr lang="en-US" b="1" dirty="0">
              <a:solidFill>
                <a:srgbClr val="000099"/>
              </a:solidFill>
              <a:latin typeface="Arial" charset="0"/>
            </a:endParaRPr>
          </a:p>
        </p:txBody>
      </p:sp>
      <p:sp>
        <p:nvSpPr>
          <p:cNvPr id="18437"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September 2015</a:t>
            </a:r>
            <a:endParaRPr lang="en-US" sz="1800"/>
          </a:p>
        </p:txBody>
      </p:sp>
      <p:sp>
        <p:nvSpPr>
          <p:cNvPr id="184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E27F5376-F929-B348-BA06-2D3AD8D5E77A}" type="slidenum">
              <a:rPr lang="en-US"/>
              <a:pPr/>
              <a:t>11</a:t>
            </a:fld>
            <a:endParaRPr lang="en-US"/>
          </a:p>
        </p:txBody>
      </p:sp>
      <p:sp>
        <p:nvSpPr>
          <p:cNvPr id="18439"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20238076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a:xfrm>
            <a:off x="457200" y="304800"/>
            <a:ext cx="8229600" cy="1143000"/>
          </a:xfrm>
        </p:spPr>
        <p:txBody>
          <a:bodyPr/>
          <a:lstStyle/>
          <a:p>
            <a:r>
              <a:rPr lang="en-US">
                <a:latin typeface="Times New Roman" charset="0"/>
              </a:rPr>
              <a:t>Call for Potentially Essential Patents</a:t>
            </a:r>
          </a:p>
        </p:txBody>
      </p:sp>
      <p:sp>
        <p:nvSpPr>
          <p:cNvPr id="19459" name="Rectangle 1027"/>
          <p:cNvSpPr>
            <a:spLocks noGrp="1" noChangeArrowheads="1"/>
          </p:cNvSpPr>
          <p:nvPr>
            <p:ph type="body" idx="1"/>
          </p:nvPr>
        </p:nvSpPr>
        <p:spPr>
          <a:xfrm>
            <a:off x="685800" y="1752600"/>
            <a:ext cx="7772400" cy="4114800"/>
          </a:xfrm>
        </p:spPr>
        <p:txBody>
          <a:bodyPr/>
          <a:lstStyle/>
          <a:p>
            <a:pPr>
              <a:buFont typeface="Arial" charset="0"/>
              <a:buChar char="•"/>
            </a:pPr>
            <a:r>
              <a:rPr lang="en-US" sz="2800" dirty="0" smtClean="0">
                <a:latin typeface="+mj-lt"/>
              </a:rPr>
              <a:t>If </a:t>
            </a:r>
            <a:r>
              <a:rPr lang="en-US" sz="2800" dirty="0">
                <a:latin typeface="+mj-lt"/>
              </a:rPr>
              <a:t>anyone in this meeting is personally aware of the holder of any patent claims that are potentially essential to implementation of the proposed standard(s) under consideration by this group and that are not already the subject of an Accepted Letter of Assurance: </a:t>
            </a:r>
          </a:p>
          <a:p>
            <a:pPr lvl="1">
              <a:buFont typeface="Arial" charset="0"/>
              <a:buChar char="•"/>
            </a:pPr>
            <a:r>
              <a:rPr lang="en-US" dirty="0">
                <a:latin typeface="Arial" charset="0"/>
              </a:rPr>
              <a:t>Either speak up now or</a:t>
            </a:r>
          </a:p>
          <a:p>
            <a:pPr lvl="1">
              <a:buFont typeface="Arial" charset="0"/>
              <a:buChar char="•"/>
            </a:pPr>
            <a:r>
              <a:rPr lang="en-US" dirty="0">
                <a:latin typeface="Arial" charset="0"/>
              </a:rPr>
              <a:t>Provide the chair of this group with the identity of the holder(s) of any and all such claims as soon as possible or</a:t>
            </a:r>
          </a:p>
          <a:p>
            <a:pPr lvl="1">
              <a:buFont typeface="Arial" charset="0"/>
              <a:buChar char="•"/>
            </a:pPr>
            <a:r>
              <a:rPr lang="en-US" dirty="0">
                <a:latin typeface="Arial" charset="0"/>
              </a:rPr>
              <a:t>Cause an LOA to be submitted</a:t>
            </a:r>
          </a:p>
        </p:txBody>
      </p:sp>
      <p:sp>
        <p:nvSpPr>
          <p:cNvPr id="1946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September 2015</a:t>
            </a:r>
            <a:endParaRPr lang="en-US" sz="1800"/>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DC0438AE-B249-9245-9AF3-FB2763E167E9}" type="slidenum">
              <a:rPr lang="en-US"/>
              <a:pPr/>
              <a:t>12</a:t>
            </a:fld>
            <a:endParaRPr lang="en-US"/>
          </a:p>
        </p:txBody>
      </p:sp>
      <p:sp>
        <p:nvSpPr>
          <p:cNvPr id="19462"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309259637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65125" y="304800"/>
            <a:ext cx="8458200" cy="1143000"/>
          </a:xfrm>
        </p:spPr>
        <p:txBody>
          <a:bodyPr/>
          <a:lstStyle/>
          <a:p>
            <a:r>
              <a:rPr lang="en-US">
                <a:latin typeface="Times New Roman" charset="0"/>
              </a:rPr>
              <a:t>Other Guidelines for IEEE WG Meetings</a:t>
            </a:r>
          </a:p>
        </p:txBody>
      </p:sp>
      <p:sp>
        <p:nvSpPr>
          <p:cNvPr id="21507"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en-US" b="1" u="sng">
              <a:solidFill>
                <a:srgbClr val="000099"/>
              </a:solidFill>
              <a:latin typeface="Helvetica" charset="0"/>
            </a:endParaRPr>
          </a:p>
        </p:txBody>
      </p:sp>
      <p:sp>
        <p:nvSpPr>
          <p:cNvPr id="21508" name="Rectangle 4"/>
          <p:cNvSpPr>
            <a:spLocks noChangeArrowheads="1"/>
          </p:cNvSpPr>
          <p:nvPr/>
        </p:nvSpPr>
        <p:spPr bwMode="auto">
          <a:xfrm>
            <a:off x="457200" y="1600200"/>
            <a:ext cx="8229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lnSpc>
                <a:spcPct val="80000"/>
              </a:lnSpc>
              <a:spcBef>
                <a:spcPct val="20000"/>
              </a:spcBef>
              <a:spcAft>
                <a:spcPct val="40000"/>
              </a:spcAft>
              <a:buClr>
                <a:srgbClr val="CC3300"/>
              </a:buClr>
              <a:buSzPct val="50000"/>
              <a:buFont typeface="Arial" charset="0"/>
              <a:buChar char="•"/>
            </a:pPr>
            <a:r>
              <a:rPr lang="en-US" sz="1800" b="1" dirty="0">
                <a:solidFill>
                  <a:srgbClr val="000099"/>
                </a:solidFill>
                <a:latin typeface="Arial" charset="0"/>
              </a:rPr>
              <a:t>All IEEE-SA standards meetings shall be conducted in compliance with all applicable laws, including antitrust and competition laws. </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the interpretation, validity, or essentiality of patents/patent claims. </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specific license rates, terms, or conditions.</a:t>
            </a:r>
          </a:p>
          <a:p>
            <a:pPr marL="1143000" lvl="2" indent="-228600">
              <a:lnSpc>
                <a:spcPct val="80000"/>
              </a:lnSpc>
              <a:spcBef>
                <a:spcPct val="20000"/>
              </a:spcBef>
              <a:spcAft>
                <a:spcPct val="40000"/>
              </a:spcAft>
              <a:buClr>
                <a:srgbClr val="CC3300"/>
              </a:buClr>
              <a:buSzPct val="50000"/>
              <a:buFont typeface="Arial" charset="0"/>
              <a:buChar char="•"/>
            </a:pPr>
            <a:r>
              <a:rPr lang="en-US" sz="1400" dirty="0">
                <a:solidFill>
                  <a:srgbClr val="000099"/>
                </a:solidFill>
                <a:latin typeface="Arial" charset="0"/>
              </a:rPr>
              <a:t>Relative costs, including licensing costs of essential patent claims, of different technical approaches may be discussed in standards development meetings. </a:t>
            </a:r>
          </a:p>
          <a:p>
            <a:pPr marL="1600200" lvl="3" indent="-228600">
              <a:lnSpc>
                <a:spcPct val="80000"/>
              </a:lnSpc>
              <a:spcBef>
                <a:spcPct val="20000"/>
              </a:spcBef>
              <a:spcAft>
                <a:spcPct val="40000"/>
              </a:spcAft>
              <a:buClr>
                <a:srgbClr val="CC3300"/>
              </a:buClr>
              <a:buSzPct val="50000"/>
              <a:buFont typeface="Arial" charset="0"/>
              <a:buChar char="•"/>
            </a:pPr>
            <a:r>
              <a:rPr lang="en-GB" sz="1400" dirty="0">
                <a:solidFill>
                  <a:srgbClr val="000099"/>
                </a:solidFill>
                <a:latin typeface="Arial" charset="0"/>
              </a:rPr>
              <a:t>Technical considerations remain primary focus</a:t>
            </a:r>
            <a:endParaRPr lang="en-US" sz="1400" dirty="0">
              <a:solidFill>
                <a:srgbClr val="000099"/>
              </a:solidFill>
              <a:latin typeface="Arial" charset="0"/>
            </a:endParaRP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or engage in the fixing of product prices, allocation of customers, or division of sales markets.</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the status or substance of ongoing or threatened litigation.</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be silent if inappropriate topics are discussed … do formally object.</a:t>
            </a:r>
          </a:p>
          <a:p>
            <a:pPr marL="230188" indent="-230188" algn="ctr">
              <a:lnSpc>
                <a:spcPct val="80000"/>
              </a:lnSpc>
              <a:spcBef>
                <a:spcPct val="20000"/>
              </a:spcBef>
              <a:buClr>
                <a:srgbClr val="CC3300"/>
              </a:buClr>
              <a:buSzPct val="50000"/>
            </a:pPr>
            <a:r>
              <a:rPr lang="en-US" sz="1000" b="1" dirty="0">
                <a:solidFill>
                  <a:srgbClr val="000099"/>
                </a:solidFill>
                <a:latin typeface="Arial" charset="0"/>
              </a:rPr>
              <a:t>---------------------------------------------------------------   </a:t>
            </a:r>
            <a:endParaRPr lang="en-US" b="1" dirty="0">
              <a:solidFill>
                <a:srgbClr val="000099"/>
              </a:solidFill>
              <a:latin typeface="Arial" charset="0"/>
            </a:endParaRPr>
          </a:p>
          <a:p>
            <a:pPr marL="230188" indent="-230188" algn="ctr">
              <a:lnSpc>
                <a:spcPct val="80000"/>
              </a:lnSpc>
              <a:spcBef>
                <a:spcPct val="20000"/>
              </a:spcBef>
              <a:buClr>
                <a:srgbClr val="CC3300"/>
              </a:buClr>
              <a:buSzPct val="50000"/>
            </a:pPr>
            <a:r>
              <a:rPr lang="en-US" b="1" dirty="0">
                <a:solidFill>
                  <a:srgbClr val="000099"/>
                </a:solidFill>
                <a:latin typeface="Arial" charset="0"/>
              </a:rPr>
              <a:t>See </a:t>
            </a:r>
            <a:r>
              <a:rPr lang="en-US" b="1" i="1" dirty="0">
                <a:solidFill>
                  <a:srgbClr val="000099"/>
                </a:solidFill>
                <a:latin typeface="Arial" charset="0"/>
              </a:rPr>
              <a:t>IEEE-SA Standards Board Operations Manual</a:t>
            </a:r>
            <a:r>
              <a:rPr lang="en-US" b="1" dirty="0">
                <a:solidFill>
                  <a:srgbClr val="000099"/>
                </a:solidFill>
                <a:latin typeface="Arial" charset="0"/>
              </a:rPr>
              <a:t>, clause 5.3.10 and </a:t>
            </a:r>
            <a:r>
              <a:rPr lang="en-GB" b="1" dirty="0">
                <a:solidFill>
                  <a:srgbClr val="000099"/>
                </a:solidFill>
                <a:latin typeface="Arial" charset="0"/>
              </a:rPr>
              <a:t>“Promoting Competition and Innovation: What You Need to Know about the IEEE Standards Association's Antitrust and Competition Policy”</a:t>
            </a:r>
            <a:r>
              <a:rPr lang="en-US" b="1" dirty="0">
                <a:solidFill>
                  <a:srgbClr val="000099"/>
                </a:solidFill>
                <a:latin typeface="Arial" charset="0"/>
              </a:rPr>
              <a:t> for more details.</a:t>
            </a:r>
          </a:p>
        </p:txBody>
      </p:sp>
      <p:sp>
        <p:nvSpPr>
          <p:cNvPr id="21509"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September 2015</a:t>
            </a:r>
            <a:endParaRPr lang="en-US" sz="1800"/>
          </a:p>
        </p:txBody>
      </p:sp>
      <p:sp>
        <p:nvSpPr>
          <p:cNvPr id="215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640B2813-39C4-8A4B-BCF8-5587A7D70128}" type="slidenum">
              <a:rPr lang="en-US"/>
              <a:pPr/>
              <a:t>13</a:t>
            </a:fld>
            <a:endParaRPr lang="en-US"/>
          </a:p>
        </p:txBody>
      </p:sp>
      <p:sp>
        <p:nvSpPr>
          <p:cNvPr id="21511"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48549307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September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14</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14 September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19:30 – 21:</a:t>
            </a:r>
            <a:r>
              <a:rPr lang="en-US" dirty="0">
                <a:latin typeface="Arial" charset="0"/>
                <a:cs typeface="Arial" charset="0"/>
              </a:rPr>
              <a:t>30,</a:t>
            </a:r>
            <a:r>
              <a:rPr lang="en-US" dirty="0">
                <a:latin typeface="Arial"/>
                <a:cs typeface="Arial"/>
              </a:rPr>
              <a:t> Lotus Suite 11</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Call meeting to order.</a:t>
            </a:r>
          </a:p>
          <a:p>
            <a:pPr>
              <a:lnSpc>
                <a:spcPct val="80000"/>
              </a:lnSpc>
            </a:pPr>
            <a:r>
              <a:rPr lang="en-US" b="0" dirty="0"/>
              <a:t>Call for essential patents</a:t>
            </a:r>
            <a:r>
              <a:rPr lang="en-US" b="0" dirty="0" smtClean="0"/>
              <a:t>.</a:t>
            </a:r>
            <a:endParaRPr lang="en-US" dirty="0"/>
          </a:p>
          <a:p>
            <a:pPr>
              <a:lnSpc>
                <a:spcPct val="80000"/>
              </a:lnSpc>
            </a:pPr>
            <a:r>
              <a:rPr lang="en-US" b="0" dirty="0"/>
              <a:t>Attendance Recording Reminder</a:t>
            </a:r>
          </a:p>
          <a:p>
            <a:pPr>
              <a:lnSpc>
                <a:spcPct val="80000"/>
              </a:lnSpc>
            </a:pPr>
            <a:r>
              <a:rPr lang="en-US" b="0" dirty="0"/>
              <a:t>Approval of Agenda</a:t>
            </a:r>
          </a:p>
          <a:p>
            <a:pPr>
              <a:lnSpc>
                <a:spcPct val="80000"/>
              </a:lnSpc>
            </a:pPr>
            <a:r>
              <a:rPr lang="en-US" b="0" dirty="0" smtClean="0"/>
              <a:t>Draft comment resolutions.</a:t>
            </a:r>
            <a:endParaRPr lang="en-US" b="0" dirty="0"/>
          </a:p>
          <a:p>
            <a:pPr>
              <a:lnSpc>
                <a:spcPct val="80000"/>
              </a:lnSpc>
            </a:pPr>
            <a:r>
              <a:rPr lang="en-US" b="0" dirty="0" smtClean="0"/>
              <a:t>Recess until Tuesday 08:00.</a:t>
            </a:r>
            <a:endParaRPr lang="en-US" b="0" dirty="0"/>
          </a:p>
        </p:txBody>
      </p:sp>
    </p:spTree>
    <p:extLst>
      <p:ext uri="{BB962C8B-B14F-4D97-AF65-F5344CB8AC3E}">
        <p14:creationId xmlns:p14="http://schemas.microsoft.com/office/powerpoint/2010/main" val="347757940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September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15</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Tuesday</a:t>
            </a:r>
            <a:r>
              <a:rPr lang="en-US" sz="4400" dirty="0" smtClean="0">
                <a:latin typeface="Arial" charset="0"/>
                <a:cs typeface="Arial" charset="0"/>
              </a:rPr>
              <a:t>, </a:t>
            </a:r>
            <a:r>
              <a:rPr lang="en-US" sz="4000" dirty="0" smtClean="0">
                <a:latin typeface="Arial" charset="0"/>
                <a:cs typeface="Arial" charset="0"/>
              </a:rPr>
              <a:t>15 September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08:00 – 10:</a:t>
            </a:r>
            <a:r>
              <a:rPr lang="en-US" dirty="0">
                <a:latin typeface="Arial" charset="0"/>
                <a:cs typeface="Arial" charset="0"/>
              </a:rPr>
              <a:t>00,</a:t>
            </a:r>
            <a:r>
              <a:rPr lang="en-US" dirty="0">
                <a:latin typeface="Arial"/>
                <a:cs typeface="Arial"/>
              </a:rPr>
              <a:t> Lotus Suite 11</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a:t>Call meeting to order.</a:t>
            </a:r>
          </a:p>
          <a:p>
            <a:pPr>
              <a:lnSpc>
                <a:spcPct val="80000"/>
              </a:lnSpc>
            </a:pPr>
            <a:r>
              <a:rPr lang="en-US" b="0" dirty="0"/>
              <a:t>Call for essential patents.</a:t>
            </a:r>
            <a:endParaRPr lang="en-US" dirty="0"/>
          </a:p>
          <a:p>
            <a:pPr>
              <a:lnSpc>
                <a:spcPct val="80000"/>
              </a:lnSpc>
            </a:pPr>
            <a:r>
              <a:rPr lang="en-US" b="0" dirty="0"/>
              <a:t>Attendance Recording Reminder</a:t>
            </a:r>
          </a:p>
          <a:p>
            <a:pPr>
              <a:lnSpc>
                <a:spcPct val="80000"/>
              </a:lnSpc>
            </a:pPr>
            <a:r>
              <a:rPr lang="en-US" b="0" dirty="0"/>
              <a:t>Approval of </a:t>
            </a:r>
            <a:r>
              <a:rPr lang="en-US" b="0" dirty="0" smtClean="0"/>
              <a:t>Agenda</a:t>
            </a:r>
          </a:p>
          <a:p>
            <a:pPr>
              <a:lnSpc>
                <a:spcPct val="80000"/>
              </a:lnSpc>
            </a:pPr>
            <a:r>
              <a:rPr lang="en-US" b="0" dirty="0" smtClean="0"/>
              <a:t>Drafting of comment resolutions.</a:t>
            </a:r>
          </a:p>
          <a:p>
            <a:pPr>
              <a:lnSpc>
                <a:spcPct val="80000"/>
              </a:lnSpc>
            </a:pPr>
            <a:r>
              <a:rPr lang="en-US" b="0" dirty="0" smtClean="0"/>
              <a:t>Recess </a:t>
            </a:r>
            <a:r>
              <a:rPr lang="en-US" b="0" dirty="0"/>
              <a:t>until Tuesday 19:30.</a:t>
            </a:r>
          </a:p>
          <a:p>
            <a:pPr>
              <a:lnSpc>
                <a:spcPct val="80000"/>
              </a:lnSpc>
            </a:pPr>
            <a:endParaRPr lang="en-US" b="0" dirty="0"/>
          </a:p>
        </p:txBody>
      </p:sp>
    </p:spTree>
    <p:extLst>
      <p:ext uri="{BB962C8B-B14F-4D97-AF65-F5344CB8AC3E}">
        <p14:creationId xmlns:p14="http://schemas.microsoft.com/office/powerpoint/2010/main" val="237019118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September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16</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Tuesday</a:t>
            </a:r>
            <a:r>
              <a:rPr lang="en-US" sz="4400" dirty="0" smtClean="0">
                <a:latin typeface="Arial" charset="0"/>
                <a:cs typeface="Arial" charset="0"/>
              </a:rPr>
              <a:t>, </a:t>
            </a:r>
            <a:r>
              <a:rPr lang="en-US" sz="4000" dirty="0" smtClean="0">
                <a:latin typeface="Arial" charset="0"/>
                <a:cs typeface="Arial" charset="0"/>
              </a:rPr>
              <a:t>15 September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19:30 – 21:</a:t>
            </a:r>
            <a:r>
              <a:rPr lang="en-US" dirty="0">
                <a:latin typeface="Arial" charset="0"/>
                <a:cs typeface="Arial" charset="0"/>
              </a:rPr>
              <a:t>30,</a:t>
            </a:r>
            <a:r>
              <a:rPr lang="en-US" dirty="0">
                <a:latin typeface="Arial"/>
                <a:cs typeface="Arial"/>
              </a:rPr>
              <a:t> Lotus Suite 11</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a:t>Call meeting to order.</a:t>
            </a:r>
          </a:p>
          <a:p>
            <a:pPr>
              <a:lnSpc>
                <a:spcPct val="80000"/>
              </a:lnSpc>
            </a:pPr>
            <a:r>
              <a:rPr lang="en-US" b="0" dirty="0"/>
              <a:t>Call for essential patents.</a:t>
            </a:r>
            <a:endParaRPr lang="en-US" dirty="0"/>
          </a:p>
          <a:p>
            <a:pPr>
              <a:lnSpc>
                <a:spcPct val="80000"/>
              </a:lnSpc>
            </a:pPr>
            <a:r>
              <a:rPr lang="en-US" b="0" dirty="0"/>
              <a:t>Attendance Recording Reminder</a:t>
            </a:r>
          </a:p>
          <a:p>
            <a:pPr>
              <a:lnSpc>
                <a:spcPct val="80000"/>
              </a:lnSpc>
            </a:pPr>
            <a:r>
              <a:rPr lang="en-US" b="0" dirty="0"/>
              <a:t>Approval of Agenda</a:t>
            </a:r>
          </a:p>
          <a:p>
            <a:pPr>
              <a:lnSpc>
                <a:spcPct val="80000"/>
              </a:lnSpc>
            </a:pPr>
            <a:r>
              <a:rPr lang="en-US" b="0" dirty="0"/>
              <a:t>Presentation of submissions to resolve LB212 comments and improve the P802.11ak draft</a:t>
            </a:r>
            <a:r>
              <a:rPr lang="en-US" b="0" dirty="0" smtClean="0"/>
              <a:t>:</a:t>
            </a:r>
          </a:p>
          <a:p>
            <a:pPr lvl="1">
              <a:lnSpc>
                <a:spcPct val="80000"/>
              </a:lnSpc>
            </a:pPr>
            <a:r>
              <a:rPr lang="en-US" dirty="0" smtClean="0"/>
              <a:t>11-15/796r2, “</a:t>
            </a:r>
            <a:r>
              <a:rPr lang="en-GB" b="1" dirty="0"/>
              <a:t>Resolutions to some GLK-GCR related Comments (Part 2</a:t>
            </a:r>
            <a:r>
              <a:rPr lang="en-GB" b="1" dirty="0" smtClean="0"/>
              <a:t>)</a:t>
            </a:r>
            <a:r>
              <a:rPr lang="en-US" b="1" dirty="0" smtClean="0"/>
              <a:t>”, </a:t>
            </a:r>
            <a:r>
              <a:rPr lang="en-US" dirty="0" smtClean="0"/>
              <a:t>Ganesh </a:t>
            </a:r>
            <a:r>
              <a:rPr lang="en-US" dirty="0" err="1" smtClean="0"/>
              <a:t>Venkatesan</a:t>
            </a:r>
            <a:r>
              <a:rPr lang="en-US" dirty="0" smtClean="0"/>
              <a:t> (Intel)</a:t>
            </a:r>
          </a:p>
          <a:p>
            <a:pPr lvl="2">
              <a:lnSpc>
                <a:spcPct val="80000"/>
              </a:lnSpc>
            </a:pPr>
            <a:r>
              <a:rPr lang="en-US" dirty="0" smtClean="0"/>
              <a:t>Discussed formatting of GCR frames with SYNRA.</a:t>
            </a:r>
          </a:p>
          <a:p>
            <a:pPr lvl="3">
              <a:lnSpc>
                <a:spcPct val="80000"/>
              </a:lnSpc>
            </a:pPr>
            <a:r>
              <a:rPr lang="en-US" dirty="0" smtClean="0"/>
              <a:t>A-MSDU of one frame – DA in </a:t>
            </a:r>
            <a:r>
              <a:rPr lang="en-US" dirty="0" err="1" smtClean="0"/>
              <a:t>subframe</a:t>
            </a:r>
            <a:endParaRPr lang="en-US" dirty="0" smtClean="0"/>
          </a:p>
          <a:p>
            <a:pPr lvl="3">
              <a:lnSpc>
                <a:spcPct val="80000"/>
              </a:lnSpc>
            </a:pPr>
            <a:r>
              <a:rPr lang="en-US" dirty="0" smtClean="0"/>
              <a:t>Four Address format</a:t>
            </a:r>
          </a:p>
          <a:p>
            <a:pPr lvl="3">
              <a:lnSpc>
                <a:spcPct val="80000"/>
              </a:lnSpc>
            </a:pPr>
            <a:r>
              <a:rPr lang="en-US" dirty="0" smtClean="0"/>
              <a:t>A-MPDU of Four Address format MPDUs</a:t>
            </a:r>
          </a:p>
          <a:p>
            <a:pPr lvl="1">
              <a:lnSpc>
                <a:spcPct val="80000"/>
              </a:lnSpc>
            </a:pPr>
            <a:r>
              <a:rPr lang="en-US" dirty="0" smtClean="0"/>
              <a:t>11</a:t>
            </a:r>
            <a:r>
              <a:rPr lang="en-US" dirty="0"/>
              <a:t>-15/931r2, </a:t>
            </a:r>
            <a:r>
              <a:rPr lang="en-US" dirty="0" smtClean="0"/>
              <a:t>“</a:t>
            </a:r>
            <a:r>
              <a:rPr lang="en-US" b="1" dirty="0" smtClean="0"/>
              <a:t>MAH Assigned Comments”</a:t>
            </a:r>
            <a:r>
              <a:rPr lang="en-US" dirty="0" smtClean="0"/>
              <a:t>, Mark </a:t>
            </a:r>
            <a:r>
              <a:rPr lang="en-US" dirty="0"/>
              <a:t>Hamilton (Ruckus</a:t>
            </a:r>
            <a:r>
              <a:rPr lang="en-US" dirty="0" smtClean="0"/>
              <a:t>)</a:t>
            </a:r>
          </a:p>
          <a:p>
            <a:pPr marL="0" indent="0">
              <a:lnSpc>
                <a:spcPct val="80000"/>
              </a:lnSpc>
              <a:buNone/>
            </a:pPr>
            <a:endParaRPr lang="en-US" b="0" dirty="0"/>
          </a:p>
        </p:txBody>
      </p:sp>
    </p:spTree>
    <p:extLst>
      <p:ext uri="{BB962C8B-B14F-4D97-AF65-F5344CB8AC3E}">
        <p14:creationId xmlns:p14="http://schemas.microsoft.com/office/powerpoint/2010/main" val="265250157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September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17</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Tuesday</a:t>
            </a:r>
            <a:r>
              <a:rPr lang="en-US" sz="4400" dirty="0" smtClean="0">
                <a:latin typeface="Arial" charset="0"/>
                <a:cs typeface="Arial" charset="0"/>
              </a:rPr>
              <a:t>, </a:t>
            </a:r>
            <a:r>
              <a:rPr lang="en-US" sz="4000" dirty="0" smtClean="0">
                <a:latin typeface="Arial" charset="0"/>
                <a:cs typeface="Arial" charset="0"/>
              </a:rPr>
              <a:t>15 September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19:30 – 21:</a:t>
            </a:r>
            <a:r>
              <a:rPr lang="en-US" dirty="0">
                <a:latin typeface="Arial" charset="0"/>
                <a:cs typeface="Arial" charset="0"/>
              </a:rPr>
              <a:t>30,</a:t>
            </a:r>
            <a:r>
              <a:rPr lang="en-US" dirty="0">
                <a:latin typeface="Arial"/>
                <a:cs typeface="Arial"/>
              </a:rPr>
              <a:t> Lotus Suite 11</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[9] Moved,</a:t>
            </a:r>
          </a:p>
          <a:p>
            <a:pPr lvl="1">
              <a:lnSpc>
                <a:spcPct val="80000"/>
              </a:lnSpc>
            </a:pPr>
            <a:r>
              <a:rPr lang="en-US" b="0" dirty="0" smtClean="0"/>
              <a:t>to approve the comment resolutions </a:t>
            </a:r>
            <a:r>
              <a:rPr lang="en-US" b="0" dirty="0"/>
              <a:t>in </a:t>
            </a:r>
            <a:r>
              <a:rPr lang="en-US" b="0" dirty="0" smtClean="0"/>
              <a:t>the </a:t>
            </a:r>
            <a:r>
              <a:rPr lang="en-US" b="0" dirty="0"/>
              <a:t>Bangkok tab </a:t>
            </a:r>
            <a:r>
              <a:rPr lang="en-US" b="0" dirty="0" smtClean="0"/>
              <a:t>of 11-15/0556r11 and</a:t>
            </a:r>
          </a:p>
          <a:p>
            <a:pPr lvl="1">
              <a:lnSpc>
                <a:spcPct val="80000"/>
              </a:lnSpc>
            </a:pPr>
            <a:r>
              <a:rPr lang="en-US" b="0" dirty="0" smtClean="0"/>
              <a:t>direct the Editor to incorporate the resolutions approved by this motion and Motion 8 into a P802.11ak Draft_D1.3.</a:t>
            </a:r>
          </a:p>
          <a:p>
            <a:pPr lvl="1">
              <a:lnSpc>
                <a:spcPct val="80000"/>
              </a:lnSpc>
            </a:pPr>
            <a:r>
              <a:rPr lang="en-US" dirty="0" smtClean="0"/>
              <a:t>Mover: Ganesh </a:t>
            </a:r>
            <a:r>
              <a:rPr lang="en-US" dirty="0" err="1" smtClean="0"/>
              <a:t>Venkatesan</a:t>
            </a:r>
            <a:r>
              <a:rPr lang="en-US" dirty="0" smtClean="0"/>
              <a:t>     Seconder: Jon </a:t>
            </a:r>
            <a:r>
              <a:rPr lang="en-US" dirty="0" err="1" smtClean="0"/>
              <a:t>Rosdahl</a:t>
            </a:r>
            <a:endParaRPr lang="en-US" dirty="0" smtClean="0"/>
          </a:p>
          <a:p>
            <a:pPr lvl="1">
              <a:lnSpc>
                <a:spcPct val="80000"/>
              </a:lnSpc>
            </a:pPr>
            <a:r>
              <a:rPr lang="en-US" b="0" dirty="0" smtClean="0"/>
              <a:t>Yes: 4   No: 0   Abstain: 0</a:t>
            </a:r>
          </a:p>
          <a:p>
            <a:pPr>
              <a:lnSpc>
                <a:spcPct val="80000"/>
              </a:lnSpc>
            </a:pPr>
            <a:r>
              <a:rPr lang="en-US" b="0" dirty="0" smtClean="0"/>
              <a:t>Recess </a:t>
            </a:r>
            <a:r>
              <a:rPr lang="en-US" b="0" dirty="0"/>
              <a:t>until </a:t>
            </a:r>
            <a:r>
              <a:rPr lang="en-US" b="0" dirty="0" smtClean="0"/>
              <a:t>Thursday 08</a:t>
            </a:r>
            <a:r>
              <a:rPr lang="en-US" b="0" dirty="0"/>
              <a:t>:00.</a:t>
            </a:r>
          </a:p>
          <a:p>
            <a:pPr>
              <a:lnSpc>
                <a:spcPct val="80000"/>
              </a:lnSpc>
            </a:pPr>
            <a:endParaRPr lang="en-US" b="0" dirty="0"/>
          </a:p>
        </p:txBody>
      </p:sp>
    </p:spTree>
    <p:extLst>
      <p:ext uri="{BB962C8B-B14F-4D97-AF65-F5344CB8AC3E}">
        <p14:creationId xmlns:p14="http://schemas.microsoft.com/office/powerpoint/2010/main" val="27595979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18</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 17 September 2015</a:t>
            </a:r>
            <a:br>
              <a:rPr lang="en-US" sz="4000" dirty="0" smtClean="0">
                <a:latin typeface="Arial" charset="0"/>
                <a:cs typeface="Arial" charset="0"/>
              </a:rPr>
            </a:br>
            <a:r>
              <a:rPr lang="en-US" sz="2800" dirty="0" smtClean="0">
                <a:latin typeface="Arial" charset="0"/>
                <a:cs typeface="Arial" charset="0"/>
              </a:rPr>
              <a:t>08:00 – 10:</a:t>
            </a:r>
            <a:r>
              <a:rPr lang="en-US" sz="2800" dirty="0">
                <a:latin typeface="Arial" charset="0"/>
                <a:cs typeface="Arial" charset="0"/>
              </a:rPr>
              <a:t>00,</a:t>
            </a:r>
            <a:r>
              <a:rPr lang="en-US" sz="2800" dirty="0">
                <a:latin typeface="Arial"/>
                <a:cs typeface="Arial"/>
              </a:rPr>
              <a:t> </a:t>
            </a:r>
            <a:r>
              <a:rPr lang="en-US" sz="2800" dirty="0" smtClean="0">
                <a:latin typeface="Arial"/>
                <a:cs typeface="Arial"/>
              </a:rPr>
              <a:t>Ballroom C</a:t>
            </a:r>
            <a:endParaRPr lang="en-US" sz="2800"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90000"/>
              </a:lnSpc>
            </a:pPr>
            <a:r>
              <a:rPr lang="en-US" dirty="0" smtClean="0"/>
              <a:t>Call </a:t>
            </a:r>
            <a:r>
              <a:rPr lang="en-US" dirty="0" err="1"/>
              <a:t>TGak</a:t>
            </a:r>
            <a:r>
              <a:rPr lang="en-US" dirty="0"/>
              <a:t> Joint Meeting with </a:t>
            </a:r>
            <a:r>
              <a:rPr lang="en-US" dirty="0" smtClean="0"/>
              <a:t>ARC SC to Order</a:t>
            </a:r>
          </a:p>
          <a:p>
            <a:pPr>
              <a:lnSpc>
                <a:spcPct val="90000"/>
              </a:lnSpc>
            </a:pPr>
            <a:r>
              <a:rPr lang="en-US" altLang="ja-JP" b="0" dirty="0" smtClean="0">
                <a:cs typeface="ＭＳ Ｐゴシック" charset="0"/>
              </a:rPr>
              <a:t>IPR </a:t>
            </a:r>
            <a:r>
              <a:rPr lang="en-US" altLang="ja-JP" b="0" dirty="0">
                <a:cs typeface="ＭＳ Ｐゴシック" charset="0"/>
              </a:rPr>
              <a:t>and Attendance Recording </a:t>
            </a:r>
            <a:r>
              <a:rPr lang="en-US" altLang="ja-JP" b="0" dirty="0" smtClean="0">
                <a:cs typeface="ＭＳ Ｐゴシック" charset="0"/>
              </a:rPr>
              <a:t>Reminder</a:t>
            </a:r>
          </a:p>
          <a:p>
            <a:pPr>
              <a:lnSpc>
                <a:spcPct val="90000"/>
              </a:lnSpc>
            </a:pPr>
            <a:r>
              <a:rPr lang="en-US" altLang="ja-JP" b="0" dirty="0" smtClean="0">
                <a:cs typeface="ＭＳ Ｐゴシック" charset="0"/>
              </a:rPr>
              <a:t>Approval of Agenda</a:t>
            </a:r>
          </a:p>
          <a:p>
            <a:pPr>
              <a:lnSpc>
                <a:spcPct val="80000"/>
              </a:lnSpc>
            </a:pPr>
            <a:r>
              <a:rPr lang="en-GB" b="0" dirty="0"/>
              <a:t>802.11ak </a:t>
            </a:r>
            <a:r>
              <a:rPr lang="en-GB" b="0" dirty="0" smtClean="0"/>
              <a:t>status</a:t>
            </a:r>
          </a:p>
          <a:p>
            <a:pPr lvl="1">
              <a:lnSpc>
                <a:spcPct val="80000"/>
              </a:lnSpc>
            </a:pPr>
            <a:r>
              <a:rPr lang="en-GB" dirty="0" smtClean="0"/>
              <a:t>Candidate Draft 1.3 under pre-release review.</a:t>
            </a:r>
            <a:endParaRPr lang="en-GB" b="0" dirty="0"/>
          </a:p>
          <a:p>
            <a:pPr>
              <a:lnSpc>
                <a:spcPct val="80000"/>
              </a:lnSpc>
            </a:pPr>
            <a:r>
              <a:rPr lang="en-GB" b="0" dirty="0" smtClean="0"/>
              <a:t>802.1AC and</a:t>
            </a:r>
            <a:r>
              <a:rPr lang="en-GB" b="0" dirty="0"/>
              <a:t> </a:t>
            </a:r>
            <a:r>
              <a:rPr lang="en-GB" b="0" dirty="0" smtClean="0"/>
              <a:t>802.1Qbz status</a:t>
            </a:r>
            <a:r>
              <a:rPr lang="en-GB" b="0" dirty="0" smtClean="0"/>
              <a:t>.</a:t>
            </a:r>
          </a:p>
          <a:p>
            <a:pPr>
              <a:lnSpc>
                <a:spcPct val="80000"/>
              </a:lnSpc>
            </a:pPr>
            <a:r>
              <a:rPr lang="en-GB" b="0" dirty="0" smtClean="0"/>
              <a:t>Joint 11ak SG and ARC mailing list – has not been used, will go away. (Has 461 subscribers !! )</a:t>
            </a:r>
            <a:endParaRPr lang="en-GB" b="0" dirty="0"/>
          </a:p>
          <a:p>
            <a:pPr>
              <a:lnSpc>
                <a:spcPct val="80000"/>
              </a:lnSpc>
            </a:pPr>
            <a:endParaRPr lang="en-US" b="0" dirty="0"/>
          </a:p>
        </p:txBody>
      </p:sp>
    </p:spTree>
    <p:extLst>
      <p:ext uri="{BB962C8B-B14F-4D97-AF65-F5344CB8AC3E}">
        <p14:creationId xmlns:p14="http://schemas.microsoft.com/office/powerpoint/2010/main" val="67011287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19</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 17 September 2015</a:t>
            </a:r>
            <a:br>
              <a:rPr lang="en-US" sz="4000" dirty="0" smtClean="0">
                <a:latin typeface="Arial" charset="0"/>
                <a:cs typeface="Arial" charset="0"/>
              </a:rPr>
            </a:br>
            <a:r>
              <a:rPr lang="en-US" sz="2800" dirty="0" smtClean="0">
                <a:latin typeface="Arial" charset="0"/>
                <a:cs typeface="Arial" charset="0"/>
              </a:rPr>
              <a:t>08:00 – 10:</a:t>
            </a:r>
            <a:r>
              <a:rPr lang="en-US" sz="2800" dirty="0" smtClean="0">
                <a:latin typeface="Arial" charset="0"/>
                <a:cs typeface="Arial" charset="0"/>
              </a:rPr>
              <a:t>00, Ballroom C</a:t>
            </a:r>
            <a:endParaRPr lang="en-US" sz="2800"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80000"/>
              </a:lnSpc>
            </a:pPr>
            <a:r>
              <a:rPr lang="en-US" b="0" dirty="0" smtClean="0"/>
              <a:t>Teleconferences discussion.</a:t>
            </a:r>
          </a:p>
          <a:p>
            <a:pPr>
              <a:lnSpc>
                <a:spcPct val="80000"/>
              </a:lnSpc>
            </a:pPr>
            <a:r>
              <a:rPr lang="en-US" b="0" dirty="0"/>
              <a:t>Presentation of submissions to resolve LB212 comments and improve the P802.11ak draft:</a:t>
            </a:r>
          </a:p>
          <a:p>
            <a:pPr lvl="1">
              <a:lnSpc>
                <a:spcPct val="80000"/>
              </a:lnSpc>
            </a:pPr>
            <a:r>
              <a:rPr lang="en-US" dirty="0"/>
              <a:t>11-15/796r3, “</a:t>
            </a:r>
            <a:r>
              <a:rPr lang="en-GB" b="1" dirty="0"/>
              <a:t>Resolutions to some GLK-GCR related Comments (Part 2)</a:t>
            </a:r>
            <a:r>
              <a:rPr lang="en-US" b="1" dirty="0"/>
              <a:t>”</a:t>
            </a:r>
            <a:r>
              <a:rPr lang="en-US" b="1" dirty="0" smtClean="0"/>
              <a:t>, </a:t>
            </a:r>
            <a:r>
              <a:rPr lang="en-US" dirty="0" smtClean="0"/>
              <a:t>Ganesh </a:t>
            </a:r>
            <a:r>
              <a:rPr lang="en-US" dirty="0" err="1" smtClean="0"/>
              <a:t>Venkatesen</a:t>
            </a:r>
            <a:r>
              <a:rPr lang="en-US" dirty="0" smtClean="0"/>
              <a:t> (Intel)</a:t>
            </a:r>
            <a:endParaRPr lang="en-US" dirty="0"/>
          </a:p>
          <a:p>
            <a:pPr lvl="1">
              <a:lnSpc>
                <a:spcPct val="80000"/>
              </a:lnSpc>
            </a:pPr>
            <a:r>
              <a:rPr lang="en-US" dirty="0"/>
              <a:t>11-15/795r2, </a:t>
            </a:r>
            <a:r>
              <a:rPr lang="en-US" b="1" dirty="0" smtClean="0"/>
              <a:t>“</a:t>
            </a:r>
            <a:r>
              <a:rPr lang="en-GB" b="1" dirty="0"/>
              <a:t>Addressing Comment </a:t>
            </a:r>
            <a:r>
              <a:rPr lang="en-GB" b="1" dirty="0" smtClean="0"/>
              <a:t>Resolutions</a:t>
            </a:r>
            <a:r>
              <a:rPr lang="en-US" b="1" dirty="0" smtClean="0"/>
              <a:t>”, </a:t>
            </a:r>
            <a:r>
              <a:rPr lang="en-US" dirty="0" smtClean="0"/>
              <a:t>David </a:t>
            </a:r>
            <a:r>
              <a:rPr lang="en-US" dirty="0" err="1" smtClean="0"/>
              <a:t>Kloper</a:t>
            </a:r>
            <a:r>
              <a:rPr lang="en-US" dirty="0" smtClean="0"/>
              <a:t> (Cisco)</a:t>
            </a:r>
          </a:p>
          <a:p>
            <a:pPr>
              <a:lnSpc>
                <a:spcPct val="80000"/>
              </a:lnSpc>
            </a:pPr>
            <a:r>
              <a:rPr lang="en-US" b="0" dirty="0" smtClean="0"/>
              <a:t>[10] Without objection, </a:t>
            </a:r>
            <a:r>
              <a:rPr lang="en-US" b="0" dirty="0" err="1" smtClean="0"/>
              <a:t>TGak</a:t>
            </a:r>
            <a:r>
              <a:rPr lang="en-US" b="0" dirty="0" smtClean="0"/>
              <a:t> and ARC requested that the joint mailing list set up for them be deleted.</a:t>
            </a:r>
            <a:endParaRPr lang="en-US" b="0" dirty="0"/>
          </a:p>
          <a:p>
            <a:pPr marL="0" indent="0">
              <a:lnSpc>
                <a:spcPct val="80000"/>
              </a:lnSpc>
              <a:buNone/>
            </a:pPr>
            <a:endParaRPr lang="en-US" b="0" dirty="0"/>
          </a:p>
        </p:txBody>
      </p:sp>
    </p:spTree>
    <p:extLst>
      <p:ext uri="{BB962C8B-B14F-4D97-AF65-F5344CB8AC3E}">
        <p14:creationId xmlns:p14="http://schemas.microsoft.com/office/powerpoint/2010/main" val="396999902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2D372B59-F8C8-A348-8935-513C18E2AEC1}" type="slidenum">
              <a:rPr lang="en-US"/>
              <a:pPr/>
              <a:t>2</a:t>
            </a:fld>
            <a:endParaRPr lang="en-US"/>
          </a:p>
        </p:txBody>
      </p:sp>
      <p:sp>
        <p:nvSpPr>
          <p:cNvPr id="34818" name="Rectangle 2"/>
          <p:cNvSpPr>
            <a:spLocks noGrp="1" noChangeArrowheads="1"/>
          </p:cNvSpPr>
          <p:nvPr>
            <p:ph type="title"/>
          </p:nvPr>
        </p:nvSpPr>
        <p:spPr>
          <a:xfrm>
            <a:off x="685800" y="762000"/>
            <a:ext cx="7772400" cy="2362200"/>
          </a:xfrm>
          <a:noFill/>
          <a:ln/>
        </p:spPr>
        <p:txBody>
          <a:bodyPr/>
          <a:lstStyle/>
          <a:p>
            <a:r>
              <a:rPr lang="en-US" sz="4000" dirty="0">
                <a:solidFill>
                  <a:srgbClr val="0000FF"/>
                </a:solidFill>
                <a:latin typeface="Arial Black" charset="0"/>
              </a:rPr>
              <a:t>IEEE </a:t>
            </a:r>
            <a:r>
              <a:rPr lang="en-US" sz="4000" dirty="0" smtClean="0">
                <a:solidFill>
                  <a:srgbClr val="0000FF"/>
                </a:solidFill>
                <a:latin typeface="Arial Black" charset="0"/>
              </a:rPr>
              <a:t>802.11ak/GLK:</a:t>
            </a:r>
            <a:r>
              <a:rPr lang="en-US" sz="4000" dirty="0">
                <a:solidFill>
                  <a:srgbClr val="0000FF"/>
                </a:solidFill>
                <a:latin typeface="Arial Black" charset="0"/>
              </a:rPr>
              <a:t/>
            </a:r>
            <a:br>
              <a:rPr lang="en-US" sz="4000" dirty="0">
                <a:solidFill>
                  <a:srgbClr val="0000FF"/>
                </a:solidFill>
                <a:latin typeface="Arial Black" charset="0"/>
              </a:rPr>
            </a:br>
            <a:r>
              <a:rPr lang="en-GB" sz="4000" dirty="0">
                <a:solidFill>
                  <a:srgbClr val="0000FF"/>
                </a:solidFill>
                <a:latin typeface="Arial"/>
                <a:cs typeface="Arial"/>
              </a:rPr>
              <a:t>Enhancements For Transit Links Within Bridged </a:t>
            </a:r>
            <a:r>
              <a:rPr lang="en-GB" sz="4000" dirty="0" smtClean="0">
                <a:solidFill>
                  <a:srgbClr val="0000FF"/>
                </a:solidFill>
                <a:latin typeface="Arial"/>
                <a:cs typeface="Arial"/>
              </a:rPr>
              <a:t>Networks</a:t>
            </a:r>
            <a:endParaRPr lang="en-US" sz="4000" dirty="0">
              <a:solidFill>
                <a:srgbClr val="0000FF"/>
              </a:solidFill>
              <a:latin typeface="Arial Black" charset="0"/>
            </a:endParaRPr>
          </a:p>
        </p:txBody>
      </p:sp>
      <p:sp>
        <p:nvSpPr>
          <p:cNvPr id="34819" name="Rectangle 3"/>
          <p:cNvSpPr>
            <a:spLocks noGrp="1" noChangeArrowheads="1"/>
          </p:cNvSpPr>
          <p:nvPr>
            <p:ph type="body" idx="1"/>
          </p:nvPr>
        </p:nvSpPr>
        <p:spPr>
          <a:xfrm>
            <a:off x="609600" y="3200400"/>
            <a:ext cx="7924800" cy="3352800"/>
          </a:xfrm>
          <a:noFill/>
          <a:ln/>
        </p:spPr>
        <p:txBody>
          <a:bodyPr/>
          <a:lstStyle/>
          <a:p>
            <a:pPr algn="ctr">
              <a:lnSpc>
                <a:spcPct val="90000"/>
              </a:lnSpc>
              <a:buFontTx/>
              <a:buNone/>
            </a:pPr>
            <a:r>
              <a:rPr lang="en-US" sz="2800" dirty="0" smtClean="0">
                <a:latin typeface="Arial" charset="0"/>
              </a:rPr>
              <a:t>Bangkok, Thailand</a:t>
            </a:r>
          </a:p>
          <a:p>
            <a:pPr algn="ctr">
              <a:lnSpc>
                <a:spcPct val="90000"/>
              </a:lnSpc>
              <a:buFontTx/>
              <a:buNone/>
            </a:pPr>
            <a:r>
              <a:rPr lang="en-US" sz="2800" dirty="0" smtClean="0">
                <a:latin typeface="Arial" charset="0"/>
              </a:rPr>
              <a:t>14-17 September, 2015</a:t>
            </a:r>
          </a:p>
          <a:p>
            <a:pPr algn="ctr">
              <a:lnSpc>
                <a:spcPct val="90000"/>
              </a:lnSpc>
              <a:buFontTx/>
              <a:buNone/>
            </a:pPr>
            <a:endParaRPr lang="en-US" dirty="0">
              <a:latin typeface="Arial" charset="0"/>
            </a:endParaRPr>
          </a:p>
          <a:p>
            <a:pPr algn="ctr">
              <a:lnSpc>
                <a:spcPct val="90000"/>
              </a:lnSpc>
              <a:buFontTx/>
              <a:buNone/>
            </a:pPr>
            <a:r>
              <a:rPr lang="en-US" dirty="0" smtClean="0">
                <a:latin typeface="Arial" charset="0"/>
              </a:rPr>
              <a:t>Chair &amp; Editor: </a:t>
            </a:r>
            <a:r>
              <a:rPr lang="en-US" dirty="0">
                <a:latin typeface="Arial" charset="0"/>
              </a:rPr>
              <a:t>Donald E. Eastlake </a:t>
            </a:r>
            <a:r>
              <a:rPr lang="en-US" dirty="0" smtClean="0">
                <a:latin typeface="Arial" charset="0"/>
              </a:rPr>
              <a:t>3</a:t>
            </a:r>
            <a:r>
              <a:rPr lang="en-US" baseline="30000" dirty="0" smtClean="0">
                <a:latin typeface="Arial" charset="0"/>
              </a:rPr>
              <a:t>rd</a:t>
            </a:r>
            <a:r>
              <a:rPr lang="en-US" dirty="0" smtClean="0">
                <a:latin typeface="Arial" charset="0"/>
              </a:rPr>
              <a:t> (Huawei)</a:t>
            </a:r>
            <a:endParaRPr lang="en-US" dirty="0">
              <a:latin typeface="Arial" charset="0"/>
            </a:endParaRPr>
          </a:p>
          <a:p>
            <a:pPr algn="ctr">
              <a:lnSpc>
                <a:spcPct val="90000"/>
              </a:lnSpc>
              <a:buFontTx/>
              <a:buNone/>
            </a:pPr>
            <a:r>
              <a:rPr lang="en-US" sz="1600" dirty="0" smtClean="0">
                <a:latin typeface="Arial" charset="0"/>
                <a:hlinkClick r:id="rId3"/>
              </a:rPr>
              <a:t>d3e3e3@gmail.com</a:t>
            </a:r>
            <a:r>
              <a:rPr lang="en-US" sz="1600" dirty="0" smtClean="0">
                <a:latin typeface="Arial" charset="0"/>
              </a:rPr>
              <a:t>     +</a:t>
            </a:r>
            <a:r>
              <a:rPr lang="en-US" sz="1600" dirty="0">
                <a:latin typeface="Arial" charset="0"/>
              </a:rPr>
              <a:t>1-508</a:t>
            </a:r>
            <a:r>
              <a:rPr lang="en-US" sz="1600" dirty="0" smtClean="0">
                <a:latin typeface="Arial" charset="0"/>
              </a:rPr>
              <a:t>-333-2270</a:t>
            </a:r>
          </a:p>
          <a:p>
            <a:pPr algn="ctr">
              <a:lnSpc>
                <a:spcPct val="90000"/>
              </a:lnSpc>
              <a:buFontTx/>
              <a:buNone/>
            </a:pPr>
            <a:r>
              <a:rPr lang="en-US" sz="1800" dirty="0" smtClean="0">
                <a:latin typeface="Arial" charset="0"/>
              </a:rPr>
              <a:t>Vice Chair: Mark Hamilton (Ruckus Wireless)</a:t>
            </a:r>
          </a:p>
          <a:p>
            <a:pPr algn="ctr">
              <a:lnSpc>
                <a:spcPct val="90000"/>
              </a:lnSpc>
              <a:buFontTx/>
              <a:buNone/>
            </a:pPr>
            <a:r>
              <a:rPr lang="en-US" sz="1800" dirty="0" smtClean="0">
                <a:latin typeface="Arial" charset="0"/>
              </a:rPr>
              <a:t>Vice Editor: Norm Finn (Cisco)</a:t>
            </a:r>
            <a:endParaRPr lang="en-US" sz="1800" dirty="0">
              <a:latin typeface="Arial" charset="0"/>
            </a:endParaRPr>
          </a:p>
          <a:p>
            <a:pPr algn="ctr">
              <a:lnSpc>
                <a:spcPct val="90000"/>
              </a:lnSpc>
              <a:buFontTx/>
              <a:buNone/>
            </a:pPr>
            <a:r>
              <a:rPr lang="en-US" sz="1800" dirty="0" smtClean="0">
                <a:latin typeface="Arial" charset="0"/>
              </a:rPr>
              <a:t>Secretary: </a:t>
            </a:r>
            <a:r>
              <a:rPr lang="en-US" sz="1800" dirty="0" smtClean="0">
                <a:solidFill>
                  <a:srgbClr val="FF0000"/>
                </a:solidFill>
                <a:latin typeface="Arial" charset="0"/>
              </a:rPr>
              <a:t>Vacant</a:t>
            </a:r>
            <a:endParaRPr lang="en-US" sz="1800" b="0" dirty="0" smtClean="0">
              <a:solidFill>
                <a:srgbClr val="FF0000"/>
              </a:solidFill>
              <a:latin typeface="Arial" charset="0"/>
            </a:endParaRPr>
          </a:p>
          <a:p>
            <a:pPr algn="ctr">
              <a:lnSpc>
                <a:spcPct val="90000"/>
              </a:lnSpc>
              <a:buFontTx/>
              <a:buNone/>
            </a:pPr>
            <a:r>
              <a:rPr lang="en-US" sz="1600" b="0" dirty="0" smtClean="0">
                <a:latin typeface="Arial" charset="0"/>
              </a:rPr>
              <a:t>Mailing list: STDS-802-11-TGAK@listserv.ieee.org</a:t>
            </a:r>
            <a:endParaRPr lang="en-US" sz="1600" dirty="0">
              <a:solidFill>
                <a:srgbClr val="FF0000"/>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20</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 17 September 2015</a:t>
            </a:r>
            <a:br>
              <a:rPr lang="en-US" sz="4000" dirty="0" smtClean="0">
                <a:latin typeface="Arial" charset="0"/>
                <a:cs typeface="Arial" charset="0"/>
              </a:rPr>
            </a:br>
            <a:r>
              <a:rPr lang="en-US" sz="2800" dirty="0" smtClean="0">
                <a:latin typeface="Arial" charset="0"/>
                <a:cs typeface="Arial" charset="0"/>
              </a:rPr>
              <a:t>08:00 – 10:</a:t>
            </a:r>
            <a:r>
              <a:rPr lang="en-US" sz="2800" dirty="0" smtClean="0">
                <a:latin typeface="Arial" charset="0"/>
                <a:cs typeface="Arial" charset="0"/>
              </a:rPr>
              <a:t>00, Ballroom C</a:t>
            </a:r>
            <a:endParaRPr lang="en-US" sz="2800"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80000"/>
              </a:lnSpc>
            </a:pPr>
            <a:r>
              <a:rPr lang="en-US" dirty="0"/>
              <a:t>[11] 802.11ak Teleconferences, </a:t>
            </a:r>
            <a:r>
              <a:rPr lang="en-US" b="0" dirty="0"/>
              <a:t>joint with 802.1Qbz if mutually convenient:</a:t>
            </a:r>
          </a:p>
          <a:p>
            <a:pPr lvl="1">
              <a:lnSpc>
                <a:spcPct val="80000"/>
              </a:lnSpc>
            </a:pPr>
            <a:r>
              <a:rPr lang="en-US" b="1" dirty="0"/>
              <a:t>1 ½ </a:t>
            </a:r>
            <a:r>
              <a:rPr lang="en-US" dirty="0"/>
              <a:t>hour teleconferences through the November 2015 802.11 meeting on Thursday, October 1</a:t>
            </a:r>
            <a:r>
              <a:rPr lang="en-US" baseline="30000" dirty="0"/>
              <a:t>st</a:t>
            </a:r>
            <a:r>
              <a:rPr lang="en-US" dirty="0"/>
              <a:t>, 8</a:t>
            </a:r>
            <a:r>
              <a:rPr lang="en-US" baseline="30000" dirty="0"/>
              <a:t>th</a:t>
            </a:r>
            <a:r>
              <a:rPr lang="en-US" dirty="0"/>
              <a:t>, 15</a:t>
            </a:r>
            <a:r>
              <a:rPr lang="en-US" baseline="30000" dirty="0"/>
              <a:t>th</a:t>
            </a:r>
            <a:r>
              <a:rPr lang="en-US" dirty="0"/>
              <a:t>, 22</a:t>
            </a:r>
            <a:r>
              <a:rPr lang="en-US" baseline="30000" dirty="0"/>
              <a:t>nd</a:t>
            </a:r>
            <a:r>
              <a:rPr lang="en-US" dirty="0"/>
              <a:t>, and 29</a:t>
            </a:r>
            <a:r>
              <a:rPr lang="en-US" baseline="30000" dirty="0"/>
              <a:t>th</a:t>
            </a:r>
            <a:r>
              <a:rPr lang="en-US" dirty="0"/>
              <a:t> at 10am Eastern US time.</a:t>
            </a:r>
          </a:p>
          <a:p>
            <a:pPr lvl="1">
              <a:lnSpc>
                <a:spcPct val="80000"/>
              </a:lnSpc>
            </a:pPr>
            <a:r>
              <a:rPr lang="en-US" dirty="0"/>
              <a:t>Approved by unanimous consent.</a:t>
            </a:r>
          </a:p>
          <a:p>
            <a:pPr>
              <a:lnSpc>
                <a:spcPct val="80000"/>
              </a:lnSpc>
            </a:pPr>
            <a:r>
              <a:rPr lang="en-US" b="0" dirty="0" smtClean="0"/>
              <a:t>Recess </a:t>
            </a:r>
            <a:r>
              <a:rPr lang="en-US" b="0" dirty="0" err="1"/>
              <a:t>TGk</a:t>
            </a:r>
            <a:r>
              <a:rPr lang="en-US" b="0" dirty="0"/>
              <a:t> until 10:30 </a:t>
            </a:r>
            <a:r>
              <a:rPr lang="en-US" b="0" dirty="0" smtClean="0"/>
              <a:t>today</a:t>
            </a:r>
          </a:p>
          <a:p>
            <a:pPr>
              <a:lnSpc>
                <a:spcPct val="80000"/>
              </a:lnSpc>
            </a:pPr>
            <a:r>
              <a:rPr lang="en-US" b="0" dirty="0" smtClean="0"/>
              <a:t>Adjourn ARC</a:t>
            </a:r>
            <a:endParaRPr lang="en-US" b="0" dirty="0"/>
          </a:p>
          <a:p>
            <a:pPr>
              <a:lnSpc>
                <a:spcPct val="80000"/>
              </a:lnSpc>
            </a:pPr>
            <a:endParaRPr lang="en-US" b="0" dirty="0"/>
          </a:p>
        </p:txBody>
      </p:sp>
    </p:spTree>
    <p:extLst>
      <p:ext uri="{BB962C8B-B14F-4D97-AF65-F5344CB8AC3E}">
        <p14:creationId xmlns:p14="http://schemas.microsoft.com/office/powerpoint/2010/main" val="311997672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21</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a:t>
            </a:r>
            <a:r>
              <a:rPr lang="en-US" sz="4400" dirty="0" smtClean="0">
                <a:latin typeface="Arial" charset="0"/>
                <a:cs typeface="Arial" charset="0"/>
              </a:rPr>
              <a:t>, </a:t>
            </a:r>
            <a:r>
              <a:rPr lang="en-US" sz="4000" dirty="0" smtClean="0">
                <a:latin typeface="Arial" charset="0"/>
                <a:cs typeface="Arial" charset="0"/>
              </a:rPr>
              <a:t>17 September </a:t>
            </a:r>
            <a:r>
              <a:rPr lang="en-US" sz="4000" dirty="0">
                <a:latin typeface="Arial" charset="0"/>
                <a:cs typeface="Arial" charset="0"/>
              </a:rPr>
              <a:t>2015</a:t>
            </a:r>
            <a:r>
              <a:rPr lang="en-US" sz="4000" dirty="0" smtClean="0">
                <a:latin typeface="Arial" charset="0"/>
                <a:cs typeface="Arial" charset="0"/>
              </a:rPr>
              <a:t/>
            </a:r>
            <a:br>
              <a:rPr lang="en-US" sz="4000" dirty="0" smtClean="0">
                <a:latin typeface="Arial" charset="0"/>
                <a:cs typeface="Arial" charset="0"/>
              </a:rPr>
            </a:br>
            <a:r>
              <a:rPr lang="en-US" dirty="0" smtClean="0">
                <a:latin typeface="Arial" charset="0"/>
                <a:cs typeface="Arial" charset="0"/>
              </a:rPr>
              <a:t>10:</a:t>
            </a:r>
            <a:r>
              <a:rPr lang="en-US" dirty="0">
                <a:latin typeface="Arial" charset="0"/>
                <a:cs typeface="Arial" charset="0"/>
              </a:rPr>
              <a:t>3</a:t>
            </a:r>
            <a:r>
              <a:rPr lang="en-US" dirty="0" smtClean="0">
                <a:latin typeface="Arial" charset="0"/>
                <a:cs typeface="Arial" charset="0"/>
              </a:rPr>
              <a:t>0 – 12:</a:t>
            </a:r>
            <a:r>
              <a:rPr lang="en-US" dirty="0">
                <a:latin typeface="Arial" charset="0"/>
                <a:cs typeface="Arial" charset="0"/>
              </a:rPr>
              <a:t>30,</a:t>
            </a:r>
            <a:r>
              <a:rPr lang="en-US" dirty="0">
                <a:latin typeface="Arial"/>
                <a:cs typeface="Arial"/>
              </a:rPr>
              <a:t> Lotus Suite 11</a:t>
            </a:r>
            <a:endParaRPr lang="en-US"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90000"/>
              </a:lnSpc>
            </a:pPr>
            <a:r>
              <a:rPr lang="en-US" b="0" dirty="0" smtClean="0"/>
              <a:t>Call </a:t>
            </a:r>
            <a:r>
              <a:rPr lang="en-US" b="0" dirty="0" err="1" smtClean="0"/>
              <a:t>TGak</a:t>
            </a:r>
            <a:r>
              <a:rPr lang="en-US" b="0" dirty="0" smtClean="0"/>
              <a:t> Meeting to Order</a:t>
            </a:r>
          </a:p>
          <a:p>
            <a:pPr>
              <a:lnSpc>
                <a:spcPct val="90000"/>
              </a:lnSpc>
            </a:pPr>
            <a:r>
              <a:rPr lang="en-US" altLang="ja-JP" b="0" dirty="0" smtClean="0">
                <a:cs typeface="ＭＳ Ｐゴシック" charset="0"/>
              </a:rPr>
              <a:t>IPR </a:t>
            </a:r>
            <a:r>
              <a:rPr lang="en-US" altLang="ja-JP" b="0" dirty="0">
                <a:cs typeface="ＭＳ Ｐゴシック" charset="0"/>
              </a:rPr>
              <a:t>and Attendance Recording </a:t>
            </a:r>
            <a:r>
              <a:rPr lang="en-US" altLang="ja-JP" b="0" dirty="0" smtClean="0">
                <a:cs typeface="ＭＳ Ｐゴシック" charset="0"/>
              </a:rPr>
              <a:t>Reminder</a:t>
            </a:r>
          </a:p>
          <a:p>
            <a:pPr>
              <a:lnSpc>
                <a:spcPct val="90000"/>
              </a:lnSpc>
            </a:pPr>
            <a:r>
              <a:rPr lang="en-US" altLang="ja-JP" b="0" dirty="0" smtClean="0">
                <a:cs typeface="ＭＳ Ｐゴシック" charset="0"/>
              </a:rPr>
              <a:t>Approval of agenda</a:t>
            </a:r>
          </a:p>
          <a:p>
            <a:pPr>
              <a:lnSpc>
                <a:spcPct val="80000"/>
              </a:lnSpc>
            </a:pPr>
            <a:r>
              <a:rPr lang="en-US" b="0" dirty="0"/>
              <a:t>Presentation of submissions to resolve LB212 comments and improve the P802.11ak draft</a:t>
            </a:r>
            <a:r>
              <a:rPr lang="en-US" b="0" dirty="0" smtClean="0"/>
              <a:t>:</a:t>
            </a:r>
          </a:p>
          <a:p>
            <a:pPr lvl="1">
              <a:lnSpc>
                <a:spcPct val="80000"/>
              </a:lnSpc>
            </a:pPr>
            <a:r>
              <a:rPr lang="en-US" dirty="0"/>
              <a:t>11-15/795r3, </a:t>
            </a:r>
            <a:r>
              <a:rPr lang="en-US" b="1" dirty="0"/>
              <a:t>“</a:t>
            </a:r>
            <a:r>
              <a:rPr lang="en-GB" b="1" dirty="0"/>
              <a:t>Addressing Comment Resolutions</a:t>
            </a:r>
            <a:r>
              <a:rPr lang="en-US" b="1" dirty="0"/>
              <a:t>”, </a:t>
            </a:r>
            <a:r>
              <a:rPr lang="en-US" dirty="0"/>
              <a:t>David </a:t>
            </a:r>
            <a:r>
              <a:rPr lang="en-US" dirty="0" err="1"/>
              <a:t>Kloper</a:t>
            </a:r>
            <a:r>
              <a:rPr lang="en-US" dirty="0"/>
              <a:t> (Cisco)</a:t>
            </a:r>
          </a:p>
          <a:p>
            <a:pPr lvl="1">
              <a:lnSpc>
                <a:spcPct val="80000"/>
              </a:lnSpc>
            </a:pPr>
            <a:r>
              <a:rPr lang="en-US" dirty="0"/>
              <a:t>11-15/1179r0, </a:t>
            </a:r>
            <a:r>
              <a:rPr lang="en-US" b="1" dirty="0"/>
              <a:t>“Easy Editorials”, </a:t>
            </a:r>
            <a:r>
              <a:rPr lang="en-US" dirty="0"/>
              <a:t>Donald Eastlake (Huawei</a:t>
            </a:r>
            <a:r>
              <a:rPr lang="en-US" dirty="0" smtClean="0"/>
              <a:t>)</a:t>
            </a:r>
          </a:p>
          <a:p>
            <a:pPr lvl="2">
              <a:lnSpc>
                <a:spcPct val="80000"/>
              </a:lnSpc>
            </a:pPr>
            <a:r>
              <a:rPr lang="en-US" dirty="0" smtClean="0"/>
              <a:t>Modified to r1 during discussion.</a:t>
            </a:r>
          </a:p>
          <a:p>
            <a:pPr>
              <a:lnSpc>
                <a:spcPct val="80000"/>
              </a:lnSpc>
            </a:pPr>
            <a:r>
              <a:rPr lang="en-US" b="0" dirty="0" smtClean="0"/>
              <a:t>[12] </a:t>
            </a:r>
            <a:r>
              <a:rPr lang="en-US" dirty="0" smtClean="0"/>
              <a:t>Motion, </a:t>
            </a:r>
            <a:r>
              <a:rPr lang="en-US" b="0" dirty="0" smtClean="0"/>
              <a:t>comment resolutions in 11-15/1179r1 approved without objection.</a:t>
            </a:r>
            <a:endParaRPr lang="en-US" b="0" dirty="0"/>
          </a:p>
          <a:p>
            <a:pPr>
              <a:lnSpc>
                <a:spcPct val="80000"/>
              </a:lnSpc>
            </a:pPr>
            <a:endParaRPr lang="en-US" b="0" dirty="0"/>
          </a:p>
          <a:p>
            <a:pPr marL="0" indent="0">
              <a:lnSpc>
                <a:spcPct val="90000"/>
              </a:lnSpc>
              <a:buNone/>
            </a:pPr>
            <a:endParaRPr lang="en-US" b="0" dirty="0" smtClean="0">
              <a:cs typeface="ＭＳ Ｐゴシック" charset="0"/>
            </a:endParaRPr>
          </a:p>
        </p:txBody>
      </p:sp>
    </p:spTree>
    <p:extLst>
      <p:ext uri="{BB962C8B-B14F-4D97-AF65-F5344CB8AC3E}">
        <p14:creationId xmlns:p14="http://schemas.microsoft.com/office/powerpoint/2010/main" val="153082950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22</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a:t>
            </a:r>
            <a:r>
              <a:rPr lang="en-US" sz="4400" dirty="0" smtClean="0">
                <a:latin typeface="Arial" charset="0"/>
                <a:cs typeface="Arial" charset="0"/>
              </a:rPr>
              <a:t>, </a:t>
            </a:r>
            <a:r>
              <a:rPr lang="en-US" sz="4000" dirty="0" smtClean="0">
                <a:latin typeface="Arial" charset="0"/>
                <a:cs typeface="Arial" charset="0"/>
              </a:rPr>
              <a:t>17 September </a:t>
            </a:r>
            <a:r>
              <a:rPr lang="en-US" sz="4000" dirty="0">
                <a:latin typeface="Arial" charset="0"/>
                <a:cs typeface="Arial" charset="0"/>
              </a:rPr>
              <a:t>2015</a:t>
            </a:r>
            <a:r>
              <a:rPr lang="en-US" sz="4000" dirty="0" smtClean="0">
                <a:latin typeface="Arial" charset="0"/>
                <a:cs typeface="Arial" charset="0"/>
              </a:rPr>
              <a:t/>
            </a:r>
            <a:br>
              <a:rPr lang="en-US" sz="4000" dirty="0" smtClean="0">
                <a:latin typeface="Arial" charset="0"/>
                <a:cs typeface="Arial" charset="0"/>
              </a:rPr>
            </a:br>
            <a:r>
              <a:rPr lang="en-US" dirty="0" smtClean="0">
                <a:latin typeface="Arial" charset="0"/>
                <a:cs typeface="Arial" charset="0"/>
              </a:rPr>
              <a:t>10:</a:t>
            </a:r>
            <a:r>
              <a:rPr lang="en-US" dirty="0">
                <a:latin typeface="Arial" charset="0"/>
                <a:cs typeface="Arial" charset="0"/>
              </a:rPr>
              <a:t>3</a:t>
            </a:r>
            <a:r>
              <a:rPr lang="en-US" dirty="0" smtClean="0">
                <a:latin typeface="Arial" charset="0"/>
                <a:cs typeface="Arial" charset="0"/>
              </a:rPr>
              <a:t>0 – 12:</a:t>
            </a:r>
            <a:r>
              <a:rPr lang="en-US" dirty="0">
                <a:latin typeface="Arial" charset="0"/>
                <a:cs typeface="Arial" charset="0"/>
              </a:rPr>
              <a:t>30,</a:t>
            </a:r>
            <a:r>
              <a:rPr lang="en-US" dirty="0">
                <a:latin typeface="Arial"/>
                <a:cs typeface="Arial"/>
              </a:rPr>
              <a:t> Lotus Suite 11</a:t>
            </a:r>
            <a:endParaRPr lang="en-US"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80000"/>
              </a:lnSpc>
            </a:pPr>
            <a:r>
              <a:rPr lang="en-US" b="0" dirty="0" smtClean="0"/>
              <a:t>Presentation </a:t>
            </a:r>
            <a:r>
              <a:rPr lang="en-US" b="0" dirty="0"/>
              <a:t>of submissions to resolve LB212 comments and improve the P802.11ak draft</a:t>
            </a:r>
            <a:r>
              <a:rPr lang="en-US" b="0" dirty="0" smtClean="0"/>
              <a:t>:</a:t>
            </a:r>
          </a:p>
          <a:p>
            <a:pPr lvl="1">
              <a:lnSpc>
                <a:spcPct val="80000"/>
              </a:lnSpc>
            </a:pPr>
            <a:r>
              <a:rPr lang="en-US" dirty="0" smtClean="0"/>
              <a:t>11</a:t>
            </a:r>
            <a:r>
              <a:rPr lang="en-US" dirty="0"/>
              <a:t>-15/</a:t>
            </a:r>
            <a:r>
              <a:rPr lang="en-US" dirty="0" smtClean="0"/>
              <a:t>796r4, </a:t>
            </a:r>
            <a:r>
              <a:rPr lang="en-US" dirty="0"/>
              <a:t>“</a:t>
            </a:r>
            <a:r>
              <a:rPr lang="en-GB" b="1" dirty="0"/>
              <a:t>Resolutions to some GLK-GCR related Comments (Part 2)</a:t>
            </a:r>
            <a:r>
              <a:rPr lang="en-US" b="1" dirty="0"/>
              <a:t>”, </a:t>
            </a:r>
            <a:r>
              <a:rPr lang="en-US" dirty="0"/>
              <a:t>Ganesh </a:t>
            </a:r>
            <a:r>
              <a:rPr lang="en-US" dirty="0" err="1" smtClean="0"/>
              <a:t>Venkatesan</a:t>
            </a:r>
            <a:r>
              <a:rPr lang="en-US" dirty="0" smtClean="0"/>
              <a:t> </a:t>
            </a:r>
            <a:r>
              <a:rPr lang="en-US" dirty="0"/>
              <a:t>(Intel)</a:t>
            </a:r>
          </a:p>
          <a:p>
            <a:pPr>
              <a:lnSpc>
                <a:spcPct val="80000"/>
              </a:lnSpc>
            </a:pPr>
            <a:r>
              <a:rPr lang="en-US" b="0" dirty="0" smtClean="0"/>
              <a:t>Recess </a:t>
            </a:r>
            <a:r>
              <a:rPr lang="en-US" b="0" dirty="0"/>
              <a:t>until 16:00 today</a:t>
            </a:r>
          </a:p>
          <a:p>
            <a:pPr>
              <a:lnSpc>
                <a:spcPct val="80000"/>
              </a:lnSpc>
            </a:pPr>
            <a:endParaRPr lang="en-US" b="0" dirty="0"/>
          </a:p>
          <a:p>
            <a:pPr marL="0" indent="0">
              <a:lnSpc>
                <a:spcPct val="90000"/>
              </a:lnSpc>
              <a:buNone/>
            </a:pPr>
            <a:endParaRPr lang="en-US" b="0" dirty="0" smtClean="0">
              <a:cs typeface="ＭＳ Ｐゴシック" charset="0"/>
            </a:endParaRPr>
          </a:p>
        </p:txBody>
      </p:sp>
    </p:spTree>
    <p:extLst>
      <p:ext uri="{BB962C8B-B14F-4D97-AF65-F5344CB8AC3E}">
        <p14:creationId xmlns:p14="http://schemas.microsoft.com/office/powerpoint/2010/main" val="280265687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23</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a:t>
            </a:r>
            <a:r>
              <a:rPr lang="en-US" sz="4400" dirty="0" smtClean="0">
                <a:latin typeface="Arial" charset="0"/>
                <a:cs typeface="Arial" charset="0"/>
              </a:rPr>
              <a:t>, </a:t>
            </a:r>
            <a:r>
              <a:rPr lang="en-US" sz="4000" dirty="0" smtClean="0">
                <a:latin typeface="Arial" charset="0"/>
                <a:cs typeface="Arial" charset="0"/>
              </a:rPr>
              <a:t>17 September 2015</a:t>
            </a:r>
            <a:br>
              <a:rPr lang="en-US" sz="4000" dirty="0" smtClean="0">
                <a:latin typeface="Arial" charset="0"/>
                <a:cs typeface="Arial" charset="0"/>
              </a:rPr>
            </a:br>
            <a:r>
              <a:rPr lang="en-US" dirty="0" smtClean="0">
                <a:latin typeface="Arial" charset="0"/>
                <a:cs typeface="Arial" charset="0"/>
              </a:rPr>
              <a:t>16:00 – 18:</a:t>
            </a:r>
            <a:r>
              <a:rPr lang="en-US" dirty="0">
                <a:latin typeface="Arial" charset="0"/>
                <a:cs typeface="Arial" charset="0"/>
              </a:rPr>
              <a:t>00,</a:t>
            </a:r>
            <a:r>
              <a:rPr lang="en-US" dirty="0">
                <a:latin typeface="Arial"/>
                <a:cs typeface="Arial"/>
              </a:rPr>
              <a:t> Lotus Suite </a:t>
            </a:r>
            <a:r>
              <a:rPr lang="en-US" dirty="0" smtClean="0">
                <a:latin typeface="Arial"/>
                <a:cs typeface="Arial"/>
              </a:rPr>
              <a:t>12</a:t>
            </a:r>
            <a:endParaRPr lang="en-US"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90000"/>
              </a:lnSpc>
            </a:pPr>
            <a:r>
              <a:rPr lang="en-US" b="0" dirty="0" smtClean="0"/>
              <a:t>Call </a:t>
            </a:r>
            <a:r>
              <a:rPr lang="en-US" b="0" dirty="0" err="1" smtClean="0"/>
              <a:t>TGak</a:t>
            </a:r>
            <a:r>
              <a:rPr lang="en-US" b="0" dirty="0" smtClean="0"/>
              <a:t> Meeting to Order</a:t>
            </a:r>
          </a:p>
          <a:p>
            <a:pPr>
              <a:lnSpc>
                <a:spcPct val="90000"/>
              </a:lnSpc>
            </a:pPr>
            <a:r>
              <a:rPr lang="en-US" altLang="ja-JP" b="0" dirty="0" smtClean="0">
                <a:cs typeface="ＭＳ Ｐゴシック" charset="0"/>
              </a:rPr>
              <a:t>IPR </a:t>
            </a:r>
            <a:r>
              <a:rPr lang="en-US" altLang="ja-JP" b="0" dirty="0">
                <a:cs typeface="ＭＳ Ｐゴシック" charset="0"/>
              </a:rPr>
              <a:t>and Attendance Recording </a:t>
            </a:r>
            <a:r>
              <a:rPr lang="en-US" altLang="ja-JP" b="0" dirty="0" smtClean="0">
                <a:cs typeface="ＭＳ Ｐゴシック" charset="0"/>
              </a:rPr>
              <a:t>Reminder</a:t>
            </a:r>
          </a:p>
          <a:p>
            <a:pPr>
              <a:lnSpc>
                <a:spcPct val="90000"/>
              </a:lnSpc>
            </a:pPr>
            <a:r>
              <a:rPr lang="en-US" altLang="ja-JP" b="0" dirty="0" smtClean="0">
                <a:cs typeface="ＭＳ Ｐゴシック" charset="0"/>
              </a:rPr>
              <a:t>Approval of agenda</a:t>
            </a:r>
          </a:p>
          <a:p>
            <a:pPr>
              <a:lnSpc>
                <a:spcPct val="90000"/>
              </a:lnSpc>
            </a:pPr>
            <a:r>
              <a:rPr lang="en-US" dirty="0" smtClean="0">
                <a:cs typeface="ＭＳ Ｐゴシック" charset="0"/>
              </a:rPr>
              <a:t>[13] Moved</a:t>
            </a:r>
            <a:r>
              <a:rPr lang="en-US" dirty="0">
                <a:cs typeface="ＭＳ Ｐゴシック" charset="0"/>
              </a:rPr>
              <a:t>, </a:t>
            </a:r>
            <a:r>
              <a:rPr lang="en-US" b="0" dirty="0">
                <a:cs typeface="ＭＳ Ｐゴシック" charset="0"/>
              </a:rPr>
              <a:t>to approve the comment resolutions in the </a:t>
            </a:r>
            <a:r>
              <a:rPr lang="en-US" b="0" dirty="0" smtClean="0">
                <a:cs typeface="ＭＳ Ｐゴシック" charset="0"/>
              </a:rPr>
              <a:t>Bangkok2 </a:t>
            </a:r>
            <a:r>
              <a:rPr lang="en-US" b="0" dirty="0">
                <a:cs typeface="ＭＳ Ｐゴシック" charset="0"/>
              </a:rPr>
              <a:t>tab of 11-15/</a:t>
            </a:r>
            <a:r>
              <a:rPr lang="en-US" b="0" dirty="0" smtClean="0">
                <a:cs typeface="ＭＳ Ｐゴシック" charset="0"/>
              </a:rPr>
              <a:t>556r12 and in 11-15/1179r1 and </a:t>
            </a:r>
            <a:r>
              <a:rPr lang="en-US" b="0" dirty="0">
                <a:cs typeface="ＭＳ Ｐゴシック" charset="0"/>
              </a:rPr>
              <a:t>direct the Editor to produce a </a:t>
            </a:r>
            <a:r>
              <a:rPr lang="en-US" b="0">
                <a:cs typeface="ＭＳ Ｐゴシック" charset="0"/>
              </a:rPr>
              <a:t>Draft </a:t>
            </a:r>
            <a:r>
              <a:rPr lang="en-US" b="0" smtClean="0">
                <a:cs typeface="ＭＳ Ｐゴシック" charset="0"/>
              </a:rPr>
              <a:t>incorporating </a:t>
            </a:r>
            <a:r>
              <a:rPr lang="en-US" b="0" dirty="0" smtClean="0">
                <a:cs typeface="ＭＳ Ｐゴシック" charset="0"/>
              </a:rPr>
              <a:t>those </a:t>
            </a:r>
            <a:r>
              <a:rPr lang="en-US" b="0" dirty="0" smtClean="0">
                <a:cs typeface="ＭＳ Ｐゴシック" charset="0"/>
              </a:rPr>
              <a:t>resolutions.</a:t>
            </a:r>
            <a:endParaRPr lang="en-US" b="0" dirty="0">
              <a:cs typeface="ＭＳ Ｐゴシック" charset="0"/>
            </a:endParaRPr>
          </a:p>
          <a:p>
            <a:pPr lvl="1">
              <a:lnSpc>
                <a:spcPct val="90000"/>
              </a:lnSpc>
            </a:pPr>
            <a:r>
              <a:rPr lang="en-US" dirty="0">
                <a:cs typeface="ＭＳ Ｐゴシック" charset="0"/>
              </a:rPr>
              <a:t>Moved:     Seconded: </a:t>
            </a:r>
          </a:p>
          <a:p>
            <a:pPr lvl="1">
              <a:lnSpc>
                <a:spcPct val="90000"/>
              </a:lnSpc>
            </a:pPr>
            <a:r>
              <a:rPr lang="en-US" dirty="0">
                <a:cs typeface="ＭＳ Ｐゴシック" charset="0"/>
              </a:rPr>
              <a:t>Yes:    No:    Abstain: </a:t>
            </a:r>
          </a:p>
          <a:p>
            <a:pPr>
              <a:lnSpc>
                <a:spcPct val="90000"/>
              </a:lnSpc>
            </a:pPr>
            <a:r>
              <a:rPr lang="en-US" dirty="0"/>
              <a:t>Adjourn </a:t>
            </a:r>
            <a:r>
              <a:rPr lang="en-US" dirty="0" err="1"/>
              <a:t>TGak</a:t>
            </a:r>
            <a:endParaRPr lang="en-GB" dirty="0"/>
          </a:p>
          <a:p>
            <a:pPr marL="0" indent="0">
              <a:lnSpc>
                <a:spcPct val="90000"/>
              </a:lnSpc>
              <a:buNone/>
            </a:pPr>
            <a:endParaRPr lang="en-US" altLang="ja-JP" b="0" dirty="0" smtClean="0">
              <a:cs typeface="ＭＳ Ｐゴシック" charset="0"/>
            </a:endParaRPr>
          </a:p>
          <a:p>
            <a:pPr marL="0" indent="0">
              <a:lnSpc>
                <a:spcPct val="90000"/>
              </a:lnSpc>
              <a:buNone/>
            </a:pPr>
            <a:endParaRPr lang="en-US" b="0" dirty="0" smtClean="0">
              <a:cs typeface="ＭＳ Ｐゴシック" charset="0"/>
            </a:endParaRPr>
          </a:p>
        </p:txBody>
      </p:sp>
    </p:spTree>
    <p:extLst>
      <p:ext uri="{BB962C8B-B14F-4D97-AF65-F5344CB8AC3E}">
        <p14:creationId xmlns:p14="http://schemas.microsoft.com/office/powerpoint/2010/main" val="366085232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93622A3E-762C-A04E-8D69-CA7ECAB993F8}" type="slidenum">
              <a:rPr lang="en-US"/>
              <a:pPr/>
              <a:t>24</a:t>
            </a:fld>
            <a:endParaRPr lang="en-US"/>
          </a:p>
        </p:txBody>
      </p:sp>
      <p:sp>
        <p:nvSpPr>
          <p:cNvPr id="272386" name="Rectangle 2"/>
          <p:cNvSpPr>
            <a:spLocks noGrp="1" noChangeArrowheads="1"/>
          </p:cNvSpPr>
          <p:nvPr>
            <p:ph type="title"/>
          </p:nvPr>
        </p:nvSpPr>
        <p:spPr>
          <a:xfrm>
            <a:off x="685800" y="685800"/>
            <a:ext cx="7772400" cy="685800"/>
          </a:xfrm>
        </p:spPr>
        <p:txBody>
          <a:bodyPr/>
          <a:lstStyle/>
          <a:p>
            <a:r>
              <a:rPr lang="en-US" sz="3600">
                <a:latin typeface="Arial" charset="0"/>
                <a:cs typeface="Arial" charset="0"/>
              </a:rPr>
              <a:t>[Reference Information]</a:t>
            </a:r>
          </a:p>
        </p:txBody>
      </p:sp>
      <p:sp>
        <p:nvSpPr>
          <p:cNvPr id="272387" name="Rectangle 3"/>
          <p:cNvSpPr>
            <a:spLocks noGrp="1" noChangeArrowheads="1"/>
          </p:cNvSpPr>
          <p:nvPr>
            <p:ph type="body" idx="1"/>
          </p:nvPr>
        </p:nvSpPr>
        <p:spPr>
          <a:xfrm>
            <a:off x="685800" y="1371600"/>
            <a:ext cx="7772400" cy="5105400"/>
          </a:xfrm>
        </p:spPr>
        <p:txBody>
          <a:bodyPr/>
          <a:lstStyle/>
          <a:p>
            <a:pPr>
              <a:lnSpc>
                <a:spcPct val="80000"/>
              </a:lnSpc>
            </a:pPr>
            <a:r>
              <a:rPr lang="en-GB" dirty="0" smtClean="0"/>
              <a:t>802.11ak PAR </a:t>
            </a:r>
            <a:r>
              <a:rPr lang="en-GB" dirty="0"/>
              <a:t>and Five Criterion</a:t>
            </a:r>
          </a:p>
          <a:p>
            <a:pPr lvl="1">
              <a:lnSpc>
                <a:spcPct val="80000"/>
              </a:lnSpc>
            </a:pPr>
            <a:r>
              <a:rPr lang="en-GB" dirty="0"/>
              <a:t>12/1207r1, “802.11 GLK Draft PAR”</a:t>
            </a:r>
          </a:p>
          <a:p>
            <a:pPr lvl="1">
              <a:lnSpc>
                <a:spcPct val="80000"/>
              </a:lnSpc>
            </a:pPr>
            <a:r>
              <a:rPr lang="en-GB" dirty="0"/>
              <a:t>12/1208r0, “802.11 GLK Draft 5C</a:t>
            </a:r>
            <a:r>
              <a:rPr lang="en-GB" dirty="0" smtClean="0"/>
              <a:t>”</a:t>
            </a:r>
          </a:p>
          <a:p>
            <a:pPr>
              <a:lnSpc>
                <a:spcPct val="80000"/>
              </a:lnSpc>
            </a:pPr>
            <a:r>
              <a:rPr lang="en-GB" dirty="0" smtClean="0"/>
              <a:t>Draft 1.0  of 802.11ak and results of Letter Ballot 212:</a:t>
            </a:r>
          </a:p>
          <a:p>
            <a:pPr lvl="1">
              <a:lnSpc>
                <a:spcPct val="80000"/>
              </a:lnSpc>
            </a:pPr>
            <a:r>
              <a:rPr lang="en-GB" dirty="0" smtClean="0">
                <a:hlinkClick r:id="rId3"/>
              </a:rPr>
              <a:t>http://www.ieee802.org/11/private/Draft_Standards/11ak/Draft P802.11ak_D1.0.pdf</a:t>
            </a:r>
            <a:r>
              <a:rPr lang="en-GB" dirty="0" smtClean="0"/>
              <a:t> </a:t>
            </a:r>
          </a:p>
          <a:p>
            <a:pPr lvl="1">
              <a:lnSpc>
                <a:spcPct val="80000"/>
              </a:lnSpc>
            </a:pPr>
            <a:r>
              <a:rPr lang="en-GB" dirty="0" smtClean="0"/>
              <a:t>11-15/556r6, “</a:t>
            </a:r>
            <a:r>
              <a:rPr lang="en-GB" dirty="0" err="1" smtClean="0"/>
              <a:t>TGak</a:t>
            </a:r>
            <a:r>
              <a:rPr lang="en-GB" dirty="0" smtClean="0"/>
              <a:t> LB212 Comments”</a:t>
            </a:r>
            <a:endParaRPr lang="en-GB" dirty="0"/>
          </a:p>
          <a:p>
            <a:pPr>
              <a:lnSpc>
                <a:spcPct val="80000"/>
              </a:lnSpc>
            </a:pPr>
            <a:r>
              <a:rPr lang="en-GB" dirty="0" smtClean="0"/>
              <a:t>Draft 2.1 of 802.1Qbz is at</a:t>
            </a:r>
          </a:p>
          <a:p>
            <a:pPr lvl="1">
              <a:lnSpc>
                <a:spcPct val="80000"/>
              </a:lnSpc>
            </a:pPr>
            <a:r>
              <a:rPr lang="en-GB" dirty="0" smtClean="0">
                <a:hlinkClick r:id="rId4"/>
              </a:rPr>
              <a:t>http://www.ieee802.org/1/files/private/bz-drafts/d1/802-1Qbz-d2-1.pdf</a:t>
            </a:r>
            <a:endParaRPr lang="en-GB" dirty="0" smtClean="0"/>
          </a:p>
          <a:p>
            <a:pPr>
              <a:lnSpc>
                <a:spcPct val="80000"/>
              </a:lnSpc>
            </a:pPr>
            <a:r>
              <a:rPr lang="en-US" dirty="0" smtClean="0"/>
              <a:t>Draft 2.0 of 802.1AC-REV is at</a:t>
            </a:r>
          </a:p>
          <a:p>
            <a:pPr lvl="1">
              <a:lnSpc>
                <a:spcPct val="80000"/>
              </a:lnSpc>
            </a:pPr>
            <a:r>
              <a:rPr lang="en-US" dirty="0" smtClean="0">
                <a:hlinkClick r:id="rId5"/>
              </a:rPr>
              <a:t>http://www.ieee802.org/1/files/private/ac-rev-drafts/d1/802-1ac-rev-d2-0.pdf</a:t>
            </a:r>
            <a:r>
              <a:rPr lang="en-US" dirty="0" smtClean="0"/>
              <a:t> </a:t>
            </a:r>
            <a:endParaRPr lang="en-US" dirty="0"/>
          </a:p>
          <a:p>
            <a:pPr marL="457200" lvl="1" indent="0">
              <a:lnSpc>
                <a:spcPct val="80000"/>
              </a:lnSpc>
              <a:buNone/>
            </a:pPr>
            <a:r>
              <a:rPr lang="en-US" dirty="0" smtClean="0"/>
              <a:t>(You can access 802.1 drafts with the 802.11 user name and password and vice versa.)</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September 2015</a:t>
            </a:r>
            <a:endParaRPr lang="en-US"/>
          </a:p>
        </p:txBody>
      </p:sp>
      <p:sp>
        <p:nvSpPr>
          <p:cNvPr id="6" name="Footer Placeholder 4"/>
          <p:cNvSpPr>
            <a:spLocks noGrp="1"/>
          </p:cNvSpPr>
          <p:nvPr>
            <p:ph type="ftr" sz="quarter" idx="11"/>
          </p:nvPr>
        </p:nvSpPr>
        <p:spPr/>
        <p:txBody>
          <a:bodyPr/>
          <a:lstStyle/>
          <a:p>
            <a:r>
              <a:rPr lang="en-US" smtClean="0"/>
              <a:t>Donald Eastlake 3rd, Huawei Technologies</a:t>
            </a:r>
            <a:endParaRPr lang="en-US"/>
          </a:p>
        </p:txBody>
      </p:sp>
      <p:sp>
        <p:nvSpPr>
          <p:cNvPr id="7" name="Slide Number Placeholder 5"/>
          <p:cNvSpPr>
            <a:spLocks noGrp="1"/>
          </p:cNvSpPr>
          <p:nvPr>
            <p:ph type="sldNum" sz="quarter" idx="12"/>
          </p:nvPr>
        </p:nvSpPr>
        <p:spPr/>
        <p:txBody>
          <a:bodyPr/>
          <a:lstStyle/>
          <a:p>
            <a:r>
              <a:rPr lang="en-US"/>
              <a:t>Slide </a:t>
            </a:r>
            <a:fld id="{FAD3192D-A78F-5D4B-BF63-EAFB958AE3C7}" type="slidenum">
              <a:rPr lang="en-US"/>
              <a:pPr/>
              <a:t>3</a:t>
            </a:fld>
            <a:endParaRPr lang="en-US"/>
          </a:p>
        </p:txBody>
      </p:sp>
      <p:sp>
        <p:nvSpPr>
          <p:cNvPr id="205828" name="Rectangle 4"/>
          <p:cNvSpPr>
            <a:spLocks noGrp="1" noChangeArrowheads="1"/>
          </p:cNvSpPr>
          <p:nvPr>
            <p:ph type="ctrTitle"/>
          </p:nvPr>
        </p:nvSpPr>
        <p:spPr>
          <a:xfrm>
            <a:off x="685800" y="609600"/>
            <a:ext cx="7772400" cy="609600"/>
          </a:xfrm>
        </p:spPr>
        <p:txBody>
          <a:bodyPr/>
          <a:lstStyle/>
          <a:p>
            <a:r>
              <a:rPr lang="en-US" dirty="0"/>
              <a:t>Venue</a:t>
            </a:r>
          </a:p>
        </p:txBody>
      </p:sp>
      <p:sp>
        <p:nvSpPr>
          <p:cNvPr id="205829" name="Rectangle 5"/>
          <p:cNvSpPr>
            <a:spLocks noGrp="1" noChangeArrowheads="1"/>
          </p:cNvSpPr>
          <p:nvPr>
            <p:ph type="subTitle" idx="1"/>
          </p:nvPr>
        </p:nvSpPr>
        <p:spPr>
          <a:xfrm>
            <a:off x="685800" y="5638800"/>
            <a:ext cx="7772400" cy="838200"/>
          </a:xfrm>
        </p:spPr>
        <p:txBody>
          <a:bodyPr/>
          <a:lstStyle/>
          <a:p>
            <a:r>
              <a:rPr lang="en-US" dirty="0" err="1" smtClean="0">
                <a:latin typeface="Arial"/>
                <a:cs typeface="Arial"/>
              </a:rPr>
              <a:t>Centara</a:t>
            </a:r>
            <a:r>
              <a:rPr lang="en-US" dirty="0" smtClean="0">
                <a:latin typeface="Arial"/>
                <a:cs typeface="Arial"/>
              </a:rPr>
              <a:t> Grand Hotel &amp; Bangkok Convention Center, Bangkok, Thailand</a:t>
            </a:r>
            <a:endParaRPr lang="en-US" dirty="0">
              <a:latin typeface="Arial"/>
              <a:cs typeface="Arial"/>
            </a:endParaRPr>
          </a:p>
        </p:txBody>
      </p:sp>
      <p:pic>
        <p:nvPicPr>
          <p:cNvPr id="2" name="Picture 1"/>
          <p:cNvPicPr>
            <a:picLocks noChangeAspect="1"/>
          </p:cNvPicPr>
          <p:nvPr/>
        </p:nvPicPr>
        <p:blipFill rotWithShape="1">
          <a:blip r:embed="rId3"/>
          <a:srcRect l="5138" t="3341" r="2038" b="3811"/>
          <a:stretch/>
        </p:blipFill>
        <p:spPr>
          <a:xfrm>
            <a:off x="1502313" y="1219200"/>
            <a:ext cx="6193887" cy="4457318"/>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smtClean="0">
                <a:latin typeface="Arial"/>
                <a:cs typeface="Arial"/>
              </a:rPr>
              <a:t>TGak</a:t>
            </a:r>
            <a:r>
              <a:rPr lang="en-US" sz="3600" dirty="0" smtClean="0">
                <a:latin typeface="Arial"/>
                <a:cs typeface="Arial"/>
              </a:rPr>
              <a:t> Timeline At Start of Meeting</a:t>
            </a:r>
            <a:endParaRPr lang="en-US" sz="3600" dirty="0">
              <a:latin typeface="Arial"/>
              <a:cs typeface="Arial"/>
            </a:endParaRPr>
          </a:p>
        </p:txBody>
      </p:sp>
      <p:sp>
        <p:nvSpPr>
          <p:cNvPr id="3" name="Content Placeholder 2"/>
          <p:cNvSpPr>
            <a:spLocks noGrp="1"/>
          </p:cNvSpPr>
          <p:nvPr>
            <p:ph idx="1"/>
          </p:nvPr>
        </p:nvSpPr>
        <p:spPr/>
        <p:txBody>
          <a:bodyPr/>
          <a:lstStyle/>
          <a:p>
            <a:pPr lvl="1">
              <a:lnSpc>
                <a:spcPct val="80000"/>
              </a:lnSpc>
            </a:pPr>
            <a:r>
              <a:rPr lang="en-US" sz="2400" b="1" dirty="0" smtClean="0">
                <a:solidFill>
                  <a:srgbClr val="008000"/>
                </a:solidFill>
                <a:latin typeface="Arial"/>
                <a:cs typeface="Arial"/>
              </a:rPr>
              <a:t>March 2015– </a:t>
            </a:r>
            <a:r>
              <a:rPr lang="en-US" sz="2400" b="1" dirty="0">
                <a:solidFill>
                  <a:srgbClr val="008000"/>
                </a:solidFill>
                <a:latin typeface="Arial"/>
                <a:cs typeface="Arial"/>
              </a:rPr>
              <a:t>Initial WG </a:t>
            </a:r>
            <a:r>
              <a:rPr lang="en-US" sz="2400" b="1" dirty="0" smtClean="0">
                <a:solidFill>
                  <a:srgbClr val="008000"/>
                </a:solidFill>
                <a:latin typeface="Arial"/>
                <a:cs typeface="Arial"/>
              </a:rPr>
              <a:t>Ballot on D1.0</a:t>
            </a:r>
            <a:endParaRPr lang="en-US" sz="2400" b="1" dirty="0">
              <a:solidFill>
                <a:srgbClr val="008000"/>
              </a:solidFill>
              <a:latin typeface="Arial"/>
              <a:cs typeface="Arial"/>
            </a:endParaRPr>
          </a:p>
          <a:p>
            <a:pPr lvl="1">
              <a:lnSpc>
                <a:spcPct val="80000"/>
              </a:lnSpc>
            </a:pPr>
            <a:r>
              <a:rPr lang="en-US" sz="2400" dirty="0" smtClean="0"/>
              <a:t>November 2015 </a:t>
            </a:r>
            <a:r>
              <a:rPr lang="en-US" sz="2400" dirty="0"/>
              <a:t>– WG Recirculation</a:t>
            </a:r>
          </a:p>
          <a:p>
            <a:pPr lvl="1">
              <a:lnSpc>
                <a:spcPct val="80000"/>
              </a:lnSpc>
            </a:pPr>
            <a:r>
              <a:rPr lang="en-US" sz="2400" dirty="0" smtClean="0"/>
              <a:t>March 2016– </a:t>
            </a:r>
            <a:r>
              <a:rPr lang="en-US" sz="2400" dirty="0"/>
              <a:t>Sponsor Ballot Pool Formation</a:t>
            </a:r>
          </a:p>
          <a:p>
            <a:pPr lvl="1">
              <a:lnSpc>
                <a:spcPct val="80000"/>
              </a:lnSpc>
            </a:pPr>
            <a:r>
              <a:rPr lang="en-US" sz="2400" dirty="0" smtClean="0"/>
              <a:t>May 2016 </a:t>
            </a:r>
            <a:r>
              <a:rPr lang="en-US" sz="2400" dirty="0"/>
              <a:t>– MEC/MDR Done</a:t>
            </a:r>
          </a:p>
          <a:p>
            <a:pPr lvl="1">
              <a:lnSpc>
                <a:spcPct val="80000"/>
              </a:lnSpc>
            </a:pPr>
            <a:r>
              <a:rPr lang="en-US" sz="2400" dirty="0" smtClean="0"/>
              <a:t>July 2016 </a:t>
            </a:r>
            <a:r>
              <a:rPr lang="en-US" sz="2400" dirty="0"/>
              <a:t>– Initial Sponsor Ballot</a:t>
            </a:r>
          </a:p>
          <a:p>
            <a:pPr lvl="1">
              <a:lnSpc>
                <a:spcPct val="80000"/>
              </a:lnSpc>
            </a:pPr>
            <a:r>
              <a:rPr lang="en-US" sz="2400" dirty="0" smtClean="0"/>
              <a:t>November 2016 </a:t>
            </a:r>
            <a:r>
              <a:rPr lang="en-US" sz="2400" dirty="0"/>
              <a:t>– Sponsor Recirculation</a:t>
            </a:r>
          </a:p>
          <a:p>
            <a:pPr lvl="1">
              <a:lnSpc>
                <a:spcPct val="80000"/>
              </a:lnSpc>
            </a:pPr>
            <a:r>
              <a:rPr lang="en-US" sz="2400" dirty="0" smtClean="0"/>
              <a:t>January 2017 </a:t>
            </a:r>
            <a:r>
              <a:rPr lang="en-US" sz="2400" dirty="0"/>
              <a:t>– Final WG &amp; </a:t>
            </a:r>
            <a:r>
              <a:rPr lang="en-US" sz="2400" dirty="0" err="1"/>
              <a:t>ExecComm</a:t>
            </a:r>
            <a:r>
              <a:rPr lang="en-US" sz="2400" dirty="0"/>
              <a:t> &amp; </a:t>
            </a:r>
            <a:r>
              <a:rPr lang="en-US" sz="2400" dirty="0" err="1"/>
              <a:t>RevCom</a:t>
            </a:r>
            <a:r>
              <a:rPr lang="en-US" sz="2400" dirty="0"/>
              <a:t> </a:t>
            </a:r>
            <a:r>
              <a:rPr lang="en-US" sz="2400" dirty="0" smtClean="0"/>
              <a:t>Approval</a:t>
            </a:r>
            <a:endParaRPr lang="en-US" sz="2400" dirty="0"/>
          </a:p>
        </p:txBody>
      </p:sp>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E07E2395-9832-434C-915E-5A5554E61FA5}" type="slidenum">
              <a:rPr lang="en-US" smtClean="0"/>
              <a:pPr/>
              <a:t>4</a:t>
            </a:fld>
            <a:endParaRPr lang="en-US"/>
          </a:p>
        </p:txBody>
      </p:sp>
    </p:spTree>
    <p:extLst>
      <p:ext uri="{BB962C8B-B14F-4D97-AF65-F5344CB8AC3E}">
        <p14:creationId xmlns:p14="http://schemas.microsoft.com/office/powerpoint/2010/main" val="9273978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Arial"/>
                <a:cs typeface="Arial"/>
              </a:rPr>
              <a:t>Sessions</a:t>
            </a:r>
            <a:endParaRPr lang="en-US" sz="4000" dirty="0">
              <a:latin typeface="Arial"/>
              <a:cs typeface="Aria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49048222"/>
              </p:ext>
            </p:extLst>
          </p:nvPr>
        </p:nvGraphicFramePr>
        <p:xfrm>
          <a:off x="685800" y="1905000"/>
          <a:ext cx="7696199" cy="3615523"/>
        </p:xfrm>
        <a:graphic>
          <a:graphicData uri="http://schemas.openxmlformats.org/drawingml/2006/table">
            <a:tbl>
              <a:tblPr firstRow="1" bandRow="1">
                <a:tableStyleId>{5C22544A-7EE6-4342-B048-85BDC9FD1C3A}</a:tableStyleId>
              </a:tblPr>
              <a:tblGrid>
                <a:gridCol w="1828800"/>
                <a:gridCol w="3352800"/>
                <a:gridCol w="2514599"/>
              </a:tblGrid>
              <a:tr h="438695">
                <a:tc>
                  <a:txBody>
                    <a:bodyPr/>
                    <a:lstStyle/>
                    <a:p>
                      <a:pPr algn="ctr"/>
                      <a:r>
                        <a:rPr lang="en-US" sz="2000" dirty="0" smtClean="0"/>
                        <a:t>Day</a:t>
                      </a:r>
                      <a:endParaRPr lang="en-US" sz="2000" dirty="0"/>
                    </a:p>
                  </a:txBody>
                  <a:tcPr/>
                </a:tc>
                <a:tc>
                  <a:txBody>
                    <a:bodyPr/>
                    <a:lstStyle/>
                    <a:p>
                      <a:pPr algn="ctr"/>
                      <a:r>
                        <a:rPr lang="en-US" sz="2000" dirty="0" smtClean="0"/>
                        <a:t>Time</a:t>
                      </a:r>
                      <a:endParaRPr lang="en-US" sz="2000" dirty="0"/>
                    </a:p>
                  </a:txBody>
                  <a:tcPr/>
                </a:tc>
                <a:tc>
                  <a:txBody>
                    <a:bodyPr/>
                    <a:lstStyle/>
                    <a:p>
                      <a:pPr algn="ctr"/>
                      <a:r>
                        <a:rPr lang="en-US" sz="2000" dirty="0" smtClean="0"/>
                        <a:t>Room</a:t>
                      </a:r>
                      <a:endParaRPr lang="en-US" sz="2000" dirty="0"/>
                    </a:p>
                  </a:txBody>
                  <a:tcPr/>
                </a:tc>
              </a:tr>
              <a:tr h="494759">
                <a:tc>
                  <a:txBody>
                    <a:bodyPr/>
                    <a:lstStyle/>
                    <a:p>
                      <a:r>
                        <a:rPr lang="en-US" sz="2000" dirty="0" smtClean="0"/>
                        <a:t>Monday</a:t>
                      </a:r>
                      <a:endParaRPr lang="en-US" sz="2000" dirty="0"/>
                    </a:p>
                  </a:txBody>
                  <a:tcPr/>
                </a:tc>
                <a:tc>
                  <a:txBody>
                    <a:bodyPr/>
                    <a:lstStyle/>
                    <a:p>
                      <a:r>
                        <a:rPr lang="en-US" sz="2000" dirty="0" smtClean="0"/>
                        <a:t>AM2</a:t>
                      </a:r>
                      <a:endParaRPr lang="en-US" sz="2000" dirty="0"/>
                    </a:p>
                  </a:txBody>
                  <a:tcPr/>
                </a:tc>
                <a:tc>
                  <a:txBody>
                    <a:bodyPr/>
                    <a:lstStyle/>
                    <a:p>
                      <a:r>
                        <a:rPr lang="en-US" sz="2000" dirty="0" smtClean="0"/>
                        <a:t>Lotus</a:t>
                      </a:r>
                      <a:r>
                        <a:rPr lang="en-US" sz="2000" baseline="0" dirty="0" smtClean="0"/>
                        <a:t> Suite 11</a:t>
                      </a:r>
                      <a:endParaRPr lang="en-US" sz="2000" dirty="0" smtClean="0"/>
                    </a:p>
                  </a:txBody>
                  <a:tcPr/>
                </a:tc>
              </a:tr>
              <a:tr h="438695">
                <a:tc>
                  <a:txBody>
                    <a:bodyPr/>
                    <a:lstStyle/>
                    <a:p>
                      <a:r>
                        <a:rPr lang="en-US" sz="2000" dirty="0" smtClean="0"/>
                        <a:t>Monday</a:t>
                      </a:r>
                      <a:endParaRPr lang="en-US" sz="2000" dirty="0"/>
                    </a:p>
                  </a:txBody>
                  <a:tcPr/>
                </a:tc>
                <a:tc>
                  <a:txBody>
                    <a:bodyPr/>
                    <a:lstStyle/>
                    <a:p>
                      <a:r>
                        <a:rPr lang="en-US" sz="2000" dirty="0" smtClean="0"/>
                        <a:t>EVE</a:t>
                      </a:r>
                      <a:endParaRPr lang="en-US" sz="2000" dirty="0"/>
                    </a:p>
                  </a:txBody>
                  <a:tcPr/>
                </a:tc>
                <a:tc>
                  <a:txBody>
                    <a:bodyPr/>
                    <a:lstStyle/>
                    <a:p>
                      <a:r>
                        <a:rPr lang="en-US" sz="2000" dirty="0" smtClean="0"/>
                        <a:t>Lotus</a:t>
                      </a:r>
                      <a:r>
                        <a:rPr lang="en-US" sz="2000" baseline="0" dirty="0" smtClean="0"/>
                        <a:t> Suite 11</a:t>
                      </a:r>
                      <a:endParaRPr lang="en-US" sz="2000" dirty="0" smtClean="0"/>
                    </a:p>
                  </a:txBody>
                  <a:tcPr/>
                </a:tc>
              </a:tr>
              <a:tr h="488594">
                <a:tc>
                  <a:txBody>
                    <a:bodyPr/>
                    <a:lstStyle/>
                    <a:p>
                      <a:r>
                        <a:rPr lang="en-US" sz="2000" dirty="0" smtClean="0"/>
                        <a:t>Tuesday</a:t>
                      </a:r>
                      <a:endParaRPr lang="en-US" sz="2000" dirty="0"/>
                    </a:p>
                  </a:txBody>
                  <a:tcPr/>
                </a:tc>
                <a:tc>
                  <a:txBody>
                    <a:bodyPr/>
                    <a:lstStyle/>
                    <a:p>
                      <a:r>
                        <a:rPr lang="en-US" sz="2000" dirty="0" smtClean="0"/>
                        <a:t>AM1</a:t>
                      </a:r>
                      <a:endParaRPr lang="en-US" sz="2000" dirty="0"/>
                    </a:p>
                  </a:txBody>
                  <a:tcPr/>
                </a:tc>
                <a:tc>
                  <a:txBody>
                    <a:bodyPr/>
                    <a:lstStyle/>
                    <a:p>
                      <a:r>
                        <a:rPr lang="en-US" sz="2000" dirty="0" smtClean="0"/>
                        <a:t>Lotus</a:t>
                      </a:r>
                      <a:r>
                        <a:rPr lang="en-US" sz="2000" baseline="0" dirty="0" smtClean="0"/>
                        <a:t> Suite 11</a:t>
                      </a:r>
                      <a:endParaRPr lang="en-US" sz="2000" dirty="0" smtClean="0"/>
                    </a:p>
                  </a:txBody>
                  <a:tcPr/>
                </a:tc>
              </a:tr>
              <a:tr h="438695">
                <a:tc>
                  <a:txBody>
                    <a:bodyPr/>
                    <a:lstStyle/>
                    <a:p>
                      <a:r>
                        <a:rPr lang="en-US" sz="2000" dirty="0" smtClean="0"/>
                        <a:t>Tuesday</a:t>
                      </a:r>
                      <a:endParaRPr lang="en-US" sz="2000" dirty="0"/>
                    </a:p>
                  </a:txBody>
                  <a:tcPr/>
                </a:tc>
                <a:tc>
                  <a:txBody>
                    <a:bodyPr/>
                    <a:lstStyle/>
                    <a:p>
                      <a:r>
                        <a:rPr lang="en-US" sz="2000" dirty="0" smtClean="0"/>
                        <a:t>EVE</a:t>
                      </a:r>
                      <a:endParaRPr lang="en-US" sz="2000" dirty="0"/>
                    </a:p>
                  </a:txBody>
                  <a:tcPr/>
                </a:tc>
                <a:tc>
                  <a:txBody>
                    <a:bodyPr/>
                    <a:lstStyle/>
                    <a:p>
                      <a:r>
                        <a:rPr lang="en-US" sz="2000" dirty="0" smtClean="0"/>
                        <a:t>Lotus</a:t>
                      </a:r>
                      <a:r>
                        <a:rPr lang="en-US" sz="2000" baseline="0" dirty="0" smtClean="0"/>
                        <a:t> Suite 11</a:t>
                      </a:r>
                      <a:endParaRPr lang="en-US" sz="2000" dirty="0" smtClean="0"/>
                    </a:p>
                  </a:txBody>
                  <a:tcPr/>
                </a:tc>
              </a:tr>
              <a:tr h="438695">
                <a:tc>
                  <a:txBody>
                    <a:bodyPr/>
                    <a:lstStyle/>
                    <a:p>
                      <a:r>
                        <a:rPr lang="en-US" sz="2000" dirty="0" smtClean="0"/>
                        <a:t>Thursday</a:t>
                      </a:r>
                      <a:endParaRPr lang="en-US" sz="2000" dirty="0"/>
                    </a:p>
                  </a:txBody>
                  <a:tcPr/>
                </a:tc>
                <a:tc>
                  <a:txBody>
                    <a:bodyPr/>
                    <a:lstStyle/>
                    <a:p>
                      <a:r>
                        <a:rPr lang="en-US" sz="2000" dirty="0" smtClean="0"/>
                        <a:t>AM1</a:t>
                      </a:r>
                      <a:r>
                        <a:rPr lang="en-US" sz="2000" baseline="0" dirty="0" smtClean="0"/>
                        <a:t> </a:t>
                      </a:r>
                      <a:r>
                        <a:rPr lang="en-US" sz="2000" dirty="0" smtClean="0"/>
                        <a:t>(joint with ARC)</a:t>
                      </a:r>
                      <a:endParaRPr lang="en-US" sz="2000" dirty="0"/>
                    </a:p>
                  </a:txBody>
                  <a:tcPr/>
                </a:tc>
                <a:tc>
                  <a:txBody>
                    <a:bodyPr/>
                    <a:lstStyle/>
                    <a:p>
                      <a:r>
                        <a:rPr lang="en-US" sz="2000" baseline="0" dirty="0" smtClean="0"/>
                        <a:t>Ballroom C</a:t>
                      </a:r>
                      <a:endParaRPr lang="en-US" sz="2000" dirty="0"/>
                    </a:p>
                  </a:txBody>
                  <a:tcPr/>
                </a:tc>
              </a:tr>
              <a:tr h="438695">
                <a:tc>
                  <a:txBody>
                    <a:bodyPr/>
                    <a:lstStyle/>
                    <a:p>
                      <a:r>
                        <a:rPr lang="en-US" sz="2000" dirty="0" smtClean="0"/>
                        <a:t>Thursday</a:t>
                      </a:r>
                      <a:endParaRPr lang="en-US" sz="2000" dirty="0"/>
                    </a:p>
                  </a:txBody>
                  <a:tcPr/>
                </a:tc>
                <a:tc>
                  <a:txBody>
                    <a:bodyPr/>
                    <a:lstStyle/>
                    <a:p>
                      <a:r>
                        <a:rPr lang="en-US" sz="2000" dirty="0" smtClean="0"/>
                        <a:t>AM2</a:t>
                      </a:r>
                      <a:endParaRPr lang="en-US" sz="2000" dirty="0"/>
                    </a:p>
                  </a:txBody>
                  <a:tcPr/>
                </a:tc>
                <a:tc>
                  <a:txBody>
                    <a:bodyPr/>
                    <a:lstStyle/>
                    <a:p>
                      <a:r>
                        <a:rPr lang="en-US" sz="2000" dirty="0" smtClean="0"/>
                        <a:t>Lotus</a:t>
                      </a:r>
                      <a:r>
                        <a:rPr lang="en-US" sz="2000" baseline="0" dirty="0" smtClean="0"/>
                        <a:t> Suite 11</a:t>
                      </a:r>
                      <a:endParaRPr lang="en-US" sz="2000" dirty="0" smtClean="0"/>
                    </a:p>
                  </a:txBody>
                  <a:tcPr/>
                </a:tc>
              </a:tr>
              <a:tr h="438695">
                <a:tc>
                  <a:txBody>
                    <a:bodyPr/>
                    <a:lstStyle/>
                    <a:p>
                      <a:r>
                        <a:rPr lang="en-US" sz="2000" dirty="0" smtClean="0"/>
                        <a:t>Thursday</a:t>
                      </a:r>
                      <a:endParaRPr lang="en-US" sz="2000" dirty="0"/>
                    </a:p>
                  </a:txBody>
                  <a:tcPr/>
                </a:tc>
                <a:tc>
                  <a:txBody>
                    <a:bodyPr/>
                    <a:lstStyle/>
                    <a:p>
                      <a:r>
                        <a:rPr lang="en-US" sz="2000" dirty="0" smtClean="0"/>
                        <a:t>PM2</a:t>
                      </a:r>
                      <a:endParaRPr lang="en-US" sz="2000" dirty="0"/>
                    </a:p>
                  </a:txBody>
                  <a:tcPr/>
                </a:tc>
                <a:tc>
                  <a:txBody>
                    <a:bodyPr/>
                    <a:lstStyle/>
                    <a:p>
                      <a:r>
                        <a:rPr lang="en-US" sz="2000" dirty="0" smtClean="0"/>
                        <a:t>Lotus</a:t>
                      </a:r>
                      <a:r>
                        <a:rPr lang="en-US" sz="2000" baseline="0" dirty="0" smtClean="0"/>
                        <a:t> Suite 12</a:t>
                      </a:r>
                      <a:endParaRPr lang="en-US" sz="2000" dirty="0" smtClean="0"/>
                    </a:p>
                  </a:txBody>
                  <a:tcPr/>
                </a:tc>
              </a:tr>
            </a:tbl>
          </a:graphicData>
        </a:graphic>
      </p:graphicFrame>
      <p:sp>
        <p:nvSpPr>
          <p:cNvPr id="4" name="Date Placeholder 3"/>
          <p:cNvSpPr>
            <a:spLocks noGrp="1"/>
          </p:cNvSpPr>
          <p:nvPr>
            <p:ph type="dt" sz="half" idx="10"/>
          </p:nvPr>
        </p:nvSpPr>
        <p:spPr/>
        <p:txBody>
          <a:bodyPr/>
          <a:lstStyle/>
          <a:p>
            <a:r>
              <a:rPr lang="en-US" smtClean="0"/>
              <a:t>September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E07E2395-9832-434C-915E-5A5554E61FA5}" type="slidenum">
              <a:rPr lang="en-US" smtClean="0"/>
              <a:pPr/>
              <a:t>5</a:t>
            </a:fld>
            <a:endParaRPr lang="en-US"/>
          </a:p>
        </p:txBody>
      </p:sp>
    </p:spTree>
    <p:extLst>
      <p:ext uri="{BB962C8B-B14F-4D97-AF65-F5344CB8AC3E}">
        <p14:creationId xmlns:p14="http://schemas.microsoft.com/office/powerpoint/2010/main" val="424938569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September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6</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 14 September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10:30 – 12:</a:t>
            </a:r>
            <a:r>
              <a:rPr lang="en-US" dirty="0" smtClean="0">
                <a:latin typeface="Arial" charset="0"/>
                <a:cs typeface="Arial" charset="0"/>
              </a:rPr>
              <a:t>30</a:t>
            </a:r>
            <a:r>
              <a:rPr lang="en-US" dirty="0" smtClean="0">
                <a:latin typeface="Arial"/>
                <a:cs typeface="Arial"/>
              </a:rPr>
              <a:t>, </a:t>
            </a:r>
            <a:r>
              <a:rPr lang="en-US" dirty="0">
                <a:latin typeface="Arial"/>
                <a:cs typeface="Arial"/>
              </a:rPr>
              <a:t>Lotus Suite </a:t>
            </a:r>
            <a:r>
              <a:rPr lang="en-US" dirty="0" smtClean="0">
                <a:latin typeface="Arial"/>
                <a:cs typeface="Arial"/>
              </a:rPr>
              <a:t>11</a:t>
            </a:r>
            <a:endParaRPr lang="en-US" dirty="0">
              <a:latin typeface="Arial"/>
              <a:cs typeface="Arial"/>
            </a:endParaRPr>
          </a:p>
        </p:txBody>
      </p:sp>
      <p:sp>
        <p:nvSpPr>
          <p:cNvPr id="117763" name="Rectangle 3"/>
          <p:cNvSpPr>
            <a:spLocks noGrp="1" noChangeArrowheads="1"/>
          </p:cNvSpPr>
          <p:nvPr>
            <p:ph type="body" sz="half" idx="1"/>
          </p:nvPr>
        </p:nvSpPr>
        <p:spPr>
          <a:xfrm>
            <a:off x="685800" y="1905000"/>
            <a:ext cx="7924800" cy="4419600"/>
          </a:xfrm>
          <a:noFill/>
          <a:ln/>
        </p:spPr>
        <p:txBody>
          <a:bodyPr/>
          <a:lstStyle/>
          <a:p>
            <a:pPr>
              <a:lnSpc>
                <a:spcPct val="80000"/>
              </a:lnSpc>
            </a:pPr>
            <a:r>
              <a:rPr lang="en-US" b="0" dirty="0"/>
              <a:t>Call meeting to Order.</a:t>
            </a:r>
          </a:p>
          <a:p>
            <a:pPr>
              <a:lnSpc>
                <a:spcPct val="80000"/>
              </a:lnSpc>
            </a:pPr>
            <a:r>
              <a:rPr lang="en-US" b="0" dirty="0" smtClean="0"/>
              <a:t>Appointment of Secretary.</a:t>
            </a:r>
          </a:p>
          <a:p>
            <a:pPr lvl="1">
              <a:lnSpc>
                <a:spcPct val="80000"/>
              </a:lnSpc>
            </a:pPr>
            <a:r>
              <a:rPr lang="en-US" dirty="0" smtClean="0"/>
              <a:t>Mark Hamilton (Ruckus)</a:t>
            </a:r>
            <a:endParaRPr lang="en-US" b="0" dirty="0"/>
          </a:p>
          <a:p>
            <a:pPr>
              <a:lnSpc>
                <a:spcPct val="80000"/>
              </a:lnSpc>
            </a:pPr>
            <a:r>
              <a:rPr lang="en-US" b="0" dirty="0"/>
              <a:t>Review of IEEE 802 and 802.11 Policies and Procedures on Intellectual Property, Inappropriate Topics, Etc.</a:t>
            </a:r>
          </a:p>
          <a:p>
            <a:pPr>
              <a:lnSpc>
                <a:spcPct val="80000"/>
              </a:lnSpc>
            </a:pPr>
            <a:r>
              <a:rPr lang="en-US" b="0" dirty="0"/>
              <a:t>Attendance Recording </a:t>
            </a:r>
            <a:r>
              <a:rPr lang="en-US" b="0" dirty="0" smtClean="0"/>
              <a:t>Reminder</a:t>
            </a:r>
          </a:p>
          <a:p>
            <a:pPr>
              <a:lnSpc>
                <a:spcPct val="80000"/>
              </a:lnSpc>
            </a:pPr>
            <a:r>
              <a:rPr lang="en-US" b="0" dirty="0" smtClean="0"/>
              <a:t>Agenda approved without objection.</a:t>
            </a:r>
          </a:p>
          <a:p>
            <a:pPr>
              <a:lnSpc>
                <a:spcPct val="80000"/>
              </a:lnSpc>
            </a:pPr>
            <a:endParaRPr lang="en-US" b="0" dirty="0"/>
          </a:p>
          <a:p>
            <a:pPr>
              <a:lnSpc>
                <a:spcPct val="80000"/>
              </a:lnSpc>
            </a:pPr>
            <a:r>
              <a:rPr lang="en-US" b="0" dirty="0" smtClean="0"/>
              <a:t>[6] Moved, to approve </a:t>
            </a:r>
            <a:r>
              <a:rPr lang="en-US" b="0" dirty="0"/>
              <a:t>the Minutes of the </a:t>
            </a:r>
            <a:r>
              <a:rPr lang="en-US" b="0" dirty="0" smtClean="0"/>
              <a:t>July 802.11ak </a:t>
            </a:r>
            <a:r>
              <a:rPr lang="en-US" b="0" dirty="0"/>
              <a:t>Meeting in </a:t>
            </a:r>
            <a:r>
              <a:rPr lang="en-US" b="0" dirty="0" smtClean="0"/>
              <a:t>Waikoloa, Hawai‘i: 11-15/964r0.</a:t>
            </a:r>
            <a:endParaRPr lang="en-US" b="0" dirty="0"/>
          </a:p>
          <a:p>
            <a:pPr lvl="1">
              <a:lnSpc>
                <a:spcPct val="80000"/>
              </a:lnSpc>
            </a:pPr>
            <a:r>
              <a:rPr lang="en-US" dirty="0" smtClean="0"/>
              <a:t>Approved without objection.</a:t>
            </a:r>
            <a:endParaRPr lang="en-US" dirty="0"/>
          </a:p>
        </p:txBody>
      </p:sp>
    </p:spTree>
    <p:extLst>
      <p:ext uri="{BB962C8B-B14F-4D97-AF65-F5344CB8AC3E}">
        <p14:creationId xmlns:p14="http://schemas.microsoft.com/office/powerpoint/2010/main" val="33286250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September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7</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 </a:t>
            </a:r>
            <a:r>
              <a:rPr lang="en-US" sz="4000" dirty="0">
                <a:latin typeface="Arial" charset="0"/>
                <a:cs typeface="Arial" charset="0"/>
              </a:rPr>
              <a:t>14 September 2015</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10:30 – 12:</a:t>
            </a:r>
            <a:r>
              <a:rPr lang="en-US" dirty="0" smtClean="0">
                <a:latin typeface="Arial" charset="0"/>
                <a:cs typeface="Arial" charset="0"/>
              </a:rPr>
              <a:t>30,</a:t>
            </a:r>
            <a:r>
              <a:rPr lang="en-US" dirty="0" smtClean="0">
                <a:latin typeface="Arial"/>
                <a:cs typeface="Arial"/>
              </a:rPr>
              <a:t> </a:t>
            </a:r>
            <a:r>
              <a:rPr lang="en-US" dirty="0">
                <a:latin typeface="Arial"/>
                <a:cs typeface="Arial"/>
              </a:rPr>
              <a:t>Lotus Suite 11</a:t>
            </a:r>
            <a:endParaRPr lang="en-US" dirty="0">
              <a:latin typeface="Arial"/>
              <a:cs typeface="Arial"/>
            </a:endParaRPr>
          </a:p>
        </p:txBody>
      </p:sp>
      <p:sp>
        <p:nvSpPr>
          <p:cNvPr id="117763" name="Rectangle 3"/>
          <p:cNvSpPr>
            <a:spLocks noGrp="1" noChangeArrowheads="1"/>
          </p:cNvSpPr>
          <p:nvPr>
            <p:ph type="body" sz="half" idx="1"/>
          </p:nvPr>
        </p:nvSpPr>
        <p:spPr>
          <a:xfrm>
            <a:off x="685800" y="1905000"/>
            <a:ext cx="7924800" cy="4419600"/>
          </a:xfrm>
          <a:noFill/>
          <a:ln/>
        </p:spPr>
        <p:txBody>
          <a:bodyPr/>
          <a:lstStyle/>
          <a:p>
            <a:pPr>
              <a:lnSpc>
                <a:spcPct val="80000"/>
              </a:lnSpc>
            </a:pPr>
            <a:r>
              <a:rPr lang="en-US" b="0" dirty="0" smtClean="0"/>
              <a:t>[7] Moved, to approve the </a:t>
            </a:r>
            <a:r>
              <a:rPr lang="en-US" b="0" dirty="0"/>
              <a:t>Minutes of Teleconferences since </a:t>
            </a:r>
            <a:r>
              <a:rPr lang="en-US" b="0" dirty="0" smtClean="0"/>
              <a:t>Waikoloa:</a:t>
            </a:r>
            <a:endParaRPr lang="en-US" b="0" dirty="0"/>
          </a:p>
          <a:p>
            <a:pPr lvl="1">
              <a:lnSpc>
                <a:spcPct val="80000"/>
              </a:lnSpc>
            </a:pPr>
            <a:r>
              <a:rPr lang="en-US" dirty="0" smtClean="0"/>
              <a:t>August 3</a:t>
            </a:r>
            <a:r>
              <a:rPr lang="en-US" baseline="30000" dirty="0" smtClean="0"/>
              <a:t>rd</a:t>
            </a:r>
            <a:r>
              <a:rPr lang="en-US" dirty="0" smtClean="0"/>
              <a:t>, 11-15/1002r1, </a:t>
            </a:r>
            <a:r>
              <a:rPr lang="en-US" dirty="0"/>
              <a:t>“11ak </a:t>
            </a:r>
            <a:r>
              <a:rPr lang="en-US" dirty="0" err="1"/>
              <a:t>Telecon</a:t>
            </a:r>
            <a:r>
              <a:rPr lang="en-US" dirty="0"/>
              <a:t> Minutes </a:t>
            </a:r>
            <a:r>
              <a:rPr lang="en-US" dirty="0" smtClean="0"/>
              <a:t>20150803”</a:t>
            </a:r>
            <a:endParaRPr lang="en-US" dirty="0"/>
          </a:p>
          <a:p>
            <a:pPr lvl="1">
              <a:lnSpc>
                <a:spcPct val="80000"/>
              </a:lnSpc>
            </a:pPr>
            <a:r>
              <a:rPr lang="en-US" dirty="0" smtClean="0"/>
              <a:t>August 10</a:t>
            </a:r>
            <a:r>
              <a:rPr lang="en-US" baseline="30000" dirty="0" smtClean="0"/>
              <a:t>th</a:t>
            </a:r>
            <a:r>
              <a:rPr lang="en-US" dirty="0" smtClean="0"/>
              <a:t>, 11-15/1008r0, </a:t>
            </a:r>
            <a:r>
              <a:rPr lang="en-US" dirty="0"/>
              <a:t>“11ak </a:t>
            </a:r>
            <a:r>
              <a:rPr lang="en-US" dirty="0" err="1"/>
              <a:t>Telecon</a:t>
            </a:r>
            <a:r>
              <a:rPr lang="en-US" dirty="0"/>
              <a:t> Minutes </a:t>
            </a:r>
            <a:r>
              <a:rPr lang="en-US" dirty="0" smtClean="0"/>
              <a:t>20150810”</a:t>
            </a:r>
            <a:endParaRPr lang="en-US" dirty="0"/>
          </a:p>
          <a:p>
            <a:pPr lvl="1">
              <a:lnSpc>
                <a:spcPct val="80000"/>
              </a:lnSpc>
            </a:pPr>
            <a:r>
              <a:rPr lang="en-US" dirty="0" smtClean="0"/>
              <a:t>August 27</a:t>
            </a:r>
            <a:r>
              <a:rPr lang="en-US" baseline="30000" dirty="0" smtClean="0"/>
              <a:t>th</a:t>
            </a:r>
            <a:r>
              <a:rPr lang="en-US" dirty="0" smtClean="0"/>
              <a:t>, 11-15/1027r0, </a:t>
            </a:r>
            <a:r>
              <a:rPr lang="en-US" dirty="0"/>
              <a:t>“11ak </a:t>
            </a:r>
            <a:r>
              <a:rPr lang="en-US" dirty="0" err="1"/>
              <a:t>Telecon</a:t>
            </a:r>
            <a:r>
              <a:rPr lang="en-US" dirty="0"/>
              <a:t> Minutes </a:t>
            </a:r>
            <a:r>
              <a:rPr lang="en-US" dirty="0" smtClean="0"/>
              <a:t>20150824”</a:t>
            </a:r>
          </a:p>
          <a:p>
            <a:pPr lvl="1">
              <a:lnSpc>
                <a:spcPct val="80000"/>
              </a:lnSpc>
            </a:pPr>
            <a:r>
              <a:rPr lang="en-US" dirty="0" smtClean="0"/>
              <a:t>September 3</a:t>
            </a:r>
            <a:r>
              <a:rPr lang="en-US" baseline="30000" dirty="0" smtClean="0"/>
              <a:t>rd</a:t>
            </a:r>
            <a:r>
              <a:rPr lang="en-US" dirty="0" smtClean="0"/>
              <a:t>. 11-15/1035r0, “11ak </a:t>
            </a:r>
            <a:r>
              <a:rPr lang="en-US" dirty="0" err="1" smtClean="0"/>
              <a:t>Telecon</a:t>
            </a:r>
            <a:r>
              <a:rPr lang="en-US" dirty="0" smtClean="0"/>
              <a:t> Minutes 20150821”</a:t>
            </a:r>
            <a:endParaRPr lang="en-US" dirty="0"/>
          </a:p>
          <a:p>
            <a:pPr lvl="1">
              <a:lnSpc>
                <a:spcPct val="80000"/>
              </a:lnSpc>
            </a:pPr>
            <a:r>
              <a:rPr lang="en-US" dirty="0" smtClean="0"/>
              <a:t>Approved without objection</a:t>
            </a:r>
          </a:p>
          <a:p>
            <a:pPr>
              <a:lnSpc>
                <a:spcPct val="80000"/>
              </a:lnSpc>
            </a:pPr>
            <a:endParaRPr lang="en-US" dirty="0"/>
          </a:p>
        </p:txBody>
      </p:sp>
    </p:spTree>
    <p:extLst>
      <p:ext uri="{BB962C8B-B14F-4D97-AF65-F5344CB8AC3E}">
        <p14:creationId xmlns:p14="http://schemas.microsoft.com/office/powerpoint/2010/main" val="336011432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September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8</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 </a:t>
            </a:r>
            <a:r>
              <a:rPr lang="en-US" sz="4000" dirty="0">
                <a:latin typeface="Arial" charset="0"/>
                <a:cs typeface="Arial" charset="0"/>
              </a:rPr>
              <a:t>14 September 2015</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10:30 – 12:</a:t>
            </a:r>
            <a:r>
              <a:rPr lang="en-US" dirty="0">
                <a:latin typeface="Arial" charset="0"/>
                <a:cs typeface="Arial" charset="0"/>
              </a:rPr>
              <a:t>30,</a:t>
            </a:r>
            <a:r>
              <a:rPr lang="en-US" dirty="0">
                <a:latin typeface="Arial"/>
                <a:cs typeface="Arial"/>
              </a:rPr>
              <a:t> Lotus Suite 11</a:t>
            </a:r>
            <a:endParaRPr lang="en-US" dirty="0">
              <a:latin typeface="Arial"/>
              <a:cs typeface="Arial"/>
            </a:endParaRPr>
          </a:p>
        </p:txBody>
      </p:sp>
      <p:sp>
        <p:nvSpPr>
          <p:cNvPr id="117763" name="Rectangle 3"/>
          <p:cNvSpPr>
            <a:spLocks noGrp="1" noChangeArrowheads="1"/>
          </p:cNvSpPr>
          <p:nvPr>
            <p:ph type="body" sz="half" idx="1"/>
          </p:nvPr>
        </p:nvSpPr>
        <p:spPr>
          <a:xfrm>
            <a:off x="685800" y="1905000"/>
            <a:ext cx="7924800" cy="4419600"/>
          </a:xfrm>
          <a:noFill/>
          <a:ln/>
        </p:spPr>
        <p:txBody>
          <a:bodyPr/>
          <a:lstStyle/>
          <a:p>
            <a:pPr>
              <a:lnSpc>
                <a:spcPct val="80000"/>
              </a:lnSpc>
            </a:pPr>
            <a:r>
              <a:rPr lang="en-US" b="0" dirty="0"/>
              <a:t>[8] Moved, to approved the following comment resolutions in 11-15/</a:t>
            </a:r>
            <a:r>
              <a:rPr lang="en-US" b="0" dirty="0" smtClean="0"/>
              <a:t>0556r9</a:t>
            </a:r>
            <a:endParaRPr lang="en-US" b="0" dirty="0"/>
          </a:p>
          <a:p>
            <a:pPr lvl="1">
              <a:lnSpc>
                <a:spcPct val="80000"/>
              </a:lnSpc>
            </a:pPr>
            <a:r>
              <a:rPr lang="en-US" dirty="0"/>
              <a:t>The 25 CIDs in the Waikoloa tab that are not in that tab of 11-15/0556r8, specifically CIDs 5, 47, 48, 57, 58, 132, 197, 241, 242, 260, 294, 296, 301, 353, 357, 358, 359, 360, 361, 376, 377, 380, 381, 387, 423.</a:t>
            </a:r>
          </a:p>
          <a:p>
            <a:pPr lvl="1">
              <a:lnSpc>
                <a:spcPct val="80000"/>
              </a:lnSpc>
            </a:pPr>
            <a:r>
              <a:rPr lang="en-US" dirty="0"/>
              <a:t>The resolutions of CIDs 303, 304, and 384.</a:t>
            </a:r>
          </a:p>
          <a:p>
            <a:pPr lvl="1">
              <a:lnSpc>
                <a:spcPct val="80000"/>
              </a:lnSpc>
            </a:pPr>
            <a:r>
              <a:rPr lang="en-US" dirty="0"/>
              <a:t>Correct the resolution of CID 45 by replacing the reference to “line 25” with “line 45”</a:t>
            </a:r>
            <a:r>
              <a:rPr lang="en-US" dirty="0" smtClean="0"/>
              <a:t>.</a:t>
            </a:r>
            <a:endParaRPr lang="en-US" dirty="0"/>
          </a:p>
          <a:p>
            <a:pPr lvl="1">
              <a:lnSpc>
                <a:spcPct val="80000"/>
              </a:lnSpc>
            </a:pPr>
            <a:r>
              <a:rPr lang="en-US" dirty="0"/>
              <a:t>Moved: </a:t>
            </a:r>
            <a:r>
              <a:rPr lang="en-US" dirty="0" smtClean="0"/>
              <a:t>Mark Hamilton    </a:t>
            </a:r>
            <a:r>
              <a:rPr lang="en-US" dirty="0"/>
              <a:t>Seconded</a:t>
            </a:r>
            <a:r>
              <a:rPr lang="en-US" dirty="0" smtClean="0"/>
              <a:t>: David </a:t>
            </a:r>
            <a:r>
              <a:rPr lang="en-US" dirty="0" err="1" smtClean="0"/>
              <a:t>Kloper</a:t>
            </a:r>
            <a:endParaRPr lang="en-US" dirty="0"/>
          </a:p>
          <a:p>
            <a:pPr lvl="1">
              <a:lnSpc>
                <a:spcPct val="80000"/>
              </a:lnSpc>
            </a:pPr>
            <a:r>
              <a:rPr lang="en-US" dirty="0"/>
              <a:t>Yes: </a:t>
            </a:r>
            <a:r>
              <a:rPr lang="en-US" dirty="0" smtClean="0"/>
              <a:t>5    </a:t>
            </a:r>
            <a:r>
              <a:rPr lang="en-US" dirty="0"/>
              <a:t>No: </a:t>
            </a:r>
            <a:r>
              <a:rPr lang="en-US" dirty="0" smtClean="0"/>
              <a:t>0    </a:t>
            </a:r>
            <a:r>
              <a:rPr lang="en-US" dirty="0"/>
              <a:t>Abstain: </a:t>
            </a:r>
            <a:r>
              <a:rPr lang="en-US" dirty="0" smtClean="0"/>
              <a:t>0</a:t>
            </a:r>
          </a:p>
          <a:p>
            <a:pPr>
              <a:lnSpc>
                <a:spcPct val="80000"/>
              </a:lnSpc>
            </a:pPr>
            <a:endParaRPr lang="en-US" dirty="0"/>
          </a:p>
        </p:txBody>
      </p:sp>
    </p:spTree>
    <p:extLst>
      <p:ext uri="{BB962C8B-B14F-4D97-AF65-F5344CB8AC3E}">
        <p14:creationId xmlns:p14="http://schemas.microsoft.com/office/powerpoint/2010/main" val="281953066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September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9</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 </a:t>
            </a:r>
            <a:r>
              <a:rPr lang="en-US" sz="4000" dirty="0">
                <a:latin typeface="Arial" charset="0"/>
                <a:cs typeface="Arial" charset="0"/>
              </a:rPr>
              <a:t>14 September 2015</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10:30 – 12:</a:t>
            </a:r>
            <a:r>
              <a:rPr lang="en-US" dirty="0">
                <a:latin typeface="Arial" charset="0"/>
                <a:cs typeface="Arial" charset="0"/>
              </a:rPr>
              <a:t>30,</a:t>
            </a:r>
            <a:r>
              <a:rPr lang="en-US" dirty="0">
                <a:latin typeface="Arial"/>
                <a:cs typeface="Arial"/>
              </a:rPr>
              <a:t> Lotus Suite 11</a:t>
            </a:r>
            <a:endParaRPr lang="en-US" dirty="0">
              <a:latin typeface="Arial"/>
              <a:cs typeface="Arial"/>
            </a:endParaRPr>
          </a:p>
        </p:txBody>
      </p:sp>
      <p:sp>
        <p:nvSpPr>
          <p:cNvPr id="117763" name="Rectangle 3"/>
          <p:cNvSpPr>
            <a:spLocks noGrp="1" noChangeArrowheads="1"/>
          </p:cNvSpPr>
          <p:nvPr>
            <p:ph type="body" sz="half" idx="1"/>
          </p:nvPr>
        </p:nvSpPr>
        <p:spPr>
          <a:xfrm>
            <a:off x="685800" y="1905000"/>
            <a:ext cx="7924800" cy="4419600"/>
          </a:xfrm>
          <a:noFill/>
          <a:ln/>
        </p:spPr>
        <p:txBody>
          <a:bodyPr/>
          <a:lstStyle/>
          <a:p>
            <a:pPr>
              <a:lnSpc>
                <a:spcPct val="80000"/>
              </a:lnSpc>
            </a:pPr>
            <a:r>
              <a:rPr lang="en-US" b="0" dirty="0" smtClean="0"/>
              <a:t>Topics for the week</a:t>
            </a:r>
          </a:p>
          <a:p>
            <a:pPr lvl="1">
              <a:lnSpc>
                <a:spcPct val="80000"/>
              </a:lnSpc>
            </a:pPr>
            <a:r>
              <a:rPr lang="en-US" dirty="0" smtClean="0"/>
              <a:t>SYNRA revision, David </a:t>
            </a:r>
            <a:r>
              <a:rPr lang="en-US" dirty="0" err="1" smtClean="0"/>
              <a:t>Kloper</a:t>
            </a:r>
            <a:endParaRPr lang="en-US" dirty="0" smtClean="0"/>
          </a:p>
          <a:p>
            <a:pPr lvl="1">
              <a:lnSpc>
                <a:spcPct val="80000"/>
              </a:lnSpc>
            </a:pPr>
            <a:r>
              <a:rPr lang="en-US" b="0" dirty="0" smtClean="0"/>
              <a:t>GLK-GCR, Ganesh </a:t>
            </a:r>
            <a:r>
              <a:rPr lang="en-US" b="0" dirty="0" err="1" smtClean="0"/>
              <a:t>Venkatesen</a:t>
            </a:r>
            <a:endParaRPr lang="en-US" b="0" dirty="0" smtClean="0"/>
          </a:p>
          <a:p>
            <a:pPr lvl="2">
              <a:lnSpc>
                <a:spcPct val="80000"/>
              </a:lnSpc>
            </a:pPr>
            <a:r>
              <a:rPr lang="en-US" b="0" dirty="0" smtClean="0"/>
              <a:t>Part 2</a:t>
            </a:r>
          </a:p>
          <a:p>
            <a:pPr lvl="2">
              <a:lnSpc>
                <a:spcPct val="80000"/>
              </a:lnSpc>
            </a:pPr>
            <a:r>
              <a:rPr lang="en-US" b="0" dirty="0" smtClean="0"/>
              <a:t>Power save</a:t>
            </a:r>
          </a:p>
          <a:p>
            <a:pPr lvl="1">
              <a:lnSpc>
                <a:spcPct val="80000"/>
              </a:lnSpc>
            </a:pPr>
            <a:r>
              <a:rPr lang="en-US" dirty="0" smtClean="0"/>
              <a:t>Architecture / MAC-SAP, Mark Hamilton</a:t>
            </a:r>
            <a:endParaRPr lang="en-US" b="0" dirty="0" smtClean="0"/>
          </a:p>
          <a:p>
            <a:pPr>
              <a:lnSpc>
                <a:spcPct val="80000"/>
              </a:lnSpc>
            </a:pPr>
            <a:r>
              <a:rPr lang="en-US" b="0" dirty="0" smtClean="0"/>
              <a:t>CID Assignment</a:t>
            </a:r>
          </a:p>
          <a:p>
            <a:pPr lvl="1">
              <a:lnSpc>
                <a:spcPct val="80000"/>
              </a:lnSpc>
            </a:pPr>
            <a:r>
              <a:rPr lang="en-US" dirty="0" smtClean="0"/>
              <a:t>6,7,8, &amp; 11 -&gt; Donald Eastlake</a:t>
            </a:r>
            <a:endParaRPr lang="en-US" b="0" dirty="0" smtClean="0"/>
          </a:p>
          <a:p>
            <a:pPr>
              <a:lnSpc>
                <a:spcPct val="80000"/>
              </a:lnSpc>
            </a:pPr>
            <a:r>
              <a:rPr lang="en-US" b="0" dirty="0" smtClean="0"/>
              <a:t>Drafted resolutions for all remaining comments in the “Link Metrics” and “Definitions” comment groups.</a:t>
            </a:r>
            <a:endParaRPr lang="en-US" b="0" dirty="0"/>
          </a:p>
          <a:p>
            <a:pPr>
              <a:lnSpc>
                <a:spcPct val="80000"/>
              </a:lnSpc>
            </a:pPr>
            <a:r>
              <a:rPr lang="en-US" b="0" dirty="0" smtClean="0"/>
              <a:t>Recess </a:t>
            </a:r>
            <a:r>
              <a:rPr lang="en-US" b="0" dirty="0"/>
              <a:t>until </a:t>
            </a:r>
            <a:r>
              <a:rPr lang="en-US" b="0" dirty="0" smtClean="0"/>
              <a:t>19:</a:t>
            </a:r>
            <a:r>
              <a:rPr lang="en-US" b="0" dirty="0"/>
              <a:t>30.</a:t>
            </a:r>
          </a:p>
          <a:p>
            <a:pPr>
              <a:lnSpc>
                <a:spcPct val="80000"/>
              </a:lnSpc>
            </a:pPr>
            <a:endParaRPr lang="en-US" dirty="0"/>
          </a:p>
        </p:txBody>
      </p:sp>
    </p:spTree>
    <p:extLst>
      <p:ext uri="{BB962C8B-B14F-4D97-AF65-F5344CB8AC3E}">
        <p14:creationId xmlns:p14="http://schemas.microsoft.com/office/powerpoint/2010/main" val="333311873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68392</TotalTime>
  <Words>2657</Words>
  <Application>Microsoft Macintosh PowerPoint</Application>
  <PresentationFormat>On-screen Show (4:3)</PresentationFormat>
  <Paragraphs>378</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802-11-Submission</vt:lpstr>
      <vt:lpstr>September 2015 802.11ak Agenda</vt:lpstr>
      <vt:lpstr>IEEE 802.11ak/GLK: Enhancements For Transit Links Within Bridged Networks</vt:lpstr>
      <vt:lpstr>Venue</vt:lpstr>
      <vt:lpstr>TGak Timeline At Start of Meeting</vt:lpstr>
      <vt:lpstr>Sessions</vt:lpstr>
      <vt:lpstr>Monday, 14 September 2015  10:30 – 12:30, Lotus Suite 11</vt:lpstr>
      <vt:lpstr>Monday, 14 September 2015  10:30 – 12:30, Lotus Suite 11</vt:lpstr>
      <vt:lpstr>Monday, 14 September 2015  10:30 – 12:30, Lotus Suite 11</vt:lpstr>
      <vt:lpstr>Monday, 14 September 2015  10:30 – 12:30, Lotus Suite 11</vt:lpstr>
      <vt:lpstr>Participants, Patents, and Duty to Inform</vt:lpstr>
      <vt:lpstr>Patent Related Links</vt:lpstr>
      <vt:lpstr>Call for Potentially Essential Patents</vt:lpstr>
      <vt:lpstr>Other Guidelines for IEEE WG Meetings</vt:lpstr>
      <vt:lpstr>Monday, 14 September 2015  19:30 – 21:30, Lotus Suite 11</vt:lpstr>
      <vt:lpstr>Tuesday, 15 September 2015  08:00 – 10:00, Lotus Suite 11</vt:lpstr>
      <vt:lpstr>Tuesday, 15 September 2015  19:30 – 21:30, Lotus Suite 11</vt:lpstr>
      <vt:lpstr>Tuesday, 15 September 2015  19:30 – 21:30, Lotus Suite 11</vt:lpstr>
      <vt:lpstr>Thursday, 17 September 2015 08:00 – 10:00, Ballroom C</vt:lpstr>
      <vt:lpstr>Thursday, 17 September 2015 08:00 – 10:00, Ballroom C</vt:lpstr>
      <vt:lpstr>Thursday, 17 September 2015 08:00 – 10:00, Ballroom C</vt:lpstr>
      <vt:lpstr>Thursday, 17 September 2015 10:30 – 12:30, Lotus Suite 11</vt:lpstr>
      <vt:lpstr>Thursday, 17 September 2015 10:30 – 12:30, Lotus Suite 11</vt:lpstr>
      <vt:lpstr>Thursday, 17 September 2015 16:00 – 18:00, Lotus Suite 12</vt:lpstr>
      <vt:lpstr>[Reference Information]</vt:lpstr>
    </vt:vector>
  </TitlesOfParts>
  <Company>Huawei Technologies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September 2014 802.11ak Agenda</dc:title>
  <dc:creator>Donald Eastlake 3rd</dc:creator>
  <dc:description>Donald Eastlake, Huawei Technologies</dc:description>
  <cp:lastModifiedBy>Donald Eastlake</cp:lastModifiedBy>
  <cp:revision>940</cp:revision>
  <cp:lastPrinted>1998-02-10T13:28:06Z</cp:lastPrinted>
  <dcterms:created xsi:type="dcterms:W3CDTF">2006-12-04T03:46:13Z</dcterms:created>
  <dcterms:modified xsi:type="dcterms:W3CDTF">2015-09-17T08:38:41Z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1431624824</vt:lpwstr>
  </property>
</Properties>
</file>