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9" r:id="rId2"/>
    <p:sldId id="278" r:id="rId3"/>
    <p:sldId id="417" r:id="rId4"/>
    <p:sldId id="544" r:id="rId5"/>
    <p:sldId id="583" r:id="rId6"/>
    <p:sldId id="506" r:id="rId7"/>
    <p:sldId id="545" r:id="rId8"/>
    <p:sldId id="517" r:id="rId9"/>
    <p:sldId id="579" r:id="rId10"/>
    <p:sldId id="557" r:id="rId11"/>
    <p:sldId id="582" r:id="rId12"/>
    <p:sldId id="589" r:id="rId13"/>
    <p:sldId id="585" r:id="rId14"/>
    <p:sldId id="584" r:id="rId15"/>
    <p:sldId id="588" r:id="rId16"/>
    <p:sldId id="592" r:id="rId17"/>
    <p:sldId id="586" r:id="rId18"/>
    <p:sldId id="587" r:id="rId19"/>
    <p:sldId id="593" r:id="rId20"/>
    <p:sldId id="594" r:id="rId21"/>
    <p:sldId id="298" r:id="rId22"/>
    <p:sldId id="590" r:id="rId23"/>
    <p:sldId id="591" r:id="rId24"/>
    <p:sldId id="516" r:id="rId2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99CC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02" autoAdjust="0"/>
    <p:restoredTop sz="97842" autoAdjust="0"/>
  </p:normalViewPr>
  <p:slideViewPr>
    <p:cSldViewPr>
      <p:cViewPr>
        <p:scale>
          <a:sx n="90" d="100"/>
          <a:sy n="90" d="100"/>
        </p:scale>
        <p:origin x="-1320" y="-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9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052" y="-72"/>
      </p:cViewPr>
      <p:guideLst>
        <p:guide orient="horz" pos="2164"/>
        <p:guide pos="28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29263" y="177800"/>
            <a:ext cx="641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doc.: IEEE 802.11-15/0980r9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7388" y="177800"/>
            <a:ext cx="8270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81675" y="8997950"/>
            <a:ext cx="46672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Dorothy Stanley, HP- Aruba Networks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97213" y="8997950"/>
            <a:ext cx="512762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346A1385-B4BE-44D6-BE17-C818A5EF9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685800" y="38735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85800" y="8997950"/>
            <a:ext cx="7032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mtClean="0"/>
              <a:t>Submission</a:t>
            </a:r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685800" y="8986838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87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72125" y="98425"/>
            <a:ext cx="641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doc.: IEEE 802.11-15/0980r9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6113" y="98425"/>
            <a:ext cx="8270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703263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89550" y="9001125"/>
            <a:ext cx="92392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 smtClean="0"/>
              <a:t>Dorothy Stanley, HP- Aruba Networks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81350" y="9001125"/>
            <a:ext cx="5127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BF0D095-F52D-480A-94DF-9FA296D2C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15963" y="9001125"/>
            <a:ext cx="703262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mtClean="0"/>
              <a:t>Submission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715963" y="8999538"/>
            <a:ext cx="5426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641350" y="296863"/>
            <a:ext cx="557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904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D46EC899-E8EF-4388-8D00-29F049B3F00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27488" y="96838"/>
            <a:ext cx="2185987" cy="214312"/>
          </a:xfrm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46113" y="96838"/>
            <a:ext cx="733425" cy="214312"/>
          </a:xfrm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3656013" y="9001125"/>
            <a:ext cx="2557462" cy="184150"/>
          </a:xfrm>
        </p:spPr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279775" y="9001125"/>
            <a:ext cx="414338" cy="184150"/>
          </a:xfrm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F3F42982-5C51-4B0C-81ED-C6DD168AA414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36870" name="Rectangle 2"/>
          <p:cNvSpPr txBox="1">
            <a:spLocks noGrp="1" noChangeArrowheads="1"/>
          </p:cNvSpPr>
          <p:nvPr/>
        </p:nvSpPr>
        <p:spPr bwMode="auto">
          <a:xfrm>
            <a:off x="4017963" y="95250"/>
            <a:ext cx="21955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doc.: IEEE 802.11-10/0503r4</a:t>
            </a:r>
          </a:p>
        </p:txBody>
      </p:sp>
      <p:sp>
        <p:nvSpPr>
          <p:cNvPr id="36871" name="Rectangle 3"/>
          <p:cNvSpPr txBox="1">
            <a:spLocks noGrp="1" noChangeArrowheads="1"/>
          </p:cNvSpPr>
          <p:nvPr/>
        </p:nvSpPr>
        <p:spPr bwMode="auto">
          <a:xfrm>
            <a:off x="646113" y="95250"/>
            <a:ext cx="7540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May 2010</a:t>
            </a:r>
          </a:p>
        </p:txBody>
      </p:sp>
      <p:sp>
        <p:nvSpPr>
          <p:cNvPr id="36872" name="Rectangle 6"/>
          <p:cNvSpPr txBox="1">
            <a:spLocks noGrp="1" noChangeArrowheads="1"/>
          </p:cNvSpPr>
          <p:nvPr/>
        </p:nvSpPr>
        <p:spPr bwMode="auto">
          <a:xfrm>
            <a:off x="3133725" y="9001125"/>
            <a:ext cx="30797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Michael Montemurro, Research in Motion</a:t>
            </a:r>
          </a:p>
        </p:txBody>
      </p:sp>
      <p:sp>
        <p:nvSpPr>
          <p:cNvPr id="36873" name="Rectangle 7"/>
          <p:cNvSpPr txBox="1">
            <a:spLocks noGrp="1" noChangeArrowheads="1"/>
          </p:cNvSpPr>
          <p:nvPr/>
        </p:nvSpPr>
        <p:spPr bwMode="auto">
          <a:xfrm>
            <a:off x="3278188" y="9001125"/>
            <a:ext cx="415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/>
              <a:t>Page </a:t>
            </a:r>
            <a:fld id="{6C7B453B-48E0-4477-A157-3A28621F65B5}" type="slidenum">
              <a:rPr lang="en-US" altLang="en-US"/>
              <a:pPr algn="r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6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9788" cy="3487737"/>
          </a:xfrm>
          <a:ln/>
        </p:spPr>
      </p:sp>
      <p:sp>
        <p:nvSpPr>
          <p:cNvPr id="36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D46985A7-CD46-43FB-959E-263D01CC9381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250" rIns="95250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7DEE30D2-8B42-4084-8B35-04DA80CFBEBD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  <p:sp>
        <p:nvSpPr>
          <p:cNvPr id="450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B0490C72-9D1F-4F71-BAF4-D65F148C9A45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  <p:sp>
        <p:nvSpPr>
          <p:cNvPr id="532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B0490C72-9D1F-4F71-BAF4-D65F148C9A45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sp>
        <p:nvSpPr>
          <p:cNvPr id="532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802.11-15/0980r9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HP- Aruba Networks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2BF0D095-F52D-480A-94DF-9FA296D2C06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275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52DBA12B-7CE2-47B2-8A3A-C8330940ACFD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553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81CEE20B-EFCB-4243-971C-5ADEB57723BE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81954638-DDF8-48CE-91CC-0B13651AE8FA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327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416425"/>
            <a:ext cx="5026025" cy="41814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GB" altLang="en-US" smtClean="0"/>
          </a:p>
        </p:txBody>
      </p:sp>
      <p:sp>
        <p:nvSpPr>
          <p:cNvPr id="327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482975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81954638-DDF8-48CE-91CC-0B13651AE8FA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  <p:sp>
        <p:nvSpPr>
          <p:cNvPr id="327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416425"/>
            <a:ext cx="5026025" cy="41814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GB" altLang="en-US" smtClean="0"/>
          </a:p>
        </p:txBody>
      </p:sp>
      <p:sp>
        <p:nvSpPr>
          <p:cNvPr id="327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482975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EE34A10C-18A0-4E0F-9669-7ADACABB58B1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63D77C62-1FB7-4965-80BA-F5C6F8FBFFD4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34822" name="Rectangle 2"/>
          <p:cNvSpPr txBox="1">
            <a:spLocks noGrp="1" noChangeArrowheads="1"/>
          </p:cNvSpPr>
          <p:nvPr/>
        </p:nvSpPr>
        <p:spPr bwMode="auto">
          <a:xfrm>
            <a:off x="5578475" y="98425"/>
            <a:ext cx="635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doc.: IEEE 802.11-10/0503r4</a:t>
            </a:r>
          </a:p>
        </p:txBody>
      </p:sp>
      <p:sp>
        <p:nvSpPr>
          <p:cNvPr id="34823" name="Rectangle 3"/>
          <p:cNvSpPr txBox="1">
            <a:spLocks noGrp="1" noChangeArrowheads="1"/>
          </p:cNvSpPr>
          <p:nvPr/>
        </p:nvSpPr>
        <p:spPr bwMode="auto">
          <a:xfrm>
            <a:off x="646113" y="98425"/>
            <a:ext cx="8191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May 2010</a:t>
            </a:r>
          </a:p>
        </p:txBody>
      </p:sp>
      <p:sp>
        <p:nvSpPr>
          <p:cNvPr id="34824" name="Rectangle 6"/>
          <p:cNvSpPr txBox="1">
            <a:spLocks noGrp="1" noChangeArrowheads="1"/>
          </p:cNvSpPr>
          <p:nvPr/>
        </p:nvSpPr>
        <p:spPr bwMode="auto">
          <a:xfrm>
            <a:off x="5299075" y="9001125"/>
            <a:ext cx="9144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Michael Montemurro, Research in Motion</a:t>
            </a:r>
          </a:p>
        </p:txBody>
      </p:sp>
      <p:sp>
        <p:nvSpPr>
          <p:cNvPr id="34825" name="Rectangle 7"/>
          <p:cNvSpPr txBox="1">
            <a:spLocks noGrp="1" noChangeArrowheads="1"/>
          </p:cNvSpPr>
          <p:nvPr/>
        </p:nvSpPr>
        <p:spPr bwMode="auto">
          <a:xfrm>
            <a:off x="3187700" y="9001125"/>
            <a:ext cx="506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Page </a:t>
            </a:r>
            <a:fld id="{89AFB2D5-88C3-4257-8DA2-2B4A48A67AC0}" type="slidenum">
              <a:rPr lang="en-US" altLang="en-US">
                <a:ea typeface="MS PGothic" pitchFamily="34" charset="-128"/>
              </a:rPr>
              <a:pPr algn="r">
                <a:spcBef>
                  <a:spcPct val="0"/>
                </a:spcBef>
              </a:pPr>
              <a:t>7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34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56FAA8AB-7E46-4D81-8BDE-7DD8A33C93E2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35846" name="Rectangle 2"/>
          <p:cNvSpPr txBox="1">
            <a:spLocks noGrp="1" noChangeArrowheads="1"/>
          </p:cNvSpPr>
          <p:nvPr/>
        </p:nvSpPr>
        <p:spPr bwMode="auto">
          <a:xfrm>
            <a:off x="5578475" y="98425"/>
            <a:ext cx="635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doc.: IEEE 802.11-10/0503r4</a:t>
            </a:r>
          </a:p>
        </p:txBody>
      </p:sp>
      <p:sp>
        <p:nvSpPr>
          <p:cNvPr id="35847" name="Rectangle 3"/>
          <p:cNvSpPr txBox="1">
            <a:spLocks noGrp="1" noChangeArrowheads="1"/>
          </p:cNvSpPr>
          <p:nvPr/>
        </p:nvSpPr>
        <p:spPr bwMode="auto">
          <a:xfrm>
            <a:off x="646113" y="98425"/>
            <a:ext cx="8191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May 2010</a:t>
            </a:r>
          </a:p>
        </p:txBody>
      </p:sp>
      <p:sp>
        <p:nvSpPr>
          <p:cNvPr id="35848" name="Rectangle 6"/>
          <p:cNvSpPr txBox="1">
            <a:spLocks noGrp="1" noChangeArrowheads="1"/>
          </p:cNvSpPr>
          <p:nvPr/>
        </p:nvSpPr>
        <p:spPr bwMode="auto">
          <a:xfrm>
            <a:off x="5299075" y="9001125"/>
            <a:ext cx="9144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Michael Montemurro, Research in Motion</a:t>
            </a:r>
          </a:p>
        </p:txBody>
      </p:sp>
      <p:sp>
        <p:nvSpPr>
          <p:cNvPr id="35849" name="Rectangle 7"/>
          <p:cNvSpPr txBox="1">
            <a:spLocks noGrp="1" noChangeArrowheads="1"/>
          </p:cNvSpPr>
          <p:nvPr/>
        </p:nvSpPr>
        <p:spPr bwMode="auto">
          <a:xfrm>
            <a:off x="3187700" y="9001125"/>
            <a:ext cx="506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Page </a:t>
            </a:r>
            <a:fld id="{AC45596B-495E-4574-A291-D3B0CA8E0394}" type="slidenum">
              <a:rPr lang="en-US" altLang="en-US">
                <a:ea typeface="MS PGothic" pitchFamily="34" charset="-128"/>
              </a:rPr>
              <a:pPr algn="r">
                <a:spcBef>
                  <a:spcPct val="0"/>
                </a:spcBef>
              </a:pPr>
              <a:t>8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35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doc.: IEEE 802.11-15/0980r9</a:t>
            </a:r>
            <a:endParaRPr lang="en-US" sz="14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smtClean="0"/>
              <a:t>September 2015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defRPr/>
            </a:pPr>
            <a:r>
              <a:rPr lang="en-US" smtClean="0"/>
              <a:t>Dorothy Stanley, HP- Aruba Networks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Page </a:t>
            </a:r>
            <a:fld id="{56FAA8AB-7E46-4D81-8BDE-7DD8A33C93E2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35846" name="Rectangle 2"/>
          <p:cNvSpPr txBox="1">
            <a:spLocks noGrp="1" noChangeArrowheads="1"/>
          </p:cNvSpPr>
          <p:nvPr/>
        </p:nvSpPr>
        <p:spPr bwMode="auto">
          <a:xfrm>
            <a:off x="5578475" y="98425"/>
            <a:ext cx="635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doc.: IEEE 802.11-10/0503r4</a:t>
            </a:r>
          </a:p>
        </p:txBody>
      </p:sp>
      <p:sp>
        <p:nvSpPr>
          <p:cNvPr id="35847" name="Rectangle 3"/>
          <p:cNvSpPr txBox="1">
            <a:spLocks noGrp="1" noChangeArrowheads="1"/>
          </p:cNvSpPr>
          <p:nvPr/>
        </p:nvSpPr>
        <p:spPr bwMode="auto">
          <a:xfrm>
            <a:off x="646113" y="98425"/>
            <a:ext cx="8191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>
                <a:ea typeface="MS PGothic" pitchFamily="34" charset="-128"/>
              </a:rPr>
              <a:t>May 2010</a:t>
            </a:r>
          </a:p>
        </p:txBody>
      </p:sp>
      <p:sp>
        <p:nvSpPr>
          <p:cNvPr id="35848" name="Rectangle 6"/>
          <p:cNvSpPr txBox="1">
            <a:spLocks noGrp="1" noChangeArrowheads="1"/>
          </p:cNvSpPr>
          <p:nvPr/>
        </p:nvSpPr>
        <p:spPr bwMode="auto">
          <a:xfrm>
            <a:off x="5299075" y="9001125"/>
            <a:ext cx="9144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Michael Montemurro, Research in Motion</a:t>
            </a:r>
          </a:p>
        </p:txBody>
      </p:sp>
      <p:sp>
        <p:nvSpPr>
          <p:cNvPr id="35849" name="Rectangle 7"/>
          <p:cNvSpPr txBox="1">
            <a:spLocks noGrp="1" noChangeArrowheads="1"/>
          </p:cNvSpPr>
          <p:nvPr/>
        </p:nvSpPr>
        <p:spPr bwMode="auto">
          <a:xfrm>
            <a:off x="3187700" y="9001125"/>
            <a:ext cx="506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>
                <a:ea typeface="MS PGothic" pitchFamily="34" charset="-128"/>
              </a:rPr>
              <a:t>Page </a:t>
            </a:r>
            <a:fld id="{AC45596B-495E-4574-A291-D3B0CA8E0394}" type="slidenum">
              <a:rPr lang="en-US" altLang="en-US">
                <a:ea typeface="MS PGothic" pitchFamily="34" charset="-128"/>
              </a:rPr>
              <a:pPr algn="r">
                <a:spcBef>
                  <a:spcPct val="0"/>
                </a:spcBef>
              </a:pPr>
              <a:t>9</a:t>
            </a:fld>
            <a:endParaRPr lang="en-US" altLang="en-US">
              <a:ea typeface="MS PGothic" pitchFamily="34" charset="-128"/>
            </a:endParaRPr>
          </a:p>
        </p:txBody>
      </p:sp>
      <p:sp>
        <p:nvSpPr>
          <p:cNvPr id="35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0638B68-59E2-4ECC-A395-4D8BA92A6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4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B95F2FA-1F7D-4511-B8D3-BE850E72B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0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20C94DB-DACE-4790-8683-FC67F9BD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4FC9212-A276-4579-8D5E-ABD8504D3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431AEC5-025C-49AC-9B4A-23C1DEB7E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E93BDA3-DD93-4E4E-8EDC-3FA158570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BB03CFB-44AD-4816-B58F-A54E0F554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0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4482A58-199F-4918-8432-04940375E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2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F6BBDC2-33C3-48A1-AB5D-AA2D3A91F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3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988C900-7051-48E6-8DAA-3BB132A94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7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B6FA4E4-6431-4A7A-AEBA-9670F0642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7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4963"/>
            <a:ext cx="18938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77200" y="6475413"/>
            <a:ext cx="4667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DC664FA7-9591-4AF1-947F-CBEC61367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47069" y="332601"/>
            <a:ext cx="33984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4572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lvl="4" algn="r">
              <a:defRPr/>
            </a:pPr>
            <a:r>
              <a:rPr lang="en-US" altLang="en-US" sz="1800" b="1" dirty="0" smtClean="0"/>
              <a:t>doc.: IEEE </a:t>
            </a:r>
            <a:r>
              <a:rPr lang="en-US" altLang="en-US" sz="1800" b="1" dirty="0" smtClean="0"/>
              <a:t>802.11-15/0980r10</a:t>
            </a:r>
            <a:endParaRPr lang="en-US" altLang="en-US" sz="1800" b="1" dirty="0" smtClean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4794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mtClean="0"/>
              <a:t>Agenda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532-17-000m-revmc-sponsor-ballot-comments.xl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654-14-000m-lb1000-cid5960-nss-support-partitioning.doc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565-17-000m-revmc-sb-mac-comments.xl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15/11-15-0665-10-000m-revmc-sb-gen-adhoc-comments.xls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1124-01-000m-resolution-to-11ad-related-cids.doc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1163-05-000m-signalling-partial-tsf-timer-no-preference.doc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1162-01-000m-tsf-synchronization-information-for-synchronizing-ista-and-rsta.doc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910-02-000m-high-resolution-ftm.doc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1073-02-000m-location-related-clarifications-to-draft-4-2.doc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0516-07-000m-cca-for-clauses-16-17-and-19.doc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5/11-15-1132-02-000m-gcmp-decapsulation.docx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street.com/ieee/products/1867583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2/11-12-0594-02-0000-revision-par-proposal-for-802-11-2012.doc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ntor.ieee.org/802.11/dcn/15/11-15-0532-11-000m-revmc-sponsor-ballot-comments.xls" TargetMode="External"/><Relationship Id="rId4" Type="http://schemas.openxmlformats.org/officeDocument/2006/relationships/hyperlink" Target="https://mentor.ieee.org/802.11/dcn/13/11-13-0233-56-000m-revmc-wg-ballot-comments.xl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board/pat/pat-slideset.pp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eee.org/portal/cms_docs/about/CoE_poster.pdf" TargetMode="External"/><Relationship Id="rId13" Type="http://schemas.openxmlformats.org/officeDocument/2006/relationships/hyperlink" Target="http://www.ieee802.org/devdocs.shtml" TargetMode="External"/><Relationship Id="rId3" Type="http://schemas.openxmlformats.org/officeDocument/2006/relationships/hyperlink" Target="http://standards.ieee.org/board/pat/pat-slideset.ppt" TargetMode="External"/><Relationship Id="rId7" Type="http://schemas.openxmlformats.org/officeDocument/2006/relationships/hyperlink" Target="http://standards.ieee.org/resources/antitrust-guidelines.pdf" TargetMode="External"/><Relationship Id="rId12" Type="http://schemas.openxmlformats.org/officeDocument/2006/relationships/hyperlink" Target="https://mentor.ieee.org/802.11/dcn/14/11-14-0629-12-0000-802-11-operations-manual.doc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ndards.ieee.org/faqs/affiliationFAQ.html" TargetMode="External"/><Relationship Id="rId11" Type="http://schemas.openxmlformats.org/officeDocument/2006/relationships/hyperlink" Target="http://www.ieee802.org/PNP/approved/IEEE_802_WG_PandP_v16.pdf" TargetMode="External"/><Relationship Id="rId5" Type="http://schemas.openxmlformats.org/officeDocument/2006/relationships/hyperlink" Target="http://standards.ieee.org/board/pat/loa.pdf" TargetMode="External"/><Relationship Id="rId10" Type="http://schemas.openxmlformats.org/officeDocument/2006/relationships/hyperlink" Target="http://www.ieee802.org/PNP/approved/IEEE_802_OM_v16.pdf" TargetMode="External"/><Relationship Id="rId4" Type="http://schemas.openxmlformats.org/officeDocument/2006/relationships/hyperlink" Target="http://standards.ieee.org/board/pat/faq.pdf" TargetMode="External"/><Relationship Id="rId9" Type="http://schemas.openxmlformats.org/officeDocument/2006/relationships/hyperlink" Target="http://standards.ieee.org/board/aud/LMSC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mat.ieee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mentor.ieee.org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mentor.ieee.org/802.11/dcn/13/11-13-0095-24-000m-editor-reports.pptx" TargetMode="External"/><Relationship Id="rId3" Type="http://schemas.openxmlformats.org/officeDocument/2006/relationships/hyperlink" Target="https://mentor.ieee.org/802.11/dcn/15/11-15-0743-00-000m-revmc-brc-minutes-for-july-waikoloa.docx" TargetMode="External"/><Relationship Id="rId7" Type="http://schemas.openxmlformats.org/officeDocument/2006/relationships/hyperlink" Target="https://mentor.ieee.org/802.11/dcn/15/11-15-1020-00-000m-tgmc-teleconference-minutes-aug-28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entor.ieee.org/802.11/dcn/15/11-15-0993-02-000m-revmc-brc-minutes-for-f2f-aug-cambridge.docx" TargetMode="External"/><Relationship Id="rId5" Type="http://schemas.openxmlformats.org/officeDocument/2006/relationships/hyperlink" Target="https://mentor.ieee.org/802.11/dcn/15/11-15-1009-00-000m-2015-08-14-tgmc-telecon-minutes.docx" TargetMode="External"/><Relationship Id="rId4" Type="http://schemas.openxmlformats.org/officeDocument/2006/relationships/hyperlink" Target="https://mentor.ieee.org/802.11/dcn/15/11-15-0974-02-000m-tgmc-teleconference-minutes-july-31-and-aug-07.doc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1/email/stds-802-11/msg01475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  <a:endParaRPr lang="en-US" sz="1800" dirty="0" smtClean="0"/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77FB121F-92AD-4A94-B9B7-431A9F07F0F0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924800" cy="1066800"/>
          </a:xfrm>
        </p:spPr>
        <p:txBody>
          <a:bodyPr/>
          <a:lstStyle/>
          <a:p>
            <a:r>
              <a:rPr lang="en-US" altLang="en-US" dirty="0" smtClean="0"/>
              <a:t>IEEE 802.11 </a:t>
            </a:r>
            <a:r>
              <a:rPr lang="en-US" altLang="en-US" dirty="0" err="1" smtClean="0"/>
              <a:t>TGmc</a:t>
            </a:r>
            <a:r>
              <a:rPr lang="en-US" altLang="en-US" dirty="0" smtClean="0"/>
              <a:t> September 2015 Agenda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810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000" dirty="0" smtClean="0"/>
              <a:t>Date:</a:t>
            </a:r>
            <a:r>
              <a:rPr lang="en-US" altLang="en-US" sz="2000" b="0" dirty="0" smtClean="0"/>
              <a:t> </a:t>
            </a:r>
            <a:r>
              <a:rPr lang="en-US" altLang="en-US" sz="2000" b="0" dirty="0" smtClean="0"/>
              <a:t>2015-09-17</a:t>
            </a:r>
            <a:endParaRPr lang="en-US" altLang="en-US" sz="2000" b="0" dirty="0" smtClean="0"/>
          </a:p>
        </p:txBody>
      </p:sp>
      <p:graphicFrame>
        <p:nvGraphicFramePr>
          <p:cNvPr id="20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117788"/>
              </p:ext>
            </p:extLst>
          </p:nvPr>
        </p:nvGraphicFramePr>
        <p:xfrm>
          <a:off x="519113" y="2273300"/>
          <a:ext cx="82296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" name="Document" r:id="rId4" imgW="8248712" imgH="2536630" progId="Word.Document.8">
                  <p:embed/>
                </p:oleObj>
              </mc:Choice>
              <mc:Fallback>
                <p:oleObj name="Document" r:id="rId4" imgW="8248712" imgH="253663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2273300"/>
                        <a:ext cx="82296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12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2000"/>
              <a:t>Authors:</a:t>
            </a:r>
            <a:endParaRPr lang="en-US" altLang="en-US" sz="20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024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BCE52B3C-2F0B-4C64-A8D2-767D28EE4D42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9221" name="Slide Number Placeholder 5"/>
          <p:cNvSpPr txBox="1">
            <a:spLocks noGrp="1"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0"/>
              <a:t>Slide </a:t>
            </a:r>
            <a:fld id="{67572B9B-6DB1-4FB8-8862-3341F24B999D}" type="slidenum">
              <a:rPr lang="en-US" altLang="en-US" sz="1200" b="0"/>
              <a:pPr algn="ctr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b="0"/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altLang="en-US" dirty="0" err="1" smtClean="0"/>
              <a:t>TGmc</a:t>
            </a:r>
            <a:r>
              <a:rPr lang="en-US" altLang="en-US" dirty="0" smtClean="0"/>
              <a:t> Plan of Record - modified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92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20 July 2012 – 12 Sept 2012 – Call for Comment/Input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29-30 Aug 2012 – </a:t>
            </a:r>
            <a:r>
              <a:rPr lang="en-US" altLang="en-US" sz="2000" dirty="0" err="1">
                <a:solidFill>
                  <a:srgbClr val="006600"/>
                </a:solidFill>
              </a:rPr>
              <a:t>NesCom</a:t>
            </a:r>
            <a:r>
              <a:rPr lang="en-US" altLang="en-US" sz="2000" dirty="0">
                <a:solidFill>
                  <a:srgbClr val="006600"/>
                </a:solidFill>
              </a:rPr>
              <a:t>, SASB PAR Approval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Sept 2012 – Begin to process CC input, 11aa, 11ae integration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Dec 2012 – March/May 2013  – 11ad integration 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Jan 2013 – First WG Letter ballot  - without 11ad – on D1.0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Sept 2013 – Letter ballot on D2.0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Dec 2013 – May 2014 – 11ac, 11af integration – D3.0 in May 2014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July 2014 – Mandatory Draft Review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Jan 2015 – D4.0 Recirculation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6600"/>
                </a:solidFill>
              </a:rPr>
              <a:t>Form Sponsor Pool:  Open Dec 15th or so, close Feb 20, 2015 –good for 6 months (end of July 2015) </a:t>
            </a:r>
            <a:endParaRPr lang="en-US" altLang="en-US" sz="2000" dirty="0" smtClean="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solidFill>
                  <a:srgbClr val="006600"/>
                </a:solidFill>
              </a:rPr>
              <a:t>Initial Sponsor Ballot 2015-03-27 through 2015-04-26</a:t>
            </a:r>
            <a:endParaRPr lang="en-US" altLang="en-US" sz="2000" dirty="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accent2"/>
                </a:solidFill>
              </a:rPr>
              <a:t>October 14-16 2015 Cambridge UK meeting planned </a:t>
            </a: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accent2"/>
                </a:solidFill>
              </a:rPr>
              <a:t>Targeting December 2015 SB recirculation</a:t>
            </a:r>
            <a:endParaRPr lang="en-US" altLang="en-US" sz="20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accent6"/>
                </a:solidFill>
              </a:rPr>
              <a:t>July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2016 – WG/EC Final Approval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chemeClr val="accent6"/>
                </a:solidFill>
              </a:rPr>
              <a:t>September </a:t>
            </a:r>
            <a:r>
              <a:rPr lang="en-US" altLang="en-US" sz="2000" dirty="0"/>
              <a:t>2016 – </a:t>
            </a:r>
            <a:r>
              <a:rPr lang="en-US" altLang="en-US" sz="2000" dirty="0" err="1"/>
              <a:t>RevCom</a:t>
            </a:r>
            <a:r>
              <a:rPr lang="en-US" altLang="en-US" sz="2000" dirty="0"/>
              <a:t>/SASB </a:t>
            </a:r>
            <a:r>
              <a:rPr lang="en-US" altLang="en-US" sz="2000" dirty="0" smtClean="0"/>
              <a:t>Approval</a:t>
            </a:r>
            <a:endParaRPr lang="en-US" altLang="en-US" sz="2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altLang="en-US" dirty="0" smtClean="0"/>
              <a:t>Motion 153  </a:t>
            </a:r>
            <a:r>
              <a:rPr lang="en-US" altLang="en-US" dirty="0" smtClean="0"/>
              <a:t>–Editorials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Approve the comment resolutions in the</a:t>
            </a:r>
          </a:p>
          <a:p>
            <a:pPr marL="685800" lvl="2" indent="-342900"/>
            <a:r>
              <a:rPr lang="en-US" sz="2000" dirty="0" smtClean="0"/>
              <a:t>“Editorials” , “Editorials </a:t>
            </a:r>
            <a:r>
              <a:rPr lang="en-US" sz="2000" dirty="0"/>
              <a:t>- ready for </a:t>
            </a:r>
            <a:r>
              <a:rPr lang="en-US" sz="2000" dirty="0" smtClean="0"/>
              <a:t>motion”, </a:t>
            </a:r>
          </a:p>
          <a:p>
            <a:pPr marL="685800" lvl="2" indent="-342900"/>
            <a:r>
              <a:rPr lang="en-US" sz="2000" dirty="0" smtClean="0"/>
              <a:t>“Editorials </a:t>
            </a:r>
            <a:r>
              <a:rPr lang="en-US" sz="2000" dirty="0"/>
              <a:t>- speculatively edited - updated </a:t>
            </a:r>
            <a:r>
              <a:rPr lang="en-US" sz="2000" dirty="0" smtClean="0"/>
              <a:t>resolution”, and</a:t>
            </a:r>
          </a:p>
          <a:p>
            <a:pPr marL="685800" lvl="2" indent="-342900"/>
            <a:r>
              <a:rPr lang="en-US" sz="2000" dirty="0" smtClean="0"/>
              <a:t>“Editorials – style” </a:t>
            </a:r>
            <a:r>
              <a:rPr lang="en-US" altLang="en-US" sz="2000" dirty="0" smtClean="0"/>
              <a:t>tabs in </a:t>
            </a:r>
          </a:p>
          <a:p>
            <a:pPr marL="342900" lvl="2" indent="0">
              <a:buNone/>
            </a:pPr>
            <a:r>
              <a:rPr lang="en-US" altLang="en-US" sz="2000" dirty="0">
                <a:hlinkClick r:id="rId3"/>
              </a:rPr>
              <a:t>https://</a:t>
            </a:r>
            <a:r>
              <a:rPr lang="en-US" altLang="en-US" sz="2000" dirty="0" smtClean="0">
                <a:hlinkClick r:id="rId3"/>
              </a:rPr>
              <a:t>mentor.ieee.org/802.11/dcn/15/11-15-0532-17-000m-revmc-sponsor-ballot-comments.xls</a:t>
            </a:r>
            <a:r>
              <a:rPr lang="en-US" altLang="en-US" sz="2000" dirty="0" smtClean="0"/>
              <a:t> and </a:t>
            </a:r>
            <a:r>
              <a:rPr lang="en-US" altLang="en-US" sz="2000" dirty="0" smtClean="0"/>
              <a:t>incorporate the indicated text changes into the </a:t>
            </a:r>
            <a:r>
              <a:rPr lang="en-US" altLang="en-US" sz="2000" dirty="0" err="1" smtClean="0"/>
              <a:t>TGmc</a:t>
            </a:r>
            <a:r>
              <a:rPr lang="en-US" altLang="en-US" sz="2000" dirty="0" smtClean="0"/>
              <a:t> draft.</a:t>
            </a:r>
          </a:p>
          <a:p>
            <a:r>
              <a:rPr lang="en-US" altLang="en-US" dirty="0" smtClean="0"/>
              <a:t>Moved: </a:t>
            </a:r>
            <a:r>
              <a:rPr lang="en-US" altLang="en-US" dirty="0" smtClean="0"/>
              <a:t>Adrian Stephens</a:t>
            </a:r>
            <a:endParaRPr lang="en-US" altLang="en-US" dirty="0" smtClean="0"/>
          </a:p>
          <a:p>
            <a:r>
              <a:rPr lang="en-US" altLang="en-US" dirty="0" smtClean="0"/>
              <a:t>Seconded: </a:t>
            </a:r>
            <a:r>
              <a:rPr lang="en-US" altLang="en-US" dirty="0" smtClean="0"/>
              <a:t>Jon Rosdahl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 smtClean="0"/>
              <a:t>12-0-0 Motion passes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340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altLang="en-US" dirty="0" smtClean="0"/>
              <a:t>Motion 154   –  CID 5960 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Resolve CID 5960 as “Revised” with a resolution of</a:t>
            </a:r>
            <a:endParaRPr lang="en-US" altLang="en-US" sz="2400" dirty="0" smtClean="0"/>
          </a:p>
          <a:p>
            <a:pPr marL="342900" lvl="2" indent="0">
              <a:buNone/>
            </a:pPr>
            <a:r>
              <a:rPr lang="en-US" altLang="en-US" sz="2000" dirty="0" smtClean="0"/>
              <a:t>Incorporate the text changes in </a:t>
            </a:r>
            <a:r>
              <a:rPr lang="en-US" altLang="en-US" sz="2000" dirty="0" smtClean="0">
                <a:hlinkClick r:id="rId3"/>
              </a:rPr>
              <a:t>https://mentor.ieee.org/802.11/dcn/15/11-15-0654-14-000m-lb1000-cid5960-nss-support-partitioning.docx</a:t>
            </a:r>
            <a:r>
              <a:rPr lang="en-US" altLang="en-US" sz="2000" dirty="0" smtClean="0"/>
              <a:t> into </a:t>
            </a:r>
            <a:r>
              <a:rPr lang="en-US" altLang="en-US" sz="2000" dirty="0" smtClean="0"/>
              <a:t>the </a:t>
            </a:r>
            <a:r>
              <a:rPr lang="en-US" altLang="en-US" sz="2000" dirty="0" err="1" smtClean="0"/>
              <a:t>TGmc</a:t>
            </a:r>
            <a:r>
              <a:rPr lang="en-US" altLang="en-US" sz="2000" dirty="0" smtClean="0"/>
              <a:t> draft.</a:t>
            </a:r>
          </a:p>
          <a:p>
            <a:r>
              <a:rPr lang="en-US" altLang="en-US" dirty="0" smtClean="0"/>
              <a:t>Moved: </a:t>
            </a:r>
            <a:r>
              <a:rPr lang="en-US" altLang="en-US" dirty="0" smtClean="0"/>
              <a:t>Matthew Fischer</a:t>
            </a:r>
            <a:endParaRPr lang="en-US" altLang="en-US" dirty="0" smtClean="0"/>
          </a:p>
          <a:p>
            <a:r>
              <a:rPr lang="en-US" altLang="en-US" dirty="0" smtClean="0"/>
              <a:t>Seconded: </a:t>
            </a:r>
            <a:r>
              <a:rPr lang="en-US" altLang="en-US" dirty="0" smtClean="0"/>
              <a:t>Menzo Wentink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 smtClean="0"/>
              <a:t>16-0-7 Motion Passes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779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155  – GEN, MAC 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Approve the comment resolutions in the</a:t>
            </a:r>
          </a:p>
          <a:p>
            <a:pPr marL="685800" lvl="2" indent="-342900"/>
            <a:r>
              <a:rPr lang="en-US" sz="2000" dirty="0" smtClean="0"/>
              <a:t>“</a:t>
            </a:r>
            <a:r>
              <a:rPr lang="en-US" sz="2000" dirty="0" smtClean="0"/>
              <a:t>Motion MAC-AW</a:t>
            </a:r>
            <a:r>
              <a:rPr lang="en-US" sz="2000" dirty="0" smtClean="0"/>
              <a:t>” </a:t>
            </a:r>
            <a:r>
              <a:rPr lang="en-US" sz="2000" dirty="0"/>
              <a:t>tab in </a:t>
            </a: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mentor.ieee.org/802.11/dcn/15/11-15-0565-17-000m-revmc-sb-mac-comments.xls</a:t>
            </a:r>
            <a:r>
              <a:rPr lang="en-US" sz="2000" dirty="0" smtClean="0"/>
              <a:t> </a:t>
            </a:r>
          </a:p>
          <a:p>
            <a:pPr marL="685800" lvl="2" indent="-342900"/>
            <a:r>
              <a:rPr lang="en-US" sz="2000" dirty="0" smtClean="0"/>
              <a:t> “Gen-Bangkok-A” </a:t>
            </a:r>
            <a:r>
              <a:rPr lang="en-US" altLang="en-US" sz="2000" dirty="0"/>
              <a:t>tab in </a:t>
            </a:r>
            <a:r>
              <a:rPr lang="en-US" altLang="en-US" sz="2000" dirty="0">
                <a:hlinkClick r:id="rId4"/>
              </a:rPr>
              <a:t>https://</a:t>
            </a:r>
            <a:r>
              <a:rPr lang="en-US" altLang="en-US" sz="2000" dirty="0" smtClean="0">
                <a:hlinkClick r:id="rId4"/>
              </a:rPr>
              <a:t>mentor.ieee.org/802.11/dcn/15/11-15-0665-10-000m-revmc-sb-gen-adhoc-comments.xlsx</a:t>
            </a:r>
            <a:r>
              <a:rPr lang="en-US" altLang="en-US" sz="2000" dirty="0" smtClean="0"/>
              <a:t> </a:t>
            </a:r>
            <a:endParaRPr lang="en-US" altLang="en-US" sz="2000" dirty="0" smtClean="0"/>
          </a:p>
          <a:p>
            <a:pPr marL="342900" lvl="2" indent="0">
              <a:buNone/>
            </a:pPr>
            <a:r>
              <a:rPr lang="en-US" altLang="en-US" sz="2000" dirty="0" smtClean="0"/>
              <a:t>and </a:t>
            </a:r>
            <a:r>
              <a:rPr lang="en-US" altLang="en-US" sz="2000" dirty="0" smtClean="0"/>
              <a:t>incorporate the indicated text changes into the </a:t>
            </a:r>
            <a:r>
              <a:rPr lang="en-US" altLang="en-US" sz="2000" dirty="0" err="1" smtClean="0"/>
              <a:t>TGmc</a:t>
            </a:r>
            <a:r>
              <a:rPr lang="en-US" altLang="en-US" sz="2000" dirty="0" smtClean="0"/>
              <a:t> draft.</a:t>
            </a:r>
          </a:p>
          <a:p>
            <a:r>
              <a:rPr lang="en-US" altLang="en-US" dirty="0" smtClean="0"/>
              <a:t>Moved: </a:t>
            </a:r>
            <a:r>
              <a:rPr lang="en-US" altLang="en-US" dirty="0" smtClean="0"/>
              <a:t>Jon Rosdahl</a:t>
            </a:r>
            <a:endParaRPr lang="en-US" altLang="en-US" dirty="0" smtClean="0"/>
          </a:p>
          <a:p>
            <a:r>
              <a:rPr lang="en-US" altLang="en-US" dirty="0" smtClean="0"/>
              <a:t>Seconded: </a:t>
            </a:r>
            <a:r>
              <a:rPr lang="en-US" altLang="en-US" dirty="0" smtClean="0"/>
              <a:t>Stephen McCann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15-0-1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906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156  – CID3245 and Caption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Incorporate the </a:t>
            </a:r>
            <a:r>
              <a:rPr lang="en-US" altLang="en-US" sz="2400" dirty="0"/>
              <a:t>text changes </a:t>
            </a:r>
            <a:r>
              <a:rPr lang="en-US" altLang="en-US" sz="2400" dirty="0" smtClean="0"/>
              <a:t>under “</a:t>
            </a:r>
            <a:r>
              <a:rPr lang="en-GB" sz="2400" dirty="0"/>
              <a:t>CID3245 and figure 9-78 caption </a:t>
            </a:r>
            <a:r>
              <a:rPr lang="en-GB" sz="2400" dirty="0" smtClean="0"/>
              <a:t>change” </a:t>
            </a:r>
            <a:r>
              <a:rPr lang="en-US" altLang="en-US" sz="2400" dirty="0"/>
              <a:t>in </a:t>
            </a:r>
            <a:r>
              <a:rPr lang="en-US" altLang="en-US" sz="2400" dirty="0">
                <a:hlinkClick r:id="rId3"/>
              </a:rPr>
              <a:t>https://</a:t>
            </a:r>
            <a:r>
              <a:rPr lang="en-US" altLang="en-US" sz="2400" dirty="0" smtClean="0">
                <a:hlinkClick r:id="rId3"/>
              </a:rPr>
              <a:t>mentor.ieee.org/802.11/dcn/15/11-15-1124-01-000m-resolution-to-11ad-related-cids.docx</a:t>
            </a:r>
            <a:r>
              <a:rPr lang="en-US" altLang="en-US" sz="2400" dirty="0" smtClean="0"/>
              <a:t>  into the </a:t>
            </a:r>
            <a:r>
              <a:rPr lang="en-US" altLang="en-US" sz="2400" dirty="0" err="1" smtClean="0"/>
              <a:t>TGmc</a:t>
            </a:r>
            <a:r>
              <a:rPr lang="en-US" altLang="en-US" sz="2400" dirty="0" smtClean="0"/>
              <a:t> draft.</a:t>
            </a:r>
            <a:endParaRPr lang="en-US" altLang="en-US" sz="2400" dirty="0" smtClean="0"/>
          </a:p>
          <a:p>
            <a:pPr marL="342900" lvl="2" indent="0">
              <a:buNone/>
            </a:pPr>
            <a:endParaRPr lang="en-US" altLang="en-US" dirty="0" smtClean="0"/>
          </a:p>
          <a:p>
            <a:r>
              <a:rPr lang="en-US" altLang="en-US" dirty="0" smtClean="0"/>
              <a:t>Moved: Ganesh </a:t>
            </a:r>
            <a:r>
              <a:rPr lang="en-US" altLang="en-US" dirty="0" err="1" smtClean="0"/>
              <a:t>Venkatesan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Adrian Stephens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 smtClean="0"/>
              <a:t>Unanimous consent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62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157  – Partial TSF No Preference 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Incorporate the </a:t>
            </a:r>
            <a:r>
              <a:rPr lang="en-US" altLang="en-US" sz="2400" dirty="0"/>
              <a:t>text changes in </a:t>
            </a:r>
            <a:r>
              <a:rPr lang="en-US" altLang="en-US" sz="2400" dirty="0">
                <a:hlinkClick r:id="rId3"/>
              </a:rPr>
              <a:t>https://</a:t>
            </a:r>
            <a:r>
              <a:rPr lang="en-US" altLang="en-US" sz="2400" dirty="0" smtClean="0">
                <a:hlinkClick r:id="rId3"/>
              </a:rPr>
              <a:t>mentor.ieee.org/802.11/dcn/15/11-15-1163-05-000m-signalling-partial-tsf-timer-no-preference.doc</a:t>
            </a:r>
            <a:r>
              <a:rPr lang="en-US" altLang="en-US" sz="2400" dirty="0" smtClean="0"/>
              <a:t> into the </a:t>
            </a:r>
            <a:r>
              <a:rPr lang="en-US" altLang="en-US" sz="2400" dirty="0" err="1" smtClean="0"/>
              <a:t>TGmc</a:t>
            </a:r>
            <a:r>
              <a:rPr lang="en-US" altLang="en-US" sz="2400" dirty="0" smtClean="0"/>
              <a:t> draft.</a:t>
            </a:r>
            <a:endParaRPr lang="en-US" altLang="en-US" sz="2400" dirty="0" smtClean="0"/>
          </a:p>
          <a:p>
            <a:pPr marL="342900" lvl="2" indent="0">
              <a:buNone/>
            </a:pPr>
            <a:endParaRPr lang="en-US" altLang="en-US" dirty="0" smtClean="0"/>
          </a:p>
          <a:p>
            <a:r>
              <a:rPr lang="en-US" altLang="en-US" dirty="0" smtClean="0"/>
              <a:t>Moved: Ganesh </a:t>
            </a:r>
            <a:r>
              <a:rPr lang="en-US" altLang="en-US" dirty="0" err="1" smtClean="0"/>
              <a:t>Venkatesan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Edward Au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13-0-3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37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158  – TSF Synchronization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Resolve CIDs 5177, 6049, 6419 as “Revised” with a resolution of “Incorporate the </a:t>
            </a:r>
            <a:r>
              <a:rPr lang="en-US" altLang="en-US" sz="2400" dirty="0"/>
              <a:t>text changes in </a:t>
            </a:r>
            <a:r>
              <a:rPr lang="en-US" altLang="en-US" sz="2400" dirty="0">
                <a:hlinkClick r:id="rId3"/>
              </a:rPr>
              <a:t>https://</a:t>
            </a:r>
            <a:r>
              <a:rPr lang="en-US" altLang="en-US" sz="2400" dirty="0" smtClean="0">
                <a:hlinkClick r:id="rId3"/>
              </a:rPr>
              <a:t>mentor.ieee.org/802.11/dcn/15/11-15-1162-01-000m-tsf-synchronization-information-for-synchronizing-ista-and-rsta.doc</a:t>
            </a:r>
            <a:r>
              <a:rPr lang="en-US" altLang="en-US" sz="2400" dirty="0" smtClean="0"/>
              <a:t> into the </a:t>
            </a:r>
            <a:r>
              <a:rPr lang="en-US" altLang="en-US" sz="2400" dirty="0" err="1" smtClean="0"/>
              <a:t>TGmc</a:t>
            </a:r>
            <a:r>
              <a:rPr lang="en-US" altLang="en-US" sz="2400" dirty="0" smtClean="0"/>
              <a:t> draft.”</a:t>
            </a:r>
            <a:endParaRPr lang="en-US" altLang="en-US" sz="2400" dirty="0" smtClean="0"/>
          </a:p>
          <a:p>
            <a:pPr marL="342900" lvl="2" indent="0">
              <a:buNone/>
            </a:pPr>
            <a:endParaRPr lang="en-US" altLang="en-US" dirty="0" smtClean="0"/>
          </a:p>
          <a:p>
            <a:r>
              <a:rPr lang="en-US" altLang="en-US" dirty="0" smtClean="0"/>
              <a:t>Moved: Ganesh </a:t>
            </a:r>
            <a:r>
              <a:rPr lang="en-US" altLang="en-US" dirty="0" err="1" smtClean="0"/>
              <a:t>Venkatesan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Emily Qi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13-0-2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725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159  – High resolution FTM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Incorporate the </a:t>
            </a:r>
            <a:r>
              <a:rPr lang="en-US" altLang="en-US" sz="2400" dirty="0"/>
              <a:t>text changes in </a:t>
            </a:r>
            <a:r>
              <a:rPr lang="en-US" altLang="en-US" sz="2400" dirty="0">
                <a:hlinkClick r:id="rId3"/>
              </a:rPr>
              <a:t>https://</a:t>
            </a:r>
            <a:r>
              <a:rPr lang="en-US" altLang="en-US" sz="2400" dirty="0" smtClean="0">
                <a:hlinkClick r:id="rId3"/>
              </a:rPr>
              <a:t>mentor.ieee.org/802.11/dcn/15/11-15-0910-02-000m-high-resolution-ftm.docx</a:t>
            </a:r>
            <a:r>
              <a:rPr lang="en-US" altLang="en-US" sz="2400" dirty="0" smtClean="0"/>
              <a:t> into the </a:t>
            </a:r>
            <a:r>
              <a:rPr lang="en-US" altLang="en-US" sz="2400" dirty="0" err="1" smtClean="0"/>
              <a:t>TGmc</a:t>
            </a:r>
            <a:r>
              <a:rPr lang="en-US" altLang="en-US" sz="2400" dirty="0" smtClean="0"/>
              <a:t> draft.</a:t>
            </a:r>
            <a:endParaRPr lang="en-US" altLang="en-US" sz="2400" dirty="0" smtClean="0"/>
          </a:p>
          <a:p>
            <a:pPr marL="342900" lvl="2" indent="0">
              <a:buNone/>
            </a:pPr>
            <a:endParaRPr lang="en-US" altLang="en-US" dirty="0" smtClean="0"/>
          </a:p>
          <a:p>
            <a:r>
              <a:rPr lang="en-US" altLang="en-US" dirty="0" smtClean="0"/>
              <a:t>Moved: </a:t>
            </a:r>
            <a:r>
              <a:rPr lang="en-US" dirty="0" smtClean="0"/>
              <a:t>Brian Hart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Ganesh </a:t>
            </a:r>
            <a:r>
              <a:rPr lang="en-US" altLang="en-US" dirty="0" err="1" smtClean="0"/>
              <a:t>Venkatesan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15-0-2 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189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160  – </a:t>
            </a:r>
            <a:r>
              <a:rPr lang="en-US" altLang="en-US" dirty="0" err="1" smtClean="0"/>
              <a:t>Misc</a:t>
            </a:r>
            <a:r>
              <a:rPr lang="en-US" altLang="en-US" dirty="0" smtClean="0"/>
              <a:t> Location 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Incorporate the </a:t>
            </a:r>
            <a:r>
              <a:rPr lang="en-US" altLang="en-US" sz="2400" dirty="0"/>
              <a:t>text changes in </a:t>
            </a:r>
            <a:r>
              <a:rPr lang="en-US" altLang="en-US" sz="2400" dirty="0" smtClean="0">
                <a:hlinkClick r:id="rId3"/>
              </a:rPr>
              <a:t>https://mentor.ieee.org/802.11/dcn/15/11-15-1073-02-000m-location-related-clarifications-to-draft-4-2.docx</a:t>
            </a:r>
            <a:r>
              <a:rPr lang="en-US" altLang="en-US" sz="2400" dirty="0" smtClean="0"/>
              <a:t> into the </a:t>
            </a:r>
            <a:r>
              <a:rPr lang="en-US" altLang="en-US" sz="2400" dirty="0" err="1" smtClean="0"/>
              <a:t>TGmc</a:t>
            </a:r>
            <a:r>
              <a:rPr lang="en-US" altLang="en-US" sz="2400" dirty="0" smtClean="0"/>
              <a:t> draft.</a:t>
            </a:r>
            <a:endParaRPr lang="en-US" altLang="en-US" sz="2400" dirty="0" smtClean="0"/>
          </a:p>
          <a:p>
            <a:pPr marL="342900" lvl="2" indent="0">
              <a:buNone/>
            </a:pPr>
            <a:endParaRPr lang="en-US" altLang="en-US" dirty="0" smtClean="0"/>
          </a:p>
          <a:p>
            <a:r>
              <a:rPr lang="en-US" altLang="en-US" dirty="0" smtClean="0"/>
              <a:t>Moved: </a:t>
            </a:r>
            <a:r>
              <a:rPr lang="en-US" dirty="0" smtClean="0"/>
              <a:t>Jon Rosdahl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Stephen McCann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15-0-2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985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161  – CIDS 5011, 5012, 5013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Resolve CIDs 5011, 5012, 5013 as Revised, with a resolution of  “incorporate the text </a:t>
            </a:r>
            <a:r>
              <a:rPr lang="en-US" altLang="en-US" sz="2400" dirty="0"/>
              <a:t>changes in  </a:t>
            </a:r>
            <a:r>
              <a:rPr lang="en-US" altLang="en-US" sz="2400" dirty="0">
                <a:hlinkClick r:id="rId3"/>
              </a:rPr>
              <a:t>https://</a:t>
            </a:r>
            <a:r>
              <a:rPr lang="en-US" altLang="en-US" sz="2400" dirty="0" smtClean="0">
                <a:hlinkClick r:id="rId3"/>
              </a:rPr>
              <a:t>mentor.ieee.org/802.11/</a:t>
            </a:r>
            <a:r>
              <a:rPr lang="en-US" altLang="en-US" sz="2400" dirty="0" err="1" smtClean="0">
                <a:hlinkClick r:id="rId3"/>
              </a:rPr>
              <a:t>dcn</a:t>
            </a:r>
            <a:r>
              <a:rPr lang="en-US" altLang="en-US" sz="2400" dirty="0" smtClean="0">
                <a:hlinkClick r:id="rId3"/>
              </a:rPr>
              <a:t>/15/11-15-0516-07-000m-cca-for-clauses-16-17-and-19.docx</a:t>
            </a:r>
            <a:r>
              <a:rPr lang="en-US" altLang="en-US" sz="2400" dirty="0" smtClean="0"/>
              <a:t>” .</a:t>
            </a:r>
            <a:endParaRPr lang="en-US" altLang="en-US" dirty="0" smtClean="0"/>
          </a:p>
          <a:p>
            <a:r>
              <a:rPr lang="en-US" altLang="en-US" dirty="0" smtClean="0"/>
              <a:t>Moved: </a:t>
            </a:r>
            <a:r>
              <a:rPr lang="en-US" dirty="0" smtClean="0"/>
              <a:t>Graham Smith 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Guido Hiertz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16-0-0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167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56D6E298-42C4-4845-8665-E35DE2769254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Abstract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	This presentation contains the IEEE 802.11 </a:t>
            </a:r>
            <a:r>
              <a:rPr lang="en-US" altLang="en-US" dirty="0" err="1" smtClean="0"/>
              <a:t>TGmc</a:t>
            </a:r>
            <a:r>
              <a:rPr lang="en-US" altLang="en-US" dirty="0" smtClean="0"/>
              <a:t> agenda for the September 2015 session. </a:t>
            </a:r>
            <a:r>
              <a:rPr lang="en-US" altLang="en-US" dirty="0" err="1" smtClean="0"/>
              <a:t>TGmc</a:t>
            </a:r>
            <a:r>
              <a:rPr lang="en-US" altLang="en-US" dirty="0" smtClean="0"/>
              <a:t> is operating as the Ballot Resolution Committee for P802.11REVmc.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95839AAB-A856-4DFA-91C3-48167BC1172B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Motion 162  – Security CIDs</a:t>
            </a:r>
            <a:endParaRPr lang="en-US" alt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51054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 sz="2400" dirty="0" smtClean="0"/>
              <a:t>Resolve CIDs 6024, 6239, 6240, 6393, 6564 as Revised, with a resolution of  “</a:t>
            </a:r>
            <a:r>
              <a:rPr lang="en-US" altLang="en-US" dirty="0"/>
              <a:t>I</a:t>
            </a:r>
            <a:r>
              <a:rPr lang="en-US" altLang="en-US" dirty="0" smtClean="0"/>
              <a:t>ncorporate the text </a:t>
            </a:r>
            <a:r>
              <a:rPr lang="en-US" altLang="en-US" dirty="0"/>
              <a:t>changes in  </a:t>
            </a:r>
            <a:r>
              <a:rPr lang="en-US" altLang="en-US" dirty="0">
                <a:hlinkClick r:id="rId3"/>
              </a:rPr>
              <a:t>https://</a:t>
            </a:r>
            <a:r>
              <a:rPr lang="en-US" altLang="en-US" dirty="0" smtClean="0">
                <a:hlinkClick r:id="rId3"/>
              </a:rPr>
              <a:t>mentor.ieee.org/802.11/dcn/15/11-15-1132-02-000m-gcmp-decapsulation.docx</a:t>
            </a:r>
            <a:r>
              <a:rPr lang="en-US" altLang="en-US" dirty="0" smtClean="0"/>
              <a:t> </a:t>
            </a:r>
            <a:r>
              <a:rPr lang="en-GB" dirty="0" smtClean="0"/>
              <a:t> </a:t>
            </a:r>
            <a:r>
              <a:rPr lang="en-GB" dirty="0"/>
              <a:t>This aligns the description of GCMP </a:t>
            </a:r>
            <a:r>
              <a:rPr lang="en-GB" dirty="0" err="1"/>
              <a:t>decapsulation</a:t>
            </a:r>
            <a:r>
              <a:rPr lang="en-GB" dirty="0"/>
              <a:t> with CCMP </a:t>
            </a:r>
            <a:r>
              <a:rPr lang="en-GB" dirty="0" err="1"/>
              <a:t>decapsulation</a:t>
            </a:r>
            <a:r>
              <a:rPr lang="en-GB" dirty="0"/>
              <a:t> and by doing so, adds the previously missing rules for fragmented frames. In addition, the rules related to transmitter rules are moved to the originator </a:t>
            </a:r>
            <a:r>
              <a:rPr lang="en-GB" dirty="0" err="1"/>
              <a:t>subclauses</a:t>
            </a:r>
            <a:r>
              <a:rPr lang="en-GB" dirty="0"/>
              <a:t> and the rules related to group-addressed MMPDUs to the BIP </a:t>
            </a:r>
            <a:r>
              <a:rPr lang="en-GB" dirty="0" err="1"/>
              <a:t>subclauses</a:t>
            </a:r>
            <a:r>
              <a:rPr lang="en-GB" dirty="0" smtClean="0"/>
              <a:t>.”</a:t>
            </a:r>
            <a:endParaRPr lang="en-US" altLang="en-US" sz="1800" dirty="0" smtClean="0"/>
          </a:p>
          <a:p>
            <a:r>
              <a:rPr lang="en-US" altLang="en-US" dirty="0" smtClean="0"/>
              <a:t>Moved: Jouni Malinen</a:t>
            </a:r>
            <a:r>
              <a:rPr lang="en-US" dirty="0" smtClean="0"/>
              <a:t> </a:t>
            </a:r>
            <a:endParaRPr lang="en-US" altLang="en-US" dirty="0" smtClean="0"/>
          </a:p>
          <a:p>
            <a:r>
              <a:rPr lang="en-US" altLang="en-US" dirty="0" smtClean="0"/>
              <a:t>Seconded</a:t>
            </a:r>
            <a:r>
              <a:rPr lang="en-US" altLang="en-US" dirty="0" smtClean="0"/>
              <a:t>: </a:t>
            </a:r>
            <a:r>
              <a:rPr lang="en-US" altLang="en-US" dirty="0" smtClean="0"/>
              <a:t>Stephen McCann</a:t>
            </a:r>
            <a:endParaRPr lang="en-US" altLang="en-US" dirty="0" smtClean="0"/>
          </a:p>
          <a:p>
            <a:r>
              <a:rPr lang="en-US" altLang="en-US" dirty="0" smtClean="0"/>
              <a:t>Result: </a:t>
            </a:r>
            <a:r>
              <a:rPr lang="en-US" altLang="en-US" dirty="0"/>
              <a:t>12-0-2 Motion Passes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304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6148CD19-DC91-4F50-AAD4-2A3DD9668E74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September – November Meeting Planning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r>
              <a:rPr lang="en-US" altLang="en-US" dirty="0" smtClean="0"/>
              <a:t>Objectives: Initial Sponsor Ballot comment resolution</a:t>
            </a:r>
          </a:p>
          <a:p>
            <a:r>
              <a:rPr lang="en-US" altLang="en-US" dirty="0" smtClean="0"/>
              <a:t>Conference </a:t>
            </a:r>
            <a:r>
              <a:rPr lang="en-US" altLang="en-US" dirty="0"/>
              <a:t>c</a:t>
            </a:r>
            <a:r>
              <a:rPr lang="en-US" altLang="en-US" dirty="0" smtClean="0"/>
              <a:t>alls 10am Eastern  2 hours</a:t>
            </a:r>
          </a:p>
          <a:p>
            <a:pPr lvl="1"/>
            <a:r>
              <a:rPr lang="en-US" altLang="en-US" dirty="0" smtClean="0"/>
              <a:t>September 25, October 2</a:t>
            </a:r>
            <a:r>
              <a:rPr lang="en-US" altLang="en-US" dirty="0" smtClean="0"/>
              <a:t>, </a:t>
            </a:r>
            <a:r>
              <a:rPr lang="en-US" altLang="en-US" dirty="0" smtClean="0"/>
              <a:t>9, 30</a:t>
            </a:r>
            <a:endParaRPr lang="en-US" altLang="en-US" dirty="0" smtClean="0"/>
          </a:p>
          <a:p>
            <a:r>
              <a:rPr lang="en-US" altLang="en-US" dirty="0" smtClean="0"/>
              <a:t>Ballot Resolution Committee meeting – Cambridge, UK, October 14,15,16 </a:t>
            </a:r>
            <a:r>
              <a:rPr lang="en-US" altLang="en-US" dirty="0" smtClean="0"/>
              <a:t> and week December 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, Piscataway NJ</a:t>
            </a:r>
            <a:endParaRPr lang="en-US" altLang="en-US" dirty="0" smtClean="0"/>
          </a:p>
          <a:p>
            <a:r>
              <a:rPr lang="en-US" altLang="en-US" dirty="0" smtClean="0"/>
              <a:t>Schedule review</a:t>
            </a:r>
          </a:p>
          <a:p>
            <a:r>
              <a:rPr lang="en-US" altLang="en-US" dirty="0" smtClean="0"/>
              <a:t>Availability of 11mc in the IEEE store</a:t>
            </a:r>
          </a:p>
          <a:p>
            <a:pPr lvl="1"/>
            <a:r>
              <a:rPr lang="en-US" altLang="en-US" dirty="0" smtClean="0"/>
              <a:t>D4.0 is </a:t>
            </a:r>
            <a:r>
              <a:rPr lang="en-US" altLang="en-US" dirty="0"/>
              <a:t>available, see </a:t>
            </a:r>
            <a:r>
              <a:rPr lang="en-US" altLang="en-US" dirty="0">
                <a:hlinkClick r:id="rId3"/>
              </a:rPr>
              <a:t>http://</a:t>
            </a:r>
            <a:r>
              <a:rPr lang="en-US" altLang="en-US" dirty="0" smtClean="0">
                <a:hlinkClick r:id="rId3"/>
              </a:rPr>
              <a:t>www.techstreet.com/ieee/products/1867583</a:t>
            </a:r>
            <a:r>
              <a:rPr lang="en-US" altLang="en-US" dirty="0" smtClean="0"/>
              <a:t> </a:t>
            </a:r>
          </a:p>
          <a:p>
            <a:r>
              <a:rPr lang="en-US" altLang="en-US" dirty="0" smtClean="0"/>
              <a:t>Forward to ISO JTC1/SC6 WG1</a:t>
            </a:r>
          </a:p>
          <a:p>
            <a:pPr lvl="1"/>
            <a:r>
              <a:rPr lang="en-US" altLang="en-US" dirty="0" smtClean="0"/>
              <a:t>D4.0 forwarded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6148CD19-DC91-4F50-AAD4-2A3DD9668E74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Draft CID assignment</a:t>
            </a:r>
            <a:endParaRPr lang="en-US" altLang="en-US" dirty="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r>
              <a:rPr lang="en-US" altLang="en-US" sz="1600" dirty="0" smtClean="0"/>
              <a:t>September 25</a:t>
            </a:r>
          </a:p>
          <a:p>
            <a:pPr lvl="1"/>
            <a:r>
              <a:rPr lang="en-US" altLang="en-US" sz="1400" dirty="0" smtClean="0"/>
              <a:t>11-15-1018, 1019 Stephen McCann (25 mins)</a:t>
            </a:r>
          </a:p>
          <a:p>
            <a:pPr lvl="1"/>
            <a:r>
              <a:rPr lang="en-US" altLang="en-US" sz="1400" dirty="0" smtClean="0"/>
              <a:t>11-15-1037 Graham Smith (25 mins)</a:t>
            </a:r>
          </a:p>
          <a:p>
            <a:pPr lvl="1"/>
            <a:r>
              <a:rPr lang="en-US" altLang="en-US" sz="1400" dirty="0" smtClean="0"/>
              <a:t>11-15-tbd MAC comments – Mark Hamilton (45 mins)</a:t>
            </a:r>
          </a:p>
          <a:p>
            <a:pPr lvl="1"/>
            <a:r>
              <a:rPr lang="en-US" altLang="en-US" sz="1400" dirty="0" smtClean="0"/>
              <a:t>11-15-1183 – Ganesh – 15 mins</a:t>
            </a:r>
            <a:endParaRPr lang="en-US" altLang="en-US" sz="1400" dirty="0" smtClean="0"/>
          </a:p>
          <a:p>
            <a:r>
              <a:rPr lang="en-US" altLang="en-US" sz="1600" dirty="0" smtClean="0"/>
              <a:t>October 2</a:t>
            </a:r>
          </a:p>
          <a:p>
            <a:pPr lvl="1"/>
            <a:r>
              <a:rPr lang="en-US" altLang="en-US" sz="1400" dirty="0" smtClean="0"/>
              <a:t>11-15-0762 – Mark Rison – 45mins</a:t>
            </a:r>
          </a:p>
          <a:p>
            <a:pPr lvl="1"/>
            <a:r>
              <a:rPr lang="en-US" altLang="en-US" sz="1400" dirty="0" smtClean="0"/>
              <a:t>11-15-1010 – Adrian </a:t>
            </a:r>
            <a:r>
              <a:rPr lang="en-US" altLang="en-US" sz="1400" dirty="0"/>
              <a:t> – 45mins</a:t>
            </a:r>
          </a:p>
          <a:p>
            <a:pPr lvl="1"/>
            <a:r>
              <a:rPr lang="en-US" altLang="en-US" sz="1400" dirty="0" smtClean="0"/>
              <a:t>11-15-1090 – </a:t>
            </a:r>
            <a:r>
              <a:rPr lang="en-US" altLang="en-US" sz="1400" dirty="0" err="1" smtClean="0"/>
              <a:t>Sigurd</a:t>
            </a:r>
            <a:r>
              <a:rPr lang="en-US" altLang="en-US" sz="1400" dirty="0" smtClean="0"/>
              <a:t> – 30 mins</a:t>
            </a:r>
          </a:p>
          <a:p>
            <a:r>
              <a:rPr lang="en-US" altLang="en-US" sz="1600" dirty="0" smtClean="0"/>
              <a:t>October 9</a:t>
            </a:r>
          </a:p>
          <a:p>
            <a:pPr lvl="1"/>
            <a:r>
              <a:rPr lang="en-US" altLang="en-US" sz="1400" dirty="0" smtClean="0"/>
              <a:t>11-15-1010 – Adrian</a:t>
            </a:r>
            <a:r>
              <a:rPr lang="en-US" altLang="en-US" sz="1400" dirty="0"/>
              <a:t> – </a:t>
            </a:r>
            <a:r>
              <a:rPr lang="en-US" altLang="en-US" sz="1400" dirty="0" smtClean="0"/>
              <a:t>1 hour</a:t>
            </a:r>
          </a:p>
          <a:p>
            <a:pPr lvl="1"/>
            <a:r>
              <a:rPr lang="en-US" altLang="en-US" sz="1400" dirty="0" smtClean="0"/>
              <a:t>11-15-1180 – Emily – 1 hour</a:t>
            </a:r>
          </a:p>
          <a:p>
            <a:r>
              <a:rPr lang="en-US" altLang="en-US" sz="1600" dirty="0" smtClean="0"/>
              <a:t>Cambridge BRC Oct 14-15-16 – 9 timeslots available</a:t>
            </a:r>
          </a:p>
          <a:p>
            <a:pPr lvl="1"/>
            <a:r>
              <a:rPr lang="en-US" altLang="en-US" sz="1400" dirty="0" smtClean="0"/>
              <a:t>11-15-1010, 11-15-0762, MAC GEN CIDs</a:t>
            </a:r>
          </a:p>
          <a:p>
            <a:r>
              <a:rPr lang="en-US" altLang="en-US" sz="1600" dirty="0" smtClean="0"/>
              <a:t>October 30</a:t>
            </a:r>
            <a:endParaRPr lang="en-US" altLang="en-US" sz="1600" dirty="0" smtClean="0"/>
          </a:p>
          <a:p>
            <a:r>
              <a:rPr lang="en-US" altLang="en-US" sz="1600" dirty="0" smtClean="0"/>
              <a:t>November meeting – 7 timeslots available</a:t>
            </a:r>
          </a:p>
          <a:p>
            <a:pPr lvl="1"/>
            <a:r>
              <a:rPr lang="en-US" altLang="en-US" sz="1400" dirty="0"/>
              <a:t>11-15-828 Peter E</a:t>
            </a:r>
          </a:p>
          <a:p>
            <a:pPr lvl="1"/>
            <a:r>
              <a:rPr lang="en-US" altLang="en-US" sz="1400" dirty="0" smtClean="0"/>
              <a:t>11-15-1023, 1024, 1025 – Matt F – 1 hour</a:t>
            </a:r>
          </a:p>
          <a:p>
            <a:pPr lvl="1"/>
            <a:r>
              <a:rPr lang="en-US" altLang="en-US" sz="1400" dirty="0" smtClean="0"/>
              <a:t>11-15-540 – Mark Hamilton (ARC related items)</a:t>
            </a:r>
          </a:p>
        </p:txBody>
      </p:sp>
    </p:spTree>
    <p:extLst>
      <p:ext uri="{BB962C8B-B14F-4D97-AF65-F5344CB8AC3E}">
        <p14:creationId xmlns:p14="http://schemas.microsoft.com/office/powerpoint/2010/main" val="15099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82886"/>
              </p:ext>
            </p:extLst>
          </p:nvPr>
        </p:nvGraphicFramePr>
        <p:xfrm>
          <a:off x="914400" y="1752600"/>
          <a:ext cx="7467600" cy="4778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181600"/>
              </a:tblGrid>
              <a:tr h="232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Editorials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Adrian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7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Frame Control field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Stephen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McCann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634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Frame formats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 Adrian</a:t>
                      </a:r>
                    </a:p>
                  </a:txBody>
                  <a:tcPr marL="19050" marR="19050" marT="0" marB="0"/>
                </a:tc>
              </a:tr>
              <a:tr h="2789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Frame formats 8.4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 Adrian</a:t>
                      </a:r>
                    </a:p>
                  </a:txBody>
                  <a:tcPr marL="19050" marR="19050" marT="0" marB="0"/>
                </a:tc>
              </a:tr>
              <a:tr h="185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HCF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Menzo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19050" marR="19050" marT="0" marB="0"/>
                </a:tc>
              </a:tr>
              <a:tr h="185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Layer Management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Mike Montemurro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185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MAC management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  Menzo and Jouni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5579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MAC operation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24 Adrian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comments to Graham,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 Mark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Rison Comments to Dorothy,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Matt Fischer,  2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Payam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2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Sigurd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2 Mark Hamilton, 5 David Hunter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CIDs to Menzo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185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MAC Service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 Donald</a:t>
                      </a: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MAC state machine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 Mark H</a:t>
                      </a: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Mesh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 Guido</a:t>
                      </a: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Power Saving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 Emily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Terminology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 Adrian</a:t>
                      </a: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TPC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 Graham</a:t>
                      </a:r>
                    </a:p>
                  </a:txBody>
                  <a:tcPr marL="19050" marR="19050" marT="0" marB="0"/>
                </a:tc>
              </a:tr>
              <a:tr h="3771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(blank)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 Adrian</a:t>
                      </a:r>
                    </a:p>
                  </a:txBody>
                  <a:tcPr marL="19050" marR="1905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Unassigned CID Assignment Requests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HP-Aruba Networks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54FC9212-A276-4579-8D5E-ABD8504D37D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64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E58D16CA-04AA-4616-9A71-236CA8F67F1E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References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5334000"/>
          </a:xfrm>
        </p:spPr>
        <p:txBody>
          <a:bodyPr/>
          <a:lstStyle/>
          <a:p>
            <a:r>
              <a:rPr lang="en-US" altLang="en-US" sz="2000" dirty="0" smtClean="0">
                <a:hlinkClick r:id="rId3"/>
              </a:rPr>
              <a:t>https://mentor.ieee.org/802.11/dcn/12/11-12-0594-02-0000-revision-par-proposal-for-802-11-2012.doc</a:t>
            </a:r>
            <a:endParaRPr lang="en-US" altLang="en-US" sz="2000" dirty="0" smtClean="0"/>
          </a:p>
          <a:p>
            <a:r>
              <a:rPr lang="en-US" altLang="en-US" sz="2000" dirty="0">
                <a:hlinkClick r:id="rId4"/>
              </a:rPr>
              <a:t>https://</a:t>
            </a:r>
            <a:r>
              <a:rPr lang="en-US" altLang="en-US" sz="2000" dirty="0" smtClean="0">
                <a:hlinkClick r:id="rId4"/>
              </a:rPr>
              <a:t>mentor.ieee.org/802.11/dcn/13/11-13-0233-56-000m-revmc-wg-ballot-comments.xls</a:t>
            </a:r>
            <a:r>
              <a:rPr lang="en-US" altLang="en-US" sz="2000" dirty="0" smtClean="0"/>
              <a:t> </a:t>
            </a:r>
          </a:p>
          <a:p>
            <a:r>
              <a:rPr lang="en-US" altLang="en-US" sz="2000" dirty="0">
                <a:hlinkClick r:id="rId5"/>
              </a:rPr>
              <a:t>https://</a:t>
            </a:r>
            <a:r>
              <a:rPr lang="en-US" altLang="en-US" sz="2000" dirty="0" smtClean="0">
                <a:hlinkClick r:id="rId5"/>
              </a:rPr>
              <a:t>mentor.ieee.org/802.11/dcn/15/11-15-0532-11-000m-revmc-sponsor-ballot-comments.xls</a:t>
            </a:r>
            <a:r>
              <a:rPr lang="en-US" altLang="en-US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51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51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BF9088BE-4FB0-43D4-875F-2C4B42EE0B21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457200"/>
          </a:xfrm>
        </p:spPr>
        <p:txBody>
          <a:bodyPr/>
          <a:lstStyle/>
          <a:p>
            <a:r>
              <a:rPr lang="en-US" altLang="en-US" sz="2400" smtClean="0"/>
              <a:t>TGmc Agenda</a:t>
            </a:r>
          </a:p>
        </p:txBody>
      </p:sp>
      <p:sp>
        <p:nvSpPr>
          <p:cNvPr id="4103" name="Rectangle 19"/>
          <p:cNvSpPr>
            <a:spLocks noChangeArrowheads="1"/>
          </p:cNvSpPr>
          <p:nvPr/>
        </p:nvSpPr>
        <p:spPr bwMode="auto">
          <a:xfrm>
            <a:off x="305666" y="1371600"/>
            <a:ext cx="40100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/>
              <a:t>Monday PM1</a:t>
            </a:r>
          </a:p>
          <a:p>
            <a:pPr lvl="1"/>
            <a:r>
              <a:rPr lang="en-US" altLang="en-US" sz="1600" dirty="0"/>
              <a:t>Chair’s Welcome, Status, Review of Objectives, Approve agenda, minutes</a:t>
            </a:r>
          </a:p>
          <a:p>
            <a:pPr lvl="1"/>
            <a:r>
              <a:rPr lang="en-US" altLang="en-US" sz="1600" dirty="0"/>
              <a:t>Editor’s </a:t>
            </a:r>
            <a:r>
              <a:rPr lang="en-US" altLang="en-US" sz="1600" dirty="0" smtClean="0"/>
              <a:t>Report</a:t>
            </a:r>
          </a:p>
          <a:p>
            <a:pPr lvl="1"/>
            <a:r>
              <a:rPr lang="en-US" altLang="en-US" sz="1600" dirty="0" smtClean="0"/>
              <a:t>Comment resolution: 11-15-1142, 0828r1 Peter E, 11-15-1017, 1018, 1019 Stephen M</a:t>
            </a:r>
          </a:p>
        </p:txBody>
      </p:sp>
      <p:sp>
        <p:nvSpPr>
          <p:cNvPr id="4110" name="Rectangle 35"/>
          <p:cNvSpPr>
            <a:spLocks noChangeArrowheads="1"/>
          </p:cNvSpPr>
          <p:nvPr/>
        </p:nvSpPr>
        <p:spPr bwMode="auto">
          <a:xfrm>
            <a:off x="4763386" y="4038600"/>
            <a:ext cx="415201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 smtClean="0"/>
              <a:t>Thursday PM1 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 smtClean="0"/>
              <a:t>Comment resolution – 11-15-1147 –Menzo, </a:t>
            </a:r>
            <a:r>
              <a:rPr lang="en-US" altLang="en-US" sz="1600" dirty="0" smtClean="0"/>
              <a:t>GEN</a:t>
            </a:r>
            <a:endParaRPr lang="en-US" altLang="en-US" sz="1600" dirty="0" smtClean="0"/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369397" y="5562600"/>
            <a:ext cx="438313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/>
              <a:t>Tuesday </a:t>
            </a:r>
            <a:r>
              <a:rPr lang="en-US" altLang="en-US" sz="1800" dirty="0" smtClean="0"/>
              <a:t>PM2 </a:t>
            </a:r>
            <a:endParaRPr lang="en-US" altLang="en-US" sz="1800" dirty="0"/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11ad comment </a:t>
            </a:r>
            <a:r>
              <a:rPr lang="en-US" altLang="en-US" sz="1600" dirty="0" smtClean="0"/>
              <a:t>resolution:11-15-1124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 smtClean="0"/>
              <a:t>11-15-1037</a:t>
            </a: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4800600" y="4800600"/>
            <a:ext cx="4343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 smtClean="0"/>
              <a:t>Thursday PM2 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 smtClean="0"/>
              <a:t>Motions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 smtClean="0"/>
              <a:t>Comment resolution – </a:t>
            </a:r>
            <a:r>
              <a:rPr lang="en-US" altLang="en-US" sz="1600" dirty="0"/>
              <a:t>11-15-1132 – </a:t>
            </a:r>
            <a:r>
              <a:rPr lang="en-US" altLang="en-US" sz="1600" dirty="0" smtClean="0"/>
              <a:t>Jouni, </a:t>
            </a:r>
            <a:r>
              <a:rPr lang="en-US" altLang="en-US" sz="1600" dirty="0"/>
              <a:t>11-15-1090 – </a:t>
            </a:r>
            <a:r>
              <a:rPr lang="en-US" altLang="en-US" sz="1600" dirty="0" err="1" smtClean="0"/>
              <a:t>Sigurd</a:t>
            </a:r>
            <a:r>
              <a:rPr lang="en-US" altLang="en-US" sz="1600" dirty="0" smtClean="0"/>
              <a:t>, </a:t>
            </a:r>
            <a:r>
              <a:rPr lang="en-US" altLang="en-US" sz="1600" dirty="0" smtClean="0"/>
              <a:t>11-15-1174, 1175 - Youhan</a:t>
            </a:r>
            <a:endParaRPr lang="en-US" altLang="en-US" sz="1600" dirty="0" smtClean="0"/>
          </a:p>
          <a:p>
            <a:pPr lvl="1">
              <a:lnSpc>
                <a:spcPct val="80000"/>
              </a:lnSpc>
            </a:pPr>
            <a:r>
              <a:rPr lang="en-US" altLang="en-US" sz="1600" dirty="0" smtClean="0"/>
              <a:t>Plans </a:t>
            </a:r>
            <a:r>
              <a:rPr lang="en-US" altLang="en-US" sz="1600" dirty="0"/>
              <a:t>for </a:t>
            </a:r>
            <a:r>
              <a:rPr lang="en-US" altLang="en-US" sz="1600" dirty="0" smtClean="0"/>
              <a:t>November, </a:t>
            </a:r>
            <a:r>
              <a:rPr lang="en-US" altLang="en-US" sz="1600" dirty="0"/>
              <a:t>Schedule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AOB, Adjourn</a:t>
            </a:r>
          </a:p>
          <a:p>
            <a:pPr lvl="1">
              <a:lnSpc>
                <a:spcPct val="80000"/>
              </a:lnSpc>
            </a:pPr>
            <a:endParaRPr lang="en-US" altLang="en-US" sz="1400" dirty="0"/>
          </a:p>
          <a:p>
            <a:pPr marL="457200" lvl="1" indent="0">
              <a:buNone/>
            </a:pPr>
            <a:endParaRPr lang="en-US" altLang="en-US" sz="1600" dirty="0" smtClean="0"/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340302" y="4457700"/>
            <a:ext cx="3454016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/>
              <a:t>Tuesday </a:t>
            </a:r>
            <a:r>
              <a:rPr lang="en-US" altLang="en-US" sz="1800" dirty="0" smtClean="0"/>
              <a:t>PM1</a:t>
            </a:r>
            <a:endParaRPr lang="en-US" altLang="en-US" sz="1800" dirty="0"/>
          </a:p>
          <a:p>
            <a:pPr lvl="1"/>
            <a:r>
              <a:rPr lang="en-US" altLang="en-US" sz="1600" dirty="0" smtClean="0"/>
              <a:t>11-15-1010 </a:t>
            </a:r>
            <a:r>
              <a:rPr lang="en-US" altLang="en-US" sz="1600" dirty="0"/>
              <a:t>- Adrian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11-15-1037 </a:t>
            </a:r>
            <a:r>
              <a:rPr lang="en-US" altLang="en-US" sz="1600" dirty="0" smtClean="0"/>
              <a:t>Graham, S. McCann – 1018, 1019</a:t>
            </a:r>
            <a:endParaRPr lang="en-US" altLang="en-US" sz="1600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1600" dirty="0" smtClean="0"/>
              <a:t/>
            </a:r>
            <a:br>
              <a:rPr lang="en-US" altLang="en-US" sz="1600" dirty="0" smtClean="0"/>
            </a:br>
            <a:endParaRPr lang="en-US" altLang="en-US" sz="1600" dirty="0" smtClean="0"/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4752532" y="1143000"/>
            <a:ext cx="421913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 smtClean="0"/>
              <a:t>Wednesday PM1</a:t>
            </a:r>
            <a:endParaRPr lang="en-US" altLang="en-US" sz="1800" dirty="0"/>
          </a:p>
          <a:p>
            <a:pPr lvl="1"/>
            <a:r>
              <a:rPr lang="en-US" altLang="en-US" sz="1600" dirty="0" smtClean="0"/>
              <a:t>Motions</a:t>
            </a:r>
          </a:p>
          <a:p>
            <a:pPr lvl="1"/>
            <a:r>
              <a:rPr lang="en-US" altLang="en-US" sz="1600" dirty="0" smtClean="0"/>
              <a:t>Comment resolution – Location, see next </a:t>
            </a:r>
            <a:r>
              <a:rPr lang="en-US" altLang="en-US" sz="1600" dirty="0" smtClean="0"/>
              <a:t>slide, 11-15-1010</a:t>
            </a:r>
            <a:endParaRPr lang="en-US" altLang="en-US" sz="1600" dirty="0" smtClean="0"/>
          </a:p>
        </p:txBody>
      </p:sp>
      <p:sp>
        <p:nvSpPr>
          <p:cNvPr id="16" name="Rectangle 35"/>
          <p:cNvSpPr>
            <a:spLocks noChangeArrowheads="1"/>
          </p:cNvSpPr>
          <p:nvPr/>
        </p:nvSpPr>
        <p:spPr bwMode="auto">
          <a:xfrm>
            <a:off x="4752532" y="2286000"/>
            <a:ext cx="4162868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 smtClean="0"/>
              <a:t>Wednesday PM2</a:t>
            </a:r>
            <a:endParaRPr lang="en-US" altLang="en-US" sz="1800" dirty="0"/>
          </a:p>
          <a:p>
            <a:pPr lvl="1"/>
            <a:r>
              <a:rPr lang="en-US" altLang="en-US" sz="1600" dirty="0" smtClean="0"/>
              <a:t>11-15-0516 Graham Smith CCA 11b</a:t>
            </a:r>
          </a:p>
          <a:p>
            <a:pPr lvl="1"/>
            <a:r>
              <a:rPr lang="en-US" altLang="en-US" sz="1600" dirty="0" smtClean="0"/>
              <a:t>Comment resolution – CIDs 5960 Matt Fischer 11-15-1022, 1023, 1024, 1025 , 11-15-0654</a:t>
            </a:r>
          </a:p>
          <a:p>
            <a:pPr lvl="1"/>
            <a:r>
              <a:rPr lang="en-US" altLang="en-US" sz="1600" dirty="0"/>
              <a:t>A</a:t>
            </a:r>
            <a:r>
              <a:rPr lang="en-US" altLang="en-US" sz="1600" dirty="0" smtClean="0"/>
              <a:t>dditional </a:t>
            </a:r>
            <a:r>
              <a:rPr lang="en-US" altLang="en-US" sz="1600" dirty="0" smtClean="0"/>
              <a:t>CIDs 11-15-1010</a:t>
            </a:r>
            <a:endParaRPr lang="en-US" altLang="en-US" sz="1600" dirty="0" smtClean="0"/>
          </a:p>
          <a:p>
            <a:pPr lvl="1"/>
            <a:endParaRPr lang="en-US" altLang="en-US" sz="1600" dirty="0" smtClean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04800" y="3352800"/>
            <a:ext cx="40100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800" dirty="0"/>
              <a:t>Monday </a:t>
            </a:r>
            <a:r>
              <a:rPr lang="en-US" altLang="en-US" sz="1800" dirty="0" smtClean="0"/>
              <a:t>PM2</a:t>
            </a:r>
            <a:endParaRPr lang="en-US" altLang="en-US" sz="1800" dirty="0"/>
          </a:p>
          <a:p>
            <a:pPr lvl="1"/>
            <a:r>
              <a:rPr lang="en-US" altLang="en-US" sz="1600" dirty="0" smtClean="0"/>
              <a:t>Comment resolution: 11-15-1037 Graham</a:t>
            </a:r>
          </a:p>
          <a:p>
            <a:pPr lvl="1"/>
            <a:r>
              <a:rPr lang="en-US" altLang="en-US" sz="1600" dirty="0" smtClean="0"/>
              <a:t>CID 6334, 6333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536470C5-5E19-4BAF-ABCF-BFE882D72B5A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685800" y="-228600"/>
            <a:ext cx="7772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 sz="2800" u="sng">
              <a:solidFill>
                <a:schemeClr val="tx2"/>
              </a:solidFill>
            </a:endParaRP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381000" y="838200"/>
            <a:ext cx="84582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33363" indent="-180975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 altLang="en-US" sz="1400"/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7772400" cy="1066800"/>
          </a:xfrm>
        </p:spPr>
        <p:txBody>
          <a:bodyPr/>
          <a:lstStyle/>
          <a:p>
            <a:r>
              <a:rPr lang="en-US" altLang="en-US" sz="2800" dirty="0" err="1" smtClean="0"/>
              <a:t>TGmc</a:t>
            </a:r>
            <a:r>
              <a:rPr lang="en-US" altLang="en-US" sz="2800" dirty="0" smtClean="0"/>
              <a:t> – </a:t>
            </a:r>
            <a:r>
              <a:rPr lang="en-US" altLang="en-US" dirty="0" smtClean="0"/>
              <a:t>Wednesday PM1</a:t>
            </a:r>
            <a:br>
              <a:rPr lang="en-US" altLang="en-US" dirty="0" smtClean="0"/>
            </a:br>
            <a:endParaRPr lang="en-US" altLang="en-US" sz="1800" dirty="0" smtClean="0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381000" y="1852613"/>
            <a:ext cx="80772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b="0" dirty="0"/>
              <a:t>  </a:t>
            </a:r>
            <a:r>
              <a:rPr lang="en-US" sz="1800" b="0" dirty="0"/>
              <a:t> </a:t>
            </a:r>
            <a:r>
              <a:rPr lang="en-US" sz="1800" b="0" dirty="0" smtClean="0"/>
              <a:t>11-15-1162:  </a:t>
            </a:r>
            <a:r>
              <a:rPr lang="en-US" sz="1800" b="0" dirty="0"/>
              <a:t>CIDs 5177, 6049, 6419 </a:t>
            </a:r>
            <a:r>
              <a:rPr lang="en-US" sz="1800" b="0" dirty="0" smtClean="0"/>
              <a:t>, Ganesh </a:t>
            </a:r>
          </a:p>
          <a:p>
            <a:pPr marL="285750" indent="-285750"/>
            <a:r>
              <a:rPr lang="en-US" sz="1800" b="0" dirty="0" smtClean="0"/>
              <a:t>11-15-1072: Resolution </a:t>
            </a:r>
            <a:r>
              <a:rPr lang="en-US" sz="1800" b="0" dirty="0"/>
              <a:t>to CID (5860) – </a:t>
            </a:r>
            <a:r>
              <a:rPr lang="en-US" sz="1800" b="0" dirty="0" smtClean="0"/>
              <a:t>Carlos, to </a:t>
            </a:r>
            <a:r>
              <a:rPr lang="en-US" sz="1800" b="0" dirty="0"/>
              <a:t>be presented by </a:t>
            </a:r>
            <a:r>
              <a:rPr lang="en-US" sz="1800" b="0" dirty="0" smtClean="0"/>
              <a:t>Naveen </a:t>
            </a:r>
          </a:p>
          <a:p>
            <a:pPr marL="285750" indent="-285750"/>
            <a:r>
              <a:rPr lang="en-US" sz="1800" b="0" dirty="0" smtClean="0"/>
              <a:t>11-15-1163: No </a:t>
            </a:r>
            <a:r>
              <a:rPr lang="en-US" sz="1800" b="0" dirty="0"/>
              <a:t>preference Partial TSF - </a:t>
            </a:r>
            <a:r>
              <a:rPr lang="en-US" sz="1800" b="0" dirty="0" smtClean="0"/>
              <a:t>Ganesh</a:t>
            </a:r>
            <a:endParaRPr lang="en-US" sz="1800" b="0" dirty="0"/>
          </a:p>
          <a:p>
            <a:pPr marL="285750" indent="-285750"/>
            <a:r>
              <a:rPr lang="en-US" sz="1800" b="0" dirty="0" smtClean="0"/>
              <a:t>11-15-910 High </a:t>
            </a:r>
            <a:r>
              <a:rPr lang="en-US" sz="1800" b="0" dirty="0"/>
              <a:t>Resolution FTM –</a:t>
            </a:r>
            <a:r>
              <a:rPr lang="en-US" sz="1800" b="0" dirty="0" err="1"/>
              <a:t>Amichai</a:t>
            </a:r>
            <a:r>
              <a:rPr lang="en-US" sz="1800" b="0" dirty="0"/>
              <a:t> and Carlos (to be presented by </a:t>
            </a:r>
            <a:r>
              <a:rPr lang="en-US" sz="1800" b="0" dirty="0" err="1"/>
              <a:t>Alecs</a:t>
            </a:r>
            <a:r>
              <a:rPr lang="en-US" sz="1800" b="0" dirty="0"/>
              <a:t>) </a:t>
            </a:r>
          </a:p>
          <a:p>
            <a:r>
              <a:rPr lang="en-US" sz="1800" b="0" dirty="0"/>
              <a:t>    </a:t>
            </a:r>
            <a:r>
              <a:rPr lang="en-US" sz="1800" b="0" dirty="0" smtClean="0"/>
              <a:t>11-15-1073: Additional </a:t>
            </a:r>
            <a:r>
              <a:rPr lang="en-US" sz="1800" b="0" dirty="0"/>
              <a:t>Located related clarifications to 4.2 Draft – Carlos (to be presented by Naveen) </a:t>
            </a:r>
          </a:p>
          <a:p>
            <a:pPr marL="285750" indent="-285750"/>
            <a:r>
              <a:rPr lang="en-US" sz="1800" b="0" dirty="0"/>
              <a:t> </a:t>
            </a:r>
            <a:r>
              <a:rPr lang="en-US" sz="1800" b="0" dirty="0" smtClean="0"/>
              <a:t>RM </a:t>
            </a:r>
            <a:r>
              <a:rPr lang="en-US" sz="1800" b="0" dirty="0" smtClean="0"/>
              <a:t>Capability </a:t>
            </a:r>
            <a:r>
              <a:rPr lang="en-US" sz="1800" b="0" dirty="0"/>
              <a:t>+ Neighbor Report + FTM -</a:t>
            </a:r>
            <a:r>
              <a:rPr lang="en-US" sz="1800" b="0" dirty="0" smtClean="0"/>
              <a:t>Ganesh</a:t>
            </a:r>
            <a:endParaRPr lang="en-US" sz="1800" b="0" dirty="0"/>
          </a:p>
        </p:txBody>
      </p:sp>
      <p:sp>
        <p:nvSpPr>
          <p:cNvPr id="5129" name="Text Box 6"/>
          <p:cNvSpPr txBox="1">
            <a:spLocks noChangeArrowheads="1"/>
          </p:cNvSpPr>
          <p:nvPr/>
        </p:nvSpPr>
        <p:spPr bwMode="auto">
          <a:xfrm>
            <a:off x="517525" y="5989638"/>
            <a:ext cx="2382838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** Read slide deck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*** Note especially items #7 &amp; #11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2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536470C5-5E19-4BAF-ABCF-BFE882D72B5A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685800" y="-228600"/>
            <a:ext cx="7772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 sz="2800" u="sng">
              <a:solidFill>
                <a:schemeClr val="tx2"/>
              </a:solidFill>
            </a:endParaRP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381000" y="838200"/>
            <a:ext cx="84582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33363" indent="-180975"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 altLang="en-US" sz="1400"/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7772400" cy="1066800"/>
          </a:xfrm>
        </p:spPr>
        <p:txBody>
          <a:bodyPr/>
          <a:lstStyle/>
          <a:p>
            <a:r>
              <a:rPr lang="en-US" altLang="en-US" sz="2800" smtClean="0"/>
              <a:t>TGmc – </a:t>
            </a:r>
            <a:r>
              <a:rPr lang="en-US" altLang="en-US" smtClean="0"/>
              <a:t>Monday PM1</a:t>
            </a:r>
            <a:br>
              <a:rPr lang="en-US" altLang="en-US" smtClean="0"/>
            </a:br>
            <a:endParaRPr lang="en-US" altLang="en-US" sz="1800" smtClean="0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381000" y="1852613"/>
            <a:ext cx="8077200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altLang="en-US" sz="1800" b="0" dirty="0"/>
              <a:t>  Call Meeting to Order </a:t>
            </a: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altLang="en-US" sz="1800" b="0" dirty="0"/>
              <a:t>  Policies and Procedures, Attendance reminder</a:t>
            </a:r>
          </a:p>
          <a:p>
            <a:pPr lvl="1">
              <a:lnSpc>
                <a:spcPct val="80000"/>
              </a:lnSpc>
              <a:spcAft>
                <a:spcPct val="30000"/>
              </a:spcAft>
              <a:buFontTx/>
              <a:buChar char="•"/>
            </a:pPr>
            <a:r>
              <a:rPr lang="en-US" altLang="en-US" sz="1800" dirty="0"/>
              <a:t> **IEEE Patent Policy </a:t>
            </a:r>
            <a:r>
              <a:rPr lang="en-US" altLang="en-US" sz="1800" dirty="0">
                <a:hlinkClick r:id="rId3"/>
              </a:rPr>
              <a:t>http://standards.ieee.org/board/pat/pat-slideset.ppt</a:t>
            </a:r>
            <a:r>
              <a:rPr lang="en-US" altLang="en-US" sz="1800" dirty="0"/>
              <a:t>	</a:t>
            </a:r>
          </a:p>
          <a:p>
            <a:pPr lvl="2">
              <a:lnSpc>
                <a:spcPct val="80000"/>
              </a:lnSpc>
              <a:spcAft>
                <a:spcPct val="30000"/>
              </a:spcAft>
            </a:pPr>
            <a:r>
              <a:rPr lang="en-US" altLang="en-US" dirty="0"/>
              <a:t> Are there any patent claim(s)/patent application claim(s) and/or the holder of patent claim(s)/patent application claim(s) that the participant believes may be essential for the use of that standard? Minute any responses that were given, specifically the patent claim(s)/patent application claim(s) and/or the holder of the patent claim(s)/patent application claim(s) that were identified (if any) and by whom.</a:t>
            </a:r>
            <a:endParaRPr lang="en-US" altLang="en-US" sz="1800" dirty="0"/>
          </a:p>
        </p:txBody>
      </p:sp>
      <p:sp>
        <p:nvSpPr>
          <p:cNvPr id="5129" name="Text Box 6"/>
          <p:cNvSpPr txBox="1">
            <a:spLocks noChangeArrowheads="1"/>
          </p:cNvSpPr>
          <p:nvPr/>
        </p:nvSpPr>
        <p:spPr bwMode="auto">
          <a:xfrm>
            <a:off x="517525" y="5989638"/>
            <a:ext cx="2382838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** Read slide deck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*** Note especially items #7 &amp; #11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417494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AC17A76A-C091-475B-95FE-E64D9C972BC7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772400" cy="5334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altLang="en-US" dirty="0" smtClean="0"/>
              <a:t>Please review the documents at the following links: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IEEE Patent Policy: </a:t>
            </a:r>
            <a:r>
              <a:rPr lang="en-US" altLang="en-US" sz="1600" dirty="0" smtClean="0"/>
              <a:t> </a:t>
            </a:r>
            <a:r>
              <a:rPr lang="en-US" altLang="en-US" sz="1600" dirty="0" smtClean="0">
                <a:hlinkClick r:id="rId3" tooltip="http://standards.ieee.org/board/pat/pat-slideset.ppt"/>
              </a:rPr>
              <a:t>http://standards.ieee.org/board/pat/pat-slideset.ppt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Patent FAQ: </a:t>
            </a:r>
            <a:r>
              <a:rPr lang="en-US" altLang="en-US" sz="1600" dirty="0" smtClean="0"/>
              <a:t> </a:t>
            </a:r>
            <a:r>
              <a:rPr lang="en-US" altLang="en-US" sz="1600" dirty="0" smtClean="0">
                <a:hlinkClick r:id="rId4" tooltip="http://standards.ieee.org/board/pat/faq.pdf"/>
              </a:rPr>
              <a:t>http://standards.ieee.org/board/pat/faq.pdf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Letter of Assurance Form:</a:t>
            </a:r>
            <a:r>
              <a:rPr lang="en-US" altLang="en-US" sz="1600" dirty="0" smtClean="0"/>
              <a:t> </a:t>
            </a:r>
            <a:r>
              <a:rPr lang="en-US" altLang="en-US" sz="1600" dirty="0" smtClean="0">
                <a:hlinkClick r:id="rId5" tooltip="http://standards.ieee.org/board/pat/loa.pdf"/>
              </a:rPr>
              <a:t>http://standards.ieee.org/board/pat/loa.pdf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Affiliation FAQ: </a:t>
            </a:r>
            <a:r>
              <a:rPr lang="en-US" altLang="en-US" sz="1600" dirty="0" smtClean="0">
                <a:hlinkClick r:id="rId6" tooltip="http://standards.ieee.org/faqs/affiliationFAQ.html"/>
              </a:rPr>
              <a:t>http://standards.ieee.org/faqs/affiliationFAQ.html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Anti-Trust FAQ: </a:t>
            </a:r>
            <a:r>
              <a:rPr lang="en-US" altLang="en-US" sz="1600" dirty="0" smtClean="0">
                <a:hlinkClick r:id="rId7" tooltip="http://standards.ieee.org/resources/antitrust-guidelines.pdf"/>
              </a:rPr>
              <a:t>http://standards.ieee.org/resources/antitrust-guidelines.pdf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Ethics:</a:t>
            </a:r>
            <a:r>
              <a:rPr lang="en-US" altLang="en-US" sz="1600" dirty="0" smtClean="0"/>
              <a:t> </a:t>
            </a:r>
            <a:r>
              <a:rPr lang="en-US" altLang="en-US" sz="1600" dirty="0" smtClean="0">
                <a:hlinkClick r:id="rId8" tooltip="http://www.ieee.org/portal/cms_docs/about/CoE_poster.pdf"/>
              </a:rPr>
              <a:t>http://www.ieee.org/portal/cms_docs/about/CoE_poster.pdf</a:t>
            </a:r>
            <a:endParaRPr lang="en-US" altLang="en-US" sz="1600" dirty="0" smtClean="0"/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802 LMSC P&amp;P: </a:t>
            </a:r>
            <a:r>
              <a:rPr lang="en-US" altLang="en-US" sz="1600" dirty="0" smtClean="0">
                <a:hlinkClick r:id="rId9"/>
              </a:rPr>
              <a:t>http://standards.ieee.org/board/aud/LMSC.pdf</a:t>
            </a:r>
            <a:r>
              <a:rPr lang="en-US" altLang="en-US" sz="1600" dirty="0" smtClean="0"/>
              <a:t>   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802 LMSC OM: </a:t>
            </a:r>
            <a:r>
              <a:rPr lang="en-US" altLang="en-US" sz="1600" dirty="0">
                <a:hlinkClick r:id="rId10"/>
              </a:rPr>
              <a:t>http://</a:t>
            </a:r>
            <a:r>
              <a:rPr lang="en-US" altLang="en-US" sz="1600" dirty="0" smtClean="0">
                <a:hlinkClick r:id="rId10"/>
              </a:rPr>
              <a:t>www.ieee802.org/PNP/approved/IEEE_802_OM_v16.pdf</a:t>
            </a:r>
            <a:r>
              <a:rPr lang="en-US" altLang="en-US" sz="1600" dirty="0" smtClean="0"/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802 WG P&amp;P: </a:t>
            </a:r>
            <a:r>
              <a:rPr lang="en-US" altLang="en-US" sz="1600" dirty="0">
                <a:hlinkClick r:id="rId11"/>
              </a:rPr>
              <a:t>http://</a:t>
            </a:r>
            <a:r>
              <a:rPr lang="en-US" altLang="en-US" sz="1600" dirty="0" smtClean="0">
                <a:hlinkClick r:id="rId11"/>
              </a:rPr>
              <a:t>www.ieee802.org/PNP/approved/IEEE_802_WG_PandP_v16.pdf</a:t>
            </a:r>
            <a:r>
              <a:rPr lang="en-US" altLang="en-US" sz="1600" dirty="0" smtClean="0"/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en-US" dirty="0" smtClean="0"/>
              <a:t>IEEE 802.11 WG OM: </a:t>
            </a:r>
            <a:r>
              <a:rPr lang="en-US" altLang="en-US" sz="1600" dirty="0">
                <a:hlinkClick r:id="rId12"/>
              </a:rPr>
              <a:t>https://</a:t>
            </a:r>
            <a:r>
              <a:rPr lang="en-US" altLang="en-US" sz="1600" dirty="0" smtClean="0">
                <a:hlinkClick r:id="rId12"/>
              </a:rPr>
              <a:t>mentor.ieee.org/802.11/dcn/14/11-14-0629-12-0000-802-11-operations-manual.docx</a:t>
            </a:r>
            <a:r>
              <a:rPr lang="en-US" altLang="en-US" sz="1600" dirty="0" smtClean="0"/>
              <a:t> </a:t>
            </a:r>
          </a:p>
          <a:p>
            <a:pPr lvl="1">
              <a:lnSpc>
                <a:spcPct val="80000"/>
              </a:lnSpc>
              <a:defRPr/>
            </a:pPr>
            <a:endParaRPr lang="en-US" altLang="en-US" sz="1600" dirty="0"/>
          </a:p>
          <a:p>
            <a:pPr lvl="1">
              <a:lnSpc>
                <a:spcPct val="80000"/>
              </a:lnSpc>
              <a:defRPr/>
            </a:pPr>
            <a:endParaRPr lang="en-US" altLang="en-US" sz="1600" dirty="0" smtClean="0"/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en-US" altLang="en-US" sz="1600" dirty="0" smtClean="0"/>
              <a:t>From IEEE 802 Procedural document website: </a:t>
            </a:r>
            <a:r>
              <a:rPr lang="en-US" altLang="en-US" sz="1600" dirty="0" smtClean="0">
                <a:hlinkClick r:id="rId13"/>
              </a:rPr>
              <a:t>http</a:t>
            </a:r>
            <a:r>
              <a:rPr lang="en-US" altLang="en-US" sz="1600" dirty="0">
                <a:hlinkClick r:id="rId13"/>
              </a:rPr>
              <a:t>://</a:t>
            </a:r>
            <a:r>
              <a:rPr lang="en-US" altLang="en-US" sz="1600" dirty="0" smtClean="0">
                <a:hlinkClick r:id="rId13"/>
              </a:rPr>
              <a:t>www.ieee802.org/devdocs.shtml</a:t>
            </a:r>
            <a:r>
              <a:rPr lang="en-US" altLang="en-US" sz="1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819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8E561B01-4F0C-4DBD-8C25-C78BA8CFE8DF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71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Logistics</a:t>
            </a:r>
            <a:br>
              <a:rPr lang="en-US" altLang="en-US" smtClean="0"/>
            </a:br>
            <a:endParaRPr lang="en-US" altLang="en-US" sz="1800" smtClean="0"/>
          </a:p>
        </p:txBody>
      </p:sp>
      <p:sp>
        <p:nvSpPr>
          <p:cNvPr id="71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/>
            <a:r>
              <a:rPr lang="en-US" altLang="en-US" dirty="0" smtClean="0"/>
              <a:t>Attendance recording procedures</a:t>
            </a:r>
          </a:p>
          <a:p>
            <a:pPr lvl="1"/>
            <a:r>
              <a:rPr lang="en-US" altLang="en-US" dirty="0" smtClean="0">
                <a:hlinkClick r:id="rId3"/>
              </a:rPr>
              <a:t>https://imat.ieee.org</a:t>
            </a:r>
            <a:r>
              <a:rPr lang="en-US" altLang="en-US" dirty="0" smtClean="0"/>
              <a:t> </a:t>
            </a:r>
            <a:endParaRPr lang="en-US" altLang="en-US" sz="1800" dirty="0" smtClean="0"/>
          </a:p>
          <a:p>
            <a:pPr lvl="1"/>
            <a:r>
              <a:rPr lang="en-US" altLang="en-US" dirty="0" smtClean="0"/>
              <a:t>Must register before logging attendance</a:t>
            </a:r>
          </a:p>
          <a:p>
            <a:pPr lvl="1"/>
            <a:r>
              <a:rPr lang="en-US" altLang="en-US" dirty="0" smtClean="0"/>
              <a:t>Must log attendance during each 2 hour session</a:t>
            </a:r>
          </a:p>
          <a:p>
            <a:r>
              <a:rPr lang="en-US" altLang="en-US" dirty="0" smtClean="0"/>
              <a:t>Documentation</a:t>
            </a:r>
          </a:p>
          <a:p>
            <a:pPr lvl="1"/>
            <a:r>
              <a:rPr lang="en-US" altLang="en-US" dirty="0" smtClean="0">
                <a:hlinkClick r:id="rId4"/>
              </a:rPr>
              <a:t>http://mentor.ieee.org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Use “</a:t>
            </a:r>
            <a:r>
              <a:rPr lang="en-US" altLang="en-US" dirty="0" err="1" smtClean="0"/>
              <a:t>TGm</a:t>
            </a:r>
            <a:r>
              <a:rPr lang="en-US" altLang="en-US" dirty="0" smtClean="0"/>
              <a:t>” for documents relating to the Revision PAR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E57BF63C-6283-45AF-909E-430D45B72251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Monday PM1 (continued)</a:t>
            </a:r>
            <a:br>
              <a:rPr lang="en-US" altLang="en-US" smtClean="0"/>
            </a:br>
            <a:endParaRPr lang="en-US" altLang="en-US" sz="1800" smtClean="0"/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Objectives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Operate as the Ballot Resolution Group for P802.11-REVmc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Approve prior meeting minutes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hlinkClick r:id="rId3"/>
              </a:rPr>
              <a:t>https://</a:t>
            </a:r>
            <a:r>
              <a:rPr lang="en-US" altLang="en-US" dirty="0" smtClean="0">
                <a:hlinkClick r:id="rId3"/>
              </a:rPr>
              <a:t>mentor.ieee.org/802.11/dcn/15/11-15-0743-00-000m-revmc-brc-minutes-for-july-waikoloa.docx</a:t>
            </a:r>
            <a:r>
              <a:rPr lang="en-US" altLang="en-US" dirty="0" smtClean="0"/>
              <a:t>  </a:t>
            </a:r>
            <a:r>
              <a:rPr lang="en-US" altLang="en-US" dirty="0" smtClean="0">
                <a:hlinkClick r:id="rId4"/>
              </a:rPr>
              <a:t>https</a:t>
            </a:r>
            <a:r>
              <a:rPr lang="en-US" altLang="en-US" dirty="0">
                <a:hlinkClick r:id="rId4"/>
              </a:rPr>
              <a:t>://</a:t>
            </a:r>
            <a:r>
              <a:rPr lang="en-US" altLang="en-US" dirty="0" smtClean="0">
                <a:hlinkClick r:id="rId4"/>
              </a:rPr>
              <a:t>mentor.ieee.org/802.11/dcn/15/11-15-0974-02-000m-tgmc-teleconference-minutes-july-31-and-aug-07.docx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>
                <a:hlinkClick r:id="rId5"/>
              </a:rPr>
              <a:t>https://</a:t>
            </a:r>
            <a:r>
              <a:rPr lang="en-US" altLang="en-US" dirty="0" smtClean="0">
                <a:hlinkClick r:id="rId5"/>
              </a:rPr>
              <a:t>mentor.ieee.org/802.11/dcn/15/11-15-1009-00-000m-2015-08-14-tgmc-telecon-minutes.docx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hlinkClick r:id="rId6"/>
              </a:rPr>
              <a:t>https</a:t>
            </a:r>
            <a:r>
              <a:rPr lang="en-US" altLang="en-US" dirty="0">
                <a:hlinkClick r:id="rId6"/>
              </a:rPr>
              <a:t>://</a:t>
            </a:r>
            <a:r>
              <a:rPr lang="en-US" altLang="en-US" dirty="0" smtClean="0">
                <a:hlinkClick r:id="rId6"/>
              </a:rPr>
              <a:t>mentor.ieee.org/802.11/dcn/15/11-15-0993-02-000m-revmc-brc-minutes-for-f2f-aug-cambridge.docx</a:t>
            </a:r>
            <a:r>
              <a:rPr lang="en-US" alt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hlinkClick r:id="rId7"/>
              </a:rPr>
              <a:t>https</a:t>
            </a:r>
            <a:r>
              <a:rPr lang="en-US" altLang="en-US" dirty="0">
                <a:hlinkClick r:id="rId7"/>
              </a:rPr>
              <a:t>://</a:t>
            </a:r>
            <a:r>
              <a:rPr lang="en-US" altLang="en-US" dirty="0" smtClean="0">
                <a:hlinkClick r:id="rId7"/>
              </a:rPr>
              <a:t>mentor.ieee.org/802.11/dcn/15/11-15-1020-00-000m-tgmc-teleconference-minutes-aug-28.docx</a:t>
            </a:r>
            <a:r>
              <a:rPr lang="en-US" altLang="en-US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 Editor Report (Adrian Stephens)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Editor report: </a:t>
            </a:r>
            <a:r>
              <a:rPr lang="en-US" altLang="en-US" dirty="0">
                <a:hlinkClick r:id="rId8"/>
              </a:rPr>
              <a:t>https://</a:t>
            </a:r>
            <a:r>
              <a:rPr lang="en-US" altLang="en-US" dirty="0" smtClean="0">
                <a:hlinkClick r:id="rId8"/>
              </a:rPr>
              <a:t>mentor.ieee.org/802.11/dcn/13/11-13-0095-24-000m-editor-reports.pptx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800" smtClean="0"/>
              <a:t>September 2015</a:t>
            </a:r>
          </a:p>
        </p:txBody>
      </p:sp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Dorothy Stanley, HP-Aruba Networks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mtClean="0"/>
              <a:t>Slide </a:t>
            </a:r>
            <a:fld id="{E57BF63C-6283-45AF-909E-430D45B72251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Monday PM1 (continued)</a:t>
            </a:r>
            <a:br>
              <a:rPr lang="en-US" altLang="en-US" smtClean="0"/>
            </a:br>
            <a:endParaRPr lang="en-US" altLang="en-US" sz="1800" smtClean="0"/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0"/>
            <a:ext cx="83058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WG </a:t>
            </a:r>
            <a:r>
              <a:rPr lang="en-US" dirty="0"/>
              <a:t>chair has delegated </a:t>
            </a:r>
            <a:r>
              <a:rPr lang="en-US" dirty="0" smtClean="0"/>
              <a:t>BRC </a:t>
            </a:r>
            <a:r>
              <a:rPr lang="en-US" altLang="en-US" dirty="0"/>
              <a:t>Ballot Resolution </a:t>
            </a:r>
            <a:r>
              <a:rPr lang="en-US" altLang="en-US" dirty="0" smtClean="0"/>
              <a:t>Committee </a:t>
            </a:r>
            <a:r>
              <a:rPr lang="en-US" dirty="0" smtClean="0"/>
              <a:t>responsibility </a:t>
            </a:r>
            <a:r>
              <a:rPr lang="en-US" dirty="0"/>
              <a:t>to </a:t>
            </a:r>
            <a:r>
              <a:rPr lang="en-US" dirty="0" err="1" smtClean="0"/>
              <a:t>TGmc</a:t>
            </a:r>
            <a:r>
              <a:rPr lang="en-US" dirty="0"/>
              <a:t>: 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www.ieee802.org/11/email/stds-802-11/msg01475.html</a:t>
            </a:r>
            <a:r>
              <a:rPr lang="en-US" dirty="0" smtClean="0"/>
              <a:t> </a:t>
            </a:r>
          </a:p>
          <a:p>
            <a:pPr lvl="1"/>
            <a:r>
              <a:rPr lang="en-US" i="1" dirty="0" smtClean="0"/>
              <a:t>“</a:t>
            </a:r>
            <a:r>
              <a:rPr lang="en-US" sz="2000" b="0" i="1" dirty="0" smtClean="0"/>
              <a:t>The </a:t>
            </a:r>
            <a:r>
              <a:rPr lang="en-US" sz="2000" b="0" i="1" dirty="0"/>
              <a:t>resolution of comments is delegated to </a:t>
            </a:r>
            <a:r>
              <a:rPr lang="en-US" sz="2000" b="0" i="1" dirty="0" err="1"/>
              <a:t>TGmc</a:t>
            </a:r>
            <a:r>
              <a:rPr lang="en-US" sz="2000" b="0" i="1" dirty="0"/>
              <a:t>, acting as a sponsor Ballot Resolution Committee (BRC):</a:t>
            </a:r>
          </a:p>
          <a:p>
            <a:pPr lvl="1"/>
            <a:r>
              <a:rPr lang="en-US" sz="1800" b="0" i="1" dirty="0" smtClean="0"/>
              <a:t>For </a:t>
            </a:r>
            <a:r>
              <a:rPr lang="en-US" sz="1800" b="0" i="1" dirty="0"/>
              <a:t>convenience, we will continue to use the term “</a:t>
            </a:r>
            <a:r>
              <a:rPr lang="en-US" sz="1800" b="0" i="1" dirty="0" err="1"/>
              <a:t>TGmc</a:t>
            </a:r>
            <a:r>
              <a:rPr lang="en-US" sz="1800" b="0" i="1" dirty="0"/>
              <a:t>” to represent this </a:t>
            </a:r>
            <a:r>
              <a:rPr lang="en-US" sz="1800" b="0" i="1" dirty="0" smtClean="0"/>
              <a:t>BRC</a:t>
            </a:r>
          </a:p>
          <a:p>
            <a:pPr lvl="1"/>
            <a:r>
              <a:rPr lang="en-US" sz="1800" b="0" i="1" dirty="0" smtClean="0"/>
              <a:t>Any </a:t>
            </a:r>
            <a:r>
              <a:rPr lang="en-US" sz="1800" b="0" i="1" dirty="0"/>
              <a:t>voting member of 802.11 can vote at </a:t>
            </a:r>
            <a:r>
              <a:rPr lang="en-US" sz="1800" b="0" i="1" dirty="0" err="1"/>
              <a:t>TGmc</a:t>
            </a:r>
            <a:r>
              <a:rPr lang="en-US" sz="1800" b="0" i="1" dirty="0"/>
              <a:t> </a:t>
            </a:r>
            <a:r>
              <a:rPr lang="en-US" sz="1800" b="0" i="1" dirty="0" smtClean="0"/>
              <a:t>meetings</a:t>
            </a:r>
          </a:p>
          <a:p>
            <a:pPr lvl="1"/>
            <a:r>
              <a:rPr lang="en-US" sz="1800" b="0" i="1" dirty="0" err="1" smtClean="0"/>
              <a:t>TGmc</a:t>
            </a:r>
            <a:r>
              <a:rPr lang="en-US" sz="1800" b="0" i="1" dirty="0" smtClean="0"/>
              <a:t> </a:t>
            </a:r>
            <a:r>
              <a:rPr lang="en-US" sz="1800" b="0" i="1" dirty="0"/>
              <a:t>can consider motions (e.g. comment resolution,  other changes to the draft, to recirculate) in any of its meetings – including </a:t>
            </a:r>
            <a:r>
              <a:rPr lang="en-US" sz="1800" b="0" i="1" dirty="0" err="1" smtClean="0"/>
              <a:t>telecons</a:t>
            </a:r>
            <a:endParaRPr lang="en-US" sz="1800" i="1" dirty="0" smtClean="0"/>
          </a:p>
          <a:p>
            <a:pPr lvl="1"/>
            <a:r>
              <a:rPr lang="en-US" sz="1800" b="0" i="1" dirty="0" err="1" smtClean="0"/>
              <a:t>TGmc</a:t>
            </a:r>
            <a:r>
              <a:rPr lang="en-US" sz="1800" b="0" i="1" dirty="0" smtClean="0"/>
              <a:t> </a:t>
            </a:r>
            <a:r>
              <a:rPr lang="en-US" sz="1800" b="0" i="1" dirty="0"/>
              <a:t>will meet during 802.11 F2F meetings</a:t>
            </a:r>
          </a:p>
          <a:p>
            <a:pPr lvl="1"/>
            <a:endParaRPr lang="en-US" sz="1800" b="0" i="1" dirty="0"/>
          </a:p>
          <a:p>
            <a:pPr lvl="1"/>
            <a:r>
              <a:rPr lang="en-US" sz="1800" b="0" i="1" dirty="0"/>
              <a:t>Ultimately the WG is required to approve any request to the executive committee to move </a:t>
            </a:r>
            <a:r>
              <a:rPr lang="en-US" sz="1800" b="0" i="1" dirty="0" smtClean="0"/>
              <a:t>the project </a:t>
            </a:r>
            <a:r>
              <a:rPr lang="en-US" sz="1800" b="0" i="1" dirty="0"/>
              <a:t>to the standards board for approval</a:t>
            </a:r>
            <a:r>
              <a:rPr lang="en-US" sz="1800" b="0" i="1" dirty="0" smtClean="0"/>
              <a:t>.”</a:t>
            </a:r>
            <a:endParaRPr lang="en-US" sz="1800" b="0" i="1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715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413615</TotalTime>
  <Words>1917</Words>
  <Application>Microsoft Office PowerPoint</Application>
  <PresentationFormat>On-screen Show (4:3)</PresentationFormat>
  <Paragraphs>421</Paragraphs>
  <Slides>24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802-11-Submission</vt:lpstr>
      <vt:lpstr>Document</vt:lpstr>
      <vt:lpstr>IEEE 802.11 TGmc September 2015 Agenda</vt:lpstr>
      <vt:lpstr>Abstract</vt:lpstr>
      <vt:lpstr>TGmc Agenda</vt:lpstr>
      <vt:lpstr>TGmc – Wednesday PM1 </vt:lpstr>
      <vt:lpstr>TGmc – Monday PM1 </vt:lpstr>
      <vt:lpstr>PowerPoint Presentation</vt:lpstr>
      <vt:lpstr>Logistics </vt:lpstr>
      <vt:lpstr>Monday PM1 (continued) </vt:lpstr>
      <vt:lpstr>Monday PM1 (continued) </vt:lpstr>
      <vt:lpstr>TGmc Plan of Record - modified</vt:lpstr>
      <vt:lpstr>Motion 153  –Editorials </vt:lpstr>
      <vt:lpstr>Motion 154   –  CID 5960 </vt:lpstr>
      <vt:lpstr>Motion 155  – GEN, MAC </vt:lpstr>
      <vt:lpstr>Motion 156  – CID3245 and Caption</vt:lpstr>
      <vt:lpstr>Motion 157  – Partial TSF No Preference </vt:lpstr>
      <vt:lpstr>Motion 158  – TSF Synchronization</vt:lpstr>
      <vt:lpstr>Motion 159  – High resolution FTM</vt:lpstr>
      <vt:lpstr>Motion 160  – Misc Location </vt:lpstr>
      <vt:lpstr>Motion 161  – CIDS 5011, 5012, 5013</vt:lpstr>
      <vt:lpstr>Motion 162  – Security CIDs</vt:lpstr>
      <vt:lpstr>September – November Meeting Planning</vt:lpstr>
      <vt:lpstr>Draft CID assignment</vt:lpstr>
      <vt:lpstr>Unassigned CID Assignment Requests</vt:lpstr>
      <vt:lpstr>References</vt:lpstr>
    </vt:vector>
  </TitlesOfParts>
  <Company>Aruba Networks, a subsidiary of 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TGm Agenda</dc:title>
  <dc:creator>Dorothy Stanley</dc:creator>
  <cp:lastModifiedBy>Dorothy Stanley</cp:lastModifiedBy>
  <cp:revision>2279</cp:revision>
  <cp:lastPrinted>1998-02-10T13:28:06Z</cp:lastPrinted>
  <dcterms:created xsi:type="dcterms:W3CDTF">2005-01-04T21:26:55Z</dcterms:created>
  <dcterms:modified xsi:type="dcterms:W3CDTF">2015-09-17T11:17:31Z</dcterms:modified>
</cp:coreProperties>
</file>