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38"/>
  </p:notesMasterIdLst>
  <p:handoutMasterIdLst>
    <p:handoutMasterId r:id="rId39"/>
  </p:handoutMasterIdLst>
  <p:sldIdLst>
    <p:sldId id="256" r:id="rId2"/>
    <p:sldId id="257" r:id="rId3"/>
    <p:sldId id="274" r:id="rId4"/>
    <p:sldId id="287" r:id="rId5"/>
    <p:sldId id="275" r:id="rId6"/>
    <p:sldId id="276" r:id="rId7"/>
    <p:sldId id="277" r:id="rId8"/>
    <p:sldId id="286" r:id="rId9"/>
    <p:sldId id="278" r:id="rId10"/>
    <p:sldId id="279" r:id="rId11"/>
    <p:sldId id="280" r:id="rId12"/>
    <p:sldId id="281" r:id="rId13"/>
    <p:sldId id="282" r:id="rId14"/>
    <p:sldId id="283" r:id="rId15"/>
    <p:sldId id="284" r:id="rId16"/>
    <p:sldId id="288" r:id="rId17"/>
    <p:sldId id="289" r:id="rId18"/>
    <p:sldId id="290" r:id="rId19"/>
    <p:sldId id="291" r:id="rId20"/>
    <p:sldId id="306" r:id="rId21"/>
    <p:sldId id="307" r:id="rId22"/>
    <p:sldId id="292" r:id="rId23"/>
    <p:sldId id="293" r:id="rId24"/>
    <p:sldId id="294" r:id="rId25"/>
    <p:sldId id="295" r:id="rId26"/>
    <p:sldId id="296" r:id="rId27"/>
    <p:sldId id="297" r:id="rId28"/>
    <p:sldId id="298" r:id="rId29"/>
    <p:sldId id="301" r:id="rId30"/>
    <p:sldId id="302" r:id="rId31"/>
    <p:sldId id="303" r:id="rId32"/>
    <p:sldId id="304" r:id="rId33"/>
    <p:sldId id="299" r:id="rId34"/>
    <p:sldId id="305" r:id="rId35"/>
    <p:sldId id="300" r:id="rId36"/>
    <p:sldId id="264" r:id="rId37"/>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20" autoAdjust="0"/>
    <p:restoredTop sz="86444" autoAdjust="0"/>
  </p:normalViewPr>
  <p:slideViewPr>
    <p:cSldViewPr>
      <p:cViewPr varScale="1">
        <p:scale>
          <a:sx n="51" d="100"/>
          <a:sy n="51" d="100"/>
        </p:scale>
        <p:origin x="-102" y="-216"/>
      </p:cViewPr>
      <p:guideLst>
        <p:guide orient="horz" pos="2160"/>
        <p:guide pos="2880"/>
      </p:guideLst>
    </p:cSldViewPr>
  </p:slideViewPr>
  <p:outlineViewPr>
    <p:cViewPr varScale="1">
      <p:scale>
        <a:sx n="33" d="100"/>
        <a:sy n="33" d="100"/>
      </p:scale>
      <p:origin x="48" y="0"/>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smtClean="0"/>
              <a:t>doc.: IEEE 802-11-15/0753r4</a:t>
            </a:r>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smtClean="0"/>
              <a:t>July 2015</a:t>
            </a:r>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smtClean="0"/>
              <a:t>Jon Rosdahl, CSR</a:t>
            </a:r>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doc.: IEEE 802-11-15/0753r4</a:t>
            </a:r>
            <a:endParaRPr lang="en-US"/>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July 2015</a:t>
            </a:r>
            <a:endParaRPr lang="en-US"/>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smtClean="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smtClean="0"/>
              <a:t>Jon Rosdahl, CSR</a:t>
            </a:r>
            <a:endParaRPr lang="en-US"/>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802-11-15/0753r4</a:t>
            </a:r>
            <a:endParaRPr lang="en-US"/>
          </a:p>
        </p:txBody>
      </p:sp>
      <p:sp>
        <p:nvSpPr>
          <p:cNvPr id="5" name="Rectangle 3"/>
          <p:cNvSpPr>
            <a:spLocks noGrp="1" noChangeArrowheads="1"/>
          </p:cNvSpPr>
          <p:nvPr>
            <p:ph type="dt"/>
          </p:nvPr>
        </p:nvSpPr>
        <p:spPr>
          <a:ln/>
        </p:spPr>
        <p:txBody>
          <a:bodyPr/>
          <a:lstStyle/>
          <a:p>
            <a:r>
              <a:rPr lang="en-US" smtClean="0"/>
              <a:t>July 2015</a:t>
            </a:r>
            <a:endParaRPr lang="en-US"/>
          </a:p>
        </p:txBody>
      </p:sp>
      <p:sp>
        <p:nvSpPr>
          <p:cNvPr id="6" name="Rectangle 6"/>
          <p:cNvSpPr>
            <a:spLocks noGrp="1" noChangeArrowheads="1"/>
          </p:cNvSpPr>
          <p:nvPr>
            <p:ph type="ftr"/>
          </p:nvPr>
        </p:nvSpPr>
        <p:spPr>
          <a:ln/>
        </p:spPr>
        <p:txBody>
          <a:bodyPr/>
          <a:lstStyle/>
          <a:p>
            <a:r>
              <a:rPr lang="en-US" smtClean="0"/>
              <a:t>Jon Rosdahl, CSR</a:t>
            </a:r>
            <a:endParaRPr lang="en-US"/>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802-11-15/0753r4</a:t>
            </a:r>
            <a:endParaRPr lang="en-US"/>
          </a:p>
        </p:txBody>
      </p:sp>
      <p:sp>
        <p:nvSpPr>
          <p:cNvPr id="5" name="Rectangle 3"/>
          <p:cNvSpPr>
            <a:spLocks noGrp="1" noChangeArrowheads="1"/>
          </p:cNvSpPr>
          <p:nvPr>
            <p:ph type="dt"/>
          </p:nvPr>
        </p:nvSpPr>
        <p:spPr>
          <a:ln/>
        </p:spPr>
        <p:txBody>
          <a:bodyPr/>
          <a:lstStyle/>
          <a:p>
            <a:r>
              <a:rPr lang="en-US" smtClean="0"/>
              <a:t>July 2015</a:t>
            </a:r>
            <a:endParaRPr lang="en-US"/>
          </a:p>
        </p:txBody>
      </p:sp>
      <p:sp>
        <p:nvSpPr>
          <p:cNvPr id="6" name="Rectangle 6"/>
          <p:cNvSpPr>
            <a:spLocks noGrp="1" noChangeArrowheads="1"/>
          </p:cNvSpPr>
          <p:nvPr>
            <p:ph type="ftr"/>
          </p:nvPr>
        </p:nvSpPr>
        <p:spPr>
          <a:ln/>
        </p:spPr>
        <p:txBody>
          <a:bodyPr/>
          <a:lstStyle/>
          <a:p>
            <a:r>
              <a:rPr lang="en-US" smtClean="0"/>
              <a:t>Jon Rosdahl, CSR</a:t>
            </a:r>
            <a:endParaRPr lang="en-US"/>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idx="10"/>
          </p:nvPr>
        </p:nvSpPr>
        <p:spPr/>
        <p:txBody>
          <a:bodyPr/>
          <a:lstStyle/>
          <a:p>
            <a:r>
              <a:rPr lang="en-US" smtClean="0"/>
              <a:t>doc.: IEEE 802-11-15/0753r4</a:t>
            </a:r>
            <a:endParaRPr lang="en-US"/>
          </a:p>
        </p:txBody>
      </p:sp>
      <p:sp>
        <p:nvSpPr>
          <p:cNvPr id="5" name="Date Placeholder 4"/>
          <p:cNvSpPr>
            <a:spLocks noGrp="1"/>
          </p:cNvSpPr>
          <p:nvPr>
            <p:ph type="dt" idx="11"/>
          </p:nvPr>
        </p:nvSpPr>
        <p:spPr/>
        <p:txBody>
          <a:bodyPr/>
          <a:lstStyle/>
          <a:p>
            <a:r>
              <a:rPr lang="en-US" smtClean="0"/>
              <a:t>July 2015</a:t>
            </a:r>
            <a:endParaRPr lang="en-US"/>
          </a:p>
        </p:txBody>
      </p:sp>
      <p:sp>
        <p:nvSpPr>
          <p:cNvPr id="6" name="Footer Placeholder 5"/>
          <p:cNvSpPr>
            <a:spLocks noGrp="1"/>
          </p:cNvSpPr>
          <p:nvPr>
            <p:ph type="ftr" idx="12"/>
          </p:nvPr>
        </p:nvSpPr>
        <p:spPr/>
        <p:txBody>
          <a:bodyPr/>
          <a:lstStyle/>
          <a:p>
            <a:r>
              <a:rPr lang="en-US" smtClean="0"/>
              <a:t>Jon Rosdahl, CSR</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3</a:t>
            </a:fld>
            <a:endParaRPr lang="en-US"/>
          </a:p>
        </p:txBody>
      </p:sp>
    </p:spTree>
    <p:extLst>
      <p:ext uri="{BB962C8B-B14F-4D97-AF65-F5344CB8AC3E}">
        <p14:creationId xmlns:p14="http://schemas.microsoft.com/office/powerpoint/2010/main" val="2590681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802-11-15/0753r4</a:t>
            </a:r>
            <a:endParaRPr lang="en-US"/>
          </a:p>
        </p:txBody>
      </p:sp>
      <p:sp>
        <p:nvSpPr>
          <p:cNvPr id="5" name="Rectangle 3"/>
          <p:cNvSpPr>
            <a:spLocks noGrp="1" noChangeArrowheads="1"/>
          </p:cNvSpPr>
          <p:nvPr>
            <p:ph type="dt"/>
          </p:nvPr>
        </p:nvSpPr>
        <p:spPr>
          <a:ln/>
        </p:spPr>
        <p:txBody>
          <a:bodyPr/>
          <a:lstStyle/>
          <a:p>
            <a:r>
              <a:rPr lang="en-US" smtClean="0"/>
              <a:t>July 2015</a:t>
            </a:r>
            <a:endParaRPr lang="en-US"/>
          </a:p>
        </p:txBody>
      </p:sp>
      <p:sp>
        <p:nvSpPr>
          <p:cNvPr id="6" name="Rectangle 6"/>
          <p:cNvSpPr>
            <a:spLocks noGrp="1" noChangeArrowheads="1"/>
          </p:cNvSpPr>
          <p:nvPr>
            <p:ph type="ftr"/>
          </p:nvPr>
        </p:nvSpPr>
        <p:spPr>
          <a:ln/>
        </p:spPr>
        <p:txBody>
          <a:bodyPr/>
          <a:lstStyle/>
          <a:p>
            <a:r>
              <a:rPr lang="en-US" smtClean="0"/>
              <a:t>Jon Rosdahl, CSR</a:t>
            </a:r>
            <a:endParaRPr lang="en-US"/>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36</a:t>
            </a:fld>
            <a:endParaRPr lang="en-US"/>
          </a:p>
        </p:txBody>
      </p:sp>
      <p:sp>
        <p:nvSpPr>
          <p:cNvPr id="20481"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3"/>
          <p:cNvSpPr>
            <a:spLocks noGrp="1" noChangeArrowheads="1"/>
          </p:cNvSpPr>
          <p:nvPr>
            <p:ph type="dt" idx="10"/>
          </p:nvPr>
        </p:nvSpPr>
        <p:spPr>
          <a:ln/>
        </p:spPr>
        <p:txBody>
          <a:bodyPr/>
          <a:lstStyle>
            <a:lvl1pPr>
              <a:defRPr/>
            </a:lvl1pPr>
          </a:lstStyle>
          <a:p>
            <a:r>
              <a:rPr lang="en-US" smtClean="0"/>
              <a:t>July 2015</a:t>
            </a:r>
            <a:endParaRPr lang="en-GB"/>
          </a:p>
        </p:txBody>
      </p:sp>
      <p:sp>
        <p:nvSpPr>
          <p:cNvPr id="5" name="Rectangle 4"/>
          <p:cNvSpPr>
            <a:spLocks noGrp="1" noChangeArrowheads="1"/>
          </p:cNvSpPr>
          <p:nvPr>
            <p:ph type="ftr" idx="11"/>
          </p:nvPr>
        </p:nvSpPr>
        <p:spPr>
          <a:ln/>
        </p:spPr>
        <p:txBody>
          <a:bodyPr/>
          <a:lstStyle>
            <a:lvl1pPr>
              <a:defRPr/>
            </a:lvl1pPr>
          </a:lstStyle>
          <a:p>
            <a:r>
              <a:rPr lang="en-GB" smtClean="0"/>
              <a:t>Jon Rosdahl, CSR</a:t>
            </a:r>
            <a:endParaRPr lang="en-GB"/>
          </a:p>
        </p:txBody>
      </p:sp>
      <p:sp>
        <p:nvSpPr>
          <p:cNvPr id="6" name="Rectangle 5"/>
          <p:cNvSpPr>
            <a:spLocks noGrp="1" noChangeArrowheads="1"/>
          </p:cNvSpPr>
          <p:nvPr>
            <p:ph type="sldNum" idx="12"/>
          </p:nvPr>
        </p:nvSpPr>
        <p:spPr>
          <a:ln/>
        </p:spPr>
        <p:txBody>
          <a:bodyPr/>
          <a:lstStyle>
            <a:lvl1pPr>
              <a:defRPr/>
            </a:lvl1pPr>
          </a:lstStyle>
          <a:p>
            <a:r>
              <a:rPr lang="en-GB" smtClean="0"/>
              <a:t>Slide </a:t>
            </a:r>
            <a:fld id="{DE40C9FC-4879-4F20-9ECA-A574A90476B7}"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3"/>
          <p:cNvSpPr>
            <a:spLocks noGrp="1" noChangeArrowheads="1"/>
          </p:cNvSpPr>
          <p:nvPr>
            <p:ph type="dt" idx="10"/>
          </p:nvPr>
        </p:nvSpPr>
        <p:spPr>
          <a:ln/>
        </p:spPr>
        <p:txBody>
          <a:bodyPr/>
          <a:lstStyle>
            <a:lvl1pPr>
              <a:defRPr/>
            </a:lvl1pPr>
          </a:lstStyle>
          <a:p>
            <a:r>
              <a:rPr lang="en-US" smtClean="0"/>
              <a:t>July 2015</a:t>
            </a:r>
            <a:endParaRPr lang="en-GB" dirty="0"/>
          </a:p>
        </p:txBody>
      </p:sp>
      <p:sp>
        <p:nvSpPr>
          <p:cNvPr id="5" name="Rectangle 4"/>
          <p:cNvSpPr>
            <a:spLocks noGrp="1" noChangeArrowheads="1"/>
          </p:cNvSpPr>
          <p:nvPr>
            <p:ph type="ftr" idx="11"/>
          </p:nvPr>
        </p:nvSpPr>
        <p:spPr>
          <a:ln/>
        </p:spPr>
        <p:txBody>
          <a:bodyPr/>
          <a:lstStyle>
            <a:lvl1pPr>
              <a:defRPr/>
            </a:lvl1pPr>
          </a:lstStyle>
          <a:p>
            <a:r>
              <a:rPr lang="en-GB" smtClean="0"/>
              <a:t>Jon Rosdahl, CSR</a:t>
            </a:r>
            <a:endParaRPr lang="en-GB" dirty="0"/>
          </a:p>
        </p:txBody>
      </p:sp>
      <p:sp>
        <p:nvSpPr>
          <p:cNvPr id="6" name="Rectangle 5"/>
          <p:cNvSpPr>
            <a:spLocks noGrp="1" noChangeArrowheads="1"/>
          </p:cNvSpPr>
          <p:nvPr>
            <p:ph type="sldNum" idx="12"/>
          </p:nvPr>
        </p:nvSpPr>
        <p:spPr>
          <a:ln/>
        </p:spPr>
        <p:txBody>
          <a:bodyPr/>
          <a:lstStyle>
            <a:lvl1pPr>
              <a:defRPr/>
            </a:lvl1pPr>
          </a:lstStyle>
          <a:p>
            <a:r>
              <a:rPr lang="en-GB" smtClean="0"/>
              <a:t>Slide </a:t>
            </a:r>
            <a:fld id="{440F5867-744E-4AA6-B0ED-4C44D2DFBB7B}"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idx="10"/>
          </p:nvPr>
        </p:nvSpPr>
        <p:spPr>
          <a:ln/>
        </p:spPr>
        <p:txBody>
          <a:bodyPr/>
          <a:lstStyle>
            <a:lvl1pPr>
              <a:defRPr/>
            </a:lvl1pPr>
          </a:lstStyle>
          <a:p>
            <a:r>
              <a:rPr lang="en-US" smtClean="0"/>
              <a:t>July 2015</a:t>
            </a:r>
            <a:endParaRPr lang="en-GB"/>
          </a:p>
        </p:txBody>
      </p:sp>
      <p:sp>
        <p:nvSpPr>
          <p:cNvPr id="5" name="Rectangle 4"/>
          <p:cNvSpPr>
            <a:spLocks noGrp="1" noChangeArrowheads="1"/>
          </p:cNvSpPr>
          <p:nvPr>
            <p:ph type="ftr" idx="11"/>
          </p:nvPr>
        </p:nvSpPr>
        <p:spPr>
          <a:ln/>
        </p:spPr>
        <p:txBody>
          <a:bodyPr/>
          <a:lstStyle>
            <a:lvl1pPr>
              <a:defRPr/>
            </a:lvl1pPr>
          </a:lstStyle>
          <a:p>
            <a:r>
              <a:rPr lang="en-GB" smtClean="0"/>
              <a:t>Jon Rosdahl, CSR</a:t>
            </a:r>
            <a:endParaRPr lang="en-GB"/>
          </a:p>
        </p:txBody>
      </p:sp>
      <p:sp>
        <p:nvSpPr>
          <p:cNvPr id="6" name="Rectangle 5"/>
          <p:cNvSpPr>
            <a:spLocks noGrp="1" noChangeArrowheads="1"/>
          </p:cNvSpPr>
          <p:nvPr>
            <p:ph type="sldNum" idx="12"/>
          </p:nvPr>
        </p:nvSpPr>
        <p:spPr>
          <a:ln/>
        </p:spPr>
        <p:txBody>
          <a:bodyPr/>
          <a:lstStyle>
            <a:lvl1pPr>
              <a:defRPr/>
            </a:lvl1pPr>
          </a:lstStyle>
          <a:p>
            <a:r>
              <a:rPr lang="en-GB" smtClean="0"/>
              <a:t>Slide </a:t>
            </a:r>
            <a:fld id="{3ABCC52B-A3F7-440B-BBF2-55191E6E777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3"/>
          <p:cNvSpPr>
            <a:spLocks noGrp="1" noChangeArrowheads="1"/>
          </p:cNvSpPr>
          <p:nvPr>
            <p:ph type="dt" idx="10"/>
          </p:nvPr>
        </p:nvSpPr>
        <p:spPr>
          <a:ln/>
        </p:spPr>
        <p:txBody>
          <a:bodyPr/>
          <a:lstStyle>
            <a:lvl1pPr>
              <a:defRPr/>
            </a:lvl1pPr>
          </a:lstStyle>
          <a:p>
            <a:r>
              <a:rPr lang="en-US" smtClean="0"/>
              <a:t>July 2015</a:t>
            </a:r>
            <a:endParaRPr lang="en-GB"/>
          </a:p>
        </p:txBody>
      </p:sp>
      <p:sp>
        <p:nvSpPr>
          <p:cNvPr id="6" name="Rectangle 4"/>
          <p:cNvSpPr>
            <a:spLocks noGrp="1" noChangeArrowheads="1"/>
          </p:cNvSpPr>
          <p:nvPr>
            <p:ph type="ftr" idx="11"/>
          </p:nvPr>
        </p:nvSpPr>
        <p:spPr>
          <a:ln/>
        </p:spPr>
        <p:txBody>
          <a:bodyPr/>
          <a:lstStyle>
            <a:lvl1pPr>
              <a:defRPr/>
            </a:lvl1pPr>
          </a:lstStyle>
          <a:p>
            <a:r>
              <a:rPr lang="en-GB" smtClean="0"/>
              <a:t>Jon Rosdahl, CSR</a:t>
            </a:r>
            <a:endParaRPr lang="en-GB"/>
          </a:p>
        </p:txBody>
      </p:sp>
      <p:sp>
        <p:nvSpPr>
          <p:cNvPr id="7" name="Rectangle 5"/>
          <p:cNvSpPr>
            <a:spLocks noGrp="1" noChangeArrowheads="1"/>
          </p:cNvSpPr>
          <p:nvPr>
            <p:ph type="sldNum" idx="12"/>
          </p:nvPr>
        </p:nvSpPr>
        <p:spPr>
          <a:ln/>
        </p:spPr>
        <p:txBody>
          <a:bodyPr/>
          <a:lstStyle>
            <a:lvl1pPr>
              <a:defRPr/>
            </a:lvl1pPr>
          </a:lstStyle>
          <a:p>
            <a:r>
              <a:rPr lang="en-GB" smtClean="0"/>
              <a:t>Slide </a:t>
            </a:r>
            <a:fld id="{1CD163DD-D5E7-41DA-95F2-71530C24F8C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buFont typeface="Times New Roman" pitchFamily="18" charset="0"/>
              <a:buNone/>
              <a:tabLst/>
              <a:defRPr>
                <a:latin typeface="Times New Roman" pitchFamily="18" charset="0"/>
                <a:ea typeface="Arial Unicode MS" pitchFamily="34" charset="-128"/>
                <a:cs typeface="Arial Unicode MS" pitchFamily="34" charset="-128"/>
              </a:defRPr>
            </a:lvl1pPr>
          </a:lstStyle>
          <a:p>
            <a:r>
              <a:rPr lang="en-US" smtClean="0"/>
              <a:t>July 2015</a:t>
            </a:r>
            <a:endParaRPr lang="en-GB"/>
          </a:p>
        </p:txBody>
      </p:sp>
      <p:sp>
        <p:nvSpPr>
          <p:cNvPr id="8" name="Footer Placeholder 7"/>
          <p:cNvSpPr>
            <a:spLocks noGrp="1"/>
          </p:cNvSpPr>
          <p:nvPr>
            <p:ph type="ftr" idx="11"/>
          </p:nvPr>
        </p:nvSpPr>
        <p:spPr>
          <a:xfrm>
            <a:off x="5643563" y="6475413"/>
            <a:ext cx="2898775" cy="180975"/>
          </a:xfrm>
        </p:spPr>
        <p:txBody>
          <a:bodyPr/>
          <a:lstStyle>
            <a:lvl1pPr>
              <a:defRPr/>
            </a:lvl1pPr>
          </a:lstStyle>
          <a:p>
            <a:r>
              <a:rPr lang="en-GB" smtClean="0"/>
              <a:t>Jon Rosdahl, CSR</a:t>
            </a:r>
            <a:endParaRPr lang="en-GB" dirty="0"/>
          </a:p>
        </p:txBody>
      </p:sp>
      <p:sp>
        <p:nvSpPr>
          <p:cNvPr id="9" name="Slide Number Placeholder 8"/>
          <p:cNvSpPr>
            <a:spLocks noGrp="1"/>
          </p:cNvSpPr>
          <p:nvPr>
            <p:ph type="sldNum" idx="12"/>
          </p:nvPr>
        </p:nvSpPr>
        <p:spPr/>
        <p:txBody>
          <a:bodyPr/>
          <a:lstStyle>
            <a:lvl1pPr>
              <a:defRPr/>
            </a:lvl1pPr>
          </a:lstStyle>
          <a:p>
            <a:r>
              <a:rPr lang="en-GB" smtClean="0"/>
              <a:t>Slide </a:t>
            </a:r>
            <a:fld id="{69B99EC4-A1FB-4C79-B9A5-C1FFD5A9038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3"/>
          <p:cNvSpPr>
            <a:spLocks noGrp="1" noChangeArrowheads="1"/>
          </p:cNvSpPr>
          <p:nvPr>
            <p:ph type="dt" idx="10"/>
          </p:nvPr>
        </p:nvSpPr>
        <p:spPr>
          <a:ln/>
        </p:spPr>
        <p:txBody>
          <a:bodyPr/>
          <a:lstStyle>
            <a:lvl1pPr>
              <a:defRPr/>
            </a:lvl1pPr>
          </a:lstStyle>
          <a:p>
            <a:r>
              <a:rPr lang="en-US" smtClean="0"/>
              <a:t>July 2015</a:t>
            </a:r>
            <a:endParaRPr lang="en-GB"/>
          </a:p>
        </p:txBody>
      </p:sp>
      <p:sp>
        <p:nvSpPr>
          <p:cNvPr id="4" name="Rectangle 4"/>
          <p:cNvSpPr>
            <a:spLocks noGrp="1" noChangeArrowheads="1"/>
          </p:cNvSpPr>
          <p:nvPr>
            <p:ph type="ftr" idx="11"/>
          </p:nvPr>
        </p:nvSpPr>
        <p:spPr>
          <a:ln/>
        </p:spPr>
        <p:txBody>
          <a:bodyPr/>
          <a:lstStyle>
            <a:lvl1pPr>
              <a:defRPr/>
            </a:lvl1pPr>
          </a:lstStyle>
          <a:p>
            <a:r>
              <a:rPr lang="en-GB" smtClean="0"/>
              <a:t>Jon Rosdahl, CSR</a:t>
            </a:r>
            <a:endParaRPr lang="en-GB"/>
          </a:p>
        </p:txBody>
      </p:sp>
      <p:sp>
        <p:nvSpPr>
          <p:cNvPr id="5" name="Rectangle 5"/>
          <p:cNvSpPr>
            <a:spLocks noGrp="1" noChangeArrowheads="1"/>
          </p:cNvSpPr>
          <p:nvPr>
            <p:ph type="sldNum" idx="12"/>
          </p:nvPr>
        </p:nvSpPr>
        <p:spPr>
          <a:ln/>
        </p:spPr>
        <p:txBody>
          <a:bodyPr/>
          <a:lstStyle>
            <a:lvl1pPr>
              <a:defRPr/>
            </a:lvl1pPr>
          </a:lstStyle>
          <a:p>
            <a:r>
              <a:rPr lang="en-GB" smtClean="0"/>
              <a:t>Slide </a:t>
            </a:r>
            <a:fld id="{06B781AF-4CCF-49B0-A572-DE54FBE5D942}"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r>
              <a:rPr lang="en-US" smtClean="0"/>
              <a:t>July 2015</a:t>
            </a:r>
            <a:endParaRPr lang="en-GB"/>
          </a:p>
        </p:txBody>
      </p:sp>
      <p:sp>
        <p:nvSpPr>
          <p:cNvPr id="3" name="Rectangle 4"/>
          <p:cNvSpPr>
            <a:spLocks noGrp="1" noChangeArrowheads="1"/>
          </p:cNvSpPr>
          <p:nvPr>
            <p:ph type="ftr" idx="11"/>
          </p:nvPr>
        </p:nvSpPr>
        <p:spPr>
          <a:ln/>
        </p:spPr>
        <p:txBody>
          <a:bodyPr/>
          <a:lstStyle>
            <a:lvl1pPr>
              <a:defRPr/>
            </a:lvl1pPr>
          </a:lstStyle>
          <a:p>
            <a:r>
              <a:rPr lang="en-GB" smtClean="0"/>
              <a:t>Jon Rosdahl, CSR</a:t>
            </a:r>
            <a:endParaRPr lang="en-GB"/>
          </a:p>
        </p:txBody>
      </p:sp>
      <p:sp>
        <p:nvSpPr>
          <p:cNvPr id="4" name="Rectangle 5"/>
          <p:cNvSpPr>
            <a:spLocks noGrp="1" noChangeArrowheads="1"/>
          </p:cNvSpPr>
          <p:nvPr>
            <p:ph type="sldNum" idx="12"/>
          </p:nvPr>
        </p:nvSpPr>
        <p:spPr>
          <a:ln/>
        </p:spPr>
        <p:txBody>
          <a:bodyPr/>
          <a:lstStyle>
            <a:lvl1pPr>
              <a:defRPr/>
            </a:lvl1pPr>
          </a:lstStyle>
          <a:p>
            <a:r>
              <a:rPr lang="en-GB" smtClean="0"/>
              <a:t>Slide </a:t>
            </a:r>
            <a:fld id="{F5D8E26B-7BCF-4D25-9C89-0168A6618F1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3"/>
          <p:cNvSpPr>
            <a:spLocks noGrp="1" noChangeArrowheads="1"/>
          </p:cNvSpPr>
          <p:nvPr>
            <p:ph type="dt" idx="10"/>
          </p:nvPr>
        </p:nvSpPr>
        <p:spPr>
          <a:ln/>
        </p:spPr>
        <p:txBody>
          <a:bodyPr/>
          <a:lstStyle>
            <a:lvl1pPr>
              <a:defRPr/>
            </a:lvl1pPr>
          </a:lstStyle>
          <a:p>
            <a:r>
              <a:rPr lang="en-US" smtClean="0"/>
              <a:t>July 2015</a:t>
            </a:r>
            <a:endParaRPr lang="en-GB"/>
          </a:p>
        </p:txBody>
      </p:sp>
      <p:sp>
        <p:nvSpPr>
          <p:cNvPr id="5" name="Rectangle 4"/>
          <p:cNvSpPr>
            <a:spLocks noGrp="1" noChangeArrowheads="1"/>
          </p:cNvSpPr>
          <p:nvPr>
            <p:ph type="ftr" idx="11"/>
          </p:nvPr>
        </p:nvSpPr>
        <p:spPr>
          <a:ln/>
        </p:spPr>
        <p:txBody>
          <a:bodyPr/>
          <a:lstStyle>
            <a:lvl1pPr>
              <a:defRPr/>
            </a:lvl1pPr>
          </a:lstStyle>
          <a:p>
            <a:r>
              <a:rPr lang="en-GB" smtClean="0"/>
              <a:t>Jon Rosdahl, CSR</a:t>
            </a:r>
            <a:endParaRPr lang="en-GB"/>
          </a:p>
        </p:txBody>
      </p:sp>
      <p:sp>
        <p:nvSpPr>
          <p:cNvPr id="6" name="Rectangle 5"/>
          <p:cNvSpPr>
            <a:spLocks noGrp="1" noChangeArrowheads="1"/>
          </p:cNvSpPr>
          <p:nvPr>
            <p:ph type="sldNum" idx="12"/>
          </p:nvPr>
        </p:nvSpPr>
        <p:spPr>
          <a:ln/>
        </p:spPr>
        <p:txBody>
          <a:bodyPr/>
          <a:lstStyle>
            <a:lvl1pPr>
              <a:defRPr/>
            </a:lvl1pPr>
          </a:lstStyle>
          <a:p>
            <a:r>
              <a:rPr lang="en-GB" smtClean="0"/>
              <a:t>Slide </a:t>
            </a:r>
            <a:fld id="{6B5E41C2-EF12-4EF2-8280-F2B4208277C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3"/>
          <p:cNvSpPr>
            <a:spLocks noGrp="1" noChangeArrowheads="1"/>
          </p:cNvSpPr>
          <p:nvPr>
            <p:ph type="dt" idx="10"/>
          </p:nvPr>
        </p:nvSpPr>
        <p:spPr>
          <a:ln/>
        </p:spPr>
        <p:txBody>
          <a:bodyPr/>
          <a:lstStyle>
            <a:lvl1pPr>
              <a:defRPr/>
            </a:lvl1pPr>
          </a:lstStyle>
          <a:p>
            <a:r>
              <a:rPr lang="en-US" smtClean="0"/>
              <a:t>July 2015</a:t>
            </a:r>
            <a:endParaRPr lang="en-GB"/>
          </a:p>
        </p:txBody>
      </p:sp>
      <p:sp>
        <p:nvSpPr>
          <p:cNvPr id="5" name="Rectangle 4"/>
          <p:cNvSpPr>
            <a:spLocks noGrp="1" noChangeArrowheads="1"/>
          </p:cNvSpPr>
          <p:nvPr>
            <p:ph type="ftr" idx="11"/>
          </p:nvPr>
        </p:nvSpPr>
        <p:spPr>
          <a:ln/>
        </p:spPr>
        <p:txBody>
          <a:bodyPr/>
          <a:lstStyle>
            <a:lvl1pPr>
              <a:defRPr/>
            </a:lvl1pPr>
          </a:lstStyle>
          <a:p>
            <a:r>
              <a:rPr lang="en-GB" smtClean="0"/>
              <a:t>Jon Rosdahl, CSR</a:t>
            </a:r>
            <a:endParaRPr lang="en-GB"/>
          </a:p>
        </p:txBody>
      </p:sp>
      <p:sp>
        <p:nvSpPr>
          <p:cNvPr id="6" name="Rectangle 5"/>
          <p:cNvSpPr>
            <a:spLocks noGrp="1" noChangeArrowheads="1"/>
          </p:cNvSpPr>
          <p:nvPr>
            <p:ph type="sldNum" idx="12"/>
          </p:nvPr>
        </p:nvSpPr>
        <p:spPr>
          <a:ln/>
        </p:spPr>
        <p:txBody>
          <a:bodyPr/>
          <a:lstStyle>
            <a:lvl1pPr>
              <a:defRPr/>
            </a:lvl1pPr>
          </a:lstStyle>
          <a:p>
            <a:r>
              <a:rPr lang="en-GB" smtClean="0"/>
              <a:t>Slide </a:t>
            </a:r>
            <a:fld id="{9B0D65C8-A0CA-4DDA-83BB-89786621859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685800" y="685800"/>
            <a:ext cx="7770813" cy="1065213"/>
          </a:xfrm>
          <a:prstGeom prst="rect">
            <a:avLst/>
          </a:prstGeom>
          <a:noFill/>
          <a:ln w="9525">
            <a:noFill/>
            <a:round/>
            <a:headEnd/>
            <a:tailEnd/>
          </a:ln>
        </p:spPr>
        <p:txBody>
          <a:bodyPr vert="horz" wrap="square" lIns="92160" tIns="46080" rIns="92160" bIns="46080" numCol="1" anchor="ctr" anchorCtr="0" compatLnSpc="1">
            <a:prstTxWarp prst="textNoShape">
              <a:avLst/>
            </a:prstTxWarp>
          </a:bodyPr>
          <a:lstStyle/>
          <a:p>
            <a:pPr lvl="0"/>
            <a:r>
              <a:rPr lang="en-GB" dirty="0" smtClean="0"/>
              <a:t>Click to edit the title text format</a:t>
            </a:r>
          </a:p>
        </p:txBody>
      </p:sp>
      <p:sp>
        <p:nvSpPr>
          <p:cNvPr id="2051" name="Rectangle 2"/>
          <p:cNvSpPr>
            <a:spLocks noGrp="1" noChangeArrowheads="1"/>
          </p:cNvSpPr>
          <p:nvPr>
            <p:ph type="body" idx="1"/>
          </p:nvPr>
        </p:nvSpPr>
        <p:spPr bwMode="auto">
          <a:xfrm>
            <a:off x="685800" y="1981200"/>
            <a:ext cx="7770813" cy="4113213"/>
          </a:xfrm>
          <a:prstGeom prst="rect">
            <a:avLst/>
          </a:prstGeom>
          <a:noFill/>
          <a:ln w="9525">
            <a:noFill/>
            <a:round/>
            <a:headEnd/>
            <a:tailEnd/>
          </a:ln>
        </p:spPr>
        <p:txBody>
          <a:bodyPr vert="horz" wrap="square" lIns="92160" tIns="46080" rIns="92160" bIns="4608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1027" name="Rectangle 3"/>
          <p:cNvSpPr>
            <a:spLocks noGrp="1" noChangeArrowheads="1"/>
          </p:cNvSpPr>
          <p:nvPr>
            <p:ph type="dt"/>
          </p:nvPr>
        </p:nvSpPr>
        <p:spPr bwMode="auto">
          <a:xfrm>
            <a:off x="696913" y="333375"/>
            <a:ext cx="1874837"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latin typeface="Times New Roman" pitchFamily="16" charset="0"/>
                <a:ea typeface="MS Gothic" charset="-128"/>
                <a:cs typeface="Arial Unicode MS" charset="0"/>
              </a:defRPr>
            </a:lvl1pPr>
          </a:lstStyle>
          <a:p>
            <a:r>
              <a:rPr lang="en-US" smtClean="0"/>
              <a:t>July 2015</a:t>
            </a:r>
            <a:endParaRPr lang="en-GB" dirty="0"/>
          </a:p>
        </p:txBody>
      </p:sp>
      <p:sp>
        <p:nvSpPr>
          <p:cNvPr id="1028" name="Rectangle 4"/>
          <p:cNvSpPr>
            <a:spLocks noGrp="1" noChangeArrowheads="1"/>
          </p:cNvSpPr>
          <p:nvPr>
            <p:ph type="ftr"/>
          </p:nvPr>
        </p:nvSpPr>
        <p:spPr bwMode="auto">
          <a:xfrm>
            <a:off x="5357813" y="6475413"/>
            <a:ext cx="3184525"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eaLnBrk="0" hangingPunct="0">
              <a:buClr>
                <a:srgbClr val="000000"/>
              </a:buClr>
              <a:buSzPct val="100000"/>
              <a:buFont typeface="Times New Roman" pitchFamily="18" charset="0"/>
              <a:buNone/>
              <a:defRPr sz="1200">
                <a:solidFill>
                  <a:srgbClr val="000000"/>
                </a:solidFill>
                <a:ea typeface="Arial Unicode MS" pitchFamily="34" charset="-128"/>
                <a:cs typeface="Arial Unicode MS" pitchFamily="34" charset="-128"/>
              </a:defRPr>
            </a:lvl1pPr>
          </a:lstStyle>
          <a:p>
            <a:r>
              <a:rPr lang="en-GB" smtClean="0"/>
              <a:t>Jon Rosdahl, CSR</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itchFamily="16" charset="0"/>
                <a:ea typeface="MS Gothic" charset="-128"/>
                <a:cs typeface="Arial Unicode MS" charset="0"/>
              </a:defRPr>
            </a:lvl1pPr>
          </a:lstStyle>
          <a:p>
            <a:r>
              <a:rPr lang="en-GB" smtClean="0"/>
              <a:t>Slide </a:t>
            </a:r>
            <a:fld id="{D09C756B-EB39-4236-ADBB-73052B179AE4}" type="slidenum">
              <a:rPr lang="en-GB" smtClean="0"/>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a:latin typeface="Times New Roman" pitchFamily="16" charset="0"/>
              <a:ea typeface="MS Gothic" charset="-128"/>
              <a:cs typeface="+mn-cs"/>
            </a:endParaRPr>
          </a:p>
        </p:txBody>
      </p:sp>
      <p:sp>
        <p:nvSpPr>
          <p:cNvPr id="1031" name="Rectangle 7"/>
          <p:cNvSpPr>
            <a:spLocks noChangeArrowheads="1"/>
          </p:cNvSpPr>
          <p:nvPr userDrawn="1"/>
        </p:nvSpPr>
        <p:spPr bwMode="auto">
          <a:xfrm>
            <a:off x="662933" y="6475412"/>
            <a:ext cx="1244771" cy="184666"/>
          </a:xfrm>
          <a:prstGeom prst="rect">
            <a:avLst/>
          </a:prstGeom>
          <a:noFill/>
          <a:ln w="9525">
            <a:noFill/>
            <a:round/>
            <a:headEnd/>
            <a:tailEnd/>
          </a:ln>
          <a:effectLst/>
        </p:spPr>
        <p:txBody>
          <a:bodyPr wrap="square" lIns="0" tIns="0" rIns="0" bIns="0">
            <a:spAutoFit/>
          </a:bodyPr>
          <a:lstStyle/>
          <a:p>
            <a: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200" dirty="0" smtClean="0">
                <a:solidFill>
                  <a:srgbClr val="000000"/>
                </a:solidFill>
                <a:latin typeface="Times New Roman" pitchFamily="16" charset="0"/>
                <a:ea typeface="MS Gothic" charset="-128"/>
                <a:cs typeface="+mn-cs"/>
              </a:rPr>
              <a:t>Submission</a:t>
            </a:r>
            <a:endParaRPr lang="en-GB" sz="1200" dirty="0">
              <a:solidFill>
                <a:srgbClr val="000000"/>
              </a:solidFill>
              <a:latin typeface="Times New Roman" pitchFamily="16" charset="0"/>
              <a:ea typeface="MS Gothic" charset="-128"/>
              <a:cs typeface="+mn-cs"/>
            </a:endParaRP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dirty="0">
              <a:latin typeface="Times New Roman" pitchFamily="16" charset="0"/>
              <a:ea typeface="MS Gothic" charset="-128"/>
              <a:cs typeface="+mn-cs"/>
            </a:endParaRPr>
          </a:p>
        </p:txBody>
      </p:sp>
      <p:sp>
        <p:nvSpPr>
          <p:cNvPr id="10" name="Date Placeholder 3"/>
          <p:cNvSpPr txBox="1">
            <a:spLocks/>
          </p:cNvSpPr>
          <p:nvPr/>
        </p:nvSpPr>
        <p:spPr bwMode="auto">
          <a:xfrm>
            <a:off x="3581400" y="357188"/>
            <a:ext cx="4872038" cy="273050"/>
          </a:xfrm>
          <a:prstGeom prst="rect">
            <a:avLst/>
          </a:prstGeom>
          <a:noFill/>
          <a:ln w="9525">
            <a:noFill/>
            <a:round/>
            <a:headEnd/>
            <a:tailEnd/>
          </a:ln>
          <a:effectLst/>
        </p:spPr>
        <p:txBody>
          <a:bodyPr lIns="0" tIns="0" rIns="0" bIns="0" anchor="b"/>
          <a:lstStyle>
            <a:lvl1pPr>
              <a:defRPr/>
            </a:lvl1pPr>
          </a:lstStyle>
          <a:p>
            <a:pPr algn="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800" b="1" dirty="0" smtClean="0">
                <a:solidFill>
                  <a:schemeClr val="tx1"/>
                </a:solidFill>
                <a:latin typeface="Times New Roman" pitchFamily="16" charset="0"/>
                <a:ea typeface="MS Gothic" charset="-128"/>
                <a:cs typeface="Arial Unicode MS" charset="0"/>
              </a:rPr>
              <a:t>doc.: IEEE 802.</a:t>
            </a:r>
            <a:r>
              <a:rPr lang="en-US" sz="1800" b="1" dirty="0" smtClean="0">
                <a:solidFill>
                  <a:schemeClr val="tx1"/>
                </a:solidFill>
                <a:effectLst/>
              </a:rPr>
              <a:t>11-15-00753r4</a:t>
            </a:r>
            <a:endParaRPr lang="en-GB" sz="1800" b="1" dirty="0" smtClean="0">
              <a:solidFill>
                <a:schemeClr val="tx1"/>
              </a:solidFill>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timing>
    <p:tnLst>
      <p:par>
        <p:cTn id="1" dur="indefinite" restart="never" nodeType="tmRoot"/>
      </p:par>
    </p:tnLst>
  </p:timing>
  <p:hf hdr="0"/>
  <p:txStyles>
    <p:titleStyle>
      <a:lvl1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mj-lt"/>
          <a:ea typeface="+mj-ea"/>
          <a:cs typeface="MS Gothic"/>
        </a:defRPr>
      </a:lvl1pPr>
      <a:lvl2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2pPr>
      <a:lvl3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3pPr>
      <a:lvl4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4pPr>
      <a:lvl5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8" charset="0"/>
        <a:defRPr sz="2400" b="1">
          <a:solidFill>
            <a:srgbClr val="000000"/>
          </a:solidFill>
          <a:latin typeface="+mn-lt"/>
          <a:ea typeface="+mn-ea"/>
          <a:cs typeface="MS Gothic"/>
        </a:defRPr>
      </a:lvl1pPr>
      <a:lvl2pPr marL="742950" indent="-285750" algn="l" defTabSz="449263" rtl="0" eaLnBrk="1" fontAlgn="base" hangingPunct="1">
        <a:spcBef>
          <a:spcPts val="500"/>
        </a:spcBef>
        <a:spcAft>
          <a:spcPct val="0"/>
        </a:spcAft>
        <a:buClr>
          <a:srgbClr val="000000"/>
        </a:buClr>
        <a:buSzPct val="100000"/>
        <a:buFont typeface="Times New Roman" pitchFamily="18" charset="0"/>
        <a:defRPr sz="2000">
          <a:solidFill>
            <a:srgbClr val="000000"/>
          </a:solidFill>
          <a:latin typeface="+mn-lt"/>
          <a:ea typeface="+mn-ea"/>
          <a:cs typeface="MS Gothic"/>
        </a:defRPr>
      </a:lvl2pPr>
      <a:lvl3pPr marL="1143000" indent="-228600" algn="l" defTabSz="449263" rtl="0" eaLnBrk="1" fontAlgn="base" hangingPunct="1">
        <a:spcBef>
          <a:spcPts val="450"/>
        </a:spcBef>
        <a:spcAft>
          <a:spcPct val="0"/>
        </a:spcAft>
        <a:buClr>
          <a:srgbClr val="000000"/>
        </a:buClr>
        <a:buSzPct val="100000"/>
        <a:buFont typeface="Times New Roman" pitchFamily="18" charset="0"/>
        <a:defRPr>
          <a:solidFill>
            <a:srgbClr val="000000"/>
          </a:solidFill>
          <a:latin typeface="+mn-lt"/>
          <a:ea typeface="+mn-ea"/>
          <a:cs typeface="MS Gothic"/>
        </a:defRPr>
      </a:lvl3pPr>
      <a:lvl4pPr marL="16002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4pPr>
      <a:lvl5pPr marL="20574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ieee802.org/1/files/public/docs2015/cn-yizhou-qbg-ext-for-nvo3-csd-v03.pdf" TargetMode="External"/><Relationship Id="rId13" Type="http://schemas.openxmlformats.org/officeDocument/2006/relationships/hyperlink" Target="https://mentor.ieee.org/802.11/dcn/15/11-15-0030-08-0ngp-ngp-par-draft.docx" TargetMode="External"/><Relationship Id="rId18" Type="http://schemas.openxmlformats.org/officeDocument/2006/relationships/hyperlink" Target="https://mentor.ieee.org/802.15/dcn/15/15-15-0406-00-0009-5c-changes.doc" TargetMode="External"/><Relationship Id="rId3" Type="http://schemas.openxmlformats.org/officeDocument/2006/relationships/hyperlink" Target="http://ieee802.org/1/files/public/docs2015/new-P802-1CM-draft-PAR-0515-v02.pdf" TargetMode="External"/><Relationship Id="rId21" Type="http://schemas.openxmlformats.org/officeDocument/2006/relationships/hyperlink" Target="https://mentor.ieee.org/802.24/dcn/15/24-15-0003-00-0000-iot-scope-form.docx" TargetMode="External"/><Relationship Id="rId7" Type="http://schemas.openxmlformats.org/officeDocument/2006/relationships/hyperlink" Target="http://ieee802.org/1/files/public/docs2015/cn-thaler-Qcn-draft-PAR.pdf" TargetMode="External"/><Relationship Id="rId12" Type="http://schemas.openxmlformats.org/officeDocument/2006/relationships/hyperlink" Target="http://www.ieee802.org/3/25GBASET/draft_P802.3bq_modified_CSD.pdf" TargetMode="External"/><Relationship Id="rId17" Type="http://schemas.openxmlformats.org/officeDocument/2006/relationships/hyperlink" Target="https://mentor.ieee.org/802.15/dcn/15/15-15-0464-00-0009-p802-15-9-par-detail-draft-change-2015-05.pdf" TargetMode="External"/><Relationship Id="rId2" Type="http://schemas.openxmlformats.org/officeDocument/2006/relationships/notesSlide" Target="../notesSlides/notesSlide2.xml"/><Relationship Id="rId16" Type="http://schemas.openxmlformats.org/officeDocument/2006/relationships/hyperlink" Target="https://mentor.ieee.org/802.15/dcn/15/15-15-0332-00-0000-15-3r1-draft-csd.docx" TargetMode="External"/><Relationship Id="rId20" Type="http://schemas.openxmlformats.org/officeDocument/2006/relationships/hyperlink" Target="https://mentor.ieee.org/802.19/dcn/15/19-15-0029-05-0CUB-draft-cub-csd.docx" TargetMode="External"/><Relationship Id="rId1" Type="http://schemas.openxmlformats.org/officeDocument/2006/relationships/slideLayout" Target="../slideLayouts/slideLayout2.xml"/><Relationship Id="rId6" Type="http://schemas.openxmlformats.org/officeDocument/2006/relationships/hyperlink" Target="http://www.ieee802.org/1/files/public/docs2015/cl-draft-Qcl-csd-0615-v1.docx" TargetMode="External"/><Relationship Id="rId11" Type="http://schemas.openxmlformats.org/officeDocument/2006/relationships/hyperlink" Target="http://www.ieee802.org/3/25GBASET/draft_P802.3bq_PAR_modification_300115.pdf" TargetMode="External"/><Relationship Id="rId5" Type="http://schemas.openxmlformats.org/officeDocument/2006/relationships/hyperlink" Target="http://www.ieee802.org/1/files/public/docs2015/cl-draft-1Q-YANG-par-0615-v02.pdf" TargetMode="External"/><Relationship Id="rId15" Type="http://schemas.openxmlformats.org/officeDocument/2006/relationships/hyperlink" Target="https://mentor.ieee.org/802.15/dcn/15/15-15-0324-00-0000-p802-15-3-revision-par-detail-draft.pdf" TargetMode="External"/><Relationship Id="rId23" Type="http://schemas.openxmlformats.org/officeDocument/2006/relationships/hyperlink" Target="https://mentor.ieee.org/privecsg/dcn/15/privecsg-15-0004-04-0000-privacy-recommendation-par-csd-proposal.pptx" TargetMode="External"/><Relationship Id="rId10" Type="http://schemas.openxmlformats.org/officeDocument/2006/relationships/hyperlink" Target="http://www.ieee802.org/1/files/public/docs2015/ck-draft-Xck-csd-0615-v1.docx" TargetMode="External"/><Relationship Id="rId19" Type="http://schemas.openxmlformats.org/officeDocument/2006/relationships/hyperlink" Target="http://grouper.ieee.org/groups/802/PARs/2015_07/P802_19_1a_PAR_Detail.pdf" TargetMode="External"/><Relationship Id="rId4" Type="http://schemas.openxmlformats.org/officeDocument/2006/relationships/hyperlink" Target="http://ieee802.org/1/files/public/docs2015/new-P802-1CM-draft-CSD-0515-v02.pdf" TargetMode="External"/><Relationship Id="rId9" Type="http://schemas.openxmlformats.org/officeDocument/2006/relationships/hyperlink" Target="http://www.ieee802.org/1/files/public/docs2015/ck-draft-1X-YANG-par-0615-v02.pdf" TargetMode="External"/><Relationship Id="rId14" Type="http://schemas.openxmlformats.org/officeDocument/2006/relationships/hyperlink" Target="https://mentor.ieee.org/802.11/dcn/15/11-15-0262-04-0ngp-csd-working-draft.docx" TargetMode="External"/><Relationship Id="rId22" Type="http://schemas.openxmlformats.org/officeDocument/2006/relationships/hyperlink" Target="https://mentor.ieee.org/privecsg/dcn/15/privecsg-15-0006-01-ecsg-privacy-recommendation-par-proposal.pdf"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ieee802.org/3/25GBASET/draft_P802_3bq_PAR_150715.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grouper.ieee.org/groups/802/PARs.s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802-11 PAR Review </a:t>
            </a:r>
            <a:r>
              <a:rPr lang="en-US" dirty="0" smtClean="0"/>
              <a:t>July 2015</a:t>
            </a:r>
            <a:endParaRPr lang="en-GB" dirty="0"/>
          </a:p>
        </p:txBody>
      </p:sp>
      <p:sp>
        <p:nvSpPr>
          <p:cNvPr id="3074" name="Rectangle 2"/>
          <p:cNvSpPr>
            <a:spLocks noGrp="1" noChangeArrowheads="1"/>
          </p:cNvSpPr>
          <p:nvPr>
            <p:ph idx="1"/>
          </p:nvPr>
        </p:nvSpPr>
        <p:spPr>
          <a:xfrm>
            <a:off x="685800" y="15240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2015-07-16</a:t>
            </a:r>
            <a:endParaRPr lang="en-GB" sz="2000" b="0" dirty="0"/>
          </a:p>
        </p:txBody>
      </p:sp>
      <p:sp>
        <p:nvSpPr>
          <p:cNvPr id="6" name="Date Placeholder 3"/>
          <p:cNvSpPr>
            <a:spLocks noGrp="1"/>
          </p:cNvSpPr>
          <p:nvPr>
            <p:ph type="dt" idx="10"/>
          </p:nvPr>
        </p:nvSpPr>
        <p:spPr>
          <a:xfrm>
            <a:off x="696912" y="333375"/>
            <a:ext cx="2303451" cy="273050"/>
          </a:xfrm>
        </p:spPr>
        <p:txBody>
          <a:bodyPr/>
          <a:lstStyle/>
          <a:p>
            <a:r>
              <a:rPr lang="en-US" dirty="0" smtClean="0"/>
              <a:t>July 2015</a:t>
            </a:r>
            <a:endParaRPr lang="en-GB" dirty="0"/>
          </a:p>
        </p:txBody>
      </p:sp>
      <p:sp>
        <p:nvSpPr>
          <p:cNvPr id="7" name="Footer Placeholder 4"/>
          <p:cNvSpPr>
            <a:spLocks noGrp="1"/>
          </p:cNvSpPr>
          <p:nvPr>
            <p:ph type="ftr" idx="11"/>
          </p:nvPr>
        </p:nvSpPr>
        <p:spPr>
          <a:xfrm>
            <a:off x="5500694" y="6475413"/>
            <a:ext cx="3041644" cy="180975"/>
          </a:xfrm>
        </p:spPr>
        <p:txBody>
          <a:bodyPr/>
          <a:lstStyle/>
          <a:p>
            <a:r>
              <a:rPr lang="en-GB" dirty="0" smtClean="0"/>
              <a:t>Jon Rosdahl, CSR</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1413429729"/>
              </p:ext>
            </p:extLst>
          </p:nvPr>
        </p:nvGraphicFramePr>
        <p:xfrm>
          <a:off x="522288" y="2286000"/>
          <a:ext cx="8050212" cy="2465388"/>
        </p:xfrm>
        <a:graphic>
          <a:graphicData uri="http://schemas.openxmlformats.org/presentationml/2006/ole">
            <mc:AlternateContent xmlns:mc="http://schemas.openxmlformats.org/markup-compatibility/2006">
              <mc:Choice xmlns:v="urn:schemas-microsoft-com:vml" Requires="v">
                <p:oleObj spid="_x0000_s3127" name="Document" r:id="rId4" imgW="8245941" imgH="2538755" progId="Word.Document.8">
                  <p:embed/>
                </p:oleObj>
              </mc:Choice>
              <mc:Fallback>
                <p:oleObj name="Document" r:id="rId4" imgW="8245941" imgH="2538755" progId="Word.Document.8">
                  <p:embed/>
                  <p:pic>
                    <p:nvPicPr>
                      <p:cNvPr id="0" name="Picture 3"/>
                      <p:cNvPicPr>
                        <a:picLocks noChangeAspect="1" noChangeArrowheads="1"/>
                      </p:cNvPicPr>
                      <p:nvPr/>
                    </p:nvPicPr>
                    <p:blipFill>
                      <a:blip r:embed="rId5"/>
                      <a:srcRect/>
                      <a:stretch>
                        <a:fillRect/>
                      </a:stretch>
                    </p:blipFill>
                    <p:spPr bwMode="auto">
                      <a:xfrm>
                        <a:off x="522288" y="2286000"/>
                        <a:ext cx="8050212" cy="2465388"/>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54968"/>
          </a:xfrm>
        </p:spPr>
        <p:txBody>
          <a:bodyPr/>
          <a:lstStyle/>
          <a:p>
            <a:pPr rtl="0" eaLnBrk="1" fontAlgn="base" hangingPunct="1"/>
            <a:r>
              <a:rPr lang="en-US" sz="2400" b="1" dirty="0" smtClean="0">
                <a:solidFill>
                  <a:srgbClr val="000000"/>
                </a:solidFill>
                <a:effectLst/>
              </a:rPr>
              <a:t>802.3bq- Amendment, Addition of 25GBASE, PAR Modification Request and CSD</a:t>
            </a:r>
            <a:endParaRPr lang="en-US" sz="2400" dirty="0"/>
          </a:p>
        </p:txBody>
      </p:sp>
      <p:sp>
        <p:nvSpPr>
          <p:cNvPr id="3" name="Content Placeholder 2"/>
          <p:cNvSpPr>
            <a:spLocks noGrp="1"/>
          </p:cNvSpPr>
          <p:nvPr>
            <p:ph idx="1"/>
          </p:nvPr>
        </p:nvSpPr>
        <p:spPr>
          <a:xfrm>
            <a:off x="395536" y="1772816"/>
            <a:ext cx="8352928" cy="4608512"/>
          </a:xfrm>
        </p:spPr>
        <p:txBody>
          <a:bodyPr/>
          <a:lstStyle/>
          <a:p>
            <a:r>
              <a:rPr lang="en-US" dirty="0" smtClean="0"/>
              <a:t>8.1 – Editorial note – there is a duplication of the 8.1 header.</a:t>
            </a:r>
          </a:p>
          <a:p>
            <a:r>
              <a:rPr lang="en-US" dirty="0" smtClean="0"/>
              <a:t>Delete the unnecessary “</a:t>
            </a:r>
            <a:r>
              <a:rPr lang="en-US" b="0" dirty="0"/>
              <a:t>Additional Explanatory Notes (Item Number and Explanation</a:t>
            </a:r>
            <a:r>
              <a:rPr lang="en-US" b="0" dirty="0" smtClean="0"/>
              <a:t>):”</a:t>
            </a:r>
            <a:endParaRPr lang="en-US" dirty="0" smtClean="0"/>
          </a:p>
          <a:p>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10</a:t>
            </a:fld>
            <a:endParaRPr lang="en-GB" dirty="0"/>
          </a:p>
        </p:txBody>
      </p:sp>
    </p:spTree>
    <p:extLst>
      <p:ext uri="{BB962C8B-B14F-4D97-AF65-F5344CB8AC3E}">
        <p14:creationId xmlns:p14="http://schemas.microsoft.com/office/powerpoint/2010/main" val="6003647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98984"/>
          </a:xfrm>
        </p:spPr>
        <p:txBody>
          <a:bodyPr/>
          <a:lstStyle/>
          <a:p>
            <a:pPr rtl="0" eaLnBrk="1" fontAlgn="base" hangingPunct="1"/>
            <a:r>
              <a:rPr lang="en-US" sz="2400" b="1" dirty="0" smtClean="0">
                <a:solidFill>
                  <a:srgbClr val="000000"/>
                </a:solidFill>
                <a:effectLst/>
              </a:rPr>
              <a:t>802.11az- Amendment: Positioning Enhancements, PAR and CSD</a:t>
            </a:r>
            <a:endParaRPr lang="en-US" sz="2400" dirty="0"/>
          </a:p>
        </p:txBody>
      </p:sp>
      <p:sp>
        <p:nvSpPr>
          <p:cNvPr id="3" name="Content Placeholder 2"/>
          <p:cNvSpPr>
            <a:spLocks noGrp="1"/>
          </p:cNvSpPr>
          <p:nvPr>
            <p:ph idx="1"/>
          </p:nvPr>
        </p:nvSpPr>
        <p:spPr/>
        <p:txBody>
          <a:bodyPr/>
          <a:lstStyle/>
          <a:p>
            <a:r>
              <a:rPr lang="en-US" dirty="0" smtClean="0"/>
              <a:t>802.11 NGP is processing this PAR and CSD</a:t>
            </a: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11</a:t>
            </a:fld>
            <a:endParaRPr lang="en-GB" dirty="0"/>
          </a:p>
        </p:txBody>
      </p:sp>
    </p:spTree>
    <p:extLst>
      <p:ext uri="{BB962C8B-B14F-4D97-AF65-F5344CB8AC3E}">
        <p14:creationId xmlns:p14="http://schemas.microsoft.com/office/powerpoint/2010/main" val="2621745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eaLnBrk="1" fontAlgn="base" hangingPunct="1"/>
            <a:r>
              <a:rPr lang="en-US" sz="3200" b="1" dirty="0" smtClean="0">
                <a:solidFill>
                  <a:srgbClr val="000000"/>
                </a:solidFill>
                <a:effectLst/>
                <a:latin typeface="+mj-lt"/>
                <a:ea typeface="+mj-ea"/>
                <a:cs typeface="MS Gothic"/>
              </a:rPr>
              <a:t>802.15.3- Revision, PAR and CSD </a:t>
            </a:r>
            <a:endParaRPr lang="en-US" dirty="0" smtClean="0">
              <a:effectLst/>
            </a:endParaRPr>
          </a:p>
          <a:p>
            <a:pPr rtl="0" eaLnBrk="1" fontAlgn="base" hangingPunct="1"/>
            <a:endParaRPr lang="en-US" dirty="0"/>
          </a:p>
        </p:txBody>
      </p:sp>
      <p:sp>
        <p:nvSpPr>
          <p:cNvPr id="3" name="Content Placeholder 2"/>
          <p:cNvSpPr>
            <a:spLocks noGrp="1"/>
          </p:cNvSpPr>
          <p:nvPr>
            <p:ph idx="1"/>
          </p:nvPr>
        </p:nvSpPr>
        <p:spPr>
          <a:xfrm>
            <a:off x="685800" y="1399592"/>
            <a:ext cx="7770813" cy="4694821"/>
          </a:xfrm>
        </p:spPr>
        <p:txBody>
          <a:bodyPr/>
          <a:lstStyle/>
          <a:p>
            <a:r>
              <a:rPr lang="en-US" dirty="0" smtClean="0"/>
              <a:t>2.1 The title is ambiguous, the new title should still have some definition or indication that this is a WPAN standard.</a:t>
            </a:r>
          </a:p>
          <a:p>
            <a:r>
              <a:rPr lang="en-US" dirty="0" smtClean="0"/>
              <a:t>5.2 The scope is very ambiguous and does not provide a boundary for the reader to determine what is covered by this standard.</a:t>
            </a:r>
          </a:p>
          <a:p>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12</a:t>
            </a:fld>
            <a:endParaRPr lang="en-GB" dirty="0"/>
          </a:p>
        </p:txBody>
      </p:sp>
    </p:spTree>
    <p:extLst>
      <p:ext uri="{BB962C8B-B14F-4D97-AF65-F5344CB8AC3E}">
        <p14:creationId xmlns:p14="http://schemas.microsoft.com/office/powerpoint/2010/main" val="18010278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846640" cy="1231032"/>
          </a:xfrm>
        </p:spPr>
        <p:txBody>
          <a:bodyPr/>
          <a:lstStyle/>
          <a:p>
            <a:pPr rtl="0" eaLnBrk="1" fontAlgn="base" hangingPunct="1"/>
            <a:r>
              <a:rPr lang="en-US" sz="2400" b="1" dirty="0" smtClean="0">
                <a:solidFill>
                  <a:srgbClr val="000000"/>
                </a:solidFill>
                <a:effectLst/>
              </a:rPr>
              <a:t>802.15.9- Amendment, Recommended Practice for Transport of Key Management Protocol (KMP) Datagrams, PAR Modification and 5C</a:t>
            </a:r>
            <a:endParaRPr lang="en-US" sz="2400" dirty="0"/>
          </a:p>
        </p:txBody>
      </p:sp>
      <p:sp>
        <p:nvSpPr>
          <p:cNvPr id="3" name="Content Placeholder 2"/>
          <p:cNvSpPr>
            <a:spLocks noGrp="1"/>
          </p:cNvSpPr>
          <p:nvPr>
            <p:ph idx="1"/>
          </p:nvPr>
        </p:nvSpPr>
        <p:spPr>
          <a:xfrm>
            <a:off x="683568" y="2060848"/>
            <a:ext cx="7773045" cy="4033565"/>
          </a:xfrm>
        </p:spPr>
        <p:txBody>
          <a:bodyPr/>
          <a:lstStyle/>
          <a:p>
            <a:r>
              <a:rPr lang="en-US" dirty="0" smtClean="0"/>
              <a:t>8.1 for a PAR modification, an explanation of what changes are being made shall be included.</a:t>
            </a:r>
          </a:p>
          <a:p>
            <a:r>
              <a:rPr lang="en-US" dirty="0" smtClean="0"/>
              <a:t>5.3 Can this be updated as part of the PAR Modification?</a:t>
            </a:r>
          </a:p>
          <a:p>
            <a:endParaRPr lang="en-US" dirty="0" smtClean="0"/>
          </a:p>
          <a:p>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13</a:t>
            </a:fld>
            <a:endParaRPr lang="en-GB" dirty="0"/>
          </a:p>
        </p:txBody>
      </p:sp>
    </p:spTree>
    <p:extLst>
      <p:ext uri="{BB962C8B-B14F-4D97-AF65-F5344CB8AC3E}">
        <p14:creationId xmlns:p14="http://schemas.microsoft.com/office/powerpoint/2010/main" val="1780155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0813" cy="1375048"/>
          </a:xfrm>
        </p:spPr>
        <p:txBody>
          <a:bodyPr/>
          <a:lstStyle/>
          <a:p>
            <a:pPr rtl="0" eaLnBrk="1" fontAlgn="base" hangingPunct="1"/>
            <a:r>
              <a:rPr lang="en-US" sz="2400" b="1" dirty="0" smtClean="0">
                <a:solidFill>
                  <a:srgbClr val="000000"/>
                </a:solidFill>
                <a:effectLst/>
              </a:rPr>
              <a:t>802.19.1a - Amendment, Coexistence Methods for geo-location capable devices operating under general authorization, PAR and CSD.</a:t>
            </a:r>
            <a:endParaRPr lang="en-US" sz="2400" dirty="0"/>
          </a:p>
        </p:txBody>
      </p:sp>
      <p:sp>
        <p:nvSpPr>
          <p:cNvPr id="3" name="Content Placeholder 2"/>
          <p:cNvSpPr>
            <a:spLocks noGrp="1"/>
          </p:cNvSpPr>
          <p:nvPr>
            <p:ph idx="1"/>
          </p:nvPr>
        </p:nvSpPr>
        <p:spPr>
          <a:xfrm>
            <a:off x="685800" y="2492896"/>
            <a:ext cx="7770813" cy="3601517"/>
          </a:xfrm>
        </p:spPr>
        <p:txBody>
          <a:bodyPr/>
          <a:lstStyle/>
          <a:p>
            <a:r>
              <a:rPr lang="en-US" dirty="0" smtClean="0"/>
              <a:t>No Comment</a:t>
            </a: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14</a:t>
            </a:fld>
            <a:endParaRPr lang="en-GB" dirty="0"/>
          </a:p>
        </p:txBody>
      </p:sp>
    </p:spTree>
    <p:extLst>
      <p:ext uri="{BB962C8B-B14F-4D97-AF65-F5344CB8AC3E}">
        <p14:creationId xmlns:p14="http://schemas.microsoft.com/office/powerpoint/2010/main" val="24147472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943000"/>
          </a:xfrm>
        </p:spPr>
        <p:txBody>
          <a:bodyPr/>
          <a:lstStyle/>
          <a:p>
            <a:r>
              <a:rPr lang="en-US" sz="2000" b="1" dirty="0" smtClean="0">
                <a:solidFill>
                  <a:srgbClr val="000000"/>
                </a:solidFill>
                <a:effectLst/>
              </a:rPr>
              <a:t>Privacy Recommendation EC Study Group - Recommended Practice, Privacy Considerations for IEEE 802 Technologies, PAR (pdf) and PAR / CSD (</a:t>
            </a:r>
            <a:r>
              <a:rPr lang="en-US" sz="2000" b="1" dirty="0" err="1" smtClean="0">
                <a:solidFill>
                  <a:srgbClr val="000000"/>
                </a:solidFill>
                <a:effectLst/>
              </a:rPr>
              <a:t>PPTx</a:t>
            </a:r>
            <a:r>
              <a:rPr lang="en-US" sz="2000" b="1" dirty="0" smtClean="0">
                <a:solidFill>
                  <a:srgbClr val="000000"/>
                </a:solidFill>
                <a:effectLst/>
              </a:rPr>
              <a:t>)</a:t>
            </a:r>
            <a:endParaRPr lang="en-US" sz="2000" dirty="0"/>
          </a:p>
        </p:txBody>
      </p:sp>
      <p:sp>
        <p:nvSpPr>
          <p:cNvPr id="3" name="Content Placeholder 2"/>
          <p:cNvSpPr>
            <a:spLocks noGrp="1"/>
          </p:cNvSpPr>
          <p:nvPr>
            <p:ph idx="1"/>
          </p:nvPr>
        </p:nvSpPr>
        <p:spPr>
          <a:xfrm>
            <a:off x="395536" y="1700808"/>
            <a:ext cx="8424936" cy="4824536"/>
          </a:xfrm>
        </p:spPr>
        <p:txBody>
          <a:bodyPr/>
          <a:lstStyle/>
          <a:p>
            <a:r>
              <a:rPr lang="en-US" dirty="0" smtClean="0"/>
              <a:t>5.4 – Delete the Purpose statement.  The current statement does not add to what is in the scope already.</a:t>
            </a:r>
          </a:p>
          <a:p>
            <a:r>
              <a:rPr lang="en-US" dirty="0" smtClean="0"/>
              <a:t>5.4 Alternate </a:t>
            </a:r>
            <a:r>
              <a:rPr lang="en-US" dirty="0"/>
              <a:t>#2</a:t>
            </a:r>
            <a:r>
              <a:rPr lang="en-US" dirty="0" smtClean="0"/>
              <a:t>: change the purpose statement to state “why” you would want to use this document. Replace 5.4 with the following:</a:t>
            </a:r>
          </a:p>
          <a:p>
            <a:pPr lvl="1"/>
            <a:r>
              <a:rPr lang="en-US" sz="2400" dirty="0" smtClean="0"/>
              <a:t>“The purpose of this recommend practice is to </a:t>
            </a:r>
            <a:r>
              <a:rPr lang="en-US" sz="2400" b="0" dirty="0" smtClean="0"/>
              <a:t>promote </a:t>
            </a:r>
            <a:r>
              <a:rPr lang="en-US" sz="2400" b="0" dirty="0"/>
              <a:t>a consistent approach by IEEE 802 protocol developers to mitigate Internet </a:t>
            </a:r>
            <a:r>
              <a:rPr lang="en-US" sz="2400" b="0" dirty="0" smtClean="0"/>
              <a:t>privacy threats identified in the defined privacy </a:t>
            </a:r>
            <a:r>
              <a:rPr lang="en-US" sz="2400" b="0" dirty="0"/>
              <a:t>threat model and </a:t>
            </a:r>
            <a:r>
              <a:rPr lang="en-US" sz="2400" b="0" dirty="0" smtClean="0"/>
              <a:t>provide a privacy guideline.”</a:t>
            </a:r>
          </a:p>
          <a:p>
            <a:pPr lvl="1"/>
            <a:r>
              <a:rPr lang="en-US" sz="2400" b="0" dirty="0" smtClean="0"/>
              <a:t>Alternate #2 is the preferred choice.</a:t>
            </a:r>
          </a:p>
          <a:p>
            <a:r>
              <a:rPr lang="en-US" b="0" dirty="0" smtClean="0"/>
              <a:t>CSD: The CSD should be reformatted to be a stand alone document as outlined in the LMSC OM</a:t>
            </a: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35155618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a:t>
            </a:r>
            <a:endParaRPr lang="en-US" dirty="0"/>
          </a:p>
        </p:txBody>
      </p:sp>
      <p:sp>
        <p:nvSpPr>
          <p:cNvPr id="7" name="Text Placeholder 6"/>
          <p:cNvSpPr>
            <a:spLocks noGrp="1"/>
          </p:cNvSpPr>
          <p:nvPr>
            <p:ph type="body" idx="1"/>
          </p:nvPr>
        </p:nvSpPr>
        <p:spPr/>
        <p:txBody>
          <a:bodyPr/>
          <a:lstStyle/>
          <a:p>
            <a:r>
              <a:rPr lang="en-US" dirty="0" smtClean="0"/>
              <a:t>Responses from the 802 WGs to the comments/feedback from 802.11.</a:t>
            </a: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1401171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85800" y="685801"/>
            <a:ext cx="7770813" cy="510952"/>
          </a:xfrm>
        </p:spPr>
        <p:txBody>
          <a:bodyPr/>
          <a:lstStyle/>
          <a:p>
            <a:r>
              <a:rPr lang="en-US" dirty="0" smtClean="0"/>
              <a:t>Response from 802.15.3</a:t>
            </a:r>
            <a:endParaRPr lang="en-US" dirty="0"/>
          </a:p>
        </p:txBody>
      </p:sp>
      <p:sp>
        <p:nvSpPr>
          <p:cNvPr id="8" name="Content Placeholder 7"/>
          <p:cNvSpPr>
            <a:spLocks noGrp="1"/>
          </p:cNvSpPr>
          <p:nvPr>
            <p:ph idx="1"/>
          </p:nvPr>
        </p:nvSpPr>
        <p:spPr>
          <a:xfrm>
            <a:off x="685800" y="1340768"/>
            <a:ext cx="7770813" cy="4753645"/>
          </a:xfrm>
        </p:spPr>
        <p:txBody>
          <a:bodyPr/>
          <a:lstStyle/>
          <a:p>
            <a:pPr lvl="0"/>
            <a:r>
              <a:rPr lang="en-US" dirty="0"/>
              <a:t>From 802.11:  2.1 The title is ambiguous, the new title should still have some definition or indication that this is a WPAN standard.</a:t>
            </a:r>
          </a:p>
          <a:p>
            <a:pPr lvl="0"/>
            <a:r>
              <a:rPr lang="en-US" sz="2000" b="0" dirty="0">
                <a:solidFill>
                  <a:srgbClr val="FF0000"/>
                </a:solidFill>
              </a:rPr>
              <a:t>Response: 802.15 moved beyond a purely PAN oriented group well over 10 years ago.  This title reflects todays reality and is consistent with the titles now in use on other 802.15 Standards.  We appreciate the comment but plan to stay with the current title.</a:t>
            </a:r>
          </a:p>
          <a:p>
            <a:pPr lvl="0"/>
            <a:r>
              <a:rPr lang="en-US" dirty="0"/>
              <a:t>From 802.11: 5.2 The scope is very ambiguous and does not provide a boundary for the reader to determine what is covered by this standard.</a:t>
            </a:r>
          </a:p>
          <a:p>
            <a:pPr lvl="0"/>
            <a:r>
              <a:rPr lang="en-US" sz="2000" b="0" dirty="0">
                <a:solidFill>
                  <a:srgbClr val="FF0000"/>
                </a:solidFill>
              </a:rPr>
              <a:t>Response: This scope has been approved by the EC and </a:t>
            </a:r>
            <a:r>
              <a:rPr lang="en-US" sz="2000" b="0" dirty="0" err="1">
                <a:solidFill>
                  <a:srgbClr val="FF0000"/>
                </a:solidFill>
              </a:rPr>
              <a:t>NesCom</a:t>
            </a:r>
            <a:r>
              <a:rPr lang="en-US" sz="2000" b="0" dirty="0">
                <a:solidFill>
                  <a:srgbClr val="FF0000"/>
                </a:solidFill>
              </a:rPr>
              <a:t> on two previous occasions over the last 18 months. We appreciate the comment but are staying with the scope as submitted.</a:t>
            </a:r>
          </a:p>
          <a:p>
            <a:endParaRPr lang="en-US" dirty="0"/>
          </a:p>
        </p:txBody>
      </p:sp>
      <p:sp>
        <p:nvSpPr>
          <p:cNvPr id="4" name="Date Placeholder 3"/>
          <p:cNvSpPr>
            <a:spLocks noGrp="1"/>
          </p:cNvSpPr>
          <p:nvPr>
            <p:ph type="dt" idx="10"/>
          </p:nvPr>
        </p:nvSpPr>
        <p:spPr/>
        <p:txBody>
          <a:bodyPr/>
          <a:lstStyle/>
          <a:p>
            <a:r>
              <a:rPr lang="en-US" smtClean="0"/>
              <a:t>July 2015</a:t>
            </a:r>
            <a:endParaRPr lang="en-GB"/>
          </a:p>
        </p:txBody>
      </p:sp>
      <p:sp>
        <p:nvSpPr>
          <p:cNvPr id="5" name="Footer Placeholder 4"/>
          <p:cNvSpPr>
            <a:spLocks noGrp="1"/>
          </p:cNvSpPr>
          <p:nvPr>
            <p:ph type="ftr" idx="11"/>
          </p:nvPr>
        </p:nvSpPr>
        <p:spPr/>
        <p:txBody>
          <a:bodyPr/>
          <a:lstStyle/>
          <a:p>
            <a:r>
              <a:rPr lang="en-GB" smtClean="0"/>
              <a:t>Jon Rosdahl, CSR</a:t>
            </a:r>
            <a:endParaRPr lang="en-GB"/>
          </a:p>
        </p:txBody>
      </p:sp>
      <p:sp>
        <p:nvSpPr>
          <p:cNvPr id="6" name="Slide Number Placeholder 5"/>
          <p:cNvSpPr>
            <a:spLocks noGrp="1"/>
          </p:cNvSpPr>
          <p:nvPr>
            <p:ph type="sldNum" idx="12"/>
          </p:nvPr>
        </p:nvSpPr>
        <p:spPr/>
        <p:txBody>
          <a:bodyPr/>
          <a:lstStyle/>
          <a:p>
            <a:r>
              <a:rPr lang="en-GB" smtClean="0"/>
              <a:t>Slide </a:t>
            </a:r>
            <a:fld id="{3ABCC52B-A3F7-440B-BBF2-55191E6E7773}" type="slidenum">
              <a:rPr lang="en-GB" smtClean="0"/>
              <a:pPr/>
              <a:t>17</a:t>
            </a:fld>
            <a:endParaRPr lang="en-GB"/>
          </a:p>
        </p:txBody>
      </p:sp>
    </p:spTree>
    <p:extLst>
      <p:ext uri="{BB962C8B-B14F-4D97-AF65-F5344CB8AC3E}">
        <p14:creationId xmlns:p14="http://schemas.microsoft.com/office/powerpoint/2010/main" val="280494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802.11 Rebuttal</a:t>
            </a:r>
            <a:endParaRPr lang="en-US" dirty="0"/>
          </a:p>
        </p:txBody>
      </p:sp>
      <p:sp>
        <p:nvSpPr>
          <p:cNvPr id="3" name="Content Placeholder 2"/>
          <p:cNvSpPr>
            <a:spLocks noGrp="1"/>
          </p:cNvSpPr>
          <p:nvPr>
            <p:ph idx="1"/>
          </p:nvPr>
        </p:nvSpPr>
        <p:spPr/>
        <p:txBody>
          <a:bodyPr/>
          <a:lstStyle/>
          <a:p>
            <a:r>
              <a:rPr lang="en-US" dirty="0" smtClean="0"/>
              <a:t>We disagree with your assessment, the title is too vague.</a:t>
            </a:r>
          </a:p>
          <a:p>
            <a:r>
              <a:rPr lang="en-US" dirty="0" smtClean="0"/>
              <a:t>The suggested new title does not provide enough clarity to differentiate this new title from any other IEEE wireless standard, and a reader would not be able to tell from the title and/or scope which particular wireless technology they were selecting when presented with just the title and scope.</a:t>
            </a:r>
          </a:p>
          <a:p>
            <a:r>
              <a:rPr lang="en-US" dirty="0" smtClean="0"/>
              <a:t>Within 802, the title does not suggest that this standard belongs to 802.15 and could equally apply to an 802.11 Standard.</a:t>
            </a: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18</a:t>
            </a:fld>
            <a:endParaRPr lang="en-GB" dirty="0"/>
          </a:p>
        </p:txBody>
      </p:sp>
    </p:spTree>
    <p:extLst>
      <p:ext uri="{BB962C8B-B14F-4D97-AF65-F5344CB8AC3E}">
        <p14:creationId xmlns:p14="http://schemas.microsoft.com/office/powerpoint/2010/main" val="3799015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Motion to approve Rebuttal</a:t>
            </a:r>
            <a:endParaRPr lang="en-US" dirty="0"/>
          </a:p>
        </p:txBody>
      </p:sp>
      <p:sp>
        <p:nvSpPr>
          <p:cNvPr id="3" name="Content Placeholder 2"/>
          <p:cNvSpPr>
            <a:spLocks noGrp="1"/>
          </p:cNvSpPr>
          <p:nvPr>
            <p:ph idx="1"/>
          </p:nvPr>
        </p:nvSpPr>
        <p:spPr/>
        <p:txBody>
          <a:bodyPr/>
          <a:lstStyle/>
          <a:p>
            <a:r>
              <a:rPr lang="en-US" sz="2800" dirty="0" smtClean="0"/>
              <a:t>Move to approve the Rebuttal to 802.15 regarding the 802.15.3 Revision PAR as shown on slide 18 of doc 11-15/753r3.</a:t>
            </a:r>
          </a:p>
          <a:p>
            <a:r>
              <a:rPr lang="en-US" sz="2800" dirty="0" smtClean="0"/>
              <a:t>Moved: Stuart KERRY 2</a:t>
            </a:r>
            <a:r>
              <a:rPr lang="en-US" sz="2800" baseline="30000" dirty="0" smtClean="0"/>
              <a:t>nd</a:t>
            </a:r>
            <a:r>
              <a:rPr lang="en-US" sz="2800" dirty="0" smtClean="0"/>
              <a:t>: Adrian STEPHENS</a:t>
            </a:r>
          </a:p>
          <a:p>
            <a:r>
              <a:rPr lang="en-US" sz="2800" dirty="0" smtClean="0"/>
              <a:t>PAR Review SC Results: 3-0-0</a:t>
            </a:r>
          </a:p>
          <a:p>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1132163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85800" y="685800"/>
            <a:ext cx="7772400" cy="510952"/>
          </a:xfrm>
          <a:ln/>
        </p:spPr>
        <p:txBody>
          <a:bodyPr>
            <a:normAutofit fontScale="90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t>Abstract-Snapshot</a:t>
            </a:r>
            <a:endParaRPr lang="en-GB" dirty="0"/>
          </a:p>
        </p:txBody>
      </p:sp>
      <p:sp>
        <p:nvSpPr>
          <p:cNvPr id="4098" name="Rectangle 2"/>
          <p:cNvSpPr>
            <a:spLocks noGrp="1" noChangeArrowheads="1"/>
          </p:cNvSpPr>
          <p:nvPr>
            <p:ph idx="1"/>
          </p:nvPr>
        </p:nvSpPr>
        <p:spPr>
          <a:xfrm>
            <a:off x="395536" y="1196752"/>
            <a:ext cx="8496944" cy="5328592"/>
          </a:xfrm>
          <a:ln/>
        </p:spPr>
        <p:txBody>
          <a:bodyPr>
            <a:normAutofit fontScale="85000" lnSpcReduction="20000"/>
          </a:bodyPr>
          <a:lstStyle/>
          <a:p>
            <a:pPr marL="285750" indent="-285750">
              <a:buFont typeface="Arial" panose="020B0604020202020204" pitchFamily="34" charset="0"/>
              <a:buChar char="•"/>
            </a:pPr>
            <a:r>
              <a:rPr lang="en-US" altLang="en-US" sz="2400" dirty="0"/>
              <a:t>Review of Proposed </a:t>
            </a:r>
            <a:r>
              <a:rPr lang="en-US" altLang="en-US" sz="2400" dirty="0" smtClean="0"/>
              <a:t>802 PAR documents   -- </a:t>
            </a:r>
            <a:r>
              <a:rPr lang="en-US" sz="2400" dirty="0" smtClean="0"/>
              <a:t>Jul</a:t>
            </a:r>
            <a:r>
              <a:rPr lang="en-US" sz="2400" dirty="0"/>
              <a:t>  12-17, Waikoloa, </a:t>
            </a:r>
            <a:r>
              <a:rPr lang="en-US" sz="2400" dirty="0" smtClean="0"/>
              <a:t>Hawaii</a:t>
            </a:r>
            <a:endParaRPr lang="en-US" sz="2400" dirty="0"/>
          </a:p>
          <a:p>
            <a:pPr marL="914400" lvl="1" indent="-457200">
              <a:buFont typeface="+mj-lt"/>
              <a:buAutoNum type="arabicPeriod"/>
            </a:pPr>
            <a:r>
              <a:rPr lang="en-US" sz="2200" dirty="0"/>
              <a:t>802.1CM- Standard: Time-Sensitive Networking for </a:t>
            </a:r>
            <a:r>
              <a:rPr lang="en-US" sz="2200" dirty="0" err="1"/>
              <a:t>Fronthaul</a:t>
            </a:r>
            <a:r>
              <a:rPr lang="en-US" sz="2200" dirty="0"/>
              <a:t>, </a:t>
            </a:r>
            <a:r>
              <a:rPr lang="en-US" sz="2200" dirty="0">
                <a:hlinkClick r:id="rId3"/>
              </a:rPr>
              <a:t>PAR</a:t>
            </a:r>
            <a:r>
              <a:rPr lang="en-US" sz="2200" dirty="0"/>
              <a:t> and </a:t>
            </a:r>
            <a:r>
              <a:rPr lang="en-US" sz="2200" dirty="0">
                <a:hlinkClick r:id="rId4"/>
              </a:rPr>
              <a:t>CSD</a:t>
            </a:r>
            <a:endParaRPr lang="en-US" sz="2200" dirty="0"/>
          </a:p>
          <a:p>
            <a:pPr marL="914400" lvl="1" indent="-457200">
              <a:buFont typeface="+mj-lt"/>
              <a:buAutoNum type="arabicPeriod"/>
            </a:pPr>
            <a:r>
              <a:rPr lang="en-US" sz="2200" dirty="0"/>
              <a:t>802.1Qcl- Amendment, YANG Data Model, </a:t>
            </a:r>
            <a:r>
              <a:rPr lang="en-US" sz="2200" dirty="0">
                <a:hlinkClick r:id="rId5"/>
              </a:rPr>
              <a:t>PAR</a:t>
            </a:r>
            <a:r>
              <a:rPr lang="en-US" sz="2200" dirty="0"/>
              <a:t> and </a:t>
            </a:r>
            <a:r>
              <a:rPr lang="en-US" sz="2200" dirty="0">
                <a:hlinkClick r:id="rId6"/>
              </a:rPr>
              <a:t>CSD</a:t>
            </a:r>
            <a:endParaRPr lang="en-US" sz="2200" dirty="0"/>
          </a:p>
          <a:p>
            <a:pPr marL="914400" lvl="1" indent="-457200">
              <a:buFont typeface="+mj-lt"/>
              <a:buAutoNum type="arabicPeriod"/>
            </a:pPr>
            <a:r>
              <a:rPr lang="en-US" sz="2200" dirty="0"/>
              <a:t>802.1Qcn- Amendment, VSI/VDP extensions for NVO3, </a:t>
            </a:r>
            <a:r>
              <a:rPr lang="en-US" sz="2200" dirty="0">
                <a:hlinkClick r:id="rId7"/>
              </a:rPr>
              <a:t>PAR</a:t>
            </a:r>
            <a:r>
              <a:rPr lang="en-US" sz="2200" dirty="0"/>
              <a:t> and </a:t>
            </a:r>
            <a:r>
              <a:rPr lang="en-US" sz="2200" dirty="0">
                <a:hlinkClick r:id="rId8"/>
              </a:rPr>
              <a:t>CSD</a:t>
            </a:r>
            <a:endParaRPr lang="en-US" sz="2200" dirty="0"/>
          </a:p>
          <a:p>
            <a:pPr marL="914400" lvl="1" indent="-457200">
              <a:buFont typeface="+mj-lt"/>
              <a:buAutoNum type="arabicPeriod"/>
            </a:pPr>
            <a:r>
              <a:rPr lang="en-US" sz="2200" dirty="0"/>
              <a:t>802.1Xck- Amendment,  YANG Data Model, </a:t>
            </a:r>
            <a:r>
              <a:rPr lang="en-US" sz="2200" dirty="0">
                <a:hlinkClick r:id="rId9"/>
              </a:rPr>
              <a:t>PAR</a:t>
            </a:r>
            <a:r>
              <a:rPr lang="en-US" sz="2200" dirty="0"/>
              <a:t> and </a:t>
            </a:r>
            <a:r>
              <a:rPr lang="en-US" sz="2200" dirty="0">
                <a:hlinkClick r:id="rId10"/>
              </a:rPr>
              <a:t>CSD</a:t>
            </a:r>
            <a:endParaRPr lang="en-US" sz="2200" dirty="0"/>
          </a:p>
          <a:p>
            <a:pPr marL="914400" lvl="1" indent="-457200">
              <a:buFont typeface="+mj-lt"/>
              <a:buAutoNum type="arabicPeriod"/>
            </a:pPr>
            <a:r>
              <a:rPr lang="en-US" sz="2200" dirty="0"/>
              <a:t>802.3bq- Amendment, Addition of 25GBASE, </a:t>
            </a:r>
            <a:r>
              <a:rPr lang="en-US" sz="2200" dirty="0">
                <a:hlinkClick r:id="rId11"/>
              </a:rPr>
              <a:t>PAR Modification Request</a:t>
            </a:r>
            <a:r>
              <a:rPr lang="en-US" sz="2200" dirty="0"/>
              <a:t> and </a:t>
            </a:r>
            <a:r>
              <a:rPr lang="en-US" sz="2200" dirty="0">
                <a:hlinkClick r:id="rId12"/>
              </a:rPr>
              <a:t>CSD</a:t>
            </a:r>
            <a:endParaRPr lang="en-US" sz="2200" dirty="0"/>
          </a:p>
          <a:p>
            <a:pPr marL="914400" lvl="1" indent="-457200">
              <a:buFont typeface="+mj-lt"/>
              <a:buAutoNum type="arabicPeriod"/>
            </a:pPr>
            <a:r>
              <a:rPr lang="en-US" sz="2200" dirty="0"/>
              <a:t>802.11az- Amendment: Positioning Enhancements, </a:t>
            </a:r>
            <a:r>
              <a:rPr lang="en-US" sz="2200" dirty="0">
                <a:hlinkClick r:id="rId13"/>
              </a:rPr>
              <a:t>PAR</a:t>
            </a:r>
            <a:r>
              <a:rPr lang="en-US" sz="2200" dirty="0"/>
              <a:t> and </a:t>
            </a:r>
            <a:r>
              <a:rPr lang="en-US" sz="2200" dirty="0">
                <a:hlinkClick r:id="rId14"/>
              </a:rPr>
              <a:t>CSD</a:t>
            </a:r>
            <a:r>
              <a:rPr lang="en-US" sz="2200" dirty="0"/>
              <a:t> </a:t>
            </a:r>
          </a:p>
          <a:p>
            <a:pPr marL="914400" lvl="1" indent="-457200">
              <a:buFont typeface="+mj-lt"/>
              <a:buAutoNum type="arabicPeriod"/>
            </a:pPr>
            <a:r>
              <a:rPr lang="en-US" sz="2200" dirty="0"/>
              <a:t>802.15.3- Revision, </a:t>
            </a:r>
            <a:r>
              <a:rPr lang="en-US" sz="2200" dirty="0">
                <a:hlinkClick r:id="rId15"/>
              </a:rPr>
              <a:t>PAR</a:t>
            </a:r>
            <a:r>
              <a:rPr lang="en-US" sz="2200" dirty="0"/>
              <a:t> and </a:t>
            </a:r>
            <a:r>
              <a:rPr lang="en-US" sz="2200" dirty="0">
                <a:hlinkClick r:id="rId16"/>
              </a:rPr>
              <a:t>CSD</a:t>
            </a:r>
            <a:r>
              <a:rPr lang="en-US" sz="2200" dirty="0"/>
              <a:t> </a:t>
            </a:r>
          </a:p>
          <a:p>
            <a:pPr marL="914400" lvl="1" indent="-457200">
              <a:buFont typeface="+mj-lt"/>
              <a:buAutoNum type="arabicPeriod"/>
            </a:pPr>
            <a:r>
              <a:rPr lang="en-US" sz="2200" dirty="0"/>
              <a:t>802.15.9- Amendment, Recommended Practice for Transport of Key Management Protocol (KMP) Datagrams, </a:t>
            </a:r>
            <a:r>
              <a:rPr lang="en-US" sz="2200" dirty="0">
                <a:hlinkClick r:id="rId17"/>
              </a:rPr>
              <a:t>PAR Modification</a:t>
            </a:r>
            <a:r>
              <a:rPr lang="en-US" sz="2200" dirty="0"/>
              <a:t> and </a:t>
            </a:r>
            <a:r>
              <a:rPr lang="en-US" sz="2200" dirty="0">
                <a:hlinkClick r:id="rId18"/>
              </a:rPr>
              <a:t>5C</a:t>
            </a:r>
            <a:endParaRPr lang="en-US" sz="2200" dirty="0"/>
          </a:p>
          <a:p>
            <a:pPr marL="914400" lvl="1" indent="-457200">
              <a:buFont typeface="+mj-lt"/>
              <a:buAutoNum type="arabicPeriod"/>
            </a:pPr>
            <a:r>
              <a:rPr lang="en-US" sz="2200" dirty="0"/>
              <a:t> 802.19.1a - Amendment, Coexistence Methods for geo-location capable devices operating under general authorization, </a:t>
            </a:r>
            <a:r>
              <a:rPr lang="en-US" sz="2200" dirty="0">
                <a:hlinkClick r:id="rId19"/>
              </a:rPr>
              <a:t>PAR</a:t>
            </a:r>
            <a:r>
              <a:rPr lang="en-US" sz="2200" dirty="0"/>
              <a:t> and </a:t>
            </a:r>
            <a:r>
              <a:rPr lang="en-US" sz="2200" dirty="0">
                <a:hlinkClick r:id="rId20"/>
              </a:rPr>
              <a:t>CSD</a:t>
            </a:r>
            <a:r>
              <a:rPr lang="en-US" sz="2200" dirty="0"/>
              <a:t>. </a:t>
            </a:r>
            <a:r>
              <a:rPr lang="en-US" sz="2200" dirty="0">
                <a:hlinkClick r:id="rId21"/>
              </a:rPr>
              <a:t> </a:t>
            </a:r>
            <a:endParaRPr lang="en-US" sz="2200" dirty="0"/>
          </a:p>
          <a:p>
            <a:pPr marL="914400" lvl="1" indent="-457200">
              <a:buFont typeface="+mj-lt"/>
              <a:buAutoNum type="arabicPeriod"/>
            </a:pPr>
            <a:r>
              <a:rPr lang="en-US" sz="2200" dirty="0"/>
              <a:t>Privacy Recommendation EC Study Group - Recommended Practice, Privacy Considerations for IEEE 802 Technologies, </a:t>
            </a:r>
            <a:r>
              <a:rPr lang="en-US" sz="2200" dirty="0">
                <a:hlinkClick r:id="rId22"/>
              </a:rPr>
              <a:t>PAR (pdf)</a:t>
            </a:r>
            <a:r>
              <a:rPr lang="en-US" sz="2200" dirty="0"/>
              <a:t> and </a:t>
            </a:r>
            <a:r>
              <a:rPr lang="en-US" sz="2200" dirty="0">
                <a:hlinkClick r:id="rId23"/>
              </a:rPr>
              <a:t>PAR / CSD (</a:t>
            </a:r>
            <a:r>
              <a:rPr lang="en-US" sz="2200" dirty="0" err="1">
                <a:hlinkClick r:id="rId23"/>
              </a:rPr>
              <a:t>PPTx</a:t>
            </a:r>
            <a:r>
              <a:rPr lang="en-US" sz="2200" dirty="0">
                <a:hlinkClick r:id="rId23"/>
              </a:rPr>
              <a:t>)</a:t>
            </a:r>
            <a:endParaRPr lang="en-US" sz="2200" dirty="0"/>
          </a:p>
          <a:p>
            <a:pPr marL="285750" indent="-285750">
              <a:buFont typeface="Arial" panose="020B0604020202020204" pitchFamily="34" charset="0"/>
              <a:buChar char="•"/>
            </a:pPr>
            <a:r>
              <a:rPr lang="en-US" altLang="en-US" sz="2400" dirty="0" smtClean="0"/>
              <a:t>Meeting times: Monday PM2, Tuesday AM2, Thursday AM</a:t>
            </a:r>
            <a:r>
              <a:rPr lang="en-US" altLang="en-US" sz="1800" dirty="0" smtClean="0"/>
              <a:t>2</a:t>
            </a:r>
          </a:p>
        </p:txBody>
      </p:sp>
      <p:sp>
        <p:nvSpPr>
          <p:cNvPr id="4" name="Date Placeholder 3"/>
          <p:cNvSpPr>
            <a:spLocks noGrp="1"/>
          </p:cNvSpPr>
          <p:nvPr>
            <p:ph type="dt" idx="10"/>
          </p:nvPr>
        </p:nvSpPr>
        <p:spPr>
          <a:xfrm>
            <a:off x="696912" y="333375"/>
            <a:ext cx="2589203" cy="273050"/>
          </a:xfrm>
        </p:spPr>
        <p:txBody>
          <a:bodyPr/>
          <a:lstStyle/>
          <a:p>
            <a:r>
              <a:rPr lang="en-US" smtClean="0"/>
              <a:t>July 2015</a:t>
            </a:r>
            <a:endParaRPr lang="en-GB" dirty="0"/>
          </a:p>
        </p:txBody>
      </p:sp>
      <p:sp>
        <p:nvSpPr>
          <p:cNvPr id="5" name="Footer Placeholder 4"/>
          <p:cNvSpPr>
            <a:spLocks noGrp="1"/>
          </p:cNvSpPr>
          <p:nvPr>
            <p:ph type="ftr" idx="11"/>
          </p:nvPr>
        </p:nvSpPr>
        <p:spPr>
          <a:xfrm>
            <a:off x="5500694" y="6475413"/>
            <a:ext cx="3041644" cy="180975"/>
          </a:xfrm>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802.15.3 Standard -- Titles</a:t>
            </a:r>
            <a:endParaRPr lang="en-US" dirty="0"/>
          </a:p>
        </p:txBody>
      </p:sp>
      <p:sp>
        <p:nvSpPr>
          <p:cNvPr id="3" name="Content Placeholder 2"/>
          <p:cNvSpPr>
            <a:spLocks noGrp="1"/>
          </p:cNvSpPr>
          <p:nvPr>
            <p:ph idx="1"/>
          </p:nvPr>
        </p:nvSpPr>
        <p:spPr>
          <a:xfrm>
            <a:off x="467544" y="1981200"/>
            <a:ext cx="8208912" cy="4113213"/>
          </a:xfrm>
        </p:spPr>
        <p:txBody>
          <a:bodyPr/>
          <a:lstStyle/>
          <a:p>
            <a:r>
              <a:rPr lang="en-US" dirty="0" smtClean="0"/>
              <a:t>Proposed Title: </a:t>
            </a:r>
            <a:r>
              <a:rPr lang="en-US" b="0" dirty="0" smtClean="0"/>
              <a:t>Standard </a:t>
            </a:r>
            <a:r>
              <a:rPr lang="en-US" b="0" dirty="0"/>
              <a:t>for High Data Rate Wireless </a:t>
            </a:r>
            <a:r>
              <a:rPr lang="en-US" b="0" dirty="0" smtClean="0"/>
              <a:t>Networks</a:t>
            </a:r>
          </a:p>
          <a:p>
            <a:endParaRPr lang="en-US" dirty="0"/>
          </a:p>
          <a:p>
            <a:pPr marL="0" indent="0">
              <a:spcBef>
                <a:spcPts val="0"/>
              </a:spcBef>
            </a:pPr>
            <a:r>
              <a:rPr lang="en-US" dirty="0" smtClean="0"/>
              <a:t>Original Title</a:t>
            </a:r>
            <a:r>
              <a:rPr lang="en-US" b="0" dirty="0" smtClean="0"/>
              <a:t>: </a:t>
            </a:r>
            <a:r>
              <a:rPr lang="en-US" b="0" dirty="0"/>
              <a:t>IEEE Standard for Information </a:t>
            </a:r>
            <a:r>
              <a:rPr lang="en-US" b="0" dirty="0" smtClean="0"/>
              <a:t>technology– Local and </a:t>
            </a:r>
            <a:r>
              <a:rPr lang="en-US" b="0" dirty="0"/>
              <a:t>metropolitan area networks-- Specific requirements-- Part </a:t>
            </a:r>
            <a:r>
              <a:rPr lang="en-US" b="0" dirty="0" smtClean="0"/>
              <a:t>15.3: Wireless </a:t>
            </a:r>
            <a:r>
              <a:rPr lang="en-US" b="0" dirty="0"/>
              <a:t>Medium Access Control (MAC) and Physical Layer (</a:t>
            </a:r>
            <a:r>
              <a:rPr lang="en-US" b="0" dirty="0" smtClean="0"/>
              <a:t>PHY) Specifications </a:t>
            </a:r>
            <a:r>
              <a:rPr lang="en-US" b="0" dirty="0"/>
              <a:t>for High Data Rate Wireless Personal </a:t>
            </a:r>
            <a:r>
              <a:rPr lang="en-US" b="0" dirty="0" smtClean="0"/>
              <a:t>Area Networks(WPAN</a:t>
            </a:r>
            <a:r>
              <a:rPr lang="en-US" b="0" dirty="0"/>
              <a:t>)</a:t>
            </a:r>
            <a:endParaRPr lang="en-US" b="0"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20</a:t>
            </a:fld>
            <a:endParaRPr lang="en-GB" dirty="0"/>
          </a:p>
        </p:txBody>
      </p:sp>
    </p:spTree>
    <p:extLst>
      <p:ext uri="{BB962C8B-B14F-4D97-AF65-F5344CB8AC3E}">
        <p14:creationId xmlns:p14="http://schemas.microsoft.com/office/powerpoint/2010/main" val="29153383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685801"/>
            <a:ext cx="7558608" cy="726975"/>
          </a:xfrm>
        </p:spPr>
        <p:txBody>
          <a:bodyPr/>
          <a:lstStyle/>
          <a:p>
            <a:r>
              <a:rPr lang="en-US" dirty="0" smtClean="0"/>
              <a:t>802.15.3 Scope statements</a:t>
            </a:r>
            <a:endParaRPr lang="en-US" dirty="0"/>
          </a:p>
        </p:txBody>
      </p:sp>
      <p:sp>
        <p:nvSpPr>
          <p:cNvPr id="3" name="Content Placeholder 2"/>
          <p:cNvSpPr>
            <a:spLocks noGrp="1"/>
          </p:cNvSpPr>
          <p:nvPr>
            <p:ph idx="1"/>
          </p:nvPr>
        </p:nvSpPr>
        <p:spPr>
          <a:xfrm>
            <a:off x="539552" y="1556792"/>
            <a:ext cx="7920880" cy="4464496"/>
          </a:xfrm>
        </p:spPr>
        <p:txBody>
          <a:bodyPr/>
          <a:lstStyle/>
          <a:p>
            <a:r>
              <a:rPr lang="en-US" sz="2000" dirty="0"/>
              <a:t>5.2 Scope: </a:t>
            </a:r>
            <a:r>
              <a:rPr lang="en-US" sz="2000" b="0" dirty="0"/>
              <a:t>This standard defines PHY and MAC specifications </a:t>
            </a:r>
            <a:r>
              <a:rPr lang="en-US" sz="2000" b="0" dirty="0" smtClean="0"/>
              <a:t>for high </a:t>
            </a:r>
            <a:r>
              <a:rPr lang="en-US" sz="2000" b="0" dirty="0"/>
              <a:t>data rate wireless connectivity (typically over 200 Mbps) </a:t>
            </a:r>
            <a:r>
              <a:rPr lang="en-US" sz="2000" b="0" dirty="0" smtClean="0"/>
              <a:t>with fixed</a:t>
            </a:r>
            <a:r>
              <a:rPr lang="en-US" sz="2000" b="0" dirty="0"/>
              <a:t>, portable and moving devices. Data rates are high enough </a:t>
            </a:r>
            <a:r>
              <a:rPr lang="en-US" sz="2000" b="0" dirty="0" smtClean="0"/>
              <a:t>to satisfy </a:t>
            </a:r>
            <a:r>
              <a:rPr lang="en-US" sz="2000" b="0" dirty="0"/>
              <a:t>a set of consumer multimedia industry needs, as well as </a:t>
            </a:r>
            <a:r>
              <a:rPr lang="en-US" sz="2000" b="0" dirty="0" smtClean="0"/>
              <a:t>to support </a:t>
            </a:r>
            <a:r>
              <a:rPr lang="en-US" sz="2000" b="0" dirty="0"/>
              <a:t>emerging wireless switched point-to-point and high rate </a:t>
            </a:r>
            <a:r>
              <a:rPr lang="en-US" sz="2000" b="0" dirty="0" smtClean="0"/>
              <a:t>close proximity </a:t>
            </a:r>
            <a:r>
              <a:rPr lang="en-US" sz="2000" b="0" dirty="0"/>
              <a:t>point to point applications</a:t>
            </a:r>
            <a:r>
              <a:rPr lang="en-US" sz="2000" b="0" dirty="0" smtClean="0"/>
              <a:t>.</a:t>
            </a:r>
          </a:p>
          <a:p>
            <a:endParaRPr lang="en-US" sz="2000" b="0" dirty="0"/>
          </a:p>
          <a:p>
            <a:r>
              <a:rPr lang="en-US" sz="2000" dirty="0" smtClean="0"/>
              <a:t>Scope as modified by 15.3d: </a:t>
            </a:r>
            <a:r>
              <a:rPr lang="en-US" sz="2000" b="0" dirty="0" smtClean="0"/>
              <a:t>This </a:t>
            </a:r>
            <a:r>
              <a:rPr lang="en-US" sz="2000" b="0" dirty="0"/>
              <a:t>project will define the PHY and MAC specifications for high data rate wireless connectivity with fixed, portable and moving devices. Data rates will be high enough to satisfy a set of consumer multimedia industry needs, and to support emerging wireless switched point-to-point applications</a:t>
            </a:r>
            <a:r>
              <a:rPr lang="en-US" sz="2000" dirty="0"/>
              <a:t>.</a:t>
            </a:r>
            <a:endParaRPr lang="en-US" sz="2000"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21</a:t>
            </a:fld>
            <a:endParaRPr lang="en-GB" dirty="0"/>
          </a:p>
        </p:txBody>
      </p:sp>
    </p:spTree>
    <p:extLst>
      <p:ext uri="{BB962C8B-B14F-4D97-AF65-F5344CB8AC3E}">
        <p14:creationId xmlns:p14="http://schemas.microsoft.com/office/powerpoint/2010/main" val="34633213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54967"/>
          </a:xfrm>
        </p:spPr>
        <p:txBody>
          <a:bodyPr/>
          <a:lstStyle/>
          <a:p>
            <a:r>
              <a:rPr lang="en-US" dirty="0" smtClean="0"/>
              <a:t>Response from 802.3bg</a:t>
            </a:r>
            <a:endParaRPr lang="en-US" dirty="0"/>
          </a:p>
        </p:txBody>
      </p:sp>
      <p:sp>
        <p:nvSpPr>
          <p:cNvPr id="3" name="Content Placeholder 2"/>
          <p:cNvSpPr>
            <a:spLocks noGrp="1"/>
          </p:cNvSpPr>
          <p:nvPr>
            <p:ph idx="1"/>
          </p:nvPr>
        </p:nvSpPr>
        <p:spPr>
          <a:xfrm>
            <a:off x="685800" y="1628800"/>
            <a:ext cx="7770813" cy="4752528"/>
          </a:xfrm>
        </p:spPr>
        <p:txBody>
          <a:bodyPr/>
          <a:lstStyle/>
          <a:p>
            <a:r>
              <a:rPr lang="en-US" dirty="0" smtClean="0"/>
              <a:t>Received </a:t>
            </a:r>
            <a:r>
              <a:rPr lang="en-US" dirty="0"/>
              <a:t>one comment in respect to the IEEE P802.3bq 40GBASE-T PAR modification request from IEEE 802.11 that read '8.1 - Editorial note - there is a duplication of the 8.1 header. Delete the unnecessary "Additional Explanatory Notes (Item Number and Explanation):"'.</a:t>
            </a:r>
            <a:br>
              <a:rPr lang="en-US" dirty="0"/>
            </a:br>
            <a:r>
              <a:rPr lang="en-US" dirty="0"/>
              <a:t/>
            </a:r>
            <a:br>
              <a:rPr lang="en-US" dirty="0"/>
            </a:br>
            <a:r>
              <a:rPr lang="en-US" dirty="0"/>
              <a:t>Our response to the comment is to accept it, and we have deleted the unnecessary text. The updated IEEE P802.3bq draft PAR is attached and can be accessed at &lt;</a:t>
            </a:r>
            <a:r>
              <a:rPr lang="en-US" dirty="0">
                <a:hlinkClick r:id="rId2"/>
              </a:rPr>
              <a:t>http://www.ieee802.org/3/25GBASET/draft_P802_3bq_PAR_150715.pdf</a:t>
            </a:r>
            <a:r>
              <a:rPr lang="en-US" dirty="0"/>
              <a:t>&gt;.</a:t>
            </a: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22</a:t>
            </a:fld>
            <a:endParaRPr lang="en-GB" dirty="0"/>
          </a:p>
        </p:txBody>
      </p:sp>
    </p:spTree>
    <p:extLst>
      <p:ext uri="{BB962C8B-B14F-4D97-AF65-F5344CB8AC3E}">
        <p14:creationId xmlns:p14="http://schemas.microsoft.com/office/powerpoint/2010/main" val="4261128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54967"/>
          </a:xfrm>
        </p:spPr>
        <p:txBody>
          <a:bodyPr/>
          <a:lstStyle/>
          <a:p>
            <a:r>
              <a:rPr lang="en-US" dirty="0" smtClean="0"/>
              <a:t>Response from 802.1Qcp (802.1Qcl)</a:t>
            </a:r>
            <a:endParaRPr lang="en-US" dirty="0"/>
          </a:p>
        </p:txBody>
      </p:sp>
      <p:sp>
        <p:nvSpPr>
          <p:cNvPr id="3" name="Content Placeholder 2"/>
          <p:cNvSpPr>
            <a:spLocks noGrp="1"/>
          </p:cNvSpPr>
          <p:nvPr>
            <p:ph idx="1"/>
          </p:nvPr>
        </p:nvSpPr>
        <p:spPr>
          <a:xfrm>
            <a:off x="467544" y="1916832"/>
            <a:ext cx="8208912" cy="4392488"/>
          </a:xfrm>
        </p:spPr>
        <p:txBody>
          <a:bodyPr/>
          <a:lstStyle/>
          <a:p>
            <a:pPr lvl="0"/>
            <a:r>
              <a:rPr lang="en-US" sz="2000" dirty="0"/>
              <a:t>1.1 Project number – suggest that “l” not be used in the project number as it is often confused with “1”.</a:t>
            </a:r>
          </a:p>
          <a:p>
            <a:pPr lvl="1">
              <a:buFont typeface="Arial" panose="020B0604020202020204" pitchFamily="34" charset="0"/>
              <a:buChar char="•"/>
            </a:pPr>
            <a:r>
              <a:rPr lang="en-US" dirty="0">
                <a:solidFill>
                  <a:srgbClr val="C00000"/>
                </a:solidFill>
              </a:rPr>
              <a:t>Changed to 802.1Qcp</a:t>
            </a:r>
          </a:p>
          <a:p>
            <a:pPr lvl="0"/>
            <a:endParaRPr lang="en-US" sz="1200" dirty="0"/>
          </a:p>
          <a:p>
            <a:pPr lvl="0"/>
            <a:r>
              <a:rPr lang="en-US" sz="2000" dirty="0"/>
              <a:t>8.1 -  include the full titles of standards called out in the PAR..</a:t>
            </a:r>
            <a:r>
              <a:rPr lang="en-US" sz="2000" dirty="0" err="1"/>
              <a:t>i.e</a:t>
            </a:r>
            <a:r>
              <a:rPr lang="en-US" sz="2000" dirty="0"/>
              <a:t> “IEEE </a:t>
            </a:r>
            <a:r>
              <a:rPr lang="en-US" sz="2000" dirty="0" err="1"/>
              <a:t>Std</a:t>
            </a:r>
            <a:r>
              <a:rPr lang="en-US" sz="2000" dirty="0"/>
              <a:t> 802.1Q, </a:t>
            </a:r>
            <a:r>
              <a:rPr lang="en-US" sz="2000" b="0" dirty="0"/>
              <a:t>IEEE </a:t>
            </a:r>
            <a:r>
              <a:rPr lang="en-US" sz="2000" b="0" dirty="0" err="1"/>
              <a:t>Std</a:t>
            </a:r>
            <a:r>
              <a:rPr lang="en-US" sz="2000" b="0" dirty="0"/>
              <a:t> 802.1AX and IEEE </a:t>
            </a:r>
            <a:r>
              <a:rPr lang="en-US" sz="2000" b="0" dirty="0" err="1"/>
              <a:t>Std</a:t>
            </a:r>
            <a:r>
              <a:rPr lang="en-US" sz="2000" b="0" dirty="0"/>
              <a:t> 802.1X.”</a:t>
            </a:r>
          </a:p>
          <a:p>
            <a:pPr lvl="1">
              <a:buFont typeface="Arial" panose="020B0604020202020204" pitchFamily="34" charset="0"/>
              <a:buChar char="•"/>
            </a:pPr>
            <a:r>
              <a:rPr lang="en-US" dirty="0">
                <a:solidFill>
                  <a:srgbClr val="C00000"/>
                </a:solidFill>
              </a:rPr>
              <a:t>IEEE </a:t>
            </a:r>
            <a:r>
              <a:rPr lang="en-US" dirty="0" err="1">
                <a:solidFill>
                  <a:srgbClr val="C00000"/>
                </a:solidFill>
              </a:rPr>
              <a:t>Std</a:t>
            </a:r>
            <a:r>
              <a:rPr lang="en-US" dirty="0">
                <a:solidFill>
                  <a:srgbClr val="C00000"/>
                </a:solidFill>
              </a:rPr>
              <a:t> 802.1Q - IEEE Standard for Local and metropolitan area networks — Bridges and Bridged Networks</a:t>
            </a:r>
          </a:p>
          <a:p>
            <a:pPr lvl="1">
              <a:buFont typeface="Arial" panose="020B0604020202020204" pitchFamily="34" charset="0"/>
              <a:buChar char="•"/>
            </a:pPr>
            <a:r>
              <a:rPr lang="en-US" dirty="0">
                <a:solidFill>
                  <a:srgbClr val="C00000"/>
                </a:solidFill>
              </a:rPr>
              <a:t>IEEE </a:t>
            </a:r>
            <a:r>
              <a:rPr lang="en-US" dirty="0" err="1">
                <a:solidFill>
                  <a:srgbClr val="C00000"/>
                </a:solidFill>
              </a:rPr>
              <a:t>Std</a:t>
            </a:r>
            <a:r>
              <a:rPr lang="en-US" dirty="0">
                <a:solidFill>
                  <a:srgbClr val="C00000"/>
                </a:solidFill>
              </a:rPr>
              <a:t> 802.1AX - IEEE Standard for Local and metropolitan area networks — Link Aggregation</a:t>
            </a:r>
          </a:p>
          <a:p>
            <a:pPr lvl="1">
              <a:buFont typeface="Arial" panose="020B0604020202020204" pitchFamily="34" charset="0"/>
              <a:buChar char="•"/>
            </a:pPr>
            <a:r>
              <a:rPr lang="en-US" dirty="0">
                <a:solidFill>
                  <a:srgbClr val="C00000"/>
                </a:solidFill>
              </a:rPr>
              <a:t>IEEE </a:t>
            </a:r>
            <a:r>
              <a:rPr lang="en-US" dirty="0" err="1">
                <a:solidFill>
                  <a:srgbClr val="C00000"/>
                </a:solidFill>
              </a:rPr>
              <a:t>Std</a:t>
            </a:r>
            <a:r>
              <a:rPr lang="en-US" dirty="0">
                <a:solidFill>
                  <a:srgbClr val="C00000"/>
                </a:solidFill>
              </a:rPr>
              <a:t> 802.1X – IEEE Standard for Local and metropolitan area networks – Port-Based Network Access Control</a:t>
            </a:r>
          </a:p>
          <a:p>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23</a:t>
            </a:fld>
            <a:endParaRPr lang="en-GB" dirty="0"/>
          </a:p>
        </p:txBody>
      </p:sp>
    </p:spTree>
    <p:extLst>
      <p:ext uri="{BB962C8B-B14F-4D97-AF65-F5344CB8AC3E}">
        <p14:creationId xmlns:p14="http://schemas.microsoft.com/office/powerpoint/2010/main" val="3196303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54967"/>
          </a:xfrm>
        </p:spPr>
        <p:txBody>
          <a:bodyPr/>
          <a:lstStyle/>
          <a:p>
            <a:r>
              <a:rPr lang="en-US" dirty="0" smtClean="0"/>
              <a:t>Response from 802.1Qcp (802.1Qcl)</a:t>
            </a:r>
            <a:endParaRPr lang="en-US" dirty="0"/>
          </a:p>
        </p:txBody>
      </p:sp>
      <p:sp>
        <p:nvSpPr>
          <p:cNvPr id="3" name="Content Placeholder 2"/>
          <p:cNvSpPr>
            <a:spLocks noGrp="1"/>
          </p:cNvSpPr>
          <p:nvPr>
            <p:ph idx="1"/>
          </p:nvPr>
        </p:nvSpPr>
        <p:spPr>
          <a:xfrm>
            <a:off x="685800" y="1700808"/>
            <a:ext cx="7846640" cy="4680520"/>
          </a:xfrm>
        </p:spPr>
        <p:txBody>
          <a:bodyPr/>
          <a:lstStyle/>
          <a:p>
            <a:pPr lvl="0"/>
            <a:r>
              <a:rPr lang="en-US" sz="2000" b="0" dirty="0"/>
              <a:t>7.3a – does not show up in the PAR PDF</a:t>
            </a:r>
            <a:r>
              <a:rPr lang="en-US" sz="2000" dirty="0"/>
              <a:t> – This should have been marked with a yes, and then it might show up in the PDF?</a:t>
            </a:r>
          </a:p>
          <a:p>
            <a:pPr lvl="1">
              <a:buFont typeface="Arial" panose="020B0604020202020204" pitchFamily="34" charset="0"/>
              <a:buChar char="•"/>
            </a:pPr>
            <a:r>
              <a:rPr lang="en-US" dirty="0">
                <a:solidFill>
                  <a:srgbClr val="C00000"/>
                </a:solidFill>
              </a:rPr>
              <a:t>Yes, item 7.3a is marked as Yes. However, it does not show up in the generated PDF form.</a:t>
            </a:r>
          </a:p>
          <a:p>
            <a:pPr lvl="1">
              <a:buFont typeface="Arial" panose="020B0604020202020204" pitchFamily="34" charset="0"/>
              <a:buChar char="•"/>
            </a:pPr>
            <a:r>
              <a:rPr lang="en-US" dirty="0">
                <a:solidFill>
                  <a:srgbClr val="C00000"/>
                </a:solidFill>
              </a:rPr>
              <a:t>Additionally, we have contacted IEEE staff for assistance and resolution of the problem.</a:t>
            </a:r>
          </a:p>
          <a:p>
            <a:pPr lvl="0"/>
            <a:r>
              <a:rPr lang="en-US" sz="2000" dirty="0"/>
              <a:t>5.2b – expand acronyms on first use in PAR </a:t>
            </a:r>
            <a:br>
              <a:rPr lang="en-US" sz="2000" dirty="0"/>
            </a:br>
            <a:r>
              <a:rPr lang="en-US" sz="2000" dirty="0"/>
              <a:t>(TPMR, VLAN, UML, etc.)</a:t>
            </a:r>
          </a:p>
          <a:p>
            <a:pPr lvl="1">
              <a:buFont typeface="Arial" panose="020B0604020202020204" pitchFamily="34" charset="0"/>
              <a:buChar char="•"/>
            </a:pPr>
            <a:r>
              <a:rPr lang="en-US" dirty="0">
                <a:solidFill>
                  <a:srgbClr val="C00000"/>
                </a:solidFill>
              </a:rPr>
              <a:t>Media Access Control (MAC)</a:t>
            </a:r>
          </a:p>
          <a:p>
            <a:pPr lvl="1">
              <a:buFont typeface="Arial" panose="020B0604020202020204" pitchFamily="34" charset="0"/>
              <a:buChar char="•"/>
            </a:pPr>
            <a:r>
              <a:rPr lang="en-US" dirty="0">
                <a:solidFill>
                  <a:srgbClr val="C00000"/>
                </a:solidFill>
              </a:rPr>
              <a:t>Two-Port MAC Relay (TPMR)</a:t>
            </a:r>
          </a:p>
          <a:p>
            <a:pPr lvl="1">
              <a:buFont typeface="Arial" panose="020B0604020202020204" pitchFamily="34" charset="0"/>
              <a:buChar char="•"/>
            </a:pPr>
            <a:r>
              <a:rPr lang="en-US" dirty="0">
                <a:solidFill>
                  <a:srgbClr val="C00000"/>
                </a:solidFill>
              </a:rPr>
              <a:t>Unified Modeling Language (UML)</a:t>
            </a:r>
          </a:p>
          <a:p>
            <a:pPr lvl="1">
              <a:buFont typeface="Arial" panose="020B0604020202020204" pitchFamily="34" charset="0"/>
              <a:buChar char="•"/>
            </a:pPr>
            <a:r>
              <a:rPr lang="en-US" dirty="0">
                <a:solidFill>
                  <a:srgbClr val="C00000"/>
                </a:solidFill>
              </a:rPr>
              <a:t>Virtual Local Area Network (VLAN)</a:t>
            </a:r>
          </a:p>
          <a:p>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24</a:t>
            </a:fld>
            <a:endParaRPr lang="en-GB" dirty="0"/>
          </a:p>
        </p:txBody>
      </p:sp>
    </p:spTree>
    <p:extLst>
      <p:ext uri="{BB962C8B-B14F-4D97-AF65-F5344CB8AC3E}">
        <p14:creationId xmlns:p14="http://schemas.microsoft.com/office/powerpoint/2010/main" val="15463118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98984"/>
          </a:xfrm>
        </p:spPr>
        <p:txBody>
          <a:bodyPr/>
          <a:lstStyle/>
          <a:p>
            <a:r>
              <a:rPr lang="en-US" dirty="0" smtClean="0"/>
              <a:t>Response from 802.1Qcp (802.1Qcl)</a:t>
            </a:r>
            <a:endParaRPr lang="en-US" dirty="0"/>
          </a:p>
        </p:txBody>
      </p:sp>
      <p:sp>
        <p:nvSpPr>
          <p:cNvPr id="3" name="Content Placeholder 2"/>
          <p:cNvSpPr>
            <a:spLocks noGrp="1"/>
          </p:cNvSpPr>
          <p:nvPr>
            <p:ph idx="1"/>
          </p:nvPr>
        </p:nvSpPr>
        <p:spPr/>
        <p:txBody>
          <a:bodyPr/>
          <a:lstStyle/>
          <a:p>
            <a:pPr lvl="0"/>
            <a:r>
              <a:rPr lang="en-US" sz="2000" b="0" dirty="0"/>
              <a:t>5.5 – expand acronyms on first use in PAR</a:t>
            </a:r>
          </a:p>
          <a:p>
            <a:pPr lvl="0"/>
            <a:r>
              <a:rPr lang="en-US" sz="2000" b="0" dirty="0"/>
              <a:t>	(SDO, IETF, RFC, etc.)</a:t>
            </a:r>
          </a:p>
          <a:p>
            <a:pPr lvl="1">
              <a:buFont typeface="Arial" panose="020B0604020202020204" pitchFamily="34" charset="0"/>
              <a:buChar char="•"/>
            </a:pPr>
            <a:r>
              <a:rPr lang="en-US" dirty="0">
                <a:solidFill>
                  <a:srgbClr val="C00000"/>
                </a:solidFill>
              </a:rPr>
              <a:t>Will change SDO to standards development organization</a:t>
            </a:r>
          </a:p>
          <a:p>
            <a:pPr lvl="1">
              <a:buFont typeface="Arial" panose="020B0604020202020204" pitchFamily="34" charset="0"/>
              <a:buChar char="•"/>
            </a:pPr>
            <a:r>
              <a:rPr lang="en-US" dirty="0">
                <a:solidFill>
                  <a:srgbClr val="C00000"/>
                </a:solidFill>
              </a:rPr>
              <a:t>Request For Comment (RFC)</a:t>
            </a:r>
          </a:p>
          <a:p>
            <a:pPr lvl="1">
              <a:buFont typeface="Arial" panose="020B0604020202020204" pitchFamily="34" charset="0"/>
              <a:buChar char="•"/>
            </a:pPr>
            <a:r>
              <a:rPr lang="en-US" dirty="0">
                <a:solidFill>
                  <a:srgbClr val="C00000"/>
                </a:solidFill>
              </a:rPr>
              <a:t>Internet Engineering Task Force (IETF)</a:t>
            </a:r>
          </a:p>
          <a:p>
            <a:pPr lvl="0"/>
            <a:endParaRPr lang="en-US" sz="2000" b="0" dirty="0"/>
          </a:p>
          <a:p>
            <a:pPr lvl="0"/>
            <a:r>
              <a:rPr lang="en-US" sz="2000" dirty="0"/>
              <a:t>		Add explanation of what is “NETCONF” to 8.1</a:t>
            </a:r>
          </a:p>
          <a:p>
            <a:pPr lvl="1">
              <a:buFont typeface="Arial" panose="020B0604020202020204" pitchFamily="34" charset="0"/>
              <a:buChar char="•"/>
            </a:pPr>
            <a:r>
              <a:rPr lang="en-US" dirty="0">
                <a:solidFill>
                  <a:srgbClr val="C00000"/>
                </a:solidFill>
              </a:rPr>
              <a:t>NETCONF (RFC6241) is a network configuration protocol that provides mechanisms to install, manipulate, and delete the configuration of network devices.</a:t>
            </a:r>
          </a:p>
          <a:p>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25</a:t>
            </a:fld>
            <a:endParaRPr lang="en-GB" dirty="0"/>
          </a:p>
        </p:txBody>
      </p:sp>
    </p:spTree>
    <p:extLst>
      <p:ext uri="{BB962C8B-B14F-4D97-AF65-F5344CB8AC3E}">
        <p14:creationId xmlns:p14="http://schemas.microsoft.com/office/powerpoint/2010/main" val="380466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82960"/>
          </a:xfrm>
        </p:spPr>
        <p:txBody>
          <a:bodyPr/>
          <a:lstStyle/>
          <a:p>
            <a:r>
              <a:rPr lang="en-US" dirty="0" smtClean="0"/>
              <a:t>Response from 801.1Xck</a:t>
            </a:r>
            <a:endParaRPr lang="en-US" dirty="0"/>
          </a:p>
        </p:txBody>
      </p:sp>
      <p:sp>
        <p:nvSpPr>
          <p:cNvPr id="3" name="Content Placeholder 2"/>
          <p:cNvSpPr>
            <a:spLocks noGrp="1"/>
          </p:cNvSpPr>
          <p:nvPr>
            <p:ph idx="1"/>
          </p:nvPr>
        </p:nvSpPr>
        <p:spPr>
          <a:xfrm>
            <a:off x="685800" y="1556792"/>
            <a:ext cx="7702624" cy="4968552"/>
          </a:xfrm>
        </p:spPr>
        <p:txBody>
          <a:bodyPr/>
          <a:lstStyle/>
          <a:p>
            <a:pPr lvl="0"/>
            <a:r>
              <a:rPr lang="en-US" dirty="0"/>
              <a:t>8.1 -  include the full titles of standards called out in the PAR..</a:t>
            </a:r>
            <a:r>
              <a:rPr lang="en-US" dirty="0" err="1"/>
              <a:t>i.e</a:t>
            </a:r>
            <a:r>
              <a:rPr lang="en-US" dirty="0"/>
              <a:t> “</a:t>
            </a:r>
            <a:r>
              <a:rPr lang="en-US" b="0" dirty="0"/>
              <a:t>IEEE </a:t>
            </a:r>
            <a:r>
              <a:rPr lang="en-US" b="0" dirty="0" err="1"/>
              <a:t>Std</a:t>
            </a:r>
            <a:r>
              <a:rPr lang="en-US" b="0" dirty="0"/>
              <a:t> 802.1AE</a:t>
            </a:r>
            <a:r>
              <a:rPr lang="en-US" dirty="0"/>
              <a:t>, </a:t>
            </a:r>
            <a:r>
              <a:rPr lang="en-US" b="0" dirty="0"/>
              <a:t>and IEEE </a:t>
            </a:r>
            <a:r>
              <a:rPr lang="en-US" b="0" dirty="0" err="1"/>
              <a:t>Std</a:t>
            </a:r>
            <a:r>
              <a:rPr lang="en-US" b="0" dirty="0"/>
              <a:t> 802.1X.”</a:t>
            </a:r>
          </a:p>
          <a:p>
            <a:pPr lvl="1">
              <a:buFont typeface="Arial" panose="020B0604020202020204" pitchFamily="34" charset="0"/>
              <a:buChar char="•"/>
            </a:pPr>
            <a:r>
              <a:rPr lang="en-US" dirty="0">
                <a:solidFill>
                  <a:srgbClr val="C00000"/>
                </a:solidFill>
              </a:rPr>
              <a:t>IEEE </a:t>
            </a:r>
            <a:r>
              <a:rPr lang="en-US" dirty="0" err="1">
                <a:solidFill>
                  <a:srgbClr val="C00000"/>
                </a:solidFill>
              </a:rPr>
              <a:t>Std</a:t>
            </a:r>
            <a:r>
              <a:rPr lang="en-US" dirty="0">
                <a:solidFill>
                  <a:srgbClr val="C00000"/>
                </a:solidFill>
              </a:rPr>
              <a:t> 802.1AE – IEEE Standard for Local and metropolitan area networks Media Access Control (MAC) Security</a:t>
            </a:r>
          </a:p>
          <a:p>
            <a:pPr lvl="1">
              <a:buFont typeface="Arial" panose="020B0604020202020204" pitchFamily="34" charset="0"/>
              <a:buChar char="•"/>
            </a:pPr>
            <a:r>
              <a:rPr lang="en-US" dirty="0">
                <a:solidFill>
                  <a:srgbClr val="C00000"/>
                </a:solidFill>
              </a:rPr>
              <a:t>IEEE </a:t>
            </a:r>
            <a:r>
              <a:rPr lang="en-US" dirty="0" err="1">
                <a:solidFill>
                  <a:srgbClr val="C00000"/>
                </a:solidFill>
              </a:rPr>
              <a:t>Std</a:t>
            </a:r>
            <a:r>
              <a:rPr lang="en-US" dirty="0">
                <a:solidFill>
                  <a:srgbClr val="C00000"/>
                </a:solidFill>
              </a:rPr>
              <a:t> 802.1X – IEEE Standard for Local and metropolitan area networks – Port-Based Network Access Control</a:t>
            </a:r>
            <a:endParaRPr lang="en-US" dirty="0"/>
          </a:p>
          <a:p>
            <a:pPr lvl="0"/>
            <a:r>
              <a:rPr lang="en-US" b="0" dirty="0"/>
              <a:t>7.3a – does not show up in the PAR PDF</a:t>
            </a:r>
            <a:r>
              <a:rPr lang="en-US" dirty="0"/>
              <a:t> – This should have been marked with a yes, and then it might show up in the PDF?</a:t>
            </a:r>
          </a:p>
          <a:p>
            <a:pPr lvl="1">
              <a:buFont typeface="Arial" panose="020B0604020202020204" pitchFamily="34" charset="0"/>
              <a:buChar char="•"/>
            </a:pPr>
            <a:r>
              <a:rPr lang="en-US" dirty="0">
                <a:solidFill>
                  <a:srgbClr val="C00000"/>
                </a:solidFill>
              </a:rPr>
              <a:t>Yes, item 7.3a is marked as Yes. However, it does not show up in the generated PDF form.</a:t>
            </a:r>
          </a:p>
          <a:p>
            <a:pPr lvl="1">
              <a:buFont typeface="Arial" panose="020B0604020202020204" pitchFamily="34" charset="0"/>
              <a:buChar char="•"/>
            </a:pPr>
            <a:r>
              <a:rPr lang="en-US" dirty="0">
                <a:solidFill>
                  <a:srgbClr val="C00000"/>
                </a:solidFill>
              </a:rPr>
              <a:t>Additionally, we have contacted IEEE staff for assistance and resolution of the problem.</a:t>
            </a:r>
            <a:endParaRPr lang="en-US" dirty="0">
              <a:solidFill>
                <a:srgbClr val="C00000"/>
              </a:solidFill>
            </a:endParaRP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26</a:t>
            </a:fld>
            <a:endParaRPr lang="en-GB" dirty="0"/>
          </a:p>
        </p:txBody>
      </p:sp>
    </p:spTree>
    <p:extLst>
      <p:ext uri="{BB962C8B-B14F-4D97-AF65-F5344CB8AC3E}">
        <p14:creationId xmlns:p14="http://schemas.microsoft.com/office/powerpoint/2010/main" val="1737571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26975"/>
          </a:xfrm>
        </p:spPr>
        <p:txBody>
          <a:bodyPr/>
          <a:lstStyle/>
          <a:p>
            <a:r>
              <a:rPr lang="en-US" dirty="0" smtClean="0"/>
              <a:t>Response from 802.1Xck</a:t>
            </a:r>
            <a:endParaRPr lang="en-US" dirty="0"/>
          </a:p>
        </p:txBody>
      </p:sp>
      <p:sp>
        <p:nvSpPr>
          <p:cNvPr id="3" name="Content Placeholder 2"/>
          <p:cNvSpPr>
            <a:spLocks noGrp="1"/>
          </p:cNvSpPr>
          <p:nvPr>
            <p:ph idx="1"/>
          </p:nvPr>
        </p:nvSpPr>
        <p:spPr>
          <a:xfrm>
            <a:off x="685800" y="1700808"/>
            <a:ext cx="7770813" cy="4393605"/>
          </a:xfrm>
        </p:spPr>
        <p:txBody>
          <a:bodyPr/>
          <a:lstStyle/>
          <a:p>
            <a:pPr lvl="0"/>
            <a:r>
              <a:rPr lang="en-US" b="0" dirty="0"/>
              <a:t>5.5 – expand acronyms on first use in PAR</a:t>
            </a:r>
          </a:p>
          <a:p>
            <a:pPr lvl="0"/>
            <a:r>
              <a:rPr lang="en-US" b="0" dirty="0"/>
              <a:t>	(SDO, IETF, etc.)</a:t>
            </a:r>
          </a:p>
          <a:p>
            <a:pPr lvl="1">
              <a:buFont typeface="Arial" panose="020B0604020202020204" pitchFamily="34" charset="0"/>
              <a:buChar char="•"/>
            </a:pPr>
            <a:r>
              <a:rPr lang="en-US" dirty="0">
                <a:solidFill>
                  <a:srgbClr val="C00000"/>
                </a:solidFill>
              </a:rPr>
              <a:t>Will change SDO to standards development organization</a:t>
            </a:r>
          </a:p>
          <a:p>
            <a:pPr lvl="1">
              <a:buFont typeface="Arial" panose="020B0604020202020204" pitchFamily="34" charset="0"/>
              <a:buChar char="•"/>
            </a:pPr>
            <a:r>
              <a:rPr lang="en-US" dirty="0">
                <a:solidFill>
                  <a:srgbClr val="C00000"/>
                </a:solidFill>
              </a:rPr>
              <a:t>Request For Comment (RFC)</a:t>
            </a:r>
          </a:p>
          <a:p>
            <a:pPr lvl="1">
              <a:buFont typeface="Arial" panose="020B0604020202020204" pitchFamily="34" charset="0"/>
              <a:buChar char="•"/>
            </a:pPr>
            <a:r>
              <a:rPr lang="en-US" dirty="0">
                <a:solidFill>
                  <a:srgbClr val="C00000"/>
                </a:solidFill>
              </a:rPr>
              <a:t>Internet Engineering Task Force (IETF)</a:t>
            </a:r>
            <a:endParaRPr lang="en-US" dirty="0"/>
          </a:p>
          <a:p>
            <a:pPr lvl="0"/>
            <a:r>
              <a:rPr lang="en-US" dirty="0"/>
              <a:t>		Add an explanation of what is “NETCONF” to 8.1</a:t>
            </a:r>
          </a:p>
          <a:p>
            <a:pPr lvl="1">
              <a:buFont typeface="Arial" panose="020B0604020202020204" pitchFamily="34" charset="0"/>
              <a:buChar char="•"/>
            </a:pPr>
            <a:r>
              <a:rPr lang="en-US" dirty="0">
                <a:solidFill>
                  <a:srgbClr val="C00000"/>
                </a:solidFill>
              </a:rPr>
              <a:t>NETCONF (RFC6241) is a network configuration protocol that provides mechanisms to install, manipulate, and delete the configuration of network devices.</a:t>
            </a:r>
            <a:endParaRPr lang="en-US" dirty="0"/>
          </a:p>
          <a:p>
            <a:pPr lvl="0"/>
            <a:r>
              <a:rPr lang="en-US" dirty="0"/>
              <a:t>5.5 – Add “</a:t>
            </a:r>
            <a:r>
              <a:rPr lang="en-US" b="0" dirty="0"/>
              <a:t>(RFC 6020)” after YANG</a:t>
            </a:r>
            <a:r>
              <a:rPr lang="en-US" dirty="0"/>
              <a:t> </a:t>
            </a:r>
          </a:p>
          <a:p>
            <a:pPr lvl="1">
              <a:buFont typeface="Arial" panose="020B0604020202020204" pitchFamily="34" charset="0"/>
              <a:buChar char="•"/>
            </a:pPr>
            <a:r>
              <a:rPr lang="en-US" dirty="0">
                <a:solidFill>
                  <a:srgbClr val="C00000"/>
                </a:solidFill>
              </a:rPr>
              <a:t>RFC 6020 reference added.</a:t>
            </a:r>
          </a:p>
          <a:p>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27</a:t>
            </a:fld>
            <a:endParaRPr lang="en-GB" dirty="0"/>
          </a:p>
        </p:txBody>
      </p:sp>
    </p:spTree>
    <p:extLst>
      <p:ext uri="{BB962C8B-B14F-4D97-AF65-F5344CB8AC3E}">
        <p14:creationId xmlns:p14="http://schemas.microsoft.com/office/powerpoint/2010/main" val="42045353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98984"/>
          </a:xfrm>
        </p:spPr>
        <p:txBody>
          <a:bodyPr/>
          <a:lstStyle/>
          <a:p>
            <a:r>
              <a:rPr lang="en-US" dirty="0" smtClean="0"/>
              <a:t>Response from P802.1Qcn</a:t>
            </a:r>
            <a:endParaRPr lang="en-US" dirty="0"/>
          </a:p>
        </p:txBody>
      </p:sp>
      <p:sp>
        <p:nvSpPr>
          <p:cNvPr id="3" name="Content Placeholder 2"/>
          <p:cNvSpPr>
            <a:spLocks noGrp="1"/>
          </p:cNvSpPr>
          <p:nvPr>
            <p:ph idx="1"/>
          </p:nvPr>
        </p:nvSpPr>
        <p:spPr>
          <a:xfrm>
            <a:off x="395536" y="1916832"/>
            <a:ext cx="8424936" cy="4464496"/>
          </a:xfrm>
        </p:spPr>
        <p:txBody>
          <a:bodyPr/>
          <a:lstStyle/>
          <a:p>
            <a:pPr lvl="0">
              <a:buFont typeface="Arial" panose="020B0604020202020204" pitchFamily="34" charset="0"/>
              <a:buChar char="•"/>
            </a:pPr>
            <a:r>
              <a:rPr lang="en-US" dirty="0"/>
              <a:t>2.1 – why the “3” in the acronym?</a:t>
            </a:r>
          </a:p>
          <a:p>
            <a:pPr marL="400050" lvl="1" indent="0"/>
            <a:r>
              <a:rPr lang="en-US" b="1" dirty="0" smtClean="0"/>
              <a:t>Is </a:t>
            </a:r>
            <a:r>
              <a:rPr lang="en-US" b="1" dirty="0"/>
              <a:t>it “Network Virtualization Overlays (NVO3)” or “Network Virtualization over Layer 3” (NVO3) (See RFC7365</a:t>
            </a:r>
            <a:r>
              <a:rPr lang="en-US" b="1" dirty="0" smtClean="0"/>
              <a:t>)</a:t>
            </a:r>
          </a:p>
          <a:p>
            <a:pPr lvl="1">
              <a:buFont typeface="Arial" panose="020B0604020202020204" pitchFamily="34" charset="0"/>
              <a:buChar char="•"/>
            </a:pPr>
            <a:r>
              <a:rPr lang="en-US" sz="2400" dirty="0">
                <a:solidFill>
                  <a:srgbClr val="C00000"/>
                </a:solidFill>
              </a:rPr>
              <a:t>We will add “over Layer 3” – in the published RFCs that is the expansion, but in the Working Group title and some drafts that is omitted but it is better to match the RFCs</a:t>
            </a:r>
            <a:r>
              <a:rPr lang="en-US" sz="2400" dirty="0" smtClean="0">
                <a:solidFill>
                  <a:srgbClr val="C00000"/>
                </a:solidFill>
              </a:rPr>
              <a:t>.</a:t>
            </a:r>
          </a:p>
          <a:p>
            <a:pPr>
              <a:buFont typeface="Arial" panose="020B0604020202020204" pitchFamily="34" charset="0"/>
              <a:buChar char="•"/>
            </a:pPr>
            <a:endParaRPr lang="en-US" dirty="0" smtClean="0"/>
          </a:p>
          <a:p>
            <a:pPr>
              <a:buFont typeface="Arial" panose="020B0604020202020204" pitchFamily="34" charset="0"/>
              <a:buChar char="•"/>
            </a:pPr>
            <a:r>
              <a:rPr lang="en-US" dirty="0" smtClean="0"/>
              <a:t>2.1 </a:t>
            </a:r>
            <a:r>
              <a:rPr lang="en-US" dirty="0"/>
              <a:t>“extension” should be capitalized in title</a:t>
            </a:r>
            <a:r>
              <a:rPr lang="en-US" dirty="0" smtClean="0"/>
              <a:t>.</a:t>
            </a:r>
          </a:p>
          <a:p>
            <a:pPr lvl="1">
              <a:buFont typeface="Arial" panose="020B0604020202020204" pitchFamily="34" charset="0"/>
              <a:buChar char="•"/>
            </a:pPr>
            <a:r>
              <a:rPr lang="en-US" sz="2400" dirty="0">
                <a:solidFill>
                  <a:srgbClr val="C00000"/>
                </a:solidFill>
              </a:rPr>
              <a:t>Will </a:t>
            </a:r>
            <a:r>
              <a:rPr lang="en-US" sz="2400" dirty="0" smtClean="0">
                <a:solidFill>
                  <a:srgbClr val="C00000"/>
                </a:solidFill>
              </a:rPr>
              <a:t>capitalize</a:t>
            </a: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28</a:t>
            </a:fld>
            <a:endParaRPr lang="en-GB" dirty="0"/>
          </a:p>
        </p:txBody>
      </p:sp>
    </p:spTree>
    <p:extLst>
      <p:ext uri="{BB962C8B-B14F-4D97-AF65-F5344CB8AC3E}">
        <p14:creationId xmlns:p14="http://schemas.microsoft.com/office/powerpoint/2010/main" val="628441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26976"/>
          </a:xfrm>
        </p:spPr>
        <p:txBody>
          <a:bodyPr/>
          <a:lstStyle/>
          <a:p>
            <a:r>
              <a:rPr lang="en-US" dirty="0"/>
              <a:t>Response from </a:t>
            </a:r>
            <a:r>
              <a:rPr lang="en-US" dirty="0" smtClean="0"/>
              <a:t>P802.1Qcn</a:t>
            </a:r>
            <a:endParaRPr lang="en-US" dirty="0"/>
          </a:p>
        </p:txBody>
      </p:sp>
      <p:sp>
        <p:nvSpPr>
          <p:cNvPr id="3" name="Content Placeholder 2"/>
          <p:cNvSpPr>
            <a:spLocks noGrp="1"/>
          </p:cNvSpPr>
          <p:nvPr>
            <p:ph idx="1"/>
          </p:nvPr>
        </p:nvSpPr>
        <p:spPr>
          <a:xfrm>
            <a:off x="685800" y="1556792"/>
            <a:ext cx="8062664" cy="4824536"/>
          </a:xfrm>
        </p:spPr>
        <p:txBody>
          <a:bodyPr/>
          <a:lstStyle/>
          <a:p>
            <a:pPr lvl="0">
              <a:buFont typeface="Arial" panose="020B0604020202020204" pitchFamily="34" charset="0"/>
              <a:buChar char="•"/>
            </a:pPr>
            <a:r>
              <a:rPr lang="en-US" dirty="0"/>
              <a:t>Why define NV03 in the title and then redefine it in 5.2b (all caps) and then again in 5.5 (all lower case) ?</a:t>
            </a:r>
          </a:p>
          <a:p>
            <a:pPr lvl="1">
              <a:buFont typeface="Arial" panose="020B0604020202020204" pitchFamily="34" charset="0"/>
              <a:buChar char="•"/>
            </a:pPr>
            <a:r>
              <a:rPr lang="en-US" dirty="0">
                <a:solidFill>
                  <a:srgbClr val="C00000"/>
                </a:solidFill>
              </a:rPr>
              <a:t>We will expand just in the first use</a:t>
            </a:r>
          </a:p>
          <a:p>
            <a:pPr lvl="1">
              <a:buFont typeface="Arial" panose="020B0604020202020204" pitchFamily="34" charset="0"/>
              <a:buChar char="•"/>
            </a:pPr>
            <a:r>
              <a:rPr lang="en-US" dirty="0">
                <a:solidFill>
                  <a:srgbClr val="C00000"/>
                </a:solidFill>
              </a:rPr>
              <a:t>•For 5.5. use: “between the virtualized end device (end station) and the external network virtualization edge (e.g. bridge or router) in an NVO3 network</a:t>
            </a:r>
            <a:r>
              <a:rPr lang="en-US" dirty="0" smtClean="0">
                <a:solidFill>
                  <a:srgbClr val="C00000"/>
                </a:solidFill>
              </a:rPr>
              <a:t>.“</a:t>
            </a:r>
          </a:p>
          <a:p>
            <a:pPr>
              <a:buFont typeface="Arial" panose="020B0604020202020204" pitchFamily="34" charset="0"/>
              <a:buChar char="•"/>
            </a:pPr>
            <a:r>
              <a:rPr lang="en-US" sz="2400" dirty="0" smtClean="0"/>
              <a:t>VDP seems to be defined in the Title and then used as VDP in the rest of the PAR…this is different from the definition and use of the other TLAs defined in the Title.</a:t>
            </a:r>
          </a:p>
          <a:p>
            <a:pPr lvl="1">
              <a:buFont typeface="Arial" panose="020B0604020202020204" pitchFamily="34" charset="0"/>
              <a:buChar char="•"/>
            </a:pPr>
            <a:r>
              <a:rPr lang="en-US" dirty="0">
                <a:solidFill>
                  <a:srgbClr val="C00000"/>
                </a:solidFill>
              </a:rPr>
              <a:t>We will make the other acronyms consistent with the way VDP is handled (only expand first use</a:t>
            </a:r>
            <a:r>
              <a:rPr lang="en-US" dirty="0" smtClean="0">
                <a:solidFill>
                  <a:srgbClr val="C00000"/>
                </a:solidFill>
              </a:rPr>
              <a:t>).</a:t>
            </a:r>
            <a:endParaRPr lang="en-US" dirty="0" smtClean="0">
              <a:solidFill>
                <a:srgbClr val="000000"/>
              </a:solidFill>
            </a:endParaRP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29</a:t>
            </a:fld>
            <a:endParaRPr lang="en-GB" dirty="0"/>
          </a:p>
        </p:txBody>
      </p:sp>
    </p:spTree>
    <p:extLst>
      <p:ext uri="{BB962C8B-B14F-4D97-AF65-F5344CB8AC3E}">
        <p14:creationId xmlns:p14="http://schemas.microsoft.com/office/powerpoint/2010/main" val="3453032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8229600" cy="792088"/>
          </a:xfrm>
        </p:spPr>
        <p:txBody>
          <a:bodyPr>
            <a:noAutofit/>
          </a:bodyPr>
          <a:lstStyle/>
          <a:p>
            <a:r>
              <a:rPr lang="en-US" altLang="en-US" sz="2800" dirty="0"/>
              <a:t>PAR </a:t>
            </a:r>
            <a:r>
              <a:rPr lang="en-US" altLang="en-US" sz="2800" dirty="0" smtClean="0"/>
              <a:t>Review SC </a:t>
            </a:r>
            <a:r>
              <a:rPr lang="en-US" altLang="en-US" sz="2800" dirty="0"/>
              <a:t>–  </a:t>
            </a:r>
            <a:r>
              <a:rPr lang="en-US" altLang="en-US" sz="2800" dirty="0" smtClean="0"/>
              <a:t>July 2015</a:t>
            </a:r>
            <a:br>
              <a:rPr lang="en-US" altLang="en-US" sz="2800" dirty="0" smtClean="0"/>
            </a:br>
            <a:r>
              <a:rPr lang="en-US" altLang="en-US" sz="2800" dirty="0" smtClean="0"/>
              <a:t>Chair</a:t>
            </a:r>
            <a:r>
              <a:rPr lang="en-US" altLang="en-US" sz="2800" dirty="0"/>
              <a:t>: Jon Rosdahl</a:t>
            </a:r>
            <a:endParaRPr lang="en-US" sz="2800" dirty="0"/>
          </a:p>
        </p:txBody>
      </p:sp>
      <p:sp>
        <p:nvSpPr>
          <p:cNvPr id="3" name="Content Placeholder 2"/>
          <p:cNvSpPr>
            <a:spLocks noGrp="1"/>
          </p:cNvSpPr>
          <p:nvPr>
            <p:ph idx="1"/>
          </p:nvPr>
        </p:nvSpPr>
        <p:spPr>
          <a:xfrm>
            <a:off x="683568" y="1844824"/>
            <a:ext cx="7704856" cy="4525963"/>
          </a:xfrm>
        </p:spPr>
        <p:txBody>
          <a:bodyPr>
            <a:normAutofit lnSpcReduction="10000"/>
          </a:bodyPr>
          <a:lstStyle/>
          <a:p>
            <a:pPr marL="0" indent="0"/>
            <a:r>
              <a:rPr lang="en-US" dirty="0" smtClean="0"/>
              <a:t>Monday Agenda:</a:t>
            </a:r>
          </a:p>
          <a:p>
            <a:pPr marL="857250" lvl="1" indent="-457200">
              <a:buFont typeface="+mj-lt"/>
              <a:buAutoNum type="arabicPeriod"/>
            </a:pPr>
            <a:r>
              <a:rPr lang="en-US" dirty="0" smtClean="0"/>
              <a:t>Welcome</a:t>
            </a:r>
          </a:p>
          <a:p>
            <a:pPr marL="857250" lvl="1" indent="-457200">
              <a:buFont typeface="+mj-lt"/>
              <a:buAutoNum type="arabicPeriod"/>
            </a:pPr>
            <a:r>
              <a:rPr lang="en-US" dirty="0" smtClean="0"/>
              <a:t>Determine order of review</a:t>
            </a:r>
          </a:p>
          <a:p>
            <a:pPr marL="857250" lvl="1" indent="-457200">
              <a:buFont typeface="+mj-lt"/>
              <a:buAutoNum type="arabicPeriod"/>
            </a:pPr>
            <a:r>
              <a:rPr lang="en-US" dirty="0" smtClean="0"/>
              <a:t>Review PARs/CSD posted for review this week.</a:t>
            </a:r>
          </a:p>
          <a:p>
            <a:pPr marL="857250" lvl="1" indent="-457200">
              <a:buFont typeface="+mj-lt"/>
              <a:buAutoNum type="arabicPeriod"/>
            </a:pPr>
            <a:r>
              <a:rPr lang="en-US" dirty="0" smtClean="0"/>
              <a:t>Recess</a:t>
            </a:r>
          </a:p>
          <a:p>
            <a:pPr marL="0" indent="0"/>
            <a:r>
              <a:rPr lang="en-US" dirty="0" smtClean="0"/>
              <a:t>Tuesday Agenda:</a:t>
            </a:r>
          </a:p>
          <a:p>
            <a:pPr marL="857250" lvl="1" indent="-457200">
              <a:buFont typeface="+mj-lt"/>
              <a:buAutoNum type="arabicPeriod"/>
            </a:pPr>
            <a:r>
              <a:rPr lang="en-US" dirty="0" smtClean="0"/>
              <a:t>Complete review of PARs/CSD and post comments to 802 WGs</a:t>
            </a:r>
          </a:p>
          <a:p>
            <a:pPr marL="857250" lvl="1" indent="-457200">
              <a:buFont typeface="+mj-lt"/>
              <a:buAutoNum type="arabicPeriod"/>
            </a:pPr>
            <a:r>
              <a:rPr lang="en-US" dirty="0" smtClean="0"/>
              <a:t>Recess</a:t>
            </a:r>
          </a:p>
          <a:p>
            <a:pPr marL="0" indent="0"/>
            <a:r>
              <a:rPr lang="en-US" dirty="0" smtClean="0"/>
              <a:t>Thursday Agenda:</a:t>
            </a:r>
          </a:p>
          <a:p>
            <a:pPr marL="857250" lvl="1" indent="-457200">
              <a:buFont typeface="+mj-lt"/>
              <a:buAutoNum type="arabicPeriod"/>
            </a:pPr>
            <a:r>
              <a:rPr lang="en-US" dirty="0" smtClean="0"/>
              <a:t>Review Response to Comments</a:t>
            </a:r>
          </a:p>
          <a:p>
            <a:pPr marL="857250" lvl="1" indent="-457200">
              <a:buFont typeface="+mj-lt"/>
              <a:buAutoNum type="arabicPeriod"/>
            </a:pPr>
            <a:r>
              <a:rPr lang="en-US" dirty="0" smtClean="0"/>
              <a:t>Prepare Report for 802.11 WG closing plenary</a:t>
            </a:r>
          </a:p>
          <a:p>
            <a:pPr marL="857250" lvl="1" indent="-457200">
              <a:buFont typeface="+mj-lt"/>
              <a:buAutoNum type="arabicPeriod"/>
            </a:pPr>
            <a:r>
              <a:rPr lang="en-US" dirty="0" smtClean="0"/>
              <a:t>Adjourn</a:t>
            </a:r>
            <a:endParaRPr lang="en-US" dirty="0"/>
          </a:p>
        </p:txBody>
      </p:sp>
      <p:sp>
        <p:nvSpPr>
          <p:cNvPr id="6" name="Date Placeholder 5"/>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a:t>
            </a:fld>
            <a:endParaRPr lang="en-GB" dirty="0"/>
          </a:p>
        </p:txBody>
      </p:sp>
      <p:sp>
        <p:nvSpPr>
          <p:cNvPr id="7" name="TextBox 6"/>
          <p:cNvSpPr txBox="1"/>
          <p:nvPr/>
        </p:nvSpPr>
        <p:spPr>
          <a:xfrm>
            <a:off x="755576" y="1283159"/>
            <a:ext cx="2808312" cy="461665"/>
          </a:xfrm>
          <a:prstGeom prst="rect">
            <a:avLst/>
          </a:prstGeom>
          <a:noFill/>
        </p:spPr>
        <p:txBody>
          <a:bodyPr wrap="square" rtlCol="0">
            <a:spAutoFit/>
          </a:bodyPr>
          <a:lstStyle/>
          <a:p>
            <a:r>
              <a:rPr lang="en-US" dirty="0" smtClean="0">
                <a:solidFill>
                  <a:schemeClr val="tx1"/>
                </a:solidFill>
              </a:rPr>
              <a:t>Draft Agenda:</a:t>
            </a:r>
            <a:endParaRPr lang="en-US" dirty="0">
              <a:solidFill>
                <a:schemeClr val="tx1"/>
              </a:solidFill>
            </a:endParaRPr>
          </a:p>
        </p:txBody>
      </p:sp>
    </p:spTree>
    <p:extLst>
      <p:ext uri="{BB962C8B-B14F-4D97-AF65-F5344CB8AC3E}">
        <p14:creationId xmlns:p14="http://schemas.microsoft.com/office/powerpoint/2010/main" val="34396353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a:t>
            </a:r>
            <a:r>
              <a:rPr lang="en-US" baseline="0" dirty="0" smtClean="0"/>
              <a:t> from 802.1Qcn - CSD</a:t>
            </a:r>
            <a:endParaRPr lang="en-US" dirty="0"/>
          </a:p>
        </p:txBody>
      </p:sp>
      <p:sp>
        <p:nvSpPr>
          <p:cNvPr id="3" name="Content Placeholder 2"/>
          <p:cNvSpPr>
            <a:spLocks noGrp="1"/>
          </p:cNvSpPr>
          <p:nvPr>
            <p:ph idx="1"/>
          </p:nvPr>
        </p:nvSpPr>
        <p:spPr>
          <a:xfrm>
            <a:off x="685800" y="1484784"/>
            <a:ext cx="7711751" cy="4841371"/>
          </a:xfrm>
        </p:spPr>
        <p:txBody>
          <a:bodyPr/>
          <a:lstStyle/>
          <a:p>
            <a:r>
              <a:rPr lang="en-US" dirty="0"/>
              <a:t>CSD:</a:t>
            </a:r>
          </a:p>
          <a:p>
            <a:r>
              <a:rPr lang="en-US" dirty="0"/>
              <a:t>• In Distinct Identity it says that there is nothing like this, then in Technical feasibility it says that there is something similar (802.1Qbg</a:t>
            </a:r>
            <a:r>
              <a:rPr lang="en-US" dirty="0" smtClean="0"/>
              <a:t>)?</a:t>
            </a:r>
          </a:p>
          <a:p>
            <a:pPr lvl="1">
              <a:buFont typeface="Arial" panose="020B0604020202020204" pitchFamily="34" charset="0"/>
              <a:buChar char="•"/>
            </a:pPr>
            <a:r>
              <a:rPr lang="en-US" sz="2400" dirty="0" smtClean="0">
                <a:solidFill>
                  <a:srgbClr val="C00000"/>
                </a:solidFill>
              </a:rPr>
              <a:t>Nothing </a:t>
            </a:r>
            <a:r>
              <a:rPr lang="en-US" sz="2400" dirty="0">
                <a:solidFill>
                  <a:srgbClr val="C00000"/>
                </a:solidFill>
              </a:rPr>
              <a:t>provides this capability for carrying the information needed by NVO3 networks (e.g. layer 3 context such as IPv4 or IPv6 addresses) so Distinct identity is correct.</a:t>
            </a:r>
          </a:p>
          <a:p>
            <a:pPr lvl="1"/>
            <a:r>
              <a:rPr lang="en-US" sz="2400" dirty="0">
                <a:solidFill>
                  <a:srgbClr val="C00000"/>
                </a:solidFill>
              </a:rPr>
              <a:t>•The VDP protocol defined initially in IEEE 802.1Qbg carries similar context for layer 2, so it demonstrates technical feasibility. This project extends the protocol to carry layer 3 information</a:t>
            </a:r>
            <a:r>
              <a:rPr lang="en-US" sz="2400" dirty="0" smtClean="0">
                <a:solidFill>
                  <a:srgbClr val="C00000"/>
                </a:solidFill>
              </a:rPr>
              <a:t>.</a:t>
            </a: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30</a:t>
            </a:fld>
            <a:endParaRPr lang="en-GB" dirty="0"/>
          </a:p>
        </p:txBody>
      </p:sp>
    </p:spTree>
    <p:extLst>
      <p:ext uri="{BB962C8B-B14F-4D97-AF65-F5344CB8AC3E}">
        <p14:creationId xmlns:p14="http://schemas.microsoft.com/office/powerpoint/2010/main" val="5301508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4632" cy="654968"/>
          </a:xfrm>
        </p:spPr>
        <p:txBody>
          <a:bodyPr/>
          <a:lstStyle/>
          <a:p>
            <a:r>
              <a:rPr lang="en-US" dirty="0" smtClean="0"/>
              <a:t>Response</a:t>
            </a:r>
            <a:r>
              <a:rPr lang="en-US" baseline="0" dirty="0" smtClean="0"/>
              <a:t> from 802.1Qcn - CSD</a:t>
            </a:r>
            <a:endParaRPr lang="en-US" dirty="0"/>
          </a:p>
        </p:txBody>
      </p:sp>
      <p:sp>
        <p:nvSpPr>
          <p:cNvPr id="3" name="Content Placeholder 2"/>
          <p:cNvSpPr>
            <a:spLocks noGrp="1"/>
          </p:cNvSpPr>
          <p:nvPr>
            <p:ph idx="1"/>
          </p:nvPr>
        </p:nvSpPr>
        <p:spPr>
          <a:xfrm>
            <a:off x="685800" y="1484784"/>
            <a:ext cx="7770813" cy="4609629"/>
          </a:xfrm>
        </p:spPr>
        <p:txBody>
          <a:bodyPr/>
          <a:lstStyle/>
          <a:p>
            <a:r>
              <a:rPr lang="en-US" dirty="0"/>
              <a:t>Technical Feasibility: the response to “a)” is not clear. Should be reworded at best</a:t>
            </a:r>
            <a:r>
              <a:rPr lang="en-US" dirty="0" smtClean="0"/>
              <a:t>. (updated wording)</a:t>
            </a:r>
            <a:endParaRPr lang="en-US" dirty="0"/>
          </a:p>
          <a:p>
            <a:pPr lvl="1"/>
            <a:r>
              <a:rPr lang="en-US" sz="2400" dirty="0" smtClean="0">
                <a:solidFill>
                  <a:srgbClr val="C00000"/>
                </a:solidFill>
              </a:rPr>
              <a:t>a) There </a:t>
            </a:r>
            <a:r>
              <a:rPr lang="en-US" sz="2400" dirty="0">
                <a:solidFill>
                  <a:srgbClr val="C00000"/>
                </a:solidFill>
              </a:rPr>
              <a:t>are existing implementations of VDP. VDP carries layer 2 context between an end station and a bridge. The technology used by the current VDP protocol will be reused by project to add layer 3 context to the information carried. There isn’t a significant difference in the technical feasibility of carrying layer 2 context versus layer 3 context</a:t>
            </a:r>
          </a:p>
          <a:p>
            <a:pPr lvl="1"/>
            <a:r>
              <a:rPr lang="en-US" sz="2400" dirty="0" smtClean="0">
                <a:solidFill>
                  <a:srgbClr val="C00000"/>
                </a:solidFill>
              </a:rPr>
              <a:t>b) Mechanisms </a:t>
            </a:r>
            <a:r>
              <a:rPr lang="en-US" sz="2400" dirty="0">
                <a:solidFill>
                  <a:srgbClr val="C00000"/>
                </a:solidFill>
              </a:rPr>
              <a:t>similar to what is being proposed exist in VDP and have been shown to be reasonably testable</a:t>
            </a:r>
            <a:r>
              <a:rPr lang="en-US" sz="2400" dirty="0" smtClean="0"/>
              <a:t>.</a:t>
            </a: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31</a:t>
            </a:fld>
            <a:endParaRPr lang="en-GB" dirty="0"/>
          </a:p>
        </p:txBody>
      </p:sp>
    </p:spTree>
    <p:extLst>
      <p:ext uri="{BB962C8B-B14F-4D97-AF65-F5344CB8AC3E}">
        <p14:creationId xmlns:p14="http://schemas.microsoft.com/office/powerpoint/2010/main" val="33108395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54968"/>
          </a:xfrm>
        </p:spPr>
        <p:txBody>
          <a:bodyPr/>
          <a:lstStyle/>
          <a:p>
            <a:r>
              <a:rPr lang="en-US" dirty="0"/>
              <a:t>Response from 802.1Qcn - CSD</a:t>
            </a:r>
          </a:p>
        </p:txBody>
      </p:sp>
      <p:sp>
        <p:nvSpPr>
          <p:cNvPr id="3" name="Content Placeholder 2"/>
          <p:cNvSpPr>
            <a:spLocks noGrp="1"/>
          </p:cNvSpPr>
          <p:nvPr>
            <p:ph idx="1"/>
          </p:nvPr>
        </p:nvSpPr>
        <p:spPr>
          <a:xfrm>
            <a:off x="685800" y="1916832"/>
            <a:ext cx="7770813" cy="4177581"/>
          </a:xfrm>
        </p:spPr>
        <p:txBody>
          <a:bodyPr/>
          <a:lstStyle/>
          <a:p>
            <a:endParaRPr lang="en-US" b="0" dirty="0"/>
          </a:p>
          <a:p>
            <a:r>
              <a:rPr lang="en-US" b="0" i="1" dirty="0"/>
              <a:t>Economic Feasibility </a:t>
            </a:r>
            <a:endParaRPr lang="en-US" b="0" dirty="0"/>
          </a:p>
          <a:p>
            <a:r>
              <a:rPr lang="en-US" b="0" dirty="0"/>
              <a:t>–This seems to imply that this is a possible amendment to 802.1Qbg? </a:t>
            </a:r>
          </a:p>
          <a:p>
            <a:pPr lvl="1">
              <a:buFont typeface="Arial" panose="020B0604020202020204" pitchFamily="34" charset="0"/>
              <a:buChar char="•"/>
            </a:pPr>
            <a:r>
              <a:rPr lang="en-US" b="0" dirty="0" smtClean="0">
                <a:solidFill>
                  <a:srgbClr val="C00000"/>
                </a:solidFill>
              </a:rPr>
              <a:t>802.1Qbg </a:t>
            </a:r>
            <a:r>
              <a:rPr lang="en-US" b="0" dirty="0">
                <a:solidFill>
                  <a:srgbClr val="C00000"/>
                </a:solidFill>
              </a:rPr>
              <a:t>was an amendment to IEEE 802.1Q. You can’t amend amendments. You do an additional amendment to the base standard. However, IEEE 802.1Qbg was rolled into the latest revision of IEEE 802.1Q so we should probably use the name of the feature rather than the project name for better clarity. Replace IEEE 802.1Qbg with VDP </a:t>
            </a: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32</a:t>
            </a:fld>
            <a:endParaRPr lang="en-GB" dirty="0"/>
          </a:p>
        </p:txBody>
      </p:sp>
    </p:spTree>
    <p:extLst>
      <p:ext uri="{BB962C8B-B14F-4D97-AF65-F5344CB8AC3E}">
        <p14:creationId xmlns:p14="http://schemas.microsoft.com/office/powerpoint/2010/main" val="42948931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10952"/>
          </a:xfrm>
        </p:spPr>
        <p:txBody>
          <a:bodyPr/>
          <a:lstStyle/>
          <a:p>
            <a:r>
              <a:rPr lang="en-US" dirty="0" smtClean="0"/>
              <a:t>Updated 802.1CM section 8.1	</a:t>
            </a: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33</a:t>
            </a:fld>
            <a:endParaRPr lang="en-GB" dirty="0"/>
          </a:p>
        </p:txBody>
      </p:sp>
      <p:sp>
        <p:nvSpPr>
          <p:cNvPr id="7" name="Content Placeholder 6"/>
          <p:cNvSpPr>
            <a:spLocks noGrp="1"/>
          </p:cNvSpPr>
          <p:nvPr>
            <p:ph idx="1"/>
          </p:nvPr>
        </p:nvSpPr>
        <p:spPr>
          <a:xfrm>
            <a:off x="395536" y="1340768"/>
            <a:ext cx="8496944" cy="5112568"/>
          </a:xfrm>
        </p:spPr>
        <p:txBody>
          <a:bodyPr/>
          <a:lstStyle/>
          <a:p>
            <a:r>
              <a:rPr lang="en-US" sz="2000" dirty="0" smtClean="0"/>
              <a:t>8.1 – Note “(Item Number and Explanation)” is missing.</a:t>
            </a:r>
          </a:p>
          <a:p>
            <a:r>
              <a:rPr lang="en-US" sz="2000" dirty="0" smtClean="0"/>
              <a:t>Why would this statement not be included in 7.2?</a:t>
            </a:r>
          </a:p>
          <a:p>
            <a:r>
              <a:rPr lang="en-US" sz="2000" dirty="0" smtClean="0"/>
              <a:t>Is the closeness not a joint effort?</a:t>
            </a:r>
          </a:p>
          <a:p>
            <a:pPr lvl="1"/>
            <a:r>
              <a:rPr lang="en-US" i="1" dirty="0" smtClean="0">
                <a:solidFill>
                  <a:srgbClr val="C00000"/>
                </a:solidFill>
              </a:rPr>
              <a:t>It is not a joint development effort. It is an IEEE-SA</a:t>
            </a:r>
          </a:p>
          <a:p>
            <a:pPr lvl="1"/>
            <a:r>
              <a:rPr lang="en-US" i="1" dirty="0" smtClean="0">
                <a:solidFill>
                  <a:srgbClr val="C00000"/>
                </a:solidFill>
              </a:rPr>
              <a:t>development with input from CPRI.</a:t>
            </a:r>
          </a:p>
          <a:p>
            <a:r>
              <a:rPr lang="en-US" sz="2000" dirty="0" smtClean="0"/>
              <a:t>Current text: </a:t>
            </a:r>
            <a:r>
              <a:rPr lang="en-US" sz="2000" b="0" i="1" dirty="0" smtClean="0"/>
              <a:t>“This work will be done in close collaboration with CPRI Cooperation.”</a:t>
            </a:r>
          </a:p>
          <a:p>
            <a:r>
              <a:rPr lang="en-US" sz="2000" dirty="0" smtClean="0"/>
              <a:t>Expand abbreviation – </a:t>
            </a:r>
            <a:r>
              <a:rPr lang="en-US" sz="2000" b="0" i="1" dirty="0" smtClean="0"/>
              <a:t>“ CPRI”</a:t>
            </a:r>
          </a:p>
          <a:p>
            <a:r>
              <a:rPr lang="en-US" sz="2000" dirty="0" smtClean="0"/>
              <a:t>Note from your url: The Common Public Radio Interface (CPRI™) – so do you need to use the “TM”.</a:t>
            </a:r>
          </a:p>
          <a:p>
            <a:pPr lvl="1"/>
            <a:r>
              <a:rPr lang="en-US" i="1" dirty="0" smtClean="0">
                <a:solidFill>
                  <a:srgbClr val="C00000"/>
                </a:solidFill>
              </a:rPr>
              <a:t>Done</a:t>
            </a:r>
          </a:p>
          <a:p>
            <a:r>
              <a:rPr lang="en-US" dirty="0" smtClean="0"/>
              <a:t>It may be better to just not include the sentence?</a:t>
            </a:r>
          </a:p>
          <a:p>
            <a:pPr lvl="1"/>
            <a:r>
              <a:rPr lang="en-US" i="1" dirty="0" smtClean="0">
                <a:solidFill>
                  <a:srgbClr val="C00000"/>
                </a:solidFill>
              </a:rPr>
              <a:t>It is better to make the collaboration clear.</a:t>
            </a:r>
          </a:p>
        </p:txBody>
      </p:sp>
    </p:spTree>
    <p:extLst>
      <p:ext uri="{BB962C8B-B14F-4D97-AF65-F5344CB8AC3E}">
        <p14:creationId xmlns:p14="http://schemas.microsoft.com/office/powerpoint/2010/main" val="34097661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26976"/>
          </a:xfrm>
        </p:spPr>
        <p:txBody>
          <a:bodyPr/>
          <a:lstStyle/>
          <a:p>
            <a:r>
              <a:rPr lang="en-US" dirty="0" smtClean="0"/>
              <a:t>Updated to 802.1CM section 8.1</a:t>
            </a:r>
            <a:endParaRPr lang="en-US" dirty="0"/>
          </a:p>
        </p:txBody>
      </p:sp>
      <p:sp>
        <p:nvSpPr>
          <p:cNvPr id="3" name="Content Placeholder 2"/>
          <p:cNvSpPr>
            <a:spLocks noGrp="1"/>
          </p:cNvSpPr>
          <p:nvPr>
            <p:ph idx="1"/>
          </p:nvPr>
        </p:nvSpPr>
        <p:spPr>
          <a:xfrm>
            <a:off x="539552" y="1981200"/>
            <a:ext cx="8136904" cy="4113213"/>
          </a:xfrm>
        </p:spPr>
        <p:txBody>
          <a:bodyPr/>
          <a:lstStyle/>
          <a:p>
            <a:pPr marL="0" indent="0">
              <a:spcBef>
                <a:spcPts val="0"/>
              </a:spcBef>
            </a:pPr>
            <a:r>
              <a:rPr lang="en-US" b="0" dirty="0">
                <a:solidFill>
                  <a:srgbClr val="0070C1"/>
                </a:solidFill>
                <a:latin typeface="Helvetica"/>
              </a:rPr>
              <a:t>5.2: The transport link between the radio equipment and</a:t>
            </a:r>
          </a:p>
          <a:p>
            <a:pPr marL="0" indent="0">
              <a:spcBef>
                <a:spcPts val="0"/>
              </a:spcBef>
            </a:pPr>
            <a:r>
              <a:rPr lang="en-US" b="0" dirty="0">
                <a:solidFill>
                  <a:srgbClr val="0070C1"/>
                </a:solidFill>
                <a:latin typeface="Helvetica"/>
              </a:rPr>
              <a:t>the radio equipment controller is referred to </a:t>
            </a:r>
            <a:r>
              <a:rPr lang="en-US" b="0" dirty="0" smtClean="0">
                <a:solidFill>
                  <a:srgbClr val="0070C1"/>
                </a:solidFill>
                <a:latin typeface="Helvetica"/>
              </a:rPr>
              <a:t>as </a:t>
            </a:r>
            <a:r>
              <a:rPr lang="en-US" b="0" dirty="0" err="1" smtClean="0">
                <a:solidFill>
                  <a:srgbClr val="0070C1"/>
                </a:solidFill>
                <a:latin typeface="Helvetica"/>
              </a:rPr>
              <a:t>fronthaul</a:t>
            </a:r>
            <a:r>
              <a:rPr lang="en-US" b="0" dirty="0">
                <a:solidFill>
                  <a:srgbClr val="0070C1"/>
                </a:solidFill>
                <a:latin typeface="Helvetica"/>
              </a:rPr>
              <a:t>. </a:t>
            </a:r>
            <a:r>
              <a:rPr lang="en-US" b="0" dirty="0" smtClean="0">
                <a:solidFill>
                  <a:srgbClr val="0070C1"/>
                </a:solidFill>
                <a:latin typeface="Helvetica"/>
              </a:rPr>
              <a:t>A </a:t>
            </a:r>
            <a:r>
              <a:rPr lang="en-US" b="0" dirty="0" err="1" smtClean="0">
                <a:solidFill>
                  <a:srgbClr val="0070C1"/>
                </a:solidFill>
                <a:latin typeface="Helvetica"/>
              </a:rPr>
              <a:t>fronthaul</a:t>
            </a:r>
            <a:r>
              <a:rPr lang="en-US" b="0" dirty="0" smtClean="0">
                <a:solidFill>
                  <a:srgbClr val="0070C1"/>
                </a:solidFill>
                <a:latin typeface="Helvetica"/>
              </a:rPr>
              <a:t> </a:t>
            </a:r>
            <a:r>
              <a:rPr lang="en-US" b="0" dirty="0">
                <a:solidFill>
                  <a:srgbClr val="0070C1"/>
                </a:solidFill>
                <a:latin typeface="Helvetica"/>
              </a:rPr>
              <a:t>network is a bridged network providing </a:t>
            </a:r>
            <a:r>
              <a:rPr lang="en-US" b="0" dirty="0" smtClean="0">
                <a:solidFill>
                  <a:srgbClr val="0070C1"/>
                </a:solidFill>
                <a:latin typeface="Helvetica"/>
              </a:rPr>
              <a:t>the </a:t>
            </a:r>
            <a:r>
              <a:rPr lang="en-US" b="0" dirty="0" err="1" smtClean="0">
                <a:solidFill>
                  <a:srgbClr val="0070C1"/>
                </a:solidFill>
                <a:latin typeface="Helvetica"/>
              </a:rPr>
              <a:t>fronthaul</a:t>
            </a:r>
            <a:r>
              <a:rPr lang="en-US" b="0" dirty="0">
                <a:solidFill>
                  <a:srgbClr val="0070C1"/>
                </a:solidFill>
                <a:latin typeface="Helvetica"/>
              </a:rPr>
              <a:t>.</a:t>
            </a:r>
          </a:p>
          <a:p>
            <a:endParaRPr lang="en-US" b="0" dirty="0">
              <a:solidFill>
                <a:srgbClr val="00AAD5"/>
              </a:solidFill>
              <a:latin typeface="Helvetica"/>
            </a:endParaRPr>
          </a:p>
          <a:p>
            <a:pPr marL="0" indent="0">
              <a:spcBef>
                <a:spcPts val="0"/>
              </a:spcBef>
            </a:pPr>
            <a:r>
              <a:rPr lang="en-US" b="0" dirty="0" smtClean="0">
                <a:solidFill>
                  <a:srgbClr val="0070C1"/>
                </a:solidFill>
                <a:latin typeface="Helvetica"/>
              </a:rPr>
              <a:t>7.2</a:t>
            </a:r>
            <a:r>
              <a:rPr lang="en-US" b="0" dirty="0">
                <a:solidFill>
                  <a:srgbClr val="0070C1"/>
                </a:solidFill>
                <a:latin typeface="Helvetica"/>
              </a:rPr>
              <a:t>: This is not joint </a:t>
            </a:r>
            <a:r>
              <a:rPr lang="en-US" b="0" dirty="0" smtClean="0">
                <a:solidFill>
                  <a:srgbClr val="0070C1"/>
                </a:solidFill>
                <a:latin typeface="Helvetica"/>
              </a:rPr>
              <a:t>development, however</a:t>
            </a:r>
            <a:r>
              <a:rPr lang="en-US" b="0" dirty="0">
                <a:solidFill>
                  <a:srgbClr val="0070C1"/>
                </a:solidFill>
                <a:latin typeface="Helvetica"/>
              </a:rPr>
              <a:t>, t</a:t>
            </a:r>
            <a:r>
              <a:rPr lang="en-US" b="0" dirty="0">
                <a:solidFill>
                  <a:srgbClr val="58585A"/>
                </a:solidFill>
                <a:latin typeface="Helvetica"/>
              </a:rPr>
              <a:t>his work </a:t>
            </a:r>
            <a:r>
              <a:rPr lang="en-US" b="0" dirty="0" smtClean="0">
                <a:solidFill>
                  <a:srgbClr val="58585A"/>
                </a:solidFill>
                <a:latin typeface="Helvetica"/>
              </a:rPr>
              <a:t>will be </a:t>
            </a:r>
            <a:r>
              <a:rPr lang="en-US" b="0" dirty="0">
                <a:solidFill>
                  <a:srgbClr val="58585A"/>
                </a:solidFill>
                <a:latin typeface="Helvetica"/>
              </a:rPr>
              <a:t>done in </a:t>
            </a:r>
            <a:r>
              <a:rPr lang="en-US" b="0" strike="sngStrike" dirty="0" smtClean="0">
                <a:solidFill>
                  <a:srgbClr val="FF0000"/>
                </a:solidFill>
                <a:latin typeface="Helvetica"/>
              </a:rPr>
              <a:t>close </a:t>
            </a:r>
            <a:r>
              <a:rPr lang="en-US" b="0" dirty="0" smtClean="0">
                <a:solidFill>
                  <a:srgbClr val="58585A"/>
                </a:solidFill>
                <a:latin typeface="Helvetica"/>
              </a:rPr>
              <a:t>collaboration </a:t>
            </a:r>
            <a:r>
              <a:rPr lang="en-US" b="0" dirty="0">
                <a:solidFill>
                  <a:srgbClr val="58585A"/>
                </a:solidFill>
                <a:latin typeface="Helvetica"/>
              </a:rPr>
              <a:t>with </a:t>
            </a:r>
            <a:r>
              <a:rPr lang="en-US" b="0" dirty="0">
                <a:solidFill>
                  <a:srgbClr val="0070C1"/>
                </a:solidFill>
                <a:latin typeface="Helvetica"/>
              </a:rPr>
              <a:t>Common Public </a:t>
            </a:r>
            <a:r>
              <a:rPr lang="en-US" b="0" dirty="0" smtClean="0">
                <a:solidFill>
                  <a:srgbClr val="0070C1"/>
                </a:solidFill>
                <a:latin typeface="Helvetica"/>
              </a:rPr>
              <a:t>Radio Interface </a:t>
            </a:r>
            <a:r>
              <a:rPr lang="en-US" b="0" dirty="0">
                <a:solidFill>
                  <a:srgbClr val="0070C1"/>
                </a:solidFill>
                <a:latin typeface="Helvetica"/>
              </a:rPr>
              <a:t>(</a:t>
            </a:r>
            <a:r>
              <a:rPr lang="en-US" b="0" dirty="0">
                <a:solidFill>
                  <a:srgbClr val="58585A"/>
                </a:solidFill>
                <a:latin typeface="Helvetica"/>
              </a:rPr>
              <a:t>CPRI</a:t>
            </a:r>
            <a:r>
              <a:rPr lang="en-US" sz="1600" b="0" dirty="0">
                <a:solidFill>
                  <a:srgbClr val="0070C1"/>
                </a:solidFill>
                <a:latin typeface="Helvetica"/>
              </a:rPr>
              <a:t>TM</a:t>
            </a:r>
            <a:r>
              <a:rPr lang="en-US" b="0" dirty="0">
                <a:solidFill>
                  <a:srgbClr val="0070C1"/>
                </a:solidFill>
                <a:latin typeface="Helvetica"/>
              </a:rPr>
              <a:t>) </a:t>
            </a:r>
            <a:r>
              <a:rPr lang="en-US" b="0" dirty="0" smtClean="0">
                <a:solidFill>
                  <a:srgbClr val="58585A"/>
                </a:solidFill>
                <a:latin typeface="Helvetica"/>
              </a:rPr>
              <a:t>Cooperation (http</a:t>
            </a:r>
            <a:r>
              <a:rPr lang="en-US" b="0" dirty="0">
                <a:solidFill>
                  <a:srgbClr val="58585A"/>
                </a:solidFill>
                <a:latin typeface="Helvetica"/>
              </a:rPr>
              <a:t>://www.cpri.info/).</a:t>
            </a: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34</a:t>
            </a:fld>
            <a:endParaRPr lang="en-GB" dirty="0"/>
          </a:p>
        </p:txBody>
      </p:sp>
    </p:spTree>
    <p:extLst>
      <p:ext uri="{BB962C8B-B14F-4D97-AF65-F5344CB8AC3E}">
        <p14:creationId xmlns:p14="http://schemas.microsoft.com/office/powerpoint/2010/main" val="8584995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846640" cy="798984"/>
          </a:xfrm>
        </p:spPr>
        <p:txBody>
          <a:bodyPr/>
          <a:lstStyle/>
          <a:p>
            <a:r>
              <a:rPr lang="en-US" dirty="0" smtClean="0"/>
              <a:t>Privacy EC SG Response to 802.11</a:t>
            </a:r>
            <a:endParaRPr lang="en-US" dirty="0"/>
          </a:p>
        </p:txBody>
      </p:sp>
      <p:sp>
        <p:nvSpPr>
          <p:cNvPr id="3" name="Content Placeholder 2"/>
          <p:cNvSpPr>
            <a:spLocks noGrp="1"/>
          </p:cNvSpPr>
          <p:nvPr>
            <p:ph idx="1"/>
          </p:nvPr>
        </p:nvSpPr>
        <p:spPr>
          <a:xfrm>
            <a:off x="685800" y="1412776"/>
            <a:ext cx="8062664" cy="4896544"/>
          </a:xfrm>
        </p:spPr>
        <p:txBody>
          <a:bodyPr/>
          <a:lstStyle/>
          <a:p>
            <a:pPr lvl="0" defTabSz="914400" eaLnBrk="0" hangingPunct="0">
              <a:spcBef>
                <a:spcPct val="20000"/>
              </a:spcBef>
              <a:buClrTx/>
              <a:buSzTx/>
              <a:buFontTx/>
              <a:buChar char="•"/>
            </a:pPr>
            <a:r>
              <a:rPr lang="en-US" sz="2000" b="0" dirty="0">
                <a:solidFill>
                  <a:prstClr val="black"/>
                </a:solidFill>
                <a:latin typeface="Arial" pitchFamily="34" charset="0"/>
                <a:ea typeface="ＭＳ Ｐゴシック" charset="-128"/>
                <a:cs typeface="Arial" pitchFamily="34" charset="0"/>
              </a:rPr>
              <a:t>5.4 – Delete the Purpose statement.  The current statement does not add to what is in the scope already.</a:t>
            </a:r>
          </a:p>
          <a:p>
            <a:pPr lvl="0" defTabSz="914400" eaLnBrk="0" hangingPunct="0">
              <a:spcBef>
                <a:spcPct val="20000"/>
              </a:spcBef>
              <a:buClrTx/>
              <a:buSzTx/>
              <a:buFontTx/>
              <a:buChar char="•"/>
            </a:pPr>
            <a:r>
              <a:rPr lang="en-US" sz="2000" b="0" dirty="0">
                <a:solidFill>
                  <a:prstClr val="black"/>
                </a:solidFill>
                <a:latin typeface="Arial" pitchFamily="34" charset="0"/>
                <a:ea typeface="ＭＳ Ｐゴシック" charset="-128"/>
                <a:cs typeface="Arial" pitchFamily="34" charset="0"/>
              </a:rPr>
              <a:t>5.4 Alternate #2: change the purpose statement to state “why” you would want to use this document. Replace 5.4 with the following:</a:t>
            </a:r>
          </a:p>
          <a:p>
            <a:pPr lvl="1" defTabSz="914400" eaLnBrk="0" hangingPunct="0">
              <a:spcBef>
                <a:spcPct val="20000"/>
              </a:spcBef>
              <a:buClrTx/>
              <a:buSzTx/>
              <a:buFontTx/>
              <a:buChar char="–"/>
            </a:pPr>
            <a:r>
              <a:rPr lang="en-US" sz="1800" dirty="0">
                <a:solidFill>
                  <a:prstClr val="black"/>
                </a:solidFill>
                <a:latin typeface="Arial" pitchFamily="34" charset="0"/>
                <a:ea typeface="ＭＳ Ｐゴシック" charset="-128"/>
                <a:cs typeface="Arial" pitchFamily="34" charset="0"/>
              </a:rPr>
              <a:t>“The purpose of this recommend practice is to promote a consistent approach by IEEE 802 protocol developers to mitigate Internet privacy threats identified in the defined privacy threat model and provide a privacy guideline.”</a:t>
            </a:r>
          </a:p>
          <a:p>
            <a:pPr marL="685800" lvl="2" indent="-342900" defTabSz="914400" eaLnBrk="0" hangingPunct="0">
              <a:spcBef>
                <a:spcPct val="20000"/>
              </a:spcBef>
              <a:buClrTx/>
              <a:buSzTx/>
              <a:buFontTx/>
              <a:buChar char="•"/>
            </a:pPr>
            <a:r>
              <a:rPr lang="en-US" sz="2000" b="1" i="1" dirty="0">
                <a:solidFill>
                  <a:srgbClr val="C00000"/>
                </a:solidFill>
                <a:latin typeface="Arial" pitchFamily="34" charset="0"/>
                <a:ea typeface="ＭＳ Ｐゴシック" charset="-128"/>
                <a:cs typeface="Arial" pitchFamily="34" charset="0"/>
              </a:rPr>
              <a:t>Alternative #2 has been accepted with editorial modifications. This is captured in privecsg-15-0030-00.</a:t>
            </a:r>
          </a:p>
          <a:p>
            <a:pPr marL="685800" lvl="2" indent="-342900" defTabSz="914400" eaLnBrk="0" hangingPunct="0">
              <a:spcBef>
                <a:spcPct val="20000"/>
              </a:spcBef>
              <a:buClrTx/>
              <a:buSzTx/>
              <a:buFontTx/>
              <a:buChar char="•"/>
            </a:pPr>
            <a:endParaRPr lang="en-US" dirty="0">
              <a:solidFill>
                <a:prstClr val="black"/>
              </a:solidFill>
              <a:latin typeface="Arial" pitchFamily="34" charset="0"/>
              <a:ea typeface="ＭＳ Ｐゴシック" charset="-128"/>
              <a:cs typeface="Arial" pitchFamily="34" charset="0"/>
            </a:endParaRPr>
          </a:p>
          <a:p>
            <a:pPr lvl="0" defTabSz="914400" eaLnBrk="0" hangingPunct="0">
              <a:spcBef>
                <a:spcPct val="20000"/>
              </a:spcBef>
              <a:buClrTx/>
              <a:buSzTx/>
              <a:buFontTx/>
              <a:buChar char="•"/>
            </a:pPr>
            <a:r>
              <a:rPr lang="en-US" sz="2000" b="0" dirty="0">
                <a:solidFill>
                  <a:prstClr val="black"/>
                </a:solidFill>
                <a:latin typeface="Arial" pitchFamily="34" charset="0"/>
                <a:ea typeface="ＭＳ Ｐゴシック" charset="-128"/>
                <a:cs typeface="Arial" pitchFamily="34" charset="0"/>
              </a:rPr>
              <a:t>CSD: The CSD should be reformatted to be a stand alone document as outlined in the LMSC OM.</a:t>
            </a:r>
          </a:p>
          <a:p>
            <a:pPr lvl="1" defTabSz="914400" eaLnBrk="0" hangingPunct="0">
              <a:spcBef>
                <a:spcPct val="20000"/>
              </a:spcBef>
              <a:buClrTx/>
              <a:buSzTx/>
              <a:buFont typeface="Arial" panose="020B0604020202020204" pitchFamily="34" charset="0"/>
              <a:buChar char="•"/>
            </a:pPr>
            <a:r>
              <a:rPr lang="en-US" sz="1800" b="1" i="1" dirty="0">
                <a:solidFill>
                  <a:srgbClr val="C00000"/>
                </a:solidFill>
                <a:latin typeface="Arial" pitchFamily="34" charset="0"/>
                <a:ea typeface="ＭＳ Ｐゴシック" charset="-128"/>
                <a:cs typeface="Arial" pitchFamily="34" charset="0"/>
              </a:rPr>
              <a:t>The CSD is now a standalone document (privecsg-15-0029-01) separate from the PAR (privecsg-15-0030-00).</a:t>
            </a:r>
            <a:endParaRPr lang="en-US" sz="1800" b="1" i="1" dirty="0">
              <a:solidFill>
                <a:srgbClr val="C00000"/>
              </a:solidFill>
              <a:latin typeface="Arial" pitchFamily="34" charset="0"/>
              <a:ea typeface="ＭＳ Ｐゴシック" charset="-128"/>
              <a:cs typeface="Arial" pitchFamily="34" charset="0"/>
            </a:endParaRP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35</a:t>
            </a:fld>
            <a:endParaRPr lang="en-GB" dirty="0"/>
          </a:p>
        </p:txBody>
      </p:sp>
    </p:spTree>
    <p:extLst>
      <p:ext uri="{BB962C8B-B14F-4D97-AF65-F5344CB8AC3E}">
        <p14:creationId xmlns:p14="http://schemas.microsoft.com/office/powerpoint/2010/main" val="17588274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11266" name="Rectangle 2"/>
          <p:cNvSpPr>
            <a:spLocks noGrp="1" noChangeArrowheads="1"/>
          </p:cNvSpPr>
          <p:nvPr>
            <p:ph idx="1"/>
          </p:nvPr>
        </p:nvSpPr>
        <p:spPr>
          <a:xfrm>
            <a:off x="685800" y="1628800"/>
            <a:ext cx="7772400" cy="4560863"/>
          </a:xfrm>
          <a:ln/>
        </p:spPr>
        <p:txBody>
          <a:bodyPr/>
          <a:lstStyle/>
          <a:p>
            <a:r>
              <a:rPr lang="en-US" dirty="0" smtClean="0"/>
              <a:t>IEEE 802 PARs Under consideration Webpage:</a:t>
            </a:r>
          </a:p>
          <a:p>
            <a:pPr lvl="1"/>
            <a:r>
              <a:rPr lang="en-US" dirty="0" smtClean="0"/>
              <a:t>	</a:t>
            </a:r>
            <a:r>
              <a:rPr lang="en-US" dirty="0" smtClean="0">
                <a:hlinkClick r:id="rId3"/>
              </a:rPr>
              <a:t>http</a:t>
            </a:r>
            <a:r>
              <a:rPr lang="en-US" dirty="0">
                <a:hlinkClick r:id="rId3"/>
              </a:rPr>
              <a:t>://</a:t>
            </a:r>
            <a:r>
              <a:rPr lang="en-US" dirty="0" smtClean="0">
                <a:hlinkClick r:id="rId3"/>
              </a:rPr>
              <a:t>grouper.ieee.org/groups/802/PARs.shtml</a:t>
            </a:r>
            <a:endParaRPr lang="en-US" dirty="0" smtClean="0"/>
          </a:p>
          <a:p>
            <a:pPr lvl="1"/>
            <a:endParaRPr lang="en-US" dirty="0"/>
          </a:p>
        </p:txBody>
      </p:sp>
      <p:sp>
        <p:nvSpPr>
          <p:cNvPr id="4" name="Date Placeholder 3"/>
          <p:cNvSpPr>
            <a:spLocks noGrp="1"/>
          </p:cNvSpPr>
          <p:nvPr>
            <p:ph type="dt" idx="10"/>
          </p:nvPr>
        </p:nvSpPr>
        <p:spPr>
          <a:xfrm>
            <a:off x="714348" y="357166"/>
            <a:ext cx="2374889" cy="273050"/>
          </a:xfrm>
        </p:spPr>
        <p:txBody>
          <a:bodyPr/>
          <a:lstStyle/>
          <a:p>
            <a:r>
              <a:rPr lang="en-US" smtClean="0"/>
              <a:t>July 2015</a:t>
            </a:r>
            <a:endParaRPr lang="en-GB"/>
          </a:p>
        </p:txBody>
      </p:sp>
      <p:sp>
        <p:nvSpPr>
          <p:cNvPr id="5" name="Footer Placeholder 4"/>
          <p:cNvSpPr>
            <a:spLocks noGrp="1"/>
          </p:cNvSpPr>
          <p:nvPr>
            <p:ph type="ftr" idx="11"/>
          </p:nvPr>
        </p:nvSpPr>
        <p:spPr>
          <a:xfrm>
            <a:off x="6215074" y="6475413"/>
            <a:ext cx="2327264" cy="180975"/>
          </a:xfrm>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36</a:t>
            </a:fld>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366935"/>
          </a:xfrm>
        </p:spPr>
        <p:txBody>
          <a:bodyPr/>
          <a:lstStyle/>
          <a:p>
            <a:r>
              <a:rPr lang="en-US" dirty="0" smtClean="0"/>
              <a:t>PAR Review SC minutes</a:t>
            </a:r>
            <a:endParaRPr lang="en-US" dirty="0"/>
          </a:p>
        </p:txBody>
      </p:sp>
      <p:sp>
        <p:nvSpPr>
          <p:cNvPr id="3" name="Content Placeholder 2"/>
          <p:cNvSpPr>
            <a:spLocks noGrp="1"/>
          </p:cNvSpPr>
          <p:nvPr>
            <p:ph idx="1"/>
          </p:nvPr>
        </p:nvSpPr>
        <p:spPr>
          <a:xfrm>
            <a:off x="685801" y="1052736"/>
            <a:ext cx="7702623" cy="5400600"/>
          </a:xfrm>
        </p:spPr>
        <p:txBody>
          <a:bodyPr/>
          <a:lstStyle/>
          <a:p>
            <a:r>
              <a:rPr lang="en-US" sz="2000" dirty="0" smtClean="0"/>
              <a:t>Monday: Meeting called to order at 10:30am</a:t>
            </a:r>
          </a:p>
          <a:p>
            <a:pPr lvl="1"/>
            <a:r>
              <a:rPr lang="en-US" sz="1800" dirty="0" smtClean="0"/>
              <a:t>Draft Agenda Approved without objection</a:t>
            </a:r>
          </a:p>
          <a:p>
            <a:pPr lvl="1"/>
            <a:r>
              <a:rPr lang="en-US" sz="1800" dirty="0" smtClean="0"/>
              <a:t>Review and discussion of PARs submitted</a:t>
            </a:r>
          </a:p>
          <a:p>
            <a:pPr lvl="1"/>
            <a:r>
              <a:rPr lang="en-US" sz="1800" dirty="0" smtClean="0"/>
              <a:t>(802.15, 802.19, Privacy, 802.1)</a:t>
            </a:r>
          </a:p>
          <a:p>
            <a:pPr lvl="1"/>
            <a:r>
              <a:rPr lang="en-US" sz="1800" dirty="0" smtClean="0"/>
              <a:t>Recess at 12:30pm</a:t>
            </a:r>
          </a:p>
          <a:p>
            <a:r>
              <a:rPr lang="en-US" sz="2000" dirty="0" smtClean="0"/>
              <a:t>Tuesday July 14, 2015 - Meeting called to order at 10:30am</a:t>
            </a:r>
          </a:p>
          <a:p>
            <a:pPr lvl="1"/>
            <a:r>
              <a:rPr lang="en-US" sz="1800" dirty="0"/>
              <a:t>Review the 802.1 and 802.3 PARs</a:t>
            </a:r>
          </a:p>
          <a:p>
            <a:pPr lvl="1"/>
            <a:r>
              <a:rPr lang="en-US" sz="1800" dirty="0"/>
              <a:t>Review comments to post to 802 WGs</a:t>
            </a:r>
          </a:p>
          <a:p>
            <a:pPr lvl="1"/>
            <a:r>
              <a:rPr lang="en-US" sz="1800" dirty="0"/>
              <a:t>Recess at 11:20am</a:t>
            </a:r>
            <a:endParaRPr lang="en-US" sz="1800" dirty="0"/>
          </a:p>
          <a:p>
            <a:r>
              <a:rPr lang="en-US" sz="2000" dirty="0" smtClean="0"/>
              <a:t>Thursday July 16, 2015 – Meeting called to order at 10:38am</a:t>
            </a:r>
          </a:p>
          <a:p>
            <a:pPr lvl="1"/>
            <a:r>
              <a:rPr lang="en-US" sz="1800" dirty="0"/>
              <a:t>Review </a:t>
            </a:r>
            <a:r>
              <a:rPr lang="en-US" sz="1800" dirty="0"/>
              <a:t>all responses received to 802.11 comments</a:t>
            </a:r>
            <a:r>
              <a:rPr lang="en-US" sz="1800" dirty="0"/>
              <a:t>.</a:t>
            </a:r>
          </a:p>
          <a:p>
            <a:pPr lvl="1"/>
            <a:r>
              <a:rPr lang="en-US" sz="1800" dirty="0"/>
              <a:t>Prepared </a:t>
            </a:r>
            <a:r>
              <a:rPr lang="en-US" sz="1800" dirty="0"/>
              <a:t>rebuttal to 802.15 </a:t>
            </a:r>
            <a:r>
              <a:rPr lang="en-US" sz="1800" dirty="0"/>
              <a:t>response</a:t>
            </a:r>
          </a:p>
          <a:p>
            <a:pPr lvl="1"/>
            <a:r>
              <a:rPr lang="en-US" sz="1800" dirty="0"/>
              <a:t>Motion </a:t>
            </a:r>
            <a:r>
              <a:rPr lang="en-US" sz="1800" dirty="0"/>
              <a:t>to approve rebuttal on slide </a:t>
            </a:r>
            <a:r>
              <a:rPr lang="en-US" sz="1800" dirty="0"/>
              <a:t>18 of doc11-15/753r3. </a:t>
            </a:r>
          </a:p>
          <a:p>
            <a:pPr lvl="1"/>
            <a:r>
              <a:rPr lang="en-US" sz="1800" dirty="0"/>
              <a:t>	</a:t>
            </a:r>
            <a:r>
              <a:rPr lang="en-US" sz="1800" dirty="0"/>
              <a:t>Moved</a:t>
            </a:r>
            <a:r>
              <a:rPr lang="en-US" sz="1800" dirty="0"/>
              <a:t>: Adrian S, 2nd Stuart K. Passed </a:t>
            </a:r>
            <a:r>
              <a:rPr lang="en-US" sz="1800" dirty="0"/>
              <a:t>3-0-0.</a:t>
            </a:r>
          </a:p>
          <a:p>
            <a:pPr lvl="1"/>
            <a:r>
              <a:rPr lang="en-US" sz="1800" dirty="0"/>
              <a:t>Adjourned </a:t>
            </a:r>
            <a:r>
              <a:rPr lang="en-US" sz="1800" dirty="0"/>
              <a:t>at 11:35am.</a:t>
            </a: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4</a:t>
            </a:fld>
            <a:endParaRPr lang="en-GB" dirty="0"/>
          </a:p>
        </p:txBody>
      </p:sp>
    </p:spTree>
    <p:extLst>
      <p:ext uri="{BB962C8B-B14F-4D97-AF65-F5344CB8AC3E}">
        <p14:creationId xmlns:p14="http://schemas.microsoft.com/office/powerpoint/2010/main" val="2471133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26976"/>
          </a:xfrm>
        </p:spPr>
        <p:txBody>
          <a:bodyPr/>
          <a:lstStyle/>
          <a:p>
            <a:pPr rtl="0" eaLnBrk="1" fontAlgn="base" hangingPunct="1"/>
            <a:r>
              <a:rPr lang="en-US" sz="2400" b="1" dirty="0" smtClean="0">
                <a:solidFill>
                  <a:srgbClr val="000000"/>
                </a:solidFill>
                <a:effectLst/>
              </a:rPr>
              <a:t>802.1CM- Standard: Time-Sensitive Networking for </a:t>
            </a:r>
            <a:r>
              <a:rPr lang="en-US" sz="2400" b="1" dirty="0" err="1" smtClean="0">
                <a:solidFill>
                  <a:srgbClr val="000000"/>
                </a:solidFill>
                <a:effectLst/>
              </a:rPr>
              <a:t>Fronthaul</a:t>
            </a:r>
            <a:r>
              <a:rPr lang="en-US" sz="2400" b="1" dirty="0" smtClean="0">
                <a:solidFill>
                  <a:srgbClr val="000000"/>
                </a:solidFill>
                <a:effectLst/>
              </a:rPr>
              <a:t>, PAR and CSD</a:t>
            </a:r>
            <a:endParaRPr lang="en-US" sz="2400" dirty="0"/>
          </a:p>
        </p:txBody>
      </p:sp>
      <p:sp>
        <p:nvSpPr>
          <p:cNvPr id="3" name="Content Placeholder 2"/>
          <p:cNvSpPr>
            <a:spLocks noGrp="1"/>
          </p:cNvSpPr>
          <p:nvPr>
            <p:ph idx="1"/>
          </p:nvPr>
        </p:nvSpPr>
        <p:spPr>
          <a:xfrm>
            <a:off x="685800" y="1844824"/>
            <a:ext cx="7770813" cy="4249589"/>
          </a:xfrm>
        </p:spPr>
        <p:txBody>
          <a:bodyPr/>
          <a:lstStyle/>
          <a:p>
            <a:r>
              <a:rPr lang="en-US" dirty="0" smtClean="0"/>
              <a:t>8.1 – Note “</a:t>
            </a:r>
            <a:r>
              <a:rPr lang="en-US" dirty="0"/>
              <a:t>(Item Number and Explanation</a:t>
            </a:r>
            <a:r>
              <a:rPr lang="en-US" dirty="0" smtClean="0"/>
              <a:t>)” is missing</a:t>
            </a:r>
          </a:p>
          <a:p>
            <a:r>
              <a:rPr lang="en-US" dirty="0" smtClean="0"/>
              <a:t>Why would this statement not be included in 7.2?  </a:t>
            </a:r>
          </a:p>
          <a:p>
            <a:r>
              <a:rPr lang="en-US" dirty="0" smtClean="0"/>
              <a:t>Is the closeness not a joint effort? </a:t>
            </a:r>
          </a:p>
          <a:p>
            <a:r>
              <a:rPr lang="en-US" dirty="0" smtClean="0"/>
              <a:t>Current text: “</a:t>
            </a:r>
            <a:r>
              <a:rPr lang="en-US" b="0" dirty="0" smtClean="0"/>
              <a:t>This </a:t>
            </a:r>
            <a:r>
              <a:rPr lang="en-US" b="0" dirty="0"/>
              <a:t>work will be done in close collaboration with CPRI </a:t>
            </a:r>
            <a:r>
              <a:rPr lang="en-US" b="0" dirty="0" smtClean="0"/>
              <a:t>Cooperation.”</a:t>
            </a:r>
          </a:p>
          <a:p>
            <a:r>
              <a:rPr lang="en-US" b="0" dirty="0" smtClean="0"/>
              <a:t>Expand abbreviation – “ CPRI”</a:t>
            </a:r>
          </a:p>
          <a:p>
            <a:r>
              <a:rPr lang="en-US" b="0" dirty="0" smtClean="0"/>
              <a:t>Note from your url: </a:t>
            </a:r>
            <a:r>
              <a:rPr lang="en-US" dirty="0"/>
              <a:t>The Common Public Radio Interface (CPRI™</a:t>
            </a:r>
            <a:r>
              <a:rPr lang="en-US" dirty="0" smtClean="0"/>
              <a:t>) – so do you need to use the “TM”.</a:t>
            </a:r>
          </a:p>
          <a:p>
            <a:r>
              <a:rPr lang="en-US" dirty="0" smtClean="0"/>
              <a:t>It may be better to just not include the sentence?</a:t>
            </a: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5</a:t>
            </a:fld>
            <a:endParaRPr lang="en-GB" dirty="0"/>
          </a:p>
        </p:txBody>
      </p:sp>
    </p:spTree>
    <p:extLst>
      <p:ext uri="{BB962C8B-B14F-4D97-AF65-F5344CB8AC3E}">
        <p14:creationId xmlns:p14="http://schemas.microsoft.com/office/powerpoint/2010/main" val="2737644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98983"/>
          </a:xfrm>
        </p:spPr>
        <p:txBody>
          <a:bodyPr/>
          <a:lstStyle/>
          <a:p>
            <a:pPr rtl="0" eaLnBrk="1" fontAlgn="base" hangingPunct="1"/>
            <a:r>
              <a:rPr lang="en-US" sz="2400" b="1" dirty="0" smtClean="0">
                <a:solidFill>
                  <a:srgbClr val="000000"/>
                </a:solidFill>
                <a:effectLst/>
              </a:rPr>
              <a:t>802.1Qcl- Amendment, YANG Data Model, PAR and CSD</a:t>
            </a:r>
            <a:endParaRPr lang="en-US" sz="2400" dirty="0"/>
          </a:p>
        </p:txBody>
      </p:sp>
      <p:sp>
        <p:nvSpPr>
          <p:cNvPr id="3" name="Content Placeholder 2"/>
          <p:cNvSpPr>
            <a:spLocks noGrp="1"/>
          </p:cNvSpPr>
          <p:nvPr>
            <p:ph idx="1"/>
          </p:nvPr>
        </p:nvSpPr>
        <p:spPr>
          <a:xfrm>
            <a:off x="685800" y="1628800"/>
            <a:ext cx="7774632" cy="4752528"/>
          </a:xfrm>
        </p:spPr>
        <p:txBody>
          <a:bodyPr/>
          <a:lstStyle/>
          <a:p>
            <a:r>
              <a:rPr lang="en-US" sz="2000" dirty="0" smtClean="0"/>
              <a:t>1.1 Project number – suggest that “l” not be used in the project number as it is often confused with “1”.</a:t>
            </a:r>
          </a:p>
          <a:p>
            <a:endParaRPr lang="en-US" sz="1200" dirty="0" smtClean="0"/>
          </a:p>
          <a:p>
            <a:r>
              <a:rPr lang="en-US" sz="2000" dirty="0" smtClean="0"/>
              <a:t>8.1 -  include the full titles of standards called out in the PAR..</a:t>
            </a:r>
            <a:r>
              <a:rPr lang="en-US" sz="2000" dirty="0" err="1" smtClean="0"/>
              <a:t>i.e</a:t>
            </a:r>
            <a:r>
              <a:rPr lang="en-US" sz="2000" dirty="0" smtClean="0"/>
              <a:t> “IEEE </a:t>
            </a:r>
            <a:r>
              <a:rPr lang="en-US" sz="2000" dirty="0" err="1" smtClean="0"/>
              <a:t>Std</a:t>
            </a:r>
            <a:r>
              <a:rPr lang="en-US" sz="2000" dirty="0" smtClean="0"/>
              <a:t> 802.1Q, </a:t>
            </a:r>
            <a:r>
              <a:rPr lang="en-US" sz="2000" b="0" dirty="0" smtClean="0"/>
              <a:t>IEEE </a:t>
            </a:r>
            <a:r>
              <a:rPr lang="en-US" sz="2000" b="0" dirty="0" err="1" smtClean="0"/>
              <a:t>Std</a:t>
            </a:r>
            <a:r>
              <a:rPr lang="en-US" sz="2000" b="0" dirty="0" smtClean="0"/>
              <a:t> </a:t>
            </a:r>
            <a:r>
              <a:rPr lang="en-US" sz="2000" b="0" dirty="0"/>
              <a:t>802.1AX and IEEE </a:t>
            </a:r>
            <a:r>
              <a:rPr lang="en-US" sz="2000" b="0" dirty="0" err="1"/>
              <a:t>Std</a:t>
            </a:r>
            <a:r>
              <a:rPr lang="en-US" sz="2000" b="0" dirty="0"/>
              <a:t> 802.1X</a:t>
            </a:r>
            <a:r>
              <a:rPr lang="en-US" sz="2000" b="0" dirty="0" smtClean="0"/>
              <a:t>.”</a:t>
            </a:r>
          </a:p>
          <a:p>
            <a:endParaRPr lang="en-US" sz="1050" b="0" dirty="0" smtClean="0"/>
          </a:p>
          <a:p>
            <a:r>
              <a:rPr lang="en-US" sz="2000" b="0" dirty="0"/>
              <a:t>7.3a – does not show up in the PAR PDF</a:t>
            </a:r>
            <a:r>
              <a:rPr lang="en-US" sz="2000" dirty="0"/>
              <a:t> – This should have been marked with a yes, and then it might show up in the PDF</a:t>
            </a:r>
            <a:r>
              <a:rPr lang="en-US" sz="2000" dirty="0" smtClean="0"/>
              <a:t>?</a:t>
            </a:r>
          </a:p>
          <a:p>
            <a:endParaRPr lang="en-US" sz="2000" dirty="0"/>
          </a:p>
          <a:p>
            <a:r>
              <a:rPr lang="en-US" sz="2000" b="0" dirty="0" smtClean="0"/>
              <a:t>5.2b – expand acronyms on first use in PAR </a:t>
            </a:r>
            <a:br>
              <a:rPr lang="en-US" sz="2000" b="0" dirty="0" smtClean="0"/>
            </a:br>
            <a:r>
              <a:rPr lang="en-US" sz="2000" b="0" dirty="0" smtClean="0"/>
              <a:t>(TPMR, VLAN, UML, etc.)</a:t>
            </a:r>
          </a:p>
          <a:p>
            <a:r>
              <a:rPr lang="en-US" sz="2000" b="0" dirty="0" smtClean="0"/>
              <a:t>5.5 – expand acronyms on first use in PAR</a:t>
            </a:r>
          </a:p>
          <a:p>
            <a:r>
              <a:rPr lang="en-US" sz="2000" b="0" dirty="0"/>
              <a:t>	</a:t>
            </a:r>
            <a:r>
              <a:rPr lang="en-US" sz="2000" b="0" dirty="0" smtClean="0"/>
              <a:t>(SDO, IETF, RFC, etc.)</a:t>
            </a:r>
          </a:p>
          <a:p>
            <a:r>
              <a:rPr lang="en-US" sz="2000" dirty="0" smtClean="0"/>
              <a:t>		Add explanation of what is “NETCONF” to 8.1</a:t>
            </a:r>
          </a:p>
          <a:p>
            <a:endParaRPr lang="en-US" sz="2000"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6</a:t>
            </a:fld>
            <a:endParaRPr lang="en-GB" dirty="0"/>
          </a:p>
        </p:txBody>
      </p:sp>
    </p:spTree>
    <p:extLst>
      <p:ext uri="{BB962C8B-B14F-4D97-AF65-F5344CB8AC3E}">
        <p14:creationId xmlns:p14="http://schemas.microsoft.com/office/powerpoint/2010/main" val="35226158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4632" cy="798983"/>
          </a:xfrm>
        </p:spPr>
        <p:txBody>
          <a:bodyPr/>
          <a:lstStyle/>
          <a:p>
            <a:pPr rtl="0" eaLnBrk="1" fontAlgn="base" hangingPunct="1"/>
            <a:r>
              <a:rPr lang="en-US" sz="2400" b="1" dirty="0" smtClean="0">
                <a:solidFill>
                  <a:srgbClr val="000000"/>
                </a:solidFill>
                <a:effectLst/>
              </a:rPr>
              <a:t>802.1Qcn- Amendment, VSI/VDP extensions for NVO3, PAR </a:t>
            </a:r>
            <a:endParaRPr lang="en-US" sz="2400" dirty="0"/>
          </a:p>
        </p:txBody>
      </p:sp>
      <p:sp>
        <p:nvSpPr>
          <p:cNvPr id="3" name="Content Placeholder 2"/>
          <p:cNvSpPr>
            <a:spLocks noGrp="1"/>
          </p:cNvSpPr>
          <p:nvPr>
            <p:ph idx="1"/>
          </p:nvPr>
        </p:nvSpPr>
        <p:spPr>
          <a:xfrm>
            <a:off x="323528" y="1484784"/>
            <a:ext cx="8280920" cy="4896544"/>
          </a:xfrm>
        </p:spPr>
        <p:txBody>
          <a:bodyPr/>
          <a:lstStyle/>
          <a:p>
            <a:pPr>
              <a:buFont typeface="Arial" panose="020B0604020202020204" pitchFamily="34" charset="0"/>
              <a:buChar char="•"/>
            </a:pPr>
            <a:r>
              <a:rPr lang="en-US" sz="2000" dirty="0" smtClean="0"/>
              <a:t>2.1 – why the “3” in the acronym?</a:t>
            </a:r>
          </a:p>
          <a:p>
            <a:pPr>
              <a:buFont typeface="Arial" panose="020B0604020202020204" pitchFamily="34" charset="0"/>
              <a:buChar char="•"/>
            </a:pPr>
            <a:r>
              <a:rPr lang="en-US" sz="2000" dirty="0" smtClean="0"/>
              <a:t>	2.1 Is it “</a:t>
            </a:r>
            <a:r>
              <a:rPr lang="en-US" sz="2000" b="0" dirty="0" smtClean="0"/>
              <a:t>Network Virtualization Overlays </a:t>
            </a:r>
            <a:r>
              <a:rPr lang="en-US" sz="2000" b="0" dirty="0"/>
              <a:t>(NVO3</a:t>
            </a:r>
            <a:r>
              <a:rPr lang="en-US" sz="2000" b="0" dirty="0" smtClean="0"/>
              <a:t>)” or “</a:t>
            </a:r>
            <a:r>
              <a:rPr lang="en-US" sz="2000" dirty="0" smtClean="0"/>
              <a:t>N</a:t>
            </a:r>
            <a:r>
              <a:rPr lang="en-US" sz="2000" b="0" dirty="0" smtClean="0"/>
              <a:t>etwork </a:t>
            </a:r>
            <a:r>
              <a:rPr lang="en-US" sz="2000" dirty="0" smtClean="0"/>
              <a:t>V</a:t>
            </a:r>
            <a:r>
              <a:rPr lang="en-US" sz="2000" b="0" dirty="0" smtClean="0"/>
              <a:t>irtualization over </a:t>
            </a:r>
            <a:r>
              <a:rPr lang="en-US" sz="2000" dirty="0" smtClean="0"/>
              <a:t>L</a:t>
            </a:r>
            <a:r>
              <a:rPr lang="en-US" sz="2000" b="0" dirty="0" smtClean="0"/>
              <a:t>ayer 3” </a:t>
            </a:r>
            <a:r>
              <a:rPr lang="en-US" sz="2000" b="0" dirty="0"/>
              <a:t>(NVO3</a:t>
            </a:r>
            <a:r>
              <a:rPr lang="en-US" sz="2000" b="0" dirty="0" smtClean="0"/>
              <a:t>) (See RFC7365)</a:t>
            </a:r>
            <a:endParaRPr lang="en-US" sz="2000" dirty="0" smtClean="0"/>
          </a:p>
          <a:p>
            <a:pPr>
              <a:buFont typeface="Arial" panose="020B0604020202020204" pitchFamily="34" charset="0"/>
              <a:buChar char="•"/>
            </a:pPr>
            <a:r>
              <a:rPr lang="en-US" sz="2000" dirty="0" smtClean="0"/>
              <a:t>2.1 “extension” should be capitalized in title.</a:t>
            </a:r>
          </a:p>
          <a:p>
            <a:pPr>
              <a:buFont typeface="Arial" panose="020B0604020202020204" pitchFamily="34" charset="0"/>
              <a:buChar char="•"/>
            </a:pPr>
            <a:r>
              <a:rPr lang="en-US" sz="2000" dirty="0" smtClean="0"/>
              <a:t>Why define NV03 in the title and then redefine it in 5.2b (all caps) and then again in 5.5 (all lower case) ?</a:t>
            </a:r>
          </a:p>
          <a:p>
            <a:pPr>
              <a:buFont typeface="Arial" panose="020B0604020202020204" pitchFamily="34" charset="0"/>
              <a:buChar char="•"/>
            </a:pPr>
            <a:r>
              <a:rPr lang="en-US" sz="2000" dirty="0" smtClean="0"/>
              <a:t>VDP seems to be defined in the Title and then used as VDP in the rest of the PAR…this is different from the definition and use of the other TLAs defined in the Title.</a:t>
            </a:r>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7</a:t>
            </a:fld>
            <a:endParaRPr lang="en-GB" dirty="0"/>
          </a:p>
        </p:txBody>
      </p:sp>
    </p:spTree>
    <p:extLst>
      <p:ext uri="{BB962C8B-B14F-4D97-AF65-F5344CB8AC3E}">
        <p14:creationId xmlns:p14="http://schemas.microsoft.com/office/powerpoint/2010/main" val="22644282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000000"/>
                </a:solidFill>
                <a:effectLst/>
                <a:latin typeface="+mj-lt"/>
                <a:ea typeface="+mj-ea"/>
                <a:cs typeface="MS Gothic"/>
              </a:rPr>
              <a:t>802.1Qcn- Amendment, VSI/VDP extensions for NVO3, CSD</a:t>
            </a:r>
            <a:endParaRPr lang="en-US" dirty="0"/>
          </a:p>
        </p:txBody>
      </p:sp>
      <p:sp>
        <p:nvSpPr>
          <p:cNvPr id="3" name="Content Placeholder 2"/>
          <p:cNvSpPr>
            <a:spLocks noGrp="1"/>
          </p:cNvSpPr>
          <p:nvPr>
            <p:ph idx="1"/>
          </p:nvPr>
        </p:nvSpPr>
        <p:spPr/>
        <p:txBody>
          <a:bodyPr/>
          <a:lstStyle/>
          <a:p>
            <a:pPr marL="0" lvl="0" indent="0"/>
            <a:r>
              <a:rPr lang="en-US" sz="2000" dirty="0" smtClean="0"/>
              <a:t>CSD:</a:t>
            </a:r>
          </a:p>
          <a:p>
            <a:pPr>
              <a:buFont typeface="Arial" panose="020B0604020202020204" pitchFamily="34" charset="0"/>
              <a:buChar char="•"/>
            </a:pPr>
            <a:r>
              <a:rPr lang="en-US" sz="2000" dirty="0" smtClean="0"/>
              <a:t>     In Distinct Identity it says that there is nothing like this, then in Technical feasibility it says that there is something similar (802.1Qbg)?</a:t>
            </a:r>
          </a:p>
          <a:p>
            <a:pPr>
              <a:buFont typeface="Arial" panose="020B0604020202020204" pitchFamily="34" charset="0"/>
              <a:buChar char="•"/>
            </a:pPr>
            <a:r>
              <a:rPr lang="en-US" sz="2000" dirty="0" smtClean="0"/>
              <a:t>Technical Feasibility: the response to “a)” is not clear. Should be reworded at best.</a:t>
            </a:r>
            <a:endParaRPr lang="en-US" sz="2000" b="0" dirty="0" smtClean="0"/>
          </a:p>
          <a:p>
            <a:pPr>
              <a:buFont typeface="Arial" panose="020B0604020202020204" pitchFamily="34" charset="0"/>
              <a:buChar char="•"/>
            </a:pPr>
            <a:r>
              <a:rPr lang="en-US" sz="2000" i="1" dirty="0" smtClean="0"/>
              <a:t>Economic Feasibility </a:t>
            </a:r>
            <a:endParaRPr lang="en-US" sz="2000" b="0" dirty="0" smtClean="0"/>
          </a:p>
          <a:p>
            <a:pPr marL="0" indent="0"/>
            <a:r>
              <a:rPr lang="en-US" sz="2000" dirty="0" smtClean="0"/>
              <a:t>	- This seems to imply that this is a possible amendment to 802.1Qbg?</a:t>
            </a:r>
          </a:p>
          <a:p>
            <a:pPr>
              <a:buFont typeface="Arial" panose="020B0604020202020204" pitchFamily="34" charset="0"/>
              <a:buChar char="•"/>
            </a:pP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8</a:t>
            </a:fld>
            <a:endParaRPr lang="en-GB" dirty="0"/>
          </a:p>
        </p:txBody>
      </p:sp>
    </p:spTree>
    <p:extLst>
      <p:ext uri="{BB962C8B-B14F-4D97-AF65-F5344CB8AC3E}">
        <p14:creationId xmlns:p14="http://schemas.microsoft.com/office/powerpoint/2010/main" val="1424250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685801"/>
            <a:ext cx="7920880" cy="438944"/>
          </a:xfrm>
        </p:spPr>
        <p:txBody>
          <a:bodyPr/>
          <a:lstStyle/>
          <a:p>
            <a:pPr rtl="0" eaLnBrk="1" fontAlgn="base" hangingPunct="1"/>
            <a:r>
              <a:rPr lang="en-US" sz="2400" b="1" dirty="0" smtClean="0">
                <a:solidFill>
                  <a:srgbClr val="000000"/>
                </a:solidFill>
                <a:effectLst/>
              </a:rPr>
              <a:t>802.1Xck- Amendment, YANG Data Model, PAR and CSD</a:t>
            </a:r>
            <a:endParaRPr lang="en-US" sz="2400" dirty="0"/>
          </a:p>
        </p:txBody>
      </p:sp>
      <p:sp>
        <p:nvSpPr>
          <p:cNvPr id="3" name="Content Placeholder 2"/>
          <p:cNvSpPr>
            <a:spLocks noGrp="1"/>
          </p:cNvSpPr>
          <p:nvPr>
            <p:ph idx="1"/>
          </p:nvPr>
        </p:nvSpPr>
        <p:spPr>
          <a:xfrm>
            <a:off x="685800" y="1340768"/>
            <a:ext cx="7770813" cy="4753645"/>
          </a:xfrm>
        </p:spPr>
        <p:txBody>
          <a:bodyPr/>
          <a:lstStyle/>
          <a:p>
            <a:r>
              <a:rPr lang="en-US" dirty="0"/>
              <a:t>8.1 -  include the full titles of standards called out in the PAR..</a:t>
            </a:r>
            <a:r>
              <a:rPr lang="en-US" dirty="0" err="1"/>
              <a:t>i.e</a:t>
            </a:r>
            <a:r>
              <a:rPr lang="en-US" dirty="0"/>
              <a:t> </a:t>
            </a:r>
            <a:r>
              <a:rPr lang="en-US" dirty="0" smtClean="0"/>
              <a:t>“</a:t>
            </a:r>
            <a:r>
              <a:rPr lang="en-US" b="0" dirty="0"/>
              <a:t>IEEE </a:t>
            </a:r>
            <a:r>
              <a:rPr lang="en-US" b="0" dirty="0" err="1"/>
              <a:t>Std</a:t>
            </a:r>
            <a:r>
              <a:rPr lang="en-US" b="0" dirty="0"/>
              <a:t> 802.1AE</a:t>
            </a:r>
            <a:r>
              <a:rPr lang="en-US" dirty="0" smtClean="0"/>
              <a:t>, </a:t>
            </a:r>
            <a:r>
              <a:rPr lang="en-US" b="0" dirty="0" smtClean="0"/>
              <a:t>and </a:t>
            </a:r>
            <a:r>
              <a:rPr lang="en-US" b="0" dirty="0"/>
              <a:t>IEEE </a:t>
            </a:r>
            <a:r>
              <a:rPr lang="en-US" b="0" dirty="0" err="1"/>
              <a:t>Std</a:t>
            </a:r>
            <a:r>
              <a:rPr lang="en-US" b="0" dirty="0"/>
              <a:t> 802.1X.”</a:t>
            </a:r>
          </a:p>
          <a:p>
            <a:r>
              <a:rPr lang="en-US" b="0" dirty="0" smtClean="0"/>
              <a:t>7.3a – does not show up in the PAR PDF</a:t>
            </a:r>
            <a:r>
              <a:rPr lang="en-US" dirty="0" smtClean="0"/>
              <a:t> – This should have been marked with a yes, and then it might show up in the PDF?</a:t>
            </a:r>
            <a:endParaRPr lang="en-US" dirty="0"/>
          </a:p>
          <a:p>
            <a:r>
              <a:rPr lang="en-US" b="0" dirty="0" smtClean="0"/>
              <a:t>5.5 </a:t>
            </a:r>
            <a:r>
              <a:rPr lang="en-US" b="0" dirty="0"/>
              <a:t>– expand acronyms on first use in PAR</a:t>
            </a:r>
          </a:p>
          <a:p>
            <a:r>
              <a:rPr lang="en-US" b="0" dirty="0"/>
              <a:t>	(SDO, IETF</a:t>
            </a:r>
            <a:r>
              <a:rPr lang="en-US" b="0" dirty="0" smtClean="0"/>
              <a:t>, </a:t>
            </a:r>
            <a:r>
              <a:rPr lang="en-US" b="0" dirty="0"/>
              <a:t>etc.)</a:t>
            </a:r>
          </a:p>
          <a:p>
            <a:r>
              <a:rPr lang="en-US" dirty="0"/>
              <a:t>		Add </a:t>
            </a:r>
            <a:r>
              <a:rPr lang="en-US" dirty="0" smtClean="0"/>
              <a:t>an explanation of </a:t>
            </a:r>
            <a:r>
              <a:rPr lang="en-US" dirty="0"/>
              <a:t>what is “NETCONF” to </a:t>
            </a:r>
            <a:r>
              <a:rPr lang="en-US" dirty="0" smtClean="0"/>
              <a:t>8.1</a:t>
            </a:r>
          </a:p>
          <a:p>
            <a:r>
              <a:rPr lang="en-US" dirty="0" smtClean="0"/>
              <a:t>5.5 – Add “</a:t>
            </a:r>
            <a:r>
              <a:rPr lang="en-US" b="0" dirty="0"/>
              <a:t>(RFC 6020</a:t>
            </a:r>
            <a:r>
              <a:rPr lang="en-US" b="0" dirty="0" smtClean="0"/>
              <a:t>)” after YANG</a:t>
            </a:r>
            <a:r>
              <a:rPr lang="en-US" dirty="0" smtClean="0"/>
              <a:t> </a:t>
            </a:r>
            <a:endParaRPr lang="en-US" dirty="0"/>
          </a:p>
        </p:txBody>
      </p:sp>
      <p:sp>
        <p:nvSpPr>
          <p:cNvPr id="4" name="Date Placeholder 3"/>
          <p:cNvSpPr>
            <a:spLocks noGrp="1"/>
          </p:cNvSpPr>
          <p:nvPr>
            <p:ph type="dt" idx="10"/>
          </p:nvPr>
        </p:nvSpPr>
        <p:spPr/>
        <p:txBody>
          <a:bodyPr/>
          <a:lstStyle/>
          <a:p>
            <a:r>
              <a:rPr lang="en-US" smtClean="0"/>
              <a:t>July 2015</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smtClean="0"/>
              <a:t>Slide </a:t>
            </a:r>
            <a:fld id="{440F5867-744E-4AA6-B0ED-4C44D2DFBB7B}" type="slidenum">
              <a:rPr lang="en-GB" smtClean="0"/>
              <a:pPr/>
              <a:t>9</a:t>
            </a:fld>
            <a:endParaRPr lang="en-GB" dirty="0"/>
          </a:p>
        </p:txBody>
      </p:sp>
    </p:spTree>
    <p:extLst>
      <p:ext uri="{BB962C8B-B14F-4D97-AF65-F5344CB8AC3E}">
        <p14:creationId xmlns:p14="http://schemas.microsoft.com/office/powerpoint/2010/main" val="439527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 Theme</Template>
  <TotalTime>6364</TotalTime>
  <Words>2812</Words>
  <Application>Microsoft Office PowerPoint</Application>
  <PresentationFormat>On-screen Show (4:3)</PresentationFormat>
  <Paragraphs>350</Paragraphs>
  <Slides>36</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38" baseType="lpstr">
      <vt:lpstr>802-11 Theme</vt:lpstr>
      <vt:lpstr>Document</vt:lpstr>
      <vt:lpstr>802-11 PAR Review July 2015</vt:lpstr>
      <vt:lpstr>Abstract-Snapshot</vt:lpstr>
      <vt:lpstr>PAR Review SC –  July 2015 Chair: Jon Rosdahl</vt:lpstr>
      <vt:lpstr>PAR Review SC minutes</vt:lpstr>
      <vt:lpstr>802.1CM- Standard: Time-Sensitive Networking for Fronthaul, PAR and CSD</vt:lpstr>
      <vt:lpstr>802.1Qcl- Amendment, YANG Data Model, PAR and CSD</vt:lpstr>
      <vt:lpstr>802.1Qcn- Amendment, VSI/VDP extensions for NVO3, PAR </vt:lpstr>
      <vt:lpstr>802.1Qcn- Amendment, VSI/VDP extensions for NVO3, CSD</vt:lpstr>
      <vt:lpstr>802.1Xck- Amendment, YANG Data Model, PAR and CSD</vt:lpstr>
      <vt:lpstr>802.3bq- Amendment, Addition of 25GBASE, PAR Modification Request and CSD</vt:lpstr>
      <vt:lpstr>802.11az- Amendment: Positioning Enhancements, PAR and CSD</vt:lpstr>
      <vt:lpstr>802.15.3- Revision, PAR and CSD  </vt:lpstr>
      <vt:lpstr>802.15.9- Amendment, Recommended Practice for Transport of Key Management Protocol (KMP) Datagrams, PAR Modification and 5C</vt:lpstr>
      <vt:lpstr>802.19.1a - Amendment, Coexistence Methods for geo-location capable devices operating under general authorization, PAR and CSD.</vt:lpstr>
      <vt:lpstr>Privacy Recommendation EC Study Group - Recommended Practice, Privacy Considerations for IEEE 802 Technologies, PAR (pdf) and PAR / CSD (PPTx)</vt:lpstr>
      <vt:lpstr>Responses</vt:lpstr>
      <vt:lpstr>Response from 802.15.3</vt:lpstr>
      <vt:lpstr>802.11 Rebuttal</vt:lpstr>
      <vt:lpstr>Motion to approve Rebuttal</vt:lpstr>
      <vt:lpstr>802.15.3 Standard -- Titles</vt:lpstr>
      <vt:lpstr>802.15.3 Scope statements</vt:lpstr>
      <vt:lpstr>Response from 802.3bg</vt:lpstr>
      <vt:lpstr>Response from 802.1Qcp (802.1Qcl)</vt:lpstr>
      <vt:lpstr>Response from 802.1Qcp (802.1Qcl)</vt:lpstr>
      <vt:lpstr>Response from 802.1Qcp (802.1Qcl)</vt:lpstr>
      <vt:lpstr>Response from 801.1Xck</vt:lpstr>
      <vt:lpstr>Response from 802.1Xck</vt:lpstr>
      <vt:lpstr>Response from P802.1Qcn</vt:lpstr>
      <vt:lpstr>Response from P802.1Qcn</vt:lpstr>
      <vt:lpstr>Response from 802.1Qcn - CSD</vt:lpstr>
      <vt:lpstr>Response from 802.1Qcn - CSD</vt:lpstr>
      <vt:lpstr>Response from 802.1Qcn - CSD</vt:lpstr>
      <vt:lpstr>Updated 802.1CM section 8.1 </vt:lpstr>
      <vt:lpstr>Updated to 802.1CM section 8.1</vt:lpstr>
      <vt:lpstr>Privacy EC SG Response to 802.11</vt:lpstr>
      <vt:lpstr>References</vt:lpstr>
    </vt:vector>
  </TitlesOfParts>
  <Company>Intel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802-11 PAR Review - Meeting slides and minutes - July 2015</dc:title>
  <dc:subject>July 2015</dc:subject>
  <dc:creator>Jon Rosdahl</dc:creator>
  <dc:description>Jon Rosdahl (CSR Technologies)</dc:description>
  <cp:lastModifiedBy>Jon Rosdahl</cp:lastModifiedBy>
  <cp:revision>72</cp:revision>
  <cp:lastPrinted>1601-01-01T00:00:00Z</cp:lastPrinted>
  <dcterms:created xsi:type="dcterms:W3CDTF">2014-04-14T10:59:07Z</dcterms:created>
  <dcterms:modified xsi:type="dcterms:W3CDTF">2015-07-17T06:34:45Z</dcterms:modified>
</cp:coreProperties>
</file>