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8"/>
  </p:notesMasterIdLst>
  <p:handoutMasterIdLst>
    <p:handoutMasterId r:id="rId29"/>
  </p:handoutMasterIdLst>
  <p:sldIdLst>
    <p:sldId id="269" r:id="rId2"/>
    <p:sldId id="271" r:id="rId3"/>
    <p:sldId id="358" r:id="rId4"/>
    <p:sldId id="460" r:id="rId5"/>
    <p:sldId id="443" r:id="rId6"/>
    <p:sldId id="414" r:id="rId7"/>
    <p:sldId id="470" r:id="rId8"/>
    <p:sldId id="471" r:id="rId9"/>
    <p:sldId id="472" r:id="rId10"/>
    <p:sldId id="474" r:id="rId11"/>
    <p:sldId id="499" r:id="rId12"/>
    <p:sldId id="432" r:id="rId13"/>
    <p:sldId id="495" r:id="rId14"/>
    <p:sldId id="496" r:id="rId15"/>
    <p:sldId id="498" r:id="rId16"/>
    <p:sldId id="476" r:id="rId17"/>
    <p:sldId id="502" r:id="rId18"/>
    <p:sldId id="501" r:id="rId19"/>
    <p:sldId id="503" r:id="rId20"/>
    <p:sldId id="430" r:id="rId21"/>
    <p:sldId id="504" r:id="rId22"/>
    <p:sldId id="493" r:id="rId23"/>
    <p:sldId id="500" r:id="rId24"/>
    <p:sldId id="477" r:id="rId25"/>
    <p:sldId id="494" r:id="rId26"/>
    <p:sldId id="390" r:id="rId27"/>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Times New Roman" charset="0"/>
        <a:ea typeface="ＭＳ Ｐゴシック" charset="0"/>
        <a:cs typeface="+mn-cs"/>
      </a:defRPr>
    </a:lvl6pPr>
    <a:lvl7pPr marL="2743200" algn="l" defTabSz="457200" rtl="0" eaLnBrk="1" latinLnBrk="0" hangingPunct="1">
      <a:defRPr sz="1200" kern="1200">
        <a:solidFill>
          <a:schemeClr val="tx1"/>
        </a:solidFill>
        <a:latin typeface="Times New Roman" charset="0"/>
        <a:ea typeface="ＭＳ Ｐゴシック" charset="0"/>
        <a:cs typeface="+mn-cs"/>
      </a:defRPr>
    </a:lvl7pPr>
    <a:lvl8pPr marL="3200400" algn="l" defTabSz="457200" rtl="0" eaLnBrk="1" latinLnBrk="0" hangingPunct="1">
      <a:defRPr sz="1200" kern="1200">
        <a:solidFill>
          <a:schemeClr val="tx1"/>
        </a:solidFill>
        <a:latin typeface="Times New Roman" charset="0"/>
        <a:ea typeface="ＭＳ Ｐゴシック" charset="0"/>
        <a:cs typeface="+mn-cs"/>
      </a:defRPr>
    </a:lvl8pPr>
    <a:lvl9pPr marL="3657600" algn="l" defTabSz="457200" rtl="0" eaLnBrk="1" latinLnBrk="0" hangingPunct="1">
      <a:defRPr sz="12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405" autoAdjust="0"/>
    <p:restoredTop sz="98109" autoAdjust="0"/>
  </p:normalViewPr>
  <p:slideViewPr>
    <p:cSldViewPr>
      <p:cViewPr varScale="1">
        <p:scale>
          <a:sx n="88" d="100"/>
          <a:sy n="88" d="100"/>
        </p:scale>
        <p:origin x="-544" y="-104"/>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4864"/>
    </p:cViewPr>
  </p:sorterViewPr>
  <p:notesViewPr>
    <p:cSldViewPr>
      <p:cViewPr>
        <p:scale>
          <a:sx n="100" d="100"/>
          <a:sy n="100" d="100"/>
        </p:scale>
        <p:origin x="-1968" y="786"/>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algn="r" defTabSz="933450">
              <a:defRPr sz="1400" b="1"/>
            </a:lvl1pPr>
          </a:lstStyle>
          <a:p>
            <a:r>
              <a:rPr lang="en-US" smtClean="0"/>
              <a:t>doc.: IEEE P802.11-15/0734r9</a:t>
            </a:r>
            <a:endParaRPr lang="en-US"/>
          </a:p>
        </p:txBody>
      </p:sp>
      <p:sp>
        <p:nvSpPr>
          <p:cNvPr id="3075" name="Rectangle 3"/>
          <p:cNvSpPr>
            <a:spLocks noGrp="1" noChangeArrowheads="1"/>
          </p:cNvSpPr>
          <p:nvPr>
            <p:ph type="dt" sz="quarter" idx="1"/>
          </p:nvPr>
        </p:nvSpPr>
        <p:spPr bwMode="auto">
          <a:xfrm>
            <a:off x="695325" y="177800"/>
            <a:ext cx="8270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defTabSz="933450">
              <a:defRPr sz="1400" b="1"/>
            </a:lvl1pPr>
          </a:lstStyle>
          <a:p>
            <a:r>
              <a:rPr lang="en-US" smtClean="0"/>
              <a:t>July 2015</a:t>
            </a:r>
            <a:endParaRPr lang="en-US"/>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r" defTabSz="933450">
              <a:defRPr/>
            </a:lvl1pPr>
          </a:lstStyle>
          <a:p>
            <a:r>
              <a:rPr lang="en-US" smtClean="0"/>
              <a:t>Donald Eastlake 3rd, Huawei Technologies</a:t>
            </a: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ctr" defTabSz="933450">
              <a:defRPr/>
            </a:lvl1pPr>
          </a:lstStyle>
          <a:p>
            <a:r>
              <a:rPr lang="en-US"/>
              <a:t>Page </a:t>
            </a:r>
            <a:fld id="{BA7524A1-3D73-7D46-9F01-B48D5D3DB9CF}" type="slidenum">
              <a:rPr lang="en-US"/>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079" name="Rectangle 7"/>
          <p:cNvSpPr>
            <a:spLocks noChangeArrowheads="1"/>
          </p:cNvSpPr>
          <p:nvPr/>
        </p:nvSpPr>
        <p:spPr bwMode="auto">
          <a:xfrm>
            <a:off x="693738" y="8982075"/>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p>
            <a:pPr defTabSz="933450"/>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12884868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algn="r" defTabSz="933450">
              <a:defRPr sz="1400" b="1"/>
            </a:lvl1pPr>
          </a:lstStyle>
          <a:p>
            <a:r>
              <a:rPr lang="en-US" smtClean="0"/>
              <a:t>doc.: IEEE P802.11-15/0734r9</a:t>
            </a:r>
            <a:endParaRPr lang="en-US"/>
          </a:p>
        </p:txBody>
      </p:sp>
      <p:sp>
        <p:nvSpPr>
          <p:cNvPr id="2051" name="Rectangle 3"/>
          <p:cNvSpPr>
            <a:spLocks noGrp="1" noChangeArrowheads="1"/>
          </p:cNvSpPr>
          <p:nvPr>
            <p:ph type="dt" idx="1"/>
          </p:nvPr>
        </p:nvSpPr>
        <p:spPr bwMode="auto">
          <a:xfrm>
            <a:off x="654050" y="98425"/>
            <a:ext cx="8270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defTabSz="933450">
              <a:defRPr sz="1400" b="1"/>
            </a:lvl1pPr>
          </a:lstStyle>
          <a:p>
            <a:r>
              <a:rPr lang="en-US" smtClean="0"/>
              <a:t>July 2015</a:t>
            </a:r>
            <a:endParaRPr lang="en-US"/>
          </a:p>
        </p:txBody>
      </p:sp>
      <p:sp>
        <p:nvSpPr>
          <p:cNvPr id="205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3662" tIns="46038" rIns="93662"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5pPr marL="457200" lvl="4" algn="r" defTabSz="933450">
              <a:defRPr/>
            </a:lvl5pPr>
          </a:lstStyle>
          <a:p>
            <a:pPr lvl="4"/>
            <a:r>
              <a:rPr lang="en-US" smtClean="0"/>
              <a:t>Donald Eastlake 3rd, Huawei Technologies</a:t>
            </a: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r" defTabSz="933450">
              <a:defRPr/>
            </a:lvl1pPr>
          </a:lstStyle>
          <a:p>
            <a:r>
              <a:rPr lang="en-US"/>
              <a:t>Page </a:t>
            </a:r>
            <a:fld id="{1B7C4E39-0B0F-7845-91A7-D810512B9B6A}" type="slidenum">
              <a:rPr lang="en-US"/>
              <a:pPr/>
              <a:t>‹#›</a:t>
            </a:fld>
            <a:endParaRPr lang="en-US"/>
          </a:p>
        </p:txBody>
      </p:sp>
      <p:sp>
        <p:nvSpPr>
          <p:cNvPr id="2056" name="Rectangle 8"/>
          <p:cNvSpPr>
            <a:spLocks noChangeArrowheads="1"/>
          </p:cNvSpPr>
          <p:nvPr/>
        </p:nvSpPr>
        <p:spPr bwMode="auto">
          <a:xfrm>
            <a:off x="723900" y="8985250"/>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4122192272"/>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1pPr>
    <a:lvl2pPr marL="1143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2286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3429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457200" algn="l" defTabSz="933450"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28EBCAB7-A961-C748-BA39-7C2FB2190658}" type="slidenum">
              <a:rPr lang="en-US"/>
              <a:pPr/>
              <a:t>1</a:t>
            </a:fld>
            <a:endParaRPr lang="en-US"/>
          </a:p>
        </p:txBody>
      </p:sp>
      <p:sp>
        <p:nvSpPr>
          <p:cNvPr id="31746" name="Rectangle 2"/>
          <p:cNvSpPr>
            <a:spLocks noGrp="1" noRot="1" noChangeAspect="1" noChangeArrowheads="1" noTextEdit="1"/>
          </p:cNvSpPr>
          <p:nvPr>
            <p:ph type="sldImg"/>
          </p:nvPr>
        </p:nvSpPr>
        <p:spPr>
          <a:xfrm>
            <a:off x="1154113" y="701675"/>
            <a:ext cx="4625975" cy="3468688"/>
          </a:xfrm>
          <a:ln/>
          <a:extLst>
            <a:ext uri="{FAA26D3D-D897-4be2-8F04-BA451C77F1D7}">
              <ma14:placeholderFlag xmlns:ma14="http://schemas.microsoft.com/office/mac/drawingml/2011/main" val="1"/>
            </a:ext>
          </a:extLst>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xfrm>
            <a:off x="3659188" y="8985250"/>
            <a:ext cx="76200"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fld id="{97EC3D2F-EAD7-9548-B345-E65DCB3AD535}" type="slidenum">
              <a:rPr lang="en-US"/>
              <a:pPr/>
              <a:t>10</a:t>
            </a:fld>
            <a:endParaRPr lang="en-US"/>
          </a:p>
        </p:txBody>
      </p:sp>
      <p:sp>
        <p:nvSpPr>
          <p:cNvPr id="37891" name="Rectangle 2"/>
          <p:cNvSpPr>
            <a:spLocks noGrp="1" noRot="1" noChangeAspect="1" noChangeArrowheads="1" noTextEdit="1"/>
          </p:cNvSpPr>
          <p:nvPr>
            <p:ph type="sldImg"/>
          </p:nvPr>
        </p:nvSpPr>
        <p:spPr>
          <a:xfrm>
            <a:off x="1154113" y="701675"/>
            <a:ext cx="4625975" cy="3468688"/>
          </a:xfrm>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11</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12</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13</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14</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15</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16</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17</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18</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19</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5F29C1CD-3D70-0D44-B264-FEDD03CBC5EB}" type="slidenum">
              <a:rPr lang="en-US"/>
              <a:pPr/>
              <a:t>2</a:t>
            </a:fld>
            <a:endParaRPr lang="en-US"/>
          </a:p>
        </p:txBody>
      </p:sp>
      <p:sp>
        <p:nvSpPr>
          <p:cNvPr id="35842" name="Rectangle 2"/>
          <p:cNvSpPr>
            <a:spLocks noGrp="1" noRot="1" noChangeAspect="1" noChangeArrowheads="1" noTextEdit="1"/>
          </p:cNvSpPr>
          <p:nvPr>
            <p:ph type="sldImg"/>
          </p:nvPr>
        </p:nvSpPr>
        <p:spPr>
          <a:xfrm>
            <a:off x="1154113" y="701675"/>
            <a:ext cx="4627562" cy="3470275"/>
          </a:xfrm>
          <a:ln/>
          <a:extLst>
            <a:ext uri="{FAA26D3D-D897-4be2-8F04-BA451C77F1D7}">
              <ma14:placeholderFlag xmlns:ma14="http://schemas.microsoft.com/office/mac/drawingml/2011/main" val="1"/>
            </a:ext>
          </a:extLst>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20</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21</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22</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24</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01526CC7-C3F3-C34F-819B-5769D9278F4C}" type="slidenum">
              <a:rPr lang="en-US"/>
              <a:pPr/>
              <a:t>25</a:t>
            </a:fld>
            <a:endParaRPr lang="en-US"/>
          </a:p>
        </p:txBody>
      </p:sp>
      <p:sp>
        <p:nvSpPr>
          <p:cNvPr id="21606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21606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1D1BDB0B-EA10-DA4F-A289-10D32EADFFC2}" type="slidenum">
              <a:rPr lang="en-US"/>
              <a:pPr/>
              <a:t>26</a:t>
            </a:fld>
            <a:endParaRPr lang="en-US"/>
          </a:p>
        </p:txBody>
      </p:sp>
      <p:sp>
        <p:nvSpPr>
          <p:cNvPr id="273410" name="Rectangle 2"/>
          <p:cNvSpPr>
            <a:spLocks noGrp="1" noRot="1" noChangeAspect="1" noChangeArrowheads="1" noTextEdit="1"/>
          </p:cNvSpPr>
          <p:nvPr>
            <p:ph type="sldImg"/>
          </p:nvPr>
        </p:nvSpPr>
        <p:spPr>
          <a:xfrm>
            <a:off x="1154113" y="701675"/>
            <a:ext cx="4627562" cy="3470275"/>
          </a:xfrm>
          <a:ln/>
          <a:extLst>
            <a:ext uri="{FAA26D3D-D897-4be2-8F04-BA451C77F1D7}">
              <ma14:placeholderFlag xmlns:ma14="http://schemas.microsoft.com/office/mac/drawingml/2011/main" val="1"/>
            </a:ext>
          </a:extLst>
        </p:spPr>
      </p:sp>
      <p:sp>
        <p:nvSpPr>
          <p:cNvPr id="27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DBD95C97-01AF-6E4B-8DFC-0F6525CFE0C3}" type="slidenum">
              <a:rPr lang="en-US"/>
              <a:pPr/>
              <a:t>3</a:t>
            </a:fld>
            <a:endParaRPr lang="en-US"/>
          </a:p>
        </p:txBody>
      </p:sp>
      <p:sp>
        <p:nvSpPr>
          <p:cNvPr id="269314" name="Rectangle 2"/>
          <p:cNvSpPr>
            <a:spLocks noGrp="1" noRot="1" noChangeAspect="1" noChangeArrowheads="1" noTextEdit="1"/>
          </p:cNvSpPr>
          <p:nvPr>
            <p:ph type="sldImg"/>
          </p:nvPr>
        </p:nvSpPr>
        <p:spPr>
          <a:xfrm>
            <a:off x="1154113" y="701675"/>
            <a:ext cx="4625975" cy="3468688"/>
          </a:xfrm>
          <a:ln/>
          <a:extLst>
            <a:ext uri="{FAA26D3D-D897-4be2-8F04-BA451C77F1D7}">
              <ma14:placeholderFlag xmlns:ma14="http://schemas.microsoft.com/office/mac/drawingml/2011/main" val="1"/>
            </a:ext>
          </a:extLst>
        </p:spPr>
      </p:sp>
      <p:sp>
        <p:nvSpPr>
          <p:cNvPr id="269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en-US" smtClean="0"/>
              <a:t>doc.: IEEE P802.11-15/0734r9</a:t>
            </a:r>
            <a:endParaRPr lang="en-US"/>
          </a:p>
        </p:txBody>
      </p:sp>
      <p:sp>
        <p:nvSpPr>
          <p:cNvPr id="5" name="Date Placeholder 4"/>
          <p:cNvSpPr>
            <a:spLocks noGrp="1"/>
          </p:cNvSpPr>
          <p:nvPr>
            <p:ph type="dt" idx="11"/>
          </p:nvPr>
        </p:nvSpPr>
        <p:spPr/>
        <p:txBody>
          <a:bodyPr/>
          <a:lstStyle/>
          <a:p>
            <a:r>
              <a:rPr lang="en-US" smtClean="0"/>
              <a:t>July 2015</a:t>
            </a:r>
            <a:endParaRPr lang="en-US"/>
          </a:p>
        </p:txBody>
      </p:sp>
      <p:sp>
        <p:nvSpPr>
          <p:cNvPr id="6" name="Footer Placeholder 5"/>
          <p:cNvSpPr>
            <a:spLocks noGrp="1"/>
          </p:cNvSpPr>
          <p:nvPr>
            <p:ph type="ftr" sz="quarter" idx="12"/>
          </p:nvPr>
        </p:nvSpPr>
        <p:spPr/>
        <p:txBody>
          <a:bodyPr/>
          <a:lstStyle/>
          <a:p>
            <a:pPr lvl="4"/>
            <a:r>
              <a:rPr lang="en-US" smtClean="0"/>
              <a:t>Donald Eastlake 3rd, Huawei Technologies</a:t>
            </a:r>
            <a:endParaRPr lang="en-US"/>
          </a:p>
        </p:txBody>
      </p:sp>
      <p:sp>
        <p:nvSpPr>
          <p:cNvPr id="7" name="Slide Number Placeholder 6"/>
          <p:cNvSpPr>
            <a:spLocks noGrp="1"/>
          </p:cNvSpPr>
          <p:nvPr>
            <p:ph type="sldNum" sz="quarter" idx="13"/>
          </p:nvPr>
        </p:nvSpPr>
        <p:spPr/>
        <p:txBody>
          <a:bodyPr/>
          <a:lstStyle/>
          <a:p>
            <a:r>
              <a:rPr lang="en-US" smtClean="0"/>
              <a:t>Page </a:t>
            </a:r>
            <a:fld id="{1B7C4E39-0B0F-7845-91A7-D810512B9B6A}" type="slidenum">
              <a:rPr lang="en-US" smtClean="0"/>
              <a:pPr/>
              <a:t>4</a:t>
            </a:fld>
            <a:endParaRPr lang="en-US"/>
          </a:p>
        </p:txBody>
      </p:sp>
    </p:spTree>
    <p:extLst>
      <p:ext uri="{BB962C8B-B14F-4D97-AF65-F5344CB8AC3E}">
        <p14:creationId xmlns:p14="http://schemas.microsoft.com/office/powerpoint/2010/main" val="363177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r>
              <a:rPr lang="en-US" smtClean="0"/>
              <a:t>doc.: IEEE P802.11-15/0734r9</a:t>
            </a:r>
            <a:endParaRPr lang="en-US"/>
          </a:p>
        </p:txBody>
      </p:sp>
      <p:sp>
        <p:nvSpPr>
          <p:cNvPr id="5" name="Date Placeholder 4"/>
          <p:cNvSpPr>
            <a:spLocks noGrp="1"/>
          </p:cNvSpPr>
          <p:nvPr>
            <p:ph type="dt" idx="11"/>
          </p:nvPr>
        </p:nvSpPr>
        <p:spPr/>
        <p:txBody>
          <a:bodyPr/>
          <a:lstStyle/>
          <a:p>
            <a:r>
              <a:rPr lang="en-US" smtClean="0"/>
              <a:t>July 2015</a:t>
            </a:r>
            <a:endParaRPr lang="en-US"/>
          </a:p>
        </p:txBody>
      </p:sp>
      <p:sp>
        <p:nvSpPr>
          <p:cNvPr id="6" name="Footer Placeholder 5"/>
          <p:cNvSpPr>
            <a:spLocks noGrp="1"/>
          </p:cNvSpPr>
          <p:nvPr>
            <p:ph type="ftr" sz="quarter" idx="12"/>
          </p:nvPr>
        </p:nvSpPr>
        <p:spPr/>
        <p:txBody>
          <a:bodyPr/>
          <a:lstStyle/>
          <a:p>
            <a:pPr lvl="4"/>
            <a:r>
              <a:rPr lang="en-US" smtClean="0"/>
              <a:t>Donald Eastlake 3rd, Huawei Technologies</a:t>
            </a:r>
            <a:endParaRPr lang="en-US"/>
          </a:p>
        </p:txBody>
      </p:sp>
      <p:sp>
        <p:nvSpPr>
          <p:cNvPr id="7" name="Slide Number Placeholder 6"/>
          <p:cNvSpPr>
            <a:spLocks noGrp="1"/>
          </p:cNvSpPr>
          <p:nvPr>
            <p:ph type="sldNum" sz="quarter" idx="13"/>
          </p:nvPr>
        </p:nvSpPr>
        <p:spPr/>
        <p:txBody>
          <a:bodyPr/>
          <a:lstStyle/>
          <a:p>
            <a:r>
              <a:rPr lang="en-US" smtClean="0"/>
              <a:t>Page </a:t>
            </a:r>
            <a:fld id="{1B7C4E39-0B0F-7845-91A7-D810512B9B6A}" type="slidenum">
              <a:rPr lang="en-US" smtClean="0"/>
              <a:pPr/>
              <a:t>5</a:t>
            </a:fld>
            <a:endParaRPr lang="en-US"/>
          </a:p>
        </p:txBody>
      </p:sp>
    </p:spTree>
    <p:extLst>
      <p:ext uri="{BB962C8B-B14F-4D97-AF65-F5344CB8AC3E}">
        <p14:creationId xmlns:p14="http://schemas.microsoft.com/office/powerpoint/2010/main" val="363177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smtClean="0"/>
              <a:t>doc.: IEEE P802.11-15/0734r9</a:t>
            </a:r>
            <a:endParaRPr lang="en-US"/>
          </a:p>
        </p:txBody>
      </p:sp>
      <p:sp>
        <p:nvSpPr>
          <p:cNvPr id="5" name="Rectangle 3"/>
          <p:cNvSpPr>
            <a:spLocks noGrp="1" noChangeArrowheads="1"/>
          </p:cNvSpPr>
          <p:nvPr>
            <p:ph type="dt" idx="1"/>
          </p:nvPr>
        </p:nvSpPr>
        <p:spPr>
          <a:ln/>
        </p:spPr>
        <p:txBody>
          <a:bodyPr/>
          <a:lstStyle/>
          <a:p>
            <a:r>
              <a:rPr lang="en-US" smtClean="0"/>
              <a:t>July 2015</a:t>
            </a:r>
            <a:endParaRPr lang="en-US"/>
          </a:p>
        </p:txBody>
      </p:sp>
      <p:sp>
        <p:nvSpPr>
          <p:cNvPr id="6" name="Rectangle 6"/>
          <p:cNvSpPr>
            <a:spLocks noGrp="1" noChangeArrowheads="1"/>
          </p:cNvSpPr>
          <p:nvPr>
            <p:ph type="ftr" sz="quarter" idx="4"/>
          </p:nvPr>
        </p:nvSpPr>
        <p:spPr>
          <a:ln/>
        </p:spPr>
        <p:txBody>
          <a:bodyPr/>
          <a:lstStyle/>
          <a:p>
            <a:pPr lvl="4"/>
            <a:r>
              <a:rPr lang="en-US" smtClean="0"/>
              <a:t>Donald Eastlake 3rd, Huawei Technologies</a:t>
            </a:r>
            <a:endParaRPr lang="en-US"/>
          </a:p>
        </p:txBody>
      </p:sp>
      <p:sp>
        <p:nvSpPr>
          <p:cNvPr id="7" name="Rectangle 7"/>
          <p:cNvSpPr>
            <a:spLocks noGrp="1" noChangeArrowheads="1"/>
          </p:cNvSpPr>
          <p:nvPr>
            <p:ph type="sldNum" sz="quarter" idx="5"/>
          </p:nvPr>
        </p:nvSpPr>
        <p:spPr>
          <a:ln/>
        </p:spPr>
        <p:txBody>
          <a:bodyPr/>
          <a:lstStyle/>
          <a:p>
            <a:r>
              <a:rPr lang="en-US"/>
              <a:t>Page </a:t>
            </a:r>
            <a:fld id="{89DCD2E7-F02C-2B4C-8ACD-D8AF887B812A}" type="slidenum">
              <a:rPr lang="en-US"/>
              <a:pPr/>
              <a:t>6</a:t>
            </a:fld>
            <a:endParaRPr lang="en-US"/>
          </a:p>
        </p:txBody>
      </p:sp>
      <p:sp>
        <p:nvSpPr>
          <p:cNvPr id="118786" name="Rectangle 2"/>
          <p:cNvSpPr>
            <a:spLocks noGrp="1" noRot="1" noChangeAspect="1" noChangeArrowheads="1" noTextEdit="1"/>
          </p:cNvSpPr>
          <p:nvPr>
            <p:ph type="sldImg"/>
          </p:nvPr>
        </p:nvSpPr>
        <p:spPr>
          <a:xfrm>
            <a:off x="1154113" y="701675"/>
            <a:ext cx="4627562" cy="3470275"/>
          </a:xfrm>
          <a:ln cap="flat"/>
          <a:extLst>
            <a:ext uri="{FAA26D3D-D897-4be2-8F04-BA451C77F1D7}">
              <ma14:placeholderFlag xmlns:ma14="http://schemas.microsoft.com/office/mac/drawingml/2011/main" val="1"/>
            </a:ext>
          </a:extLst>
        </p:spPr>
      </p:sp>
      <p:sp>
        <p:nvSpPr>
          <p:cNvPr id="118787" name="Rectangle 3"/>
          <p:cNvSpPr>
            <a:spLocks noGrp="1" noChangeArrowheads="1"/>
          </p:cNvSpPr>
          <p:nvPr>
            <p:ph type="body" idx="1"/>
          </p:nvPr>
        </p:nvSpPr>
        <p:spPr>
          <a:ln/>
        </p:spPr>
        <p:txBody>
          <a:bodyPr lIns="95237" tIns="46031" rIns="95237" bIns="46031"/>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xfrm>
            <a:off x="3659188" y="8985250"/>
            <a:ext cx="76200"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fld id="{34C26461-AD1F-8746-A555-A4BAD75455CA}" type="slidenum">
              <a:rPr lang="en-US"/>
              <a:pPr/>
              <a:t>7</a:t>
            </a:fld>
            <a:endParaRPr lang="en-US"/>
          </a:p>
        </p:txBody>
      </p:sp>
      <p:sp>
        <p:nvSpPr>
          <p:cNvPr id="33795" name="Rectangle 2"/>
          <p:cNvSpPr>
            <a:spLocks noGrp="1" noRot="1" noChangeAspect="1" noChangeArrowheads="1" noTextEdit="1"/>
          </p:cNvSpPr>
          <p:nvPr>
            <p:ph type="sldImg"/>
          </p:nvPr>
        </p:nvSpPr>
        <p:spPr>
          <a:xfrm>
            <a:off x="1154113" y="701675"/>
            <a:ext cx="4625975" cy="3468688"/>
          </a:xfrm>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xfrm>
            <a:off x="1154113" y="701675"/>
            <a:ext cx="4625975" cy="3468688"/>
          </a:xfrm>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
        <p:nvSpPr>
          <p:cNvPr id="34820" name="Header Placeholder 3"/>
          <p:cNvSpPr>
            <a:spLocks noGrp="1"/>
          </p:cNvSpPr>
          <p:nvPr>
            <p:ph type="hdr" sz="quarter"/>
          </p:nvPr>
        </p:nvSpPr>
        <p:spPr>
          <a:xfrm>
            <a:off x="4075113" y="96838"/>
            <a:ext cx="2206625"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smtClean="0"/>
              <a:t>doc.: IEEE P802.11-15/0734r9</a:t>
            </a:r>
            <a:endParaRPr lang="en-US" sz="1400"/>
          </a:p>
        </p:txBody>
      </p:sp>
      <p:sp>
        <p:nvSpPr>
          <p:cNvPr id="34821" name="Date Placeholder 4"/>
          <p:cNvSpPr>
            <a:spLocks noGrp="1"/>
          </p:cNvSpPr>
          <p:nvPr>
            <p:ph type="dt" sz="quarter" idx="1"/>
          </p:nvPr>
        </p:nvSpPr>
        <p:spPr>
          <a:xfrm>
            <a:off x="654050" y="96838"/>
            <a:ext cx="812800"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smtClean="0"/>
              <a:t>July 2015</a:t>
            </a:r>
            <a:endParaRPr lang="en-US" sz="1400"/>
          </a:p>
        </p:txBody>
      </p:sp>
      <p:sp>
        <p:nvSpPr>
          <p:cNvPr id="34822" name="Footer Placeholder 5"/>
          <p:cNvSpPr>
            <a:spLocks noGrp="1"/>
          </p:cNvSpPr>
          <p:nvPr>
            <p:ph type="ftr" sz="quarter" idx="4"/>
          </p:nvPr>
        </p:nvSpPr>
        <p:spPr>
          <a:xfrm>
            <a:off x="3641725" y="8985250"/>
            <a:ext cx="2640013"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457200" defTabSz="933450">
              <a:defRPr sz="1200">
                <a:solidFill>
                  <a:schemeClr val="tx1"/>
                </a:solidFill>
                <a:latin typeface="Times New Roman" charset="0"/>
                <a:ea typeface="ＭＳ Ｐゴシック" charset="0"/>
              </a:defRPr>
            </a:lvl5pPr>
            <a:lvl6pPr marL="9144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1371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18288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22860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pPr lvl="4"/>
            <a:r>
              <a:rPr lang="en-US"/>
              <a:t>Rich Kennedy, Research In Motion</a:t>
            </a:r>
          </a:p>
        </p:txBody>
      </p:sp>
      <p:sp>
        <p:nvSpPr>
          <p:cNvPr id="34823" name="Slide Number Placeholder 6"/>
          <p:cNvSpPr>
            <a:spLocks noGrp="1"/>
          </p:cNvSpPr>
          <p:nvPr>
            <p:ph type="sldNum" sz="quarter" idx="5"/>
          </p:nvPr>
        </p:nvSpPr>
        <p:spPr>
          <a:xfrm>
            <a:off x="3319463" y="8985250"/>
            <a:ext cx="414337"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Page </a:t>
            </a:r>
            <a:fld id="{42D6D890-B90E-0D4B-83CF-8C7200319E91}"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xfrm>
            <a:off x="1154113" y="701675"/>
            <a:ext cx="4625975" cy="3468688"/>
          </a:xfrm>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Times New Roman" charset="0"/>
            </a:endParaRPr>
          </a:p>
        </p:txBody>
      </p:sp>
      <p:sp>
        <p:nvSpPr>
          <p:cNvPr id="35844" name="Header Placeholder 3"/>
          <p:cNvSpPr>
            <a:spLocks noGrp="1"/>
          </p:cNvSpPr>
          <p:nvPr>
            <p:ph type="hdr" sz="quarter"/>
          </p:nvPr>
        </p:nvSpPr>
        <p:spPr>
          <a:xfrm>
            <a:off x="4075113" y="96838"/>
            <a:ext cx="2206625"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smtClean="0"/>
              <a:t>doc.: IEEE P802.11-15/0734r9</a:t>
            </a:r>
            <a:endParaRPr lang="en-US" sz="1400"/>
          </a:p>
        </p:txBody>
      </p:sp>
      <p:sp>
        <p:nvSpPr>
          <p:cNvPr id="35845" name="Date Placeholder 4"/>
          <p:cNvSpPr>
            <a:spLocks noGrp="1"/>
          </p:cNvSpPr>
          <p:nvPr>
            <p:ph type="dt" sz="quarter" idx="1"/>
          </p:nvPr>
        </p:nvSpPr>
        <p:spPr>
          <a:xfrm>
            <a:off x="654050" y="96838"/>
            <a:ext cx="812800" cy="2143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400" smtClean="0"/>
              <a:t>July 2015</a:t>
            </a:r>
            <a:endParaRPr lang="en-US" sz="1400"/>
          </a:p>
        </p:txBody>
      </p:sp>
      <p:sp>
        <p:nvSpPr>
          <p:cNvPr id="35846" name="Footer Placeholder 5"/>
          <p:cNvSpPr>
            <a:spLocks noGrp="1"/>
          </p:cNvSpPr>
          <p:nvPr>
            <p:ph type="ftr" sz="quarter" idx="4"/>
          </p:nvPr>
        </p:nvSpPr>
        <p:spPr>
          <a:xfrm>
            <a:off x="3641725" y="8985250"/>
            <a:ext cx="2640013"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457200" defTabSz="933450">
              <a:defRPr sz="1200">
                <a:solidFill>
                  <a:schemeClr val="tx1"/>
                </a:solidFill>
                <a:latin typeface="Times New Roman" charset="0"/>
                <a:ea typeface="ＭＳ Ｐゴシック" charset="0"/>
              </a:defRPr>
            </a:lvl5pPr>
            <a:lvl6pPr marL="9144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1371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18288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22860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pPr lvl="4"/>
            <a:r>
              <a:rPr lang="en-US"/>
              <a:t>Rich Kennedy, Research In Motion</a:t>
            </a:r>
          </a:p>
        </p:txBody>
      </p:sp>
      <p:sp>
        <p:nvSpPr>
          <p:cNvPr id="35847" name="Slide Number Placeholder 6"/>
          <p:cNvSpPr>
            <a:spLocks noGrp="1"/>
          </p:cNvSpPr>
          <p:nvPr>
            <p:ph type="sldNum" sz="quarter" idx="5"/>
          </p:nvPr>
        </p:nvSpPr>
        <p:spPr>
          <a:xfrm>
            <a:off x="3319463" y="8985250"/>
            <a:ext cx="414337" cy="184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Times New Roman" charset="0"/>
                <a:ea typeface="ＭＳ Ｐゴシック" charset="0"/>
              </a:defRPr>
            </a:lvl1pPr>
            <a:lvl2pPr marL="742950" indent="-285750" defTabSz="933450">
              <a:defRPr sz="1200">
                <a:solidFill>
                  <a:schemeClr val="tx1"/>
                </a:solidFill>
                <a:latin typeface="Times New Roman" charset="0"/>
                <a:ea typeface="ＭＳ Ｐゴシック" charset="0"/>
              </a:defRPr>
            </a:lvl2pPr>
            <a:lvl3pPr marL="1143000" indent="-228600" defTabSz="933450">
              <a:defRPr sz="1200">
                <a:solidFill>
                  <a:schemeClr val="tx1"/>
                </a:solidFill>
                <a:latin typeface="Times New Roman" charset="0"/>
                <a:ea typeface="ＭＳ Ｐゴシック" charset="0"/>
              </a:defRPr>
            </a:lvl3pPr>
            <a:lvl4pPr marL="1600200" indent="-228600" defTabSz="933450">
              <a:defRPr sz="1200">
                <a:solidFill>
                  <a:schemeClr val="tx1"/>
                </a:solidFill>
                <a:latin typeface="Times New Roman" charset="0"/>
                <a:ea typeface="ＭＳ Ｐゴシック" charset="0"/>
              </a:defRPr>
            </a:lvl4pPr>
            <a:lvl5pPr marL="2057400" indent="-228600" defTabSz="933450">
              <a:defRPr sz="1200">
                <a:solidFill>
                  <a:schemeClr val="tx1"/>
                </a:solidFill>
                <a:latin typeface="Times New Roman" charset="0"/>
                <a:ea typeface="ＭＳ Ｐゴシック" charset="0"/>
              </a:defRPr>
            </a:lvl5pPr>
            <a:lvl6pPr marL="2514600" indent="-228600" defTabSz="93345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defTabSz="93345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defTabSz="93345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defTabSz="93345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Page </a:t>
            </a:r>
            <a:fld id="{BD6A05F8-778C-4F49-821C-EC5F03E48719}"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US" smtClean="0"/>
              <a:t>July 2015</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EE19A702-8D61-DA40-BAED-0D68F7693781}" type="slidenum">
              <a:rPr lang="en-US"/>
              <a:pPr/>
              <a:t>‹#›</a:t>
            </a:fld>
            <a:endParaRPr lang="en-US"/>
          </a:p>
        </p:txBody>
      </p:sp>
    </p:spTree>
    <p:extLst>
      <p:ext uri="{BB962C8B-B14F-4D97-AF65-F5344CB8AC3E}">
        <p14:creationId xmlns:p14="http://schemas.microsoft.com/office/powerpoint/2010/main" val="2741242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July 2015</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F6194611-4792-364C-837E-A04B5261F426}" type="slidenum">
              <a:rPr lang="en-US"/>
              <a:pPr/>
              <a:t>‹#›</a:t>
            </a:fld>
            <a:endParaRPr lang="en-US"/>
          </a:p>
        </p:txBody>
      </p:sp>
    </p:spTree>
    <p:extLst>
      <p:ext uri="{BB962C8B-B14F-4D97-AF65-F5344CB8AC3E}">
        <p14:creationId xmlns:p14="http://schemas.microsoft.com/office/powerpoint/2010/main" val="3168183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July 2015</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9BF2CAFB-ADFD-B848-B800-CBF8451CD13D}" type="slidenum">
              <a:rPr lang="en-US"/>
              <a:pPr/>
              <a:t>‹#›</a:t>
            </a:fld>
            <a:endParaRPr lang="en-US"/>
          </a:p>
        </p:txBody>
      </p:sp>
    </p:spTree>
    <p:extLst>
      <p:ext uri="{BB962C8B-B14F-4D97-AF65-F5344CB8AC3E}">
        <p14:creationId xmlns:p14="http://schemas.microsoft.com/office/powerpoint/2010/main" val="31650777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96913" y="334963"/>
            <a:ext cx="1066800" cy="274637"/>
          </a:xfrm>
        </p:spPr>
        <p:txBody>
          <a:bodyPr/>
          <a:lstStyle>
            <a:lvl1pPr>
              <a:defRPr/>
            </a:lvl1pPr>
          </a:lstStyle>
          <a:p>
            <a:r>
              <a:rPr lang="en-US" smtClean="0"/>
              <a:t>July 2015</a:t>
            </a:r>
            <a:endParaRPr lang="en-US"/>
          </a:p>
        </p:txBody>
      </p:sp>
      <p:sp>
        <p:nvSpPr>
          <p:cNvPr id="6" name="Footer Placeholder 5"/>
          <p:cNvSpPr>
            <a:spLocks noGrp="1"/>
          </p:cNvSpPr>
          <p:nvPr>
            <p:ph type="ftr" sz="quarter" idx="11"/>
          </p:nvPr>
        </p:nvSpPr>
        <p:spPr>
          <a:xfrm>
            <a:off x="8077200" y="6475413"/>
            <a:ext cx="466725" cy="182562"/>
          </a:xfrm>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a:xfrm>
            <a:off x="4344988" y="6475413"/>
            <a:ext cx="530225" cy="182562"/>
          </a:xfrm>
        </p:spPr>
        <p:txBody>
          <a:bodyPr/>
          <a:lstStyle>
            <a:lvl1pPr>
              <a:defRPr/>
            </a:lvl1pPr>
          </a:lstStyle>
          <a:p>
            <a:r>
              <a:rPr lang="en-US"/>
              <a:t>Slide </a:t>
            </a:r>
            <a:fld id="{121BAD72-3FA3-0443-AF57-ABE30D2ACA31}" type="slidenum">
              <a:rPr lang="en-US"/>
              <a:pPr/>
              <a:t>‹#›</a:t>
            </a:fld>
            <a:endParaRPr lang="en-US"/>
          </a:p>
        </p:txBody>
      </p:sp>
    </p:spTree>
    <p:extLst>
      <p:ext uri="{BB962C8B-B14F-4D97-AF65-F5344CB8AC3E}">
        <p14:creationId xmlns:p14="http://schemas.microsoft.com/office/powerpoint/2010/main" val="2685077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July 2015</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E07E2395-9832-434C-915E-5A5554E61FA5}" type="slidenum">
              <a:rPr lang="en-US"/>
              <a:pPr/>
              <a:t>‹#›</a:t>
            </a:fld>
            <a:endParaRPr lang="en-US"/>
          </a:p>
        </p:txBody>
      </p:sp>
    </p:spTree>
    <p:extLst>
      <p:ext uri="{BB962C8B-B14F-4D97-AF65-F5344CB8AC3E}">
        <p14:creationId xmlns:p14="http://schemas.microsoft.com/office/powerpoint/2010/main" val="3524813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July 2015</a:t>
            </a:r>
            <a:endParaRPr lang="en-US"/>
          </a:p>
        </p:txBody>
      </p:sp>
      <p:sp>
        <p:nvSpPr>
          <p:cNvPr id="5" name="Footer Placeholder 4"/>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7D5777D5-75AC-B44F-BE13-06A2EFBD89B5}" type="slidenum">
              <a:rPr lang="en-US"/>
              <a:pPr/>
              <a:t>‹#›</a:t>
            </a:fld>
            <a:endParaRPr lang="en-US"/>
          </a:p>
        </p:txBody>
      </p:sp>
    </p:spTree>
    <p:extLst>
      <p:ext uri="{BB962C8B-B14F-4D97-AF65-F5344CB8AC3E}">
        <p14:creationId xmlns:p14="http://schemas.microsoft.com/office/powerpoint/2010/main" val="2476063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smtClean="0"/>
              <a:t>July 2015</a:t>
            </a:r>
            <a:endParaRPr lang="en-US"/>
          </a:p>
        </p:txBody>
      </p:sp>
      <p:sp>
        <p:nvSpPr>
          <p:cNvPr id="6" name="Footer Placeholder 5"/>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0FDE2964-C12C-2B4C-BAF8-3F56449A3B31}" type="slidenum">
              <a:rPr lang="en-US"/>
              <a:pPr/>
              <a:t>‹#›</a:t>
            </a:fld>
            <a:endParaRPr lang="en-US"/>
          </a:p>
        </p:txBody>
      </p:sp>
    </p:spTree>
    <p:extLst>
      <p:ext uri="{BB962C8B-B14F-4D97-AF65-F5344CB8AC3E}">
        <p14:creationId xmlns:p14="http://schemas.microsoft.com/office/powerpoint/2010/main" val="842977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smtClean="0"/>
              <a:t>July 2015</a:t>
            </a:r>
            <a:endParaRPr lang="en-US"/>
          </a:p>
        </p:txBody>
      </p:sp>
      <p:sp>
        <p:nvSpPr>
          <p:cNvPr id="8" name="Footer Placeholder 7"/>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9" name="Slide Number Placeholder 8"/>
          <p:cNvSpPr>
            <a:spLocks noGrp="1"/>
          </p:cNvSpPr>
          <p:nvPr>
            <p:ph type="sldNum" sz="quarter" idx="12"/>
          </p:nvPr>
        </p:nvSpPr>
        <p:spPr/>
        <p:txBody>
          <a:bodyPr/>
          <a:lstStyle>
            <a:lvl1pPr>
              <a:defRPr/>
            </a:lvl1pPr>
          </a:lstStyle>
          <a:p>
            <a:r>
              <a:rPr lang="en-US"/>
              <a:t>Slide </a:t>
            </a:r>
            <a:fld id="{6477C6A4-E0FE-C54A-8B4C-8D14B0825AFC}" type="slidenum">
              <a:rPr lang="en-US"/>
              <a:pPr/>
              <a:t>‹#›</a:t>
            </a:fld>
            <a:endParaRPr lang="en-US"/>
          </a:p>
        </p:txBody>
      </p:sp>
    </p:spTree>
    <p:extLst>
      <p:ext uri="{BB962C8B-B14F-4D97-AF65-F5344CB8AC3E}">
        <p14:creationId xmlns:p14="http://schemas.microsoft.com/office/powerpoint/2010/main" val="810403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July 2015</a:t>
            </a:r>
            <a:endParaRPr lang="en-US"/>
          </a:p>
        </p:txBody>
      </p:sp>
      <p:sp>
        <p:nvSpPr>
          <p:cNvPr id="4" name="Footer Placeholder 3"/>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5" name="Slide Number Placeholder 4"/>
          <p:cNvSpPr>
            <a:spLocks noGrp="1"/>
          </p:cNvSpPr>
          <p:nvPr>
            <p:ph type="sldNum" sz="quarter" idx="12"/>
          </p:nvPr>
        </p:nvSpPr>
        <p:spPr/>
        <p:txBody>
          <a:bodyPr/>
          <a:lstStyle>
            <a:lvl1pPr>
              <a:defRPr/>
            </a:lvl1pPr>
          </a:lstStyle>
          <a:p>
            <a:r>
              <a:rPr lang="en-US"/>
              <a:t>Slide </a:t>
            </a:r>
            <a:fld id="{BBB26D7F-8714-4246-8FD6-84ABBFA0E3B2}" type="slidenum">
              <a:rPr lang="en-US"/>
              <a:pPr/>
              <a:t>‹#›</a:t>
            </a:fld>
            <a:endParaRPr lang="en-US"/>
          </a:p>
        </p:txBody>
      </p:sp>
    </p:spTree>
    <p:extLst>
      <p:ext uri="{BB962C8B-B14F-4D97-AF65-F5344CB8AC3E}">
        <p14:creationId xmlns:p14="http://schemas.microsoft.com/office/powerpoint/2010/main" val="2770304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smtClean="0"/>
              <a:t>July 2015</a:t>
            </a:r>
            <a:endParaRPr lang="en-US"/>
          </a:p>
        </p:txBody>
      </p:sp>
      <p:sp>
        <p:nvSpPr>
          <p:cNvPr id="3" name="Footer Placeholder 2"/>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4" name="Slide Number Placeholder 3"/>
          <p:cNvSpPr>
            <a:spLocks noGrp="1"/>
          </p:cNvSpPr>
          <p:nvPr>
            <p:ph type="sldNum" sz="quarter" idx="12"/>
          </p:nvPr>
        </p:nvSpPr>
        <p:spPr/>
        <p:txBody>
          <a:bodyPr/>
          <a:lstStyle>
            <a:lvl1pPr>
              <a:defRPr/>
            </a:lvl1pPr>
          </a:lstStyle>
          <a:p>
            <a:r>
              <a:rPr lang="en-US"/>
              <a:t>Slide </a:t>
            </a:r>
            <a:fld id="{94C6A4A8-B33E-7A42-8246-EA297EB53027}" type="slidenum">
              <a:rPr lang="en-US"/>
              <a:pPr/>
              <a:t>‹#›</a:t>
            </a:fld>
            <a:endParaRPr lang="en-US"/>
          </a:p>
        </p:txBody>
      </p:sp>
    </p:spTree>
    <p:extLst>
      <p:ext uri="{BB962C8B-B14F-4D97-AF65-F5344CB8AC3E}">
        <p14:creationId xmlns:p14="http://schemas.microsoft.com/office/powerpoint/2010/main" val="377131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July 2015</a:t>
            </a:r>
            <a:endParaRPr lang="en-US"/>
          </a:p>
        </p:txBody>
      </p:sp>
      <p:sp>
        <p:nvSpPr>
          <p:cNvPr id="6" name="Footer Placeholder 5"/>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66A4FEAF-7174-E047-83E5-4846D28097EC}" type="slidenum">
              <a:rPr lang="en-US"/>
              <a:pPr/>
              <a:t>‹#›</a:t>
            </a:fld>
            <a:endParaRPr lang="en-US"/>
          </a:p>
        </p:txBody>
      </p:sp>
    </p:spTree>
    <p:extLst>
      <p:ext uri="{BB962C8B-B14F-4D97-AF65-F5344CB8AC3E}">
        <p14:creationId xmlns:p14="http://schemas.microsoft.com/office/powerpoint/2010/main" val="1703129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July 2015</a:t>
            </a:r>
            <a:endParaRPr lang="en-US"/>
          </a:p>
        </p:txBody>
      </p:sp>
      <p:sp>
        <p:nvSpPr>
          <p:cNvPr id="6" name="Footer Placeholder 5"/>
          <p:cNvSpPr>
            <a:spLocks noGrp="1"/>
          </p:cNvSpPr>
          <p:nvPr>
            <p:ph type="ftr" sz="quarter" idx="11"/>
          </p:nvPr>
        </p:nvSpPr>
        <p:spPr/>
        <p:txBody>
          <a:bodyPr/>
          <a:lstStyle>
            <a:lvl1pPr>
              <a:defRPr/>
            </a:lvl1pPr>
          </a:lstStyle>
          <a:p>
            <a:r>
              <a:rPr lang="en-US" smtClean="0"/>
              <a:t>Donald Eastlake 3rd,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3379CD0C-3B38-F74B-83B1-D21E9DF204CB}" type="slidenum">
              <a:rPr lang="en-US"/>
              <a:pPr/>
              <a:t>‹#›</a:t>
            </a:fld>
            <a:endParaRPr lang="en-US"/>
          </a:p>
        </p:txBody>
      </p:sp>
    </p:spTree>
    <p:extLst>
      <p:ext uri="{BB962C8B-B14F-4D97-AF65-F5344CB8AC3E}">
        <p14:creationId xmlns:p14="http://schemas.microsoft.com/office/powerpoint/2010/main" val="13312961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96913" y="334963"/>
            <a:ext cx="10668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b" anchorCtr="0" compatLnSpc="1">
            <a:prstTxWarp prst="textNoShape">
              <a:avLst/>
            </a:prstTxWarp>
            <a:spAutoFit/>
          </a:bodyPr>
          <a:lstStyle>
            <a:lvl1pPr>
              <a:defRPr sz="1800" b="1"/>
            </a:lvl1pPr>
          </a:lstStyle>
          <a:p>
            <a:r>
              <a:rPr lang="en-US" smtClean="0"/>
              <a:t>July 2015</a:t>
            </a:r>
            <a:endParaRPr lang="en-US"/>
          </a:p>
        </p:txBody>
      </p:sp>
      <p:sp>
        <p:nvSpPr>
          <p:cNvPr id="1029" name="Rectangle 5"/>
          <p:cNvSpPr>
            <a:spLocks noGrp="1" noChangeArrowheads="1"/>
          </p:cNvSpPr>
          <p:nvPr>
            <p:ph type="ftr" sz="quarter" idx="3"/>
          </p:nvPr>
        </p:nvSpPr>
        <p:spPr bwMode="auto">
          <a:xfrm>
            <a:off x="8077200" y="6475413"/>
            <a:ext cx="4667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r">
              <a:defRPr/>
            </a:lvl1pPr>
          </a:lstStyle>
          <a:p>
            <a:r>
              <a:rPr lang="en-US" smtClean="0"/>
              <a:t>Donald Eastlake 3rd, Huawei Technologies</a:t>
            </a:r>
            <a:endParaRPr lang="en-US"/>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none" lIns="0" tIns="0" rIns="0" bIns="0" numCol="1" anchor="t" anchorCtr="0" compatLnSpc="1">
            <a:prstTxWarp prst="textNoShape">
              <a:avLst/>
            </a:prstTxWarp>
            <a:spAutoFit/>
          </a:bodyPr>
          <a:lstStyle>
            <a:lvl1pPr algn="ctr">
              <a:defRPr/>
            </a:lvl1pPr>
          </a:lstStyle>
          <a:p>
            <a:r>
              <a:rPr lang="en-US"/>
              <a:t>Slide </a:t>
            </a:r>
            <a:fld id="{19E3275A-E46C-D84B-8464-101992D07C13}" type="slidenum">
              <a:rPr lang="en-US"/>
              <a:pPr/>
              <a:t>‹#›</a:t>
            </a:fld>
            <a:endParaRPr lang="en-US"/>
          </a:p>
        </p:txBody>
      </p:sp>
      <p:sp>
        <p:nvSpPr>
          <p:cNvPr id="1031" name="Rectangle 7"/>
          <p:cNvSpPr>
            <a:spLocks noChangeArrowheads="1"/>
          </p:cNvSpPr>
          <p:nvPr/>
        </p:nvSpPr>
        <p:spPr bwMode="auto">
          <a:xfrm>
            <a:off x="5540822" y="332601"/>
            <a:ext cx="296238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b">
            <a:spAutoFit/>
          </a:bodyPr>
          <a:lstStyle/>
          <a:p>
            <a:pPr marL="457200" lvl="4" algn="ctr"/>
            <a:r>
              <a:rPr lang="en-US" sz="1800" b="1" dirty="0"/>
              <a:t>doc.: IEEE </a:t>
            </a:r>
            <a:r>
              <a:rPr lang="en-US" sz="1800" b="1" dirty="0" smtClean="0"/>
              <a:t>P802.11-15/</a:t>
            </a:r>
            <a:r>
              <a:rPr lang="en-US" sz="1800" b="1" dirty="0" smtClean="0"/>
              <a:t>0734r9</a:t>
            </a:r>
            <a:endParaRPr lang="en-US" sz="1800" b="1" dirty="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33" name="Rectangle 9"/>
          <p:cNvSpPr>
            <a:spLocks noChangeArrowheads="1"/>
          </p:cNvSpPr>
          <p:nvPr/>
        </p:nvSpPr>
        <p:spPr bwMode="auto">
          <a:xfrm>
            <a:off x="685800" y="6475413"/>
            <a:ext cx="711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p>
            <a:r>
              <a:rPr lang="en-US"/>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ea typeface="ＭＳ Ｐゴシック" charset="0"/>
        </a:defRPr>
      </a:lvl2pPr>
      <a:lvl3pPr algn="ctr" rtl="0" eaLnBrk="0" fontAlgn="base" hangingPunct="0">
        <a:spcBef>
          <a:spcPct val="0"/>
        </a:spcBef>
        <a:spcAft>
          <a:spcPct val="0"/>
        </a:spcAft>
        <a:defRPr sz="3200" b="1">
          <a:solidFill>
            <a:schemeClr val="tx2"/>
          </a:solidFill>
          <a:latin typeface="Times New Roman" charset="0"/>
          <a:ea typeface="ＭＳ Ｐゴシック" charset="0"/>
        </a:defRPr>
      </a:lvl3pPr>
      <a:lvl4pPr algn="ctr" rtl="0" eaLnBrk="0" fontAlgn="base" hangingPunct="0">
        <a:spcBef>
          <a:spcPct val="0"/>
        </a:spcBef>
        <a:spcAft>
          <a:spcPct val="0"/>
        </a:spcAft>
        <a:defRPr sz="3200" b="1">
          <a:solidFill>
            <a:schemeClr val="tx2"/>
          </a:solidFill>
          <a:latin typeface="Times New Roman" charset="0"/>
          <a:ea typeface="ＭＳ Ｐゴシック" charset="0"/>
        </a:defRPr>
      </a:lvl4pPr>
      <a:lvl5pPr algn="ctr" rtl="0" eaLnBrk="0" fontAlgn="base" hangingPunct="0">
        <a:spcBef>
          <a:spcPct val="0"/>
        </a:spcBef>
        <a:spcAft>
          <a:spcPct val="0"/>
        </a:spcAft>
        <a:defRPr sz="3200" b="1">
          <a:solidFill>
            <a:schemeClr val="tx2"/>
          </a:solidFill>
          <a:latin typeface="Times New Roman" charset="0"/>
          <a:ea typeface="ＭＳ Ｐゴシック" charset="0"/>
        </a:defRPr>
      </a:lvl5pPr>
      <a:lvl6pPr marL="457200" algn="ctr" rtl="0" eaLnBrk="0" fontAlgn="base" hangingPunct="0">
        <a:spcBef>
          <a:spcPct val="0"/>
        </a:spcBef>
        <a:spcAft>
          <a:spcPct val="0"/>
        </a:spcAft>
        <a:defRPr sz="3200" b="1">
          <a:solidFill>
            <a:schemeClr val="tx2"/>
          </a:solidFill>
          <a:latin typeface="Times New Roman" charset="0"/>
          <a:ea typeface="ＭＳ Ｐゴシック" charset="0"/>
        </a:defRPr>
      </a:lvl6pPr>
      <a:lvl7pPr marL="914400" algn="ctr" rtl="0" eaLnBrk="0" fontAlgn="base" hangingPunct="0">
        <a:spcBef>
          <a:spcPct val="0"/>
        </a:spcBef>
        <a:spcAft>
          <a:spcPct val="0"/>
        </a:spcAft>
        <a:defRPr sz="3200" b="1">
          <a:solidFill>
            <a:schemeClr val="tx2"/>
          </a:solidFill>
          <a:latin typeface="Times New Roman" charset="0"/>
          <a:ea typeface="ＭＳ Ｐゴシック" charset="0"/>
        </a:defRPr>
      </a:lvl7pPr>
      <a:lvl8pPr marL="1371600" algn="ctr" rtl="0" eaLnBrk="0" fontAlgn="base" hangingPunct="0">
        <a:spcBef>
          <a:spcPct val="0"/>
        </a:spcBef>
        <a:spcAft>
          <a:spcPct val="0"/>
        </a:spcAft>
        <a:defRPr sz="3200" b="1">
          <a:solidFill>
            <a:schemeClr val="tx2"/>
          </a:solidFill>
          <a:latin typeface="Times New Roman" charset="0"/>
          <a:ea typeface="ＭＳ Ｐゴシック" charset="0"/>
        </a:defRPr>
      </a:lvl8pPr>
      <a:lvl9pPr marL="1828800" algn="ctr" rtl="0" eaLnBrk="0" fontAlgn="base" hangingPunct="0">
        <a:spcBef>
          <a:spcPct val="0"/>
        </a:spcBef>
        <a:spcAft>
          <a:spcPct val="0"/>
        </a:spcAft>
        <a:defRPr sz="3200" b="1">
          <a:solidFill>
            <a:schemeClr val="tx2"/>
          </a:solidFill>
          <a:latin typeface="Times New Roman" charset="0"/>
          <a:ea typeface="ＭＳ Ｐゴシック"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mn-ea"/>
        </a:defRPr>
      </a:lvl2pPr>
      <a:lvl3pPr marL="1085850" indent="-228600" algn="l" rtl="0" eaLnBrk="0" fontAlgn="base" hangingPunct="0">
        <a:spcBef>
          <a:spcPct val="20000"/>
        </a:spcBef>
        <a:spcAft>
          <a:spcPct val="0"/>
        </a:spcAft>
        <a:buChar char="•"/>
        <a:defRPr>
          <a:solidFill>
            <a:schemeClr val="tx1"/>
          </a:solidFill>
          <a:latin typeface="+mn-lt"/>
          <a:ea typeface="+mn-ea"/>
        </a:defRPr>
      </a:lvl3pPr>
      <a:lvl4pPr marL="1428750" indent="-228600" algn="l" rtl="0" eaLnBrk="0" fontAlgn="base" hangingPunct="0">
        <a:spcBef>
          <a:spcPct val="20000"/>
        </a:spcBef>
        <a:spcAft>
          <a:spcPct val="0"/>
        </a:spcAft>
        <a:buChar char="–"/>
        <a:defRPr sz="1600">
          <a:solidFill>
            <a:schemeClr val="tx1"/>
          </a:solidFill>
          <a:latin typeface="+mn-lt"/>
          <a:ea typeface="+mn-ea"/>
        </a:defRPr>
      </a:lvl4pPr>
      <a:lvl5pPr marL="1771650" indent="-228600" algn="l" rtl="0" eaLnBrk="0" fontAlgn="base" hangingPunct="0">
        <a:spcBef>
          <a:spcPct val="20000"/>
        </a:spcBef>
        <a:spcAft>
          <a:spcPct val="0"/>
        </a:spcAft>
        <a:buChar char="•"/>
        <a:defRPr sz="1600">
          <a:solidFill>
            <a:schemeClr val="tx1"/>
          </a:solidFill>
          <a:latin typeface="+mn-lt"/>
          <a:ea typeface="+mn-ea"/>
        </a:defRPr>
      </a:lvl5pPr>
      <a:lvl6pPr marL="2228850" indent="-228600" algn="l" rtl="0" eaLnBrk="0" fontAlgn="base" hangingPunct="0">
        <a:spcBef>
          <a:spcPct val="20000"/>
        </a:spcBef>
        <a:spcAft>
          <a:spcPct val="0"/>
        </a:spcAft>
        <a:buChar char="•"/>
        <a:defRPr sz="1600">
          <a:solidFill>
            <a:schemeClr val="tx1"/>
          </a:solidFill>
          <a:latin typeface="+mn-lt"/>
          <a:ea typeface="+mn-ea"/>
        </a:defRPr>
      </a:lvl6pPr>
      <a:lvl7pPr marL="2686050" indent="-228600" algn="l" rtl="0" eaLnBrk="0" fontAlgn="base" hangingPunct="0">
        <a:spcBef>
          <a:spcPct val="20000"/>
        </a:spcBef>
        <a:spcAft>
          <a:spcPct val="0"/>
        </a:spcAft>
        <a:buChar char="•"/>
        <a:defRPr sz="1600">
          <a:solidFill>
            <a:schemeClr val="tx1"/>
          </a:solidFill>
          <a:latin typeface="+mn-lt"/>
          <a:ea typeface="+mn-ea"/>
        </a:defRPr>
      </a:lvl7pPr>
      <a:lvl8pPr marL="3143250" indent="-228600" algn="l" rtl="0" eaLnBrk="0" fontAlgn="base" hangingPunct="0">
        <a:spcBef>
          <a:spcPct val="20000"/>
        </a:spcBef>
        <a:spcAft>
          <a:spcPct val="0"/>
        </a:spcAft>
        <a:buChar char="•"/>
        <a:defRPr sz="1600">
          <a:solidFill>
            <a:schemeClr val="tx1"/>
          </a:solidFill>
          <a:latin typeface="+mn-lt"/>
          <a:ea typeface="+mn-ea"/>
        </a:defRPr>
      </a:lvl8pPr>
      <a:lvl9pPr marL="3600450" indent="-228600" algn="l" rtl="0" eaLnBrk="0" fontAlgn="base" hangingPunct="0">
        <a:spcBef>
          <a:spcPct val="20000"/>
        </a:spcBef>
        <a:spcAft>
          <a:spcPct val="0"/>
        </a:spcAft>
        <a:buChar char="•"/>
        <a:defRPr sz="16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mailto:d3e3e3@gmail.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mailto:d3e3e3@gmail.co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3" Type="http://schemas.openxmlformats.org/officeDocument/2006/relationships/hyperlink" Target="http://www.ieee802.org/11/private/Draft_Standards/11ak/Draft%20P802.11ak_D1.0.pdf" TargetMode="External"/><Relationship Id="rId4" Type="http://schemas.openxmlformats.org/officeDocument/2006/relationships/hyperlink" Target="http://www.ieee802.org/1/files/private/bz-drafts/d1/802-1Qbz-d2-1.pdf" TargetMode="External"/><Relationship Id="rId5" Type="http://schemas.openxmlformats.org/officeDocument/2006/relationships/hyperlink" Target="http://www.ieee802.org/1/files/private/ac-rev-drafts/d1/802-1ac-rev-d2-0.pdf" TargetMode="External"/><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Date Placeholder 4"/>
          <p:cNvSpPr>
            <a:spLocks noGrp="1"/>
          </p:cNvSpPr>
          <p:nvPr>
            <p:ph type="dt" sz="half" idx="10"/>
          </p:nvPr>
        </p:nvSpPr>
        <p:spPr/>
        <p:txBody>
          <a:bodyPr/>
          <a:lstStyle/>
          <a:p>
            <a:r>
              <a:rPr lang="en-US" smtClean="0"/>
              <a:t>July 2015</a:t>
            </a:r>
            <a:endParaRPr lang="en-US"/>
          </a:p>
        </p:txBody>
      </p:sp>
      <p:sp>
        <p:nvSpPr>
          <p:cNvPr id="26" name="Footer Placeholder 5"/>
          <p:cNvSpPr>
            <a:spLocks noGrp="1"/>
          </p:cNvSpPr>
          <p:nvPr>
            <p:ph type="ftr" sz="quarter" idx="11"/>
          </p:nvPr>
        </p:nvSpPr>
        <p:spPr/>
        <p:txBody>
          <a:bodyPr/>
          <a:lstStyle/>
          <a:p>
            <a:r>
              <a:rPr lang="en-US" smtClean="0"/>
              <a:t>Donald Eastlake 3rd, Huawei Technologies</a:t>
            </a:r>
            <a:endParaRPr lang="en-US"/>
          </a:p>
        </p:txBody>
      </p:sp>
      <p:sp>
        <p:nvSpPr>
          <p:cNvPr id="27" name="Slide Number Placeholder 6"/>
          <p:cNvSpPr>
            <a:spLocks noGrp="1"/>
          </p:cNvSpPr>
          <p:nvPr>
            <p:ph type="sldNum" sz="quarter" idx="12"/>
          </p:nvPr>
        </p:nvSpPr>
        <p:spPr/>
        <p:txBody>
          <a:bodyPr/>
          <a:lstStyle/>
          <a:p>
            <a:r>
              <a:rPr lang="en-US"/>
              <a:t>Slide </a:t>
            </a:r>
            <a:fld id="{4CEC91F7-929A-F34C-9B79-77717372B2B7}" type="slidenum">
              <a:rPr lang="en-US"/>
              <a:pPr/>
              <a:t>1</a:t>
            </a:fld>
            <a:endParaRPr lang="en-US"/>
          </a:p>
        </p:txBody>
      </p:sp>
      <p:sp>
        <p:nvSpPr>
          <p:cNvPr id="30722" name="Rectangle 2"/>
          <p:cNvSpPr>
            <a:spLocks noGrp="1" noChangeArrowheads="1"/>
          </p:cNvSpPr>
          <p:nvPr>
            <p:ph type="title"/>
          </p:nvPr>
        </p:nvSpPr>
        <p:spPr>
          <a:noFill/>
          <a:ln/>
        </p:spPr>
        <p:txBody>
          <a:bodyPr/>
          <a:lstStyle/>
          <a:p>
            <a:r>
              <a:rPr lang="en-US" dirty="0" smtClean="0">
                <a:latin typeface="Arial" charset="0"/>
              </a:rPr>
              <a:t>July 2015 802.11ak Agenda</a:t>
            </a:r>
            <a:endParaRPr lang="en-US" dirty="0">
              <a:latin typeface="Arial" charset="0"/>
            </a:endParaRPr>
          </a:p>
        </p:txBody>
      </p:sp>
      <p:sp>
        <p:nvSpPr>
          <p:cNvPr id="30726" name="Rectangle 6"/>
          <p:cNvSpPr>
            <a:spLocks noGrp="1" noChangeArrowheads="1"/>
          </p:cNvSpPr>
          <p:nvPr>
            <p:ph type="body" sz="half" idx="1"/>
          </p:nvPr>
        </p:nvSpPr>
        <p:spPr>
          <a:xfrm>
            <a:off x="685800" y="1752600"/>
            <a:ext cx="7772400" cy="1219200"/>
          </a:xfrm>
          <a:noFill/>
          <a:ln/>
        </p:spPr>
        <p:txBody>
          <a:bodyPr/>
          <a:lstStyle/>
          <a:p>
            <a:pPr algn="ctr">
              <a:buFontTx/>
              <a:buNone/>
            </a:pPr>
            <a:r>
              <a:rPr lang="en-US" sz="1800" dirty="0">
                <a:latin typeface="Arial" charset="0"/>
              </a:rPr>
              <a:t>Date:</a:t>
            </a:r>
            <a:r>
              <a:rPr lang="en-US" sz="1800" b="0" dirty="0">
                <a:latin typeface="Arial" charset="0"/>
              </a:rPr>
              <a:t> </a:t>
            </a:r>
            <a:r>
              <a:rPr lang="en-US" sz="1800" b="0" dirty="0" smtClean="0">
                <a:latin typeface="Arial" charset="0"/>
              </a:rPr>
              <a:t>2015-07-16</a:t>
            </a:r>
            <a:endParaRPr lang="en-US" sz="1800" b="0" dirty="0">
              <a:latin typeface="Arial" charset="0"/>
            </a:endParaRPr>
          </a:p>
        </p:txBody>
      </p:sp>
      <p:sp>
        <p:nvSpPr>
          <p:cNvPr id="30732" name="Rectangle 12"/>
          <p:cNvSpPr>
            <a:spLocks noChangeArrowheads="1"/>
          </p:cNvSpPr>
          <p:nvPr/>
        </p:nvSpPr>
        <p:spPr bwMode="auto">
          <a:xfrm>
            <a:off x="533400" y="2057400"/>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pPr marL="342900" indent="-342900">
              <a:spcBef>
                <a:spcPct val="20000"/>
              </a:spcBef>
            </a:pPr>
            <a:r>
              <a:rPr lang="en-US" sz="2000" b="1" dirty="0"/>
              <a:t>Authors:</a:t>
            </a:r>
          </a:p>
        </p:txBody>
      </p:sp>
      <p:graphicFrame>
        <p:nvGraphicFramePr>
          <p:cNvPr id="30754" name="Group 34"/>
          <p:cNvGraphicFramePr>
            <a:graphicFrameLocks noGrp="1"/>
          </p:cNvGraphicFramePr>
          <p:nvPr>
            <p:ph sz="half" idx="2"/>
            <p:extLst>
              <p:ext uri="{D42A27DB-BD31-4B8C-83A1-F6EECF244321}">
                <p14:modId xmlns:p14="http://schemas.microsoft.com/office/powerpoint/2010/main" val="3377348777"/>
              </p:ext>
            </p:extLst>
          </p:nvPr>
        </p:nvGraphicFramePr>
        <p:xfrm>
          <a:off x="685800" y="2590799"/>
          <a:ext cx="7772400" cy="1066801"/>
        </p:xfrm>
        <a:graphic>
          <a:graphicData uri="http://schemas.openxmlformats.org/drawingml/2006/table">
            <a:tbl>
              <a:tblPr/>
              <a:tblGrid>
                <a:gridCol w="1701800"/>
                <a:gridCol w="1406525"/>
                <a:gridCol w="1387475"/>
                <a:gridCol w="1600200"/>
                <a:gridCol w="1676400"/>
              </a:tblGrid>
              <a:tr h="3444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Name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charset="0"/>
                          <a:ea typeface="ＭＳ Ｐゴシック" charset="0"/>
                        </a:rPr>
                        <a:t>Affiliations</a:t>
                      </a:r>
                      <a:endParaRPr kumimoji="0" lang="en-US" sz="1400" b="1" i="0" u="none" strike="noStrike" cap="none" normalizeH="0" baseline="0" dirty="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charset="0"/>
                          <a:ea typeface="ＭＳ Ｐゴシック" charset="0"/>
                        </a:rPr>
                        <a:t>Address</a:t>
                      </a:r>
                      <a:endParaRPr kumimoji="0" lang="en-US" sz="1400" b="1" i="0" u="none" strike="noStrike" cap="none" normalizeH="0" baseline="0" dirty="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Times New Roman" charset="0"/>
                          <a:ea typeface="ＭＳ Ｐゴシック" charset="0"/>
                        </a:rPr>
                        <a:t>Phone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Times New Roman" charset="0"/>
                          <a:ea typeface="ＭＳ Ｐゴシック" charset="0"/>
                        </a:rPr>
                        <a:t>Email</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722313">
                <a:tc>
                  <a:txBody>
                    <a:bodyPr/>
                    <a:lstStyle/>
                    <a:p>
                      <a:pPr marL="0" marR="0" algn="ctr">
                        <a:spcBef>
                          <a:spcPts val="0"/>
                        </a:spcBef>
                        <a:spcAft>
                          <a:spcPts val="1200"/>
                        </a:spcAft>
                      </a:pPr>
                      <a:r>
                        <a:rPr lang="en-US" sz="1600" b="0" dirty="0">
                          <a:effectLst/>
                          <a:latin typeface="Times New Roman"/>
                          <a:ea typeface="Times New Roman"/>
                        </a:rPr>
                        <a:t>Donald Eastlake</a:t>
                      </a:r>
                      <a:endParaRPr lang="en-US" sz="2800" b="1" dirty="0">
                        <a:effectLst/>
                        <a:latin typeface="Times New Roman"/>
                        <a:ea typeface="Times New Roman"/>
                      </a:endParaRPr>
                    </a:p>
                  </a:txBody>
                  <a:tcPr marL="68580" marR="68580" marT="0" marB="0" anchor="ctr">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600" b="0" dirty="0">
                          <a:effectLst/>
                          <a:latin typeface="Times New Roman"/>
                          <a:ea typeface="Times New Roman"/>
                        </a:rPr>
                        <a:t>Huawei Technologies</a:t>
                      </a:r>
                      <a:endParaRPr lang="en-US" sz="2800" b="1" dirty="0">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400" b="0">
                          <a:effectLst/>
                          <a:latin typeface="Times New Roman"/>
                          <a:ea typeface="Times New Roman"/>
                        </a:rPr>
                        <a:t>155 Beaver Street, Milford, MA 01757 USA</a:t>
                      </a:r>
                      <a:endParaRPr lang="en-US" sz="2400" b="1">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600" b="0">
                          <a:effectLst/>
                          <a:latin typeface="Times New Roman"/>
                          <a:ea typeface="Times New Roman"/>
                        </a:rPr>
                        <a:t>+1-508-333-2270</a:t>
                      </a:r>
                      <a:endParaRPr lang="en-US" sz="2800" b="1">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algn="ctr">
                        <a:spcBef>
                          <a:spcPts val="0"/>
                        </a:spcBef>
                        <a:spcAft>
                          <a:spcPts val="1200"/>
                        </a:spcAft>
                      </a:pPr>
                      <a:r>
                        <a:rPr lang="en-US" sz="1400" b="0" dirty="0">
                          <a:effectLst/>
                          <a:latin typeface="Times New Roman"/>
                          <a:ea typeface="Times New Roman"/>
                          <a:hlinkClick r:id="rId3"/>
                        </a:rPr>
                        <a:t>d3e3e3@gmail.com</a:t>
                      </a:r>
                      <a:endParaRPr lang="en-US" sz="3200" b="1" dirty="0">
                        <a:effectLst/>
                        <a:latin typeface="Times New Roman"/>
                        <a:ea typeface="Times New Roman"/>
                      </a:endParaRPr>
                    </a:p>
                  </a:txBody>
                  <a:tcPr marL="68580" marR="68580" marT="0" marB="0" anchor="ctr">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65125" y="304800"/>
            <a:ext cx="8458200" cy="1143000"/>
          </a:xfrm>
        </p:spPr>
        <p:txBody>
          <a:bodyPr/>
          <a:lstStyle/>
          <a:p>
            <a:r>
              <a:rPr lang="en-US">
                <a:latin typeface="Times New Roman" charset="0"/>
              </a:rPr>
              <a:t>Other Guidelines for IEEE WG Meetings</a:t>
            </a:r>
          </a:p>
        </p:txBody>
      </p:sp>
      <p:sp>
        <p:nvSpPr>
          <p:cNvPr id="21507" name="Rectangle 3"/>
          <p:cNvSpPr>
            <a:spLocks noChangeArrowheads="1"/>
          </p:cNvSpPr>
          <p:nvPr/>
        </p:nvSpPr>
        <p:spPr bwMode="auto">
          <a:xfrm>
            <a:off x="533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lang="en-US" b="1" u="sng">
              <a:solidFill>
                <a:srgbClr val="000099"/>
              </a:solidFill>
              <a:latin typeface="Helvetica" charset="0"/>
            </a:endParaRPr>
          </a:p>
        </p:txBody>
      </p:sp>
      <p:sp>
        <p:nvSpPr>
          <p:cNvPr id="21508" name="Rectangle 4"/>
          <p:cNvSpPr>
            <a:spLocks noChangeArrowheads="1"/>
          </p:cNvSpPr>
          <p:nvPr/>
        </p:nvSpPr>
        <p:spPr bwMode="auto">
          <a:xfrm>
            <a:off x="457200" y="1600200"/>
            <a:ext cx="8229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0188" indent="-230188">
              <a:lnSpc>
                <a:spcPct val="80000"/>
              </a:lnSpc>
              <a:spcBef>
                <a:spcPct val="20000"/>
              </a:spcBef>
              <a:spcAft>
                <a:spcPct val="40000"/>
              </a:spcAft>
              <a:buClr>
                <a:srgbClr val="CC3300"/>
              </a:buClr>
              <a:buSzPct val="50000"/>
              <a:buFont typeface="Arial" charset="0"/>
              <a:buChar char="•"/>
            </a:pPr>
            <a:r>
              <a:rPr lang="en-US" sz="1800" b="1" dirty="0">
                <a:solidFill>
                  <a:srgbClr val="000099"/>
                </a:solidFill>
                <a:latin typeface="Arial" charset="0"/>
              </a:rPr>
              <a:t>All IEEE-SA standards meetings shall be conducted in compliance with all applicable laws, including antitrust and competition laws. </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the interpretation, validity, or essentiality of patents/patent claims. </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specific license rates, terms, or conditions.</a:t>
            </a:r>
          </a:p>
          <a:p>
            <a:pPr marL="1143000" lvl="2" indent="-228600">
              <a:lnSpc>
                <a:spcPct val="80000"/>
              </a:lnSpc>
              <a:spcBef>
                <a:spcPct val="20000"/>
              </a:spcBef>
              <a:spcAft>
                <a:spcPct val="40000"/>
              </a:spcAft>
              <a:buClr>
                <a:srgbClr val="CC3300"/>
              </a:buClr>
              <a:buSzPct val="50000"/>
              <a:buFont typeface="Arial" charset="0"/>
              <a:buChar char="•"/>
            </a:pPr>
            <a:r>
              <a:rPr lang="en-US" sz="1400" dirty="0">
                <a:solidFill>
                  <a:srgbClr val="000099"/>
                </a:solidFill>
                <a:latin typeface="Arial" charset="0"/>
              </a:rPr>
              <a:t>Relative costs, including licensing costs of essential patent claims, of different technical approaches may be discussed in standards development meetings. </a:t>
            </a:r>
          </a:p>
          <a:p>
            <a:pPr marL="1600200" lvl="3" indent="-228600">
              <a:lnSpc>
                <a:spcPct val="80000"/>
              </a:lnSpc>
              <a:spcBef>
                <a:spcPct val="20000"/>
              </a:spcBef>
              <a:spcAft>
                <a:spcPct val="40000"/>
              </a:spcAft>
              <a:buClr>
                <a:srgbClr val="CC3300"/>
              </a:buClr>
              <a:buSzPct val="50000"/>
              <a:buFont typeface="Arial" charset="0"/>
              <a:buChar char="•"/>
            </a:pPr>
            <a:r>
              <a:rPr lang="en-GB" sz="1400" dirty="0">
                <a:solidFill>
                  <a:srgbClr val="000099"/>
                </a:solidFill>
                <a:latin typeface="Arial" charset="0"/>
              </a:rPr>
              <a:t>Technical considerations remain primary focus</a:t>
            </a:r>
            <a:endParaRPr lang="en-US" sz="1400" dirty="0">
              <a:solidFill>
                <a:srgbClr val="000099"/>
              </a:solidFill>
              <a:latin typeface="Arial" charset="0"/>
            </a:endParaRP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or engage in the fixing of product prices, allocation of customers, or division of sales markets.</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discuss the status or substance of ongoing or threatened litigation.</a:t>
            </a:r>
          </a:p>
          <a:p>
            <a:pPr marL="630238" lvl="1" indent="-285750">
              <a:lnSpc>
                <a:spcPct val="80000"/>
              </a:lnSpc>
              <a:spcBef>
                <a:spcPct val="20000"/>
              </a:spcBef>
              <a:spcAft>
                <a:spcPct val="40000"/>
              </a:spcAft>
              <a:buClr>
                <a:srgbClr val="CC3300"/>
              </a:buClr>
              <a:buSzPct val="50000"/>
              <a:buFont typeface="Arial" charset="0"/>
              <a:buChar char="•"/>
            </a:pPr>
            <a:r>
              <a:rPr lang="en-US" sz="1600" b="1" dirty="0">
                <a:solidFill>
                  <a:srgbClr val="000099"/>
                </a:solidFill>
                <a:latin typeface="Arial" charset="0"/>
              </a:rPr>
              <a:t>Don’t be silent if inappropriate topics are discussed … do formally object.</a:t>
            </a:r>
          </a:p>
          <a:p>
            <a:pPr marL="230188" indent="-230188" algn="ctr">
              <a:lnSpc>
                <a:spcPct val="80000"/>
              </a:lnSpc>
              <a:spcBef>
                <a:spcPct val="20000"/>
              </a:spcBef>
              <a:buClr>
                <a:srgbClr val="CC3300"/>
              </a:buClr>
              <a:buSzPct val="50000"/>
            </a:pPr>
            <a:r>
              <a:rPr lang="en-US" sz="1000" b="1" dirty="0">
                <a:solidFill>
                  <a:srgbClr val="000099"/>
                </a:solidFill>
                <a:latin typeface="Arial" charset="0"/>
              </a:rPr>
              <a:t>---------------------------------------------------------------   </a:t>
            </a:r>
            <a:endParaRPr lang="en-US" b="1" dirty="0">
              <a:solidFill>
                <a:srgbClr val="000099"/>
              </a:solidFill>
              <a:latin typeface="Arial" charset="0"/>
            </a:endParaRPr>
          </a:p>
          <a:p>
            <a:pPr marL="230188" indent="-230188" algn="ctr">
              <a:lnSpc>
                <a:spcPct val="80000"/>
              </a:lnSpc>
              <a:spcBef>
                <a:spcPct val="20000"/>
              </a:spcBef>
              <a:buClr>
                <a:srgbClr val="CC3300"/>
              </a:buClr>
              <a:buSzPct val="50000"/>
            </a:pPr>
            <a:r>
              <a:rPr lang="en-US" b="1" dirty="0">
                <a:solidFill>
                  <a:srgbClr val="000099"/>
                </a:solidFill>
                <a:latin typeface="Arial" charset="0"/>
              </a:rPr>
              <a:t>See </a:t>
            </a:r>
            <a:r>
              <a:rPr lang="en-US" b="1" i="1" dirty="0">
                <a:solidFill>
                  <a:srgbClr val="000099"/>
                </a:solidFill>
                <a:latin typeface="Arial" charset="0"/>
              </a:rPr>
              <a:t>IEEE-SA Standards Board Operations Manual</a:t>
            </a:r>
            <a:r>
              <a:rPr lang="en-US" b="1" dirty="0">
                <a:solidFill>
                  <a:srgbClr val="000099"/>
                </a:solidFill>
                <a:latin typeface="Arial" charset="0"/>
              </a:rPr>
              <a:t>, clause 5.3.10 and </a:t>
            </a:r>
            <a:r>
              <a:rPr lang="en-GB" b="1" dirty="0">
                <a:solidFill>
                  <a:srgbClr val="000099"/>
                </a:solidFill>
                <a:latin typeface="Arial" charset="0"/>
              </a:rPr>
              <a:t>“Promoting Competition and Innovation: What You Need to Know about the IEEE Standards Association's Antitrust and Competition Policy”</a:t>
            </a:r>
            <a:r>
              <a:rPr lang="en-US" b="1" dirty="0">
                <a:solidFill>
                  <a:srgbClr val="000099"/>
                </a:solidFill>
                <a:latin typeface="Arial" charset="0"/>
              </a:rPr>
              <a:t> for more details.</a:t>
            </a:r>
          </a:p>
        </p:txBody>
      </p:sp>
      <p:sp>
        <p:nvSpPr>
          <p:cNvPr id="21509"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July 2015</a:t>
            </a:r>
            <a:endParaRPr lang="en-US" sz="1800"/>
          </a:p>
        </p:txBody>
      </p:sp>
      <p:sp>
        <p:nvSpPr>
          <p:cNvPr id="2151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640B2813-39C4-8A4B-BCF8-5587A7D70128}" type="slidenum">
              <a:rPr lang="en-US"/>
              <a:pPr/>
              <a:t>10</a:t>
            </a:fld>
            <a:endParaRPr lang="en-US"/>
          </a:p>
        </p:txBody>
      </p:sp>
      <p:sp>
        <p:nvSpPr>
          <p:cNvPr id="21511"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48549307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11</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Tuesday</a:t>
            </a:r>
            <a:r>
              <a:rPr lang="en-US" sz="4400" dirty="0" smtClean="0">
                <a:latin typeface="Arial" charset="0"/>
                <a:cs typeface="Arial" charset="0"/>
              </a:rPr>
              <a:t>, </a:t>
            </a:r>
            <a:r>
              <a:rPr lang="en-US" sz="4000" dirty="0" smtClean="0">
                <a:latin typeface="Arial" charset="0"/>
                <a:cs typeface="Arial" charset="0"/>
              </a:rPr>
              <a:t>14 July 2015</a:t>
            </a:r>
            <a:r>
              <a:rPr lang="en-US" sz="4000" dirty="0">
                <a:latin typeface="Arial" charset="0"/>
                <a:cs typeface="Arial" charset="0"/>
              </a:rPr>
              <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08:00 – 10:00, Waikoloa 2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a:t>Call meeting to Order</a:t>
            </a:r>
            <a:r>
              <a:rPr lang="en-US" b="0" dirty="0" smtClean="0"/>
              <a:t>.</a:t>
            </a:r>
          </a:p>
          <a:p>
            <a:pPr>
              <a:lnSpc>
                <a:spcPct val="80000"/>
              </a:lnSpc>
            </a:pPr>
            <a:r>
              <a:rPr lang="en-US" b="0" dirty="0" smtClean="0"/>
              <a:t>Stephen Pope (Self) volunteered to be temporary Secretary for this session.</a:t>
            </a:r>
            <a:endParaRPr lang="en-US" b="0" dirty="0"/>
          </a:p>
          <a:p>
            <a:pPr>
              <a:lnSpc>
                <a:spcPct val="80000"/>
              </a:lnSpc>
            </a:pPr>
            <a:r>
              <a:rPr lang="en-US" b="0" dirty="0"/>
              <a:t>Review of IEEE 802 and 802.11 Policies and Procedures on Intellectual Property, Inappropriate Topics, Etc.</a:t>
            </a:r>
          </a:p>
          <a:p>
            <a:pPr>
              <a:lnSpc>
                <a:spcPct val="80000"/>
              </a:lnSpc>
            </a:pPr>
            <a:r>
              <a:rPr lang="en-US" b="0" dirty="0"/>
              <a:t>Attendance Recording </a:t>
            </a:r>
            <a:r>
              <a:rPr lang="en-US" b="0" dirty="0" smtClean="0"/>
              <a:t>Reminder</a:t>
            </a:r>
          </a:p>
          <a:p>
            <a:pPr>
              <a:lnSpc>
                <a:spcPct val="80000"/>
              </a:lnSpc>
            </a:pPr>
            <a:r>
              <a:rPr lang="en-US" b="0" dirty="0" smtClean="0"/>
              <a:t>Agenda (734r4) approved by unanimous consent</a:t>
            </a:r>
          </a:p>
          <a:p>
            <a:pPr>
              <a:lnSpc>
                <a:spcPct val="80000"/>
              </a:lnSpc>
            </a:pPr>
            <a:r>
              <a:rPr lang="en-US" b="0" dirty="0" smtClean="0"/>
              <a:t>Discussion of timing relative to 802.1AC revision and possibilities of referencing or not references 802.11ak at various states.</a:t>
            </a:r>
          </a:p>
          <a:p>
            <a:pPr>
              <a:lnSpc>
                <a:spcPct val="80000"/>
              </a:lnSpc>
            </a:pPr>
            <a:r>
              <a:rPr lang="en-US" b="0" dirty="0"/>
              <a:t>Approval of the Minutes of the May 802.11ak Meeting in Vancouver, British Columbia: 11-15/0690r0.</a:t>
            </a:r>
          </a:p>
          <a:p>
            <a:pPr lvl="1">
              <a:lnSpc>
                <a:spcPct val="80000"/>
              </a:lnSpc>
            </a:pPr>
            <a:r>
              <a:rPr lang="en-US" dirty="0" smtClean="0"/>
              <a:t>Approved by unanimous consent.</a:t>
            </a:r>
            <a:endParaRPr lang="en-US" dirty="0"/>
          </a:p>
          <a:p>
            <a:pPr>
              <a:lnSpc>
                <a:spcPct val="80000"/>
              </a:lnSpc>
            </a:pPr>
            <a:endParaRPr lang="en-US" b="0" dirty="0"/>
          </a:p>
        </p:txBody>
      </p:sp>
    </p:spTree>
    <p:extLst>
      <p:ext uri="{BB962C8B-B14F-4D97-AF65-F5344CB8AC3E}">
        <p14:creationId xmlns:p14="http://schemas.microsoft.com/office/powerpoint/2010/main" val="347757940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12</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Tuesday</a:t>
            </a:r>
            <a:r>
              <a:rPr lang="en-US" sz="4400" dirty="0" smtClean="0">
                <a:latin typeface="Arial" charset="0"/>
                <a:cs typeface="Arial" charset="0"/>
              </a:rPr>
              <a:t>, </a:t>
            </a:r>
            <a:r>
              <a:rPr lang="en-US" sz="4000" dirty="0" smtClean="0">
                <a:latin typeface="Arial" charset="0"/>
                <a:cs typeface="Arial" charset="0"/>
              </a:rPr>
              <a:t>14 July 2015</a:t>
            </a:r>
            <a:r>
              <a:rPr lang="en-US" sz="4000" dirty="0">
                <a:latin typeface="Arial" charset="0"/>
                <a:cs typeface="Arial" charset="0"/>
              </a:rPr>
              <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08:00 – 10:00, Waikoloa 2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smtClean="0"/>
              <a:t>Approval </a:t>
            </a:r>
            <a:r>
              <a:rPr lang="en-US" b="0" dirty="0"/>
              <a:t>of the Minutes of Teleconferences since Vancouver:</a:t>
            </a:r>
          </a:p>
          <a:p>
            <a:pPr lvl="1">
              <a:lnSpc>
                <a:spcPct val="80000"/>
              </a:lnSpc>
            </a:pPr>
            <a:r>
              <a:rPr lang="en-US" dirty="0" smtClean="0"/>
              <a:t>June 1</a:t>
            </a:r>
            <a:r>
              <a:rPr lang="en-US" baseline="30000" dirty="0" smtClean="0"/>
              <a:t>st</a:t>
            </a:r>
            <a:r>
              <a:rPr lang="en-US" dirty="0" smtClean="0"/>
              <a:t>, 11</a:t>
            </a:r>
            <a:r>
              <a:rPr lang="en-US" dirty="0"/>
              <a:t>-15/750r0, “11ak </a:t>
            </a:r>
            <a:r>
              <a:rPr lang="en-US" dirty="0" err="1"/>
              <a:t>Telecon</a:t>
            </a:r>
            <a:r>
              <a:rPr lang="en-US" dirty="0"/>
              <a:t> Minutes 20150601”</a:t>
            </a:r>
          </a:p>
          <a:p>
            <a:pPr lvl="1">
              <a:lnSpc>
                <a:spcPct val="80000"/>
              </a:lnSpc>
            </a:pPr>
            <a:r>
              <a:rPr lang="en-US" dirty="0" smtClean="0"/>
              <a:t>June 15</a:t>
            </a:r>
            <a:r>
              <a:rPr lang="en-US" baseline="30000" dirty="0" smtClean="0"/>
              <a:t>th</a:t>
            </a:r>
            <a:r>
              <a:rPr lang="en-US" dirty="0" smtClean="0"/>
              <a:t>, 11</a:t>
            </a:r>
            <a:r>
              <a:rPr lang="en-US" dirty="0"/>
              <a:t>-15/765r0, “11ak </a:t>
            </a:r>
            <a:r>
              <a:rPr lang="en-US" dirty="0" err="1"/>
              <a:t>Telecon</a:t>
            </a:r>
            <a:r>
              <a:rPr lang="en-US" dirty="0"/>
              <a:t> Minutes 20150615”</a:t>
            </a:r>
          </a:p>
          <a:p>
            <a:pPr lvl="1">
              <a:lnSpc>
                <a:spcPct val="80000"/>
              </a:lnSpc>
            </a:pPr>
            <a:r>
              <a:rPr lang="en-US" dirty="0" smtClean="0"/>
              <a:t>June 29</a:t>
            </a:r>
            <a:r>
              <a:rPr lang="en-US" baseline="30000" dirty="0" smtClean="0"/>
              <a:t>th</a:t>
            </a:r>
            <a:r>
              <a:rPr lang="en-US" dirty="0" smtClean="0"/>
              <a:t>, 11</a:t>
            </a:r>
            <a:r>
              <a:rPr lang="en-US" dirty="0"/>
              <a:t>-15/782r0, “11ak </a:t>
            </a:r>
            <a:r>
              <a:rPr lang="en-US" dirty="0" err="1"/>
              <a:t>Telecon</a:t>
            </a:r>
            <a:r>
              <a:rPr lang="en-US" dirty="0"/>
              <a:t> Minutes 20150629”</a:t>
            </a:r>
          </a:p>
          <a:p>
            <a:pPr lvl="1">
              <a:lnSpc>
                <a:spcPct val="80000"/>
              </a:lnSpc>
            </a:pPr>
            <a:r>
              <a:rPr lang="en-US" dirty="0" smtClean="0"/>
              <a:t>Approved by unanimous consent.</a:t>
            </a:r>
          </a:p>
          <a:p>
            <a:pPr>
              <a:lnSpc>
                <a:spcPct val="80000"/>
              </a:lnSpc>
            </a:pPr>
            <a:r>
              <a:rPr lang="en-US" b="0" dirty="0"/>
              <a:t>Approval of the Minutes of the Santa Clara, California, ad hoc meeting (9&amp;10 July), 11-15/0792r2, “</a:t>
            </a:r>
            <a:r>
              <a:rPr lang="de-DE" b="0" dirty="0" err="1"/>
              <a:t>July</a:t>
            </a:r>
            <a:r>
              <a:rPr lang="de-DE" b="0" dirty="0"/>
              <a:t> 2015 802.11ak Ad Hoc</a:t>
            </a:r>
            <a:r>
              <a:rPr lang="en-US" b="0" dirty="0"/>
              <a:t>”</a:t>
            </a:r>
          </a:p>
          <a:p>
            <a:pPr lvl="1">
              <a:lnSpc>
                <a:spcPct val="80000"/>
              </a:lnSpc>
            </a:pPr>
            <a:r>
              <a:rPr lang="en-US" dirty="0" smtClean="0"/>
              <a:t>Approved by unanimous consent.</a:t>
            </a:r>
          </a:p>
          <a:p>
            <a:pPr>
              <a:lnSpc>
                <a:spcPct val="80000"/>
              </a:lnSpc>
            </a:pPr>
            <a:r>
              <a:rPr lang="en-US" b="0" dirty="0"/>
              <a:t>Approval of the Minutes of the Monday ad hoc meeting:</a:t>
            </a:r>
          </a:p>
          <a:p>
            <a:pPr lvl="1">
              <a:lnSpc>
                <a:spcPct val="80000"/>
              </a:lnSpc>
            </a:pPr>
            <a:r>
              <a:rPr lang="en-US" dirty="0"/>
              <a:t>11-15/0893r0, “11ak 13 July ad hoc meeting minutes”</a:t>
            </a:r>
          </a:p>
          <a:p>
            <a:pPr lvl="1">
              <a:lnSpc>
                <a:spcPct val="80000"/>
              </a:lnSpc>
            </a:pPr>
            <a:r>
              <a:rPr lang="en-US" dirty="0" smtClean="0"/>
              <a:t>Approved by unanimous consent.</a:t>
            </a:r>
            <a:endParaRPr lang="en-US" dirty="0"/>
          </a:p>
          <a:p>
            <a:pPr>
              <a:lnSpc>
                <a:spcPct val="80000"/>
              </a:lnSpc>
            </a:pPr>
            <a:endParaRPr lang="en-US" dirty="0" smtClean="0"/>
          </a:p>
        </p:txBody>
      </p:sp>
    </p:spTree>
    <p:extLst>
      <p:ext uri="{BB962C8B-B14F-4D97-AF65-F5344CB8AC3E}">
        <p14:creationId xmlns:p14="http://schemas.microsoft.com/office/powerpoint/2010/main" val="195207097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13</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Tuesday</a:t>
            </a:r>
            <a:r>
              <a:rPr lang="en-US" sz="4400" dirty="0" smtClean="0">
                <a:latin typeface="Arial" charset="0"/>
                <a:cs typeface="Arial" charset="0"/>
              </a:rPr>
              <a:t>, </a:t>
            </a:r>
            <a:r>
              <a:rPr lang="en-US" sz="4000" dirty="0" smtClean="0">
                <a:latin typeface="Arial" charset="0"/>
                <a:cs typeface="Arial" charset="0"/>
              </a:rPr>
              <a:t>14 July 2015</a:t>
            </a:r>
            <a:r>
              <a:rPr lang="en-US" sz="4000" dirty="0">
                <a:latin typeface="Arial" charset="0"/>
                <a:cs typeface="Arial" charset="0"/>
              </a:rPr>
              <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08:00 – 10:</a:t>
            </a:r>
            <a:r>
              <a:rPr lang="en-US" dirty="0">
                <a:latin typeface="Arial" charset="0"/>
                <a:cs typeface="Arial" charset="0"/>
              </a:rPr>
              <a:t>00, Waikoloa 2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smtClean="0"/>
              <a:t>Initial discussion of timeline.</a:t>
            </a:r>
            <a:endParaRPr lang="en-US" b="0" dirty="0"/>
          </a:p>
          <a:p>
            <a:pPr>
              <a:lnSpc>
                <a:spcPct val="80000"/>
              </a:lnSpc>
            </a:pPr>
            <a:r>
              <a:rPr lang="en-US" b="0" dirty="0"/>
              <a:t>Presentation of submissions to resolve LB212 comments and improve the P802.11ak </a:t>
            </a:r>
            <a:r>
              <a:rPr lang="en-US" b="0" dirty="0" smtClean="0"/>
              <a:t>draft:</a:t>
            </a:r>
            <a:endParaRPr lang="en-US" b="0" dirty="0"/>
          </a:p>
          <a:p>
            <a:pPr>
              <a:lnSpc>
                <a:spcPct val="80000"/>
              </a:lnSpc>
            </a:pPr>
            <a:r>
              <a:rPr lang="en-US" b="0" dirty="0"/>
              <a:t>11-15/725r3, “11ak PICS Fix”, Donald </a:t>
            </a:r>
            <a:r>
              <a:rPr lang="en-US" b="0" dirty="0" smtClean="0"/>
              <a:t>Eastlake (Huawei).</a:t>
            </a:r>
            <a:endParaRPr lang="en-US" dirty="0" smtClean="0"/>
          </a:p>
          <a:p>
            <a:pPr>
              <a:lnSpc>
                <a:spcPct val="80000"/>
              </a:lnSpc>
            </a:pPr>
            <a:r>
              <a:rPr lang="en-US" b="0" dirty="0"/>
              <a:t>11-15/798r1, “</a:t>
            </a:r>
            <a:r>
              <a:rPr lang="en-GB" b="0" dirty="0"/>
              <a:t>11ak Vancouver Resolution Fixes”</a:t>
            </a:r>
            <a:r>
              <a:rPr lang="en-US" b="0" dirty="0"/>
              <a:t>, Donald </a:t>
            </a:r>
            <a:r>
              <a:rPr lang="en-US" b="0" dirty="0" smtClean="0"/>
              <a:t>Eastlake (Huawei).</a:t>
            </a:r>
          </a:p>
          <a:p>
            <a:pPr>
              <a:lnSpc>
                <a:spcPct val="80000"/>
              </a:lnSpc>
            </a:pPr>
            <a:r>
              <a:rPr lang="en-US" b="0" dirty="0" smtClean="0"/>
              <a:t>11-15</a:t>
            </a:r>
            <a:r>
              <a:rPr lang="en-US" b="0" dirty="0"/>
              <a:t>/0795r0, “Addressing Comment </a:t>
            </a:r>
            <a:r>
              <a:rPr lang="en-US" b="0" dirty="0" smtClean="0"/>
              <a:t>Resolutions” (doc), David </a:t>
            </a:r>
            <a:r>
              <a:rPr lang="en-US" b="0" dirty="0" err="1" smtClean="0"/>
              <a:t>Kloper</a:t>
            </a:r>
            <a:r>
              <a:rPr lang="en-US" b="0" dirty="0" smtClean="0"/>
              <a:t> (Cisco)</a:t>
            </a:r>
          </a:p>
          <a:p>
            <a:pPr>
              <a:lnSpc>
                <a:spcPct val="80000"/>
              </a:lnSpc>
            </a:pPr>
            <a:r>
              <a:rPr lang="en-US" b="0" dirty="0" smtClean="0"/>
              <a:t>11-15/791, “</a:t>
            </a:r>
            <a:r>
              <a:rPr lang="en-US" b="0" dirty="0"/>
              <a:t>Addressing </a:t>
            </a:r>
            <a:r>
              <a:rPr lang="en-US" b="0" dirty="0" smtClean="0"/>
              <a:t>Simplifications”, David </a:t>
            </a:r>
            <a:r>
              <a:rPr lang="en-US" b="0" dirty="0" err="1" smtClean="0"/>
              <a:t>Kloper</a:t>
            </a:r>
            <a:r>
              <a:rPr lang="en-US" b="0" dirty="0" smtClean="0"/>
              <a:t> (Cisco)</a:t>
            </a:r>
            <a:endParaRPr lang="en-US" b="0" dirty="0"/>
          </a:p>
          <a:p>
            <a:pPr>
              <a:lnSpc>
                <a:spcPct val="80000"/>
              </a:lnSpc>
            </a:pPr>
            <a:r>
              <a:rPr lang="en-US" b="0" dirty="0"/>
              <a:t>Recess until </a:t>
            </a:r>
            <a:r>
              <a:rPr lang="en-US" b="0" dirty="0" smtClean="0"/>
              <a:t>18:30.</a:t>
            </a:r>
            <a:endParaRPr lang="en-US" b="0" dirty="0"/>
          </a:p>
        </p:txBody>
      </p:sp>
    </p:spTree>
    <p:extLst>
      <p:ext uri="{BB962C8B-B14F-4D97-AF65-F5344CB8AC3E}">
        <p14:creationId xmlns:p14="http://schemas.microsoft.com/office/powerpoint/2010/main" val="237019118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14</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Tuesday</a:t>
            </a:r>
            <a:r>
              <a:rPr lang="en-US" sz="4400" dirty="0" smtClean="0">
                <a:latin typeface="Arial" charset="0"/>
                <a:cs typeface="Arial" charset="0"/>
              </a:rPr>
              <a:t>, </a:t>
            </a:r>
            <a:r>
              <a:rPr lang="en-US" sz="4000" dirty="0" smtClean="0">
                <a:latin typeface="Arial" charset="0"/>
                <a:cs typeface="Arial" charset="0"/>
              </a:rPr>
              <a:t>14 July 2015</a:t>
            </a:r>
            <a:r>
              <a:rPr lang="en-US" sz="4000" dirty="0">
                <a:latin typeface="Arial" charset="0"/>
                <a:cs typeface="Arial" charset="0"/>
              </a:rPr>
              <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19:30 – 21:30, Queens 4</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a:t>Call meeting to Order</a:t>
            </a:r>
            <a:r>
              <a:rPr lang="en-US" b="0" dirty="0" smtClean="0"/>
              <a:t>.</a:t>
            </a:r>
          </a:p>
          <a:p>
            <a:pPr>
              <a:lnSpc>
                <a:spcPct val="80000"/>
              </a:lnSpc>
            </a:pPr>
            <a:r>
              <a:rPr lang="en-US" b="0" dirty="0" smtClean="0"/>
              <a:t>Michael Fisher (Fisher Consulting) </a:t>
            </a:r>
            <a:r>
              <a:rPr lang="en-US" b="0" dirty="0"/>
              <a:t>volunteered to be temporary Secretary for this session</a:t>
            </a:r>
            <a:r>
              <a:rPr lang="en-US" b="0" dirty="0" smtClean="0"/>
              <a:t>.</a:t>
            </a:r>
            <a:endParaRPr lang="en-US" b="0" dirty="0"/>
          </a:p>
          <a:p>
            <a:pPr>
              <a:lnSpc>
                <a:spcPct val="80000"/>
              </a:lnSpc>
            </a:pPr>
            <a:r>
              <a:rPr lang="en-US" b="0" dirty="0"/>
              <a:t>Call for essential patents</a:t>
            </a:r>
            <a:r>
              <a:rPr lang="en-US" b="0" dirty="0" smtClean="0"/>
              <a:t>.</a:t>
            </a:r>
          </a:p>
          <a:p>
            <a:pPr lvl="1">
              <a:lnSpc>
                <a:spcPct val="80000"/>
              </a:lnSpc>
            </a:pPr>
            <a:r>
              <a:rPr lang="en-US" dirty="0" smtClean="0"/>
              <a:t>No response.</a:t>
            </a:r>
            <a:endParaRPr lang="en-US" b="0" dirty="0"/>
          </a:p>
          <a:p>
            <a:pPr>
              <a:lnSpc>
                <a:spcPct val="80000"/>
              </a:lnSpc>
            </a:pPr>
            <a:r>
              <a:rPr lang="en-US" b="0" dirty="0"/>
              <a:t>Attendance Recording Reminder</a:t>
            </a:r>
          </a:p>
          <a:p>
            <a:pPr>
              <a:lnSpc>
                <a:spcPct val="80000"/>
              </a:lnSpc>
            </a:pPr>
            <a:r>
              <a:rPr lang="en-US" b="0" dirty="0"/>
              <a:t>Approval of </a:t>
            </a:r>
            <a:r>
              <a:rPr lang="en-US" b="0" dirty="0" smtClean="0"/>
              <a:t>Agenda</a:t>
            </a:r>
            <a:endParaRPr lang="en-US" b="0" dirty="0"/>
          </a:p>
          <a:p>
            <a:pPr>
              <a:lnSpc>
                <a:spcPct val="80000"/>
              </a:lnSpc>
            </a:pPr>
            <a:r>
              <a:rPr lang="en-US" b="0" dirty="0" smtClean="0"/>
              <a:t>Moved</a:t>
            </a:r>
            <a:r>
              <a:rPr lang="en-US" b="0" dirty="0"/>
              <a:t>, </a:t>
            </a:r>
            <a:r>
              <a:rPr lang="en-US" sz="2000" b="0" dirty="0"/>
              <a:t>to approve the comment resolutions in 11-15/735r3 “11ak PICS Fix” and direct the Editor to incorporate them into the P802.11ak draft.</a:t>
            </a:r>
          </a:p>
          <a:p>
            <a:pPr lvl="1">
              <a:lnSpc>
                <a:spcPct val="80000"/>
              </a:lnSpc>
            </a:pPr>
            <a:r>
              <a:rPr lang="en-US" dirty="0"/>
              <a:t>Straw poll at Santa Clara ad hoc: Yes: 5   No: 0   Abstain: 0</a:t>
            </a:r>
          </a:p>
          <a:p>
            <a:pPr lvl="1">
              <a:lnSpc>
                <a:spcPct val="80000"/>
              </a:lnSpc>
            </a:pPr>
            <a:r>
              <a:rPr lang="en-US" dirty="0" smtClean="0"/>
              <a:t>Mover: David </a:t>
            </a:r>
            <a:r>
              <a:rPr lang="en-US" dirty="0" err="1" smtClean="0"/>
              <a:t>Kloper</a:t>
            </a:r>
            <a:r>
              <a:rPr lang="en-US" dirty="0" smtClean="0"/>
              <a:t>		Seconder: Michael Fisher</a:t>
            </a:r>
          </a:p>
          <a:p>
            <a:pPr lvl="1">
              <a:lnSpc>
                <a:spcPct val="80000"/>
              </a:lnSpc>
            </a:pPr>
            <a:r>
              <a:rPr lang="en-US" dirty="0" smtClean="0"/>
              <a:t>Vote</a:t>
            </a:r>
            <a:r>
              <a:rPr lang="en-US" dirty="0"/>
              <a:t>: Yes: </a:t>
            </a:r>
            <a:r>
              <a:rPr lang="en-US" dirty="0" smtClean="0"/>
              <a:t>4   </a:t>
            </a:r>
            <a:r>
              <a:rPr lang="en-US" dirty="0"/>
              <a:t>No: </a:t>
            </a:r>
            <a:r>
              <a:rPr lang="en-US" dirty="0" smtClean="0"/>
              <a:t>0   </a:t>
            </a:r>
            <a:r>
              <a:rPr lang="en-US" dirty="0"/>
              <a:t>Abstain: </a:t>
            </a:r>
            <a:r>
              <a:rPr lang="en-US" dirty="0" smtClean="0"/>
              <a:t>0</a:t>
            </a:r>
            <a:endParaRPr lang="en-US" dirty="0"/>
          </a:p>
          <a:p>
            <a:pPr>
              <a:lnSpc>
                <a:spcPct val="80000"/>
              </a:lnSpc>
            </a:pPr>
            <a:endParaRPr lang="en-US" b="0" dirty="0"/>
          </a:p>
        </p:txBody>
      </p:sp>
    </p:spTree>
    <p:extLst>
      <p:ext uri="{BB962C8B-B14F-4D97-AF65-F5344CB8AC3E}">
        <p14:creationId xmlns:p14="http://schemas.microsoft.com/office/powerpoint/2010/main" val="265250157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15</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Tuesday</a:t>
            </a:r>
            <a:r>
              <a:rPr lang="en-US" sz="4400" dirty="0" smtClean="0">
                <a:latin typeface="Arial" charset="0"/>
                <a:cs typeface="Arial" charset="0"/>
              </a:rPr>
              <a:t>, </a:t>
            </a:r>
            <a:r>
              <a:rPr lang="en-US" sz="4000" dirty="0" smtClean="0">
                <a:latin typeface="Arial" charset="0"/>
                <a:cs typeface="Arial" charset="0"/>
              </a:rPr>
              <a:t>14 July 2015</a:t>
            </a:r>
            <a:r>
              <a:rPr lang="en-US" sz="4000" dirty="0">
                <a:latin typeface="Arial" charset="0"/>
                <a:cs typeface="Arial" charset="0"/>
              </a:rPr>
              <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19:30 – 21:30, Queens 4</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a:t>Moved, </a:t>
            </a:r>
            <a:r>
              <a:rPr lang="en-US" sz="2000" b="0" dirty="0"/>
              <a:t>to approve the comment resolutions in 11-15/798r1 </a:t>
            </a:r>
            <a:r>
              <a:rPr lang="en-US" sz="2000" b="0" dirty="0" smtClean="0"/>
              <a:t>“11</a:t>
            </a:r>
            <a:r>
              <a:rPr lang="en-GB" sz="2000" b="0" dirty="0" err="1" smtClean="0"/>
              <a:t>ak</a:t>
            </a:r>
            <a:r>
              <a:rPr lang="en-GB" sz="2000" b="0" dirty="0" smtClean="0"/>
              <a:t> </a:t>
            </a:r>
            <a:r>
              <a:rPr lang="en-GB" sz="2000" b="0" dirty="0"/>
              <a:t>Vancouver Resolution Fixes</a:t>
            </a:r>
            <a:r>
              <a:rPr lang="en-US" sz="2000" b="0" dirty="0"/>
              <a:t>” and direct the Editor to incorporate them into the P802.11ak draft.</a:t>
            </a:r>
          </a:p>
          <a:p>
            <a:pPr lvl="1">
              <a:lnSpc>
                <a:spcPct val="80000"/>
              </a:lnSpc>
            </a:pPr>
            <a:r>
              <a:rPr lang="en-US" dirty="0"/>
              <a:t>Straw poll at Santa Clara ad hoc: Yes: 5   No: 0   Abstain: 0</a:t>
            </a:r>
          </a:p>
          <a:p>
            <a:pPr lvl="1">
              <a:lnSpc>
                <a:spcPct val="80000"/>
              </a:lnSpc>
            </a:pPr>
            <a:r>
              <a:rPr lang="en-US" dirty="0"/>
              <a:t>Mover: </a:t>
            </a:r>
            <a:r>
              <a:rPr lang="en-US" dirty="0" smtClean="0"/>
              <a:t>David </a:t>
            </a:r>
            <a:r>
              <a:rPr lang="en-US" dirty="0" err="1" smtClean="0"/>
              <a:t>Kloper</a:t>
            </a:r>
            <a:r>
              <a:rPr lang="en-US" dirty="0"/>
              <a:t>		Seconder: </a:t>
            </a:r>
            <a:r>
              <a:rPr lang="en-US" dirty="0" smtClean="0"/>
              <a:t>Michael Fisher</a:t>
            </a:r>
            <a:endParaRPr lang="en-US" dirty="0"/>
          </a:p>
          <a:p>
            <a:pPr lvl="1">
              <a:lnSpc>
                <a:spcPct val="80000"/>
              </a:lnSpc>
            </a:pPr>
            <a:r>
              <a:rPr lang="en-US" dirty="0" smtClean="0"/>
              <a:t>Vote</a:t>
            </a:r>
            <a:r>
              <a:rPr lang="en-US" dirty="0"/>
              <a:t>: Yes: </a:t>
            </a:r>
            <a:r>
              <a:rPr lang="en-US" dirty="0" smtClean="0"/>
              <a:t>4   </a:t>
            </a:r>
            <a:r>
              <a:rPr lang="en-US" dirty="0"/>
              <a:t>No</a:t>
            </a:r>
            <a:r>
              <a:rPr lang="en-US" dirty="0" smtClean="0"/>
              <a:t>: 0   </a:t>
            </a:r>
            <a:r>
              <a:rPr lang="en-US" dirty="0"/>
              <a:t>Abstain: </a:t>
            </a:r>
            <a:r>
              <a:rPr lang="en-US" dirty="0" smtClean="0"/>
              <a:t>0</a:t>
            </a:r>
          </a:p>
          <a:p>
            <a:pPr>
              <a:lnSpc>
                <a:spcPct val="80000"/>
              </a:lnSpc>
            </a:pPr>
            <a:r>
              <a:rPr lang="en-US" b="0" dirty="0" smtClean="0"/>
              <a:t>No objection to asking for the Wednesday PM1 slot that was released by </a:t>
            </a:r>
            <a:r>
              <a:rPr lang="en-US" b="0" dirty="0" err="1" smtClean="0"/>
              <a:t>TGaj</a:t>
            </a:r>
            <a:r>
              <a:rPr lang="en-US" b="0" dirty="0" smtClean="0"/>
              <a:t>.</a:t>
            </a:r>
            <a:endParaRPr lang="en-US" b="0" dirty="0"/>
          </a:p>
          <a:p>
            <a:pPr>
              <a:lnSpc>
                <a:spcPct val="80000"/>
              </a:lnSpc>
            </a:pPr>
            <a:r>
              <a:rPr lang="en-US" b="0" dirty="0"/>
              <a:t>Presentation of submissions to resolve LB212 comments and improve the P802.11ak draft:</a:t>
            </a:r>
          </a:p>
          <a:p>
            <a:pPr>
              <a:lnSpc>
                <a:spcPct val="80000"/>
              </a:lnSpc>
            </a:pPr>
            <a:r>
              <a:rPr lang="en-US" b="0" dirty="0"/>
              <a:t>11-15/0795r0, “Addressing Comment Resolutions” (doc), David </a:t>
            </a:r>
            <a:r>
              <a:rPr lang="en-US" b="0" dirty="0" err="1"/>
              <a:t>Kloper</a:t>
            </a:r>
            <a:r>
              <a:rPr lang="en-US" b="0" dirty="0"/>
              <a:t> (Cisco</a:t>
            </a:r>
            <a:r>
              <a:rPr lang="en-US" b="0" dirty="0" smtClean="0"/>
              <a:t>)</a:t>
            </a:r>
            <a:endParaRPr lang="en-US" b="0" dirty="0"/>
          </a:p>
          <a:p>
            <a:pPr>
              <a:lnSpc>
                <a:spcPct val="80000"/>
              </a:lnSpc>
            </a:pPr>
            <a:r>
              <a:rPr lang="en-US" altLang="ja-JP" b="0" dirty="0">
                <a:cs typeface="ＭＳ Ｐゴシック" charset="0"/>
              </a:rPr>
              <a:t>Recess until </a:t>
            </a:r>
            <a:r>
              <a:rPr lang="en-US" altLang="ja-JP" b="0" dirty="0" smtClean="0">
                <a:cs typeface="ＭＳ Ｐゴシック" charset="0"/>
              </a:rPr>
              <a:t>16:00 Wednesday</a:t>
            </a:r>
          </a:p>
          <a:p>
            <a:pPr lvl="1">
              <a:lnSpc>
                <a:spcPct val="80000"/>
              </a:lnSpc>
            </a:pPr>
            <a:r>
              <a:rPr lang="en-US" altLang="ja-JP" b="0" dirty="0" smtClean="0">
                <a:cs typeface="ＭＳ Ｐゴシック" charset="0"/>
              </a:rPr>
              <a:t>[At the mid week WG plenary, a PM1 session for </a:t>
            </a:r>
            <a:r>
              <a:rPr lang="en-US" altLang="ja-JP" b="0" dirty="0" err="1" smtClean="0">
                <a:cs typeface="ＭＳ Ｐゴシック" charset="0"/>
              </a:rPr>
              <a:t>TGak</a:t>
            </a:r>
            <a:r>
              <a:rPr lang="en-US" altLang="ja-JP" b="0" dirty="0" smtClean="0">
                <a:cs typeface="ＭＳ Ｐゴシック" charset="0"/>
              </a:rPr>
              <a:t> Wednesday was approved.]</a:t>
            </a:r>
            <a:endParaRPr lang="en-US" altLang="ja-JP" b="0" dirty="0">
              <a:cs typeface="ＭＳ Ｐゴシック" charset="0"/>
            </a:endParaRPr>
          </a:p>
        </p:txBody>
      </p:sp>
    </p:spTree>
    <p:extLst>
      <p:ext uri="{BB962C8B-B14F-4D97-AF65-F5344CB8AC3E}">
        <p14:creationId xmlns:p14="http://schemas.microsoft.com/office/powerpoint/2010/main" val="259340771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16</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Wednesday, 15 July 2015</a:t>
            </a:r>
            <a:r>
              <a:rPr lang="en-US" sz="3600" dirty="0">
                <a:latin typeface="Arial" charset="0"/>
                <a:cs typeface="Arial" charset="0"/>
              </a:rPr>
              <a:t/>
            </a:r>
            <a:br>
              <a:rPr lang="en-US" sz="3600" dirty="0">
                <a:latin typeface="Arial" charset="0"/>
                <a:cs typeface="Arial" charset="0"/>
              </a:rPr>
            </a:br>
            <a:r>
              <a:rPr lang="en-US" dirty="0" smtClean="0">
                <a:latin typeface="Arial" charset="0"/>
                <a:cs typeface="Arial" charset="0"/>
              </a:rPr>
              <a:t>13:30 – 15:30, Queens 4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smtClean="0"/>
              <a:t>Call </a:t>
            </a:r>
            <a:r>
              <a:rPr lang="en-US" b="0" dirty="0"/>
              <a:t>meeting to </a:t>
            </a:r>
            <a:r>
              <a:rPr lang="en-US" b="0" dirty="0" smtClean="0"/>
              <a:t>Order</a:t>
            </a:r>
            <a:endParaRPr lang="en-US" b="0" dirty="0"/>
          </a:p>
          <a:p>
            <a:pPr>
              <a:lnSpc>
                <a:spcPct val="80000"/>
              </a:lnSpc>
            </a:pPr>
            <a:r>
              <a:rPr lang="en-US" b="0" dirty="0"/>
              <a:t>Call for essential patents</a:t>
            </a:r>
            <a:r>
              <a:rPr lang="en-US" b="0" dirty="0" smtClean="0"/>
              <a:t>.</a:t>
            </a:r>
          </a:p>
          <a:p>
            <a:pPr lvl="1">
              <a:lnSpc>
                <a:spcPct val="80000"/>
              </a:lnSpc>
            </a:pPr>
            <a:r>
              <a:rPr lang="en-US" dirty="0" smtClean="0"/>
              <a:t>No response.</a:t>
            </a:r>
            <a:endParaRPr lang="en-US" b="0" dirty="0"/>
          </a:p>
          <a:p>
            <a:pPr>
              <a:lnSpc>
                <a:spcPct val="80000"/>
              </a:lnSpc>
            </a:pPr>
            <a:r>
              <a:rPr lang="en-US" b="0" dirty="0"/>
              <a:t>Attendance Recording Reminder</a:t>
            </a:r>
          </a:p>
          <a:p>
            <a:pPr>
              <a:lnSpc>
                <a:spcPct val="80000"/>
              </a:lnSpc>
            </a:pPr>
            <a:r>
              <a:rPr lang="en-US" b="0" dirty="0"/>
              <a:t>Approval of </a:t>
            </a:r>
            <a:r>
              <a:rPr lang="en-US" b="0" dirty="0" smtClean="0"/>
              <a:t>Agenda</a:t>
            </a:r>
          </a:p>
          <a:p>
            <a:pPr>
              <a:lnSpc>
                <a:spcPct val="80000"/>
              </a:lnSpc>
            </a:pPr>
            <a:r>
              <a:rPr lang="en-US" b="0" dirty="0"/>
              <a:t>Presentation of submissions to resolve LB212 comments and improve the P802.11ak draft</a:t>
            </a:r>
            <a:r>
              <a:rPr lang="en-US" b="0" dirty="0" smtClean="0"/>
              <a:t>:</a:t>
            </a:r>
          </a:p>
          <a:p>
            <a:pPr>
              <a:lnSpc>
                <a:spcPct val="80000"/>
              </a:lnSpc>
            </a:pPr>
            <a:r>
              <a:rPr lang="en-US" b="0" dirty="0"/>
              <a:t>11-15/0939/r0, “Ra! Ra! SYNRA”, Donald Eastlake, David </a:t>
            </a:r>
            <a:r>
              <a:rPr lang="en-US" b="0" dirty="0" err="1"/>
              <a:t>Kloper</a:t>
            </a:r>
            <a:endParaRPr lang="en-US" b="0" dirty="0"/>
          </a:p>
          <a:p>
            <a:pPr lvl="1">
              <a:lnSpc>
                <a:spcPct val="80000"/>
              </a:lnSpc>
            </a:pPr>
            <a:r>
              <a:rPr lang="en-US" dirty="0" smtClean="0"/>
              <a:t>Edited to r1 based on discussion.</a:t>
            </a:r>
            <a:endParaRPr lang="en-US" dirty="0"/>
          </a:p>
        </p:txBody>
      </p:sp>
    </p:spTree>
    <p:extLst>
      <p:ext uri="{BB962C8B-B14F-4D97-AF65-F5344CB8AC3E}">
        <p14:creationId xmlns:p14="http://schemas.microsoft.com/office/powerpoint/2010/main" val="79024116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17</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Wednesday, 15 July 2015</a:t>
            </a:r>
            <a:r>
              <a:rPr lang="en-US" sz="3600" dirty="0">
                <a:latin typeface="Arial" charset="0"/>
                <a:cs typeface="Arial" charset="0"/>
              </a:rPr>
              <a:t/>
            </a:r>
            <a:br>
              <a:rPr lang="en-US" sz="3600" dirty="0">
                <a:latin typeface="Arial" charset="0"/>
                <a:cs typeface="Arial" charset="0"/>
              </a:rPr>
            </a:br>
            <a:r>
              <a:rPr lang="en-US" dirty="0" smtClean="0">
                <a:latin typeface="Arial" charset="0"/>
                <a:cs typeface="Arial" charset="0"/>
              </a:rPr>
              <a:t>13:30 – 15:30, Queens 4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r>
              <a:rPr lang="en-US" b="0" dirty="0" smtClean="0"/>
              <a:t>Straw Polls from 11-15/939:</a:t>
            </a:r>
          </a:p>
          <a:p>
            <a:pPr lvl="1"/>
            <a:r>
              <a:rPr lang="en-US" dirty="0" smtClean="0"/>
              <a:t>Should </a:t>
            </a:r>
            <a:r>
              <a:rPr lang="en-US" dirty="0"/>
              <a:t>we pursue the type of SYNRA shown on slide 4 at least for the GLK-only case?</a:t>
            </a:r>
          </a:p>
          <a:p>
            <a:pPr marL="457200" lvl="1" indent="0">
              <a:buNone/>
            </a:pPr>
            <a:r>
              <a:rPr lang="en-US" dirty="0" smtClean="0"/>
              <a:t>	Yes</a:t>
            </a:r>
            <a:r>
              <a:rPr lang="en-US" dirty="0"/>
              <a:t>: 7   No: 0   Abstain: </a:t>
            </a:r>
            <a:r>
              <a:rPr lang="en-US" dirty="0" smtClean="0"/>
              <a:t>0</a:t>
            </a:r>
            <a:endParaRPr lang="en-US" dirty="0"/>
          </a:p>
          <a:p>
            <a:pPr lvl="1"/>
            <a:r>
              <a:rPr lang="en-US" dirty="0"/>
              <a:t>Do we also need a backwards compatible SYNRA2 with a newly allocated OUI for the mixed GLK and non-GLK case?</a:t>
            </a:r>
          </a:p>
          <a:p>
            <a:pPr lvl="2"/>
            <a:r>
              <a:rPr lang="en-US" dirty="0"/>
              <a:t>No </a:t>
            </a:r>
            <a:r>
              <a:rPr lang="en-US" dirty="0" smtClean="0"/>
              <a:t>support for such a SYNRA2.</a:t>
            </a:r>
            <a:endParaRPr lang="en-US" dirty="0"/>
          </a:p>
          <a:p>
            <a:pPr>
              <a:lnSpc>
                <a:spcPct val="80000"/>
              </a:lnSpc>
            </a:pPr>
            <a:r>
              <a:rPr lang="en-US" b="0" dirty="0" smtClean="0"/>
              <a:t>11-15/556r7 work on comment assignment and resolution drafting.</a:t>
            </a:r>
            <a:endParaRPr lang="en-US" b="0" dirty="0"/>
          </a:p>
          <a:p>
            <a:pPr>
              <a:lnSpc>
                <a:spcPct val="80000"/>
              </a:lnSpc>
            </a:pPr>
            <a:r>
              <a:rPr lang="en-US" altLang="ja-JP" b="0" dirty="0" smtClean="0">
                <a:cs typeface="ＭＳ Ｐゴシック" charset="0"/>
              </a:rPr>
              <a:t>Recess </a:t>
            </a:r>
            <a:r>
              <a:rPr lang="en-US" altLang="ja-JP" b="0" dirty="0">
                <a:cs typeface="ＭＳ Ｐゴシック" charset="0"/>
              </a:rPr>
              <a:t>until </a:t>
            </a:r>
            <a:r>
              <a:rPr lang="en-US" altLang="ja-JP" b="0" dirty="0" smtClean="0">
                <a:cs typeface="ＭＳ Ｐゴシック" charset="0"/>
              </a:rPr>
              <a:t>16:</a:t>
            </a:r>
            <a:r>
              <a:rPr lang="en-US" altLang="ja-JP" b="0" dirty="0">
                <a:cs typeface="ＭＳ Ｐゴシック" charset="0"/>
              </a:rPr>
              <a:t>00 </a:t>
            </a:r>
            <a:r>
              <a:rPr lang="en-US" altLang="ja-JP" b="0" dirty="0" smtClean="0">
                <a:cs typeface="ＭＳ Ｐゴシック" charset="0"/>
              </a:rPr>
              <a:t>today</a:t>
            </a:r>
            <a:endParaRPr lang="en-US" altLang="ja-JP" b="0" dirty="0">
              <a:cs typeface="ＭＳ Ｐゴシック" charset="0"/>
            </a:endParaRPr>
          </a:p>
          <a:p>
            <a:pPr>
              <a:lnSpc>
                <a:spcPct val="80000"/>
              </a:lnSpc>
            </a:pPr>
            <a:endParaRPr lang="en-US" dirty="0"/>
          </a:p>
        </p:txBody>
      </p:sp>
    </p:spTree>
    <p:extLst>
      <p:ext uri="{BB962C8B-B14F-4D97-AF65-F5344CB8AC3E}">
        <p14:creationId xmlns:p14="http://schemas.microsoft.com/office/powerpoint/2010/main" val="261558653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18</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Wednesday, 15 July 2015</a:t>
            </a:r>
            <a:r>
              <a:rPr lang="en-US" sz="3600" dirty="0">
                <a:latin typeface="Arial" charset="0"/>
                <a:cs typeface="Arial" charset="0"/>
              </a:rPr>
              <a:t/>
            </a:r>
            <a:br>
              <a:rPr lang="en-US" sz="3600" dirty="0">
                <a:latin typeface="Arial" charset="0"/>
                <a:cs typeface="Arial" charset="0"/>
              </a:rPr>
            </a:br>
            <a:r>
              <a:rPr lang="en-US" dirty="0" smtClean="0">
                <a:latin typeface="Arial" charset="0"/>
                <a:cs typeface="Arial" charset="0"/>
              </a:rPr>
              <a:t>16:00 – 18:00, Queens 4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smtClean="0"/>
              <a:t>Call </a:t>
            </a:r>
            <a:r>
              <a:rPr lang="en-US" b="0" dirty="0"/>
              <a:t>meeting to Order.</a:t>
            </a:r>
          </a:p>
          <a:p>
            <a:pPr>
              <a:lnSpc>
                <a:spcPct val="80000"/>
              </a:lnSpc>
            </a:pPr>
            <a:r>
              <a:rPr lang="en-US" b="0" dirty="0"/>
              <a:t>Call for essential </a:t>
            </a:r>
            <a:r>
              <a:rPr lang="en-US" b="0" dirty="0" smtClean="0"/>
              <a:t>patents</a:t>
            </a:r>
          </a:p>
          <a:p>
            <a:pPr lvl="1">
              <a:lnSpc>
                <a:spcPct val="80000"/>
              </a:lnSpc>
            </a:pPr>
            <a:r>
              <a:rPr lang="en-US" dirty="0" smtClean="0"/>
              <a:t>No response.</a:t>
            </a:r>
            <a:endParaRPr lang="en-US" b="0" dirty="0"/>
          </a:p>
          <a:p>
            <a:pPr>
              <a:lnSpc>
                <a:spcPct val="80000"/>
              </a:lnSpc>
            </a:pPr>
            <a:r>
              <a:rPr lang="en-US" b="0" dirty="0"/>
              <a:t>Attendance Recording Reminder</a:t>
            </a:r>
          </a:p>
          <a:p>
            <a:pPr>
              <a:lnSpc>
                <a:spcPct val="80000"/>
              </a:lnSpc>
            </a:pPr>
            <a:r>
              <a:rPr lang="en-US" b="0" dirty="0"/>
              <a:t>Approval of </a:t>
            </a:r>
            <a:r>
              <a:rPr lang="en-US" b="0" dirty="0" smtClean="0"/>
              <a:t>Agenda</a:t>
            </a:r>
          </a:p>
          <a:p>
            <a:pPr>
              <a:lnSpc>
                <a:spcPct val="80000"/>
              </a:lnSpc>
            </a:pPr>
            <a:r>
              <a:rPr lang="en-US" b="0" dirty="0" smtClean="0"/>
              <a:t>Norm Finn (Cisco): Talked about status of 802.1Qbz and 802.1AC.</a:t>
            </a:r>
          </a:p>
          <a:p>
            <a:pPr>
              <a:lnSpc>
                <a:spcPct val="80000"/>
              </a:lnSpc>
            </a:pPr>
            <a:r>
              <a:rPr lang="en-US" b="0" dirty="0"/>
              <a:t>Presentation of submissions to resolve LB212 comments and improve the P802.11ak draft</a:t>
            </a:r>
            <a:r>
              <a:rPr lang="en-US" b="0" dirty="0" smtClean="0"/>
              <a:t>:</a:t>
            </a:r>
            <a:endParaRPr lang="en-US" b="0" dirty="0"/>
          </a:p>
          <a:p>
            <a:pPr>
              <a:lnSpc>
                <a:spcPct val="80000"/>
              </a:lnSpc>
            </a:pPr>
            <a:endParaRPr lang="en-US" dirty="0"/>
          </a:p>
        </p:txBody>
      </p:sp>
    </p:spTree>
    <p:extLst>
      <p:ext uri="{BB962C8B-B14F-4D97-AF65-F5344CB8AC3E}">
        <p14:creationId xmlns:p14="http://schemas.microsoft.com/office/powerpoint/2010/main" val="371183573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19</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Wednesday, 15 July 2015</a:t>
            </a:r>
            <a:r>
              <a:rPr lang="en-US" sz="3600" dirty="0">
                <a:latin typeface="Arial" charset="0"/>
                <a:cs typeface="Arial" charset="0"/>
              </a:rPr>
              <a:t/>
            </a:r>
            <a:br>
              <a:rPr lang="en-US" sz="3600" dirty="0">
                <a:latin typeface="Arial" charset="0"/>
                <a:cs typeface="Arial" charset="0"/>
              </a:rPr>
            </a:br>
            <a:r>
              <a:rPr lang="en-US" dirty="0" smtClean="0">
                <a:latin typeface="Arial" charset="0"/>
                <a:cs typeface="Arial" charset="0"/>
              </a:rPr>
              <a:t>16:00 – 18:00, Queens 4 Room</a:t>
            </a:r>
            <a:endParaRPr lang="en-US" dirty="0">
              <a:latin typeface="Arial" charset="0"/>
            </a:endParaRPr>
          </a:p>
        </p:txBody>
      </p:sp>
      <p:sp>
        <p:nvSpPr>
          <p:cNvPr id="117763" name="Rectangle 3"/>
          <p:cNvSpPr>
            <a:spLocks noGrp="1" noChangeArrowheads="1"/>
          </p:cNvSpPr>
          <p:nvPr>
            <p:ph type="body" sz="half" idx="1"/>
          </p:nvPr>
        </p:nvSpPr>
        <p:spPr>
          <a:xfrm>
            <a:off x="685800" y="1905000"/>
            <a:ext cx="7924800" cy="4572000"/>
          </a:xfrm>
          <a:noFill/>
          <a:ln/>
        </p:spPr>
        <p:txBody>
          <a:bodyPr/>
          <a:lstStyle/>
          <a:p>
            <a:pPr>
              <a:lnSpc>
                <a:spcPct val="80000"/>
              </a:lnSpc>
            </a:pPr>
            <a:r>
              <a:rPr lang="en-US" b="0" dirty="0" smtClean="0"/>
              <a:t>Moved, </a:t>
            </a:r>
            <a:r>
              <a:rPr lang="en-US" sz="2000" b="0" dirty="0" smtClean="0"/>
              <a:t>to approve the comment resolutions in the Santa Clara tab of 11-15/556r7 and direct the Editor to incorporate them into the draft.</a:t>
            </a:r>
          </a:p>
          <a:p>
            <a:pPr lvl="1">
              <a:lnSpc>
                <a:spcPct val="80000"/>
              </a:lnSpc>
            </a:pPr>
            <a:r>
              <a:rPr lang="en-US" b="0" dirty="0" smtClean="0"/>
              <a:t>Mover: Michael Fisher    Seconder: Richard Roy</a:t>
            </a:r>
          </a:p>
          <a:p>
            <a:pPr lvl="1">
              <a:lnSpc>
                <a:spcPct val="80000"/>
              </a:lnSpc>
            </a:pPr>
            <a:r>
              <a:rPr lang="en-US" b="0" dirty="0" smtClean="0"/>
              <a:t>Yes: 4   No: 0   Abstain: 0</a:t>
            </a:r>
            <a:endParaRPr lang="en-US" b="0" dirty="0"/>
          </a:p>
          <a:p>
            <a:pPr>
              <a:lnSpc>
                <a:spcPct val="80000"/>
              </a:lnSpc>
            </a:pPr>
            <a:r>
              <a:rPr lang="en-US" altLang="ja-JP" b="0" dirty="0" smtClean="0">
                <a:cs typeface="ＭＳ Ｐゴシック" charset="0"/>
              </a:rPr>
              <a:t>Recess </a:t>
            </a:r>
            <a:r>
              <a:rPr lang="en-US" altLang="ja-JP" b="0" dirty="0">
                <a:cs typeface="ＭＳ Ｐゴシック" charset="0"/>
              </a:rPr>
              <a:t>until 08:00 Thursday</a:t>
            </a:r>
          </a:p>
          <a:p>
            <a:pPr>
              <a:lnSpc>
                <a:spcPct val="80000"/>
              </a:lnSpc>
            </a:pPr>
            <a:endParaRPr lang="en-US" dirty="0"/>
          </a:p>
        </p:txBody>
      </p:sp>
    </p:spTree>
    <p:extLst>
      <p:ext uri="{BB962C8B-B14F-4D97-AF65-F5344CB8AC3E}">
        <p14:creationId xmlns:p14="http://schemas.microsoft.com/office/powerpoint/2010/main" val="233883791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2D372B59-F8C8-A348-8935-513C18E2AEC1}" type="slidenum">
              <a:rPr lang="en-US"/>
              <a:pPr/>
              <a:t>2</a:t>
            </a:fld>
            <a:endParaRPr lang="en-US"/>
          </a:p>
        </p:txBody>
      </p:sp>
      <p:sp>
        <p:nvSpPr>
          <p:cNvPr id="34818" name="Rectangle 2"/>
          <p:cNvSpPr>
            <a:spLocks noGrp="1" noChangeArrowheads="1"/>
          </p:cNvSpPr>
          <p:nvPr>
            <p:ph type="title"/>
          </p:nvPr>
        </p:nvSpPr>
        <p:spPr>
          <a:xfrm>
            <a:off x="685800" y="762000"/>
            <a:ext cx="7772400" cy="2362200"/>
          </a:xfrm>
          <a:noFill/>
          <a:ln/>
        </p:spPr>
        <p:txBody>
          <a:bodyPr/>
          <a:lstStyle/>
          <a:p>
            <a:r>
              <a:rPr lang="en-US" sz="4000" dirty="0">
                <a:solidFill>
                  <a:srgbClr val="0000FF"/>
                </a:solidFill>
                <a:latin typeface="Arial Black" charset="0"/>
              </a:rPr>
              <a:t>IEEE </a:t>
            </a:r>
            <a:r>
              <a:rPr lang="en-US" sz="4000" dirty="0" smtClean="0">
                <a:solidFill>
                  <a:srgbClr val="0000FF"/>
                </a:solidFill>
                <a:latin typeface="Arial Black" charset="0"/>
              </a:rPr>
              <a:t>802.11ak/GLK:</a:t>
            </a:r>
            <a:r>
              <a:rPr lang="en-US" sz="4000" dirty="0">
                <a:solidFill>
                  <a:srgbClr val="0000FF"/>
                </a:solidFill>
                <a:latin typeface="Arial Black" charset="0"/>
              </a:rPr>
              <a:t/>
            </a:r>
            <a:br>
              <a:rPr lang="en-US" sz="4000" dirty="0">
                <a:solidFill>
                  <a:srgbClr val="0000FF"/>
                </a:solidFill>
                <a:latin typeface="Arial Black" charset="0"/>
              </a:rPr>
            </a:br>
            <a:r>
              <a:rPr lang="en-GB" sz="4000" dirty="0">
                <a:solidFill>
                  <a:srgbClr val="0000FF"/>
                </a:solidFill>
                <a:latin typeface="Arial"/>
                <a:cs typeface="Arial"/>
              </a:rPr>
              <a:t>Enhancements For Transit Links Within Bridged </a:t>
            </a:r>
            <a:r>
              <a:rPr lang="en-GB" sz="4000" dirty="0" smtClean="0">
                <a:solidFill>
                  <a:srgbClr val="0000FF"/>
                </a:solidFill>
                <a:latin typeface="Arial"/>
                <a:cs typeface="Arial"/>
              </a:rPr>
              <a:t>Networks</a:t>
            </a:r>
            <a:endParaRPr lang="en-US" sz="4000" dirty="0">
              <a:solidFill>
                <a:srgbClr val="0000FF"/>
              </a:solidFill>
              <a:latin typeface="Arial Black" charset="0"/>
            </a:endParaRPr>
          </a:p>
        </p:txBody>
      </p:sp>
      <p:sp>
        <p:nvSpPr>
          <p:cNvPr id="34819" name="Rectangle 3"/>
          <p:cNvSpPr>
            <a:spLocks noGrp="1" noChangeArrowheads="1"/>
          </p:cNvSpPr>
          <p:nvPr>
            <p:ph type="body" idx="1"/>
          </p:nvPr>
        </p:nvSpPr>
        <p:spPr>
          <a:xfrm>
            <a:off x="609600" y="3200400"/>
            <a:ext cx="7924800" cy="3352800"/>
          </a:xfrm>
          <a:noFill/>
          <a:ln/>
        </p:spPr>
        <p:txBody>
          <a:bodyPr/>
          <a:lstStyle/>
          <a:p>
            <a:pPr algn="ctr">
              <a:lnSpc>
                <a:spcPct val="90000"/>
              </a:lnSpc>
              <a:buFontTx/>
              <a:buNone/>
            </a:pPr>
            <a:r>
              <a:rPr lang="en-US" sz="2800" dirty="0" smtClean="0">
                <a:latin typeface="Arial" charset="0"/>
              </a:rPr>
              <a:t>Waikoloa, Hawai‘i</a:t>
            </a:r>
            <a:endParaRPr lang="en-US" sz="2800" dirty="0">
              <a:latin typeface="Arial" charset="0"/>
            </a:endParaRPr>
          </a:p>
          <a:p>
            <a:pPr algn="ctr">
              <a:lnSpc>
                <a:spcPct val="90000"/>
              </a:lnSpc>
              <a:buFontTx/>
              <a:buNone/>
            </a:pPr>
            <a:r>
              <a:rPr lang="en-US" sz="2800" dirty="0" smtClean="0">
                <a:latin typeface="Arial" charset="0"/>
              </a:rPr>
              <a:t>13-16 July, 2015</a:t>
            </a:r>
          </a:p>
          <a:p>
            <a:pPr algn="ctr">
              <a:lnSpc>
                <a:spcPct val="90000"/>
              </a:lnSpc>
              <a:buFontTx/>
              <a:buNone/>
            </a:pPr>
            <a:endParaRPr lang="en-US" dirty="0">
              <a:latin typeface="Arial" charset="0"/>
            </a:endParaRPr>
          </a:p>
          <a:p>
            <a:pPr algn="ctr">
              <a:lnSpc>
                <a:spcPct val="90000"/>
              </a:lnSpc>
              <a:buFontTx/>
              <a:buNone/>
            </a:pPr>
            <a:r>
              <a:rPr lang="en-US" dirty="0" smtClean="0">
                <a:latin typeface="Arial" charset="0"/>
              </a:rPr>
              <a:t>Chair &amp; Editor: </a:t>
            </a:r>
            <a:r>
              <a:rPr lang="en-US" dirty="0">
                <a:latin typeface="Arial" charset="0"/>
              </a:rPr>
              <a:t>Donald E. Eastlake </a:t>
            </a:r>
            <a:r>
              <a:rPr lang="en-US" dirty="0" smtClean="0">
                <a:latin typeface="Arial" charset="0"/>
              </a:rPr>
              <a:t>3</a:t>
            </a:r>
            <a:r>
              <a:rPr lang="en-US" baseline="30000" dirty="0" smtClean="0">
                <a:latin typeface="Arial" charset="0"/>
              </a:rPr>
              <a:t>rd</a:t>
            </a:r>
            <a:r>
              <a:rPr lang="en-US" dirty="0" smtClean="0">
                <a:latin typeface="Arial" charset="0"/>
              </a:rPr>
              <a:t> (Huawei)</a:t>
            </a:r>
            <a:endParaRPr lang="en-US" dirty="0">
              <a:latin typeface="Arial" charset="0"/>
            </a:endParaRPr>
          </a:p>
          <a:p>
            <a:pPr algn="ctr">
              <a:lnSpc>
                <a:spcPct val="90000"/>
              </a:lnSpc>
              <a:buFontTx/>
              <a:buNone/>
            </a:pPr>
            <a:r>
              <a:rPr lang="en-US" sz="1600" dirty="0" smtClean="0">
                <a:latin typeface="Arial" charset="0"/>
                <a:hlinkClick r:id="rId3"/>
              </a:rPr>
              <a:t>d3e3e3@gmail.com</a:t>
            </a:r>
            <a:r>
              <a:rPr lang="en-US" sz="1600" dirty="0" smtClean="0">
                <a:latin typeface="Arial" charset="0"/>
              </a:rPr>
              <a:t>     +</a:t>
            </a:r>
            <a:r>
              <a:rPr lang="en-US" sz="1600" dirty="0">
                <a:latin typeface="Arial" charset="0"/>
              </a:rPr>
              <a:t>1-508</a:t>
            </a:r>
            <a:r>
              <a:rPr lang="en-US" sz="1600" dirty="0" smtClean="0">
                <a:latin typeface="Arial" charset="0"/>
              </a:rPr>
              <a:t>-333-2270</a:t>
            </a:r>
          </a:p>
          <a:p>
            <a:pPr algn="ctr">
              <a:lnSpc>
                <a:spcPct val="90000"/>
              </a:lnSpc>
              <a:buFontTx/>
              <a:buNone/>
            </a:pPr>
            <a:r>
              <a:rPr lang="en-US" sz="1800" dirty="0" smtClean="0">
                <a:latin typeface="Arial" charset="0"/>
              </a:rPr>
              <a:t>Vice Chair: Mark Hamilton (Ruckus Wireless)</a:t>
            </a:r>
          </a:p>
          <a:p>
            <a:pPr algn="ctr">
              <a:lnSpc>
                <a:spcPct val="90000"/>
              </a:lnSpc>
              <a:buFontTx/>
              <a:buNone/>
            </a:pPr>
            <a:r>
              <a:rPr lang="en-US" sz="1800" dirty="0" smtClean="0">
                <a:latin typeface="Arial" charset="0"/>
              </a:rPr>
              <a:t>Vice Editor: Norm Finn (Cisco)</a:t>
            </a:r>
            <a:endParaRPr lang="en-US" sz="1800" dirty="0">
              <a:latin typeface="Arial" charset="0"/>
            </a:endParaRPr>
          </a:p>
          <a:p>
            <a:pPr algn="ctr">
              <a:lnSpc>
                <a:spcPct val="90000"/>
              </a:lnSpc>
              <a:buFontTx/>
              <a:buNone/>
            </a:pPr>
            <a:r>
              <a:rPr lang="en-US" sz="1800" dirty="0" smtClean="0">
                <a:latin typeface="Arial" charset="0"/>
              </a:rPr>
              <a:t>Secretary: </a:t>
            </a:r>
            <a:r>
              <a:rPr lang="en-US" sz="1800" dirty="0" smtClean="0">
                <a:solidFill>
                  <a:srgbClr val="FF0000"/>
                </a:solidFill>
                <a:latin typeface="Arial" charset="0"/>
              </a:rPr>
              <a:t>Vacant</a:t>
            </a:r>
            <a:endParaRPr lang="en-US" sz="1800" b="0" dirty="0" smtClean="0">
              <a:solidFill>
                <a:srgbClr val="FF0000"/>
              </a:solidFill>
              <a:latin typeface="Arial" charset="0"/>
            </a:endParaRPr>
          </a:p>
          <a:p>
            <a:pPr algn="ctr">
              <a:lnSpc>
                <a:spcPct val="90000"/>
              </a:lnSpc>
              <a:buFontTx/>
              <a:buNone/>
            </a:pPr>
            <a:r>
              <a:rPr lang="en-US" sz="1600" b="0" dirty="0" smtClean="0">
                <a:latin typeface="Arial" charset="0"/>
              </a:rPr>
              <a:t>Mailing list: STDS-802-11-TGAK@listserv.ieee.org</a:t>
            </a:r>
            <a:endParaRPr lang="en-US" sz="1600" dirty="0">
              <a:solidFill>
                <a:srgbClr val="FF0000"/>
              </a:solidFill>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20</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 16 July 2015</a:t>
            </a:r>
            <a:br>
              <a:rPr lang="en-US" sz="4000" dirty="0" smtClean="0">
                <a:latin typeface="Arial" charset="0"/>
                <a:cs typeface="Arial" charset="0"/>
              </a:rPr>
            </a:br>
            <a:r>
              <a:rPr lang="en-US" sz="2800" dirty="0" smtClean="0">
                <a:latin typeface="Arial" charset="0"/>
                <a:cs typeface="Arial" charset="0"/>
              </a:rPr>
              <a:t>08:00 – 10:00, Kings 2 Room</a:t>
            </a:r>
            <a:endParaRPr lang="en-US" sz="2800"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90000"/>
              </a:lnSpc>
            </a:pPr>
            <a:r>
              <a:rPr lang="en-US" dirty="0" smtClean="0"/>
              <a:t>Call </a:t>
            </a:r>
            <a:r>
              <a:rPr lang="en-US" dirty="0" err="1"/>
              <a:t>TGak</a:t>
            </a:r>
            <a:r>
              <a:rPr lang="en-US" dirty="0"/>
              <a:t> Joint Meeting with </a:t>
            </a:r>
            <a:r>
              <a:rPr lang="en-US" dirty="0" smtClean="0"/>
              <a:t>ARC SC and 802.1Qbz to Order</a:t>
            </a:r>
          </a:p>
          <a:p>
            <a:pPr>
              <a:lnSpc>
                <a:spcPct val="90000"/>
              </a:lnSpc>
            </a:pPr>
            <a:r>
              <a:rPr lang="en-US" b="0" dirty="0" smtClean="0"/>
              <a:t>Joseph Levy taking minutes for ARC.</a:t>
            </a:r>
            <a:endParaRPr lang="en-US" b="0" dirty="0"/>
          </a:p>
          <a:p>
            <a:pPr>
              <a:lnSpc>
                <a:spcPct val="90000"/>
              </a:lnSpc>
            </a:pPr>
            <a:r>
              <a:rPr lang="en-US" altLang="ja-JP" b="0" dirty="0" smtClean="0">
                <a:cs typeface="ＭＳ Ｐゴシック" charset="0"/>
              </a:rPr>
              <a:t>IPR </a:t>
            </a:r>
            <a:r>
              <a:rPr lang="en-US" altLang="ja-JP" b="0" dirty="0">
                <a:cs typeface="ＭＳ Ｐゴシック" charset="0"/>
              </a:rPr>
              <a:t>and Attendance Recording </a:t>
            </a:r>
            <a:r>
              <a:rPr lang="en-US" altLang="ja-JP" b="0" dirty="0" smtClean="0">
                <a:cs typeface="ＭＳ Ｐゴシック" charset="0"/>
              </a:rPr>
              <a:t>Reminder</a:t>
            </a:r>
          </a:p>
          <a:p>
            <a:pPr>
              <a:lnSpc>
                <a:spcPct val="90000"/>
              </a:lnSpc>
            </a:pPr>
            <a:r>
              <a:rPr lang="en-US" altLang="ja-JP" b="0" dirty="0" smtClean="0">
                <a:cs typeface="ＭＳ Ｐゴシック" charset="0"/>
              </a:rPr>
              <a:t>Approval of Agenda</a:t>
            </a:r>
          </a:p>
          <a:p>
            <a:pPr>
              <a:lnSpc>
                <a:spcPct val="90000"/>
              </a:lnSpc>
            </a:pPr>
            <a:endParaRPr lang="en-US" altLang="ja-JP" b="0" dirty="0" smtClean="0">
              <a:cs typeface="ＭＳ Ｐゴシック" charset="0"/>
            </a:endParaRPr>
          </a:p>
          <a:p>
            <a:pPr>
              <a:lnSpc>
                <a:spcPct val="80000"/>
              </a:lnSpc>
            </a:pPr>
            <a:r>
              <a:rPr lang="en-GB" b="0" dirty="0"/>
              <a:t>802.11ak status, Donald Eastlake (</a:t>
            </a:r>
            <a:r>
              <a:rPr lang="en-GB" b="0" dirty="0" smtClean="0"/>
              <a:t>Huawei Technologies)</a:t>
            </a:r>
            <a:endParaRPr lang="en-GB" b="0" dirty="0"/>
          </a:p>
          <a:p>
            <a:pPr>
              <a:lnSpc>
                <a:spcPct val="80000"/>
              </a:lnSpc>
            </a:pPr>
            <a:r>
              <a:rPr lang="en-GB" b="0" dirty="0" smtClean="0"/>
              <a:t>802.1AC status, John Messenger (</a:t>
            </a:r>
            <a:r>
              <a:rPr lang="en-GB" b="0" dirty="0" err="1" smtClean="0"/>
              <a:t>Adva</a:t>
            </a:r>
            <a:r>
              <a:rPr lang="en-GB" b="0" dirty="0" smtClean="0"/>
              <a:t> Optical Networking)</a:t>
            </a:r>
          </a:p>
          <a:p>
            <a:pPr>
              <a:lnSpc>
                <a:spcPct val="80000"/>
              </a:lnSpc>
            </a:pPr>
            <a:r>
              <a:rPr lang="en-GB" b="0" dirty="0" smtClean="0"/>
              <a:t>802.1Qbz status, Norm Finn (Cisco)</a:t>
            </a:r>
          </a:p>
          <a:p>
            <a:pPr>
              <a:lnSpc>
                <a:spcPct val="80000"/>
              </a:lnSpc>
            </a:pPr>
            <a:r>
              <a:rPr lang="en-US" b="0" dirty="0"/>
              <a:t>802.1Qbz Comment </a:t>
            </a:r>
            <a:r>
              <a:rPr lang="en-US" b="0" dirty="0" smtClean="0"/>
              <a:t>Resolution</a:t>
            </a:r>
            <a:endParaRPr lang="en-US" b="0" dirty="0"/>
          </a:p>
        </p:txBody>
      </p:sp>
    </p:spTree>
    <p:extLst>
      <p:ext uri="{BB962C8B-B14F-4D97-AF65-F5344CB8AC3E}">
        <p14:creationId xmlns:p14="http://schemas.microsoft.com/office/powerpoint/2010/main" val="67011287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21</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 16 July 2015</a:t>
            </a:r>
            <a:br>
              <a:rPr lang="en-US" sz="4000" dirty="0" smtClean="0">
                <a:latin typeface="Arial" charset="0"/>
                <a:cs typeface="Arial" charset="0"/>
              </a:rPr>
            </a:br>
            <a:r>
              <a:rPr lang="en-US" sz="2800" dirty="0" smtClean="0">
                <a:latin typeface="Arial" charset="0"/>
                <a:cs typeface="Arial" charset="0"/>
              </a:rPr>
              <a:t>08:00 – 10:00, Kings 2 Room</a:t>
            </a:r>
            <a:endParaRPr lang="en-US" sz="2800" dirty="0">
              <a:latin typeface="Arial" charset="0"/>
              <a:cs typeface="Arial" charset="0"/>
            </a:endParaRP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80000"/>
              </a:lnSpc>
            </a:pPr>
            <a:r>
              <a:rPr lang="en-US" dirty="0"/>
              <a:t>802.11ak Teleconferences, </a:t>
            </a:r>
            <a:r>
              <a:rPr lang="en-US" b="0" dirty="0"/>
              <a:t>joint with 802.1Qbz if mutually convenient:</a:t>
            </a:r>
          </a:p>
          <a:p>
            <a:pPr lvl="1">
              <a:lnSpc>
                <a:spcPct val="80000"/>
              </a:lnSpc>
            </a:pPr>
            <a:r>
              <a:rPr lang="en-US" b="1" dirty="0" smtClean="0"/>
              <a:t>1 ½ </a:t>
            </a:r>
            <a:r>
              <a:rPr lang="en-US" dirty="0" smtClean="0"/>
              <a:t>hour </a:t>
            </a:r>
            <a:r>
              <a:rPr lang="en-US" dirty="0"/>
              <a:t>teleconferences through the September 2015 802.11 meeting on Mondays the 3</a:t>
            </a:r>
            <a:r>
              <a:rPr lang="en-US" baseline="30000" dirty="0"/>
              <a:t>rd</a:t>
            </a:r>
            <a:r>
              <a:rPr lang="en-US" dirty="0"/>
              <a:t>, 10</a:t>
            </a:r>
            <a:r>
              <a:rPr lang="en-US" baseline="30000" dirty="0"/>
              <a:t>th</a:t>
            </a:r>
            <a:r>
              <a:rPr lang="en-US" dirty="0" smtClean="0"/>
              <a:t>, 24</a:t>
            </a:r>
            <a:r>
              <a:rPr lang="en-US" baseline="30000" dirty="0" smtClean="0"/>
              <a:t>th</a:t>
            </a:r>
            <a:r>
              <a:rPr lang="en-US" dirty="0"/>
              <a:t> </a:t>
            </a:r>
            <a:r>
              <a:rPr lang="en-US" dirty="0" smtClean="0"/>
              <a:t>and </a:t>
            </a:r>
            <a:r>
              <a:rPr lang="en-US" dirty="0"/>
              <a:t>31</a:t>
            </a:r>
            <a:r>
              <a:rPr lang="en-US" baseline="30000" dirty="0"/>
              <a:t>st</a:t>
            </a:r>
            <a:r>
              <a:rPr lang="en-US" dirty="0"/>
              <a:t> of August at 10am Eastern time.</a:t>
            </a:r>
          </a:p>
          <a:p>
            <a:pPr lvl="1">
              <a:lnSpc>
                <a:spcPct val="80000"/>
              </a:lnSpc>
            </a:pPr>
            <a:r>
              <a:rPr lang="en-US" dirty="0" smtClean="0"/>
              <a:t>Approved by unanimous consent.</a:t>
            </a:r>
            <a:endParaRPr lang="en-US" dirty="0"/>
          </a:p>
          <a:p>
            <a:pPr>
              <a:lnSpc>
                <a:spcPct val="80000"/>
              </a:lnSpc>
            </a:pPr>
            <a:endParaRPr lang="en-US" b="0" dirty="0" smtClean="0"/>
          </a:p>
          <a:p>
            <a:pPr>
              <a:lnSpc>
                <a:spcPct val="80000"/>
              </a:lnSpc>
            </a:pPr>
            <a:r>
              <a:rPr lang="en-US" b="0" dirty="0" smtClean="0"/>
              <a:t>802.1AC Comment Resolution</a:t>
            </a:r>
          </a:p>
          <a:p>
            <a:pPr>
              <a:lnSpc>
                <a:spcPct val="80000"/>
              </a:lnSpc>
            </a:pPr>
            <a:endParaRPr lang="en-US" b="0" dirty="0" smtClean="0"/>
          </a:p>
          <a:p>
            <a:pPr>
              <a:lnSpc>
                <a:spcPct val="80000"/>
              </a:lnSpc>
            </a:pPr>
            <a:r>
              <a:rPr lang="en-US" b="0" dirty="0" smtClean="0"/>
              <a:t>Recess </a:t>
            </a:r>
            <a:r>
              <a:rPr lang="en-US" b="0" dirty="0" err="1"/>
              <a:t>TGk</a:t>
            </a:r>
            <a:r>
              <a:rPr lang="en-US" b="0" dirty="0"/>
              <a:t> until 10:30 </a:t>
            </a:r>
            <a:r>
              <a:rPr lang="en-US" b="0" dirty="0" smtClean="0"/>
              <a:t>today</a:t>
            </a:r>
            <a:endParaRPr lang="en-US" b="0" dirty="0"/>
          </a:p>
        </p:txBody>
      </p:sp>
    </p:spTree>
    <p:extLst>
      <p:ext uri="{BB962C8B-B14F-4D97-AF65-F5344CB8AC3E}">
        <p14:creationId xmlns:p14="http://schemas.microsoft.com/office/powerpoint/2010/main" val="404162031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22</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a:t>
            </a:r>
            <a:r>
              <a:rPr lang="en-US" sz="4400" dirty="0" smtClean="0">
                <a:latin typeface="Arial" charset="0"/>
                <a:cs typeface="Arial" charset="0"/>
              </a:rPr>
              <a:t>, </a:t>
            </a:r>
            <a:r>
              <a:rPr lang="en-US" sz="4000" dirty="0">
                <a:latin typeface="Arial" charset="0"/>
                <a:cs typeface="Arial" charset="0"/>
              </a:rPr>
              <a:t>16 July 2015</a:t>
            </a:r>
            <a:r>
              <a:rPr lang="en-US" sz="4000" dirty="0" smtClean="0">
                <a:latin typeface="Arial" charset="0"/>
                <a:cs typeface="Arial" charset="0"/>
              </a:rPr>
              <a:t/>
            </a:r>
            <a:br>
              <a:rPr lang="en-US" sz="4000" dirty="0" smtClean="0">
                <a:latin typeface="Arial" charset="0"/>
                <a:cs typeface="Arial" charset="0"/>
              </a:rPr>
            </a:br>
            <a:r>
              <a:rPr lang="en-US" dirty="0" smtClean="0">
                <a:latin typeface="Arial" charset="0"/>
                <a:cs typeface="Arial" charset="0"/>
              </a:rPr>
              <a:t>10:</a:t>
            </a:r>
            <a:r>
              <a:rPr lang="en-US" dirty="0">
                <a:latin typeface="Arial" charset="0"/>
                <a:cs typeface="Arial" charset="0"/>
              </a:rPr>
              <a:t>3</a:t>
            </a:r>
            <a:r>
              <a:rPr lang="en-US" dirty="0" smtClean="0">
                <a:latin typeface="Arial" charset="0"/>
                <a:cs typeface="Arial" charset="0"/>
              </a:rPr>
              <a:t>0 – 12:</a:t>
            </a:r>
            <a:r>
              <a:rPr lang="en-US" dirty="0">
                <a:latin typeface="Arial" charset="0"/>
                <a:cs typeface="Arial" charset="0"/>
              </a:rPr>
              <a:t>30, Queens 4 Room</a:t>
            </a: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90000"/>
              </a:lnSpc>
            </a:pPr>
            <a:r>
              <a:rPr lang="en-US" b="0" dirty="0" smtClean="0"/>
              <a:t>Call </a:t>
            </a:r>
            <a:r>
              <a:rPr lang="en-US" b="0" dirty="0" err="1" smtClean="0"/>
              <a:t>TGak</a:t>
            </a:r>
            <a:r>
              <a:rPr lang="en-US" b="0" dirty="0" smtClean="0"/>
              <a:t> Meeting to Order</a:t>
            </a:r>
          </a:p>
          <a:p>
            <a:pPr>
              <a:lnSpc>
                <a:spcPct val="90000"/>
              </a:lnSpc>
            </a:pPr>
            <a:r>
              <a:rPr lang="en-US" altLang="ja-JP" b="0" dirty="0" smtClean="0">
                <a:cs typeface="ＭＳ Ｐゴシック" charset="0"/>
              </a:rPr>
              <a:t>IPR </a:t>
            </a:r>
            <a:r>
              <a:rPr lang="en-US" altLang="ja-JP" b="0" dirty="0">
                <a:cs typeface="ＭＳ Ｐゴシック" charset="0"/>
              </a:rPr>
              <a:t>and Attendance Recording </a:t>
            </a:r>
            <a:r>
              <a:rPr lang="en-US" altLang="ja-JP" b="0" dirty="0" smtClean="0">
                <a:cs typeface="ＭＳ Ｐゴシック" charset="0"/>
              </a:rPr>
              <a:t>Reminder</a:t>
            </a:r>
          </a:p>
          <a:p>
            <a:pPr>
              <a:lnSpc>
                <a:spcPct val="90000"/>
              </a:lnSpc>
            </a:pPr>
            <a:r>
              <a:rPr lang="en-US" altLang="ja-JP" b="0" dirty="0" smtClean="0">
                <a:cs typeface="ＭＳ Ｐゴシック" charset="0"/>
              </a:rPr>
              <a:t>Approval of agenda</a:t>
            </a:r>
          </a:p>
          <a:p>
            <a:pPr>
              <a:lnSpc>
                <a:spcPct val="80000"/>
              </a:lnSpc>
            </a:pPr>
            <a:r>
              <a:rPr lang="en-US" b="0" dirty="0"/>
              <a:t>Presentation of submissions to resolve LB212 comments and improve the P802.11ak draft</a:t>
            </a:r>
            <a:r>
              <a:rPr lang="en-US" b="0" dirty="0" smtClean="0"/>
              <a:t>:</a:t>
            </a:r>
          </a:p>
          <a:p>
            <a:pPr>
              <a:lnSpc>
                <a:spcPct val="80000"/>
              </a:lnSpc>
            </a:pPr>
            <a:r>
              <a:rPr lang="en-US" b="0" dirty="0"/>
              <a:t>GLK-GCR</a:t>
            </a:r>
            <a:r>
              <a:rPr lang="en-US" b="0" dirty="0" smtClean="0"/>
              <a:t>:</a:t>
            </a:r>
          </a:p>
          <a:p>
            <a:pPr lvl="1">
              <a:lnSpc>
                <a:spcPct val="80000"/>
              </a:lnSpc>
            </a:pPr>
            <a:r>
              <a:rPr lang="en-US" b="0" dirty="0" smtClean="0"/>
              <a:t>11</a:t>
            </a:r>
            <a:r>
              <a:rPr lang="en-US" b="0" dirty="0"/>
              <a:t>-15/724r2 (doc)</a:t>
            </a:r>
            <a:r>
              <a:rPr lang="en-US" b="0" dirty="0" smtClean="0"/>
              <a:t>, “</a:t>
            </a:r>
            <a:r>
              <a:rPr lang="en-US" dirty="0" smtClean="0"/>
              <a:t>S</a:t>
            </a:r>
            <a:r>
              <a:rPr lang="en-GB" dirty="0" err="1" smtClean="0"/>
              <a:t>olutions</a:t>
            </a:r>
            <a:r>
              <a:rPr lang="en-GB" dirty="0" smtClean="0"/>
              <a:t> </a:t>
            </a:r>
            <a:r>
              <a:rPr lang="en-GB" dirty="0"/>
              <a:t>to some GLK-GCR related Comments (Part 1</a:t>
            </a:r>
            <a:r>
              <a:rPr lang="en-GB" dirty="0" smtClean="0"/>
              <a:t>)</a:t>
            </a:r>
            <a:r>
              <a:rPr lang="en-US" dirty="0" smtClean="0"/>
              <a:t>”,</a:t>
            </a:r>
            <a:r>
              <a:rPr lang="en-US" dirty="0"/>
              <a:t> Ganesh </a:t>
            </a:r>
            <a:r>
              <a:rPr lang="en-US" dirty="0" err="1"/>
              <a:t>Venkatesan</a:t>
            </a:r>
            <a:r>
              <a:rPr lang="en-US" dirty="0"/>
              <a:t> (Intel</a:t>
            </a:r>
            <a:r>
              <a:rPr lang="en-US" dirty="0" smtClean="0"/>
              <a:t>)</a:t>
            </a:r>
          </a:p>
          <a:p>
            <a:pPr lvl="1">
              <a:lnSpc>
                <a:spcPct val="80000"/>
              </a:lnSpc>
            </a:pPr>
            <a:r>
              <a:rPr lang="en-US" b="0" dirty="0" smtClean="0"/>
              <a:t>11</a:t>
            </a:r>
            <a:r>
              <a:rPr lang="en-US" b="0" dirty="0"/>
              <a:t>-15/796r0 (doc), </a:t>
            </a:r>
            <a:r>
              <a:rPr lang="en-US" dirty="0"/>
              <a:t>“S</a:t>
            </a:r>
            <a:r>
              <a:rPr lang="en-GB" dirty="0" err="1"/>
              <a:t>olutions</a:t>
            </a:r>
            <a:r>
              <a:rPr lang="en-GB" dirty="0"/>
              <a:t> to some GLK-GCR related Comments (Part </a:t>
            </a:r>
            <a:r>
              <a:rPr lang="en-GB" dirty="0" smtClean="0"/>
              <a:t>2)</a:t>
            </a:r>
            <a:r>
              <a:rPr lang="en-US" dirty="0"/>
              <a:t>”, </a:t>
            </a:r>
            <a:r>
              <a:rPr lang="en-US" b="0" dirty="0" smtClean="0"/>
              <a:t>Ganesh </a:t>
            </a:r>
            <a:r>
              <a:rPr lang="en-US" b="0" dirty="0" err="1"/>
              <a:t>Venkatesan</a:t>
            </a:r>
            <a:r>
              <a:rPr lang="en-US" b="0" dirty="0"/>
              <a:t> (Intel</a:t>
            </a:r>
            <a:r>
              <a:rPr lang="en-US" b="0" dirty="0" smtClean="0"/>
              <a:t>)</a:t>
            </a:r>
            <a:endParaRPr lang="en-US" b="0" dirty="0"/>
          </a:p>
          <a:p>
            <a:pPr>
              <a:lnSpc>
                <a:spcPct val="80000"/>
              </a:lnSpc>
            </a:pPr>
            <a:r>
              <a:rPr lang="en-US" b="0" dirty="0" smtClean="0"/>
              <a:t>Recess </a:t>
            </a:r>
            <a:r>
              <a:rPr lang="en-US" b="0" dirty="0"/>
              <a:t>until 16:00 today</a:t>
            </a:r>
          </a:p>
          <a:p>
            <a:pPr>
              <a:lnSpc>
                <a:spcPct val="80000"/>
              </a:lnSpc>
            </a:pPr>
            <a:endParaRPr lang="en-US" b="0" dirty="0"/>
          </a:p>
          <a:p>
            <a:pPr marL="0" indent="0">
              <a:lnSpc>
                <a:spcPct val="90000"/>
              </a:lnSpc>
              <a:buNone/>
            </a:pPr>
            <a:endParaRPr lang="en-US" b="0" dirty="0" smtClean="0">
              <a:cs typeface="ＭＳ Ｐゴシック" charset="0"/>
            </a:endParaRPr>
          </a:p>
        </p:txBody>
      </p:sp>
    </p:spTree>
    <p:extLst>
      <p:ext uri="{BB962C8B-B14F-4D97-AF65-F5344CB8AC3E}">
        <p14:creationId xmlns:p14="http://schemas.microsoft.com/office/powerpoint/2010/main" val="153082950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Pending Presentations</a:t>
            </a:r>
            <a:endParaRPr lang="en-US" dirty="0"/>
          </a:p>
        </p:txBody>
      </p:sp>
      <p:sp>
        <p:nvSpPr>
          <p:cNvPr id="9" name="Content Placeholder 8"/>
          <p:cNvSpPr>
            <a:spLocks noGrp="1"/>
          </p:cNvSpPr>
          <p:nvPr>
            <p:ph idx="1"/>
          </p:nvPr>
        </p:nvSpPr>
        <p:spPr/>
        <p:txBody>
          <a:bodyPr/>
          <a:lstStyle/>
          <a:p>
            <a:pPr>
              <a:lnSpc>
                <a:spcPct val="80000"/>
              </a:lnSpc>
            </a:pPr>
            <a:r>
              <a:rPr lang="en-US" b="0" dirty="0" smtClean="0"/>
              <a:t>11</a:t>
            </a:r>
            <a:r>
              <a:rPr lang="en-US" b="0" dirty="0"/>
              <a:t>-15/0795r0, “Addressing Comment Resolutions” (doc), David </a:t>
            </a:r>
            <a:r>
              <a:rPr lang="en-US" b="0" dirty="0" err="1"/>
              <a:t>Kloper</a:t>
            </a:r>
            <a:r>
              <a:rPr lang="en-US" b="0" dirty="0"/>
              <a:t> (Cisco)</a:t>
            </a:r>
          </a:p>
          <a:p>
            <a:pPr>
              <a:lnSpc>
                <a:spcPct val="80000"/>
              </a:lnSpc>
            </a:pPr>
            <a:r>
              <a:rPr lang="en-US" b="0" dirty="0"/>
              <a:t>11-15/791, “Addressing Simplifications”, David </a:t>
            </a:r>
            <a:r>
              <a:rPr lang="en-US" b="0" dirty="0" err="1"/>
              <a:t>Kloper</a:t>
            </a:r>
            <a:r>
              <a:rPr lang="en-US" b="0" dirty="0"/>
              <a:t> (Cisco</a:t>
            </a:r>
            <a:r>
              <a:rPr lang="en-US" b="0" dirty="0" smtClean="0"/>
              <a:t>)</a:t>
            </a:r>
          </a:p>
          <a:p>
            <a:pPr marL="342900" lvl="1" indent="-342900">
              <a:lnSpc>
                <a:spcPct val="80000"/>
              </a:lnSpc>
              <a:buFontTx/>
              <a:buChar char="•"/>
            </a:pPr>
            <a:r>
              <a:rPr lang="en-US" sz="2400" dirty="0"/>
              <a:t> 11-15/150r9 (</a:t>
            </a:r>
            <a:r>
              <a:rPr lang="en-US" sz="2400" dirty="0" err="1"/>
              <a:t>ppt</a:t>
            </a:r>
            <a:r>
              <a:rPr lang="en-US" sz="2400" dirty="0"/>
              <a:t>), “</a:t>
            </a:r>
            <a:r>
              <a:rPr lang="en-CA" sz="2400" dirty="0"/>
              <a:t>GCR using SYNRA for GLK”,</a:t>
            </a:r>
            <a:r>
              <a:rPr lang="en-US" sz="2400" dirty="0"/>
              <a:t> Ganesh </a:t>
            </a:r>
            <a:r>
              <a:rPr lang="en-US" sz="2400" dirty="0" err="1"/>
              <a:t>Venkatesan</a:t>
            </a:r>
            <a:r>
              <a:rPr lang="en-US" sz="2400" dirty="0"/>
              <a:t> (Intel)</a:t>
            </a:r>
          </a:p>
          <a:p>
            <a:pPr>
              <a:lnSpc>
                <a:spcPct val="80000"/>
              </a:lnSpc>
            </a:pPr>
            <a:r>
              <a:rPr lang="en-US" b="0" dirty="0" smtClean="0"/>
              <a:t>11</a:t>
            </a:r>
            <a:r>
              <a:rPr lang="en-US" b="0" dirty="0" smtClean="0"/>
              <a:t>-15/556r7</a:t>
            </a:r>
            <a:endParaRPr lang="en-US" b="0" dirty="0"/>
          </a:p>
          <a:p>
            <a:endParaRPr lang="en-US" dirty="0"/>
          </a:p>
        </p:txBody>
      </p:sp>
      <p:sp>
        <p:nvSpPr>
          <p:cNvPr id="5" name="Date Placeholder 4"/>
          <p:cNvSpPr>
            <a:spLocks noGrp="1"/>
          </p:cNvSpPr>
          <p:nvPr>
            <p:ph type="dt" sz="half" idx="10"/>
          </p:nvPr>
        </p:nvSpPr>
        <p:spPr/>
        <p:txBody>
          <a:bodyPr/>
          <a:lstStyle/>
          <a:p>
            <a:r>
              <a:rPr lang="en-US" smtClean="0"/>
              <a:t>July 2015</a:t>
            </a:r>
            <a:endParaRPr lang="en-US"/>
          </a:p>
        </p:txBody>
      </p:sp>
      <p:sp>
        <p:nvSpPr>
          <p:cNvPr id="6" name="Footer Placeholder 5"/>
          <p:cNvSpPr>
            <a:spLocks noGrp="1"/>
          </p:cNvSpPr>
          <p:nvPr>
            <p:ph type="ftr" sz="quarter" idx="11"/>
          </p:nvPr>
        </p:nvSpPr>
        <p:spPr/>
        <p:txBody>
          <a:bodyPr/>
          <a:lstStyle/>
          <a:p>
            <a:r>
              <a:rPr lang="en-US" smtClean="0"/>
              <a:t>Donald Eastlake 3rd, Huawei Technologies</a:t>
            </a:r>
            <a:endParaRPr lang="en-US"/>
          </a:p>
        </p:txBody>
      </p:sp>
      <p:sp>
        <p:nvSpPr>
          <p:cNvPr id="7" name="Slide Number Placeholder 6"/>
          <p:cNvSpPr>
            <a:spLocks noGrp="1"/>
          </p:cNvSpPr>
          <p:nvPr>
            <p:ph type="sldNum" sz="quarter" idx="12"/>
          </p:nvPr>
        </p:nvSpPr>
        <p:spPr/>
        <p:txBody>
          <a:bodyPr/>
          <a:lstStyle/>
          <a:p>
            <a:r>
              <a:rPr lang="en-US" smtClean="0"/>
              <a:t>Slide </a:t>
            </a:r>
            <a:fld id="{121BAD72-3FA3-0443-AF57-ABE30D2ACA31}" type="slidenum">
              <a:rPr lang="en-US" smtClean="0"/>
              <a:pPr/>
              <a:t>23</a:t>
            </a:fld>
            <a:endParaRPr lang="en-US"/>
          </a:p>
        </p:txBody>
      </p:sp>
    </p:spTree>
    <p:extLst>
      <p:ext uri="{BB962C8B-B14F-4D97-AF65-F5344CB8AC3E}">
        <p14:creationId xmlns:p14="http://schemas.microsoft.com/office/powerpoint/2010/main" val="2372957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24</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a:t>
            </a:r>
            <a:r>
              <a:rPr lang="en-US" sz="4400" dirty="0" smtClean="0">
                <a:latin typeface="Arial" charset="0"/>
                <a:cs typeface="Arial" charset="0"/>
              </a:rPr>
              <a:t>, </a:t>
            </a:r>
            <a:r>
              <a:rPr lang="en-US" sz="4000" dirty="0" smtClean="0">
                <a:latin typeface="Arial" charset="0"/>
                <a:cs typeface="Arial" charset="0"/>
              </a:rPr>
              <a:t>16 July 2015</a:t>
            </a:r>
            <a:br>
              <a:rPr lang="en-US" sz="4000" dirty="0" smtClean="0">
                <a:latin typeface="Arial" charset="0"/>
                <a:cs typeface="Arial" charset="0"/>
              </a:rPr>
            </a:br>
            <a:r>
              <a:rPr lang="en-US" dirty="0" smtClean="0">
                <a:latin typeface="Arial" charset="0"/>
                <a:cs typeface="Arial" charset="0"/>
              </a:rPr>
              <a:t>16:00 – 18:</a:t>
            </a:r>
            <a:r>
              <a:rPr lang="en-US" dirty="0">
                <a:latin typeface="Arial" charset="0"/>
                <a:cs typeface="Arial" charset="0"/>
              </a:rPr>
              <a:t>00, Queens 4 Room</a:t>
            </a: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90000"/>
              </a:lnSpc>
            </a:pPr>
            <a:r>
              <a:rPr lang="en-US" b="0" dirty="0" smtClean="0"/>
              <a:t>Call </a:t>
            </a:r>
            <a:r>
              <a:rPr lang="en-US" b="0" dirty="0" err="1" smtClean="0"/>
              <a:t>TGak</a:t>
            </a:r>
            <a:r>
              <a:rPr lang="en-US" b="0" dirty="0" smtClean="0"/>
              <a:t> Meeting to Order</a:t>
            </a:r>
          </a:p>
          <a:p>
            <a:pPr>
              <a:lnSpc>
                <a:spcPct val="90000"/>
              </a:lnSpc>
            </a:pPr>
            <a:r>
              <a:rPr lang="en-US" altLang="ja-JP" b="0" dirty="0" smtClean="0">
                <a:cs typeface="ＭＳ Ｐゴシック" charset="0"/>
              </a:rPr>
              <a:t>IPR </a:t>
            </a:r>
            <a:r>
              <a:rPr lang="en-US" altLang="ja-JP" b="0" dirty="0">
                <a:cs typeface="ＭＳ Ｐゴシック" charset="0"/>
              </a:rPr>
              <a:t>and Attendance Recording </a:t>
            </a:r>
            <a:r>
              <a:rPr lang="en-US" altLang="ja-JP" b="0" dirty="0" smtClean="0">
                <a:cs typeface="ＭＳ Ｐゴシック" charset="0"/>
              </a:rPr>
              <a:t>Reminder</a:t>
            </a:r>
          </a:p>
          <a:p>
            <a:pPr>
              <a:lnSpc>
                <a:spcPct val="90000"/>
              </a:lnSpc>
            </a:pPr>
            <a:r>
              <a:rPr lang="en-US" altLang="ja-JP" b="0" dirty="0" smtClean="0">
                <a:cs typeface="ＭＳ Ｐゴシック" charset="0"/>
              </a:rPr>
              <a:t>Approval of agenda</a:t>
            </a:r>
          </a:p>
          <a:p>
            <a:pPr>
              <a:lnSpc>
                <a:spcPct val="90000"/>
              </a:lnSpc>
            </a:pPr>
            <a:r>
              <a:rPr lang="en-US" b="0" dirty="0" smtClean="0">
                <a:cs typeface="ＭＳ Ｐゴシック" charset="0"/>
              </a:rPr>
              <a:t>Motions</a:t>
            </a:r>
            <a:endParaRPr lang="en-US" b="0" dirty="0" smtClean="0">
              <a:cs typeface="ＭＳ Ｐゴシック" charset="0"/>
            </a:endParaRPr>
          </a:p>
          <a:p>
            <a:pPr lvl="1">
              <a:lnSpc>
                <a:spcPct val="90000"/>
              </a:lnSpc>
            </a:pPr>
            <a:r>
              <a:rPr lang="en-US" dirty="0" smtClean="0">
                <a:cs typeface="ＭＳ Ｐゴシック" charset="0"/>
              </a:rPr>
              <a:t>Change the </a:t>
            </a:r>
            <a:r>
              <a:rPr lang="en-US" dirty="0" err="1" smtClean="0">
                <a:cs typeface="ＭＳ Ｐゴシック" charset="0"/>
              </a:rPr>
              <a:t>TGak</a:t>
            </a:r>
            <a:r>
              <a:rPr lang="en-US" dirty="0" smtClean="0">
                <a:cs typeface="ＭＳ Ｐゴシック" charset="0"/>
              </a:rPr>
              <a:t> timeline by moving WG recirculation from September 2015 to November 2015.</a:t>
            </a:r>
            <a:endParaRPr lang="en-US" b="0" dirty="0" smtClean="0">
              <a:cs typeface="ＭＳ Ｐゴシック" charset="0"/>
            </a:endParaRPr>
          </a:p>
          <a:p>
            <a:pPr marL="342900" lvl="1" indent="-342900">
              <a:lnSpc>
                <a:spcPct val="90000"/>
              </a:lnSpc>
              <a:buFont typeface="Arial"/>
              <a:buChar char="•"/>
            </a:pPr>
            <a:r>
              <a:rPr lang="en-US" sz="2400" b="1" dirty="0"/>
              <a:t>Moved, </a:t>
            </a:r>
            <a:r>
              <a:rPr lang="en-US" sz="2400" dirty="0"/>
              <a:t>adopt the comment resolutions in 11-15/724r3, “S</a:t>
            </a:r>
            <a:r>
              <a:rPr lang="en-GB" sz="2400" dirty="0" err="1"/>
              <a:t>olutions</a:t>
            </a:r>
            <a:r>
              <a:rPr lang="en-GB" sz="2400" dirty="0"/>
              <a:t> to some GLK-GCR related Comments (Part 1)</a:t>
            </a:r>
            <a:r>
              <a:rPr lang="en-US" sz="2400" dirty="0"/>
              <a:t>”.</a:t>
            </a:r>
            <a:endParaRPr lang="en-US" dirty="0"/>
          </a:p>
          <a:p>
            <a:pPr>
              <a:lnSpc>
                <a:spcPct val="90000"/>
              </a:lnSpc>
              <a:buFont typeface="Arial"/>
              <a:buChar char="•"/>
            </a:pPr>
            <a:r>
              <a:rPr lang="en-US" b="0" dirty="0"/>
              <a:t>Presentation of submissions to resolve LB212 comments and improve the P802.11ak draft:</a:t>
            </a:r>
          </a:p>
          <a:p>
            <a:pPr marL="0" indent="0">
              <a:lnSpc>
                <a:spcPct val="90000"/>
              </a:lnSpc>
              <a:buNone/>
            </a:pPr>
            <a:endParaRPr lang="en-US" b="0" dirty="0" smtClean="0">
              <a:cs typeface="ＭＳ Ｐゴシック" charset="0"/>
            </a:endParaRPr>
          </a:p>
        </p:txBody>
      </p:sp>
    </p:spTree>
    <p:extLst>
      <p:ext uri="{BB962C8B-B14F-4D97-AF65-F5344CB8AC3E}">
        <p14:creationId xmlns:p14="http://schemas.microsoft.com/office/powerpoint/2010/main" val="366085232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AA981372-4318-8C44-81C8-86CAAEBB2C39}" type="slidenum">
              <a:rPr lang="en-US"/>
              <a:pPr/>
              <a:t>25</a:t>
            </a:fld>
            <a:endParaRPr lang="en-US"/>
          </a:p>
        </p:txBody>
      </p:sp>
      <p:sp>
        <p:nvSpPr>
          <p:cNvPr id="215042" name="Rectangle 2"/>
          <p:cNvSpPr>
            <a:spLocks noGrp="1" noChangeArrowheads="1"/>
          </p:cNvSpPr>
          <p:nvPr>
            <p:ph type="title"/>
          </p:nvPr>
        </p:nvSpPr>
        <p:spPr>
          <a:xfrm>
            <a:off x="685800" y="685800"/>
            <a:ext cx="7772400" cy="1219200"/>
          </a:xfrm>
          <a:noFill/>
          <a:ln/>
        </p:spPr>
        <p:txBody>
          <a:bodyPr/>
          <a:lstStyle/>
          <a:p>
            <a:r>
              <a:rPr lang="en-US" sz="4000" dirty="0" smtClean="0">
                <a:latin typeface="Arial" charset="0"/>
                <a:cs typeface="Arial" charset="0"/>
              </a:rPr>
              <a:t>Thursday</a:t>
            </a:r>
            <a:r>
              <a:rPr lang="en-US" sz="4400" dirty="0" smtClean="0">
                <a:latin typeface="Arial" charset="0"/>
                <a:cs typeface="Arial" charset="0"/>
              </a:rPr>
              <a:t>, </a:t>
            </a:r>
            <a:r>
              <a:rPr lang="en-US" sz="4000" dirty="0">
                <a:latin typeface="Arial" charset="0"/>
                <a:cs typeface="Arial" charset="0"/>
              </a:rPr>
              <a:t>16 July 2015</a:t>
            </a:r>
            <a:r>
              <a:rPr lang="en-US" sz="4000" dirty="0" smtClean="0">
                <a:latin typeface="Arial" charset="0"/>
                <a:cs typeface="Arial" charset="0"/>
              </a:rPr>
              <a:t/>
            </a:r>
            <a:br>
              <a:rPr lang="en-US" sz="4000" dirty="0" smtClean="0">
                <a:latin typeface="Arial" charset="0"/>
                <a:cs typeface="Arial" charset="0"/>
              </a:rPr>
            </a:br>
            <a:r>
              <a:rPr lang="en-US" dirty="0" smtClean="0">
                <a:latin typeface="Arial" charset="0"/>
                <a:cs typeface="Arial" charset="0"/>
              </a:rPr>
              <a:t>16:00 – 18:</a:t>
            </a:r>
            <a:r>
              <a:rPr lang="en-US" dirty="0">
                <a:latin typeface="Arial" charset="0"/>
                <a:cs typeface="Arial" charset="0"/>
              </a:rPr>
              <a:t>00, Queens 4 Room</a:t>
            </a:r>
          </a:p>
        </p:txBody>
      </p:sp>
      <p:sp>
        <p:nvSpPr>
          <p:cNvPr id="215043" name="Rectangle 3"/>
          <p:cNvSpPr>
            <a:spLocks noGrp="1" noChangeArrowheads="1"/>
          </p:cNvSpPr>
          <p:nvPr>
            <p:ph type="body" idx="1"/>
          </p:nvPr>
        </p:nvSpPr>
        <p:spPr>
          <a:xfrm>
            <a:off x="838200" y="1981200"/>
            <a:ext cx="7620000" cy="4495800"/>
          </a:xfrm>
          <a:noFill/>
          <a:ln/>
        </p:spPr>
        <p:txBody>
          <a:bodyPr/>
          <a:lstStyle/>
          <a:p>
            <a:pPr>
              <a:lnSpc>
                <a:spcPct val="90000"/>
              </a:lnSpc>
            </a:pPr>
            <a:r>
              <a:rPr lang="en-US" sz="2400" b="1" dirty="0" smtClean="0">
                <a:cs typeface="ＭＳ Ｐゴシック" charset="0"/>
              </a:rPr>
              <a:t>Moved, </a:t>
            </a:r>
            <a:r>
              <a:rPr lang="en-US" sz="2400" b="0" dirty="0" smtClean="0">
                <a:cs typeface="ＭＳ Ｐゴシック" charset="0"/>
              </a:rPr>
              <a:t>to approve the comment resolutions in the Waikoloa tab of 11-15/556rTBD and direct the Editor to produce a Draft P802.11ak_D1.2 incorporating all P802.11ak resolutions approved at this meeting through and including those approved by this motion.</a:t>
            </a:r>
          </a:p>
          <a:p>
            <a:pPr lvl="1">
              <a:lnSpc>
                <a:spcPct val="90000"/>
              </a:lnSpc>
            </a:pPr>
            <a:r>
              <a:rPr lang="en-US" dirty="0" smtClean="0">
                <a:cs typeface="ＭＳ Ｐゴシック" charset="0"/>
              </a:rPr>
              <a:t>Moved:    Seconded: </a:t>
            </a:r>
            <a:r>
              <a:rPr lang="en-US" dirty="0">
                <a:cs typeface="ＭＳ Ｐゴシック" charset="0"/>
              </a:rPr>
              <a:t> </a:t>
            </a:r>
            <a:endParaRPr lang="en-US" dirty="0" smtClean="0">
              <a:cs typeface="ＭＳ Ｐゴシック" charset="0"/>
            </a:endParaRPr>
          </a:p>
          <a:p>
            <a:pPr lvl="1">
              <a:lnSpc>
                <a:spcPct val="90000"/>
              </a:lnSpc>
            </a:pPr>
            <a:r>
              <a:rPr lang="en-US" dirty="0" smtClean="0">
                <a:cs typeface="ＭＳ Ｐゴシック" charset="0"/>
              </a:rPr>
              <a:t>Yes:    No:    Abstain: </a:t>
            </a:r>
            <a:endParaRPr lang="en-US" b="0" dirty="0" smtClean="0">
              <a:cs typeface="ＭＳ Ｐゴシック" charset="0"/>
            </a:endParaRPr>
          </a:p>
          <a:p>
            <a:pPr>
              <a:lnSpc>
                <a:spcPct val="90000"/>
              </a:lnSpc>
            </a:pPr>
            <a:r>
              <a:rPr lang="en-US" b="0" dirty="0" smtClean="0"/>
              <a:t>Further work on comment assignment and drafting of comment resolutions</a:t>
            </a:r>
            <a:r>
              <a:rPr lang="en-US" dirty="0" smtClean="0"/>
              <a:t>.</a:t>
            </a:r>
          </a:p>
          <a:p>
            <a:pPr>
              <a:lnSpc>
                <a:spcPct val="90000"/>
              </a:lnSpc>
            </a:pPr>
            <a:r>
              <a:rPr lang="en-US" dirty="0" smtClean="0"/>
              <a:t>Adjourn </a:t>
            </a:r>
            <a:r>
              <a:rPr lang="en-US" dirty="0" err="1"/>
              <a:t>TGak</a:t>
            </a:r>
            <a:endParaRPr lang="en-GB" dirty="0"/>
          </a:p>
          <a:p>
            <a:pPr marL="0" indent="0">
              <a:lnSpc>
                <a:spcPct val="90000"/>
              </a:lnSpc>
              <a:buNone/>
            </a:pPr>
            <a:endParaRPr lang="en-US" b="0" dirty="0" smtClean="0">
              <a:cs typeface="ＭＳ Ｐゴシック" charset="0"/>
            </a:endParaRPr>
          </a:p>
        </p:txBody>
      </p:sp>
    </p:spTree>
    <p:extLst>
      <p:ext uri="{BB962C8B-B14F-4D97-AF65-F5344CB8AC3E}">
        <p14:creationId xmlns:p14="http://schemas.microsoft.com/office/powerpoint/2010/main" val="326842460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July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a:t>Slide </a:t>
            </a:r>
            <a:fld id="{93622A3E-762C-A04E-8D69-CA7ECAB993F8}" type="slidenum">
              <a:rPr lang="en-US"/>
              <a:pPr/>
              <a:t>26</a:t>
            </a:fld>
            <a:endParaRPr lang="en-US"/>
          </a:p>
        </p:txBody>
      </p:sp>
      <p:sp>
        <p:nvSpPr>
          <p:cNvPr id="272386" name="Rectangle 2"/>
          <p:cNvSpPr>
            <a:spLocks noGrp="1" noChangeArrowheads="1"/>
          </p:cNvSpPr>
          <p:nvPr>
            <p:ph type="title"/>
          </p:nvPr>
        </p:nvSpPr>
        <p:spPr>
          <a:xfrm>
            <a:off x="685800" y="685800"/>
            <a:ext cx="7772400" cy="685800"/>
          </a:xfrm>
        </p:spPr>
        <p:txBody>
          <a:bodyPr/>
          <a:lstStyle/>
          <a:p>
            <a:r>
              <a:rPr lang="en-US" sz="3600">
                <a:latin typeface="Arial" charset="0"/>
                <a:cs typeface="Arial" charset="0"/>
              </a:rPr>
              <a:t>[Reference Information]</a:t>
            </a:r>
          </a:p>
        </p:txBody>
      </p:sp>
      <p:sp>
        <p:nvSpPr>
          <p:cNvPr id="272387" name="Rectangle 3"/>
          <p:cNvSpPr>
            <a:spLocks noGrp="1" noChangeArrowheads="1"/>
          </p:cNvSpPr>
          <p:nvPr>
            <p:ph type="body" idx="1"/>
          </p:nvPr>
        </p:nvSpPr>
        <p:spPr>
          <a:xfrm>
            <a:off x="685800" y="1371600"/>
            <a:ext cx="7772400" cy="5105400"/>
          </a:xfrm>
        </p:spPr>
        <p:txBody>
          <a:bodyPr/>
          <a:lstStyle/>
          <a:p>
            <a:pPr>
              <a:lnSpc>
                <a:spcPct val="80000"/>
              </a:lnSpc>
            </a:pPr>
            <a:r>
              <a:rPr lang="en-GB" dirty="0" smtClean="0"/>
              <a:t>802.11ak PAR </a:t>
            </a:r>
            <a:r>
              <a:rPr lang="en-GB" dirty="0"/>
              <a:t>and Five Criterion</a:t>
            </a:r>
          </a:p>
          <a:p>
            <a:pPr lvl="1">
              <a:lnSpc>
                <a:spcPct val="80000"/>
              </a:lnSpc>
            </a:pPr>
            <a:r>
              <a:rPr lang="en-GB" dirty="0"/>
              <a:t>12/1207r1, “802.11 GLK Draft PAR”</a:t>
            </a:r>
          </a:p>
          <a:p>
            <a:pPr lvl="1">
              <a:lnSpc>
                <a:spcPct val="80000"/>
              </a:lnSpc>
            </a:pPr>
            <a:r>
              <a:rPr lang="en-GB" dirty="0"/>
              <a:t>12/1208r0, “802.11 GLK Draft 5C</a:t>
            </a:r>
            <a:r>
              <a:rPr lang="en-GB" dirty="0" smtClean="0"/>
              <a:t>”</a:t>
            </a:r>
          </a:p>
          <a:p>
            <a:pPr>
              <a:lnSpc>
                <a:spcPct val="80000"/>
              </a:lnSpc>
            </a:pPr>
            <a:r>
              <a:rPr lang="en-GB" dirty="0" smtClean="0"/>
              <a:t>Draft 1.0  of 802.11ak and results of Letter Ballot 212:</a:t>
            </a:r>
          </a:p>
          <a:p>
            <a:pPr lvl="1">
              <a:lnSpc>
                <a:spcPct val="80000"/>
              </a:lnSpc>
            </a:pPr>
            <a:r>
              <a:rPr lang="en-GB" dirty="0" smtClean="0">
                <a:hlinkClick r:id="rId3"/>
              </a:rPr>
              <a:t>http://www.ieee802.org/11/private/Draft_Standards/11ak/Draft P802.11ak_D1.0.pdf</a:t>
            </a:r>
            <a:r>
              <a:rPr lang="en-GB" dirty="0" smtClean="0"/>
              <a:t> </a:t>
            </a:r>
          </a:p>
          <a:p>
            <a:pPr lvl="1">
              <a:lnSpc>
                <a:spcPct val="80000"/>
              </a:lnSpc>
            </a:pPr>
            <a:r>
              <a:rPr lang="en-GB" dirty="0" smtClean="0"/>
              <a:t>11-15/556r6, “</a:t>
            </a:r>
            <a:r>
              <a:rPr lang="en-GB" dirty="0" err="1" smtClean="0"/>
              <a:t>TGak</a:t>
            </a:r>
            <a:r>
              <a:rPr lang="en-GB" dirty="0" smtClean="0"/>
              <a:t> LB212 Comments”</a:t>
            </a:r>
            <a:endParaRPr lang="en-GB" dirty="0"/>
          </a:p>
          <a:p>
            <a:pPr>
              <a:lnSpc>
                <a:spcPct val="80000"/>
              </a:lnSpc>
            </a:pPr>
            <a:r>
              <a:rPr lang="en-GB" dirty="0" smtClean="0"/>
              <a:t>Draft 2.1 of 802.1Qbz is at</a:t>
            </a:r>
          </a:p>
          <a:p>
            <a:pPr lvl="1">
              <a:lnSpc>
                <a:spcPct val="80000"/>
              </a:lnSpc>
            </a:pPr>
            <a:r>
              <a:rPr lang="en-GB" dirty="0" smtClean="0">
                <a:hlinkClick r:id="rId4"/>
              </a:rPr>
              <a:t>http://www.ieee802.org/1/files/private/bz-drafts/d1/802-1Qbz-d2-1.pdf</a:t>
            </a:r>
            <a:endParaRPr lang="en-GB" dirty="0" smtClean="0"/>
          </a:p>
          <a:p>
            <a:pPr>
              <a:lnSpc>
                <a:spcPct val="80000"/>
              </a:lnSpc>
            </a:pPr>
            <a:r>
              <a:rPr lang="en-US" dirty="0" smtClean="0"/>
              <a:t>Draft 2.0 of 802.1AC-REV is at</a:t>
            </a:r>
          </a:p>
          <a:p>
            <a:pPr lvl="1">
              <a:lnSpc>
                <a:spcPct val="80000"/>
              </a:lnSpc>
            </a:pPr>
            <a:r>
              <a:rPr lang="en-US" dirty="0" smtClean="0">
                <a:hlinkClick r:id="rId5"/>
              </a:rPr>
              <a:t>http://www.ieee802.org/1/files/private/ac-rev-drafts/d1/802-1ac-rev-d2-0.pdf</a:t>
            </a:r>
            <a:r>
              <a:rPr lang="en-US" dirty="0" smtClean="0"/>
              <a:t> </a:t>
            </a:r>
            <a:endParaRPr lang="en-US" dirty="0"/>
          </a:p>
          <a:p>
            <a:pPr marL="457200" lvl="1" indent="0">
              <a:lnSpc>
                <a:spcPct val="80000"/>
              </a:lnSpc>
              <a:buNone/>
            </a:pPr>
            <a:r>
              <a:rPr lang="en-US" dirty="0" smtClean="0"/>
              <a:t>(You can access 802.1 drafts with the 802.11 user name and password and vice versa.)</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July 2015</a:t>
            </a:r>
            <a:endParaRPr lang="en-US"/>
          </a:p>
        </p:txBody>
      </p:sp>
      <p:sp>
        <p:nvSpPr>
          <p:cNvPr id="6" name="Footer Placeholder 4"/>
          <p:cNvSpPr>
            <a:spLocks noGrp="1"/>
          </p:cNvSpPr>
          <p:nvPr>
            <p:ph type="ftr" sz="quarter" idx="11"/>
          </p:nvPr>
        </p:nvSpPr>
        <p:spPr/>
        <p:txBody>
          <a:bodyPr/>
          <a:lstStyle/>
          <a:p>
            <a:r>
              <a:rPr lang="en-US" smtClean="0"/>
              <a:t>Donald Eastlake 3rd, Huawei Technologies</a:t>
            </a:r>
            <a:endParaRPr lang="en-US"/>
          </a:p>
        </p:txBody>
      </p:sp>
      <p:sp>
        <p:nvSpPr>
          <p:cNvPr id="7" name="Slide Number Placeholder 5"/>
          <p:cNvSpPr>
            <a:spLocks noGrp="1"/>
          </p:cNvSpPr>
          <p:nvPr>
            <p:ph type="sldNum" sz="quarter" idx="12"/>
          </p:nvPr>
        </p:nvSpPr>
        <p:spPr/>
        <p:txBody>
          <a:bodyPr/>
          <a:lstStyle/>
          <a:p>
            <a:r>
              <a:rPr lang="en-US"/>
              <a:t>Slide </a:t>
            </a:r>
            <a:fld id="{FAD3192D-A78F-5D4B-BF63-EAFB958AE3C7}" type="slidenum">
              <a:rPr lang="en-US"/>
              <a:pPr/>
              <a:t>3</a:t>
            </a:fld>
            <a:endParaRPr lang="en-US"/>
          </a:p>
        </p:txBody>
      </p:sp>
      <p:sp>
        <p:nvSpPr>
          <p:cNvPr id="205828" name="Rectangle 4"/>
          <p:cNvSpPr>
            <a:spLocks noGrp="1" noChangeArrowheads="1"/>
          </p:cNvSpPr>
          <p:nvPr>
            <p:ph type="ctrTitle"/>
          </p:nvPr>
        </p:nvSpPr>
        <p:spPr>
          <a:xfrm>
            <a:off x="685800" y="609600"/>
            <a:ext cx="7772400" cy="609600"/>
          </a:xfrm>
        </p:spPr>
        <p:txBody>
          <a:bodyPr/>
          <a:lstStyle/>
          <a:p>
            <a:r>
              <a:rPr lang="en-US" dirty="0"/>
              <a:t>Venue</a:t>
            </a:r>
          </a:p>
        </p:txBody>
      </p:sp>
      <p:sp>
        <p:nvSpPr>
          <p:cNvPr id="205829" name="Rectangle 5"/>
          <p:cNvSpPr>
            <a:spLocks noGrp="1" noChangeArrowheads="1"/>
          </p:cNvSpPr>
          <p:nvPr>
            <p:ph type="subTitle" idx="1"/>
          </p:nvPr>
        </p:nvSpPr>
        <p:spPr>
          <a:xfrm>
            <a:off x="685800" y="6019800"/>
            <a:ext cx="7772400" cy="457200"/>
          </a:xfrm>
        </p:spPr>
        <p:txBody>
          <a:bodyPr/>
          <a:lstStyle/>
          <a:p>
            <a:r>
              <a:rPr lang="en-US" dirty="0" smtClean="0">
                <a:latin typeface="Arial"/>
                <a:cs typeface="Arial"/>
              </a:rPr>
              <a:t>Hilton Waikoloa, Big Island, Hawai‘i</a:t>
            </a:r>
            <a:endParaRPr lang="en-US" dirty="0">
              <a:latin typeface="Arial"/>
              <a:cs typeface="Arial"/>
            </a:endParaRPr>
          </a:p>
        </p:txBody>
      </p:sp>
      <p:pic>
        <p:nvPicPr>
          <p:cNvPr id="3" name="Picture 2"/>
          <p:cNvPicPr>
            <a:picLocks noChangeAspect="1"/>
          </p:cNvPicPr>
          <p:nvPr/>
        </p:nvPicPr>
        <p:blipFill>
          <a:blip r:embed="rId3"/>
          <a:stretch>
            <a:fillRect/>
          </a:stretch>
        </p:blipFill>
        <p:spPr>
          <a:xfrm>
            <a:off x="571500" y="1270000"/>
            <a:ext cx="8001000" cy="47498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smtClean="0">
                <a:latin typeface="Arial"/>
                <a:cs typeface="Arial"/>
              </a:rPr>
              <a:t>TGak</a:t>
            </a:r>
            <a:r>
              <a:rPr lang="en-US" sz="3600" dirty="0" smtClean="0">
                <a:latin typeface="Arial"/>
                <a:cs typeface="Arial"/>
              </a:rPr>
              <a:t> Timeline At Start of Meeting</a:t>
            </a:r>
            <a:endParaRPr lang="en-US" sz="3600" dirty="0">
              <a:latin typeface="Arial"/>
              <a:cs typeface="Arial"/>
            </a:endParaRPr>
          </a:p>
        </p:txBody>
      </p:sp>
      <p:sp>
        <p:nvSpPr>
          <p:cNvPr id="3" name="Content Placeholder 2"/>
          <p:cNvSpPr>
            <a:spLocks noGrp="1"/>
          </p:cNvSpPr>
          <p:nvPr>
            <p:ph idx="1"/>
          </p:nvPr>
        </p:nvSpPr>
        <p:spPr/>
        <p:txBody>
          <a:bodyPr/>
          <a:lstStyle/>
          <a:p>
            <a:pPr lvl="1">
              <a:lnSpc>
                <a:spcPct val="80000"/>
              </a:lnSpc>
            </a:pPr>
            <a:r>
              <a:rPr lang="en-US" sz="2400" b="1" dirty="0" smtClean="0">
                <a:solidFill>
                  <a:srgbClr val="008000"/>
                </a:solidFill>
                <a:latin typeface="Arial"/>
                <a:cs typeface="Arial"/>
              </a:rPr>
              <a:t>March 2015– </a:t>
            </a:r>
            <a:r>
              <a:rPr lang="en-US" sz="2400" b="1" dirty="0">
                <a:solidFill>
                  <a:srgbClr val="008000"/>
                </a:solidFill>
                <a:latin typeface="Arial"/>
                <a:cs typeface="Arial"/>
              </a:rPr>
              <a:t>Initial WG </a:t>
            </a:r>
            <a:r>
              <a:rPr lang="en-US" sz="2400" b="1" dirty="0" smtClean="0">
                <a:solidFill>
                  <a:srgbClr val="008000"/>
                </a:solidFill>
                <a:latin typeface="Arial"/>
                <a:cs typeface="Arial"/>
              </a:rPr>
              <a:t>Ballot on D1.0</a:t>
            </a:r>
            <a:endParaRPr lang="en-US" sz="2400" b="1" dirty="0">
              <a:solidFill>
                <a:srgbClr val="008000"/>
              </a:solidFill>
              <a:latin typeface="Arial"/>
              <a:cs typeface="Arial"/>
            </a:endParaRPr>
          </a:p>
          <a:p>
            <a:pPr lvl="1">
              <a:lnSpc>
                <a:spcPct val="80000"/>
              </a:lnSpc>
            </a:pPr>
            <a:r>
              <a:rPr lang="en-US" sz="2400" dirty="0" smtClean="0"/>
              <a:t>September 2015 </a:t>
            </a:r>
            <a:r>
              <a:rPr lang="en-US" sz="2400" dirty="0"/>
              <a:t>– WG Recirculation</a:t>
            </a:r>
          </a:p>
          <a:p>
            <a:pPr lvl="1">
              <a:lnSpc>
                <a:spcPct val="80000"/>
              </a:lnSpc>
            </a:pPr>
            <a:r>
              <a:rPr lang="en-US" sz="2400" dirty="0" smtClean="0"/>
              <a:t>March 2016– </a:t>
            </a:r>
            <a:r>
              <a:rPr lang="en-US" sz="2400" dirty="0"/>
              <a:t>Sponsor Ballot Pool Formation</a:t>
            </a:r>
          </a:p>
          <a:p>
            <a:pPr lvl="1">
              <a:lnSpc>
                <a:spcPct val="80000"/>
              </a:lnSpc>
            </a:pPr>
            <a:r>
              <a:rPr lang="en-US" sz="2400" dirty="0" smtClean="0"/>
              <a:t>May 2016 </a:t>
            </a:r>
            <a:r>
              <a:rPr lang="en-US" sz="2400" dirty="0"/>
              <a:t>– MEC/MDR Done</a:t>
            </a:r>
          </a:p>
          <a:p>
            <a:pPr lvl="1">
              <a:lnSpc>
                <a:spcPct val="80000"/>
              </a:lnSpc>
            </a:pPr>
            <a:r>
              <a:rPr lang="en-US" sz="2400" dirty="0" smtClean="0"/>
              <a:t>July 2016 </a:t>
            </a:r>
            <a:r>
              <a:rPr lang="en-US" sz="2400" dirty="0"/>
              <a:t>– Initial Sponsor Ballot</a:t>
            </a:r>
          </a:p>
          <a:p>
            <a:pPr lvl="1">
              <a:lnSpc>
                <a:spcPct val="80000"/>
              </a:lnSpc>
            </a:pPr>
            <a:r>
              <a:rPr lang="en-US" sz="2400" dirty="0" smtClean="0"/>
              <a:t>November 2016 </a:t>
            </a:r>
            <a:r>
              <a:rPr lang="en-US" sz="2400" dirty="0"/>
              <a:t>– Sponsor Recirculation</a:t>
            </a:r>
          </a:p>
          <a:p>
            <a:pPr lvl="1">
              <a:lnSpc>
                <a:spcPct val="80000"/>
              </a:lnSpc>
            </a:pPr>
            <a:r>
              <a:rPr lang="en-US" sz="2400" dirty="0" smtClean="0"/>
              <a:t>January 2017 </a:t>
            </a:r>
            <a:r>
              <a:rPr lang="en-US" sz="2400" dirty="0"/>
              <a:t>– Final WG &amp; </a:t>
            </a:r>
            <a:r>
              <a:rPr lang="en-US" sz="2400" dirty="0" err="1"/>
              <a:t>ExecComm</a:t>
            </a:r>
            <a:r>
              <a:rPr lang="en-US" sz="2400" dirty="0"/>
              <a:t> &amp; </a:t>
            </a:r>
            <a:r>
              <a:rPr lang="en-US" sz="2400" dirty="0" err="1"/>
              <a:t>RevCom</a:t>
            </a:r>
            <a:r>
              <a:rPr lang="en-US" sz="2400" dirty="0"/>
              <a:t> </a:t>
            </a:r>
            <a:r>
              <a:rPr lang="en-US" sz="2400" dirty="0" smtClean="0"/>
              <a:t>Approval</a:t>
            </a:r>
            <a:endParaRPr lang="en-US" sz="2400" dirty="0"/>
          </a:p>
        </p:txBody>
      </p:sp>
      <p:sp>
        <p:nvSpPr>
          <p:cNvPr id="4" name="Date Placeholder 3"/>
          <p:cNvSpPr>
            <a:spLocks noGrp="1"/>
          </p:cNvSpPr>
          <p:nvPr>
            <p:ph type="dt" sz="half" idx="10"/>
          </p:nvPr>
        </p:nvSpPr>
        <p:spPr/>
        <p:txBody>
          <a:bodyPr/>
          <a:lstStyle/>
          <a:p>
            <a:r>
              <a:rPr lang="en-US" smtClean="0"/>
              <a:t>July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smtClean="0"/>
              <a:t>Slide </a:t>
            </a:r>
            <a:fld id="{E07E2395-9832-434C-915E-5A5554E61FA5}" type="slidenum">
              <a:rPr lang="en-US" smtClean="0"/>
              <a:pPr/>
              <a:t>4</a:t>
            </a:fld>
            <a:endParaRPr lang="en-US"/>
          </a:p>
        </p:txBody>
      </p:sp>
    </p:spTree>
    <p:extLst>
      <p:ext uri="{BB962C8B-B14F-4D97-AF65-F5344CB8AC3E}">
        <p14:creationId xmlns:p14="http://schemas.microsoft.com/office/powerpoint/2010/main" val="92739783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Arial"/>
                <a:cs typeface="Arial"/>
              </a:rPr>
              <a:t>Sessions</a:t>
            </a:r>
            <a:endParaRPr lang="en-US" sz="4000" dirty="0">
              <a:latin typeface="Arial"/>
              <a:cs typeface="Aria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30426480"/>
              </p:ext>
            </p:extLst>
          </p:nvPr>
        </p:nvGraphicFramePr>
        <p:xfrm>
          <a:off x="685800" y="1905000"/>
          <a:ext cx="7696199" cy="4153990"/>
        </p:xfrm>
        <a:graphic>
          <a:graphicData uri="http://schemas.openxmlformats.org/drawingml/2006/table">
            <a:tbl>
              <a:tblPr firstRow="1" bandRow="1">
                <a:tableStyleId>{5C22544A-7EE6-4342-B048-85BDC9FD1C3A}</a:tableStyleId>
              </a:tblPr>
              <a:tblGrid>
                <a:gridCol w="1600200"/>
                <a:gridCol w="3657600"/>
                <a:gridCol w="2438399"/>
              </a:tblGrid>
              <a:tr h="438695">
                <a:tc>
                  <a:txBody>
                    <a:bodyPr/>
                    <a:lstStyle/>
                    <a:p>
                      <a:pPr algn="ctr"/>
                      <a:r>
                        <a:rPr lang="en-US" sz="2000" dirty="0" smtClean="0"/>
                        <a:t>Day</a:t>
                      </a:r>
                      <a:endParaRPr lang="en-US" sz="2000" dirty="0"/>
                    </a:p>
                  </a:txBody>
                  <a:tcPr/>
                </a:tc>
                <a:tc>
                  <a:txBody>
                    <a:bodyPr/>
                    <a:lstStyle/>
                    <a:p>
                      <a:pPr algn="ctr"/>
                      <a:r>
                        <a:rPr lang="en-US" sz="2000" dirty="0" smtClean="0"/>
                        <a:t>Time</a:t>
                      </a:r>
                      <a:endParaRPr lang="en-US" sz="2000" dirty="0"/>
                    </a:p>
                  </a:txBody>
                  <a:tcPr/>
                </a:tc>
                <a:tc>
                  <a:txBody>
                    <a:bodyPr/>
                    <a:lstStyle/>
                    <a:p>
                      <a:pPr algn="ctr"/>
                      <a:r>
                        <a:rPr lang="en-US" sz="2000" dirty="0" smtClean="0"/>
                        <a:t>Room</a:t>
                      </a:r>
                      <a:endParaRPr lang="en-US" sz="2000" dirty="0"/>
                    </a:p>
                  </a:txBody>
                  <a:tcPr/>
                </a:tc>
              </a:tr>
              <a:tr h="494759">
                <a:tc>
                  <a:txBody>
                    <a:bodyPr/>
                    <a:lstStyle/>
                    <a:p>
                      <a:r>
                        <a:rPr lang="en-US" sz="2000" dirty="0" smtClean="0"/>
                        <a:t>Monday</a:t>
                      </a:r>
                      <a:endParaRPr lang="en-US" sz="2000" dirty="0"/>
                    </a:p>
                  </a:txBody>
                  <a:tcPr/>
                </a:tc>
                <a:tc>
                  <a:txBody>
                    <a:bodyPr/>
                    <a:lstStyle/>
                    <a:p>
                      <a:r>
                        <a:rPr lang="en-US" sz="2000" dirty="0" smtClean="0"/>
                        <a:t>AM1 Ad Hoc</a:t>
                      </a:r>
                      <a:endParaRPr lang="en-US" sz="2000" dirty="0"/>
                    </a:p>
                  </a:txBody>
                  <a:tcPr/>
                </a:tc>
                <a:tc>
                  <a:txBody>
                    <a:bodyPr/>
                    <a:lstStyle/>
                    <a:p>
                      <a:r>
                        <a:rPr lang="en-US" sz="2000" dirty="0" smtClean="0"/>
                        <a:t>Waikoloa</a:t>
                      </a:r>
                      <a:r>
                        <a:rPr lang="en-US" sz="2000" baseline="0" dirty="0" smtClean="0"/>
                        <a:t> 2</a:t>
                      </a:r>
                      <a:endParaRPr lang="en-US" sz="2000" dirty="0" smtClean="0"/>
                    </a:p>
                  </a:txBody>
                  <a:tcPr/>
                </a:tc>
              </a:tr>
              <a:tr h="438695">
                <a:tc>
                  <a:txBody>
                    <a:bodyPr/>
                    <a:lstStyle/>
                    <a:p>
                      <a:r>
                        <a:rPr lang="en-US" sz="2000" dirty="0" smtClean="0"/>
                        <a:t>Tuesday</a:t>
                      </a:r>
                      <a:endParaRPr lang="en-US" sz="2000" dirty="0"/>
                    </a:p>
                  </a:txBody>
                  <a:tcPr/>
                </a:tc>
                <a:tc>
                  <a:txBody>
                    <a:bodyPr/>
                    <a:lstStyle/>
                    <a:p>
                      <a:r>
                        <a:rPr lang="en-US" sz="2000" dirty="0" smtClean="0"/>
                        <a:t>AM1</a:t>
                      </a:r>
                      <a:endParaRPr lang="en-US" sz="2000" dirty="0"/>
                    </a:p>
                  </a:txBody>
                  <a:tcPr/>
                </a:tc>
                <a:tc>
                  <a:txBody>
                    <a:bodyPr/>
                    <a:lstStyle/>
                    <a:p>
                      <a:r>
                        <a:rPr lang="en-US" sz="2000" dirty="0" smtClean="0"/>
                        <a:t>Waikoloa</a:t>
                      </a:r>
                      <a:r>
                        <a:rPr lang="en-US" sz="2000" baseline="0" dirty="0" smtClean="0"/>
                        <a:t> 2</a:t>
                      </a:r>
                      <a:endParaRPr lang="en-US" sz="2000" dirty="0" smtClean="0"/>
                    </a:p>
                  </a:txBody>
                  <a:tcPr/>
                </a:tc>
              </a:tr>
              <a:tr h="488594">
                <a:tc>
                  <a:txBody>
                    <a:bodyPr/>
                    <a:lstStyle/>
                    <a:p>
                      <a:r>
                        <a:rPr lang="en-US" sz="2000" dirty="0" smtClean="0"/>
                        <a:t>Tuesday</a:t>
                      </a:r>
                      <a:endParaRPr lang="en-US" sz="2000" dirty="0"/>
                    </a:p>
                  </a:txBody>
                  <a:tcPr/>
                </a:tc>
                <a:tc>
                  <a:txBody>
                    <a:bodyPr/>
                    <a:lstStyle/>
                    <a:p>
                      <a:r>
                        <a:rPr lang="en-US" sz="2000" dirty="0" smtClean="0"/>
                        <a:t>EVE</a:t>
                      </a:r>
                      <a:endParaRPr lang="en-US" sz="2000" dirty="0"/>
                    </a:p>
                  </a:txBody>
                  <a:tcPr/>
                </a:tc>
                <a:tc>
                  <a:txBody>
                    <a:bodyPr/>
                    <a:lstStyle/>
                    <a:p>
                      <a:r>
                        <a:rPr lang="en-US" sz="2000" dirty="0" smtClean="0"/>
                        <a:t>Queens</a:t>
                      </a:r>
                      <a:r>
                        <a:rPr lang="en-US" sz="2000" baseline="0" dirty="0" smtClean="0"/>
                        <a:t> 4</a:t>
                      </a:r>
                      <a:endParaRPr lang="en-US" sz="2000" dirty="0" smtClean="0"/>
                    </a:p>
                  </a:txBody>
                  <a:tcPr/>
                </a:tc>
              </a:tr>
              <a:tr h="443450">
                <a:tc>
                  <a:txBody>
                    <a:bodyPr/>
                    <a:lstStyle/>
                    <a:p>
                      <a:r>
                        <a:rPr lang="en-US" sz="2000" dirty="0" smtClean="0"/>
                        <a:t>Wednesday</a:t>
                      </a:r>
                      <a:endParaRPr lang="en-US" sz="2000" dirty="0"/>
                    </a:p>
                  </a:txBody>
                  <a:tcPr/>
                </a:tc>
                <a:tc>
                  <a:txBody>
                    <a:bodyPr/>
                    <a:lstStyle/>
                    <a:p>
                      <a:r>
                        <a:rPr lang="en-US" sz="2000" dirty="0" smtClean="0"/>
                        <a:t>PM1</a:t>
                      </a:r>
                      <a:endParaRPr lang="en-US" sz="2000" dirty="0"/>
                    </a:p>
                  </a:txBody>
                  <a:tcPr/>
                </a:tc>
                <a:tc>
                  <a:txBody>
                    <a:bodyPr/>
                    <a:lstStyle/>
                    <a:p>
                      <a:r>
                        <a:rPr lang="en-US" sz="2000" dirty="0" smtClean="0"/>
                        <a:t>Queens</a:t>
                      </a:r>
                      <a:r>
                        <a:rPr lang="en-US" sz="2000" baseline="0" dirty="0" smtClean="0"/>
                        <a:t> 4</a:t>
                      </a:r>
                      <a:endParaRPr lang="en-US" sz="2000" dirty="0" smtClean="0"/>
                    </a:p>
                  </a:txBody>
                  <a:tcPr/>
                </a:tc>
              </a:tr>
              <a:tr h="533712">
                <a:tc>
                  <a:txBody>
                    <a:bodyPr/>
                    <a:lstStyle/>
                    <a:p>
                      <a:r>
                        <a:rPr lang="en-US" sz="2000" dirty="0" smtClean="0"/>
                        <a:t>Wednesday</a:t>
                      </a:r>
                      <a:endParaRPr lang="en-US" sz="2000" dirty="0"/>
                    </a:p>
                  </a:txBody>
                  <a:tcPr/>
                </a:tc>
                <a:tc>
                  <a:txBody>
                    <a:bodyPr/>
                    <a:lstStyle/>
                    <a:p>
                      <a:r>
                        <a:rPr lang="en-US" sz="2000" dirty="0" smtClean="0"/>
                        <a:t>PM2</a:t>
                      </a:r>
                      <a:endParaRPr lang="en-US" sz="2000" dirty="0"/>
                    </a:p>
                  </a:txBody>
                  <a:tcPr/>
                </a:tc>
                <a:tc>
                  <a:txBody>
                    <a:bodyPr/>
                    <a:lstStyle/>
                    <a:p>
                      <a:r>
                        <a:rPr lang="en-US" sz="2000" dirty="0" smtClean="0"/>
                        <a:t>Queens</a:t>
                      </a:r>
                      <a:r>
                        <a:rPr lang="en-US" sz="2000" baseline="0" dirty="0" smtClean="0"/>
                        <a:t> 4</a:t>
                      </a:r>
                      <a:endParaRPr lang="en-US" sz="2000" dirty="0" smtClean="0"/>
                    </a:p>
                  </a:txBody>
                  <a:tcPr/>
                </a:tc>
              </a:tr>
              <a:tr h="438695">
                <a:tc>
                  <a:txBody>
                    <a:bodyPr/>
                    <a:lstStyle/>
                    <a:p>
                      <a:r>
                        <a:rPr lang="en-US" sz="2000" dirty="0" smtClean="0"/>
                        <a:t>Thursday</a:t>
                      </a:r>
                      <a:endParaRPr lang="en-US" sz="2000" dirty="0"/>
                    </a:p>
                  </a:txBody>
                  <a:tcPr/>
                </a:tc>
                <a:tc>
                  <a:txBody>
                    <a:bodyPr/>
                    <a:lstStyle/>
                    <a:p>
                      <a:r>
                        <a:rPr lang="en-US" sz="2000" dirty="0" smtClean="0"/>
                        <a:t>AM1</a:t>
                      </a:r>
                      <a:r>
                        <a:rPr lang="en-US" sz="2000" baseline="0" dirty="0" smtClean="0"/>
                        <a:t> </a:t>
                      </a:r>
                      <a:r>
                        <a:rPr lang="en-US" sz="2000" dirty="0" smtClean="0"/>
                        <a:t>(joint with ARC and 802.1)</a:t>
                      </a:r>
                      <a:endParaRPr lang="en-US" sz="2000" dirty="0"/>
                    </a:p>
                  </a:txBody>
                  <a:tcPr/>
                </a:tc>
                <a:tc>
                  <a:txBody>
                    <a:bodyPr/>
                    <a:lstStyle/>
                    <a:p>
                      <a:r>
                        <a:rPr lang="en-US" sz="2000" baseline="0" dirty="0" smtClean="0"/>
                        <a:t>Kings 2</a:t>
                      </a:r>
                      <a:endParaRPr lang="en-US" sz="2000" dirty="0"/>
                    </a:p>
                  </a:txBody>
                  <a:tcPr/>
                </a:tc>
              </a:tr>
              <a:tr h="438695">
                <a:tc>
                  <a:txBody>
                    <a:bodyPr/>
                    <a:lstStyle/>
                    <a:p>
                      <a:r>
                        <a:rPr lang="en-US" sz="2000" dirty="0" smtClean="0"/>
                        <a:t>Thursday</a:t>
                      </a:r>
                      <a:endParaRPr lang="en-US" sz="2000" dirty="0"/>
                    </a:p>
                  </a:txBody>
                  <a:tcPr/>
                </a:tc>
                <a:tc>
                  <a:txBody>
                    <a:bodyPr/>
                    <a:lstStyle/>
                    <a:p>
                      <a:r>
                        <a:rPr lang="en-US" sz="2000" dirty="0" smtClean="0"/>
                        <a:t>AM2</a:t>
                      </a:r>
                      <a:endParaRPr lang="en-US" sz="2000" dirty="0"/>
                    </a:p>
                  </a:txBody>
                  <a:tcPr/>
                </a:tc>
                <a:tc>
                  <a:txBody>
                    <a:bodyPr/>
                    <a:lstStyle/>
                    <a:p>
                      <a:r>
                        <a:rPr lang="en-US" sz="2000" dirty="0" smtClean="0"/>
                        <a:t>Queens</a:t>
                      </a:r>
                      <a:r>
                        <a:rPr lang="en-US" sz="2000" baseline="0" dirty="0" smtClean="0"/>
                        <a:t> 4</a:t>
                      </a:r>
                      <a:endParaRPr lang="en-US" sz="2000" dirty="0" smtClean="0"/>
                    </a:p>
                  </a:txBody>
                  <a:tcPr/>
                </a:tc>
              </a:tr>
              <a:tr h="438695">
                <a:tc>
                  <a:txBody>
                    <a:bodyPr/>
                    <a:lstStyle/>
                    <a:p>
                      <a:r>
                        <a:rPr lang="en-US" sz="2000" dirty="0" smtClean="0"/>
                        <a:t>Thursday</a:t>
                      </a:r>
                      <a:endParaRPr lang="en-US" sz="2000" dirty="0"/>
                    </a:p>
                  </a:txBody>
                  <a:tcPr/>
                </a:tc>
                <a:tc>
                  <a:txBody>
                    <a:bodyPr/>
                    <a:lstStyle/>
                    <a:p>
                      <a:r>
                        <a:rPr lang="en-US" sz="2000" dirty="0" smtClean="0"/>
                        <a:t>PM2</a:t>
                      </a:r>
                      <a:endParaRPr lang="en-US" sz="2000" dirty="0"/>
                    </a:p>
                  </a:txBody>
                  <a:tcPr/>
                </a:tc>
                <a:tc>
                  <a:txBody>
                    <a:bodyPr/>
                    <a:lstStyle/>
                    <a:p>
                      <a:r>
                        <a:rPr lang="en-US" sz="2000" dirty="0" smtClean="0"/>
                        <a:t>Queens</a:t>
                      </a:r>
                      <a:r>
                        <a:rPr lang="en-US" sz="2000" baseline="0" dirty="0" smtClean="0"/>
                        <a:t> 4</a:t>
                      </a:r>
                      <a:endParaRPr lang="en-US" sz="2000" dirty="0" smtClean="0"/>
                    </a:p>
                  </a:txBody>
                  <a:tcPr/>
                </a:tc>
              </a:tr>
            </a:tbl>
          </a:graphicData>
        </a:graphic>
      </p:graphicFrame>
      <p:sp>
        <p:nvSpPr>
          <p:cNvPr id="4" name="Date Placeholder 3"/>
          <p:cNvSpPr>
            <a:spLocks noGrp="1"/>
          </p:cNvSpPr>
          <p:nvPr>
            <p:ph type="dt" sz="half" idx="10"/>
          </p:nvPr>
        </p:nvSpPr>
        <p:spPr/>
        <p:txBody>
          <a:bodyPr/>
          <a:lstStyle/>
          <a:p>
            <a:r>
              <a:rPr lang="en-US" smtClean="0"/>
              <a:t>July 2015</a:t>
            </a:r>
            <a:endParaRPr lang="en-US"/>
          </a:p>
        </p:txBody>
      </p:sp>
      <p:sp>
        <p:nvSpPr>
          <p:cNvPr id="5" name="Footer Placeholder 4"/>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5"/>
          <p:cNvSpPr>
            <a:spLocks noGrp="1"/>
          </p:cNvSpPr>
          <p:nvPr>
            <p:ph type="sldNum" sz="quarter" idx="12"/>
          </p:nvPr>
        </p:nvSpPr>
        <p:spPr/>
        <p:txBody>
          <a:bodyPr/>
          <a:lstStyle/>
          <a:p>
            <a:r>
              <a:rPr lang="en-US" smtClean="0"/>
              <a:t>Slide </a:t>
            </a:r>
            <a:fld id="{E07E2395-9832-434C-915E-5A5554E61FA5}" type="slidenum">
              <a:rPr lang="en-US" smtClean="0"/>
              <a:pPr/>
              <a:t>5</a:t>
            </a:fld>
            <a:endParaRPr lang="en-US"/>
          </a:p>
        </p:txBody>
      </p:sp>
    </p:spTree>
    <p:extLst>
      <p:ext uri="{BB962C8B-B14F-4D97-AF65-F5344CB8AC3E}">
        <p14:creationId xmlns:p14="http://schemas.microsoft.com/office/powerpoint/2010/main" val="424938569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4"/>
          <p:cNvSpPr>
            <a:spLocks noGrp="1"/>
          </p:cNvSpPr>
          <p:nvPr>
            <p:ph type="dt" sz="half" idx="10"/>
          </p:nvPr>
        </p:nvSpPr>
        <p:spPr/>
        <p:txBody>
          <a:bodyPr/>
          <a:lstStyle/>
          <a:p>
            <a:r>
              <a:rPr lang="en-US" smtClean="0"/>
              <a:t>July 2015</a:t>
            </a:r>
            <a:endParaRPr lang="en-US"/>
          </a:p>
        </p:txBody>
      </p:sp>
      <p:sp>
        <p:nvSpPr>
          <p:cNvPr id="5" name="Footer Placeholder 5"/>
          <p:cNvSpPr>
            <a:spLocks noGrp="1"/>
          </p:cNvSpPr>
          <p:nvPr>
            <p:ph type="ftr" sz="quarter" idx="11"/>
          </p:nvPr>
        </p:nvSpPr>
        <p:spPr/>
        <p:txBody>
          <a:bodyPr/>
          <a:lstStyle/>
          <a:p>
            <a:r>
              <a:rPr lang="en-US" smtClean="0"/>
              <a:t>Donald Eastlake 3rd, Huawei Technologies</a:t>
            </a:r>
            <a:endParaRPr lang="en-US"/>
          </a:p>
        </p:txBody>
      </p:sp>
      <p:sp>
        <p:nvSpPr>
          <p:cNvPr id="6" name="Slide Number Placeholder 6"/>
          <p:cNvSpPr>
            <a:spLocks noGrp="1"/>
          </p:cNvSpPr>
          <p:nvPr>
            <p:ph type="sldNum" sz="quarter" idx="12"/>
          </p:nvPr>
        </p:nvSpPr>
        <p:spPr/>
        <p:txBody>
          <a:bodyPr/>
          <a:lstStyle/>
          <a:p>
            <a:r>
              <a:rPr lang="en-US"/>
              <a:t>Slide </a:t>
            </a:r>
            <a:fld id="{F1620625-C7EE-1E42-AB09-090160D67E26}" type="slidenum">
              <a:rPr lang="en-US"/>
              <a:pPr/>
              <a:t>6</a:t>
            </a:fld>
            <a:endParaRPr lang="en-US"/>
          </a:p>
        </p:txBody>
      </p:sp>
      <p:sp>
        <p:nvSpPr>
          <p:cNvPr id="117762" name="Rectangle 2"/>
          <p:cNvSpPr>
            <a:spLocks noGrp="1" noChangeArrowheads="1"/>
          </p:cNvSpPr>
          <p:nvPr>
            <p:ph type="title"/>
          </p:nvPr>
        </p:nvSpPr>
        <p:spPr>
          <a:noFill/>
          <a:ln/>
        </p:spPr>
        <p:txBody>
          <a:bodyPr/>
          <a:lstStyle/>
          <a:p>
            <a:r>
              <a:rPr lang="en-US" sz="4000" dirty="0" smtClean="0">
                <a:latin typeface="Arial" charset="0"/>
                <a:cs typeface="Arial" charset="0"/>
              </a:rPr>
              <a:t>Monday, 13 July 2015</a:t>
            </a:r>
            <a:r>
              <a:rPr lang="en-US" sz="4000" dirty="0">
                <a:latin typeface="Arial" charset="0"/>
                <a:cs typeface="Arial" charset="0"/>
              </a:rPr>
              <a:t/>
            </a:r>
            <a:br>
              <a:rPr lang="en-US" sz="4000" dirty="0">
                <a:latin typeface="Arial" charset="0"/>
                <a:cs typeface="Arial" charset="0"/>
              </a:rPr>
            </a:br>
            <a:r>
              <a:rPr lang="en-US" dirty="0">
                <a:latin typeface="Arial" charset="0"/>
                <a:cs typeface="Arial" charset="0"/>
              </a:rPr>
              <a:t> </a:t>
            </a:r>
            <a:r>
              <a:rPr lang="en-US" dirty="0" smtClean="0">
                <a:latin typeface="Arial" charset="0"/>
                <a:cs typeface="Arial" charset="0"/>
              </a:rPr>
              <a:t>08:00 – 10:00, </a:t>
            </a:r>
            <a:r>
              <a:rPr lang="en-US" dirty="0" err="1" smtClean="0">
                <a:latin typeface="Arial" charset="0"/>
                <a:cs typeface="Arial" charset="0"/>
              </a:rPr>
              <a:t>Wakoloa</a:t>
            </a:r>
            <a:r>
              <a:rPr lang="en-US" dirty="0" smtClean="0">
                <a:latin typeface="Arial" charset="0"/>
                <a:cs typeface="Arial" charset="0"/>
              </a:rPr>
              <a:t> 2 Room</a:t>
            </a:r>
            <a:endParaRPr lang="en-US" dirty="0">
              <a:latin typeface="Arial"/>
              <a:cs typeface="Arial"/>
            </a:endParaRPr>
          </a:p>
        </p:txBody>
      </p:sp>
      <p:sp>
        <p:nvSpPr>
          <p:cNvPr id="117763" name="Rectangle 3"/>
          <p:cNvSpPr>
            <a:spLocks noGrp="1" noChangeArrowheads="1"/>
          </p:cNvSpPr>
          <p:nvPr>
            <p:ph type="body" sz="half" idx="1"/>
          </p:nvPr>
        </p:nvSpPr>
        <p:spPr>
          <a:xfrm>
            <a:off x="685800" y="1905000"/>
            <a:ext cx="7924800" cy="4419600"/>
          </a:xfrm>
          <a:noFill/>
          <a:ln/>
        </p:spPr>
        <p:txBody>
          <a:bodyPr/>
          <a:lstStyle/>
          <a:p>
            <a:pPr>
              <a:lnSpc>
                <a:spcPct val="80000"/>
              </a:lnSpc>
            </a:pPr>
            <a:r>
              <a:rPr lang="en-US" b="0" dirty="0"/>
              <a:t>Call </a:t>
            </a:r>
            <a:r>
              <a:rPr lang="en-US" b="0" dirty="0" smtClean="0"/>
              <a:t>ad hoc meeting </a:t>
            </a:r>
            <a:r>
              <a:rPr lang="en-US" b="0" dirty="0"/>
              <a:t>to Order.</a:t>
            </a:r>
          </a:p>
          <a:p>
            <a:pPr>
              <a:lnSpc>
                <a:spcPct val="80000"/>
              </a:lnSpc>
            </a:pPr>
            <a:r>
              <a:rPr lang="en-US" b="0" dirty="0"/>
              <a:t>Review of IEEE 802 and 802.11 Policies and Procedures on Intellectual Property, Inappropriate Topics, Etc</a:t>
            </a:r>
            <a:r>
              <a:rPr lang="en-US" b="0" dirty="0" smtClean="0"/>
              <a:t>.</a:t>
            </a:r>
          </a:p>
          <a:p>
            <a:pPr lvl="1">
              <a:lnSpc>
                <a:spcPct val="80000"/>
              </a:lnSpc>
            </a:pPr>
            <a:r>
              <a:rPr lang="en-US" dirty="0" smtClean="0"/>
              <a:t>Call for essential patent claims: no response.</a:t>
            </a:r>
            <a:endParaRPr lang="en-US" b="0" dirty="0"/>
          </a:p>
          <a:p>
            <a:pPr>
              <a:lnSpc>
                <a:spcPct val="80000"/>
              </a:lnSpc>
            </a:pPr>
            <a:r>
              <a:rPr lang="en-US" b="0" dirty="0"/>
              <a:t>Attendance Recording Reminder</a:t>
            </a:r>
          </a:p>
          <a:p>
            <a:pPr>
              <a:lnSpc>
                <a:spcPct val="80000"/>
              </a:lnSpc>
            </a:pPr>
            <a:r>
              <a:rPr lang="en-US" b="0" dirty="0"/>
              <a:t>Approval of Agenda</a:t>
            </a:r>
          </a:p>
          <a:p>
            <a:pPr>
              <a:lnSpc>
                <a:spcPct val="80000"/>
              </a:lnSpc>
            </a:pPr>
            <a:r>
              <a:rPr lang="en-US" b="0" dirty="0" smtClean="0"/>
              <a:t>Presentation of submissions to resolve comments, discussion of comments</a:t>
            </a:r>
          </a:p>
          <a:p>
            <a:pPr lvl="1">
              <a:lnSpc>
                <a:spcPct val="80000"/>
              </a:lnSpc>
            </a:pPr>
            <a:r>
              <a:rPr lang="en-US" b="0" dirty="0" smtClean="0">
                <a:solidFill>
                  <a:srgbClr val="000000"/>
                </a:solidFill>
                <a:ea typeface="MS Gothic"/>
              </a:rPr>
              <a:t>11-15/791r0, “Addressing Simplifications”, David </a:t>
            </a:r>
            <a:r>
              <a:rPr lang="en-US" b="0" dirty="0" err="1" smtClean="0">
                <a:solidFill>
                  <a:srgbClr val="000000"/>
                </a:solidFill>
                <a:ea typeface="MS Gothic"/>
              </a:rPr>
              <a:t>Kloper</a:t>
            </a:r>
            <a:endParaRPr lang="en-US" b="0" dirty="0" smtClean="0">
              <a:solidFill>
                <a:srgbClr val="000000"/>
              </a:solidFill>
              <a:ea typeface="MS Gothic"/>
            </a:endParaRPr>
          </a:p>
          <a:p>
            <a:pPr lvl="1">
              <a:lnSpc>
                <a:spcPct val="80000"/>
              </a:lnSpc>
            </a:pPr>
            <a:r>
              <a:rPr lang="en-US" dirty="0" smtClean="0">
                <a:solidFill>
                  <a:srgbClr val="000000"/>
                </a:solidFill>
                <a:ea typeface="MS Gothic"/>
              </a:rPr>
              <a:t>Discussion of CID 229.</a:t>
            </a:r>
            <a:endParaRPr lang="en-US" b="0" dirty="0" smtClean="0">
              <a:solidFill>
                <a:srgbClr val="000000"/>
              </a:solidFill>
              <a:ea typeface="MS Gothic"/>
            </a:endParaRPr>
          </a:p>
          <a:p>
            <a:pPr lvl="1">
              <a:lnSpc>
                <a:spcPct val="80000"/>
              </a:lnSpc>
            </a:pPr>
            <a:r>
              <a:rPr lang="en-US" b="0" dirty="0" smtClean="0"/>
              <a:t>11-15/795r0</a:t>
            </a:r>
            <a:r>
              <a:rPr lang="en-US" dirty="0"/>
              <a:t>, “Addressing Comment Resolutions”</a:t>
            </a:r>
            <a:r>
              <a:rPr lang="en-US" b="0" dirty="0" smtClean="0"/>
              <a:t>, David </a:t>
            </a:r>
            <a:r>
              <a:rPr lang="en-US" b="0" dirty="0" err="1" smtClean="0"/>
              <a:t>Kloper</a:t>
            </a:r>
            <a:endParaRPr lang="en-US" b="0" dirty="0" smtClean="0"/>
          </a:p>
          <a:p>
            <a:pPr>
              <a:lnSpc>
                <a:spcPct val="80000"/>
              </a:lnSpc>
            </a:pPr>
            <a:r>
              <a:rPr lang="en-US" b="0" dirty="0" smtClean="0"/>
              <a:t>Adjourn ad hoc meeting</a:t>
            </a:r>
            <a:endParaRPr lang="en-US" b="0" dirty="0"/>
          </a:p>
        </p:txBody>
      </p:sp>
    </p:spTree>
    <p:extLst>
      <p:ext uri="{BB962C8B-B14F-4D97-AF65-F5344CB8AC3E}">
        <p14:creationId xmlns:p14="http://schemas.microsoft.com/office/powerpoint/2010/main" val="332862501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65125" y="274638"/>
            <a:ext cx="8458200" cy="1143000"/>
          </a:xfrm>
        </p:spPr>
        <p:txBody>
          <a:bodyPr/>
          <a:lstStyle/>
          <a:p>
            <a:r>
              <a:rPr lang="en-US" dirty="0">
                <a:latin typeface="Times New Roman" charset="0"/>
              </a:rPr>
              <a:t>Participants, Patents, and Duty to Inform</a:t>
            </a:r>
          </a:p>
        </p:txBody>
      </p:sp>
      <p:sp>
        <p:nvSpPr>
          <p:cNvPr id="17411" name="Rectangle 3"/>
          <p:cNvSpPr>
            <a:spLocks noChangeArrowheads="1"/>
          </p:cNvSpPr>
          <p:nvPr/>
        </p:nvSpPr>
        <p:spPr bwMode="auto">
          <a:xfrm>
            <a:off x="533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endParaRPr lang="en-US" b="1" u="sng">
              <a:solidFill>
                <a:srgbClr val="000099"/>
              </a:solidFill>
              <a:latin typeface="Helvetica" charset="0"/>
            </a:endParaRPr>
          </a:p>
        </p:txBody>
      </p:sp>
      <p:sp>
        <p:nvSpPr>
          <p:cNvPr id="17412" name="Rectangle 4"/>
          <p:cNvSpPr>
            <a:spLocks noChangeArrowheads="1"/>
          </p:cNvSpPr>
          <p:nvPr/>
        </p:nvSpPr>
        <p:spPr bwMode="auto">
          <a:xfrm>
            <a:off x="457200" y="1371600"/>
            <a:ext cx="83058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0188" indent="-230188">
              <a:lnSpc>
                <a:spcPct val="80000"/>
              </a:lnSpc>
              <a:spcBef>
                <a:spcPct val="20000"/>
              </a:spcBef>
              <a:buClr>
                <a:srgbClr val="CC3300"/>
              </a:buClr>
              <a:buSzPct val="50000"/>
              <a:buFont typeface="Monotype Sorts" charset="0"/>
              <a:buChar char="l"/>
            </a:pPr>
            <a:endParaRPr lang="en-US" sz="500" u="sng" dirty="0">
              <a:solidFill>
                <a:srgbClr val="FF0000"/>
              </a:solidFill>
              <a:latin typeface="Arial" charset="0"/>
            </a:endParaRPr>
          </a:p>
          <a:p>
            <a:pPr marL="285750" indent="-285750">
              <a:buFont typeface="Wingdings" charset="2"/>
              <a:buChar char="Ø"/>
            </a:pPr>
            <a:r>
              <a:rPr lang="en-US" sz="1600" b="1" dirty="0" smtClean="0">
                <a:latin typeface="Arial" charset="0"/>
              </a:rPr>
              <a:t>All </a:t>
            </a:r>
            <a:r>
              <a:rPr lang="en-US" sz="1600" b="1" dirty="0">
                <a:latin typeface="Arial" charset="0"/>
              </a:rPr>
              <a:t>participants in this meeting have certain obligations under the IEEE-SA Patent Policy. </a:t>
            </a:r>
            <a:endParaRPr lang="en-US" sz="1600" b="1" dirty="0" smtClean="0">
              <a:latin typeface="Arial" charset="0"/>
            </a:endParaRPr>
          </a:p>
          <a:p>
            <a:pPr marL="285750" indent="-285750">
              <a:buFont typeface="Arial"/>
              <a:buChar char="•"/>
            </a:pPr>
            <a:r>
              <a:rPr lang="en-US" sz="1600" b="1" dirty="0" smtClean="0">
                <a:solidFill>
                  <a:srgbClr val="003399"/>
                </a:solidFill>
                <a:latin typeface="Arial" charset="0"/>
              </a:rPr>
              <a:t>Participants </a:t>
            </a:r>
            <a:r>
              <a:rPr lang="en-US" sz="1600" b="1" dirty="0">
                <a:solidFill>
                  <a:srgbClr val="003399"/>
                </a:solidFill>
                <a:latin typeface="Arial" charset="0"/>
              </a:rPr>
              <a:t>[Note: </a:t>
            </a:r>
            <a:r>
              <a:rPr lang="en-GB" sz="1600" b="1" dirty="0">
                <a:solidFill>
                  <a:srgbClr val="003399"/>
                </a:solidFill>
                <a:latin typeface="Arial" charset="0"/>
              </a:rPr>
              <a:t>Quoted text excerpted from IEEE-SA Standards Board Bylaws </a:t>
            </a:r>
            <a:r>
              <a:rPr lang="en-GB" sz="1600" b="1" dirty="0" err="1">
                <a:solidFill>
                  <a:srgbClr val="003399"/>
                </a:solidFill>
                <a:latin typeface="Arial" charset="0"/>
              </a:rPr>
              <a:t>subclause</a:t>
            </a:r>
            <a:r>
              <a:rPr lang="en-GB" sz="1600" b="1" dirty="0">
                <a:solidFill>
                  <a:srgbClr val="003399"/>
                </a:solidFill>
                <a:latin typeface="Arial" charset="0"/>
              </a:rPr>
              <a:t> 6.2</a:t>
            </a:r>
            <a:r>
              <a:rPr lang="en-US" sz="1600" b="1" dirty="0">
                <a:solidFill>
                  <a:srgbClr val="003399"/>
                </a:solidFill>
                <a:latin typeface="Arial" charset="0"/>
              </a:rPr>
              <a:t>]</a:t>
            </a:r>
            <a:r>
              <a:rPr lang="en-US" sz="1600" b="1" dirty="0" smtClean="0">
                <a:solidFill>
                  <a:srgbClr val="003399"/>
                </a:solidFill>
                <a:latin typeface="Arial" charset="0"/>
              </a:rPr>
              <a:t>:</a:t>
            </a:r>
          </a:p>
          <a:p>
            <a:pPr marL="742950" lvl="1" indent="-285750">
              <a:buFont typeface="Arial"/>
              <a:buChar char="•"/>
            </a:pPr>
            <a:r>
              <a:rPr lang="en-US" sz="1600" b="1" dirty="0" smtClean="0">
                <a:solidFill>
                  <a:srgbClr val="003399"/>
                </a:solidFill>
                <a:latin typeface="Arial" charset="0"/>
              </a:rPr>
              <a:t>“</a:t>
            </a:r>
            <a:r>
              <a:rPr lang="en-US" sz="1600" b="1" dirty="0">
                <a:solidFill>
                  <a:srgbClr val="003399"/>
                </a:solidFill>
                <a:latin typeface="Arial" charset="0"/>
              </a:rPr>
              <a:t>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a:t>
            </a:r>
            <a:r>
              <a:rPr lang="en-US" sz="1600" b="1" dirty="0" smtClean="0">
                <a:solidFill>
                  <a:srgbClr val="003399"/>
                </a:solidFill>
                <a:latin typeface="Arial" charset="0"/>
              </a:rPr>
              <a:t>represent.</a:t>
            </a:r>
          </a:p>
          <a:p>
            <a:pPr marL="742950" lvl="1" indent="-285750">
              <a:buFont typeface="Arial"/>
              <a:buChar char="•"/>
            </a:pPr>
            <a:r>
              <a:rPr lang="en-US" sz="1600" b="1" dirty="0" smtClean="0">
                <a:solidFill>
                  <a:srgbClr val="003399"/>
                </a:solidFill>
                <a:latin typeface="Arial" charset="0"/>
              </a:rPr>
              <a:t>“</a:t>
            </a:r>
            <a:r>
              <a:rPr lang="en-US" sz="1600" b="1" dirty="0">
                <a:solidFill>
                  <a:srgbClr val="003399"/>
                </a:solidFill>
                <a:latin typeface="Arial" charset="0"/>
              </a:rPr>
              <a:t>Should inform the IEEE (or cause the IEEE to be informed)” of the identity of “any other holders of potential Essential Patent Claims” (that is, third parties that are not affiliated with the participant, with the participant’s employer, or with anyone else that the participant is from or otherwise represents</a:t>
            </a:r>
            <a:r>
              <a:rPr lang="en-US" sz="1600" b="1" dirty="0" smtClean="0">
                <a:solidFill>
                  <a:srgbClr val="003399"/>
                </a:solidFill>
                <a:latin typeface="Arial" charset="0"/>
              </a:rPr>
              <a:t>)</a:t>
            </a:r>
          </a:p>
          <a:p>
            <a:pPr marL="285750" indent="-285750">
              <a:buFont typeface="Arial"/>
              <a:buChar char="•"/>
            </a:pPr>
            <a:r>
              <a:rPr lang="en-US" sz="1600" b="1" dirty="0" smtClean="0">
                <a:solidFill>
                  <a:srgbClr val="003399"/>
                </a:solidFill>
                <a:latin typeface="Arial" charset="0"/>
              </a:rPr>
              <a:t>The </a:t>
            </a:r>
            <a:r>
              <a:rPr lang="en-US" sz="1600" b="1" dirty="0">
                <a:solidFill>
                  <a:srgbClr val="003399"/>
                </a:solidFill>
                <a:latin typeface="Arial" charset="0"/>
              </a:rPr>
              <a:t>above does not apply if the patent claim is already the subject of an Accepted Letter of Assurance that applies to the proposed standard(s) under consideration by this </a:t>
            </a:r>
            <a:r>
              <a:rPr lang="en-US" sz="1600" b="1" dirty="0" smtClean="0">
                <a:solidFill>
                  <a:srgbClr val="003399"/>
                </a:solidFill>
                <a:latin typeface="Arial" charset="0"/>
              </a:rPr>
              <a:t>group</a:t>
            </a:r>
          </a:p>
          <a:p>
            <a:pPr marL="285750" indent="-285750">
              <a:buFont typeface="Arial"/>
              <a:buChar char="•"/>
            </a:pPr>
            <a:r>
              <a:rPr lang="en-US" sz="1600" b="1" dirty="0" smtClean="0">
                <a:solidFill>
                  <a:srgbClr val="003399"/>
                </a:solidFill>
                <a:latin typeface="Arial" charset="0"/>
              </a:rPr>
              <a:t>Early </a:t>
            </a:r>
            <a:r>
              <a:rPr lang="en-US" sz="1600" b="1" dirty="0">
                <a:solidFill>
                  <a:srgbClr val="003399"/>
                </a:solidFill>
                <a:latin typeface="Arial" charset="0"/>
              </a:rPr>
              <a:t>identification of holders of potential Essential Patent Claims is strongly </a:t>
            </a:r>
            <a:r>
              <a:rPr lang="en-US" sz="1600" b="1" dirty="0" smtClean="0">
                <a:solidFill>
                  <a:srgbClr val="003399"/>
                </a:solidFill>
                <a:latin typeface="Arial" charset="0"/>
              </a:rPr>
              <a:t>encouraged</a:t>
            </a:r>
          </a:p>
          <a:p>
            <a:pPr marL="285750" indent="-285750">
              <a:buFont typeface="Arial"/>
              <a:buChar char="•"/>
            </a:pPr>
            <a:r>
              <a:rPr lang="en-US" sz="1600" b="1" dirty="0" smtClean="0">
                <a:solidFill>
                  <a:srgbClr val="003399"/>
                </a:solidFill>
                <a:latin typeface="Arial" charset="0"/>
              </a:rPr>
              <a:t>No </a:t>
            </a:r>
            <a:r>
              <a:rPr lang="en-US" sz="1600" b="1" dirty="0">
                <a:solidFill>
                  <a:srgbClr val="003399"/>
                </a:solidFill>
                <a:latin typeface="Arial" charset="0"/>
              </a:rPr>
              <a:t>duty to perform a patent search</a:t>
            </a:r>
            <a:endParaRPr lang="en-US" sz="1600" dirty="0">
              <a:latin typeface="Arial" charset="0"/>
            </a:endParaRPr>
          </a:p>
          <a:p>
            <a:pPr marL="230188" indent="-230188">
              <a:spcBef>
                <a:spcPct val="20000"/>
              </a:spcBef>
              <a:buClr>
                <a:srgbClr val="CC3300"/>
              </a:buClr>
              <a:buSzPct val="50000"/>
              <a:buFont typeface="Monotype Sorts" charset="0"/>
              <a:buChar char="l"/>
            </a:pPr>
            <a:endParaRPr lang="en-GB" sz="1600" b="1" dirty="0">
              <a:solidFill>
                <a:srgbClr val="000099"/>
              </a:solidFill>
              <a:latin typeface="Arial" charset="0"/>
            </a:endParaRPr>
          </a:p>
        </p:txBody>
      </p:sp>
      <p:sp>
        <p:nvSpPr>
          <p:cNvPr id="17413"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July 2015</a:t>
            </a:r>
            <a:endParaRPr lang="en-US" sz="1800"/>
          </a:p>
        </p:txBody>
      </p:sp>
      <p:sp>
        <p:nvSpPr>
          <p:cNvPr id="174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62F37B4C-7187-734C-BADF-C261D9DB3F43}" type="slidenum">
              <a:rPr lang="en-US"/>
              <a:pPr/>
              <a:t>7</a:t>
            </a:fld>
            <a:endParaRPr lang="en-US"/>
          </a:p>
        </p:txBody>
      </p:sp>
      <p:sp>
        <p:nvSpPr>
          <p:cNvPr id="17415"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259598981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229600" cy="1143000"/>
          </a:xfrm>
        </p:spPr>
        <p:txBody>
          <a:bodyPr/>
          <a:lstStyle/>
          <a:p>
            <a:r>
              <a:rPr lang="en-GB">
                <a:latin typeface="Times New Roman" charset="0"/>
              </a:rPr>
              <a:t>Patent Related Links</a:t>
            </a:r>
            <a:endParaRPr lang="en-US">
              <a:latin typeface="Times New Roman" charset="0"/>
            </a:endParaRPr>
          </a:p>
        </p:txBody>
      </p:sp>
      <p:sp>
        <p:nvSpPr>
          <p:cNvPr id="163843" name="Rectangle 3"/>
          <p:cNvSpPr>
            <a:spLocks noGrp="1" noChangeArrowheads="1"/>
          </p:cNvSpPr>
          <p:nvPr>
            <p:ph type="body" idx="1"/>
          </p:nvPr>
        </p:nvSpPr>
        <p:spPr>
          <a:xfrm>
            <a:off x="76200" y="1447800"/>
            <a:ext cx="8991600" cy="3886200"/>
          </a:xfrm>
        </p:spPr>
        <p:txBody>
          <a:bodyPr/>
          <a:lstStyle/>
          <a:p>
            <a:pPr lvl="1">
              <a:lnSpc>
                <a:spcPct val="90000"/>
              </a:lnSpc>
              <a:buFont typeface="Monotype Sorts" charset="0"/>
              <a:buNone/>
            </a:pPr>
            <a:r>
              <a:rPr lang="en-US" sz="2400" dirty="0">
                <a:latin typeface="Times New Roman" charset="0"/>
                <a:cs typeface="Times New Roman" charset="0"/>
              </a:rPr>
              <a:t>	</a:t>
            </a:r>
            <a:r>
              <a:rPr lang="en-US" sz="2400" dirty="0" smtClean="0">
                <a:latin typeface="Arial" charset="0"/>
                <a:cs typeface="Times New Roman" charset="0"/>
              </a:rPr>
              <a:t>All </a:t>
            </a:r>
            <a:r>
              <a:rPr lang="en-US" sz="2400" dirty="0">
                <a:latin typeface="Arial" charset="0"/>
                <a:cs typeface="Times New Roman" charset="0"/>
              </a:rPr>
              <a:t>participants should be familiar with their obligations under the IEEE-SA Policies &amp; Procedures for standards development.</a:t>
            </a:r>
          </a:p>
          <a:p>
            <a:pPr lvl="1">
              <a:lnSpc>
                <a:spcPct val="90000"/>
              </a:lnSpc>
              <a:buFont typeface="Monotype Sorts" charset="0"/>
              <a:buNone/>
            </a:pPr>
            <a:r>
              <a:rPr lang="en-US" sz="2400" dirty="0">
                <a:latin typeface="Arial" charset="0"/>
                <a:cs typeface="Times New Roman" charset="0"/>
              </a:rPr>
              <a:t>	Patent Policy is stated in these sources:</a:t>
            </a:r>
          </a:p>
          <a:p>
            <a:pPr lvl="1">
              <a:lnSpc>
                <a:spcPct val="90000"/>
              </a:lnSpc>
              <a:buFont typeface="Monotype Sorts" charset="0"/>
              <a:buNone/>
            </a:pPr>
            <a:r>
              <a:rPr lang="en-GB" sz="2400" dirty="0">
                <a:latin typeface="Arial" charset="0"/>
              </a:rPr>
              <a:t>		IEEE-SA Standards Boards Bylaws</a:t>
            </a:r>
          </a:p>
          <a:p>
            <a:pPr lvl="1">
              <a:lnSpc>
                <a:spcPct val="90000"/>
              </a:lnSpc>
              <a:buFont typeface="Monotype Sorts" charset="0"/>
              <a:buNone/>
            </a:pPr>
            <a:r>
              <a:rPr lang="en-US" sz="2100" dirty="0">
                <a:latin typeface="Arial" charset="0"/>
              </a:rPr>
              <a:t>		</a:t>
            </a:r>
            <a:r>
              <a:rPr lang="en-US" sz="2100" i="1" dirty="0">
                <a:latin typeface="Arial" charset="0"/>
              </a:rPr>
              <a:t>http://</a:t>
            </a:r>
            <a:r>
              <a:rPr lang="en-US" sz="2100" i="1" dirty="0" err="1">
                <a:latin typeface="Arial" charset="0"/>
              </a:rPr>
              <a:t>standards.ieee.org</a:t>
            </a:r>
            <a:r>
              <a:rPr lang="en-US" sz="2100" i="1" dirty="0">
                <a:latin typeface="Arial" charset="0"/>
              </a:rPr>
              <a:t>/develop/policies/bylaws/sect6-7.html#6</a:t>
            </a:r>
          </a:p>
          <a:p>
            <a:pPr lvl="1">
              <a:lnSpc>
                <a:spcPct val="90000"/>
              </a:lnSpc>
              <a:buFont typeface="Monotype Sorts" charset="0"/>
              <a:buNone/>
            </a:pPr>
            <a:r>
              <a:rPr lang="en-GB" sz="2400" dirty="0">
                <a:latin typeface="Arial" charset="0"/>
              </a:rPr>
              <a:t>		IEEE-SA Standards Board Operations Manual</a:t>
            </a:r>
          </a:p>
          <a:p>
            <a:pPr lvl="1">
              <a:lnSpc>
                <a:spcPct val="90000"/>
              </a:lnSpc>
              <a:buFont typeface="Monotype Sorts" charset="0"/>
              <a:buNone/>
            </a:pPr>
            <a:r>
              <a:rPr lang="en-US" sz="2400" dirty="0">
                <a:latin typeface="Arial" charset="0"/>
              </a:rPr>
              <a:t>		</a:t>
            </a:r>
            <a:r>
              <a:rPr lang="en-US" sz="2100" i="1" dirty="0">
                <a:latin typeface="Arial" charset="0"/>
              </a:rPr>
              <a:t>http://</a:t>
            </a:r>
            <a:r>
              <a:rPr lang="en-US" sz="2100" i="1" dirty="0" err="1">
                <a:latin typeface="Arial" charset="0"/>
              </a:rPr>
              <a:t>standards.ieee.org</a:t>
            </a:r>
            <a:r>
              <a:rPr lang="en-US" sz="2100" i="1" dirty="0">
                <a:latin typeface="Arial" charset="0"/>
              </a:rPr>
              <a:t>/develop/policies/</a:t>
            </a:r>
            <a:r>
              <a:rPr lang="en-US" sz="2100" i="1" dirty="0" err="1">
                <a:latin typeface="Arial" charset="0"/>
              </a:rPr>
              <a:t>opman</a:t>
            </a:r>
            <a:r>
              <a:rPr lang="en-US" sz="2100" i="1" dirty="0">
                <a:latin typeface="Arial" charset="0"/>
              </a:rPr>
              <a:t>/sect6.html#6.3</a:t>
            </a:r>
            <a:endParaRPr lang="en-US" sz="2400" dirty="0">
              <a:latin typeface="Arial" charset="0"/>
            </a:endParaRPr>
          </a:p>
          <a:p>
            <a:pPr lvl="1">
              <a:lnSpc>
                <a:spcPct val="90000"/>
              </a:lnSpc>
              <a:buFont typeface="Monotype Sorts" charset="0"/>
              <a:buNone/>
            </a:pPr>
            <a:r>
              <a:rPr lang="en-US" sz="2400" dirty="0">
                <a:latin typeface="Arial" charset="0"/>
                <a:cs typeface="Times New Roman" charset="0"/>
              </a:rPr>
              <a:t>	Material about the patent policy is available at</a:t>
            </a:r>
            <a:r>
              <a:rPr lang="en-US" sz="2400" dirty="0">
                <a:latin typeface="Arial" charset="0"/>
              </a:rPr>
              <a:t> </a:t>
            </a:r>
          </a:p>
          <a:p>
            <a:pPr lvl="1">
              <a:lnSpc>
                <a:spcPct val="90000"/>
              </a:lnSpc>
              <a:buFont typeface="Monotype Sorts" charset="0"/>
              <a:buNone/>
            </a:pPr>
            <a:r>
              <a:rPr lang="en-US" sz="2400" dirty="0">
                <a:latin typeface="Arial" charset="0"/>
              </a:rPr>
              <a:t>		</a:t>
            </a:r>
            <a:r>
              <a:rPr lang="en-US" sz="2100" i="1" dirty="0">
                <a:latin typeface="Arial" charset="0"/>
              </a:rPr>
              <a:t>http://</a:t>
            </a:r>
            <a:r>
              <a:rPr lang="en-US" sz="2100" i="1" dirty="0" err="1">
                <a:latin typeface="Arial" charset="0"/>
              </a:rPr>
              <a:t>standards.ieee.org</a:t>
            </a:r>
            <a:r>
              <a:rPr lang="en-US" sz="2100" i="1" dirty="0">
                <a:latin typeface="Arial" charset="0"/>
              </a:rPr>
              <a:t>/about/</a:t>
            </a:r>
            <a:r>
              <a:rPr lang="en-US" sz="2100" i="1" dirty="0" err="1">
                <a:latin typeface="Arial" charset="0"/>
              </a:rPr>
              <a:t>sasb</a:t>
            </a:r>
            <a:r>
              <a:rPr lang="en-US" sz="2100" i="1" dirty="0">
                <a:latin typeface="Arial" charset="0"/>
              </a:rPr>
              <a:t>/</a:t>
            </a:r>
            <a:r>
              <a:rPr lang="en-US" sz="2100" i="1" dirty="0" err="1">
                <a:latin typeface="Arial" charset="0"/>
              </a:rPr>
              <a:t>patcom</a:t>
            </a:r>
            <a:r>
              <a:rPr lang="en-US" sz="2100" i="1" dirty="0">
                <a:latin typeface="Arial" charset="0"/>
              </a:rPr>
              <a:t>/</a:t>
            </a:r>
            <a:r>
              <a:rPr lang="en-US" sz="2100" i="1" dirty="0" err="1">
                <a:latin typeface="Arial" charset="0"/>
              </a:rPr>
              <a:t>materials.html</a:t>
            </a:r>
            <a:endParaRPr lang="en-US" sz="2100" i="1" dirty="0">
              <a:latin typeface="Arial" charset="0"/>
            </a:endParaRPr>
          </a:p>
        </p:txBody>
      </p:sp>
      <p:sp>
        <p:nvSpPr>
          <p:cNvPr id="18436" name="Rectangle 7"/>
          <p:cNvSpPr>
            <a:spLocks noChangeArrowheads="1"/>
          </p:cNvSpPr>
          <p:nvPr/>
        </p:nvSpPr>
        <p:spPr bwMode="auto">
          <a:xfrm>
            <a:off x="1295400" y="5273675"/>
            <a:ext cx="67818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dirty="0">
                <a:solidFill>
                  <a:srgbClr val="000099"/>
                </a:solidFill>
                <a:latin typeface="Arial" charset="0"/>
              </a:rPr>
              <a:t>If you have questions, contact the IEEE-SA Standards Board Patent Committee Administrator at </a:t>
            </a:r>
            <a:r>
              <a:rPr lang="en-US" b="1" dirty="0" err="1">
                <a:solidFill>
                  <a:srgbClr val="000099"/>
                </a:solidFill>
                <a:latin typeface="Arial" charset="0"/>
              </a:rPr>
              <a:t>patcom@ieee.org</a:t>
            </a:r>
            <a:r>
              <a:rPr lang="en-US" b="1" dirty="0">
                <a:solidFill>
                  <a:srgbClr val="000099"/>
                </a:solidFill>
                <a:latin typeface="Arial" charset="0"/>
              </a:rPr>
              <a:t> or visit http://</a:t>
            </a:r>
            <a:r>
              <a:rPr lang="en-US" b="1" dirty="0" err="1">
                <a:solidFill>
                  <a:srgbClr val="000099"/>
                </a:solidFill>
                <a:latin typeface="Arial" charset="0"/>
              </a:rPr>
              <a:t>standards.ieee.org</a:t>
            </a:r>
            <a:r>
              <a:rPr lang="en-US" b="1" dirty="0">
                <a:solidFill>
                  <a:srgbClr val="000099"/>
                </a:solidFill>
                <a:latin typeface="Arial" charset="0"/>
              </a:rPr>
              <a:t>/about/</a:t>
            </a:r>
            <a:r>
              <a:rPr lang="en-US" b="1" dirty="0" err="1">
                <a:solidFill>
                  <a:srgbClr val="000099"/>
                </a:solidFill>
                <a:latin typeface="Arial" charset="0"/>
              </a:rPr>
              <a:t>sasb</a:t>
            </a:r>
            <a:r>
              <a:rPr lang="en-US" b="1" dirty="0">
                <a:solidFill>
                  <a:srgbClr val="000099"/>
                </a:solidFill>
                <a:latin typeface="Arial" charset="0"/>
              </a:rPr>
              <a:t>/</a:t>
            </a:r>
            <a:r>
              <a:rPr lang="en-US" b="1" dirty="0" err="1">
                <a:solidFill>
                  <a:srgbClr val="000099"/>
                </a:solidFill>
                <a:latin typeface="Arial" charset="0"/>
              </a:rPr>
              <a:t>patcom</a:t>
            </a:r>
            <a:r>
              <a:rPr lang="en-US" b="1" dirty="0">
                <a:solidFill>
                  <a:srgbClr val="000099"/>
                </a:solidFill>
                <a:latin typeface="Arial" charset="0"/>
              </a:rPr>
              <a:t>/</a:t>
            </a:r>
            <a:r>
              <a:rPr lang="en-US" b="1" dirty="0" err="1">
                <a:solidFill>
                  <a:srgbClr val="000099"/>
                </a:solidFill>
                <a:latin typeface="Arial" charset="0"/>
              </a:rPr>
              <a:t>index.html</a:t>
            </a:r>
            <a:endParaRPr lang="en-US" b="1" dirty="0">
              <a:solidFill>
                <a:srgbClr val="000099"/>
              </a:solidFill>
              <a:latin typeface="Arial" charset="0"/>
            </a:endParaRPr>
          </a:p>
          <a:p>
            <a:pPr algn="ctr">
              <a:lnSpc>
                <a:spcPct val="80000"/>
              </a:lnSpc>
              <a:spcBef>
                <a:spcPct val="20000"/>
              </a:spcBef>
              <a:buClr>
                <a:srgbClr val="CC3300"/>
              </a:buClr>
              <a:buSzPct val="50000"/>
            </a:pPr>
            <a:endParaRPr lang="en-US" b="1" dirty="0">
              <a:solidFill>
                <a:srgbClr val="000099"/>
              </a:solidFill>
              <a:latin typeface="Arial" charset="0"/>
            </a:endParaRPr>
          </a:p>
          <a:p>
            <a:pPr algn="ctr">
              <a:lnSpc>
                <a:spcPct val="80000"/>
              </a:lnSpc>
              <a:spcBef>
                <a:spcPct val="20000"/>
              </a:spcBef>
              <a:buClr>
                <a:srgbClr val="CC3300"/>
              </a:buClr>
              <a:buSzPct val="50000"/>
            </a:pPr>
            <a:r>
              <a:rPr lang="en-US" b="1" dirty="0">
                <a:solidFill>
                  <a:srgbClr val="000099"/>
                </a:solidFill>
                <a:latin typeface="Arial" charset="0"/>
              </a:rPr>
              <a:t>This slide set is available at https://</a:t>
            </a:r>
            <a:r>
              <a:rPr lang="en-US" b="1" dirty="0" err="1">
                <a:solidFill>
                  <a:srgbClr val="000099"/>
                </a:solidFill>
                <a:latin typeface="Arial" charset="0"/>
              </a:rPr>
              <a:t>development.standards.ieee.org</a:t>
            </a:r>
            <a:r>
              <a:rPr lang="en-US" b="1" dirty="0">
                <a:solidFill>
                  <a:srgbClr val="000099"/>
                </a:solidFill>
                <a:latin typeface="Arial" charset="0"/>
              </a:rPr>
              <a:t>/</a:t>
            </a:r>
            <a:r>
              <a:rPr lang="en-US" b="1" dirty="0" err="1">
                <a:solidFill>
                  <a:srgbClr val="000099"/>
                </a:solidFill>
                <a:latin typeface="Arial" charset="0"/>
              </a:rPr>
              <a:t>myproject</a:t>
            </a:r>
            <a:r>
              <a:rPr lang="en-US" b="1" dirty="0">
                <a:solidFill>
                  <a:srgbClr val="000099"/>
                </a:solidFill>
                <a:latin typeface="Arial" charset="0"/>
              </a:rPr>
              <a:t>/Public/</a:t>
            </a:r>
            <a:r>
              <a:rPr lang="en-US" b="1" dirty="0" err="1">
                <a:solidFill>
                  <a:srgbClr val="000099"/>
                </a:solidFill>
                <a:latin typeface="Arial" charset="0"/>
              </a:rPr>
              <a:t>mytools</a:t>
            </a:r>
            <a:r>
              <a:rPr lang="en-US" b="1" dirty="0">
                <a:solidFill>
                  <a:srgbClr val="000099"/>
                </a:solidFill>
                <a:latin typeface="Arial" charset="0"/>
              </a:rPr>
              <a:t>/mob/</a:t>
            </a:r>
            <a:r>
              <a:rPr lang="en-US" b="1" dirty="0" err="1">
                <a:solidFill>
                  <a:srgbClr val="000099"/>
                </a:solidFill>
                <a:latin typeface="Arial" charset="0"/>
              </a:rPr>
              <a:t>slideset.ppt</a:t>
            </a:r>
            <a:endParaRPr lang="en-US" b="1" dirty="0">
              <a:solidFill>
                <a:srgbClr val="000099"/>
              </a:solidFill>
              <a:latin typeface="Arial" charset="0"/>
            </a:endParaRPr>
          </a:p>
        </p:txBody>
      </p:sp>
      <p:sp>
        <p:nvSpPr>
          <p:cNvPr id="18437" name="Date Placeholder 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July 2015</a:t>
            </a:r>
            <a:endParaRPr lang="en-US" sz="1800"/>
          </a:p>
        </p:txBody>
      </p:sp>
      <p:sp>
        <p:nvSpPr>
          <p:cNvPr id="184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E27F5376-F929-B348-BA06-2D3AD8D5E77A}" type="slidenum">
              <a:rPr lang="en-US"/>
              <a:pPr/>
              <a:t>8</a:t>
            </a:fld>
            <a:endParaRPr lang="en-US"/>
          </a:p>
        </p:txBody>
      </p:sp>
      <p:sp>
        <p:nvSpPr>
          <p:cNvPr id="18439"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202380768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a:xfrm>
            <a:off x="457200" y="304800"/>
            <a:ext cx="8229600" cy="1143000"/>
          </a:xfrm>
        </p:spPr>
        <p:txBody>
          <a:bodyPr/>
          <a:lstStyle/>
          <a:p>
            <a:r>
              <a:rPr lang="en-US">
                <a:latin typeface="Times New Roman" charset="0"/>
              </a:rPr>
              <a:t>Call for Potentially Essential Patents</a:t>
            </a:r>
          </a:p>
        </p:txBody>
      </p:sp>
      <p:sp>
        <p:nvSpPr>
          <p:cNvPr id="19459" name="Rectangle 1027"/>
          <p:cNvSpPr>
            <a:spLocks noGrp="1" noChangeArrowheads="1"/>
          </p:cNvSpPr>
          <p:nvPr>
            <p:ph type="body" idx="1"/>
          </p:nvPr>
        </p:nvSpPr>
        <p:spPr>
          <a:xfrm>
            <a:off x="685800" y="1752600"/>
            <a:ext cx="7772400" cy="4114800"/>
          </a:xfrm>
        </p:spPr>
        <p:txBody>
          <a:bodyPr/>
          <a:lstStyle/>
          <a:p>
            <a:pPr>
              <a:buFont typeface="Arial" charset="0"/>
              <a:buChar char="•"/>
            </a:pPr>
            <a:r>
              <a:rPr lang="en-US" sz="2800" dirty="0" smtClean="0">
                <a:latin typeface="+mj-lt"/>
              </a:rPr>
              <a:t>If </a:t>
            </a:r>
            <a:r>
              <a:rPr lang="en-US" sz="2800" dirty="0">
                <a:latin typeface="+mj-lt"/>
              </a:rPr>
              <a:t>anyone in this meeting is personally aware of the holder of any patent claims that are potentially essential to implementation of the proposed standard(s) under consideration by this group and that are not already the subject of an Accepted Letter of Assurance: </a:t>
            </a:r>
          </a:p>
          <a:p>
            <a:pPr lvl="1">
              <a:buFont typeface="Arial" charset="0"/>
              <a:buChar char="•"/>
            </a:pPr>
            <a:r>
              <a:rPr lang="en-US" dirty="0">
                <a:latin typeface="Arial" charset="0"/>
              </a:rPr>
              <a:t>Either speak up now or</a:t>
            </a:r>
          </a:p>
          <a:p>
            <a:pPr lvl="1">
              <a:buFont typeface="Arial" charset="0"/>
              <a:buChar char="•"/>
            </a:pPr>
            <a:r>
              <a:rPr lang="en-US" dirty="0">
                <a:latin typeface="Arial" charset="0"/>
              </a:rPr>
              <a:t>Provide the chair of this group with the identity of the holder(s) of any and all such claims as soon as possible or</a:t>
            </a:r>
          </a:p>
          <a:p>
            <a:pPr lvl="1">
              <a:buFont typeface="Arial" charset="0"/>
              <a:buChar char="•"/>
            </a:pPr>
            <a:r>
              <a:rPr lang="en-US" dirty="0">
                <a:latin typeface="Arial" charset="0"/>
              </a:rPr>
              <a:t>Cause an LOA to be submitted</a:t>
            </a:r>
          </a:p>
        </p:txBody>
      </p:sp>
      <p:sp>
        <p:nvSpPr>
          <p:cNvPr id="1946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z="1800" smtClean="0"/>
              <a:t>July 2015</a:t>
            </a:r>
            <a:endParaRPr lang="en-US" sz="1800"/>
          </a:p>
        </p:txBody>
      </p:sp>
      <p:sp>
        <p:nvSpPr>
          <p:cNvPr id="1946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a:t>Slide </a:t>
            </a:r>
            <a:fld id="{DC0438AE-B249-9245-9AF3-FB2763E167E9}" type="slidenum">
              <a:rPr lang="en-US"/>
              <a:pPr/>
              <a:t>9</a:t>
            </a:fld>
            <a:endParaRPr lang="en-US"/>
          </a:p>
        </p:txBody>
      </p:sp>
      <p:sp>
        <p:nvSpPr>
          <p:cNvPr id="19462"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charset="0"/>
                <a:ea typeface="ＭＳ Ｐゴシック" charset="0"/>
              </a:defRPr>
            </a:lvl1pPr>
            <a:lvl2pPr marL="742950" indent="-285750">
              <a:defRPr sz="1200">
                <a:solidFill>
                  <a:schemeClr val="tx1"/>
                </a:solidFill>
                <a:latin typeface="Times New Roman" charset="0"/>
                <a:ea typeface="ＭＳ Ｐゴシック" charset="0"/>
              </a:defRPr>
            </a:lvl2pPr>
            <a:lvl3pPr marL="1143000" indent="-228600">
              <a:defRPr sz="1200">
                <a:solidFill>
                  <a:schemeClr val="tx1"/>
                </a:solidFill>
                <a:latin typeface="Times New Roman" charset="0"/>
                <a:ea typeface="ＭＳ Ｐゴシック" charset="0"/>
              </a:defRPr>
            </a:lvl3pPr>
            <a:lvl4pPr marL="1600200" indent="-228600">
              <a:defRPr sz="1200">
                <a:solidFill>
                  <a:schemeClr val="tx1"/>
                </a:solidFill>
                <a:latin typeface="Times New Roman" charset="0"/>
                <a:ea typeface="ＭＳ Ｐゴシック" charset="0"/>
              </a:defRPr>
            </a:lvl4pPr>
            <a:lvl5pPr marL="2057400" indent="-228600">
              <a:defRPr sz="12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12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12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12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1200">
                <a:solidFill>
                  <a:schemeClr val="tx1"/>
                </a:solidFill>
                <a:latin typeface="Times New Roman" charset="0"/>
                <a:ea typeface="ＭＳ Ｐゴシック" charset="0"/>
              </a:defRPr>
            </a:lvl9pPr>
          </a:lstStyle>
          <a:p>
            <a:r>
              <a:rPr lang="en-US" smtClean="0"/>
              <a:t>Donald Eastlake 3rd, Huawei Technologies</a:t>
            </a:r>
            <a:endParaRPr lang="en-US"/>
          </a:p>
        </p:txBody>
      </p:sp>
    </p:spTree>
    <p:extLst>
      <p:ext uri="{BB962C8B-B14F-4D97-AF65-F5344CB8AC3E}">
        <p14:creationId xmlns:p14="http://schemas.microsoft.com/office/powerpoint/2010/main" val="309259637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64735</TotalTime>
  <Words>2878</Words>
  <Application>Microsoft Macintosh PowerPoint</Application>
  <PresentationFormat>On-screen Show (4:3)</PresentationFormat>
  <Paragraphs>418</Paragraphs>
  <Slides>26</Slides>
  <Notes>25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802-11-Submission</vt:lpstr>
      <vt:lpstr>July 2015 802.11ak Agenda</vt:lpstr>
      <vt:lpstr>IEEE 802.11ak/GLK: Enhancements For Transit Links Within Bridged Networks</vt:lpstr>
      <vt:lpstr>Venue</vt:lpstr>
      <vt:lpstr>TGak Timeline At Start of Meeting</vt:lpstr>
      <vt:lpstr>Sessions</vt:lpstr>
      <vt:lpstr>Monday, 13 July 2015  08:00 – 10:00, Wakoloa 2 Room</vt:lpstr>
      <vt:lpstr>Participants, Patents, and Duty to Inform</vt:lpstr>
      <vt:lpstr>Patent Related Links</vt:lpstr>
      <vt:lpstr>Call for Potentially Essential Patents</vt:lpstr>
      <vt:lpstr>Other Guidelines for IEEE WG Meetings</vt:lpstr>
      <vt:lpstr>Tuesday, 14 July 2015  08:00 – 10:00, Waikoloa 2 Room</vt:lpstr>
      <vt:lpstr>Tuesday, 14 July 2015  08:00 – 10:00, Waikoloa 2 Room</vt:lpstr>
      <vt:lpstr>Tuesday, 14 July 2015  08:00 – 10:00, Waikoloa 2 Room</vt:lpstr>
      <vt:lpstr>Tuesday, 14 July 2015  19:30 – 21:30, Queens 4</vt:lpstr>
      <vt:lpstr>Tuesday, 14 July 2015  19:30 – 21:30, Queens 4</vt:lpstr>
      <vt:lpstr>Wednesday, 15 July 2015 13:30 – 15:30, Queens 4 Room</vt:lpstr>
      <vt:lpstr>Wednesday, 15 July 2015 13:30 – 15:30, Queens 4 Room</vt:lpstr>
      <vt:lpstr>Wednesday, 15 July 2015 16:00 – 18:00, Queens 4 Room</vt:lpstr>
      <vt:lpstr>Wednesday, 15 July 2015 16:00 – 18:00, Queens 4 Room</vt:lpstr>
      <vt:lpstr>Thursday, 16 July 2015 08:00 – 10:00, Kings 2 Room</vt:lpstr>
      <vt:lpstr>Thursday, 16 July 2015 08:00 – 10:00, Kings 2 Room</vt:lpstr>
      <vt:lpstr>Thursday, 16 July 2015 10:30 – 12:30, Queens 4 Room</vt:lpstr>
      <vt:lpstr>Pending Presentations</vt:lpstr>
      <vt:lpstr>Thursday, 16 July 2015 16:00 – 18:00, Queens 4 Room</vt:lpstr>
      <vt:lpstr>Thursday, 16 July 2015 16:00 – 18:00, Queens 4 Room</vt:lpstr>
      <vt:lpstr>[Reference Information]</vt:lpstr>
    </vt:vector>
  </TitlesOfParts>
  <Company>Huawei Technologies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September 2014 802.11ak Agenda</dc:title>
  <dc:creator>Donald Eastlake 3rd</dc:creator>
  <dc:description>Donald Eastlake, Huawei Technologies</dc:description>
  <cp:lastModifiedBy>Donald Eastlake</cp:lastModifiedBy>
  <cp:revision>884</cp:revision>
  <cp:lastPrinted>1998-02-10T13:28:06Z</cp:lastPrinted>
  <dcterms:created xsi:type="dcterms:W3CDTF">2006-12-04T03:46:13Z</dcterms:created>
  <dcterms:modified xsi:type="dcterms:W3CDTF">2015-07-16T22:39:34Z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1431624824</vt:lpwstr>
  </property>
</Properties>
</file>