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Default Extension="doc" ContentType="application/msword"/>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37"/>
  </p:notesMasterIdLst>
  <p:handoutMasterIdLst>
    <p:handoutMasterId r:id="rId38"/>
  </p:handoutMasterIdLst>
  <p:sldIdLst>
    <p:sldId id="269" r:id="rId2"/>
    <p:sldId id="429" r:id="rId3"/>
    <p:sldId id="455" r:id="rId4"/>
    <p:sldId id="465" r:id="rId5"/>
    <p:sldId id="486" r:id="rId6"/>
    <p:sldId id="487" r:id="rId7"/>
    <p:sldId id="488" r:id="rId8"/>
    <p:sldId id="489" r:id="rId9"/>
    <p:sldId id="490" r:id="rId10"/>
    <p:sldId id="492" r:id="rId11"/>
    <p:sldId id="493" r:id="rId12"/>
    <p:sldId id="495" r:id="rId13"/>
    <p:sldId id="484" r:id="rId14"/>
    <p:sldId id="496" r:id="rId15"/>
    <p:sldId id="474" r:id="rId16"/>
    <p:sldId id="499" r:id="rId17"/>
    <p:sldId id="500" r:id="rId18"/>
    <p:sldId id="501" r:id="rId19"/>
    <p:sldId id="434" r:id="rId20"/>
    <p:sldId id="438" r:id="rId21"/>
    <p:sldId id="439" r:id="rId22"/>
    <p:sldId id="440" r:id="rId23"/>
    <p:sldId id="441" r:id="rId24"/>
    <p:sldId id="442" r:id="rId25"/>
    <p:sldId id="443" r:id="rId26"/>
    <p:sldId id="444" r:id="rId27"/>
    <p:sldId id="445" r:id="rId28"/>
    <p:sldId id="446" r:id="rId29"/>
    <p:sldId id="447" r:id="rId30"/>
    <p:sldId id="462" r:id="rId31"/>
    <p:sldId id="498" r:id="rId32"/>
    <p:sldId id="497" r:id="rId33"/>
    <p:sldId id="483" r:id="rId34"/>
    <p:sldId id="494" r:id="rId35"/>
    <p:sldId id="451" r:id="rId36"/>
  </p:sldIdLst>
  <p:sldSz cx="9144000" cy="6858000" type="screen4x3"/>
  <p:notesSz cx="6934200" cy="9280525"/>
  <p:defaultTextStyle>
    <a:defPPr>
      <a:defRPr lang="en-US"/>
    </a:defPPr>
    <a:lvl1pPr algn="l" rtl="0" eaLnBrk="0" fontAlgn="base" hangingPunct="0">
      <a:spcBef>
        <a:spcPct val="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Times New Roman" pitchFamily="18" charset="0"/>
        <a:ea typeface="+mn-ea"/>
        <a:cs typeface="+mn-cs"/>
      </a:defRPr>
    </a:lvl6pPr>
    <a:lvl7pPr marL="2743200" algn="l" defTabSz="914400" rtl="0" eaLnBrk="1" latinLnBrk="0" hangingPunct="1">
      <a:defRPr sz="1200" kern="1200">
        <a:solidFill>
          <a:schemeClr val="tx1"/>
        </a:solidFill>
        <a:latin typeface="Times New Roman" pitchFamily="18" charset="0"/>
        <a:ea typeface="+mn-ea"/>
        <a:cs typeface="+mn-cs"/>
      </a:defRPr>
    </a:lvl7pPr>
    <a:lvl8pPr marL="3200400" algn="l" defTabSz="914400" rtl="0" eaLnBrk="1" latinLnBrk="0" hangingPunct="1">
      <a:defRPr sz="1200" kern="1200">
        <a:solidFill>
          <a:schemeClr val="tx1"/>
        </a:solidFill>
        <a:latin typeface="Times New Roman" pitchFamily="18" charset="0"/>
        <a:ea typeface="+mn-ea"/>
        <a:cs typeface="+mn-cs"/>
      </a:defRPr>
    </a:lvl8pPr>
    <a:lvl9pPr marL="3657600" algn="l" defTabSz="914400" rtl="0" eaLnBrk="1" latinLnBrk="0" hangingPunct="1">
      <a:defRPr sz="12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보통 스타일 2 - 강조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597" autoAdjust="0"/>
    <p:restoredTop sz="94671" autoAdjust="0"/>
  </p:normalViewPr>
  <p:slideViewPr>
    <p:cSldViewPr>
      <p:cViewPr>
        <p:scale>
          <a:sx n="100" d="100"/>
          <a:sy n="100" d="100"/>
        </p:scale>
        <p:origin x="-1672" y="-408"/>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3960"/>
    </p:cViewPr>
  </p:sorterViewPr>
  <p:notesViewPr>
    <p:cSldViewPr>
      <p:cViewPr varScale="1">
        <p:scale>
          <a:sx n="55" d="100"/>
          <a:sy n="55" d="100"/>
        </p:scale>
        <p:origin x="-2892" y="-90"/>
      </p:cViewPr>
      <p:guideLst>
        <p:guide orient="horz" pos="2923"/>
        <p:guide pos="2184"/>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handoutMaster" Target="handoutMasters/handoutMaster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5597525" y="177800"/>
            <a:ext cx="641350" cy="212725"/>
          </a:xfrm>
          <a:prstGeom prst="rect">
            <a:avLst/>
          </a:prstGeom>
          <a:noFill/>
          <a:ln w="9525">
            <a:noFill/>
            <a:miter lim="800000"/>
            <a:headEnd/>
            <a:tailEnd/>
          </a:ln>
          <a:effectLst/>
        </p:spPr>
        <p:txBody>
          <a:bodyPr vert="horz" wrap="none" lIns="0" tIns="0" rIns="0" bIns="0" numCol="1" anchor="b" anchorCtr="0" compatLnSpc="1">
            <a:prstTxWarp prst="textNoShape">
              <a:avLst/>
            </a:prstTxWarp>
            <a:spAutoFit/>
          </a:bodyPr>
          <a:lstStyle>
            <a:lvl1pPr algn="r" defTabSz="933450">
              <a:defRPr sz="1400" b="1"/>
            </a:lvl1pPr>
          </a:lstStyle>
          <a:p>
            <a:pPr>
              <a:defRPr/>
            </a:pPr>
            <a:r>
              <a:rPr lang="en-US" smtClean="0"/>
              <a:t>doc.: IEEE 802.11-10/0xxxr0</a:t>
            </a:r>
            <a:endParaRPr lang="en-US"/>
          </a:p>
        </p:txBody>
      </p:sp>
      <p:sp>
        <p:nvSpPr>
          <p:cNvPr id="3075" name="Rectangle 3"/>
          <p:cNvSpPr>
            <a:spLocks noGrp="1" noChangeArrowheads="1"/>
          </p:cNvSpPr>
          <p:nvPr>
            <p:ph type="dt" sz="quarter" idx="1"/>
          </p:nvPr>
        </p:nvSpPr>
        <p:spPr bwMode="auto">
          <a:xfrm>
            <a:off x="695325" y="177800"/>
            <a:ext cx="827088" cy="212725"/>
          </a:xfrm>
          <a:prstGeom prst="rect">
            <a:avLst/>
          </a:prstGeom>
          <a:noFill/>
          <a:ln w="9525">
            <a:noFill/>
            <a:miter lim="800000"/>
            <a:headEnd/>
            <a:tailEnd/>
          </a:ln>
          <a:effectLst/>
        </p:spPr>
        <p:txBody>
          <a:bodyPr vert="horz" wrap="none" lIns="0" tIns="0" rIns="0" bIns="0" numCol="1" anchor="b" anchorCtr="0" compatLnSpc="1">
            <a:prstTxWarp prst="textNoShape">
              <a:avLst/>
            </a:prstTxWarp>
            <a:spAutoFit/>
          </a:bodyPr>
          <a:lstStyle>
            <a:lvl1pPr defTabSz="933450">
              <a:defRPr sz="1400" b="1"/>
            </a:lvl1pPr>
          </a:lstStyle>
          <a:p>
            <a:pPr>
              <a:defRPr/>
            </a:pPr>
            <a:r>
              <a:rPr lang="en-US"/>
              <a:t>Month Year</a:t>
            </a:r>
          </a:p>
        </p:txBody>
      </p:sp>
      <p:sp>
        <p:nvSpPr>
          <p:cNvPr id="3076" name="Rectangle 4"/>
          <p:cNvSpPr>
            <a:spLocks noGrp="1" noChangeArrowheads="1"/>
          </p:cNvSpPr>
          <p:nvPr>
            <p:ph type="ftr" sz="quarter" idx="2"/>
          </p:nvPr>
        </p:nvSpPr>
        <p:spPr bwMode="auto">
          <a:xfrm>
            <a:off x="5851525" y="8982075"/>
            <a:ext cx="466725" cy="182563"/>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1pPr algn="r" defTabSz="933450">
              <a:defRPr/>
            </a:lvl1pPr>
          </a:lstStyle>
          <a:p>
            <a:pPr>
              <a:defRPr/>
            </a:pPr>
            <a:r>
              <a:rPr lang="en-US" smtClean="0"/>
              <a:t>David Halasz, OakTree Wireless</a:t>
            </a:r>
            <a:endParaRPr lang="en-US"/>
          </a:p>
        </p:txBody>
      </p:sp>
      <p:sp>
        <p:nvSpPr>
          <p:cNvPr id="3077" name="Rectangle 5"/>
          <p:cNvSpPr>
            <a:spLocks noGrp="1" noChangeArrowheads="1"/>
          </p:cNvSpPr>
          <p:nvPr>
            <p:ph type="sldNum" sz="quarter" idx="3"/>
          </p:nvPr>
        </p:nvSpPr>
        <p:spPr bwMode="auto">
          <a:xfrm>
            <a:off x="3133725" y="8982075"/>
            <a:ext cx="512763" cy="182563"/>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1pPr algn="ctr" defTabSz="933450">
              <a:defRPr/>
            </a:lvl1pPr>
          </a:lstStyle>
          <a:p>
            <a:pPr>
              <a:defRPr/>
            </a:pPr>
            <a:r>
              <a:rPr lang="en-US"/>
              <a:t>Page </a:t>
            </a:r>
            <a:fld id="{57331469-CC73-4F6F-814E-517B0B11AA81}" type="slidenum">
              <a:rPr lang="en-US"/>
              <a:pPr>
                <a:defRPr/>
              </a:pPr>
              <a:t>‹#›</a:t>
            </a:fld>
            <a:endParaRPr lang="en-US"/>
          </a:p>
        </p:txBody>
      </p:sp>
      <p:sp>
        <p:nvSpPr>
          <p:cNvPr id="3078" name="Line 6"/>
          <p:cNvSpPr>
            <a:spLocks noChangeShapeType="1"/>
          </p:cNvSpPr>
          <p:nvPr/>
        </p:nvSpPr>
        <p:spPr bwMode="auto">
          <a:xfrm>
            <a:off x="693738" y="387350"/>
            <a:ext cx="5546725" cy="0"/>
          </a:xfrm>
          <a:prstGeom prst="line">
            <a:avLst/>
          </a:prstGeom>
          <a:noFill/>
          <a:ln w="12700">
            <a:solidFill>
              <a:schemeClr val="tx1"/>
            </a:solidFill>
            <a:round/>
            <a:headEnd type="none" w="sm" len="sm"/>
            <a:tailEnd type="none" w="sm" len="sm"/>
          </a:ln>
          <a:effectLst/>
        </p:spPr>
        <p:txBody>
          <a:bodyPr wrap="none" anchor="ctr"/>
          <a:lstStyle/>
          <a:p>
            <a:pPr>
              <a:defRPr/>
            </a:pPr>
            <a:endParaRPr lang="en-US"/>
          </a:p>
        </p:txBody>
      </p:sp>
      <p:sp>
        <p:nvSpPr>
          <p:cNvPr id="3079" name="Rectangle 7"/>
          <p:cNvSpPr>
            <a:spLocks noChangeArrowheads="1"/>
          </p:cNvSpPr>
          <p:nvPr/>
        </p:nvSpPr>
        <p:spPr bwMode="auto">
          <a:xfrm>
            <a:off x="693738" y="8982075"/>
            <a:ext cx="711200" cy="182563"/>
          </a:xfrm>
          <a:prstGeom prst="rect">
            <a:avLst/>
          </a:prstGeom>
          <a:noFill/>
          <a:ln w="9525">
            <a:noFill/>
            <a:miter lim="800000"/>
            <a:headEnd/>
            <a:tailEnd/>
          </a:ln>
          <a:effectLst/>
        </p:spPr>
        <p:txBody>
          <a:bodyPr wrap="none" lIns="0" tIns="0" rIns="0" bIns="0">
            <a:spAutoFit/>
          </a:bodyPr>
          <a:lstStyle/>
          <a:p>
            <a:pPr defTabSz="933450">
              <a:defRPr/>
            </a:pPr>
            <a:r>
              <a:rPr lang="en-US"/>
              <a:t>Submission</a:t>
            </a:r>
          </a:p>
        </p:txBody>
      </p:sp>
      <p:sp>
        <p:nvSpPr>
          <p:cNvPr id="3080" name="Line 8"/>
          <p:cNvSpPr>
            <a:spLocks noChangeShapeType="1"/>
          </p:cNvSpPr>
          <p:nvPr/>
        </p:nvSpPr>
        <p:spPr bwMode="auto">
          <a:xfrm>
            <a:off x="693738" y="8970963"/>
            <a:ext cx="5700712" cy="0"/>
          </a:xfrm>
          <a:prstGeom prst="line">
            <a:avLst/>
          </a:prstGeom>
          <a:noFill/>
          <a:ln w="12700">
            <a:solidFill>
              <a:schemeClr val="tx1"/>
            </a:solidFill>
            <a:round/>
            <a:headEnd type="none" w="sm" len="sm"/>
            <a:tailEnd type="none" w="sm" len="sm"/>
          </a:ln>
          <a:effectLst/>
        </p:spPr>
        <p:txBody>
          <a:bodyPr wrap="none" anchor="ctr"/>
          <a:lstStyle/>
          <a:p>
            <a:pPr>
              <a:defRPr/>
            </a:pPr>
            <a:endParaRPr lang="en-US"/>
          </a:p>
        </p:txBody>
      </p:sp>
    </p:spTree>
    <p:extLst>
      <p:ext uri="{BB962C8B-B14F-4D97-AF65-F5344CB8AC3E}">
        <p14:creationId xmlns:p14="http://schemas.microsoft.com/office/powerpoint/2010/main" val="2909649519"/>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hdr" sz="quarter"/>
          </p:nvPr>
        </p:nvSpPr>
        <p:spPr bwMode="auto">
          <a:xfrm>
            <a:off x="5640388" y="98425"/>
            <a:ext cx="641350" cy="212725"/>
          </a:xfrm>
          <a:prstGeom prst="rect">
            <a:avLst/>
          </a:prstGeom>
          <a:noFill/>
          <a:ln w="9525">
            <a:noFill/>
            <a:miter lim="800000"/>
            <a:headEnd/>
            <a:tailEnd/>
          </a:ln>
          <a:effectLst/>
        </p:spPr>
        <p:txBody>
          <a:bodyPr vert="horz" wrap="none" lIns="0" tIns="0" rIns="0" bIns="0" numCol="1" anchor="b" anchorCtr="0" compatLnSpc="1">
            <a:prstTxWarp prst="textNoShape">
              <a:avLst/>
            </a:prstTxWarp>
            <a:spAutoFit/>
          </a:bodyPr>
          <a:lstStyle>
            <a:lvl1pPr algn="r" defTabSz="933450">
              <a:defRPr sz="1400" b="1"/>
            </a:lvl1pPr>
          </a:lstStyle>
          <a:p>
            <a:pPr>
              <a:defRPr/>
            </a:pPr>
            <a:r>
              <a:rPr lang="en-US" smtClean="0"/>
              <a:t>doc.: IEEE 802.11-10/0xxxr0</a:t>
            </a:r>
            <a:endParaRPr lang="en-US"/>
          </a:p>
        </p:txBody>
      </p:sp>
      <p:sp>
        <p:nvSpPr>
          <p:cNvPr id="2051" name="Rectangle 3"/>
          <p:cNvSpPr>
            <a:spLocks noGrp="1" noChangeArrowheads="1"/>
          </p:cNvSpPr>
          <p:nvPr>
            <p:ph type="dt" idx="1"/>
          </p:nvPr>
        </p:nvSpPr>
        <p:spPr bwMode="auto">
          <a:xfrm>
            <a:off x="654050" y="98425"/>
            <a:ext cx="827088" cy="212725"/>
          </a:xfrm>
          <a:prstGeom prst="rect">
            <a:avLst/>
          </a:prstGeom>
          <a:noFill/>
          <a:ln w="9525">
            <a:noFill/>
            <a:miter lim="800000"/>
            <a:headEnd/>
            <a:tailEnd/>
          </a:ln>
          <a:effectLst/>
        </p:spPr>
        <p:txBody>
          <a:bodyPr vert="horz" wrap="none" lIns="0" tIns="0" rIns="0" bIns="0" numCol="1" anchor="b" anchorCtr="0" compatLnSpc="1">
            <a:prstTxWarp prst="textNoShape">
              <a:avLst/>
            </a:prstTxWarp>
            <a:spAutoFit/>
          </a:bodyPr>
          <a:lstStyle>
            <a:lvl1pPr defTabSz="933450">
              <a:defRPr sz="1400" b="1"/>
            </a:lvl1pPr>
          </a:lstStyle>
          <a:p>
            <a:pPr>
              <a:defRPr/>
            </a:pPr>
            <a:r>
              <a:rPr lang="en-US"/>
              <a:t>Month Year</a:t>
            </a:r>
          </a:p>
        </p:txBody>
      </p:sp>
      <p:sp>
        <p:nvSpPr>
          <p:cNvPr id="23556" name="Rectangle 4"/>
          <p:cNvSpPr>
            <a:spLocks noGrp="1" noRot="1" noChangeAspect="1" noChangeArrowheads="1" noTextEdit="1"/>
          </p:cNvSpPr>
          <p:nvPr>
            <p:ph type="sldImg" idx="2"/>
          </p:nvPr>
        </p:nvSpPr>
        <p:spPr bwMode="auto">
          <a:xfrm>
            <a:off x="1152525" y="701675"/>
            <a:ext cx="4629150" cy="3468688"/>
          </a:xfrm>
          <a:prstGeom prst="rect">
            <a:avLst/>
          </a:prstGeom>
          <a:noFill/>
          <a:ln w="12700">
            <a:solidFill>
              <a:schemeClr val="tx1"/>
            </a:solidFill>
            <a:miter lim="800000"/>
            <a:headEnd/>
            <a:tailEnd/>
          </a:ln>
        </p:spPr>
      </p:sp>
      <p:sp>
        <p:nvSpPr>
          <p:cNvPr id="2053" name="Rectangle 5"/>
          <p:cNvSpPr>
            <a:spLocks noGrp="1" noChangeArrowheads="1"/>
          </p:cNvSpPr>
          <p:nvPr>
            <p:ph type="body" sz="quarter" idx="3"/>
          </p:nvPr>
        </p:nvSpPr>
        <p:spPr bwMode="auto">
          <a:xfrm>
            <a:off x="923925" y="4408488"/>
            <a:ext cx="5086350" cy="4176712"/>
          </a:xfrm>
          <a:prstGeom prst="rect">
            <a:avLst/>
          </a:prstGeom>
          <a:noFill/>
          <a:ln w="9525">
            <a:noFill/>
            <a:miter lim="800000"/>
            <a:headEnd/>
            <a:tailEnd/>
          </a:ln>
          <a:effectLst/>
        </p:spPr>
        <p:txBody>
          <a:bodyPr vert="horz" wrap="square" lIns="93662" tIns="46038" rIns="93662" bIns="46038"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054" name="Rectangle 6"/>
          <p:cNvSpPr>
            <a:spLocks noGrp="1" noChangeArrowheads="1"/>
          </p:cNvSpPr>
          <p:nvPr>
            <p:ph type="ftr" sz="quarter" idx="4"/>
          </p:nvPr>
        </p:nvSpPr>
        <p:spPr bwMode="auto">
          <a:xfrm>
            <a:off x="5357813" y="8985250"/>
            <a:ext cx="923925" cy="182563"/>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5pPr marL="457200" lvl="4" algn="r" defTabSz="933450">
              <a:defRPr/>
            </a:lvl5pPr>
          </a:lstStyle>
          <a:p>
            <a:pPr lvl="4">
              <a:defRPr/>
            </a:pPr>
            <a:r>
              <a:rPr lang="en-US" smtClean="0"/>
              <a:t>David Halasz, OakTree Wireless</a:t>
            </a:r>
            <a:endParaRPr lang="en-US"/>
          </a:p>
        </p:txBody>
      </p:sp>
      <p:sp>
        <p:nvSpPr>
          <p:cNvPr id="2055" name="Rectangle 7"/>
          <p:cNvSpPr>
            <a:spLocks noGrp="1" noChangeArrowheads="1"/>
          </p:cNvSpPr>
          <p:nvPr>
            <p:ph type="sldNum" sz="quarter" idx="5"/>
          </p:nvPr>
        </p:nvSpPr>
        <p:spPr bwMode="auto">
          <a:xfrm>
            <a:off x="3222625" y="8985250"/>
            <a:ext cx="512763" cy="182563"/>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1pPr algn="r" defTabSz="933450">
              <a:defRPr/>
            </a:lvl1pPr>
          </a:lstStyle>
          <a:p>
            <a:pPr>
              <a:defRPr/>
            </a:pPr>
            <a:r>
              <a:rPr lang="en-US"/>
              <a:t>Page </a:t>
            </a:r>
            <a:fld id="{7797EB75-BD9E-45DB-A35F-6C321BEA61EF}" type="slidenum">
              <a:rPr lang="en-US"/>
              <a:pPr>
                <a:defRPr/>
              </a:pPr>
              <a:t>‹#›</a:t>
            </a:fld>
            <a:endParaRPr lang="en-US"/>
          </a:p>
        </p:txBody>
      </p:sp>
      <p:sp>
        <p:nvSpPr>
          <p:cNvPr id="2056" name="Rectangle 8"/>
          <p:cNvSpPr>
            <a:spLocks noChangeArrowheads="1"/>
          </p:cNvSpPr>
          <p:nvPr/>
        </p:nvSpPr>
        <p:spPr bwMode="auto">
          <a:xfrm>
            <a:off x="723900" y="8985250"/>
            <a:ext cx="711200" cy="182563"/>
          </a:xfrm>
          <a:prstGeom prst="rect">
            <a:avLst/>
          </a:prstGeom>
          <a:noFill/>
          <a:ln w="9525">
            <a:noFill/>
            <a:miter lim="800000"/>
            <a:headEnd/>
            <a:tailEnd/>
          </a:ln>
          <a:effectLst/>
        </p:spPr>
        <p:txBody>
          <a:bodyPr wrap="none" lIns="0" tIns="0" rIns="0" bIns="0">
            <a:spAutoFit/>
          </a:bodyPr>
          <a:lstStyle/>
          <a:p>
            <a:pPr>
              <a:defRPr/>
            </a:pPr>
            <a:r>
              <a:rPr lang="en-US"/>
              <a:t>Submission</a:t>
            </a:r>
          </a:p>
        </p:txBody>
      </p:sp>
      <p:sp>
        <p:nvSpPr>
          <p:cNvPr id="2057" name="Line 9"/>
          <p:cNvSpPr>
            <a:spLocks noChangeShapeType="1"/>
          </p:cNvSpPr>
          <p:nvPr/>
        </p:nvSpPr>
        <p:spPr bwMode="auto">
          <a:xfrm>
            <a:off x="723900" y="8983663"/>
            <a:ext cx="5486400" cy="0"/>
          </a:xfrm>
          <a:prstGeom prst="line">
            <a:avLst/>
          </a:prstGeom>
          <a:noFill/>
          <a:ln w="12700">
            <a:solidFill>
              <a:schemeClr val="tx1"/>
            </a:solidFill>
            <a:round/>
            <a:headEnd type="none" w="sm" len="sm"/>
            <a:tailEnd type="none" w="sm" len="sm"/>
          </a:ln>
          <a:effectLst/>
        </p:spPr>
        <p:txBody>
          <a:bodyPr wrap="none" anchor="ctr"/>
          <a:lstStyle/>
          <a:p>
            <a:pPr>
              <a:defRPr/>
            </a:pPr>
            <a:endParaRPr lang="en-US"/>
          </a:p>
        </p:txBody>
      </p:sp>
      <p:sp>
        <p:nvSpPr>
          <p:cNvPr id="2058" name="Line 10"/>
          <p:cNvSpPr>
            <a:spLocks noChangeShapeType="1"/>
          </p:cNvSpPr>
          <p:nvPr/>
        </p:nvSpPr>
        <p:spPr bwMode="auto">
          <a:xfrm>
            <a:off x="647700" y="296863"/>
            <a:ext cx="5638800" cy="0"/>
          </a:xfrm>
          <a:prstGeom prst="line">
            <a:avLst/>
          </a:prstGeom>
          <a:noFill/>
          <a:ln w="12700">
            <a:solidFill>
              <a:schemeClr val="tx1"/>
            </a:solidFill>
            <a:round/>
            <a:headEnd type="none" w="sm" len="sm"/>
            <a:tailEnd type="none" w="sm" len="sm"/>
          </a:ln>
          <a:effectLst/>
        </p:spPr>
        <p:txBody>
          <a:bodyPr wrap="none" anchor="ctr"/>
          <a:lstStyle/>
          <a:p>
            <a:pPr>
              <a:defRPr/>
            </a:pPr>
            <a:endParaRPr lang="en-US"/>
          </a:p>
        </p:txBody>
      </p:sp>
    </p:spTree>
    <p:extLst>
      <p:ext uri="{BB962C8B-B14F-4D97-AF65-F5344CB8AC3E}">
        <p14:creationId xmlns:p14="http://schemas.microsoft.com/office/powerpoint/2010/main" val="758455348"/>
      </p:ext>
    </p:extLst>
  </p:cSld>
  <p:clrMap bg1="lt1" tx1="dk1" bg2="lt2" tx2="dk2" accent1="accent1" accent2="accent2" accent3="accent3" accent4="accent4" accent5="accent5" accent6="accent6" hlink="hlink" folHlink="folHlink"/>
  <p:hf/>
  <p:notesStyle>
    <a:lvl1pPr algn="l" defTabSz="933450"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114300" algn="l" defTabSz="933450"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228600" algn="l" defTabSz="933450"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342900" algn="l" defTabSz="933450"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457200" algn="l" defTabSz="933450"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hdr" sz="quarter"/>
          </p:nvPr>
        </p:nvSpPr>
        <p:spPr>
          <a:noFill/>
        </p:spPr>
        <p:txBody>
          <a:bodyPr/>
          <a:lstStyle/>
          <a:p>
            <a:r>
              <a:rPr lang="en-US" smtClean="0"/>
              <a:t>doc.: IEEE 802.11-10/0xxxr0</a:t>
            </a:r>
          </a:p>
        </p:txBody>
      </p:sp>
      <p:sp>
        <p:nvSpPr>
          <p:cNvPr id="24579" name="Rectangle 3"/>
          <p:cNvSpPr>
            <a:spLocks noGrp="1" noChangeArrowheads="1"/>
          </p:cNvSpPr>
          <p:nvPr>
            <p:ph type="dt" sz="quarter" idx="1"/>
          </p:nvPr>
        </p:nvSpPr>
        <p:spPr>
          <a:noFill/>
        </p:spPr>
        <p:txBody>
          <a:bodyPr/>
          <a:lstStyle/>
          <a:p>
            <a:r>
              <a:rPr lang="en-US" smtClean="0"/>
              <a:t>Month Year</a:t>
            </a:r>
          </a:p>
        </p:txBody>
      </p:sp>
      <p:sp>
        <p:nvSpPr>
          <p:cNvPr id="24580" name="Rectangle 6"/>
          <p:cNvSpPr>
            <a:spLocks noGrp="1" noChangeArrowheads="1"/>
          </p:cNvSpPr>
          <p:nvPr>
            <p:ph type="ftr" sz="quarter" idx="4"/>
          </p:nvPr>
        </p:nvSpPr>
        <p:spPr>
          <a:noFill/>
        </p:spPr>
        <p:txBody>
          <a:bodyPr/>
          <a:lstStyle/>
          <a:p>
            <a:pPr lvl="4"/>
            <a:r>
              <a:rPr lang="en-US" smtClean="0"/>
              <a:t>David Halasz, OakTree Wireless</a:t>
            </a:r>
          </a:p>
        </p:txBody>
      </p:sp>
      <p:sp>
        <p:nvSpPr>
          <p:cNvPr id="24581" name="Rectangle 7"/>
          <p:cNvSpPr>
            <a:spLocks noGrp="1" noChangeArrowheads="1"/>
          </p:cNvSpPr>
          <p:nvPr>
            <p:ph type="sldNum" sz="quarter" idx="5"/>
          </p:nvPr>
        </p:nvSpPr>
        <p:spPr>
          <a:noFill/>
        </p:spPr>
        <p:txBody>
          <a:bodyPr/>
          <a:lstStyle/>
          <a:p>
            <a:r>
              <a:rPr lang="en-US" smtClean="0"/>
              <a:t>Page </a:t>
            </a:r>
            <a:fld id="{EAA737DE-91F0-4B7D-8A18-ED5F5E01B10B}" type="slidenum">
              <a:rPr lang="en-US" smtClean="0"/>
              <a:pPr/>
              <a:t>1</a:t>
            </a:fld>
            <a:endParaRPr lang="en-US" smtClean="0"/>
          </a:p>
        </p:txBody>
      </p:sp>
      <p:sp>
        <p:nvSpPr>
          <p:cNvPr id="24582" name="Rectangle 2"/>
          <p:cNvSpPr>
            <a:spLocks noGrp="1" noRot="1" noChangeAspect="1" noChangeArrowheads="1" noTextEdit="1"/>
          </p:cNvSpPr>
          <p:nvPr>
            <p:ph type="sldImg"/>
          </p:nvPr>
        </p:nvSpPr>
        <p:spPr>
          <a:xfrm>
            <a:off x="1154113" y="701675"/>
            <a:ext cx="4625975" cy="3468688"/>
          </a:xfrm>
          <a:ln/>
        </p:spPr>
      </p:sp>
      <p:sp>
        <p:nvSpPr>
          <p:cNvPr id="24583"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4113" y="701675"/>
            <a:ext cx="4625975" cy="3468688"/>
          </a:xfrm>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pPr>
              <a:defRPr/>
            </a:pPr>
            <a:r>
              <a:rPr lang="en-US" smtClean="0"/>
              <a:t>doc.: IEEE 802.11-10/0xxxr0</a:t>
            </a:r>
            <a:endParaRPr lang="en-US"/>
          </a:p>
        </p:txBody>
      </p:sp>
      <p:sp>
        <p:nvSpPr>
          <p:cNvPr id="5" name="Date Placeholder 4"/>
          <p:cNvSpPr>
            <a:spLocks noGrp="1"/>
          </p:cNvSpPr>
          <p:nvPr>
            <p:ph type="dt" idx="11"/>
          </p:nvPr>
        </p:nvSpPr>
        <p:spPr/>
        <p:txBody>
          <a:bodyPr/>
          <a:lstStyle/>
          <a:p>
            <a:pPr>
              <a:defRPr/>
            </a:pPr>
            <a:r>
              <a:rPr lang="en-US" smtClean="0"/>
              <a:t>Month Year</a:t>
            </a:r>
            <a:endParaRPr lang="en-US"/>
          </a:p>
        </p:txBody>
      </p:sp>
      <p:sp>
        <p:nvSpPr>
          <p:cNvPr id="6" name="Footer Placeholder 5"/>
          <p:cNvSpPr>
            <a:spLocks noGrp="1"/>
          </p:cNvSpPr>
          <p:nvPr>
            <p:ph type="ftr" sz="quarter" idx="12"/>
          </p:nvPr>
        </p:nvSpPr>
        <p:spPr/>
        <p:txBody>
          <a:bodyPr/>
          <a:lstStyle/>
          <a:p>
            <a:pPr lvl="4">
              <a:defRPr/>
            </a:pPr>
            <a:r>
              <a:rPr lang="en-US" smtClean="0"/>
              <a:t>David Halasz, OakTree Wireless</a:t>
            </a:r>
            <a:endParaRPr lang="en-US"/>
          </a:p>
        </p:txBody>
      </p:sp>
      <p:sp>
        <p:nvSpPr>
          <p:cNvPr id="7" name="Slide Number Placeholder 6"/>
          <p:cNvSpPr>
            <a:spLocks noGrp="1"/>
          </p:cNvSpPr>
          <p:nvPr>
            <p:ph type="sldNum" sz="quarter" idx="13"/>
          </p:nvPr>
        </p:nvSpPr>
        <p:spPr/>
        <p:txBody>
          <a:bodyPr/>
          <a:lstStyle/>
          <a:p>
            <a:pPr>
              <a:defRPr/>
            </a:pPr>
            <a:r>
              <a:rPr lang="en-US" smtClean="0"/>
              <a:t>Page </a:t>
            </a:r>
            <a:fld id="{7797EB75-BD9E-45DB-A35F-6C321BEA61EF}" type="slidenum">
              <a:rPr lang="en-US" smtClean="0"/>
              <a:pPr>
                <a:defRPr/>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7"/>
          <p:cNvSpPr>
            <a:spLocks noGrp="1" noChangeArrowheads="1"/>
          </p:cNvSpPr>
          <p:nvPr>
            <p:ph type="sldNum" sz="quarter" idx="5"/>
          </p:nvPr>
        </p:nvSpPr>
        <p:spPr>
          <a:xfrm>
            <a:off x="3658444" y="8985250"/>
            <a:ext cx="76944" cy="184666"/>
          </a:xfrm>
          <a:noFill/>
        </p:spPr>
        <p:txBody>
          <a:bodyPr/>
          <a:lstStyle/>
          <a:p>
            <a:fld id="{C148BCD9-3FFE-463B-8303-E45EFEBFB909}" type="slidenum">
              <a:rPr lang="en-US"/>
              <a:pPr/>
              <a:t>24</a:t>
            </a:fld>
            <a:endParaRPr lang="en-US"/>
          </a:p>
        </p:txBody>
      </p:sp>
      <p:sp>
        <p:nvSpPr>
          <p:cNvPr id="8195" name="Rectangle 1026"/>
          <p:cNvSpPr>
            <a:spLocks noGrp="1" noChangeArrowheads="1"/>
          </p:cNvSpPr>
          <p:nvPr>
            <p:ph type="body" idx="1"/>
          </p:nvPr>
        </p:nvSpPr>
        <p:spPr>
          <a:noFill/>
          <a:ln/>
        </p:spPr>
        <p:txBody>
          <a:bodyPr lIns="91678" tIns="45035" rIns="91678" bIns="45035"/>
          <a:lstStyle/>
          <a:p>
            <a:endParaRPr lang="en-GB" smtClean="0"/>
          </a:p>
        </p:txBody>
      </p:sp>
      <p:sp>
        <p:nvSpPr>
          <p:cNvPr id="8196" name="Rectangle 1027"/>
          <p:cNvSpPr>
            <a:spLocks noGrp="1" noRot="1" noChangeAspect="1" noChangeArrowheads="1" noTextEdit="1"/>
          </p:cNvSpPr>
          <p:nvPr>
            <p:ph type="sldImg"/>
          </p:nvPr>
        </p:nvSpPr>
        <p:spPr>
          <a:xfrm>
            <a:off x="1154113" y="701675"/>
            <a:ext cx="4625975" cy="3468688"/>
          </a:xfrm>
          <a:ln w="12700" cap="flat">
            <a:solidFill>
              <a:schemeClr val="tx1"/>
            </a:solidFill>
          </a:ln>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7"/>
          <p:cNvSpPr>
            <a:spLocks noGrp="1" noChangeArrowheads="1"/>
          </p:cNvSpPr>
          <p:nvPr>
            <p:ph type="sldNum" sz="quarter" idx="5"/>
          </p:nvPr>
        </p:nvSpPr>
        <p:spPr>
          <a:xfrm>
            <a:off x="3658444" y="8985250"/>
            <a:ext cx="76944" cy="184666"/>
          </a:xfrm>
          <a:noFill/>
        </p:spPr>
        <p:txBody>
          <a:bodyPr/>
          <a:lstStyle/>
          <a:p>
            <a:fld id="{891470CF-0790-429C-9C1E-DF2518FDE296}" type="slidenum">
              <a:rPr lang="en-US"/>
              <a:pPr/>
              <a:t>25</a:t>
            </a:fld>
            <a:endParaRPr lang="en-US"/>
          </a:p>
        </p:txBody>
      </p:sp>
      <p:sp>
        <p:nvSpPr>
          <p:cNvPr id="9219" name="Rectangle 2"/>
          <p:cNvSpPr>
            <a:spLocks noGrp="1" noRot="1" noChangeAspect="1" noChangeArrowheads="1" noTextEdit="1"/>
          </p:cNvSpPr>
          <p:nvPr>
            <p:ph type="sldImg"/>
          </p:nvPr>
        </p:nvSpPr>
        <p:spPr>
          <a:xfrm>
            <a:off x="1154113" y="701675"/>
            <a:ext cx="4625975" cy="3468688"/>
          </a:xfrm>
          <a:ln/>
        </p:spPr>
      </p:sp>
      <p:sp>
        <p:nvSpPr>
          <p:cNvPr id="9220" name="Rectangle 3"/>
          <p:cNvSpPr>
            <a:spLocks noGrp="1" noChangeArrowheads="1"/>
          </p:cNvSpPr>
          <p:nvPr>
            <p:ph type="body" idx="1"/>
          </p:nvPr>
        </p:nvSpPr>
        <p:spPr>
          <a:noFill/>
          <a:ln/>
        </p:spPr>
        <p:txBody>
          <a:bodyPr/>
          <a:lstStyle/>
          <a:p>
            <a:endParaRPr lang="en-GB"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7"/>
          <p:cNvSpPr>
            <a:spLocks noGrp="1" noChangeArrowheads="1"/>
          </p:cNvSpPr>
          <p:nvPr>
            <p:ph type="sldNum" sz="quarter" idx="5"/>
          </p:nvPr>
        </p:nvSpPr>
        <p:spPr>
          <a:xfrm>
            <a:off x="3658444" y="8985250"/>
            <a:ext cx="76944" cy="184666"/>
          </a:xfrm>
          <a:noFill/>
        </p:spPr>
        <p:txBody>
          <a:bodyPr/>
          <a:lstStyle/>
          <a:p>
            <a:fld id="{38806DBD-9021-47CD-A4C0-7EADB7D8BB53}" type="slidenum">
              <a:rPr lang="en-US"/>
              <a:pPr/>
              <a:t>28</a:t>
            </a:fld>
            <a:endParaRPr lang="en-US"/>
          </a:p>
        </p:txBody>
      </p:sp>
      <p:sp>
        <p:nvSpPr>
          <p:cNvPr id="10243" name="Rectangle 2"/>
          <p:cNvSpPr>
            <a:spLocks noGrp="1" noRot="1" noChangeAspect="1" noChangeArrowheads="1" noTextEdit="1"/>
          </p:cNvSpPr>
          <p:nvPr>
            <p:ph type="sldImg"/>
          </p:nvPr>
        </p:nvSpPr>
        <p:spPr>
          <a:xfrm>
            <a:off x="1154113" y="701675"/>
            <a:ext cx="4625975" cy="3468688"/>
          </a:xfrm>
          <a:ln/>
        </p:spPr>
      </p:sp>
      <p:sp>
        <p:nvSpPr>
          <p:cNvPr id="10244" name="Rectangle 3"/>
          <p:cNvSpPr>
            <a:spLocks noGrp="1" noChangeArrowheads="1"/>
          </p:cNvSpPr>
          <p:nvPr>
            <p:ph type="body" idx="1"/>
          </p:nvPr>
        </p:nvSpPr>
        <p:spPr>
          <a:noFill/>
          <a:ln/>
        </p:spPr>
        <p:txBody>
          <a:bodyPr/>
          <a:lstStyle/>
          <a:p>
            <a:endParaRPr lang="en-GB"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a:xfrm>
            <a:off x="4095755" y="95706"/>
            <a:ext cx="2185983" cy="215444"/>
          </a:xfr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2057400" indent="-228600" defTabSz="933450" eaLnBrk="0" hangingPunct="0">
              <a:defRPr sz="1200">
                <a:solidFill>
                  <a:schemeClr val="tx1"/>
                </a:solidFill>
                <a:latin typeface="Times New Roman" pitchFamily="18"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defRPr>
            </a:lvl9pPr>
          </a:lstStyle>
          <a:p>
            <a:pPr>
              <a:defRPr/>
            </a:pPr>
            <a:r>
              <a:rPr lang="en-US" sz="1400" smtClean="0"/>
              <a:t>doc.: IEEE 802.11-11/0291r0</a:t>
            </a:r>
          </a:p>
        </p:txBody>
      </p:sp>
      <p:sp>
        <p:nvSpPr>
          <p:cNvPr id="28675" name="Rectangle 3"/>
          <p:cNvSpPr>
            <a:spLocks noGrp="1" noChangeArrowheads="1"/>
          </p:cNvSpPr>
          <p:nvPr>
            <p:ph type="dt" sz="quarter" idx="1"/>
          </p:nvPr>
        </p:nvSpPr>
        <p:spPr>
          <a:xfrm>
            <a:off x="654050" y="95706"/>
            <a:ext cx="732573" cy="215444"/>
          </a:xfr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2057400" indent="-228600" defTabSz="933450" eaLnBrk="0" hangingPunct="0">
              <a:defRPr sz="1200">
                <a:solidFill>
                  <a:schemeClr val="tx1"/>
                </a:solidFill>
                <a:latin typeface="Times New Roman" pitchFamily="18"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defRPr>
            </a:lvl9pPr>
          </a:lstStyle>
          <a:p>
            <a:pPr>
              <a:defRPr/>
            </a:pPr>
            <a:r>
              <a:rPr lang="en-US" sz="1400" smtClean="0"/>
              <a:t>July 2010</a:t>
            </a:r>
          </a:p>
        </p:txBody>
      </p:sp>
      <p:sp>
        <p:nvSpPr>
          <p:cNvPr id="28676" name="Rectangle 6"/>
          <p:cNvSpPr>
            <a:spLocks noGrp="1" noChangeArrowheads="1"/>
          </p:cNvSpPr>
          <p:nvPr>
            <p:ph type="ftr" sz="quarter" idx="4"/>
          </p:nvPr>
        </p:nvSpPr>
        <p:spPr>
          <a:xfrm>
            <a:off x="3725782" y="8985250"/>
            <a:ext cx="2555956" cy="184666"/>
          </a:xfr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457200" defTabSz="933450" eaLnBrk="0" hangingPunct="0">
              <a:defRPr sz="1200">
                <a:solidFill>
                  <a:schemeClr val="tx1"/>
                </a:solidFill>
                <a:latin typeface="Times New Roman" pitchFamily="18" charset="0"/>
              </a:defRPr>
            </a:lvl5pPr>
            <a:lvl6pPr marL="914400" defTabSz="933450" eaLnBrk="0" fontAlgn="base" hangingPunct="0">
              <a:spcBef>
                <a:spcPct val="0"/>
              </a:spcBef>
              <a:spcAft>
                <a:spcPct val="0"/>
              </a:spcAft>
              <a:defRPr sz="1200">
                <a:solidFill>
                  <a:schemeClr val="tx1"/>
                </a:solidFill>
                <a:latin typeface="Times New Roman" pitchFamily="18" charset="0"/>
              </a:defRPr>
            </a:lvl6pPr>
            <a:lvl7pPr marL="1371600" defTabSz="933450" eaLnBrk="0" fontAlgn="base" hangingPunct="0">
              <a:spcBef>
                <a:spcPct val="0"/>
              </a:spcBef>
              <a:spcAft>
                <a:spcPct val="0"/>
              </a:spcAft>
              <a:defRPr sz="1200">
                <a:solidFill>
                  <a:schemeClr val="tx1"/>
                </a:solidFill>
                <a:latin typeface="Times New Roman" pitchFamily="18" charset="0"/>
              </a:defRPr>
            </a:lvl7pPr>
            <a:lvl8pPr marL="1828800" defTabSz="933450" eaLnBrk="0" fontAlgn="base" hangingPunct="0">
              <a:spcBef>
                <a:spcPct val="0"/>
              </a:spcBef>
              <a:spcAft>
                <a:spcPct val="0"/>
              </a:spcAft>
              <a:defRPr sz="1200">
                <a:solidFill>
                  <a:schemeClr val="tx1"/>
                </a:solidFill>
                <a:latin typeface="Times New Roman" pitchFamily="18" charset="0"/>
              </a:defRPr>
            </a:lvl8pPr>
            <a:lvl9pPr marL="2286000" defTabSz="933450" eaLnBrk="0" fontAlgn="base" hangingPunct="0">
              <a:spcBef>
                <a:spcPct val="0"/>
              </a:spcBef>
              <a:spcAft>
                <a:spcPct val="0"/>
              </a:spcAft>
              <a:defRPr sz="1200">
                <a:solidFill>
                  <a:schemeClr val="tx1"/>
                </a:solidFill>
                <a:latin typeface="Times New Roman" pitchFamily="18" charset="0"/>
              </a:defRPr>
            </a:lvl9pPr>
          </a:lstStyle>
          <a:p>
            <a:pPr lvl="4">
              <a:defRPr/>
            </a:pPr>
            <a:r>
              <a:rPr lang="en-US" smtClean="0"/>
              <a:t>Dorothy Stanley, Aruba Networks</a:t>
            </a:r>
          </a:p>
        </p:txBody>
      </p:sp>
      <p:sp>
        <p:nvSpPr>
          <p:cNvPr id="28677" name="Rectangle 7"/>
          <p:cNvSpPr>
            <a:spLocks noGrp="1" noChangeArrowheads="1"/>
          </p:cNvSpPr>
          <p:nvPr>
            <p:ph type="sldNum" sz="quarter" idx="5"/>
          </p:nvPr>
        </p:nvSpPr>
        <p:spPr>
          <a:xfrm>
            <a:off x="3243267" y="8985250"/>
            <a:ext cx="492121" cy="184666"/>
          </a:xfr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ltLang="ko-KR"/>
              <a:t>Page </a:t>
            </a:r>
            <a:fld id="{246DB279-99DC-48BE-9D5D-D4BF4D44A32C}" type="slidenum">
              <a:rPr lang="en-US" altLang="ko-KR"/>
              <a:pPr/>
              <a:t>33</a:t>
            </a:fld>
            <a:endParaRPr lang="en-US" altLang="ko-KR"/>
          </a:p>
        </p:txBody>
      </p:sp>
      <p:sp>
        <p:nvSpPr>
          <p:cNvPr id="49158" name="Rectangle 2"/>
          <p:cNvSpPr>
            <a:spLocks noGrp="1" noRot="1" noChangeAspect="1" noChangeArrowheads="1" noTextEdit="1"/>
          </p:cNvSpPr>
          <p:nvPr>
            <p:ph type="sldImg"/>
          </p:nvPr>
        </p:nvSpPr>
        <p:spPr>
          <a:xfrm>
            <a:off x="1154113" y="701675"/>
            <a:ext cx="4625975" cy="3468688"/>
          </a:xfrm>
          <a:ln/>
        </p:spPr>
      </p:sp>
      <p:sp>
        <p:nvSpPr>
          <p:cNvPr id="49159" name="Rectangle 3"/>
          <p:cNvSpPr>
            <a:spLocks noGrp="1" noChangeArrowheads="1"/>
          </p:cNvSpPr>
          <p:nvPr>
            <p:ph type="body" idx="1"/>
          </p:nvPr>
        </p:nvSpPr>
        <p:spPr>
          <a:noFill/>
        </p:spPr>
        <p:txBody>
          <a:bodyPr/>
          <a:lstStyle/>
          <a:p>
            <a:endParaRPr lang="en-US" alt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a:xfrm>
            <a:off x="4095755" y="95706"/>
            <a:ext cx="2185983" cy="215444"/>
          </a:xfr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2057400" indent="-228600" defTabSz="933450" eaLnBrk="0" hangingPunct="0">
              <a:defRPr sz="1200">
                <a:solidFill>
                  <a:schemeClr val="tx1"/>
                </a:solidFill>
                <a:latin typeface="Times New Roman" pitchFamily="18"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defRPr>
            </a:lvl9pPr>
          </a:lstStyle>
          <a:p>
            <a:pPr>
              <a:defRPr/>
            </a:pPr>
            <a:r>
              <a:rPr lang="en-US" sz="1400" smtClean="0"/>
              <a:t>doc.: IEEE 802.11-11/0291r0</a:t>
            </a:r>
          </a:p>
        </p:txBody>
      </p:sp>
      <p:sp>
        <p:nvSpPr>
          <p:cNvPr id="28675" name="Rectangle 3"/>
          <p:cNvSpPr>
            <a:spLocks noGrp="1" noChangeArrowheads="1"/>
          </p:cNvSpPr>
          <p:nvPr>
            <p:ph type="dt" sz="quarter" idx="1"/>
          </p:nvPr>
        </p:nvSpPr>
        <p:spPr>
          <a:xfrm>
            <a:off x="654050" y="95706"/>
            <a:ext cx="732573" cy="215444"/>
          </a:xfr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2057400" indent="-228600" defTabSz="933450" eaLnBrk="0" hangingPunct="0">
              <a:defRPr sz="1200">
                <a:solidFill>
                  <a:schemeClr val="tx1"/>
                </a:solidFill>
                <a:latin typeface="Times New Roman" pitchFamily="18"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defRPr>
            </a:lvl9pPr>
          </a:lstStyle>
          <a:p>
            <a:pPr>
              <a:defRPr/>
            </a:pPr>
            <a:r>
              <a:rPr lang="en-US" sz="1400" smtClean="0"/>
              <a:t>July 2010</a:t>
            </a:r>
          </a:p>
        </p:txBody>
      </p:sp>
      <p:sp>
        <p:nvSpPr>
          <p:cNvPr id="28676" name="Rectangle 6"/>
          <p:cNvSpPr>
            <a:spLocks noGrp="1" noChangeArrowheads="1"/>
          </p:cNvSpPr>
          <p:nvPr>
            <p:ph type="ftr" sz="quarter" idx="4"/>
          </p:nvPr>
        </p:nvSpPr>
        <p:spPr>
          <a:xfrm>
            <a:off x="3725782" y="8985250"/>
            <a:ext cx="2555956" cy="184666"/>
          </a:xfr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457200" defTabSz="933450" eaLnBrk="0" hangingPunct="0">
              <a:defRPr sz="1200">
                <a:solidFill>
                  <a:schemeClr val="tx1"/>
                </a:solidFill>
                <a:latin typeface="Times New Roman" pitchFamily="18" charset="0"/>
              </a:defRPr>
            </a:lvl5pPr>
            <a:lvl6pPr marL="914400" defTabSz="933450" eaLnBrk="0" fontAlgn="base" hangingPunct="0">
              <a:spcBef>
                <a:spcPct val="0"/>
              </a:spcBef>
              <a:spcAft>
                <a:spcPct val="0"/>
              </a:spcAft>
              <a:defRPr sz="1200">
                <a:solidFill>
                  <a:schemeClr val="tx1"/>
                </a:solidFill>
                <a:latin typeface="Times New Roman" pitchFamily="18" charset="0"/>
              </a:defRPr>
            </a:lvl6pPr>
            <a:lvl7pPr marL="1371600" defTabSz="933450" eaLnBrk="0" fontAlgn="base" hangingPunct="0">
              <a:spcBef>
                <a:spcPct val="0"/>
              </a:spcBef>
              <a:spcAft>
                <a:spcPct val="0"/>
              </a:spcAft>
              <a:defRPr sz="1200">
                <a:solidFill>
                  <a:schemeClr val="tx1"/>
                </a:solidFill>
                <a:latin typeface="Times New Roman" pitchFamily="18" charset="0"/>
              </a:defRPr>
            </a:lvl7pPr>
            <a:lvl8pPr marL="1828800" defTabSz="933450" eaLnBrk="0" fontAlgn="base" hangingPunct="0">
              <a:spcBef>
                <a:spcPct val="0"/>
              </a:spcBef>
              <a:spcAft>
                <a:spcPct val="0"/>
              </a:spcAft>
              <a:defRPr sz="1200">
                <a:solidFill>
                  <a:schemeClr val="tx1"/>
                </a:solidFill>
                <a:latin typeface="Times New Roman" pitchFamily="18" charset="0"/>
              </a:defRPr>
            </a:lvl8pPr>
            <a:lvl9pPr marL="2286000" defTabSz="933450" eaLnBrk="0" fontAlgn="base" hangingPunct="0">
              <a:spcBef>
                <a:spcPct val="0"/>
              </a:spcBef>
              <a:spcAft>
                <a:spcPct val="0"/>
              </a:spcAft>
              <a:defRPr sz="1200">
                <a:solidFill>
                  <a:schemeClr val="tx1"/>
                </a:solidFill>
                <a:latin typeface="Times New Roman" pitchFamily="18" charset="0"/>
              </a:defRPr>
            </a:lvl9pPr>
          </a:lstStyle>
          <a:p>
            <a:pPr lvl="4">
              <a:defRPr/>
            </a:pPr>
            <a:r>
              <a:rPr lang="en-US" smtClean="0"/>
              <a:t>Dorothy Stanley, Aruba Networks</a:t>
            </a:r>
          </a:p>
        </p:txBody>
      </p:sp>
      <p:sp>
        <p:nvSpPr>
          <p:cNvPr id="28677" name="Rectangle 7"/>
          <p:cNvSpPr>
            <a:spLocks noGrp="1" noChangeArrowheads="1"/>
          </p:cNvSpPr>
          <p:nvPr>
            <p:ph type="sldNum" sz="quarter" idx="5"/>
          </p:nvPr>
        </p:nvSpPr>
        <p:spPr>
          <a:xfrm>
            <a:off x="3243267" y="8985250"/>
            <a:ext cx="492121" cy="184666"/>
          </a:xfr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ltLang="ko-KR"/>
              <a:t>Page </a:t>
            </a:r>
            <a:fld id="{246DB279-99DC-48BE-9D5D-D4BF4D44A32C}" type="slidenum">
              <a:rPr lang="en-US" altLang="ko-KR"/>
              <a:pPr/>
              <a:t>34</a:t>
            </a:fld>
            <a:endParaRPr lang="en-US" altLang="ko-KR"/>
          </a:p>
        </p:txBody>
      </p:sp>
      <p:sp>
        <p:nvSpPr>
          <p:cNvPr id="49158" name="Rectangle 2"/>
          <p:cNvSpPr>
            <a:spLocks noGrp="1" noRot="1" noChangeAspect="1" noChangeArrowheads="1" noTextEdit="1"/>
          </p:cNvSpPr>
          <p:nvPr>
            <p:ph type="sldImg"/>
          </p:nvPr>
        </p:nvSpPr>
        <p:spPr>
          <a:xfrm>
            <a:off x="1154113" y="701675"/>
            <a:ext cx="4625975" cy="3468688"/>
          </a:xfrm>
          <a:ln/>
        </p:spPr>
      </p:sp>
      <p:sp>
        <p:nvSpPr>
          <p:cNvPr id="49159" name="Rectangle 3"/>
          <p:cNvSpPr>
            <a:spLocks noGrp="1" noChangeArrowheads="1"/>
          </p:cNvSpPr>
          <p:nvPr>
            <p:ph type="body" idx="1"/>
          </p:nvPr>
        </p:nvSpPr>
        <p:spPr>
          <a:noFill/>
        </p:spPr>
        <p:txBody>
          <a:bodyPr/>
          <a:lstStyle/>
          <a:p>
            <a:endParaRPr lang="en-US" alt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p:txBody>
          <a:bodyPr/>
          <a:lstStyle>
            <a:lvl1pPr>
              <a:defRPr/>
            </a:lvl1pPr>
          </a:lstStyle>
          <a:p>
            <a:pPr>
              <a:defRPr/>
            </a:pPr>
            <a:r>
              <a:rPr lang="en-US" smtClean="0"/>
              <a:t>January 2014</a:t>
            </a:r>
            <a:endParaRPr lang="en-US"/>
          </a:p>
        </p:txBody>
      </p:sp>
      <p:sp>
        <p:nvSpPr>
          <p:cNvPr id="5" name="Rectangle 5"/>
          <p:cNvSpPr>
            <a:spLocks noGrp="1" noChangeArrowheads="1"/>
          </p:cNvSpPr>
          <p:nvPr>
            <p:ph type="ftr" sz="quarter" idx="11"/>
          </p:nvPr>
        </p:nvSpPr>
        <p:spPr/>
        <p:txBody>
          <a:bodyPr/>
          <a:lstStyle>
            <a:lvl1pPr>
              <a:defRPr/>
            </a:lvl1pPr>
          </a:lstStyle>
          <a:p>
            <a:pPr>
              <a:defRPr/>
            </a:pPr>
            <a:r>
              <a:rPr lang="en-US" smtClean="0"/>
              <a:t>David Halasz (Qualcomm)</a:t>
            </a:r>
            <a:endParaRPr lang="en-US"/>
          </a:p>
        </p:txBody>
      </p:sp>
      <p:sp>
        <p:nvSpPr>
          <p:cNvPr id="6" name="Rectangle 6"/>
          <p:cNvSpPr>
            <a:spLocks noGrp="1" noChangeArrowheads="1"/>
          </p:cNvSpPr>
          <p:nvPr>
            <p:ph type="sldNum" sz="quarter" idx="12"/>
          </p:nvPr>
        </p:nvSpPr>
        <p:spPr/>
        <p:txBody>
          <a:bodyPr/>
          <a:lstStyle>
            <a:lvl1pPr>
              <a:defRPr/>
            </a:lvl1pPr>
          </a:lstStyle>
          <a:p>
            <a:pPr>
              <a:defRPr/>
            </a:pPr>
            <a:r>
              <a:rPr lang="en-US"/>
              <a:t>Slide </a:t>
            </a:r>
            <a:fld id="{5A27BAEC-4E92-428C-ACCA-21570D1D19F0}"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p:txBody>
          <a:bodyPr/>
          <a:lstStyle>
            <a:lvl1pPr>
              <a:defRPr/>
            </a:lvl1pPr>
          </a:lstStyle>
          <a:p>
            <a:pPr>
              <a:defRPr/>
            </a:pPr>
            <a:r>
              <a:rPr lang="en-US" smtClean="0"/>
              <a:t>January 2014</a:t>
            </a:r>
            <a:endParaRPr lang="en-US"/>
          </a:p>
        </p:txBody>
      </p:sp>
      <p:sp>
        <p:nvSpPr>
          <p:cNvPr id="5" name="Rectangle 5"/>
          <p:cNvSpPr>
            <a:spLocks noGrp="1" noChangeArrowheads="1"/>
          </p:cNvSpPr>
          <p:nvPr>
            <p:ph type="ftr" sz="quarter" idx="11"/>
          </p:nvPr>
        </p:nvSpPr>
        <p:spPr/>
        <p:txBody>
          <a:bodyPr/>
          <a:lstStyle>
            <a:lvl1pPr>
              <a:defRPr/>
            </a:lvl1pPr>
          </a:lstStyle>
          <a:p>
            <a:pPr>
              <a:defRPr/>
            </a:pPr>
            <a:r>
              <a:rPr lang="en-US" smtClean="0"/>
              <a:t>David Halasz (Qualcomm)</a:t>
            </a:r>
            <a:endParaRPr lang="en-US"/>
          </a:p>
        </p:txBody>
      </p:sp>
      <p:sp>
        <p:nvSpPr>
          <p:cNvPr id="6" name="Rectangle 6"/>
          <p:cNvSpPr>
            <a:spLocks noGrp="1" noChangeArrowheads="1"/>
          </p:cNvSpPr>
          <p:nvPr>
            <p:ph type="sldNum" sz="quarter" idx="12"/>
          </p:nvPr>
        </p:nvSpPr>
        <p:spPr/>
        <p:txBody>
          <a:bodyPr/>
          <a:lstStyle>
            <a:lvl1pPr>
              <a:defRPr/>
            </a:lvl1pPr>
          </a:lstStyle>
          <a:p>
            <a:pPr>
              <a:defRPr/>
            </a:pPr>
            <a:r>
              <a:rPr lang="en-US"/>
              <a:t>Slide </a:t>
            </a:r>
            <a:fld id="{00B8A76E-7BA7-4C9B-837C-355FCD7B160F}"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85800"/>
            <a:ext cx="1943100" cy="5410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685800"/>
            <a:ext cx="5676900" cy="5410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p:txBody>
          <a:bodyPr/>
          <a:lstStyle>
            <a:lvl1pPr>
              <a:defRPr/>
            </a:lvl1pPr>
          </a:lstStyle>
          <a:p>
            <a:pPr>
              <a:defRPr/>
            </a:pPr>
            <a:r>
              <a:rPr lang="en-US" smtClean="0"/>
              <a:t>January 2014</a:t>
            </a:r>
            <a:endParaRPr lang="en-US"/>
          </a:p>
        </p:txBody>
      </p:sp>
      <p:sp>
        <p:nvSpPr>
          <p:cNvPr id="5" name="Rectangle 5"/>
          <p:cNvSpPr>
            <a:spLocks noGrp="1" noChangeArrowheads="1"/>
          </p:cNvSpPr>
          <p:nvPr>
            <p:ph type="ftr" sz="quarter" idx="11"/>
          </p:nvPr>
        </p:nvSpPr>
        <p:spPr/>
        <p:txBody>
          <a:bodyPr/>
          <a:lstStyle>
            <a:lvl1pPr>
              <a:defRPr/>
            </a:lvl1pPr>
          </a:lstStyle>
          <a:p>
            <a:pPr>
              <a:defRPr/>
            </a:pPr>
            <a:r>
              <a:rPr lang="en-US" smtClean="0"/>
              <a:t>David Halasz (Qualcomm)</a:t>
            </a:r>
            <a:endParaRPr lang="en-US"/>
          </a:p>
        </p:txBody>
      </p:sp>
      <p:sp>
        <p:nvSpPr>
          <p:cNvPr id="6" name="Rectangle 6"/>
          <p:cNvSpPr>
            <a:spLocks noGrp="1" noChangeArrowheads="1"/>
          </p:cNvSpPr>
          <p:nvPr>
            <p:ph type="sldNum" sz="quarter" idx="12"/>
          </p:nvPr>
        </p:nvSpPr>
        <p:spPr/>
        <p:txBody>
          <a:bodyPr/>
          <a:lstStyle>
            <a:lvl1pPr>
              <a:defRPr/>
            </a:lvl1pPr>
          </a:lstStyle>
          <a:p>
            <a:pPr>
              <a:defRPr/>
            </a:pPr>
            <a:r>
              <a:rPr lang="en-US"/>
              <a:t>Slide </a:t>
            </a:r>
            <a:fld id="{BAA5FCF3-553F-4D02-B98B-995DD4F30E1B}"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xfrm>
            <a:off x="696913" y="332601"/>
            <a:ext cx="1327351" cy="276999"/>
          </a:xfrm>
        </p:spPr>
        <p:txBody>
          <a:bodyPr/>
          <a:lstStyle>
            <a:lvl1pPr>
              <a:defRPr/>
            </a:lvl1pPr>
          </a:lstStyle>
          <a:p>
            <a:pPr>
              <a:defRPr/>
            </a:pPr>
            <a:r>
              <a:rPr lang="en-US" smtClean="0"/>
              <a:t>January 2014</a:t>
            </a:r>
            <a:endParaRPr lang="en-US" dirty="0"/>
          </a:p>
        </p:txBody>
      </p:sp>
      <p:sp>
        <p:nvSpPr>
          <p:cNvPr id="5" name="Rectangle 5"/>
          <p:cNvSpPr>
            <a:spLocks noGrp="1" noChangeArrowheads="1"/>
          </p:cNvSpPr>
          <p:nvPr>
            <p:ph type="ftr" sz="quarter" idx="11"/>
          </p:nvPr>
        </p:nvSpPr>
        <p:spPr/>
        <p:txBody>
          <a:bodyPr/>
          <a:lstStyle>
            <a:lvl1pPr>
              <a:defRPr/>
            </a:lvl1pPr>
          </a:lstStyle>
          <a:p>
            <a:pPr>
              <a:defRPr/>
            </a:pPr>
            <a:r>
              <a:rPr lang="en-US" smtClean="0"/>
              <a:t>David Halasz (Qualcomm)</a:t>
            </a:r>
            <a:endParaRPr lang="en-US"/>
          </a:p>
        </p:txBody>
      </p:sp>
      <p:sp>
        <p:nvSpPr>
          <p:cNvPr id="6" name="Rectangle 6"/>
          <p:cNvSpPr>
            <a:spLocks noGrp="1" noChangeArrowheads="1"/>
          </p:cNvSpPr>
          <p:nvPr>
            <p:ph type="sldNum" sz="quarter" idx="12"/>
          </p:nvPr>
        </p:nvSpPr>
        <p:spPr/>
        <p:txBody>
          <a:bodyPr/>
          <a:lstStyle>
            <a:lvl1pPr>
              <a:defRPr/>
            </a:lvl1pPr>
          </a:lstStyle>
          <a:p>
            <a:pPr>
              <a:defRPr/>
            </a:pPr>
            <a:r>
              <a:rPr lang="en-US"/>
              <a:t>Slide </a:t>
            </a:r>
            <a:fld id="{9F280238-5E03-4A90-BACD-D800220B2674}"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p:txBody>
          <a:bodyPr/>
          <a:lstStyle>
            <a:lvl1pPr>
              <a:defRPr/>
            </a:lvl1pPr>
          </a:lstStyle>
          <a:p>
            <a:pPr>
              <a:defRPr/>
            </a:pPr>
            <a:r>
              <a:rPr lang="en-US" smtClean="0"/>
              <a:t>January 2014</a:t>
            </a:r>
            <a:endParaRPr lang="en-US"/>
          </a:p>
        </p:txBody>
      </p:sp>
      <p:sp>
        <p:nvSpPr>
          <p:cNvPr id="5" name="Rectangle 5"/>
          <p:cNvSpPr>
            <a:spLocks noGrp="1" noChangeArrowheads="1"/>
          </p:cNvSpPr>
          <p:nvPr>
            <p:ph type="ftr" sz="quarter" idx="11"/>
          </p:nvPr>
        </p:nvSpPr>
        <p:spPr/>
        <p:txBody>
          <a:bodyPr/>
          <a:lstStyle>
            <a:lvl1pPr>
              <a:defRPr/>
            </a:lvl1pPr>
          </a:lstStyle>
          <a:p>
            <a:pPr>
              <a:defRPr/>
            </a:pPr>
            <a:r>
              <a:rPr lang="en-US" smtClean="0"/>
              <a:t>David Halasz (Qualcomm)</a:t>
            </a:r>
            <a:endParaRPr lang="en-US"/>
          </a:p>
        </p:txBody>
      </p:sp>
      <p:sp>
        <p:nvSpPr>
          <p:cNvPr id="6" name="Rectangle 6"/>
          <p:cNvSpPr>
            <a:spLocks noGrp="1" noChangeArrowheads="1"/>
          </p:cNvSpPr>
          <p:nvPr>
            <p:ph type="sldNum" sz="quarter" idx="12"/>
          </p:nvPr>
        </p:nvSpPr>
        <p:spPr/>
        <p:txBody>
          <a:bodyPr/>
          <a:lstStyle>
            <a:lvl1pPr>
              <a:defRPr/>
            </a:lvl1pPr>
          </a:lstStyle>
          <a:p>
            <a:pPr>
              <a:defRPr/>
            </a:pPr>
            <a:r>
              <a:rPr lang="en-US"/>
              <a:t>Slide </a:t>
            </a:r>
            <a:fld id="{3757BC58-BACD-405D-B618-E32E80D6B6EC}"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p:txBody>
          <a:bodyPr/>
          <a:lstStyle>
            <a:lvl1pPr>
              <a:defRPr/>
            </a:lvl1pPr>
          </a:lstStyle>
          <a:p>
            <a:pPr>
              <a:defRPr/>
            </a:pPr>
            <a:r>
              <a:rPr lang="en-US" smtClean="0"/>
              <a:t>January 2014</a:t>
            </a:r>
            <a:endParaRPr lang="en-US"/>
          </a:p>
        </p:txBody>
      </p:sp>
      <p:sp>
        <p:nvSpPr>
          <p:cNvPr id="6" name="Rectangle 5"/>
          <p:cNvSpPr>
            <a:spLocks noGrp="1" noChangeArrowheads="1"/>
          </p:cNvSpPr>
          <p:nvPr>
            <p:ph type="ftr" sz="quarter" idx="11"/>
          </p:nvPr>
        </p:nvSpPr>
        <p:spPr/>
        <p:txBody>
          <a:bodyPr/>
          <a:lstStyle>
            <a:lvl1pPr>
              <a:defRPr/>
            </a:lvl1pPr>
          </a:lstStyle>
          <a:p>
            <a:pPr>
              <a:defRPr/>
            </a:pPr>
            <a:r>
              <a:rPr lang="en-US" smtClean="0"/>
              <a:t>David Halasz (Qualcomm)</a:t>
            </a:r>
            <a:endParaRPr lang="en-US"/>
          </a:p>
        </p:txBody>
      </p:sp>
      <p:sp>
        <p:nvSpPr>
          <p:cNvPr id="7" name="Rectangle 6"/>
          <p:cNvSpPr>
            <a:spLocks noGrp="1" noChangeArrowheads="1"/>
          </p:cNvSpPr>
          <p:nvPr>
            <p:ph type="sldNum" sz="quarter" idx="12"/>
          </p:nvPr>
        </p:nvSpPr>
        <p:spPr/>
        <p:txBody>
          <a:bodyPr/>
          <a:lstStyle>
            <a:lvl1pPr>
              <a:defRPr/>
            </a:lvl1pPr>
          </a:lstStyle>
          <a:p>
            <a:pPr>
              <a:defRPr/>
            </a:pPr>
            <a:r>
              <a:rPr lang="en-US"/>
              <a:t>Slide </a:t>
            </a:r>
            <a:fld id="{B438A36A-A85A-4993-AA9A-DAE717E40F6A}"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p:txBody>
          <a:bodyPr/>
          <a:lstStyle>
            <a:lvl1pPr>
              <a:defRPr/>
            </a:lvl1pPr>
          </a:lstStyle>
          <a:p>
            <a:pPr>
              <a:defRPr/>
            </a:pPr>
            <a:r>
              <a:rPr lang="en-US" smtClean="0"/>
              <a:t>January 2014</a:t>
            </a:r>
            <a:endParaRPr lang="en-US"/>
          </a:p>
        </p:txBody>
      </p:sp>
      <p:sp>
        <p:nvSpPr>
          <p:cNvPr id="8" name="Rectangle 5"/>
          <p:cNvSpPr>
            <a:spLocks noGrp="1" noChangeArrowheads="1"/>
          </p:cNvSpPr>
          <p:nvPr>
            <p:ph type="ftr" sz="quarter" idx="11"/>
          </p:nvPr>
        </p:nvSpPr>
        <p:spPr/>
        <p:txBody>
          <a:bodyPr/>
          <a:lstStyle>
            <a:lvl1pPr>
              <a:defRPr/>
            </a:lvl1pPr>
          </a:lstStyle>
          <a:p>
            <a:pPr>
              <a:defRPr/>
            </a:pPr>
            <a:r>
              <a:rPr lang="en-US" smtClean="0"/>
              <a:t>David Halasz (Qualcomm)</a:t>
            </a:r>
            <a:endParaRPr lang="en-US"/>
          </a:p>
        </p:txBody>
      </p:sp>
      <p:sp>
        <p:nvSpPr>
          <p:cNvPr id="9" name="Rectangle 6"/>
          <p:cNvSpPr>
            <a:spLocks noGrp="1" noChangeArrowheads="1"/>
          </p:cNvSpPr>
          <p:nvPr>
            <p:ph type="sldNum" sz="quarter" idx="12"/>
          </p:nvPr>
        </p:nvSpPr>
        <p:spPr/>
        <p:txBody>
          <a:bodyPr/>
          <a:lstStyle>
            <a:lvl1pPr>
              <a:defRPr/>
            </a:lvl1pPr>
          </a:lstStyle>
          <a:p>
            <a:pPr>
              <a:defRPr/>
            </a:pPr>
            <a:r>
              <a:rPr lang="en-US"/>
              <a:t>Slide </a:t>
            </a:r>
            <a:fld id="{26762A5E-7C72-410F-BAC3-6E6D2737995E}"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p:txBody>
          <a:bodyPr/>
          <a:lstStyle>
            <a:lvl1pPr>
              <a:defRPr/>
            </a:lvl1pPr>
          </a:lstStyle>
          <a:p>
            <a:pPr>
              <a:defRPr/>
            </a:pPr>
            <a:r>
              <a:rPr lang="en-US" smtClean="0"/>
              <a:t>January 2014</a:t>
            </a:r>
            <a:endParaRPr lang="en-US"/>
          </a:p>
        </p:txBody>
      </p:sp>
      <p:sp>
        <p:nvSpPr>
          <p:cNvPr id="4" name="Rectangle 5"/>
          <p:cNvSpPr>
            <a:spLocks noGrp="1" noChangeArrowheads="1"/>
          </p:cNvSpPr>
          <p:nvPr>
            <p:ph type="ftr" sz="quarter" idx="11"/>
          </p:nvPr>
        </p:nvSpPr>
        <p:spPr/>
        <p:txBody>
          <a:bodyPr/>
          <a:lstStyle>
            <a:lvl1pPr>
              <a:defRPr/>
            </a:lvl1pPr>
          </a:lstStyle>
          <a:p>
            <a:pPr>
              <a:defRPr/>
            </a:pPr>
            <a:r>
              <a:rPr lang="en-US" smtClean="0"/>
              <a:t>David Halasz (Qualcomm)</a:t>
            </a:r>
            <a:endParaRPr lang="en-US"/>
          </a:p>
        </p:txBody>
      </p:sp>
      <p:sp>
        <p:nvSpPr>
          <p:cNvPr id="5" name="Rectangle 6"/>
          <p:cNvSpPr>
            <a:spLocks noGrp="1" noChangeArrowheads="1"/>
          </p:cNvSpPr>
          <p:nvPr>
            <p:ph type="sldNum" sz="quarter" idx="12"/>
          </p:nvPr>
        </p:nvSpPr>
        <p:spPr/>
        <p:txBody>
          <a:bodyPr/>
          <a:lstStyle>
            <a:lvl1pPr>
              <a:defRPr/>
            </a:lvl1pPr>
          </a:lstStyle>
          <a:p>
            <a:pPr>
              <a:defRPr/>
            </a:pPr>
            <a:r>
              <a:rPr lang="en-US"/>
              <a:t>Slide </a:t>
            </a:r>
            <a:fld id="{4818DF38-7C2F-431A-BC51-697330729583}"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p:txBody>
          <a:bodyPr/>
          <a:lstStyle>
            <a:lvl1pPr>
              <a:defRPr/>
            </a:lvl1pPr>
          </a:lstStyle>
          <a:p>
            <a:pPr>
              <a:defRPr/>
            </a:pPr>
            <a:r>
              <a:rPr lang="en-US" smtClean="0"/>
              <a:t>January 2014</a:t>
            </a:r>
            <a:endParaRPr lang="en-US"/>
          </a:p>
        </p:txBody>
      </p:sp>
      <p:sp>
        <p:nvSpPr>
          <p:cNvPr id="3" name="Rectangle 5"/>
          <p:cNvSpPr>
            <a:spLocks noGrp="1" noChangeArrowheads="1"/>
          </p:cNvSpPr>
          <p:nvPr>
            <p:ph type="ftr" sz="quarter" idx="11"/>
          </p:nvPr>
        </p:nvSpPr>
        <p:spPr/>
        <p:txBody>
          <a:bodyPr/>
          <a:lstStyle>
            <a:lvl1pPr>
              <a:defRPr/>
            </a:lvl1pPr>
          </a:lstStyle>
          <a:p>
            <a:pPr>
              <a:defRPr/>
            </a:pPr>
            <a:r>
              <a:rPr lang="en-US" smtClean="0"/>
              <a:t>David Halasz (Qualcomm)</a:t>
            </a:r>
            <a:endParaRPr lang="en-US"/>
          </a:p>
        </p:txBody>
      </p:sp>
      <p:sp>
        <p:nvSpPr>
          <p:cNvPr id="4" name="Rectangle 6"/>
          <p:cNvSpPr>
            <a:spLocks noGrp="1" noChangeArrowheads="1"/>
          </p:cNvSpPr>
          <p:nvPr>
            <p:ph type="sldNum" sz="quarter" idx="12"/>
          </p:nvPr>
        </p:nvSpPr>
        <p:spPr/>
        <p:txBody>
          <a:bodyPr/>
          <a:lstStyle>
            <a:lvl1pPr>
              <a:defRPr/>
            </a:lvl1pPr>
          </a:lstStyle>
          <a:p>
            <a:pPr>
              <a:defRPr/>
            </a:pPr>
            <a:r>
              <a:rPr lang="en-US"/>
              <a:t>Slide </a:t>
            </a:r>
            <a:fld id="{25721EC0-9E3F-4D94-B125-3AEE1BE7499A}"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p:txBody>
          <a:bodyPr/>
          <a:lstStyle>
            <a:lvl1pPr>
              <a:defRPr/>
            </a:lvl1pPr>
          </a:lstStyle>
          <a:p>
            <a:pPr>
              <a:defRPr/>
            </a:pPr>
            <a:r>
              <a:rPr lang="en-US" smtClean="0"/>
              <a:t>January 2014</a:t>
            </a:r>
            <a:endParaRPr lang="en-US"/>
          </a:p>
        </p:txBody>
      </p:sp>
      <p:sp>
        <p:nvSpPr>
          <p:cNvPr id="6" name="Rectangle 5"/>
          <p:cNvSpPr>
            <a:spLocks noGrp="1" noChangeArrowheads="1"/>
          </p:cNvSpPr>
          <p:nvPr>
            <p:ph type="ftr" sz="quarter" idx="11"/>
          </p:nvPr>
        </p:nvSpPr>
        <p:spPr/>
        <p:txBody>
          <a:bodyPr/>
          <a:lstStyle>
            <a:lvl1pPr>
              <a:defRPr/>
            </a:lvl1pPr>
          </a:lstStyle>
          <a:p>
            <a:pPr>
              <a:defRPr/>
            </a:pPr>
            <a:r>
              <a:rPr lang="en-US" smtClean="0"/>
              <a:t>David Halasz (Qualcomm)</a:t>
            </a:r>
            <a:endParaRPr lang="en-US"/>
          </a:p>
        </p:txBody>
      </p:sp>
      <p:sp>
        <p:nvSpPr>
          <p:cNvPr id="7" name="Rectangle 6"/>
          <p:cNvSpPr>
            <a:spLocks noGrp="1" noChangeArrowheads="1"/>
          </p:cNvSpPr>
          <p:nvPr>
            <p:ph type="sldNum" sz="quarter" idx="12"/>
          </p:nvPr>
        </p:nvSpPr>
        <p:spPr/>
        <p:txBody>
          <a:bodyPr/>
          <a:lstStyle>
            <a:lvl1pPr>
              <a:defRPr/>
            </a:lvl1pPr>
          </a:lstStyle>
          <a:p>
            <a:pPr>
              <a:defRPr/>
            </a:pPr>
            <a:r>
              <a:rPr lang="en-US"/>
              <a:t>Slide </a:t>
            </a:r>
            <a:fld id="{30909BE1-62D5-4B97-94AD-A28DFF66D96D}"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p:txBody>
          <a:bodyPr/>
          <a:lstStyle>
            <a:lvl1pPr>
              <a:defRPr/>
            </a:lvl1pPr>
          </a:lstStyle>
          <a:p>
            <a:pPr>
              <a:defRPr/>
            </a:pPr>
            <a:r>
              <a:rPr lang="en-US" smtClean="0"/>
              <a:t>January 2014</a:t>
            </a:r>
            <a:endParaRPr lang="en-US"/>
          </a:p>
        </p:txBody>
      </p:sp>
      <p:sp>
        <p:nvSpPr>
          <p:cNvPr id="6" name="Rectangle 5"/>
          <p:cNvSpPr>
            <a:spLocks noGrp="1" noChangeArrowheads="1"/>
          </p:cNvSpPr>
          <p:nvPr>
            <p:ph type="ftr" sz="quarter" idx="11"/>
          </p:nvPr>
        </p:nvSpPr>
        <p:spPr/>
        <p:txBody>
          <a:bodyPr/>
          <a:lstStyle>
            <a:lvl1pPr>
              <a:defRPr/>
            </a:lvl1pPr>
          </a:lstStyle>
          <a:p>
            <a:pPr>
              <a:defRPr/>
            </a:pPr>
            <a:r>
              <a:rPr lang="en-US" smtClean="0"/>
              <a:t>David Halasz (Qualcomm)</a:t>
            </a:r>
            <a:endParaRPr lang="en-US"/>
          </a:p>
        </p:txBody>
      </p:sp>
      <p:sp>
        <p:nvSpPr>
          <p:cNvPr id="7" name="Rectangle 6"/>
          <p:cNvSpPr>
            <a:spLocks noGrp="1" noChangeArrowheads="1"/>
          </p:cNvSpPr>
          <p:nvPr>
            <p:ph type="sldNum" sz="quarter" idx="12"/>
          </p:nvPr>
        </p:nvSpPr>
        <p:spPr/>
        <p:txBody>
          <a:bodyPr/>
          <a:lstStyle>
            <a:lvl1pPr>
              <a:defRPr/>
            </a:lvl1pPr>
          </a:lstStyle>
          <a:p>
            <a:pPr>
              <a:defRPr/>
            </a:pPr>
            <a:r>
              <a:rPr lang="en-US"/>
              <a:t>Slide </a:t>
            </a:r>
            <a:fld id="{FD5D6F34-4A63-4A43-9856-E699E89240BC}"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685800" y="685800"/>
            <a:ext cx="7772400" cy="1066800"/>
          </a:xfrm>
          <a:prstGeom prst="rect">
            <a:avLst/>
          </a:prstGeom>
          <a:noFill/>
          <a:ln w="9525">
            <a:noFill/>
            <a:miter lim="800000"/>
            <a:headEnd/>
            <a:tailEnd/>
          </a:ln>
        </p:spPr>
        <p:txBody>
          <a:bodyPr vert="horz" wrap="square" lIns="92075" tIns="46038" rIns="92075" bIns="46038" numCol="1" anchor="ctr" anchorCtr="0" compatLnSpc="1">
            <a:prstTxWarp prst="textNoShape">
              <a:avLst/>
            </a:prstTxWarp>
          </a:bodyPr>
          <a:lstStyle/>
          <a:p>
            <a:pPr lvl="0"/>
            <a:r>
              <a:rPr lang="en-US" dirty="0" smtClean="0"/>
              <a:t>Click to edit Master title style</a:t>
            </a:r>
          </a:p>
        </p:txBody>
      </p:sp>
      <p:sp>
        <p:nvSpPr>
          <p:cNvPr id="2051" name="Rectangle 3"/>
          <p:cNvSpPr>
            <a:spLocks noGrp="1" noChangeArrowheads="1"/>
          </p:cNvSpPr>
          <p:nvPr>
            <p:ph type="body" idx="1"/>
          </p:nvPr>
        </p:nvSpPr>
        <p:spPr bwMode="auto">
          <a:xfrm>
            <a:off x="685800" y="1981200"/>
            <a:ext cx="7772400" cy="4114800"/>
          </a:xfrm>
          <a:prstGeom prst="rect">
            <a:avLst/>
          </a:prstGeom>
          <a:noFill/>
          <a:ln w="9525">
            <a:noFill/>
            <a:miter lim="800000"/>
            <a:headEnd/>
            <a:tailEnd/>
          </a:ln>
        </p:spPr>
        <p:txBody>
          <a:bodyPr vert="horz" wrap="square" lIns="92075" tIns="46038" rIns="92075" bIns="46038" numCol="1" anchor="t" anchorCtr="0" compatLnSpc="1">
            <a:prstTxWarp prst="textNoShape">
              <a:avLst/>
            </a:prstTxWarp>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
        <p:nvSpPr>
          <p:cNvPr id="1028" name="Rectangle 4"/>
          <p:cNvSpPr>
            <a:spLocks noGrp="1" noChangeArrowheads="1"/>
          </p:cNvSpPr>
          <p:nvPr>
            <p:ph type="dt" sz="half" idx="2"/>
          </p:nvPr>
        </p:nvSpPr>
        <p:spPr bwMode="auto">
          <a:xfrm>
            <a:off x="696913" y="332601"/>
            <a:ext cx="1579600" cy="276999"/>
          </a:xfrm>
          <a:prstGeom prst="rect">
            <a:avLst/>
          </a:prstGeom>
          <a:noFill/>
          <a:ln w="9525">
            <a:noFill/>
            <a:miter lim="800000"/>
            <a:headEnd/>
            <a:tailEnd/>
          </a:ln>
          <a:effectLst/>
        </p:spPr>
        <p:txBody>
          <a:bodyPr vert="horz" wrap="none" lIns="0" tIns="0" rIns="0" bIns="0" numCol="1" anchor="b" anchorCtr="0" compatLnSpc="1">
            <a:prstTxWarp prst="textNoShape">
              <a:avLst/>
            </a:prstTxWarp>
            <a:spAutoFit/>
          </a:bodyPr>
          <a:lstStyle>
            <a:lvl1pPr>
              <a:defRPr sz="1800" b="1"/>
            </a:lvl1pPr>
          </a:lstStyle>
          <a:p>
            <a:pPr>
              <a:defRPr/>
            </a:pPr>
            <a:r>
              <a:rPr lang="en-US" smtClean="0"/>
              <a:t>January 2014</a:t>
            </a:r>
            <a:endParaRPr lang="en-US" dirty="0"/>
          </a:p>
        </p:txBody>
      </p:sp>
      <p:sp>
        <p:nvSpPr>
          <p:cNvPr id="1029" name="Rectangle 5"/>
          <p:cNvSpPr>
            <a:spLocks noGrp="1" noChangeArrowheads="1"/>
          </p:cNvSpPr>
          <p:nvPr>
            <p:ph type="ftr" sz="quarter" idx="3"/>
          </p:nvPr>
        </p:nvSpPr>
        <p:spPr bwMode="auto">
          <a:xfrm>
            <a:off x="7708761" y="6475413"/>
            <a:ext cx="835164" cy="184666"/>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1pPr algn="r">
              <a:defRPr/>
            </a:lvl1pPr>
          </a:lstStyle>
          <a:p>
            <a:pPr>
              <a:defRPr/>
            </a:pPr>
            <a:r>
              <a:rPr lang="en-US" smtClean="0"/>
              <a:t>David Halasz (Qualcomm)</a:t>
            </a:r>
            <a:endParaRPr lang="en-US" dirty="0"/>
          </a:p>
        </p:txBody>
      </p:sp>
      <p:sp>
        <p:nvSpPr>
          <p:cNvPr id="1030" name="Rectangle 6"/>
          <p:cNvSpPr>
            <a:spLocks noGrp="1" noChangeArrowheads="1"/>
          </p:cNvSpPr>
          <p:nvPr>
            <p:ph type="sldNum" sz="quarter" idx="4"/>
          </p:nvPr>
        </p:nvSpPr>
        <p:spPr bwMode="auto">
          <a:xfrm>
            <a:off x="4344988" y="6475413"/>
            <a:ext cx="530225" cy="182562"/>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1pPr algn="ctr">
              <a:defRPr/>
            </a:lvl1pPr>
          </a:lstStyle>
          <a:p>
            <a:pPr>
              <a:defRPr/>
            </a:pPr>
            <a:r>
              <a:rPr lang="en-US"/>
              <a:t>Slide </a:t>
            </a:r>
            <a:fld id="{5FCE21BC-3A2D-4A13-9E57-C304A74846AF}" type="slidenum">
              <a:rPr lang="en-US"/>
              <a:pPr>
                <a:defRPr/>
              </a:pPr>
              <a:t>‹#›</a:t>
            </a:fld>
            <a:endParaRPr lang="en-US"/>
          </a:p>
        </p:txBody>
      </p:sp>
      <p:sp>
        <p:nvSpPr>
          <p:cNvPr id="1031" name="Rectangle 7"/>
          <p:cNvSpPr>
            <a:spLocks noChangeArrowheads="1"/>
          </p:cNvSpPr>
          <p:nvPr/>
        </p:nvSpPr>
        <p:spPr bwMode="auto">
          <a:xfrm>
            <a:off x="5047069" y="332601"/>
            <a:ext cx="3398431" cy="276999"/>
          </a:xfrm>
          <a:prstGeom prst="rect">
            <a:avLst/>
          </a:prstGeom>
          <a:noFill/>
          <a:ln w="9525">
            <a:noFill/>
            <a:miter lim="800000"/>
            <a:headEnd/>
            <a:tailEnd/>
          </a:ln>
          <a:effectLst/>
        </p:spPr>
        <p:txBody>
          <a:bodyPr wrap="none" lIns="0" tIns="0" rIns="0" bIns="0" anchor="b">
            <a:spAutoFit/>
          </a:bodyPr>
          <a:lstStyle/>
          <a:p>
            <a:pPr marL="457200" lvl="4" algn="r">
              <a:defRPr/>
            </a:pPr>
            <a:r>
              <a:rPr lang="en-US" sz="1800" b="1" dirty="0"/>
              <a:t>doc.: IEEE </a:t>
            </a:r>
            <a:r>
              <a:rPr lang="en-US" sz="1800" b="1" dirty="0" smtClean="0"/>
              <a:t>802.11-15/0733r5</a:t>
            </a:r>
            <a:endParaRPr lang="en-US" sz="1800" b="1" dirty="0"/>
          </a:p>
        </p:txBody>
      </p:sp>
      <p:sp>
        <p:nvSpPr>
          <p:cNvPr id="1032" name="Line 8"/>
          <p:cNvSpPr>
            <a:spLocks noChangeShapeType="1"/>
          </p:cNvSpPr>
          <p:nvPr/>
        </p:nvSpPr>
        <p:spPr bwMode="auto">
          <a:xfrm>
            <a:off x="685800" y="609600"/>
            <a:ext cx="7772400" cy="0"/>
          </a:xfrm>
          <a:prstGeom prst="line">
            <a:avLst/>
          </a:prstGeom>
          <a:noFill/>
          <a:ln w="12700">
            <a:solidFill>
              <a:schemeClr val="tx1"/>
            </a:solidFill>
            <a:round/>
            <a:headEnd type="none" w="sm" len="sm"/>
            <a:tailEnd type="none" w="sm" len="sm"/>
          </a:ln>
          <a:effectLst/>
        </p:spPr>
        <p:txBody>
          <a:bodyPr wrap="none" anchor="ctr"/>
          <a:lstStyle/>
          <a:p>
            <a:pPr>
              <a:defRPr/>
            </a:pPr>
            <a:endParaRPr lang="en-US"/>
          </a:p>
        </p:txBody>
      </p:sp>
      <p:sp>
        <p:nvSpPr>
          <p:cNvPr id="1033" name="Rectangle 9"/>
          <p:cNvSpPr>
            <a:spLocks noChangeArrowheads="1"/>
          </p:cNvSpPr>
          <p:nvPr/>
        </p:nvSpPr>
        <p:spPr bwMode="auto">
          <a:xfrm>
            <a:off x="685800" y="6475413"/>
            <a:ext cx="711200" cy="182562"/>
          </a:xfrm>
          <a:prstGeom prst="rect">
            <a:avLst/>
          </a:prstGeom>
          <a:noFill/>
          <a:ln w="9525">
            <a:noFill/>
            <a:miter lim="800000"/>
            <a:headEnd/>
            <a:tailEnd/>
          </a:ln>
          <a:effectLst/>
        </p:spPr>
        <p:txBody>
          <a:bodyPr wrap="none" lIns="0" tIns="0" rIns="0" bIns="0">
            <a:spAutoFit/>
          </a:bodyPr>
          <a:lstStyle/>
          <a:p>
            <a:pPr>
              <a:defRPr/>
            </a:pPr>
            <a:r>
              <a:rPr lang="en-US"/>
              <a:t>Submission</a:t>
            </a:r>
          </a:p>
        </p:txBody>
      </p:sp>
      <p:sp>
        <p:nvSpPr>
          <p:cNvPr id="1034" name="Line 10"/>
          <p:cNvSpPr>
            <a:spLocks noChangeShapeType="1"/>
          </p:cNvSpPr>
          <p:nvPr/>
        </p:nvSpPr>
        <p:spPr bwMode="auto">
          <a:xfrm>
            <a:off x="685800" y="6477000"/>
            <a:ext cx="7848600" cy="0"/>
          </a:xfrm>
          <a:prstGeom prst="line">
            <a:avLst/>
          </a:prstGeom>
          <a:noFill/>
          <a:ln w="12700">
            <a:solidFill>
              <a:schemeClr val="tx1"/>
            </a:solidFill>
            <a:round/>
            <a:headEnd type="none" w="sm" len="sm"/>
            <a:tailEnd type="none" w="sm" len="sm"/>
          </a:ln>
          <a:effectLst/>
        </p:spPr>
        <p:txBody>
          <a:bodyPr wrap="none" anchor="ctr"/>
          <a:lstStyle/>
          <a:p>
            <a:pPr>
              <a:defRPr/>
            </a:pPr>
            <a:endParaRPr lang="en-US"/>
          </a:p>
        </p:txBody>
      </p:sp>
    </p:spTree>
  </p:cSld>
  <p:clrMap bg1="lt1" tx1="dk1" bg2="lt2" tx2="dk2" accent1="accent1" accent2="accent2" accent3="accent3" accent4="accent4" accent5="accent5" accent6="accent6" hlink="hlink" folHlink="folHlink"/>
  <p:sldLayoutIdLst>
    <p:sldLayoutId id="2147484051" r:id="rId1"/>
    <p:sldLayoutId id="2147484052" r:id="rId2"/>
    <p:sldLayoutId id="2147484053" r:id="rId3"/>
    <p:sldLayoutId id="2147484054" r:id="rId4"/>
    <p:sldLayoutId id="2147484055" r:id="rId5"/>
    <p:sldLayoutId id="2147484056" r:id="rId6"/>
    <p:sldLayoutId id="2147484057" r:id="rId7"/>
    <p:sldLayoutId id="2147484058" r:id="rId8"/>
    <p:sldLayoutId id="2147484059" r:id="rId9"/>
    <p:sldLayoutId id="2147484060" r:id="rId10"/>
    <p:sldLayoutId id="2147484061" r:id="rId11"/>
  </p:sldLayoutIdLst>
  <p:hf hdr="0"/>
  <p:txStyles>
    <p:titleStyle>
      <a:lvl1pPr algn="ctr" rtl="0" eaLnBrk="0" fontAlgn="base" hangingPunct="0">
        <a:spcBef>
          <a:spcPct val="0"/>
        </a:spcBef>
        <a:spcAft>
          <a:spcPct val="0"/>
        </a:spcAft>
        <a:defRPr sz="3200" b="1">
          <a:solidFill>
            <a:schemeClr val="tx2"/>
          </a:solidFill>
          <a:latin typeface="+mj-lt"/>
          <a:ea typeface="+mj-ea"/>
          <a:cs typeface="+mj-cs"/>
        </a:defRPr>
      </a:lvl1pPr>
      <a:lvl2pPr algn="ctr" rtl="0" eaLnBrk="0" fontAlgn="base" hangingPunct="0">
        <a:spcBef>
          <a:spcPct val="0"/>
        </a:spcBef>
        <a:spcAft>
          <a:spcPct val="0"/>
        </a:spcAft>
        <a:defRPr sz="3200" b="1">
          <a:solidFill>
            <a:schemeClr val="tx2"/>
          </a:solidFill>
          <a:latin typeface="Times New Roman" pitchFamily="18" charset="0"/>
        </a:defRPr>
      </a:lvl2pPr>
      <a:lvl3pPr algn="ctr" rtl="0" eaLnBrk="0" fontAlgn="base" hangingPunct="0">
        <a:spcBef>
          <a:spcPct val="0"/>
        </a:spcBef>
        <a:spcAft>
          <a:spcPct val="0"/>
        </a:spcAft>
        <a:defRPr sz="3200" b="1">
          <a:solidFill>
            <a:schemeClr val="tx2"/>
          </a:solidFill>
          <a:latin typeface="Times New Roman" pitchFamily="18" charset="0"/>
        </a:defRPr>
      </a:lvl3pPr>
      <a:lvl4pPr algn="ctr" rtl="0" eaLnBrk="0" fontAlgn="base" hangingPunct="0">
        <a:spcBef>
          <a:spcPct val="0"/>
        </a:spcBef>
        <a:spcAft>
          <a:spcPct val="0"/>
        </a:spcAft>
        <a:defRPr sz="3200" b="1">
          <a:solidFill>
            <a:schemeClr val="tx2"/>
          </a:solidFill>
          <a:latin typeface="Times New Roman" pitchFamily="18" charset="0"/>
        </a:defRPr>
      </a:lvl4pPr>
      <a:lvl5pPr algn="ctr" rtl="0" eaLnBrk="0" fontAlgn="base" hangingPunct="0">
        <a:spcBef>
          <a:spcPct val="0"/>
        </a:spcBef>
        <a:spcAft>
          <a:spcPct val="0"/>
        </a:spcAft>
        <a:defRPr sz="3200" b="1">
          <a:solidFill>
            <a:schemeClr val="tx2"/>
          </a:solidFill>
          <a:latin typeface="Times New Roman" pitchFamily="18" charset="0"/>
        </a:defRPr>
      </a:lvl5pPr>
      <a:lvl6pPr marL="457200" algn="ctr" rtl="0" eaLnBrk="1" fontAlgn="base" hangingPunct="1">
        <a:spcBef>
          <a:spcPct val="0"/>
        </a:spcBef>
        <a:spcAft>
          <a:spcPct val="0"/>
        </a:spcAft>
        <a:defRPr sz="3200" b="1">
          <a:solidFill>
            <a:schemeClr val="tx2"/>
          </a:solidFill>
          <a:latin typeface="Times New Roman" pitchFamily="18" charset="0"/>
        </a:defRPr>
      </a:lvl6pPr>
      <a:lvl7pPr marL="914400" algn="ctr" rtl="0" eaLnBrk="1" fontAlgn="base" hangingPunct="1">
        <a:spcBef>
          <a:spcPct val="0"/>
        </a:spcBef>
        <a:spcAft>
          <a:spcPct val="0"/>
        </a:spcAft>
        <a:defRPr sz="3200" b="1">
          <a:solidFill>
            <a:schemeClr val="tx2"/>
          </a:solidFill>
          <a:latin typeface="Times New Roman" pitchFamily="18" charset="0"/>
        </a:defRPr>
      </a:lvl7pPr>
      <a:lvl8pPr marL="1371600" algn="ctr" rtl="0" eaLnBrk="1" fontAlgn="base" hangingPunct="1">
        <a:spcBef>
          <a:spcPct val="0"/>
        </a:spcBef>
        <a:spcAft>
          <a:spcPct val="0"/>
        </a:spcAft>
        <a:defRPr sz="3200" b="1">
          <a:solidFill>
            <a:schemeClr val="tx2"/>
          </a:solidFill>
          <a:latin typeface="Times New Roman" pitchFamily="18" charset="0"/>
        </a:defRPr>
      </a:lvl8pPr>
      <a:lvl9pPr marL="1828800" algn="ctr" rtl="0" eaLnBrk="1" fontAlgn="base" hangingPunct="1">
        <a:spcBef>
          <a:spcPct val="0"/>
        </a:spcBef>
        <a:spcAft>
          <a:spcPct val="0"/>
        </a:spcAft>
        <a:defRPr sz="3200" b="1">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2400" b="1">
          <a:solidFill>
            <a:schemeClr val="tx1"/>
          </a:solidFill>
          <a:latin typeface="+mn-lt"/>
          <a:ea typeface="+mn-ea"/>
          <a:cs typeface="+mn-cs"/>
        </a:defRPr>
      </a:lvl1pPr>
      <a:lvl2pPr marL="742950" indent="-285750" algn="l" rtl="0" eaLnBrk="0" fontAlgn="base" hangingPunct="0">
        <a:spcBef>
          <a:spcPct val="20000"/>
        </a:spcBef>
        <a:spcAft>
          <a:spcPct val="0"/>
        </a:spcAft>
        <a:buChar char="–"/>
        <a:defRPr sz="2000">
          <a:solidFill>
            <a:schemeClr val="tx1"/>
          </a:solidFill>
          <a:latin typeface="+mn-lt"/>
        </a:defRPr>
      </a:lvl2pPr>
      <a:lvl3pPr marL="1085850" indent="-228600" algn="l" rtl="0" eaLnBrk="0" fontAlgn="base" hangingPunct="0">
        <a:spcBef>
          <a:spcPct val="20000"/>
        </a:spcBef>
        <a:spcAft>
          <a:spcPct val="0"/>
        </a:spcAft>
        <a:buChar char="•"/>
        <a:defRPr sz="2400">
          <a:solidFill>
            <a:schemeClr val="tx1"/>
          </a:solidFill>
          <a:latin typeface="+mn-lt"/>
        </a:defRPr>
      </a:lvl3pPr>
      <a:lvl4pPr marL="1428750" indent="-228600" algn="l" rtl="0" eaLnBrk="0" fontAlgn="base" hangingPunct="0">
        <a:spcBef>
          <a:spcPct val="20000"/>
        </a:spcBef>
        <a:spcAft>
          <a:spcPct val="0"/>
        </a:spcAft>
        <a:buChar char="–"/>
        <a:defRPr sz="1600">
          <a:solidFill>
            <a:schemeClr val="tx1"/>
          </a:solidFill>
          <a:latin typeface="+mn-lt"/>
        </a:defRPr>
      </a:lvl4pPr>
      <a:lvl5pPr marL="1771650" indent="-228600" algn="l" rtl="0" eaLnBrk="0" fontAlgn="base" hangingPunct="0">
        <a:spcBef>
          <a:spcPct val="20000"/>
        </a:spcBef>
        <a:spcAft>
          <a:spcPct val="0"/>
        </a:spcAft>
        <a:buChar char="•"/>
        <a:defRPr sz="1600">
          <a:solidFill>
            <a:schemeClr val="tx1"/>
          </a:solidFill>
          <a:latin typeface="+mn-lt"/>
        </a:defRPr>
      </a:lvl5pPr>
      <a:lvl6pPr marL="2228850" indent="-228600" algn="l" rtl="0" eaLnBrk="1" fontAlgn="base" hangingPunct="1">
        <a:spcBef>
          <a:spcPct val="20000"/>
        </a:spcBef>
        <a:spcAft>
          <a:spcPct val="0"/>
        </a:spcAft>
        <a:buChar char="•"/>
        <a:defRPr sz="1600">
          <a:solidFill>
            <a:schemeClr val="tx1"/>
          </a:solidFill>
          <a:latin typeface="+mn-lt"/>
        </a:defRPr>
      </a:lvl6pPr>
      <a:lvl7pPr marL="2686050" indent="-228600" algn="l" rtl="0" eaLnBrk="1" fontAlgn="base" hangingPunct="1">
        <a:spcBef>
          <a:spcPct val="20000"/>
        </a:spcBef>
        <a:spcAft>
          <a:spcPct val="0"/>
        </a:spcAft>
        <a:buChar char="•"/>
        <a:defRPr sz="1600">
          <a:solidFill>
            <a:schemeClr val="tx1"/>
          </a:solidFill>
          <a:latin typeface="+mn-lt"/>
        </a:defRPr>
      </a:lvl7pPr>
      <a:lvl8pPr marL="3143250" indent="-228600" algn="l" rtl="0" eaLnBrk="1" fontAlgn="base" hangingPunct="1">
        <a:spcBef>
          <a:spcPct val="20000"/>
        </a:spcBef>
        <a:spcAft>
          <a:spcPct val="0"/>
        </a:spcAft>
        <a:buChar char="•"/>
        <a:defRPr sz="1600">
          <a:solidFill>
            <a:schemeClr val="tx1"/>
          </a:solidFill>
          <a:latin typeface="+mn-lt"/>
        </a:defRPr>
      </a:lvl8pPr>
      <a:lvl9pPr marL="3600450" indent="-228600" algn="l" rtl="0" eaLnBrk="1" fontAlgn="base" hangingPunct="1">
        <a:spcBef>
          <a:spcPct val="20000"/>
        </a:spcBef>
        <a:spcAft>
          <a:spcPct val="0"/>
        </a:spcAft>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1.emf"/><Relationship Id="rId4" Type="http://schemas.openxmlformats.org/officeDocument/2006/relationships/oleObject" Target="../embeddings/Microsoft_Word_97_-_2003_Document1.doc"/></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s://mentor.ieee.org/802.11/dcn/15/11-15-0896-00-00ah-proposed-resolution-for-cids-7001-7002-7003-7012.pptx"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https://mentor.ieee.org/802.11/dcn/15/11-15-0924-00-00ah-straw-polls-on-preferred-ways-forward-in-11ah.pptx"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mentor.ieee.org/802.11/dcn/15/11-15-0526-01-00ah-p802-11ah-report-to-ec-on-conditional-approval-to-go-to-sponsor-ballot.pptx"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7" name="Date Placeholder 3"/>
          <p:cNvSpPr>
            <a:spLocks noGrp="1"/>
          </p:cNvSpPr>
          <p:nvPr>
            <p:ph type="dt" sz="quarter" idx="10"/>
          </p:nvPr>
        </p:nvSpPr>
        <p:spPr>
          <a:xfrm>
            <a:off x="696913" y="332601"/>
            <a:ext cx="942566" cy="276999"/>
          </a:xfrm>
          <a:noFill/>
        </p:spPr>
        <p:txBody>
          <a:bodyPr/>
          <a:lstStyle/>
          <a:p>
            <a:r>
              <a:rPr lang="en-US" altLang="ko-KR" dirty="0" smtClean="0"/>
              <a:t>July </a:t>
            </a:r>
            <a:r>
              <a:rPr lang="en-US" dirty="0" smtClean="0"/>
              <a:t>2015</a:t>
            </a:r>
          </a:p>
        </p:txBody>
      </p:sp>
      <p:sp>
        <p:nvSpPr>
          <p:cNvPr id="1028" name="Footer Placeholder 4"/>
          <p:cNvSpPr>
            <a:spLocks noGrp="1"/>
          </p:cNvSpPr>
          <p:nvPr>
            <p:ph type="ftr" sz="quarter" idx="11"/>
          </p:nvPr>
        </p:nvSpPr>
        <p:spPr>
          <a:xfrm>
            <a:off x="6662962" y="6475413"/>
            <a:ext cx="1880963" cy="184666"/>
          </a:xfrm>
          <a:noFill/>
        </p:spPr>
        <p:txBody>
          <a:bodyPr/>
          <a:lstStyle/>
          <a:p>
            <a:r>
              <a:rPr lang="en-US" dirty="0" smtClean="0"/>
              <a:t>Yongho </a:t>
            </a:r>
            <a:r>
              <a:rPr lang="en-US" dirty="0" err="1" smtClean="0"/>
              <a:t>Seok</a:t>
            </a:r>
            <a:r>
              <a:rPr lang="en-US" dirty="0" smtClean="0"/>
              <a:t> (NEWRACOM)</a:t>
            </a:r>
          </a:p>
        </p:txBody>
      </p:sp>
      <p:sp>
        <p:nvSpPr>
          <p:cNvPr id="1029" name="Slide Number Placeholder 5"/>
          <p:cNvSpPr>
            <a:spLocks noGrp="1"/>
          </p:cNvSpPr>
          <p:nvPr>
            <p:ph type="sldNum" sz="quarter" idx="12"/>
          </p:nvPr>
        </p:nvSpPr>
        <p:spPr>
          <a:noFill/>
        </p:spPr>
        <p:txBody>
          <a:bodyPr/>
          <a:lstStyle/>
          <a:p>
            <a:r>
              <a:rPr lang="en-US" smtClean="0"/>
              <a:t>Slide </a:t>
            </a:r>
            <a:fld id="{0AAC8984-FAF7-4BDC-8A43-79AF6F406068}" type="slidenum">
              <a:rPr lang="en-US" smtClean="0"/>
              <a:pPr/>
              <a:t>1</a:t>
            </a:fld>
            <a:endParaRPr lang="en-US" smtClean="0"/>
          </a:p>
        </p:txBody>
      </p:sp>
      <p:sp>
        <p:nvSpPr>
          <p:cNvPr id="1030" name="Rectangle 2"/>
          <p:cNvSpPr>
            <a:spLocks noGrp="1" noChangeArrowheads="1"/>
          </p:cNvSpPr>
          <p:nvPr>
            <p:ph type="title"/>
          </p:nvPr>
        </p:nvSpPr>
        <p:spPr>
          <a:xfrm>
            <a:off x="685800" y="838200"/>
            <a:ext cx="7772400" cy="1066800"/>
          </a:xfrm>
          <a:noFill/>
        </p:spPr>
        <p:txBody>
          <a:bodyPr/>
          <a:lstStyle/>
          <a:p>
            <a:pPr eaLnBrk="1" hangingPunct="1"/>
            <a:r>
              <a:rPr lang="en-US" dirty="0" smtClean="0"/>
              <a:t>IEEE 802.11ah</a:t>
            </a:r>
            <a:br>
              <a:rPr lang="en-US" dirty="0" smtClean="0"/>
            </a:br>
            <a:r>
              <a:rPr lang="en-US" dirty="0" smtClean="0"/>
              <a:t>Sub 1 GHz license-exempt operation Agenda for July 2015</a:t>
            </a:r>
          </a:p>
        </p:txBody>
      </p:sp>
      <p:sp>
        <p:nvSpPr>
          <p:cNvPr id="1031" name="Rectangle 6"/>
          <p:cNvSpPr>
            <a:spLocks noGrp="1" noChangeArrowheads="1"/>
          </p:cNvSpPr>
          <p:nvPr>
            <p:ph type="body" idx="1"/>
          </p:nvPr>
        </p:nvSpPr>
        <p:spPr>
          <a:xfrm>
            <a:off x="685800" y="2111622"/>
            <a:ext cx="7772400" cy="381000"/>
          </a:xfrm>
          <a:noFill/>
        </p:spPr>
        <p:txBody>
          <a:bodyPr/>
          <a:lstStyle/>
          <a:p>
            <a:pPr algn="ctr" eaLnBrk="1" hangingPunct="1">
              <a:buFontTx/>
              <a:buNone/>
            </a:pPr>
            <a:r>
              <a:rPr lang="en-US" sz="2000" dirty="0" smtClean="0"/>
              <a:t>Date:</a:t>
            </a:r>
            <a:r>
              <a:rPr lang="en-US" sz="2000" b="0" dirty="0" smtClean="0"/>
              <a:t> </a:t>
            </a:r>
            <a:r>
              <a:rPr lang="en-US" sz="2000" b="0" dirty="0" smtClean="0"/>
              <a:t>2015-07-15</a:t>
            </a:r>
            <a:endParaRPr lang="en-US" sz="2000" b="0" dirty="0" smtClean="0"/>
          </a:p>
        </p:txBody>
      </p:sp>
      <p:graphicFrame>
        <p:nvGraphicFramePr>
          <p:cNvPr id="1026" name="Object 11"/>
          <p:cNvGraphicFramePr>
            <a:graphicFrameLocks noChangeAspect="1"/>
          </p:cNvGraphicFramePr>
          <p:nvPr>
            <p:extLst>
              <p:ext uri="{D42A27DB-BD31-4B8C-83A1-F6EECF244321}">
                <p14:modId xmlns:p14="http://schemas.microsoft.com/office/powerpoint/2010/main" val="3331179454"/>
              </p:ext>
            </p:extLst>
          </p:nvPr>
        </p:nvGraphicFramePr>
        <p:xfrm>
          <a:off x="536575" y="2655888"/>
          <a:ext cx="8074025" cy="3570287"/>
        </p:xfrm>
        <a:graphic>
          <a:graphicData uri="http://schemas.openxmlformats.org/presentationml/2006/ole">
            <mc:AlternateContent xmlns:mc="http://schemas.openxmlformats.org/markup-compatibility/2006">
              <mc:Choice xmlns:v="urn:schemas-microsoft-com:vml" Requires="v">
                <p:oleObj spid="_x0000_s2330" name="Document" r:id="rId4" imgW="8702097" imgH="4144020" progId="Word.Document.8">
                  <p:embed/>
                </p:oleObj>
              </mc:Choice>
              <mc:Fallback>
                <p:oleObj name="Document" r:id="rId4" imgW="8702097" imgH="4144020" progId="Word.Document.8">
                  <p:embed/>
                  <p:pic>
                    <p:nvPicPr>
                      <p:cNvPr id="0" name="Picture 889"/>
                      <p:cNvPicPr>
                        <a:picLocks noChangeAspect="1" noChangeArrowheads="1"/>
                      </p:cNvPicPr>
                      <p:nvPr/>
                    </p:nvPicPr>
                    <p:blipFill>
                      <a:blip r:embed="rId5"/>
                      <a:srcRect/>
                      <a:stretch>
                        <a:fillRect/>
                      </a:stretch>
                    </p:blipFill>
                    <p:spPr bwMode="auto">
                      <a:xfrm>
                        <a:off x="536575" y="2655888"/>
                        <a:ext cx="8074025" cy="3570287"/>
                      </a:xfrm>
                      <a:prstGeom prst="rect">
                        <a:avLst/>
                      </a:prstGeom>
                      <a:noFill/>
                    </p:spPr>
                  </p:pic>
                </p:oleObj>
              </mc:Fallback>
            </mc:AlternateContent>
          </a:graphicData>
        </a:graphic>
      </p:graphicFrame>
      <p:sp>
        <p:nvSpPr>
          <p:cNvPr id="1032" name="Rectangle 12"/>
          <p:cNvSpPr>
            <a:spLocks noChangeArrowheads="1"/>
          </p:cNvSpPr>
          <p:nvPr/>
        </p:nvSpPr>
        <p:spPr bwMode="auto">
          <a:xfrm>
            <a:off x="533400" y="2320925"/>
            <a:ext cx="1447800" cy="381000"/>
          </a:xfrm>
          <a:prstGeom prst="rect">
            <a:avLst/>
          </a:prstGeom>
          <a:noFill/>
          <a:ln w="9525">
            <a:noFill/>
            <a:miter lim="800000"/>
            <a:headEnd/>
            <a:tailEnd/>
          </a:ln>
        </p:spPr>
        <p:txBody>
          <a:bodyPr lIns="92075" tIns="46038" rIns="92075" bIns="46038"/>
          <a:lstStyle/>
          <a:p>
            <a:pPr marL="342900" indent="-342900">
              <a:spcBef>
                <a:spcPct val="20000"/>
              </a:spcBef>
            </a:pPr>
            <a:r>
              <a:rPr lang="en-US" sz="2000" b="1" dirty="0"/>
              <a:t>Authors:</a:t>
            </a:r>
            <a:endParaRPr lang="en-US" sz="20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ko-KR" dirty="0"/>
              <a:t>Submissions (Monday PM2)</a:t>
            </a:r>
            <a:endParaRPr lang="en-US" dirty="0"/>
          </a:p>
        </p:txBody>
      </p:sp>
      <p:sp>
        <p:nvSpPr>
          <p:cNvPr id="6" name="Slide Number Placeholder 5"/>
          <p:cNvSpPr>
            <a:spLocks noGrp="1"/>
          </p:cNvSpPr>
          <p:nvPr>
            <p:ph type="sldNum" sz="quarter" idx="12"/>
          </p:nvPr>
        </p:nvSpPr>
        <p:spPr/>
        <p:txBody>
          <a:bodyPr/>
          <a:lstStyle/>
          <a:p>
            <a:pPr>
              <a:defRPr/>
            </a:pPr>
            <a:r>
              <a:rPr lang="en-US" smtClean="0"/>
              <a:t>Slide </a:t>
            </a:r>
            <a:fld id="{9F280238-5E03-4A90-BACD-D800220B2674}" type="slidenum">
              <a:rPr lang="en-US" smtClean="0"/>
              <a:pPr>
                <a:defRPr/>
              </a:pPr>
              <a:t>10</a:t>
            </a:fld>
            <a:endParaRPr lang="en-US"/>
          </a:p>
        </p:txBody>
      </p:sp>
      <p:sp>
        <p:nvSpPr>
          <p:cNvPr id="7" name="Footer Placeholder 4"/>
          <p:cNvSpPr>
            <a:spLocks noGrp="1"/>
          </p:cNvSpPr>
          <p:nvPr>
            <p:ph type="ftr" sz="quarter" idx="11"/>
          </p:nvPr>
        </p:nvSpPr>
        <p:spPr>
          <a:xfrm>
            <a:off x="6637314" y="6475413"/>
            <a:ext cx="1906611" cy="184666"/>
          </a:xfrm>
          <a:noFill/>
        </p:spPr>
        <p:txBody>
          <a:bodyPr/>
          <a:lstStyle/>
          <a:p>
            <a:r>
              <a:rPr lang="en-US" altLang="ko-KR" dirty="0"/>
              <a:t>Yongho </a:t>
            </a:r>
            <a:r>
              <a:rPr lang="en-US" altLang="ko-KR" dirty="0" err="1"/>
              <a:t>Seok</a:t>
            </a:r>
            <a:r>
              <a:rPr lang="en-US" altLang="ko-KR" dirty="0"/>
              <a:t> (NEWRACOM)</a:t>
            </a:r>
          </a:p>
        </p:txBody>
      </p:sp>
      <p:sp>
        <p:nvSpPr>
          <p:cNvPr id="8" name="Date Placeholder 3"/>
          <p:cNvSpPr>
            <a:spLocks noGrp="1"/>
          </p:cNvSpPr>
          <p:nvPr>
            <p:ph type="dt" sz="quarter" idx="10"/>
          </p:nvPr>
        </p:nvSpPr>
        <p:spPr>
          <a:xfrm>
            <a:off x="696913" y="332601"/>
            <a:ext cx="968214" cy="276999"/>
          </a:xfrm>
          <a:noFill/>
        </p:spPr>
        <p:txBody>
          <a:bodyPr/>
          <a:lstStyle/>
          <a:p>
            <a:r>
              <a:rPr lang="en-US" altLang="ko-KR" dirty="0"/>
              <a:t>July 2015</a:t>
            </a:r>
          </a:p>
        </p:txBody>
      </p:sp>
      <p:sp>
        <p:nvSpPr>
          <p:cNvPr id="9" name="Content Placeholder 2"/>
          <p:cNvSpPr>
            <a:spLocks noGrp="1"/>
          </p:cNvSpPr>
          <p:nvPr>
            <p:ph idx="1"/>
          </p:nvPr>
        </p:nvSpPr>
        <p:spPr>
          <a:xfrm>
            <a:off x="685800" y="1752600"/>
            <a:ext cx="7772400" cy="4114800"/>
          </a:xfrm>
        </p:spPr>
        <p:txBody>
          <a:bodyPr/>
          <a:lstStyle/>
          <a:p>
            <a:r>
              <a:rPr lang="en-US" altLang="ko-KR" dirty="0" smtClean="0"/>
              <a:t>Discussions from Vancouver Meeting to now </a:t>
            </a:r>
          </a:p>
          <a:p>
            <a:pPr lvl="1"/>
            <a:r>
              <a:rPr lang="en-US" altLang="ko-KR" dirty="0" smtClean="0"/>
              <a:t>Straw Poll: Do you support the following resolution? </a:t>
            </a:r>
          </a:p>
          <a:p>
            <a:pPr lvl="2"/>
            <a:r>
              <a:rPr lang="en-US" altLang="ko-KR" sz="2000" dirty="0" smtClean="0"/>
              <a:t>Resolution: Rejected</a:t>
            </a:r>
            <a:r>
              <a:rPr lang="en-US" altLang="ko-KR" sz="2000" dirty="0"/>
              <a:t/>
            </a:r>
            <a:br>
              <a:rPr lang="en-US" altLang="ko-KR" sz="2000" dirty="0"/>
            </a:br>
            <a:r>
              <a:rPr lang="en-US" altLang="ko-KR" sz="2000" dirty="0"/>
              <a:t>The comment fails to identify changes in sufficient detail so that the specific wording of the changes that will satisfy the commenter can be </a:t>
            </a:r>
            <a:r>
              <a:rPr lang="en-US" altLang="ko-KR" sz="2000" dirty="0" smtClean="0"/>
              <a:t>determined. </a:t>
            </a:r>
            <a:br>
              <a:rPr lang="en-US" altLang="ko-KR" sz="2000" dirty="0" smtClean="0"/>
            </a:br>
            <a:endParaRPr lang="en-US" altLang="ko-KR" sz="2000" dirty="0"/>
          </a:p>
          <a:p>
            <a:pPr lvl="2"/>
            <a:r>
              <a:rPr lang="en-US" altLang="ko-KR" sz="2000" dirty="0" smtClean="0"/>
              <a:t>YES: 62     NO: 38     ABSTAIN: </a:t>
            </a:r>
            <a:r>
              <a:rPr lang="en-US" altLang="ko-KR" sz="2000" dirty="0"/>
              <a:t>11</a:t>
            </a:r>
            <a:br>
              <a:rPr lang="en-US" altLang="ko-KR" sz="2000" dirty="0"/>
            </a:br>
            <a:endParaRPr lang="en-US" altLang="ko-KR" sz="2000" dirty="0" smtClean="0"/>
          </a:p>
        </p:txBody>
      </p:sp>
    </p:spTree>
    <p:extLst>
      <p:ext uri="{BB962C8B-B14F-4D97-AF65-F5344CB8AC3E}">
        <p14:creationId xmlns:p14="http://schemas.microsoft.com/office/powerpoint/2010/main" val="181582299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ko-KR" dirty="0"/>
              <a:t>Submissions (Monday PM2)</a:t>
            </a:r>
            <a:endParaRPr lang="en-US" dirty="0"/>
          </a:p>
        </p:txBody>
      </p:sp>
      <p:sp>
        <p:nvSpPr>
          <p:cNvPr id="6" name="Slide Number Placeholder 5"/>
          <p:cNvSpPr>
            <a:spLocks noGrp="1"/>
          </p:cNvSpPr>
          <p:nvPr>
            <p:ph type="sldNum" sz="quarter" idx="12"/>
          </p:nvPr>
        </p:nvSpPr>
        <p:spPr/>
        <p:txBody>
          <a:bodyPr/>
          <a:lstStyle/>
          <a:p>
            <a:pPr>
              <a:defRPr/>
            </a:pPr>
            <a:r>
              <a:rPr lang="en-US" smtClean="0"/>
              <a:t>Slide </a:t>
            </a:r>
            <a:fld id="{9F280238-5E03-4A90-BACD-D800220B2674}" type="slidenum">
              <a:rPr lang="en-US" smtClean="0"/>
              <a:pPr>
                <a:defRPr/>
              </a:pPr>
              <a:t>11</a:t>
            </a:fld>
            <a:endParaRPr lang="en-US"/>
          </a:p>
        </p:txBody>
      </p:sp>
      <p:sp>
        <p:nvSpPr>
          <p:cNvPr id="7" name="Footer Placeholder 4"/>
          <p:cNvSpPr>
            <a:spLocks noGrp="1"/>
          </p:cNvSpPr>
          <p:nvPr>
            <p:ph type="ftr" sz="quarter" idx="11"/>
          </p:nvPr>
        </p:nvSpPr>
        <p:spPr>
          <a:xfrm>
            <a:off x="6637314" y="6475413"/>
            <a:ext cx="1906611" cy="184666"/>
          </a:xfrm>
          <a:noFill/>
        </p:spPr>
        <p:txBody>
          <a:bodyPr/>
          <a:lstStyle/>
          <a:p>
            <a:r>
              <a:rPr lang="en-US" altLang="ko-KR" dirty="0"/>
              <a:t>Yongho </a:t>
            </a:r>
            <a:r>
              <a:rPr lang="en-US" altLang="ko-KR" dirty="0" err="1"/>
              <a:t>Seok</a:t>
            </a:r>
            <a:r>
              <a:rPr lang="en-US" altLang="ko-KR" dirty="0"/>
              <a:t> (NEWRACOM)</a:t>
            </a:r>
          </a:p>
        </p:txBody>
      </p:sp>
      <p:sp>
        <p:nvSpPr>
          <p:cNvPr id="8" name="Date Placeholder 3"/>
          <p:cNvSpPr>
            <a:spLocks noGrp="1"/>
          </p:cNvSpPr>
          <p:nvPr>
            <p:ph type="dt" sz="quarter" idx="10"/>
          </p:nvPr>
        </p:nvSpPr>
        <p:spPr>
          <a:xfrm>
            <a:off x="696913" y="332601"/>
            <a:ext cx="968214" cy="276999"/>
          </a:xfrm>
          <a:noFill/>
        </p:spPr>
        <p:txBody>
          <a:bodyPr/>
          <a:lstStyle/>
          <a:p>
            <a:r>
              <a:rPr lang="en-US" altLang="ko-KR" dirty="0"/>
              <a:t>July 2015</a:t>
            </a:r>
          </a:p>
        </p:txBody>
      </p:sp>
      <p:sp>
        <p:nvSpPr>
          <p:cNvPr id="9" name="Content Placeholder 2"/>
          <p:cNvSpPr>
            <a:spLocks noGrp="1"/>
          </p:cNvSpPr>
          <p:nvPr>
            <p:ph idx="1"/>
          </p:nvPr>
        </p:nvSpPr>
        <p:spPr>
          <a:xfrm>
            <a:off x="685800" y="1752600"/>
            <a:ext cx="7772400" cy="4114800"/>
          </a:xfrm>
        </p:spPr>
        <p:txBody>
          <a:bodyPr/>
          <a:lstStyle/>
          <a:p>
            <a:r>
              <a:rPr lang="en-US" altLang="ko-KR" dirty="0" smtClean="0"/>
              <a:t>Discussions from Vancouver Meeting to now </a:t>
            </a:r>
          </a:p>
          <a:p>
            <a:pPr lvl="1"/>
            <a:r>
              <a:rPr lang="en-US" altLang="ko-KR" dirty="0" smtClean="0"/>
              <a:t>Straw Poll: Do you support the following resolution? </a:t>
            </a:r>
          </a:p>
          <a:p>
            <a:pPr lvl="2"/>
            <a:r>
              <a:rPr lang="en-US" altLang="ko-KR" sz="2000" dirty="0" smtClean="0"/>
              <a:t>Resolution: Rejected</a:t>
            </a:r>
            <a:br>
              <a:rPr lang="en-US" altLang="ko-KR" sz="2000" dirty="0" smtClean="0"/>
            </a:br>
            <a:r>
              <a:rPr lang="en-US" altLang="ko-KR" sz="2000" dirty="0"/>
              <a:t>T</a:t>
            </a:r>
            <a:r>
              <a:rPr lang="en-US" altLang="ko-KR" sz="2000" dirty="0" smtClean="0"/>
              <a:t>he </a:t>
            </a:r>
            <a:r>
              <a:rPr lang="en-US" altLang="ko-KR" sz="2000" dirty="0"/>
              <a:t>TG accepts the spirit of the comment in so far as technology not subject to an accepted </a:t>
            </a:r>
            <a:r>
              <a:rPr lang="en-US" altLang="ko-KR" sz="2000" dirty="0" err="1"/>
              <a:t>LoA</a:t>
            </a:r>
            <a:r>
              <a:rPr lang="en-US" altLang="ko-KR" sz="2000" dirty="0"/>
              <a:t> should be avoided. However, it might not be possible to </a:t>
            </a:r>
            <a:r>
              <a:rPr lang="en-US" altLang="ko-KR" sz="2000" dirty="0" smtClean="0"/>
              <a:t>identify or remove </a:t>
            </a:r>
            <a:r>
              <a:rPr lang="en-US" altLang="ko-KR" sz="2000" dirty="0"/>
              <a:t>all such </a:t>
            </a:r>
            <a:r>
              <a:rPr lang="en-US" altLang="ko-KR" sz="2000" dirty="0" smtClean="0"/>
              <a:t>provisions that might be covered by IPR </a:t>
            </a:r>
            <a:r>
              <a:rPr lang="en-US" altLang="ko-KR" sz="2000" dirty="0"/>
              <a:t>from the draft. </a:t>
            </a:r>
            <a:r>
              <a:rPr lang="en-US" altLang="ko-KR" sz="2000" dirty="0" smtClean="0"/>
              <a:t>The </a:t>
            </a:r>
            <a:r>
              <a:rPr lang="en-US" altLang="ko-KR" sz="2000" dirty="0"/>
              <a:t>TG </a:t>
            </a:r>
            <a:r>
              <a:rPr lang="en-US" altLang="ko-KR" sz="2000" dirty="0" smtClean="0"/>
              <a:t>has  issued a call for submission of alternative technologies as </a:t>
            </a:r>
            <a:r>
              <a:rPr lang="en-US" altLang="ko-KR" sz="2000" dirty="0"/>
              <a:t>part of </a:t>
            </a:r>
            <a:r>
              <a:rPr lang="en-US" altLang="ko-KR" sz="2000" dirty="0" smtClean="0"/>
              <a:t>802.11ah, </a:t>
            </a:r>
            <a:r>
              <a:rPr lang="en-US" altLang="ko-KR" sz="2000" dirty="0"/>
              <a:t>as previously suggested by the IEEE-SA SB</a:t>
            </a:r>
            <a:r>
              <a:rPr lang="en-US" altLang="ko-KR" sz="2000" dirty="0" smtClean="0"/>
              <a:t>.</a:t>
            </a:r>
            <a:endParaRPr lang="en-US" altLang="ko-KR" sz="2000" dirty="0"/>
          </a:p>
          <a:p>
            <a:pPr lvl="2"/>
            <a:endParaRPr lang="en-US" altLang="ko-KR" sz="2000" dirty="0" smtClean="0"/>
          </a:p>
          <a:p>
            <a:pPr lvl="2"/>
            <a:r>
              <a:rPr lang="en-US" altLang="ko-KR" sz="2000" dirty="0" smtClean="0"/>
              <a:t>YES: 57     NO: 33     ABSTAIN: 17 </a:t>
            </a:r>
          </a:p>
        </p:txBody>
      </p:sp>
    </p:spTree>
    <p:extLst>
      <p:ext uri="{BB962C8B-B14F-4D97-AF65-F5344CB8AC3E}">
        <p14:creationId xmlns:p14="http://schemas.microsoft.com/office/powerpoint/2010/main" val="318787746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ko-KR" dirty="0"/>
              <a:t>Submissions (Monday PM2)</a:t>
            </a:r>
            <a:endParaRPr lang="en-US" dirty="0"/>
          </a:p>
        </p:txBody>
      </p:sp>
      <p:sp>
        <p:nvSpPr>
          <p:cNvPr id="6" name="Slide Number Placeholder 5"/>
          <p:cNvSpPr>
            <a:spLocks noGrp="1"/>
          </p:cNvSpPr>
          <p:nvPr>
            <p:ph type="sldNum" sz="quarter" idx="12"/>
          </p:nvPr>
        </p:nvSpPr>
        <p:spPr/>
        <p:txBody>
          <a:bodyPr/>
          <a:lstStyle/>
          <a:p>
            <a:pPr>
              <a:defRPr/>
            </a:pPr>
            <a:r>
              <a:rPr lang="en-US" smtClean="0"/>
              <a:t>Slide </a:t>
            </a:r>
            <a:fld id="{9F280238-5E03-4A90-BACD-D800220B2674}" type="slidenum">
              <a:rPr lang="en-US" smtClean="0"/>
              <a:pPr>
                <a:defRPr/>
              </a:pPr>
              <a:t>12</a:t>
            </a:fld>
            <a:endParaRPr lang="en-US"/>
          </a:p>
        </p:txBody>
      </p:sp>
      <p:sp>
        <p:nvSpPr>
          <p:cNvPr id="7" name="Footer Placeholder 4"/>
          <p:cNvSpPr>
            <a:spLocks noGrp="1"/>
          </p:cNvSpPr>
          <p:nvPr>
            <p:ph type="ftr" sz="quarter" idx="11"/>
          </p:nvPr>
        </p:nvSpPr>
        <p:spPr>
          <a:xfrm>
            <a:off x="6637314" y="6475413"/>
            <a:ext cx="1906611" cy="184666"/>
          </a:xfrm>
          <a:noFill/>
        </p:spPr>
        <p:txBody>
          <a:bodyPr/>
          <a:lstStyle/>
          <a:p>
            <a:r>
              <a:rPr lang="en-US" altLang="ko-KR" dirty="0"/>
              <a:t>Yongho </a:t>
            </a:r>
            <a:r>
              <a:rPr lang="en-US" altLang="ko-KR" dirty="0" err="1"/>
              <a:t>Seok</a:t>
            </a:r>
            <a:r>
              <a:rPr lang="en-US" altLang="ko-KR" dirty="0"/>
              <a:t> (NEWRACOM)</a:t>
            </a:r>
          </a:p>
        </p:txBody>
      </p:sp>
      <p:sp>
        <p:nvSpPr>
          <p:cNvPr id="8" name="Date Placeholder 3"/>
          <p:cNvSpPr>
            <a:spLocks noGrp="1"/>
          </p:cNvSpPr>
          <p:nvPr>
            <p:ph type="dt" sz="quarter" idx="10"/>
          </p:nvPr>
        </p:nvSpPr>
        <p:spPr>
          <a:xfrm>
            <a:off x="696913" y="332601"/>
            <a:ext cx="968214" cy="276999"/>
          </a:xfrm>
          <a:noFill/>
        </p:spPr>
        <p:txBody>
          <a:bodyPr/>
          <a:lstStyle/>
          <a:p>
            <a:r>
              <a:rPr lang="en-US" altLang="ko-KR" dirty="0"/>
              <a:t>July 2015</a:t>
            </a:r>
          </a:p>
        </p:txBody>
      </p:sp>
      <p:sp>
        <p:nvSpPr>
          <p:cNvPr id="9" name="Content Placeholder 2"/>
          <p:cNvSpPr>
            <a:spLocks noGrp="1"/>
          </p:cNvSpPr>
          <p:nvPr>
            <p:ph idx="1"/>
          </p:nvPr>
        </p:nvSpPr>
        <p:spPr>
          <a:xfrm>
            <a:off x="685800" y="1752600"/>
            <a:ext cx="7772400" cy="4114800"/>
          </a:xfrm>
        </p:spPr>
        <p:txBody>
          <a:bodyPr/>
          <a:lstStyle/>
          <a:p>
            <a:r>
              <a:rPr lang="en-US" altLang="ko-KR" dirty="0" smtClean="0"/>
              <a:t>Discussions from Vancouver Meeting to now </a:t>
            </a:r>
          </a:p>
          <a:p>
            <a:pPr lvl="1"/>
            <a:r>
              <a:rPr lang="en-US" altLang="ko-KR" dirty="0" smtClean="0"/>
              <a:t>Straw Poll: Do you support the following resolution? </a:t>
            </a:r>
          </a:p>
          <a:p>
            <a:pPr lvl="2"/>
            <a:r>
              <a:rPr lang="en-US" altLang="ko-KR" sz="2000" dirty="0" smtClean="0"/>
              <a:t>Noting </a:t>
            </a:r>
            <a:r>
              <a:rPr lang="en-US" altLang="ko-KR" sz="2000" dirty="0"/>
              <a:t>the known lack of accepted LOAs on the draft and potential impact of acceptability such a draft to the IEEE-SA SB, the TG will NOT resolve the outstanding IPR comments at this time. Instead, the TG will develop and execute a process to consider alternative technologies as part of </a:t>
            </a:r>
            <a:r>
              <a:rPr lang="en-US" altLang="ko-KR" sz="2000" dirty="0" smtClean="0"/>
              <a:t>802.11ah</a:t>
            </a:r>
          </a:p>
          <a:p>
            <a:pPr lvl="2"/>
            <a:endParaRPr lang="en-US" altLang="ko-KR" sz="2000" dirty="0" smtClean="0"/>
          </a:p>
          <a:p>
            <a:pPr lvl="2"/>
            <a:r>
              <a:rPr lang="en-US" altLang="ko-KR" sz="2000" dirty="0" smtClean="0"/>
              <a:t>YES: 36     NO: 51     ABSTAIN: 27</a:t>
            </a:r>
          </a:p>
        </p:txBody>
      </p:sp>
    </p:spTree>
    <p:extLst>
      <p:ext uri="{BB962C8B-B14F-4D97-AF65-F5344CB8AC3E}">
        <p14:creationId xmlns:p14="http://schemas.microsoft.com/office/powerpoint/2010/main" val="26032678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ko-KR" dirty="0"/>
              <a:t>Submissions (Monday PM2)</a:t>
            </a:r>
            <a:endParaRPr lang="en-US" dirty="0"/>
          </a:p>
        </p:txBody>
      </p:sp>
      <p:sp>
        <p:nvSpPr>
          <p:cNvPr id="6" name="Slide Number Placeholder 5"/>
          <p:cNvSpPr>
            <a:spLocks noGrp="1"/>
          </p:cNvSpPr>
          <p:nvPr>
            <p:ph type="sldNum" sz="quarter" idx="12"/>
          </p:nvPr>
        </p:nvSpPr>
        <p:spPr/>
        <p:txBody>
          <a:bodyPr/>
          <a:lstStyle/>
          <a:p>
            <a:pPr>
              <a:defRPr/>
            </a:pPr>
            <a:r>
              <a:rPr lang="en-US" smtClean="0"/>
              <a:t>Slide </a:t>
            </a:r>
            <a:fld id="{9F280238-5E03-4A90-BACD-D800220B2674}" type="slidenum">
              <a:rPr lang="en-US" smtClean="0"/>
              <a:pPr>
                <a:defRPr/>
              </a:pPr>
              <a:t>13</a:t>
            </a:fld>
            <a:endParaRPr lang="en-US"/>
          </a:p>
        </p:txBody>
      </p:sp>
      <p:sp>
        <p:nvSpPr>
          <p:cNvPr id="7" name="Footer Placeholder 4"/>
          <p:cNvSpPr>
            <a:spLocks noGrp="1"/>
          </p:cNvSpPr>
          <p:nvPr>
            <p:ph type="ftr" sz="quarter" idx="11"/>
          </p:nvPr>
        </p:nvSpPr>
        <p:spPr>
          <a:xfrm>
            <a:off x="6637314" y="6475413"/>
            <a:ext cx="1906611" cy="184666"/>
          </a:xfrm>
          <a:noFill/>
        </p:spPr>
        <p:txBody>
          <a:bodyPr/>
          <a:lstStyle/>
          <a:p>
            <a:r>
              <a:rPr lang="en-US" altLang="ko-KR" dirty="0"/>
              <a:t>Yongho </a:t>
            </a:r>
            <a:r>
              <a:rPr lang="en-US" altLang="ko-KR" dirty="0" err="1"/>
              <a:t>Seok</a:t>
            </a:r>
            <a:r>
              <a:rPr lang="en-US" altLang="ko-KR" dirty="0"/>
              <a:t> (NEWRACOM)</a:t>
            </a:r>
          </a:p>
        </p:txBody>
      </p:sp>
      <p:sp>
        <p:nvSpPr>
          <p:cNvPr id="8" name="Date Placeholder 3"/>
          <p:cNvSpPr>
            <a:spLocks noGrp="1"/>
          </p:cNvSpPr>
          <p:nvPr>
            <p:ph type="dt" sz="quarter" idx="10"/>
          </p:nvPr>
        </p:nvSpPr>
        <p:spPr>
          <a:xfrm>
            <a:off x="696913" y="332601"/>
            <a:ext cx="968214" cy="276999"/>
          </a:xfrm>
          <a:noFill/>
        </p:spPr>
        <p:txBody>
          <a:bodyPr/>
          <a:lstStyle/>
          <a:p>
            <a:r>
              <a:rPr lang="en-US" altLang="ko-KR" dirty="0"/>
              <a:t>July 2015</a:t>
            </a:r>
          </a:p>
        </p:txBody>
      </p:sp>
      <p:sp>
        <p:nvSpPr>
          <p:cNvPr id="9" name="Content Placeholder 2"/>
          <p:cNvSpPr>
            <a:spLocks noGrp="1"/>
          </p:cNvSpPr>
          <p:nvPr>
            <p:ph idx="1"/>
          </p:nvPr>
        </p:nvSpPr>
        <p:spPr>
          <a:xfrm>
            <a:off x="685800" y="1981200"/>
            <a:ext cx="7772400" cy="4114800"/>
          </a:xfrm>
        </p:spPr>
        <p:txBody>
          <a:bodyPr/>
          <a:lstStyle/>
          <a:p>
            <a:r>
              <a:rPr lang="en-US" altLang="ko-KR" dirty="0"/>
              <a:t>Discussions from Vancouver Meeting to </a:t>
            </a:r>
            <a:r>
              <a:rPr lang="en-US" altLang="ko-KR" dirty="0" smtClean="0"/>
              <a:t>now</a:t>
            </a:r>
          </a:p>
          <a:p>
            <a:pPr lvl="1"/>
            <a:r>
              <a:rPr lang="en-US" altLang="ko-KR" dirty="0" smtClean="0">
                <a:hlinkClick r:id="rId2"/>
              </a:rPr>
              <a:t>https://mentor.ieee.org/802.11/dcn/15/11-15-0896-00-00ah-proposed-resolution-for-cids-7001-7002-7003-7012.pptx</a:t>
            </a:r>
            <a:r>
              <a:rPr lang="en-US" altLang="ko-KR" dirty="0" smtClean="0"/>
              <a:t/>
            </a:r>
            <a:br>
              <a:rPr lang="en-US" altLang="ko-KR" dirty="0" smtClean="0"/>
            </a:br>
            <a:r>
              <a:rPr lang="en-US" altLang="ko-KR" dirty="0" smtClean="0"/>
              <a:t>(straw poll was skipped) </a:t>
            </a:r>
            <a:br>
              <a:rPr lang="en-US" altLang="ko-KR" dirty="0" smtClean="0"/>
            </a:br>
            <a:endParaRPr lang="en-US" altLang="ko-KR" dirty="0" smtClean="0"/>
          </a:p>
          <a:p>
            <a:pPr marL="457200" lvl="1" indent="0">
              <a:buNone/>
            </a:pPr>
            <a:endParaRPr lang="en-US" altLang="ko-KR" dirty="0"/>
          </a:p>
          <a:p>
            <a:pPr marL="457200" lvl="1" indent="0">
              <a:buNone/>
            </a:pPr>
            <a:endParaRPr lang="en-US" altLang="ko-KR" dirty="0" smtClean="0"/>
          </a:p>
          <a:p>
            <a:pPr lvl="1"/>
            <a:endParaRPr lang="en-US" dirty="0"/>
          </a:p>
          <a:p>
            <a:pPr lvl="1"/>
            <a:endParaRPr lang="en-US" dirty="0"/>
          </a:p>
        </p:txBody>
      </p:sp>
    </p:spTree>
    <p:extLst>
      <p:ext uri="{BB962C8B-B14F-4D97-AF65-F5344CB8AC3E}">
        <p14:creationId xmlns:p14="http://schemas.microsoft.com/office/powerpoint/2010/main" val="120077041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ko-KR" dirty="0"/>
              <a:t>Submissions (Tuesday PM1)</a:t>
            </a:r>
            <a:endParaRPr lang="en-US" dirty="0"/>
          </a:p>
        </p:txBody>
      </p:sp>
      <p:sp>
        <p:nvSpPr>
          <p:cNvPr id="6" name="Slide Number Placeholder 5"/>
          <p:cNvSpPr>
            <a:spLocks noGrp="1"/>
          </p:cNvSpPr>
          <p:nvPr>
            <p:ph type="sldNum" sz="quarter" idx="12"/>
          </p:nvPr>
        </p:nvSpPr>
        <p:spPr/>
        <p:txBody>
          <a:bodyPr/>
          <a:lstStyle/>
          <a:p>
            <a:pPr>
              <a:defRPr/>
            </a:pPr>
            <a:r>
              <a:rPr lang="en-US" smtClean="0"/>
              <a:t>Slide </a:t>
            </a:r>
            <a:fld id="{9F280238-5E03-4A90-BACD-D800220B2674}" type="slidenum">
              <a:rPr lang="en-US" smtClean="0"/>
              <a:pPr>
                <a:defRPr/>
              </a:pPr>
              <a:t>14</a:t>
            </a:fld>
            <a:endParaRPr lang="en-US"/>
          </a:p>
        </p:txBody>
      </p:sp>
      <p:sp>
        <p:nvSpPr>
          <p:cNvPr id="7" name="Footer Placeholder 4"/>
          <p:cNvSpPr>
            <a:spLocks noGrp="1"/>
          </p:cNvSpPr>
          <p:nvPr>
            <p:ph type="ftr" sz="quarter" idx="11"/>
          </p:nvPr>
        </p:nvSpPr>
        <p:spPr>
          <a:xfrm>
            <a:off x="6637314" y="6475413"/>
            <a:ext cx="1906611" cy="184666"/>
          </a:xfrm>
          <a:noFill/>
        </p:spPr>
        <p:txBody>
          <a:bodyPr/>
          <a:lstStyle/>
          <a:p>
            <a:r>
              <a:rPr lang="en-US" altLang="ko-KR" dirty="0"/>
              <a:t>Yongho </a:t>
            </a:r>
            <a:r>
              <a:rPr lang="en-US" altLang="ko-KR" dirty="0" err="1"/>
              <a:t>Seok</a:t>
            </a:r>
            <a:r>
              <a:rPr lang="en-US" altLang="ko-KR" dirty="0"/>
              <a:t> (NEWRACOM)</a:t>
            </a:r>
          </a:p>
        </p:txBody>
      </p:sp>
      <p:sp>
        <p:nvSpPr>
          <p:cNvPr id="8" name="Date Placeholder 3"/>
          <p:cNvSpPr>
            <a:spLocks noGrp="1"/>
          </p:cNvSpPr>
          <p:nvPr>
            <p:ph type="dt" sz="quarter" idx="10"/>
          </p:nvPr>
        </p:nvSpPr>
        <p:spPr>
          <a:xfrm>
            <a:off x="696913" y="332601"/>
            <a:ext cx="968214" cy="276999"/>
          </a:xfrm>
          <a:noFill/>
        </p:spPr>
        <p:txBody>
          <a:bodyPr/>
          <a:lstStyle/>
          <a:p>
            <a:r>
              <a:rPr lang="en-US" altLang="ko-KR" dirty="0"/>
              <a:t>July 2015</a:t>
            </a:r>
          </a:p>
        </p:txBody>
      </p:sp>
      <p:sp>
        <p:nvSpPr>
          <p:cNvPr id="9" name="Content Placeholder 2"/>
          <p:cNvSpPr>
            <a:spLocks noGrp="1"/>
          </p:cNvSpPr>
          <p:nvPr>
            <p:ph idx="1"/>
          </p:nvPr>
        </p:nvSpPr>
        <p:spPr>
          <a:xfrm>
            <a:off x="685800" y="1981200"/>
            <a:ext cx="7772400" cy="4114800"/>
          </a:xfrm>
        </p:spPr>
        <p:txBody>
          <a:bodyPr/>
          <a:lstStyle/>
          <a:p>
            <a:r>
              <a:rPr lang="en-US" altLang="ko-KR" dirty="0" smtClean="0"/>
              <a:t>Cancelled </a:t>
            </a:r>
            <a:endParaRPr lang="en-US" altLang="ko-KR" dirty="0"/>
          </a:p>
          <a:p>
            <a:pPr marL="457200" lvl="1" indent="0">
              <a:buNone/>
            </a:pPr>
            <a:endParaRPr lang="en-US" altLang="ko-KR" dirty="0" smtClean="0"/>
          </a:p>
          <a:p>
            <a:pPr lvl="1"/>
            <a:endParaRPr lang="en-US" dirty="0"/>
          </a:p>
          <a:p>
            <a:pPr lvl="1"/>
            <a:endParaRPr lang="en-US" dirty="0"/>
          </a:p>
        </p:txBody>
      </p:sp>
    </p:spTree>
    <p:extLst>
      <p:ext uri="{BB962C8B-B14F-4D97-AF65-F5344CB8AC3E}">
        <p14:creationId xmlns:p14="http://schemas.microsoft.com/office/powerpoint/2010/main" val="240151669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ko-KR" dirty="0"/>
              <a:t>Submissions (Tuesday </a:t>
            </a:r>
            <a:r>
              <a:rPr lang="en-US" altLang="ko-KR" dirty="0" smtClean="0"/>
              <a:t>PM2)</a:t>
            </a:r>
            <a:endParaRPr lang="en-US" dirty="0"/>
          </a:p>
        </p:txBody>
      </p:sp>
      <p:sp>
        <p:nvSpPr>
          <p:cNvPr id="6" name="Slide Number Placeholder 5"/>
          <p:cNvSpPr>
            <a:spLocks noGrp="1"/>
          </p:cNvSpPr>
          <p:nvPr>
            <p:ph type="sldNum" sz="quarter" idx="12"/>
          </p:nvPr>
        </p:nvSpPr>
        <p:spPr/>
        <p:txBody>
          <a:bodyPr/>
          <a:lstStyle/>
          <a:p>
            <a:pPr>
              <a:defRPr/>
            </a:pPr>
            <a:r>
              <a:rPr lang="en-US" smtClean="0"/>
              <a:t>Slide </a:t>
            </a:r>
            <a:fld id="{9F280238-5E03-4A90-BACD-D800220B2674}" type="slidenum">
              <a:rPr lang="en-US" smtClean="0"/>
              <a:pPr>
                <a:defRPr/>
              </a:pPr>
              <a:t>15</a:t>
            </a:fld>
            <a:endParaRPr lang="en-US"/>
          </a:p>
        </p:txBody>
      </p:sp>
      <p:sp>
        <p:nvSpPr>
          <p:cNvPr id="7" name="Footer Placeholder 4"/>
          <p:cNvSpPr>
            <a:spLocks noGrp="1"/>
          </p:cNvSpPr>
          <p:nvPr>
            <p:ph type="ftr" sz="quarter" idx="11"/>
          </p:nvPr>
        </p:nvSpPr>
        <p:spPr>
          <a:xfrm>
            <a:off x="6637314" y="6475413"/>
            <a:ext cx="1906611" cy="184666"/>
          </a:xfrm>
          <a:noFill/>
        </p:spPr>
        <p:txBody>
          <a:bodyPr/>
          <a:lstStyle/>
          <a:p>
            <a:r>
              <a:rPr lang="en-US" altLang="ko-KR" dirty="0"/>
              <a:t>Yongho </a:t>
            </a:r>
            <a:r>
              <a:rPr lang="en-US" altLang="ko-KR" dirty="0" err="1"/>
              <a:t>Seok</a:t>
            </a:r>
            <a:r>
              <a:rPr lang="en-US" altLang="ko-KR" dirty="0"/>
              <a:t> (NEWRACOM)</a:t>
            </a:r>
          </a:p>
        </p:txBody>
      </p:sp>
      <p:sp>
        <p:nvSpPr>
          <p:cNvPr id="8" name="Date Placeholder 3"/>
          <p:cNvSpPr>
            <a:spLocks noGrp="1"/>
          </p:cNvSpPr>
          <p:nvPr>
            <p:ph type="dt" sz="quarter" idx="10"/>
          </p:nvPr>
        </p:nvSpPr>
        <p:spPr>
          <a:xfrm>
            <a:off x="696913" y="332601"/>
            <a:ext cx="968214" cy="276999"/>
          </a:xfrm>
          <a:noFill/>
        </p:spPr>
        <p:txBody>
          <a:bodyPr/>
          <a:lstStyle/>
          <a:p>
            <a:r>
              <a:rPr lang="en-US" altLang="ko-KR" dirty="0"/>
              <a:t>July 2015</a:t>
            </a:r>
          </a:p>
        </p:txBody>
      </p:sp>
      <p:sp>
        <p:nvSpPr>
          <p:cNvPr id="9" name="Content Placeholder 2"/>
          <p:cNvSpPr>
            <a:spLocks noGrp="1"/>
          </p:cNvSpPr>
          <p:nvPr>
            <p:ph idx="1"/>
          </p:nvPr>
        </p:nvSpPr>
        <p:spPr>
          <a:xfrm>
            <a:off x="685800" y="1981200"/>
            <a:ext cx="7772400" cy="4114800"/>
          </a:xfrm>
        </p:spPr>
        <p:txBody>
          <a:bodyPr/>
          <a:lstStyle/>
          <a:p>
            <a:r>
              <a:rPr lang="en-US" altLang="ko-KR" dirty="0" smtClean="0"/>
              <a:t>Discussion </a:t>
            </a:r>
            <a:r>
              <a:rPr lang="en-US" altLang="ko-KR" dirty="0"/>
              <a:t>of CID 7001, 7002, 7003 and 7012</a:t>
            </a:r>
            <a:endParaRPr lang="en-US" altLang="ko-KR" dirty="0" smtClean="0"/>
          </a:p>
          <a:p>
            <a:pPr lvl="1"/>
            <a:r>
              <a:rPr lang="en-US" dirty="0">
                <a:hlinkClick r:id="rId2"/>
              </a:rPr>
              <a:t>https://</a:t>
            </a:r>
            <a:r>
              <a:rPr lang="en-US" dirty="0" smtClean="0">
                <a:hlinkClick r:id="rId2"/>
              </a:rPr>
              <a:t>mentor.ieee.org/802.11/dcn/15/11-15-0924-00-00ah-straw-polls-on-preferred-ways-forward-in-11ah.pptx</a:t>
            </a:r>
            <a:r>
              <a:rPr lang="en-US" dirty="0"/>
              <a:t> </a:t>
            </a:r>
            <a:r>
              <a:rPr lang="en-US" dirty="0" smtClean="0"/>
              <a:t>(</a:t>
            </a:r>
            <a:r>
              <a:rPr lang="en-US" altLang="ko-KR" dirty="0" smtClean="0"/>
              <a:t>Sean Coffey, </a:t>
            </a:r>
            <a:r>
              <a:rPr lang="en-US" altLang="ko-KR" dirty="0" err="1" smtClean="0"/>
              <a:t>Realtek</a:t>
            </a:r>
            <a:r>
              <a:rPr lang="en-US" altLang="ko-KR" dirty="0"/>
              <a:t>)</a:t>
            </a:r>
            <a:endParaRPr lang="en-US" dirty="0"/>
          </a:p>
          <a:p>
            <a:pPr lvl="1"/>
            <a:endParaRPr lang="en-US" dirty="0"/>
          </a:p>
        </p:txBody>
      </p:sp>
    </p:spTree>
    <p:extLst>
      <p:ext uri="{BB962C8B-B14F-4D97-AF65-F5344CB8AC3E}">
        <p14:creationId xmlns:p14="http://schemas.microsoft.com/office/powerpoint/2010/main" val="209766042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ko-KR" dirty="0"/>
              <a:t>Submissions (Tuesday </a:t>
            </a:r>
            <a:r>
              <a:rPr lang="en-US" altLang="ko-KR" dirty="0" smtClean="0"/>
              <a:t>PM2)</a:t>
            </a:r>
            <a:endParaRPr lang="en-US" dirty="0"/>
          </a:p>
        </p:txBody>
      </p:sp>
      <p:sp>
        <p:nvSpPr>
          <p:cNvPr id="6" name="Slide Number Placeholder 5"/>
          <p:cNvSpPr>
            <a:spLocks noGrp="1"/>
          </p:cNvSpPr>
          <p:nvPr>
            <p:ph type="sldNum" sz="quarter" idx="12"/>
          </p:nvPr>
        </p:nvSpPr>
        <p:spPr/>
        <p:txBody>
          <a:bodyPr/>
          <a:lstStyle/>
          <a:p>
            <a:pPr>
              <a:defRPr/>
            </a:pPr>
            <a:r>
              <a:rPr lang="en-US" smtClean="0"/>
              <a:t>Slide </a:t>
            </a:r>
            <a:fld id="{9F280238-5E03-4A90-BACD-D800220B2674}" type="slidenum">
              <a:rPr lang="en-US" smtClean="0"/>
              <a:pPr>
                <a:defRPr/>
              </a:pPr>
              <a:t>16</a:t>
            </a:fld>
            <a:endParaRPr lang="en-US"/>
          </a:p>
        </p:txBody>
      </p:sp>
      <p:sp>
        <p:nvSpPr>
          <p:cNvPr id="7" name="Footer Placeholder 4"/>
          <p:cNvSpPr>
            <a:spLocks noGrp="1"/>
          </p:cNvSpPr>
          <p:nvPr>
            <p:ph type="ftr" sz="quarter" idx="11"/>
          </p:nvPr>
        </p:nvSpPr>
        <p:spPr>
          <a:xfrm>
            <a:off x="6637314" y="6475413"/>
            <a:ext cx="1906611" cy="184666"/>
          </a:xfrm>
          <a:noFill/>
        </p:spPr>
        <p:txBody>
          <a:bodyPr/>
          <a:lstStyle/>
          <a:p>
            <a:r>
              <a:rPr lang="en-US" altLang="ko-KR" dirty="0"/>
              <a:t>Yongho </a:t>
            </a:r>
            <a:r>
              <a:rPr lang="en-US" altLang="ko-KR" dirty="0" err="1"/>
              <a:t>Seok</a:t>
            </a:r>
            <a:r>
              <a:rPr lang="en-US" altLang="ko-KR" dirty="0"/>
              <a:t> (NEWRACOM)</a:t>
            </a:r>
          </a:p>
        </p:txBody>
      </p:sp>
      <p:sp>
        <p:nvSpPr>
          <p:cNvPr id="8" name="Date Placeholder 3"/>
          <p:cNvSpPr>
            <a:spLocks noGrp="1"/>
          </p:cNvSpPr>
          <p:nvPr>
            <p:ph type="dt" sz="quarter" idx="10"/>
          </p:nvPr>
        </p:nvSpPr>
        <p:spPr>
          <a:xfrm>
            <a:off x="696913" y="332601"/>
            <a:ext cx="968214" cy="276999"/>
          </a:xfrm>
          <a:noFill/>
        </p:spPr>
        <p:txBody>
          <a:bodyPr/>
          <a:lstStyle/>
          <a:p>
            <a:r>
              <a:rPr lang="en-US" altLang="ko-KR" dirty="0"/>
              <a:t>July 2015</a:t>
            </a:r>
          </a:p>
        </p:txBody>
      </p:sp>
      <p:sp>
        <p:nvSpPr>
          <p:cNvPr id="9" name="Content Placeholder 2"/>
          <p:cNvSpPr>
            <a:spLocks noGrp="1"/>
          </p:cNvSpPr>
          <p:nvPr>
            <p:ph idx="1"/>
          </p:nvPr>
        </p:nvSpPr>
        <p:spPr>
          <a:xfrm>
            <a:off x="685800" y="1981200"/>
            <a:ext cx="7772400" cy="4114800"/>
          </a:xfrm>
        </p:spPr>
        <p:txBody>
          <a:bodyPr/>
          <a:lstStyle/>
          <a:p>
            <a:r>
              <a:rPr lang="en-US" altLang="ko-KR" dirty="0" smtClean="0"/>
              <a:t>Discussion </a:t>
            </a:r>
            <a:r>
              <a:rPr lang="en-US" altLang="ko-KR" dirty="0"/>
              <a:t>of CID 7001, 7002, 7003 and </a:t>
            </a:r>
            <a:r>
              <a:rPr lang="en-US" altLang="ko-KR" dirty="0" smtClean="0"/>
              <a:t>7012</a:t>
            </a:r>
          </a:p>
          <a:p>
            <a:pPr lvl="1"/>
            <a:r>
              <a:rPr lang="en-US" altLang="ko-KR" sz="1800" dirty="0">
                <a:latin typeface="+mj-lt"/>
              </a:rPr>
              <a:t>Straw </a:t>
            </a:r>
            <a:r>
              <a:rPr lang="en-US" altLang="ko-KR" sz="1800" dirty="0" smtClean="0">
                <a:latin typeface="+mj-lt"/>
              </a:rPr>
              <a:t>Poll 1 (slide 3, 11-15/896r0)</a:t>
            </a:r>
            <a:br>
              <a:rPr lang="en-US" altLang="ko-KR" sz="1800" dirty="0" smtClean="0">
                <a:latin typeface="+mj-lt"/>
              </a:rPr>
            </a:br>
            <a:r>
              <a:rPr lang="en-GB" altLang="ko-KR" sz="1800" dirty="0" smtClean="0">
                <a:latin typeface="+mj-lt"/>
              </a:rPr>
              <a:t>If </a:t>
            </a:r>
            <a:r>
              <a:rPr lang="en-GB" altLang="ko-KR" sz="1800" dirty="0">
                <a:latin typeface="+mj-lt"/>
              </a:rPr>
              <a:t>the Task Group makes changes to the current draft, would you generally prefer:</a:t>
            </a:r>
          </a:p>
          <a:p>
            <a:pPr marL="971550" lvl="2">
              <a:buFont typeface="Arial" pitchFamily="34" charset="0"/>
              <a:buChar char="•"/>
              <a:defRPr/>
            </a:pPr>
            <a:r>
              <a:rPr lang="en-GB" altLang="ko-KR" sz="1800" dirty="0">
                <a:latin typeface="+mj-lt"/>
              </a:rPr>
              <a:t>A. Adoption of alternatives to existing text and mechanisms (maintain functionality), or</a:t>
            </a:r>
          </a:p>
          <a:p>
            <a:pPr marL="971550" lvl="2">
              <a:buFont typeface="Arial" pitchFamily="34" charset="0"/>
              <a:buChar char="•"/>
              <a:defRPr/>
            </a:pPr>
            <a:r>
              <a:rPr lang="en-GB" altLang="ko-KR" sz="1800" dirty="0">
                <a:latin typeface="+mj-lt"/>
              </a:rPr>
              <a:t>B. Removal of existing text and mechanisms (maintain compatibility with existing draft)</a:t>
            </a:r>
          </a:p>
          <a:p>
            <a:pPr marL="971550" lvl="2">
              <a:buFont typeface="Arial" pitchFamily="34" charset="0"/>
              <a:buChar char="•"/>
              <a:defRPr/>
            </a:pPr>
            <a:r>
              <a:rPr lang="en-GB" altLang="ko-KR" sz="1800" dirty="0">
                <a:latin typeface="+mj-lt"/>
              </a:rPr>
              <a:t>C. Either / both / no preference</a:t>
            </a:r>
          </a:p>
          <a:p>
            <a:pPr marL="971550" lvl="2">
              <a:buFont typeface="Arial" pitchFamily="34" charset="0"/>
              <a:buChar char="•"/>
              <a:defRPr/>
            </a:pPr>
            <a:r>
              <a:rPr lang="en-GB" altLang="ko-KR" sz="1800" dirty="0">
                <a:latin typeface="+mj-lt"/>
              </a:rPr>
              <a:t>D. Not applicable (against making any changes</a:t>
            </a:r>
            <a:r>
              <a:rPr lang="en-GB" altLang="ko-KR" sz="1800" dirty="0" smtClean="0">
                <a:latin typeface="+mj-lt"/>
              </a:rPr>
              <a:t>)</a:t>
            </a:r>
          </a:p>
          <a:p>
            <a:pPr marL="742950" lvl="2" indent="0">
              <a:buNone/>
              <a:defRPr/>
            </a:pPr>
            <a:r>
              <a:rPr lang="en-GB" altLang="ko-KR" sz="1800" b="0" dirty="0" smtClean="0">
                <a:latin typeface="+mj-lt"/>
              </a:rPr>
              <a:t>(Please </a:t>
            </a:r>
            <a:r>
              <a:rPr lang="en-GB" altLang="ko-KR" sz="1800" b="0" dirty="0">
                <a:latin typeface="+mj-lt"/>
              </a:rPr>
              <a:t>vote for as many as you agree with</a:t>
            </a:r>
            <a:r>
              <a:rPr lang="en-GB" altLang="ko-KR" sz="1800" b="0" dirty="0" smtClean="0">
                <a:latin typeface="+mj-lt"/>
              </a:rPr>
              <a:t>)</a:t>
            </a:r>
          </a:p>
          <a:p>
            <a:pPr marL="742950" lvl="2" indent="0">
              <a:buNone/>
              <a:defRPr/>
            </a:pPr>
            <a:endParaRPr lang="en-GB" altLang="ko-KR" sz="1800" dirty="0" smtClean="0">
              <a:latin typeface="+mj-lt"/>
            </a:endParaRPr>
          </a:p>
          <a:p>
            <a:pPr marL="742950" lvl="2" indent="0">
              <a:buNone/>
              <a:defRPr/>
            </a:pPr>
            <a:r>
              <a:rPr lang="en-GB" altLang="ko-KR" sz="1800" b="1" dirty="0" smtClean="0">
                <a:latin typeface="+mj-lt"/>
              </a:rPr>
              <a:t>Results: </a:t>
            </a:r>
            <a:r>
              <a:rPr lang="en-US" altLang="ko-KR" sz="1800" b="1" dirty="0" smtClean="0">
                <a:latin typeface="+mj-lt"/>
              </a:rPr>
              <a:t>A 33/B 11/C 40/D 61</a:t>
            </a:r>
            <a:endParaRPr lang="en-US" altLang="ko-KR" sz="1800" b="1" dirty="0">
              <a:latin typeface="+mj-lt"/>
            </a:endParaRPr>
          </a:p>
        </p:txBody>
      </p:sp>
    </p:spTree>
    <p:extLst>
      <p:ext uri="{BB962C8B-B14F-4D97-AF65-F5344CB8AC3E}">
        <p14:creationId xmlns:p14="http://schemas.microsoft.com/office/powerpoint/2010/main" val="53211729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ko-KR" dirty="0"/>
              <a:t>Submissions (Tuesday </a:t>
            </a:r>
            <a:r>
              <a:rPr lang="en-US" altLang="ko-KR" dirty="0" smtClean="0"/>
              <a:t>PM2)</a:t>
            </a:r>
            <a:endParaRPr lang="en-US" dirty="0"/>
          </a:p>
        </p:txBody>
      </p:sp>
      <p:sp>
        <p:nvSpPr>
          <p:cNvPr id="6" name="Slide Number Placeholder 5"/>
          <p:cNvSpPr>
            <a:spLocks noGrp="1"/>
          </p:cNvSpPr>
          <p:nvPr>
            <p:ph type="sldNum" sz="quarter" idx="12"/>
          </p:nvPr>
        </p:nvSpPr>
        <p:spPr/>
        <p:txBody>
          <a:bodyPr/>
          <a:lstStyle/>
          <a:p>
            <a:pPr>
              <a:defRPr/>
            </a:pPr>
            <a:r>
              <a:rPr lang="en-US" smtClean="0"/>
              <a:t>Slide </a:t>
            </a:r>
            <a:fld id="{9F280238-5E03-4A90-BACD-D800220B2674}" type="slidenum">
              <a:rPr lang="en-US" smtClean="0"/>
              <a:pPr>
                <a:defRPr/>
              </a:pPr>
              <a:t>17</a:t>
            </a:fld>
            <a:endParaRPr lang="en-US"/>
          </a:p>
        </p:txBody>
      </p:sp>
      <p:sp>
        <p:nvSpPr>
          <p:cNvPr id="7" name="Footer Placeholder 4"/>
          <p:cNvSpPr>
            <a:spLocks noGrp="1"/>
          </p:cNvSpPr>
          <p:nvPr>
            <p:ph type="ftr" sz="quarter" idx="11"/>
          </p:nvPr>
        </p:nvSpPr>
        <p:spPr>
          <a:xfrm>
            <a:off x="6637314" y="6475413"/>
            <a:ext cx="1906611" cy="184666"/>
          </a:xfrm>
          <a:noFill/>
        </p:spPr>
        <p:txBody>
          <a:bodyPr/>
          <a:lstStyle/>
          <a:p>
            <a:r>
              <a:rPr lang="en-US" altLang="ko-KR" dirty="0"/>
              <a:t>Yongho </a:t>
            </a:r>
            <a:r>
              <a:rPr lang="en-US" altLang="ko-KR" dirty="0" err="1"/>
              <a:t>Seok</a:t>
            </a:r>
            <a:r>
              <a:rPr lang="en-US" altLang="ko-KR" dirty="0"/>
              <a:t> (NEWRACOM)</a:t>
            </a:r>
          </a:p>
        </p:txBody>
      </p:sp>
      <p:sp>
        <p:nvSpPr>
          <p:cNvPr id="8" name="Date Placeholder 3"/>
          <p:cNvSpPr>
            <a:spLocks noGrp="1"/>
          </p:cNvSpPr>
          <p:nvPr>
            <p:ph type="dt" sz="quarter" idx="10"/>
          </p:nvPr>
        </p:nvSpPr>
        <p:spPr>
          <a:xfrm>
            <a:off x="696913" y="332601"/>
            <a:ext cx="968214" cy="276999"/>
          </a:xfrm>
          <a:noFill/>
        </p:spPr>
        <p:txBody>
          <a:bodyPr/>
          <a:lstStyle/>
          <a:p>
            <a:r>
              <a:rPr lang="en-US" altLang="ko-KR" dirty="0"/>
              <a:t>July 2015</a:t>
            </a:r>
          </a:p>
        </p:txBody>
      </p:sp>
      <p:sp>
        <p:nvSpPr>
          <p:cNvPr id="9" name="Content Placeholder 2"/>
          <p:cNvSpPr>
            <a:spLocks noGrp="1"/>
          </p:cNvSpPr>
          <p:nvPr>
            <p:ph idx="1"/>
          </p:nvPr>
        </p:nvSpPr>
        <p:spPr>
          <a:xfrm>
            <a:off x="685800" y="1600200"/>
            <a:ext cx="7772400" cy="4114800"/>
          </a:xfrm>
        </p:spPr>
        <p:txBody>
          <a:bodyPr/>
          <a:lstStyle/>
          <a:p>
            <a:r>
              <a:rPr lang="en-US" altLang="ko-KR" dirty="0" smtClean="0"/>
              <a:t>Discussion </a:t>
            </a:r>
            <a:r>
              <a:rPr lang="en-US" altLang="ko-KR" dirty="0"/>
              <a:t>of CID 7001, 7002, 7003 and </a:t>
            </a:r>
            <a:r>
              <a:rPr lang="en-US" altLang="ko-KR" dirty="0" smtClean="0"/>
              <a:t>7012</a:t>
            </a:r>
          </a:p>
          <a:p>
            <a:pPr lvl="1"/>
            <a:r>
              <a:rPr lang="en-US" altLang="ko-KR" sz="1800" dirty="0" smtClean="0"/>
              <a:t>Straw Poll 2 </a:t>
            </a:r>
            <a:r>
              <a:rPr lang="en-US" altLang="ko-KR" sz="1800" dirty="0"/>
              <a:t>(slide </a:t>
            </a:r>
            <a:r>
              <a:rPr lang="en-US" altLang="ko-KR" sz="1800" dirty="0" smtClean="0"/>
              <a:t>4, </a:t>
            </a:r>
            <a:r>
              <a:rPr lang="en-US" altLang="ko-KR" sz="1800" dirty="0"/>
              <a:t>11-15/896r0)</a:t>
            </a:r>
            <a:br>
              <a:rPr lang="en-US" altLang="ko-KR" sz="1800" dirty="0"/>
            </a:br>
            <a:r>
              <a:rPr lang="en-GB" altLang="ko-KR" sz="1800" dirty="0" smtClean="0"/>
              <a:t>If </a:t>
            </a:r>
            <a:r>
              <a:rPr lang="en-GB" altLang="ko-KR" sz="1800" dirty="0"/>
              <a:t>the Task Group makes changes to the current draft, would you generally prefer</a:t>
            </a:r>
            <a:r>
              <a:rPr lang="en-GB" altLang="ko-KR" sz="1800" dirty="0" smtClean="0"/>
              <a:t>:</a:t>
            </a:r>
          </a:p>
          <a:p>
            <a:pPr lvl="2"/>
            <a:r>
              <a:rPr lang="en-GB" altLang="ko-KR" sz="1800" dirty="0" smtClean="0"/>
              <a:t>A</a:t>
            </a:r>
            <a:r>
              <a:rPr lang="en-GB" altLang="ko-KR" sz="1800" dirty="0"/>
              <a:t>. Changes/removals that are necessary to address the issues raised in the 4 remaining CIDs, but no other changes (evaluate the scope and then restrict to it), </a:t>
            </a:r>
            <a:r>
              <a:rPr lang="en-GB" altLang="ko-KR" sz="1800" dirty="0" smtClean="0"/>
              <a:t>or</a:t>
            </a:r>
          </a:p>
          <a:p>
            <a:pPr lvl="2"/>
            <a:r>
              <a:rPr lang="en-GB" altLang="ko-KR" sz="1800" dirty="0" smtClean="0"/>
              <a:t>B</a:t>
            </a:r>
            <a:r>
              <a:rPr lang="en-GB" altLang="ko-KR" sz="1800" dirty="0"/>
              <a:t>. Removal of existing text and mechanisms without restriction (no immediate requirement to determine </a:t>
            </a:r>
            <a:r>
              <a:rPr lang="en-GB" altLang="ko-KR" sz="1800" dirty="0" smtClean="0"/>
              <a:t>scope)</a:t>
            </a:r>
          </a:p>
          <a:p>
            <a:pPr lvl="2"/>
            <a:r>
              <a:rPr lang="en-GB" altLang="ko-KR" sz="1800" dirty="0" smtClean="0"/>
              <a:t>C</a:t>
            </a:r>
            <a:r>
              <a:rPr lang="en-GB" altLang="ko-KR" sz="1800" dirty="0"/>
              <a:t>. Changes to / removal of existing text and mechanisms without restriction (no immediate requirement to determine </a:t>
            </a:r>
            <a:r>
              <a:rPr lang="en-GB" altLang="ko-KR" sz="1800" dirty="0" smtClean="0"/>
              <a:t>scope)</a:t>
            </a:r>
          </a:p>
          <a:p>
            <a:pPr lvl="2"/>
            <a:r>
              <a:rPr lang="en-GB" altLang="ko-KR" sz="1800" dirty="0" smtClean="0"/>
              <a:t>D. No preference</a:t>
            </a:r>
          </a:p>
          <a:p>
            <a:pPr lvl="2"/>
            <a:r>
              <a:rPr lang="en-GB" altLang="ko-KR" sz="1800" dirty="0" smtClean="0"/>
              <a:t>E</a:t>
            </a:r>
            <a:r>
              <a:rPr lang="en-GB" altLang="ko-KR" sz="1800" dirty="0"/>
              <a:t>. Not applicable (against making any changes</a:t>
            </a:r>
            <a:r>
              <a:rPr lang="en-GB" altLang="ko-KR" sz="1800" dirty="0" smtClean="0"/>
              <a:t>)</a:t>
            </a:r>
            <a:endParaRPr lang="en-GB" altLang="ko-KR" sz="1800" b="0" dirty="0" smtClean="0"/>
          </a:p>
          <a:p>
            <a:pPr marL="742950" lvl="2" indent="0">
              <a:buNone/>
              <a:defRPr/>
            </a:pPr>
            <a:r>
              <a:rPr lang="en-GB" altLang="ko-KR" sz="1800" b="0" dirty="0" smtClean="0"/>
              <a:t>(Please vote for as many as you agree with)</a:t>
            </a:r>
            <a:endParaRPr lang="en-GB" altLang="ko-KR" sz="1800" dirty="0" smtClean="0">
              <a:latin typeface="+mj-lt"/>
            </a:endParaRPr>
          </a:p>
          <a:p>
            <a:pPr marL="742950" lvl="2" indent="0">
              <a:buNone/>
              <a:defRPr/>
            </a:pPr>
            <a:r>
              <a:rPr lang="en-GB" altLang="ko-KR" sz="1800" b="1" dirty="0" smtClean="0">
                <a:latin typeface="+mj-lt"/>
              </a:rPr>
              <a:t>Results: </a:t>
            </a:r>
            <a:r>
              <a:rPr lang="en-US" altLang="ko-KR" sz="1800" b="1" dirty="0" smtClean="0">
                <a:latin typeface="+mj-lt"/>
              </a:rPr>
              <a:t>A 42/B 13/C 26/D 10/E 65</a:t>
            </a:r>
            <a:endParaRPr lang="en-US" altLang="ko-KR" sz="1800" b="1" dirty="0">
              <a:latin typeface="+mj-lt"/>
            </a:endParaRPr>
          </a:p>
        </p:txBody>
      </p:sp>
    </p:spTree>
    <p:extLst>
      <p:ext uri="{BB962C8B-B14F-4D97-AF65-F5344CB8AC3E}">
        <p14:creationId xmlns:p14="http://schemas.microsoft.com/office/powerpoint/2010/main" val="141083137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ko-KR" dirty="0"/>
              <a:t>Submissions (Tuesday </a:t>
            </a:r>
            <a:r>
              <a:rPr lang="en-US" altLang="ko-KR" dirty="0" smtClean="0"/>
              <a:t>PM2)</a:t>
            </a:r>
            <a:endParaRPr lang="en-US" dirty="0"/>
          </a:p>
        </p:txBody>
      </p:sp>
      <p:sp>
        <p:nvSpPr>
          <p:cNvPr id="6" name="Slide Number Placeholder 5"/>
          <p:cNvSpPr>
            <a:spLocks noGrp="1"/>
          </p:cNvSpPr>
          <p:nvPr>
            <p:ph type="sldNum" sz="quarter" idx="12"/>
          </p:nvPr>
        </p:nvSpPr>
        <p:spPr/>
        <p:txBody>
          <a:bodyPr/>
          <a:lstStyle/>
          <a:p>
            <a:pPr>
              <a:defRPr/>
            </a:pPr>
            <a:r>
              <a:rPr lang="en-US" smtClean="0"/>
              <a:t>Slide </a:t>
            </a:r>
            <a:fld id="{9F280238-5E03-4A90-BACD-D800220B2674}" type="slidenum">
              <a:rPr lang="en-US" smtClean="0"/>
              <a:pPr>
                <a:defRPr/>
              </a:pPr>
              <a:t>18</a:t>
            </a:fld>
            <a:endParaRPr lang="en-US"/>
          </a:p>
        </p:txBody>
      </p:sp>
      <p:sp>
        <p:nvSpPr>
          <p:cNvPr id="7" name="Footer Placeholder 4"/>
          <p:cNvSpPr>
            <a:spLocks noGrp="1"/>
          </p:cNvSpPr>
          <p:nvPr>
            <p:ph type="ftr" sz="quarter" idx="11"/>
          </p:nvPr>
        </p:nvSpPr>
        <p:spPr>
          <a:xfrm>
            <a:off x="6637314" y="6475413"/>
            <a:ext cx="1906611" cy="184666"/>
          </a:xfrm>
          <a:noFill/>
        </p:spPr>
        <p:txBody>
          <a:bodyPr/>
          <a:lstStyle/>
          <a:p>
            <a:r>
              <a:rPr lang="en-US" altLang="ko-KR" dirty="0"/>
              <a:t>Yongho </a:t>
            </a:r>
            <a:r>
              <a:rPr lang="en-US" altLang="ko-KR" dirty="0" err="1"/>
              <a:t>Seok</a:t>
            </a:r>
            <a:r>
              <a:rPr lang="en-US" altLang="ko-KR" dirty="0"/>
              <a:t> (NEWRACOM)</a:t>
            </a:r>
          </a:p>
        </p:txBody>
      </p:sp>
      <p:sp>
        <p:nvSpPr>
          <p:cNvPr id="8" name="Date Placeholder 3"/>
          <p:cNvSpPr>
            <a:spLocks noGrp="1"/>
          </p:cNvSpPr>
          <p:nvPr>
            <p:ph type="dt" sz="quarter" idx="10"/>
          </p:nvPr>
        </p:nvSpPr>
        <p:spPr>
          <a:xfrm>
            <a:off x="696913" y="332601"/>
            <a:ext cx="968214" cy="276999"/>
          </a:xfrm>
          <a:noFill/>
        </p:spPr>
        <p:txBody>
          <a:bodyPr/>
          <a:lstStyle/>
          <a:p>
            <a:r>
              <a:rPr lang="en-US" altLang="ko-KR" dirty="0"/>
              <a:t>July 2015</a:t>
            </a:r>
          </a:p>
        </p:txBody>
      </p:sp>
      <p:sp>
        <p:nvSpPr>
          <p:cNvPr id="9" name="Content Placeholder 2"/>
          <p:cNvSpPr>
            <a:spLocks noGrp="1"/>
          </p:cNvSpPr>
          <p:nvPr>
            <p:ph idx="1"/>
          </p:nvPr>
        </p:nvSpPr>
        <p:spPr>
          <a:xfrm>
            <a:off x="685800" y="1600200"/>
            <a:ext cx="7772400" cy="4114800"/>
          </a:xfrm>
        </p:spPr>
        <p:txBody>
          <a:bodyPr/>
          <a:lstStyle/>
          <a:p>
            <a:r>
              <a:rPr lang="en-US" altLang="ko-KR" dirty="0" smtClean="0"/>
              <a:t>Discussion </a:t>
            </a:r>
            <a:r>
              <a:rPr lang="en-US" altLang="ko-KR" dirty="0"/>
              <a:t>of CID 7001, 7002, 7003 and </a:t>
            </a:r>
            <a:r>
              <a:rPr lang="en-US" altLang="ko-KR" dirty="0" smtClean="0"/>
              <a:t>7012</a:t>
            </a:r>
          </a:p>
          <a:p>
            <a:pPr lvl="1"/>
            <a:r>
              <a:rPr lang="en-US" altLang="ko-KR" sz="1800" dirty="0" smtClean="0"/>
              <a:t>Straw Poll 3 (slide 5, 11-15/896r0)</a:t>
            </a:r>
            <a:br>
              <a:rPr lang="en-US" altLang="ko-KR" sz="1800" dirty="0" smtClean="0"/>
            </a:br>
            <a:r>
              <a:rPr lang="en-GB" altLang="ko-KR" sz="1800" dirty="0" smtClean="0"/>
              <a:t>If </a:t>
            </a:r>
            <a:r>
              <a:rPr lang="en-GB" altLang="ko-KR" sz="1800" dirty="0"/>
              <a:t>the Task Group makes changes to the current draft, would you generally prefer</a:t>
            </a:r>
            <a:r>
              <a:rPr lang="en-GB" altLang="ko-KR" sz="1800" dirty="0" smtClean="0"/>
              <a:t>:</a:t>
            </a:r>
          </a:p>
          <a:p>
            <a:pPr lvl="2"/>
            <a:r>
              <a:rPr lang="en-GB" altLang="ko-KR" sz="1800" dirty="0" smtClean="0"/>
              <a:t>A</a:t>
            </a:r>
            <a:r>
              <a:rPr lang="en-GB" altLang="ko-KR" sz="1800" dirty="0"/>
              <a:t>. No additions to mandatory requirements in current draft, but possibly subtractions </a:t>
            </a:r>
            <a:r>
              <a:rPr lang="en-GB" altLang="ko-KR" sz="1800" dirty="0" smtClean="0"/>
              <a:t>from</a:t>
            </a:r>
          </a:p>
          <a:p>
            <a:pPr lvl="2"/>
            <a:r>
              <a:rPr lang="en-GB" altLang="ko-KR" sz="1800" dirty="0" smtClean="0"/>
              <a:t>B</a:t>
            </a:r>
            <a:r>
              <a:rPr lang="en-GB" altLang="ko-KR" sz="1800" dirty="0"/>
              <a:t>. No subtractions from mandatory requirements, but possibly additions </a:t>
            </a:r>
            <a:r>
              <a:rPr lang="en-GB" altLang="ko-KR" sz="1800" dirty="0" smtClean="0"/>
              <a:t>to</a:t>
            </a:r>
          </a:p>
          <a:p>
            <a:pPr lvl="2"/>
            <a:r>
              <a:rPr lang="en-GB" altLang="ko-KR" sz="1800" dirty="0" smtClean="0"/>
              <a:t>C</a:t>
            </a:r>
            <a:r>
              <a:rPr lang="en-GB" altLang="ko-KR" sz="1800" dirty="0"/>
              <a:t>. No changes to mandatory requirements, but possibly changes to optional </a:t>
            </a:r>
            <a:r>
              <a:rPr lang="en-GB" altLang="ko-KR" sz="1800" dirty="0" smtClean="0"/>
              <a:t>modes</a:t>
            </a:r>
          </a:p>
          <a:p>
            <a:pPr lvl="2"/>
            <a:r>
              <a:rPr lang="en-GB" altLang="ko-KR" sz="1800" dirty="0" smtClean="0"/>
              <a:t>D</a:t>
            </a:r>
            <a:r>
              <a:rPr lang="en-GB" altLang="ko-KR" sz="1800" dirty="0"/>
              <a:t>. No </a:t>
            </a:r>
            <a:r>
              <a:rPr lang="en-GB" altLang="ko-KR" sz="1800" dirty="0" smtClean="0"/>
              <a:t>preference</a:t>
            </a:r>
          </a:p>
          <a:p>
            <a:pPr lvl="2"/>
            <a:r>
              <a:rPr lang="en-GB" altLang="ko-KR" sz="1800" dirty="0" smtClean="0"/>
              <a:t>E</a:t>
            </a:r>
            <a:r>
              <a:rPr lang="en-GB" altLang="ko-KR" sz="1800" dirty="0"/>
              <a:t>. Not applicable (against making any changes</a:t>
            </a:r>
            <a:r>
              <a:rPr lang="en-GB" altLang="ko-KR" sz="1800" dirty="0" smtClean="0"/>
              <a:t>)</a:t>
            </a:r>
            <a:endParaRPr lang="en-GB" altLang="ko-KR" sz="1800" dirty="0"/>
          </a:p>
          <a:p>
            <a:pPr marL="742950" lvl="2" indent="0">
              <a:buNone/>
              <a:defRPr/>
            </a:pPr>
            <a:endParaRPr lang="en-GB" altLang="ko-KR" sz="1800" b="0" dirty="0" smtClean="0"/>
          </a:p>
          <a:p>
            <a:pPr marL="742950" lvl="2" indent="0">
              <a:buNone/>
              <a:defRPr/>
            </a:pPr>
            <a:r>
              <a:rPr lang="en-GB" altLang="ko-KR" sz="1800" b="0" dirty="0" smtClean="0"/>
              <a:t>(Please vote for as many as you agree with)</a:t>
            </a:r>
            <a:endParaRPr lang="en-GB" altLang="ko-KR" sz="1800" dirty="0" smtClean="0">
              <a:latin typeface="+mj-lt"/>
            </a:endParaRPr>
          </a:p>
          <a:p>
            <a:pPr marL="742950" lvl="2" indent="0">
              <a:buNone/>
              <a:defRPr/>
            </a:pPr>
            <a:r>
              <a:rPr lang="en-GB" altLang="ko-KR" sz="1800" b="1" dirty="0" smtClean="0">
                <a:latin typeface="+mj-lt"/>
              </a:rPr>
              <a:t>Results: </a:t>
            </a:r>
            <a:r>
              <a:rPr lang="en-US" altLang="ko-KR" sz="1800" b="1" dirty="0" smtClean="0">
                <a:latin typeface="+mj-lt"/>
              </a:rPr>
              <a:t>A 48/B 3/C 0/D 6/E 70</a:t>
            </a:r>
          </a:p>
        </p:txBody>
      </p:sp>
    </p:spTree>
    <p:extLst>
      <p:ext uri="{BB962C8B-B14F-4D97-AF65-F5344CB8AC3E}">
        <p14:creationId xmlns:p14="http://schemas.microsoft.com/office/powerpoint/2010/main" val="56534678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ko-KR" dirty="0"/>
              <a:t>Submissions </a:t>
            </a:r>
            <a:r>
              <a:rPr lang="en-US" altLang="ko-KR" dirty="0" smtClean="0"/>
              <a:t>(Wednesday AM1)</a:t>
            </a:r>
            <a:endParaRPr lang="en-US" dirty="0"/>
          </a:p>
        </p:txBody>
      </p:sp>
      <p:sp>
        <p:nvSpPr>
          <p:cNvPr id="3" name="Content Placeholder 2"/>
          <p:cNvSpPr>
            <a:spLocks noGrp="1"/>
          </p:cNvSpPr>
          <p:nvPr>
            <p:ph idx="1"/>
          </p:nvPr>
        </p:nvSpPr>
        <p:spPr/>
        <p:txBody>
          <a:bodyPr/>
          <a:lstStyle/>
          <a:p>
            <a:r>
              <a:rPr lang="en-US" altLang="ko-KR" dirty="0"/>
              <a:t>Submissions made during conference calls and ready for motion on Wednesday </a:t>
            </a:r>
            <a:r>
              <a:rPr lang="en-US" altLang="ko-KR" dirty="0" smtClean="0"/>
              <a:t>AM1</a:t>
            </a:r>
          </a:p>
          <a:p>
            <a:pPr lvl="1"/>
            <a:r>
              <a:rPr lang="en-US" altLang="ko-KR" dirty="0"/>
              <a:t>Any motion is not </a:t>
            </a:r>
            <a:r>
              <a:rPr lang="en-US" altLang="ko-KR" dirty="0" smtClean="0"/>
              <a:t>ready</a:t>
            </a:r>
            <a:endParaRPr lang="en-US" altLang="ko-KR" dirty="0"/>
          </a:p>
          <a:p>
            <a:pPr marL="457200" lvl="1" indent="0">
              <a:buNone/>
            </a:pPr>
            <a:r>
              <a:rPr lang="en-US" altLang="ko-KR" dirty="0">
                <a:solidFill>
                  <a:schemeClr val="bg2"/>
                </a:solidFill>
              </a:rPr>
              <a:t/>
            </a:r>
            <a:br>
              <a:rPr lang="en-US" altLang="ko-KR" dirty="0">
                <a:solidFill>
                  <a:schemeClr val="bg2"/>
                </a:solidFill>
              </a:rPr>
            </a:br>
            <a:endParaRPr lang="ko-KR" altLang="en-US" dirty="0"/>
          </a:p>
        </p:txBody>
      </p:sp>
      <p:sp>
        <p:nvSpPr>
          <p:cNvPr id="6" name="Slide Number Placeholder 5"/>
          <p:cNvSpPr>
            <a:spLocks noGrp="1"/>
          </p:cNvSpPr>
          <p:nvPr>
            <p:ph type="sldNum" sz="quarter" idx="12"/>
          </p:nvPr>
        </p:nvSpPr>
        <p:spPr/>
        <p:txBody>
          <a:bodyPr/>
          <a:lstStyle/>
          <a:p>
            <a:pPr>
              <a:defRPr/>
            </a:pPr>
            <a:r>
              <a:rPr lang="en-US" smtClean="0"/>
              <a:t>Slide </a:t>
            </a:r>
            <a:fld id="{9F280238-5E03-4A90-BACD-D800220B2674}" type="slidenum">
              <a:rPr lang="en-US" smtClean="0"/>
              <a:pPr>
                <a:defRPr/>
              </a:pPr>
              <a:t>19</a:t>
            </a:fld>
            <a:endParaRPr lang="en-US"/>
          </a:p>
        </p:txBody>
      </p:sp>
      <p:sp>
        <p:nvSpPr>
          <p:cNvPr id="7" name="Footer Placeholder 4"/>
          <p:cNvSpPr>
            <a:spLocks noGrp="1"/>
          </p:cNvSpPr>
          <p:nvPr>
            <p:ph type="ftr" sz="quarter" idx="11"/>
          </p:nvPr>
        </p:nvSpPr>
        <p:spPr>
          <a:xfrm>
            <a:off x="6637314" y="6475413"/>
            <a:ext cx="1906611" cy="184666"/>
          </a:xfrm>
          <a:noFill/>
        </p:spPr>
        <p:txBody>
          <a:bodyPr/>
          <a:lstStyle/>
          <a:p>
            <a:r>
              <a:rPr lang="en-US" altLang="ko-KR" dirty="0"/>
              <a:t>Yongho </a:t>
            </a:r>
            <a:r>
              <a:rPr lang="en-US" altLang="ko-KR" dirty="0" err="1"/>
              <a:t>Seok</a:t>
            </a:r>
            <a:r>
              <a:rPr lang="en-US" altLang="ko-KR" dirty="0"/>
              <a:t> (NEWRACOM)</a:t>
            </a:r>
          </a:p>
        </p:txBody>
      </p:sp>
      <p:sp>
        <p:nvSpPr>
          <p:cNvPr id="8" name="Date Placeholder 3"/>
          <p:cNvSpPr>
            <a:spLocks noGrp="1"/>
          </p:cNvSpPr>
          <p:nvPr>
            <p:ph type="dt" sz="quarter" idx="10"/>
          </p:nvPr>
        </p:nvSpPr>
        <p:spPr>
          <a:xfrm>
            <a:off x="696913" y="332601"/>
            <a:ext cx="968214" cy="276999"/>
          </a:xfrm>
          <a:noFill/>
        </p:spPr>
        <p:txBody>
          <a:bodyPr/>
          <a:lstStyle/>
          <a:p>
            <a:r>
              <a:rPr lang="en-US" altLang="ko-KR" dirty="0"/>
              <a:t>July 2015</a:t>
            </a:r>
          </a:p>
        </p:txBody>
      </p:sp>
    </p:spTree>
    <p:extLst>
      <p:ext uri="{BB962C8B-B14F-4D97-AF65-F5344CB8AC3E}">
        <p14:creationId xmlns:p14="http://schemas.microsoft.com/office/powerpoint/2010/main" val="268504994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p:txBody>
          <a:bodyPr/>
          <a:lstStyle/>
          <a:p>
            <a:r>
              <a:rPr lang="en-US" dirty="0" smtClean="0"/>
              <a:t>IEEE 802.11ah Agenda</a:t>
            </a:r>
          </a:p>
        </p:txBody>
      </p:sp>
      <p:sp>
        <p:nvSpPr>
          <p:cNvPr id="15363" name="Content Placeholder 2"/>
          <p:cNvSpPr>
            <a:spLocks noGrp="1"/>
          </p:cNvSpPr>
          <p:nvPr>
            <p:ph idx="1"/>
          </p:nvPr>
        </p:nvSpPr>
        <p:spPr>
          <a:xfrm>
            <a:off x="685800" y="1447800"/>
            <a:ext cx="7772400" cy="4800600"/>
          </a:xfrm>
        </p:spPr>
        <p:txBody>
          <a:bodyPr/>
          <a:lstStyle/>
          <a:p>
            <a:pPr marL="609600" indent="-609600"/>
            <a:r>
              <a:rPr lang="en-US" dirty="0" smtClean="0">
                <a:solidFill>
                  <a:schemeClr val="bg2"/>
                </a:solidFill>
              </a:rPr>
              <a:t>Call for a secretary</a:t>
            </a:r>
          </a:p>
          <a:p>
            <a:pPr marL="609600" indent="-609600"/>
            <a:r>
              <a:rPr lang="en-US" dirty="0" smtClean="0">
                <a:solidFill>
                  <a:schemeClr val="bg2"/>
                </a:solidFill>
              </a:rPr>
              <a:t>IPR and other relevant </a:t>
            </a:r>
            <a:r>
              <a:rPr lang="en-US" dirty="0">
                <a:solidFill>
                  <a:schemeClr val="bg2"/>
                </a:solidFill>
              </a:rPr>
              <a:t>policy and </a:t>
            </a:r>
            <a:r>
              <a:rPr lang="en-US" dirty="0" smtClean="0">
                <a:solidFill>
                  <a:schemeClr val="bg2"/>
                </a:solidFill>
              </a:rPr>
              <a:t>procedures</a:t>
            </a:r>
          </a:p>
          <a:p>
            <a:pPr marL="609600" indent="-609600"/>
            <a:r>
              <a:rPr lang="en-US" dirty="0" smtClean="0">
                <a:solidFill>
                  <a:schemeClr val="bg2"/>
                </a:solidFill>
              </a:rPr>
              <a:t>Approve meeting minutes</a:t>
            </a:r>
          </a:p>
          <a:p>
            <a:pPr marL="1009650" lvl="1" indent="-609600"/>
            <a:r>
              <a:rPr lang="en-US" dirty="0" smtClean="0">
                <a:solidFill>
                  <a:schemeClr val="bg2"/>
                </a:solidFill>
              </a:rPr>
              <a:t>May meeting minutes (11-15/0642r0)</a:t>
            </a:r>
          </a:p>
          <a:p>
            <a:pPr marL="609600" indent="-609600"/>
            <a:r>
              <a:rPr lang="en-US" altLang="ko-KR" dirty="0" smtClean="0">
                <a:solidFill>
                  <a:schemeClr val="bg2"/>
                </a:solidFill>
              </a:rPr>
              <a:t>Address </a:t>
            </a:r>
            <a:r>
              <a:rPr lang="en-US" altLang="ko-KR" dirty="0">
                <a:solidFill>
                  <a:schemeClr val="bg2"/>
                </a:solidFill>
              </a:rPr>
              <a:t>Letter Ballot </a:t>
            </a:r>
            <a:r>
              <a:rPr lang="en-US" altLang="ko-KR" dirty="0" smtClean="0">
                <a:solidFill>
                  <a:schemeClr val="bg2"/>
                </a:solidFill>
              </a:rPr>
              <a:t>comments for Draft 5.0 </a:t>
            </a:r>
          </a:p>
          <a:p>
            <a:pPr marL="1009650" lvl="1" indent="-609600"/>
            <a:r>
              <a:rPr lang="en-US" altLang="ko-KR" dirty="0" smtClean="0">
                <a:solidFill>
                  <a:schemeClr val="bg2"/>
                </a:solidFill>
              </a:rPr>
              <a:t>Comment Spreadsheet (11-15/0525r1)</a:t>
            </a:r>
            <a:endParaRPr lang="en-US" altLang="ko-KR" dirty="0">
              <a:solidFill>
                <a:schemeClr val="bg2"/>
              </a:solidFill>
            </a:endParaRPr>
          </a:p>
          <a:p>
            <a:pPr marL="609600" indent="-609600"/>
            <a:r>
              <a:rPr lang="en-US" altLang="ko-KR" dirty="0">
                <a:solidFill>
                  <a:schemeClr val="bg2"/>
                </a:solidFill>
              </a:rPr>
              <a:t>Motion for draft </a:t>
            </a:r>
            <a:r>
              <a:rPr lang="en-US" altLang="ko-KR" dirty="0" smtClean="0">
                <a:solidFill>
                  <a:schemeClr val="bg2"/>
                </a:solidFill>
              </a:rPr>
              <a:t>text</a:t>
            </a:r>
            <a:endParaRPr lang="en-US" altLang="ko-KR" dirty="0">
              <a:solidFill>
                <a:schemeClr val="bg2"/>
              </a:solidFill>
            </a:endParaRPr>
          </a:p>
          <a:p>
            <a:pPr marL="609600" indent="-609600"/>
            <a:r>
              <a:rPr lang="en-US" altLang="ko-KR" dirty="0">
                <a:solidFill>
                  <a:schemeClr val="bg2"/>
                </a:solidFill>
              </a:rPr>
              <a:t>Conference call plan</a:t>
            </a:r>
          </a:p>
          <a:p>
            <a:pPr marL="609600" indent="-609600"/>
            <a:r>
              <a:rPr lang="en-US" altLang="ko-KR" dirty="0">
                <a:solidFill>
                  <a:schemeClr val="bg2"/>
                </a:solidFill>
              </a:rPr>
              <a:t>Timeline review</a:t>
            </a:r>
          </a:p>
          <a:p>
            <a:pPr marL="1009650" lvl="1" indent="-609600"/>
            <a:endParaRPr lang="en-US" dirty="0" smtClean="0"/>
          </a:p>
        </p:txBody>
      </p:sp>
      <p:sp>
        <p:nvSpPr>
          <p:cNvPr id="15366" name="Slide Number Placeholder 5"/>
          <p:cNvSpPr>
            <a:spLocks noGrp="1"/>
          </p:cNvSpPr>
          <p:nvPr>
            <p:ph type="sldNum" sz="quarter" idx="12"/>
          </p:nvPr>
        </p:nvSpPr>
        <p:spPr>
          <a:noFill/>
        </p:spPr>
        <p:txBody>
          <a:bodyPr/>
          <a:lstStyle/>
          <a:p>
            <a:r>
              <a:rPr lang="en-US" smtClean="0"/>
              <a:t>Slide </a:t>
            </a:r>
            <a:fld id="{38F0476F-A4BB-476C-A2BA-863251181211}" type="slidenum">
              <a:rPr lang="en-US" smtClean="0"/>
              <a:pPr/>
              <a:t>2</a:t>
            </a:fld>
            <a:endParaRPr lang="en-US" smtClean="0"/>
          </a:p>
        </p:txBody>
      </p:sp>
      <p:sp>
        <p:nvSpPr>
          <p:cNvPr id="8" name="Footer Placeholder 4"/>
          <p:cNvSpPr>
            <a:spLocks noGrp="1"/>
          </p:cNvSpPr>
          <p:nvPr>
            <p:ph type="ftr" sz="quarter" idx="11"/>
          </p:nvPr>
        </p:nvSpPr>
        <p:spPr>
          <a:xfrm>
            <a:off x="6637314" y="6475413"/>
            <a:ext cx="1906611" cy="184666"/>
          </a:xfrm>
          <a:noFill/>
        </p:spPr>
        <p:txBody>
          <a:bodyPr/>
          <a:lstStyle/>
          <a:p>
            <a:r>
              <a:rPr lang="en-US" altLang="ko-KR" dirty="0"/>
              <a:t>Yongho </a:t>
            </a:r>
            <a:r>
              <a:rPr lang="en-US" altLang="ko-KR" dirty="0" err="1"/>
              <a:t>Seok</a:t>
            </a:r>
            <a:r>
              <a:rPr lang="en-US" altLang="ko-KR" dirty="0"/>
              <a:t> (NEWRACOM)</a:t>
            </a:r>
          </a:p>
        </p:txBody>
      </p:sp>
      <p:sp>
        <p:nvSpPr>
          <p:cNvPr id="7" name="Date Placeholder 3"/>
          <p:cNvSpPr>
            <a:spLocks noGrp="1"/>
          </p:cNvSpPr>
          <p:nvPr>
            <p:ph type="dt" sz="quarter" idx="10"/>
          </p:nvPr>
        </p:nvSpPr>
        <p:spPr>
          <a:xfrm>
            <a:off x="696913" y="332601"/>
            <a:ext cx="968214" cy="276999"/>
          </a:xfrm>
          <a:noFill/>
        </p:spPr>
        <p:txBody>
          <a:bodyPr/>
          <a:lstStyle/>
          <a:p>
            <a:r>
              <a:rPr lang="en-US" altLang="ko-KR" dirty="0"/>
              <a:t>July 2015</a:t>
            </a:r>
          </a:p>
        </p:txBody>
      </p:sp>
    </p:spTree>
    <p:extLst>
      <p:ext uri="{BB962C8B-B14F-4D97-AF65-F5344CB8AC3E}">
        <p14:creationId xmlns:p14="http://schemas.microsoft.com/office/powerpoint/2010/main" val="428309351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ko-KR" dirty="0"/>
              <a:t>Submissions </a:t>
            </a:r>
            <a:r>
              <a:rPr lang="en-US" altLang="ko-KR" dirty="0" smtClean="0"/>
              <a:t>(Thursday AM2)</a:t>
            </a:r>
            <a:endParaRPr lang="en-US" dirty="0"/>
          </a:p>
        </p:txBody>
      </p:sp>
      <p:sp>
        <p:nvSpPr>
          <p:cNvPr id="3" name="Content Placeholder 2"/>
          <p:cNvSpPr>
            <a:spLocks noGrp="1"/>
          </p:cNvSpPr>
          <p:nvPr>
            <p:ph idx="1"/>
          </p:nvPr>
        </p:nvSpPr>
        <p:spPr/>
        <p:txBody>
          <a:bodyPr/>
          <a:lstStyle/>
          <a:p>
            <a:r>
              <a:rPr lang="en-US" altLang="ko-KR" dirty="0"/>
              <a:t>Cancelled </a:t>
            </a:r>
          </a:p>
          <a:p>
            <a:pPr lvl="1"/>
            <a:endParaRPr lang="en-US" dirty="0"/>
          </a:p>
        </p:txBody>
      </p:sp>
      <p:sp>
        <p:nvSpPr>
          <p:cNvPr id="6" name="Slide Number Placeholder 5"/>
          <p:cNvSpPr>
            <a:spLocks noGrp="1"/>
          </p:cNvSpPr>
          <p:nvPr>
            <p:ph type="sldNum" sz="quarter" idx="12"/>
          </p:nvPr>
        </p:nvSpPr>
        <p:spPr/>
        <p:txBody>
          <a:bodyPr/>
          <a:lstStyle/>
          <a:p>
            <a:pPr>
              <a:defRPr/>
            </a:pPr>
            <a:r>
              <a:rPr lang="en-US" smtClean="0"/>
              <a:t>Slide </a:t>
            </a:r>
            <a:fld id="{9F280238-5E03-4A90-BACD-D800220B2674}" type="slidenum">
              <a:rPr lang="en-US" smtClean="0"/>
              <a:pPr>
                <a:defRPr/>
              </a:pPr>
              <a:t>20</a:t>
            </a:fld>
            <a:endParaRPr lang="en-US"/>
          </a:p>
        </p:txBody>
      </p:sp>
      <p:sp>
        <p:nvSpPr>
          <p:cNvPr id="7" name="Footer Placeholder 4"/>
          <p:cNvSpPr>
            <a:spLocks noGrp="1"/>
          </p:cNvSpPr>
          <p:nvPr>
            <p:ph type="ftr" sz="quarter" idx="11"/>
          </p:nvPr>
        </p:nvSpPr>
        <p:spPr>
          <a:xfrm>
            <a:off x="6637314" y="6475413"/>
            <a:ext cx="1906611" cy="184666"/>
          </a:xfrm>
          <a:noFill/>
        </p:spPr>
        <p:txBody>
          <a:bodyPr/>
          <a:lstStyle/>
          <a:p>
            <a:r>
              <a:rPr lang="en-US" altLang="ko-KR" dirty="0"/>
              <a:t>Yongho </a:t>
            </a:r>
            <a:r>
              <a:rPr lang="en-US" altLang="ko-KR" dirty="0" err="1"/>
              <a:t>Seok</a:t>
            </a:r>
            <a:r>
              <a:rPr lang="en-US" altLang="ko-KR" dirty="0"/>
              <a:t> (NEWRACOM)</a:t>
            </a:r>
          </a:p>
        </p:txBody>
      </p:sp>
      <p:sp>
        <p:nvSpPr>
          <p:cNvPr id="8" name="Date Placeholder 3"/>
          <p:cNvSpPr>
            <a:spLocks noGrp="1"/>
          </p:cNvSpPr>
          <p:nvPr>
            <p:ph type="dt" sz="quarter" idx="10"/>
          </p:nvPr>
        </p:nvSpPr>
        <p:spPr>
          <a:xfrm>
            <a:off x="696913" y="332601"/>
            <a:ext cx="968214" cy="276999"/>
          </a:xfrm>
          <a:noFill/>
        </p:spPr>
        <p:txBody>
          <a:bodyPr/>
          <a:lstStyle/>
          <a:p>
            <a:r>
              <a:rPr lang="en-US" altLang="ko-KR" dirty="0"/>
              <a:t>July 2015</a:t>
            </a:r>
          </a:p>
        </p:txBody>
      </p:sp>
    </p:spTree>
    <p:extLst>
      <p:ext uri="{BB962C8B-B14F-4D97-AF65-F5344CB8AC3E}">
        <p14:creationId xmlns:p14="http://schemas.microsoft.com/office/powerpoint/2010/main" val="239378541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Task group document motions</a:t>
            </a:r>
            <a:endParaRPr lang="en-US" dirty="0"/>
          </a:p>
        </p:txBody>
      </p:sp>
      <p:sp>
        <p:nvSpPr>
          <p:cNvPr id="3" name="Content Placeholder 2"/>
          <p:cNvSpPr>
            <a:spLocks noGrp="1"/>
          </p:cNvSpPr>
          <p:nvPr>
            <p:ph idx="1"/>
          </p:nvPr>
        </p:nvSpPr>
        <p:spPr/>
        <p:txBody>
          <a:bodyPr/>
          <a:lstStyle/>
          <a:p>
            <a:pPr marL="609600" indent="-609600"/>
            <a:r>
              <a:rPr lang="en-US" dirty="0" smtClean="0"/>
              <a:t>Motion for update to draft text</a:t>
            </a:r>
          </a:p>
        </p:txBody>
      </p:sp>
      <p:sp>
        <p:nvSpPr>
          <p:cNvPr id="6" name="Slide Number Placeholder 5"/>
          <p:cNvSpPr>
            <a:spLocks noGrp="1"/>
          </p:cNvSpPr>
          <p:nvPr>
            <p:ph type="sldNum" sz="quarter" idx="12"/>
          </p:nvPr>
        </p:nvSpPr>
        <p:spPr/>
        <p:txBody>
          <a:bodyPr/>
          <a:lstStyle/>
          <a:p>
            <a:pPr>
              <a:defRPr/>
            </a:pPr>
            <a:r>
              <a:rPr lang="en-US" smtClean="0"/>
              <a:t>Slide </a:t>
            </a:r>
            <a:fld id="{9F280238-5E03-4A90-BACD-D800220B2674}" type="slidenum">
              <a:rPr lang="en-US" smtClean="0"/>
              <a:pPr>
                <a:defRPr/>
              </a:pPr>
              <a:t>21</a:t>
            </a:fld>
            <a:endParaRPr lang="en-US"/>
          </a:p>
        </p:txBody>
      </p:sp>
      <p:sp>
        <p:nvSpPr>
          <p:cNvPr id="7" name="Footer Placeholder 4"/>
          <p:cNvSpPr>
            <a:spLocks noGrp="1"/>
          </p:cNvSpPr>
          <p:nvPr>
            <p:ph type="ftr" sz="quarter" idx="11"/>
          </p:nvPr>
        </p:nvSpPr>
        <p:spPr>
          <a:xfrm>
            <a:off x="6637314" y="6475413"/>
            <a:ext cx="1906611" cy="184666"/>
          </a:xfrm>
          <a:noFill/>
        </p:spPr>
        <p:txBody>
          <a:bodyPr/>
          <a:lstStyle/>
          <a:p>
            <a:r>
              <a:rPr lang="en-US" altLang="ko-KR" dirty="0"/>
              <a:t>Yongho </a:t>
            </a:r>
            <a:r>
              <a:rPr lang="en-US" altLang="ko-KR" dirty="0" err="1"/>
              <a:t>Seok</a:t>
            </a:r>
            <a:r>
              <a:rPr lang="en-US" altLang="ko-KR" dirty="0"/>
              <a:t> (NEWRACOM)</a:t>
            </a:r>
          </a:p>
        </p:txBody>
      </p:sp>
      <p:sp>
        <p:nvSpPr>
          <p:cNvPr id="8" name="Date Placeholder 3"/>
          <p:cNvSpPr>
            <a:spLocks noGrp="1"/>
          </p:cNvSpPr>
          <p:nvPr>
            <p:ph type="dt" sz="quarter" idx="10"/>
          </p:nvPr>
        </p:nvSpPr>
        <p:spPr>
          <a:xfrm>
            <a:off x="696913" y="332601"/>
            <a:ext cx="968214" cy="276999"/>
          </a:xfrm>
          <a:noFill/>
        </p:spPr>
        <p:txBody>
          <a:bodyPr/>
          <a:lstStyle/>
          <a:p>
            <a:r>
              <a:rPr lang="en-US" altLang="ko-KR" dirty="0"/>
              <a:t>July 2015</a:t>
            </a:r>
          </a:p>
        </p:txBody>
      </p:sp>
    </p:spTree>
    <p:extLst>
      <p:ext uri="{BB962C8B-B14F-4D97-AF65-F5344CB8AC3E}">
        <p14:creationId xmlns:p14="http://schemas.microsoft.com/office/powerpoint/2010/main" val="272676919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Agenda cont.</a:t>
            </a:r>
            <a:br>
              <a:rPr lang="en-US" dirty="0" smtClean="0"/>
            </a:br>
            <a:r>
              <a:rPr lang="en-US" dirty="0" smtClean="0"/>
              <a:t>Teleconferences</a:t>
            </a:r>
            <a:endParaRPr lang="en-US" dirty="0"/>
          </a:p>
        </p:txBody>
      </p:sp>
      <p:sp>
        <p:nvSpPr>
          <p:cNvPr id="3" name="Content Placeholder 2"/>
          <p:cNvSpPr>
            <a:spLocks noGrp="1"/>
          </p:cNvSpPr>
          <p:nvPr>
            <p:ph idx="1"/>
          </p:nvPr>
        </p:nvSpPr>
        <p:spPr/>
        <p:txBody>
          <a:bodyPr/>
          <a:lstStyle/>
          <a:p>
            <a:pPr marL="609600" indent="-609600"/>
            <a:r>
              <a:rPr lang="en-US" altLang="ko-KR" dirty="0" smtClean="0"/>
              <a:t>September 8, </a:t>
            </a:r>
            <a:r>
              <a:rPr lang="en-US" altLang="ko-KR" dirty="0"/>
              <a:t>8PM ET for 2 </a:t>
            </a:r>
            <a:r>
              <a:rPr lang="en-US" altLang="ko-KR" dirty="0" smtClean="0"/>
              <a:t>hour</a:t>
            </a:r>
          </a:p>
        </p:txBody>
      </p:sp>
      <p:sp>
        <p:nvSpPr>
          <p:cNvPr id="6" name="Slide Number Placeholder 5"/>
          <p:cNvSpPr>
            <a:spLocks noGrp="1"/>
          </p:cNvSpPr>
          <p:nvPr>
            <p:ph type="sldNum" sz="quarter" idx="12"/>
          </p:nvPr>
        </p:nvSpPr>
        <p:spPr/>
        <p:txBody>
          <a:bodyPr/>
          <a:lstStyle/>
          <a:p>
            <a:pPr>
              <a:defRPr/>
            </a:pPr>
            <a:r>
              <a:rPr lang="en-US" smtClean="0"/>
              <a:t>Slide </a:t>
            </a:r>
            <a:fld id="{9F280238-5E03-4A90-BACD-D800220B2674}" type="slidenum">
              <a:rPr lang="en-US" smtClean="0"/>
              <a:pPr>
                <a:defRPr/>
              </a:pPr>
              <a:t>22</a:t>
            </a:fld>
            <a:endParaRPr lang="en-US"/>
          </a:p>
        </p:txBody>
      </p:sp>
      <p:sp>
        <p:nvSpPr>
          <p:cNvPr id="7" name="Footer Placeholder 4"/>
          <p:cNvSpPr>
            <a:spLocks noGrp="1"/>
          </p:cNvSpPr>
          <p:nvPr>
            <p:ph type="ftr" sz="quarter" idx="11"/>
          </p:nvPr>
        </p:nvSpPr>
        <p:spPr>
          <a:xfrm>
            <a:off x="6637314" y="6475413"/>
            <a:ext cx="1906611" cy="184666"/>
          </a:xfrm>
          <a:noFill/>
        </p:spPr>
        <p:txBody>
          <a:bodyPr/>
          <a:lstStyle/>
          <a:p>
            <a:r>
              <a:rPr lang="en-US" altLang="ko-KR" dirty="0"/>
              <a:t>Yongho </a:t>
            </a:r>
            <a:r>
              <a:rPr lang="en-US" altLang="ko-KR" dirty="0" err="1"/>
              <a:t>Seok</a:t>
            </a:r>
            <a:r>
              <a:rPr lang="en-US" altLang="ko-KR" dirty="0"/>
              <a:t> (NEWRACOM)</a:t>
            </a:r>
          </a:p>
        </p:txBody>
      </p:sp>
      <p:sp>
        <p:nvSpPr>
          <p:cNvPr id="8" name="Date Placeholder 3"/>
          <p:cNvSpPr>
            <a:spLocks noGrp="1"/>
          </p:cNvSpPr>
          <p:nvPr>
            <p:ph type="dt" sz="quarter" idx="10"/>
          </p:nvPr>
        </p:nvSpPr>
        <p:spPr>
          <a:xfrm>
            <a:off x="696913" y="332601"/>
            <a:ext cx="968214" cy="276999"/>
          </a:xfrm>
          <a:noFill/>
        </p:spPr>
        <p:txBody>
          <a:bodyPr/>
          <a:lstStyle/>
          <a:p>
            <a:r>
              <a:rPr lang="en-US" altLang="ko-KR" dirty="0"/>
              <a:t>July 2015</a:t>
            </a:r>
          </a:p>
        </p:txBody>
      </p:sp>
    </p:spTree>
    <p:extLst>
      <p:ext uri="{BB962C8B-B14F-4D97-AF65-F5344CB8AC3E}">
        <p14:creationId xmlns:p14="http://schemas.microsoft.com/office/powerpoint/2010/main" val="155402749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Timeline</a:t>
            </a:r>
            <a:endParaRPr lang="en-US" dirty="0"/>
          </a:p>
        </p:txBody>
      </p:sp>
      <p:sp>
        <p:nvSpPr>
          <p:cNvPr id="3" name="Content Placeholder 2"/>
          <p:cNvSpPr>
            <a:spLocks noGrp="1"/>
          </p:cNvSpPr>
          <p:nvPr>
            <p:ph idx="1"/>
          </p:nvPr>
        </p:nvSpPr>
        <p:spPr/>
        <p:txBody>
          <a:bodyPr/>
          <a:lstStyle/>
          <a:p>
            <a:r>
              <a:rPr lang="en-US" dirty="0" smtClean="0"/>
              <a:t>Review 11/285</a:t>
            </a:r>
          </a:p>
          <a:p>
            <a:pPr lvl="1">
              <a:buNone/>
            </a:pPr>
            <a:endParaRPr lang="en-US" dirty="0">
              <a:solidFill>
                <a:srgbClr val="00B050"/>
              </a:solidFill>
            </a:endParaRPr>
          </a:p>
        </p:txBody>
      </p:sp>
      <p:sp>
        <p:nvSpPr>
          <p:cNvPr id="6" name="Slide Number Placeholder 5"/>
          <p:cNvSpPr>
            <a:spLocks noGrp="1"/>
          </p:cNvSpPr>
          <p:nvPr>
            <p:ph type="sldNum" sz="quarter" idx="12"/>
          </p:nvPr>
        </p:nvSpPr>
        <p:spPr/>
        <p:txBody>
          <a:bodyPr/>
          <a:lstStyle/>
          <a:p>
            <a:pPr>
              <a:defRPr/>
            </a:pPr>
            <a:r>
              <a:rPr lang="en-US" smtClean="0"/>
              <a:t>Slide </a:t>
            </a:r>
            <a:fld id="{9F280238-5E03-4A90-BACD-D800220B2674}" type="slidenum">
              <a:rPr lang="en-US" smtClean="0"/>
              <a:pPr>
                <a:defRPr/>
              </a:pPr>
              <a:t>23</a:t>
            </a:fld>
            <a:endParaRPr lang="en-US"/>
          </a:p>
        </p:txBody>
      </p:sp>
      <p:sp>
        <p:nvSpPr>
          <p:cNvPr id="7" name="Footer Placeholder 4"/>
          <p:cNvSpPr>
            <a:spLocks noGrp="1"/>
          </p:cNvSpPr>
          <p:nvPr>
            <p:ph type="ftr" sz="quarter" idx="11"/>
          </p:nvPr>
        </p:nvSpPr>
        <p:spPr>
          <a:xfrm>
            <a:off x="6637314" y="6475413"/>
            <a:ext cx="1906611" cy="184666"/>
          </a:xfrm>
          <a:noFill/>
        </p:spPr>
        <p:txBody>
          <a:bodyPr/>
          <a:lstStyle/>
          <a:p>
            <a:r>
              <a:rPr lang="en-US" altLang="ko-KR" dirty="0"/>
              <a:t>Yongho </a:t>
            </a:r>
            <a:r>
              <a:rPr lang="en-US" altLang="ko-KR" dirty="0" err="1"/>
              <a:t>Seok</a:t>
            </a:r>
            <a:r>
              <a:rPr lang="en-US" altLang="ko-KR" dirty="0"/>
              <a:t> (NEWRACOM)</a:t>
            </a:r>
          </a:p>
        </p:txBody>
      </p:sp>
      <p:sp>
        <p:nvSpPr>
          <p:cNvPr id="8" name="Date Placeholder 3"/>
          <p:cNvSpPr>
            <a:spLocks noGrp="1"/>
          </p:cNvSpPr>
          <p:nvPr>
            <p:ph type="dt" sz="quarter" idx="10"/>
          </p:nvPr>
        </p:nvSpPr>
        <p:spPr>
          <a:xfrm>
            <a:off x="696913" y="332601"/>
            <a:ext cx="968214" cy="276999"/>
          </a:xfrm>
          <a:noFill/>
        </p:spPr>
        <p:txBody>
          <a:bodyPr/>
          <a:lstStyle/>
          <a:p>
            <a:r>
              <a:rPr lang="en-US" altLang="ko-KR" dirty="0"/>
              <a:t>July 2015</a:t>
            </a:r>
          </a:p>
        </p:txBody>
      </p:sp>
    </p:spTree>
    <p:extLst>
      <p:ext uri="{BB962C8B-B14F-4D97-AF65-F5344CB8AC3E}">
        <p14:creationId xmlns:p14="http://schemas.microsoft.com/office/powerpoint/2010/main" val="208484202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1027"/>
          <p:cNvSpPr>
            <a:spLocks noGrp="1" noChangeArrowheads="1"/>
          </p:cNvSpPr>
          <p:nvPr>
            <p:ph type="body" idx="1"/>
          </p:nvPr>
        </p:nvSpPr>
        <p:spPr>
          <a:xfrm>
            <a:off x="228600" y="1981200"/>
            <a:ext cx="8763000" cy="4343400"/>
          </a:xfrm>
          <a:noFill/>
        </p:spPr>
        <p:txBody>
          <a:bodyPr lIns="90487" tIns="44450" rIns="90487" bIns="44450"/>
          <a:lstStyle/>
          <a:p>
            <a:pPr>
              <a:lnSpc>
                <a:spcPct val="80000"/>
              </a:lnSpc>
              <a:spcAft>
                <a:spcPct val="30000"/>
              </a:spcAft>
              <a:buFont typeface="Monotype Sorts"/>
              <a:buNone/>
            </a:pPr>
            <a:r>
              <a:rPr lang="en-US" sz="1800" b="1" dirty="0" smtClean="0"/>
              <a:t>	</a:t>
            </a:r>
            <a:r>
              <a:rPr lang="en-US" sz="1200" b="1" dirty="0" smtClean="0"/>
              <a:t>The IEEE-SA strongly recommends that at each WG meeting the chair or a designee:</a:t>
            </a:r>
            <a:endParaRPr lang="en-US" sz="1200" dirty="0" smtClean="0"/>
          </a:p>
          <a:p>
            <a:pPr lvl="1">
              <a:lnSpc>
                <a:spcPct val="80000"/>
              </a:lnSpc>
            </a:pPr>
            <a:r>
              <a:rPr lang="en-US" sz="1200" b="1" dirty="0" smtClean="0"/>
              <a:t>Show slides #1 through #4 of this presentation</a:t>
            </a:r>
          </a:p>
          <a:p>
            <a:pPr lvl="1">
              <a:lnSpc>
                <a:spcPct val="80000"/>
              </a:lnSpc>
            </a:pPr>
            <a:r>
              <a:rPr lang="en-US" sz="1200" b="1" dirty="0" smtClean="0"/>
              <a:t>Advise the WG attendees that:</a:t>
            </a:r>
            <a:r>
              <a:rPr lang="en-US" sz="1200" dirty="0" smtClean="0"/>
              <a:t> </a:t>
            </a:r>
          </a:p>
          <a:p>
            <a:pPr lvl="2">
              <a:lnSpc>
                <a:spcPct val="80000"/>
              </a:lnSpc>
            </a:pPr>
            <a:r>
              <a:rPr lang="en-US" sz="1200" dirty="0" smtClean="0"/>
              <a:t>The IEEE’s patent policy is consistent with the ANSI patent policy and is described in Clause 6 of the </a:t>
            </a:r>
            <a:r>
              <a:rPr lang="en-US" sz="1200" i="1" dirty="0" smtClean="0"/>
              <a:t>IEEE-SA Standards Board Bylaws</a:t>
            </a:r>
            <a:r>
              <a:rPr lang="en-US" sz="1200" dirty="0" smtClean="0"/>
              <a:t>;</a:t>
            </a:r>
          </a:p>
          <a:p>
            <a:pPr lvl="2">
              <a:lnSpc>
                <a:spcPct val="80000"/>
              </a:lnSpc>
            </a:pPr>
            <a:r>
              <a:rPr lang="en-US" sz="1200" dirty="0" smtClean="0"/>
              <a:t>Early identification of patent claims which may be essential for the use of standards under development is strongly encouraged; </a:t>
            </a:r>
          </a:p>
          <a:p>
            <a:pPr lvl="2">
              <a:lnSpc>
                <a:spcPct val="80000"/>
              </a:lnSpc>
            </a:pPr>
            <a:r>
              <a:rPr lang="en-US" sz="1200" dirty="0" smtClean="0"/>
              <a:t>There may be Essential Patent Claims of which the IEEE is not aware. Additionally, neither the IEEE, the WG, nor the WG chair can ensure the accuracy or completeness of any assurance or whether any such assurance is, in fact, of a Patent Claim that is essential for the use of the standard under development.</a:t>
            </a:r>
            <a:br>
              <a:rPr lang="en-US" sz="1200" dirty="0" smtClean="0"/>
            </a:br>
            <a:endParaRPr lang="en-US" sz="1200" dirty="0" smtClean="0"/>
          </a:p>
          <a:p>
            <a:pPr lvl="1">
              <a:lnSpc>
                <a:spcPct val="20000"/>
              </a:lnSpc>
            </a:pPr>
            <a:r>
              <a:rPr lang="en-US" sz="1200" b="1" dirty="0" smtClean="0"/>
              <a:t>Instruct the WG Secretary to record in the minutes of the relevant WG meeting:</a:t>
            </a:r>
            <a:r>
              <a:rPr lang="en-US" sz="1200" dirty="0" smtClean="0"/>
              <a:t> </a:t>
            </a:r>
          </a:p>
          <a:p>
            <a:pPr lvl="2">
              <a:lnSpc>
                <a:spcPct val="80000"/>
              </a:lnSpc>
            </a:pPr>
            <a:r>
              <a:rPr lang="en-US" sz="1200" dirty="0" smtClean="0"/>
              <a:t>That the foregoing information was provided and that slides 1 through 4 (and this slide 0, if applicable) were shown; </a:t>
            </a:r>
          </a:p>
          <a:p>
            <a:pPr lvl="2">
              <a:lnSpc>
                <a:spcPct val="80000"/>
              </a:lnSpc>
            </a:pPr>
            <a:r>
              <a:rPr lang="en-US" sz="1200" dirty="0" smtClean="0"/>
              <a:t>That the chair or designee provided an opportunity for participants to identify patent claim(s)/patent application claim(s) and/or the holder of patent claim(s)/patent application claim(s) of which the participant is personally aware and that may be essential for the use of that standard </a:t>
            </a:r>
          </a:p>
          <a:p>
            <a:pPr lvl="2">
              <a:lnSpc>
                <a:spcPct val="80000"/>
              </a:lnSpc>
            </a:pPr>
            <a:r>
              <a:rPr lang="en-US" sz="1200" dirty="0" smtClean="0"/>
              <a:t>Any responses that were given, specifically the patent claim(s)/patent application claim(s) and/or the holder of the patent claim(s)/patent application claim(s) that were identified (if any) and by whom.</a:t>
            </a:r>
          </a:p>
          <a:p>
            <a:pPr lvl="2">
              <a:lnSpc>
                <a:spcPct val="80000"/>
              </a:lnSpc>
            </a:pPr>
            <a:endParaRPr lang="en-US" sz="1200" dirty="0" smtClean="0"/>
          </a:p>
          <a:p>
            <a:pPr lvl="1">
              <a:lnSpc>
                <a:spcPct val="80000"/>
              </a:lnSpc>
              <a:spcBef>
                <a:spcPct val="5000"/>
              </a:spcBef>
            </a:pPr>
            <a:r>
              <a:rPr lang="en-US" sz="1200" dirty="0" smtClean="0"/>
              <a:t>The WG Chair shall ensure that a request is made to any identified holders of potential essential patent claim(s) to complete and submit a Letter of Assurance.</a:t>
            </a:r>
          </a:p>
          <a:p>
            <a:pPr lvl="1">
              <a:lnSpc>
                <a:spcPct val="80000"/>
              </a:lnSpc>
              <a:spcBef>
                <a:spcPct val="5000"/>
              </a:spcBef>
            </a:pPr>
            <a:r>
              <a:rPr lang="en-US" sz="1200" dirty="0" smtClean="0"/>
              <a:t>It is recommended that the WG chair review the guidance in </a:t>
            </a:r>
            <a:r>
              <a:rPr lang="en-US" sz="1200" i="1" dirty="0" smtClean="0"/>
              <a:t>IEEE-SA Standards Board Operations Manual</a:t>
            </a:r>
            <a:r>
              <a:rPr lang="en-US" sz="1200" dirty="0" smtClean="0"/>
              <a:t> 6.3.5 and in FAQs 12 and 12a on inclusion of potential Essential Patent Claims by incorporation or by reference.</a:t>
            </a:r>
            <a:r>
              <a:rPr lang="en-US" sz="1200" dirty="0" smtClean="0">
                <a:solidFill>
                  <a:srgbClr val="FF3300"/>
                </a:solidFill>
              </a:rPr>
              <a:t> </a:t>
            </a:r>
          </a:p>
          <a:p>
            <a:pPr lvl="1">
              <a:lnSpc>
                <a:spcPct val="80000"/>
              </a:lnSpc>
              <a:spcBef>
                <a:spcPct val="5000"/>
              </a:spcBef>
              <a:buFont typeface="Monotype Sorts"/>
              <a:buNone/>
            </a:pPr>
            <a:endParaRPr lang="en-US" sz="1200" dirty="0" smtClean="0"/>
          </a:p>
          <a:p>
            <a:pPr lvl="1">
              <a:lnSpc>
                <a:spcPct val="80000"/>
              </a:lnSpc>
              <a:spcBef>
                <a:spcPct val="5000"/>
              </a:spcBef>
              <a:buFont typeface="Monotype Sorts"/>
              <a:buNone/>
            </a:pPr>
            <a:r>
              <a:rPr lang="en-US" sz="1200" dirty="0" smtClean="0"/>
              <a:t>	Note: </a:t>
            </a:r>
            <a:r>
              <a:rPr lang="en-US" sz="1200" b="1" dirty="0" smtClean="0"/>
              <a:t>WG</a:t>
            </a:r>
            <a:r>
              <a:rPr lang="en-US" sz="1200" dirty="0" smtClean="0"/>
              <a:t> includes Working Groups, Task Groups, and other standards-developing committees with a PAR approved by the IEEE-SA Standards Board.</a:t>
            </a:r>
          </a:p>
        </p:txBody>
      </p:sp>
      <p:sp>
        <p:nvSpPr>
          <p:cNvPr id="2051" name="Rectangle 1026"/>
          <p:cNvSpPr>
            <a:spLocks noGrp="1" noChangeArrowheads="1"/>
          </p:cNvSpPr>
          <p:nvPr>
            <p:ph type="title"/>
          </p:nvPr>
        </p:nvSpPr>
        <p:spPr>
          <a:xfrm>
            <a:off x="533400" y="990600"/>
            <a:ext cx="7772400" cy="609600"/>
          </a:xfrm>
          <a:noFill/>
        </p:spPr>
        <p:txBody>
          <a:bodyPr lIns="90487" tIns="44450" rIns="90487" bIns="44450"/>
          <a:lstStyle/>
          <a:p>
            <a:r>
              <a:rPr lang="en-US" sz="2800" u="sng" dirty="0" smtClean="0"/>
              <a:t>Instructions for the WG Chair</a:t>
            </a:r>
          </a:p>
        </p:txBody>
      </p:sp>
      <p:sp>
        <p:nvSpPr>
          <p:cNvPr id="2052" name="Rectangle 1028"/>
          <p:cNvSpPr>
            <a:spLocks noChangeArrowheads="1"/>
          </p:cNvSpPr>
          <p:nvPr/>
        </p:nvSpPr>
        <p:spPr bwMode="auto">
          <a:xfrm>
            <a:off x="685800" y="-228600"/>
            <a:ext cx="7772400" cy="1069975"/>
          </a:xfrm>
          <a:prstGeom prst="rect">
            <a:avLst/>
          </a:prstGeom>
          <a:noFill/>
          <a:ln w="9525">
            <a:noFill/>
            <a:miter lim="800000"/>
            <a:headEnd/>
            <a:tailEnd/>
          </a:ln>
        </p:spPr>
        <p:txBody>
          <a:bodyPr anchor="ctr"/>
          <a:lstStyle/>
          <a:p>
            <a:pPr algn="ctr"/>
            <a:endParaRPr lang="en-GB" sz="3200" b="1" u="sng">
              <a:solidFill>
                <a:srgbClr val="000099"/>
              </a:solidFill>
              <a:latin typeface="Arial" pitchFamily="34" charset="0"/>
            </a:endParaRPr>
          </a:p>
        </p:txBody>
      </p:sp>
      <p:sp>
        <p:nvSpPr>
          <p:cNvPr id="2053" name="Rectangle 1029"/>
          <p:cNvSpPr>
            <a:spLocks noChangeArrowheads="1"/>
          </p:cNvSpPr>
          <p:nvPr/>
        </p:nvSpPr>
        <p:spPr bwMode="auto">
          <a:xfrm>
            <a:off x="381000" y="914400"/>
            <a:ext cx="8458200" cy="5562600"/>
          </a:xfrm>
          <a:prstGeom prst="rect">
            <a:avLst/>
          </a:prstGeom>
          <a:noFill/>
          <a:ln w="9525">
            <a:noFill/>
            <a:miter lim="800000"/>
            <a:headEnd/>
            <a:tailEnd/>
          </a:ln>
        </p:spPr>
        <p:txBody>
          <a:bodyPr/>
          <a:lstStyle/>
          <a:p>
            <a:pPr marL="233363" indent="-180975">
              <a:spcBef>
                <a:spcPct val="20000"/>
              </a:spcBef>
              <a:buClr>
                <a:srgbClr val="CC3300"/>
              </a:buClr>
              <a:buSzPct val="50000"/>
              <a:buFont typeface="Monotype Sorts"/>
              <a:buChar char="l"/>
            </a:pPr>
            <a:endParaRPr lang="en-GB" sz="1800">
              <a:solidFill>
                <a:srgbClr val="000099"/>
              </a:solidFill>
              <a:latin typeface="Arial" pitchFamily="34" charset="0"/>
            </a:endParaRPr>
          </a:p>
        </p:txBody>
      </p:sp>
      <p:sp>
        <p:nvSpPr>
          <p:cNvPr id="2054" name="Text Box 1030"/>
          <p:cNvSpPr txBox="1">
            <a:spLocks noChangeArrowheads="1"/>
          </p:cNvSpPr>
          <p:nvPr/>
        </p:nvSpPr>
        <p:spPr bwMode="auto">
          <a:xfrm>
            <a:off x="0" y="6486525"/>
            <a:ext cx="1914525" cy="304800"/>
          </a:xfrm>
          <a:prstGeom prst="rect">
            <a:avLst/>
          </a:prstGeom>
          <a:noFill/>
          <a:ln w="9525">
            <a:noFill/>
            <a:miter lim="800000"/>
            <a:headEnd/>
            <a:tailEnd/>
          </a:ln>
        </p:spPr>
        <p:txBody>
          <a:bodyPr wrap="none">
            <a:spAutoFit/>
          </a:bodyPr>
          <a:lstStyle/>
          <a:p>
            <a:r>
              <a:rPr lang="en-US" sz="1400" b="1"/>
              <a:t>(Optional to be shown)</a:t>
            </a:r>
          </a:p>
        </p:txBody>
      </p:sp>
      <p:sp>
        <p:nvSpPr>
          <p:cNvPr id="8" name="Slide Number Placeholder 7"/>
          <p:cNvSpPr>
            <a:spLocks noGrp="1"/>
          </p:cNvSpPr>
          <p:nvPr>
            <p:ph type="sldNum" sz="quarter" idx="12"/>
          </p:nvPr>
        </p:nvSpPr>
        <p:spPr/>
        <p:txBody>
          <a:bodyPr/>
          <a:lstStyle/>
          <a:p>
            <a:pPr>
              <a:defRPr/>
            </a:pPr>
            <a:r>
              <a:rPr lang="en-US" smtClean="0"/>
              <a:t>Slide </a:t>
            </a:r>
            <a:fld id="{9F280238-5E03-4A90-BACD-D800220B2674}" type="slidenum">
              <a:rPr lang="en-US" smtClean="0"/>
              <a:pPr>
                <a:defRPr/>
              </a:pPr>
              <a:t>24</a:t>
            </a:fld>
            <a:endParaRPr lang="en-US"/>
          </a:p>
        </p:txBody>
      </p:sp>
      <p:sp>
        <p:nvSpPr>
          <p:cNvPr id="10" name="Footer Placeholder 4"/>
          <p:cNvSpPr>
            <a:spLocks noGrp="1"/>
          </p:cNvSpPr>
          <p:nvPr>
            <p:ph type="ftr" sz="quarter" idx="11"/>
          </p:nvPr>
        </p:nvSpPr>
        <p:spPr>
          <a:xfrm>
            <a:off x="6637314" y="6475413"/>
            <a:ext cx="1906611" cy="184666"/>
          </a:xfrm>
          <a:noFill/>
        </p:spPr>
        <p:txBody>
          <a:bodyPr/>
          <a:lstStyle/>
          <a:p>
            <a:r>
              <a:rPr lang="en-US" altLang="ko-KR" dirty="0"/>
              <a:t>Yongho </a:t>
            </a:r>
            <a:r>
              <a:rPr lang="en-US" altLang="ko-KR" dirty="0" err="1"/>
              <a:t>Seok</a:t>
            </a:r>
            <a:r>
              <a:rPr lang="en-US" altLang="ko-KR" dirty="0"/>
              <a:t> (NEWRACOM)</a:t>
            </a:r>
          </a:p>
        </p:txBody>
      </p:sp>
      <p:sp>
        <p:nvSpPr>
          <p:cNvPr id="11" name="Date Placeholder 3"/>
          <p:cNvSpPr>
            <a:spLocks noGrp="1"/>
          </p:cNvSpPr>
          <p:nvPr>
            <p:ph type="dt" sz="quarter" idx="10"/>
          </p:nvPr>
        </p:nvSpPr>
        <p:spPr>
          <a:xfrm>
            <a:off x="696913" y="332601"/>
            <a:ext cx="968214" cy="276999"/>
          </a:xfrm>
          <a:noFill/>
        </p:spPr>
        <p:txBody>
          <a:bodyPr/>
          <a:lstStyle/>
          <a:p>
            <a:r>
              <a:rPr lang="en-US" altLang="ko-KR" dirty="0"/>
              <a:t>July 2015</a:t>
            </a:r>
          </a:p>
        </p:txBody>
      </p:sp>
    </p:spTree>
    <p:extLst>
      <p:ext uri="{BB962C8B-B14F-4D97-AF65-F5344CB8AC3E}">
        <p14:creationId xmlns:p14="http://schemas.microsoft.com/office/powerpoint/2010/main" val="163180252"/>
      </p:ext>
    </p:extLst>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381000" y="838200"/>
            <a:ext cx="8458200" cy="609600"/>
          </a:xfrm>
        </p:spPr>
        <p:txBody>
          <a:bodyPr/>
          <a:lstStyle/>
          <a:p>
            <a:r>
              <a:rPr lang="en-US" sz="3200" u="sng" dirty="0" smtClean="0"/>
              <a:t>Participants, Patents, and Duty to Inform</a:t>
            </a:r>
          </a:p>
        </p:txBody>
      </p:sp>
      <p:sp>
        <p:nvSpPr>
          <p:cNvPr id="3075" name="Rectangle 3"/>
          <p:cNvSpPr>
            <a:spLocks noChangeArrowheads="1"/>
          </p:cNvSpPr>
          <p:nvPr/>
        </p:nvSpPr>
        <p:spPr bwMode="auto">
          <a:xfrm>
            <a:off x="533400" y="228600"/>
            <a:ext cx="8229600" cy="762000"/>
          </a:xfrm>
          <a:prstGeom prst="rect">
            <a:avLst/>
          </a:prstGeom>
          <a:noFill/>
          <a:ln w="9525">
            <a:noFill/>
            <a:miter lim="800000"/>
            <a:headEnd/>
            <a:tailEnd/>
          </a:ln>
        </p:spPr>
        <p:txBody>
          <a:bodyPr anchor="ctr"/>
          <a:lstStyle/>
          <a:p>
            <a:pPr algn="ctr"/>
            <a:endParaRPr lang="en-GB" b="1" u="sng">
              <a:solidFill>
                <a:srgbClr val="000099"/>
              </a:solidFill>
              <a:latin typeface="Helvetica" pitchFamily="34" charset="0"/>
            </a:endParaRPr>
          </a:p>
        </p:txBody>
      </p:sp>
      <p:sp>
        <p:nvSpPr>
          <p:cNvPr id="3076" name="Rectangle 4"/>
          <p:cNvSpPr>
            <a:spLocks noChangeArrowheads="1"/>
          </p:cNvSpPr>
          <p:nvPr/>
        </p:nvSpPr>
        <p:spPr bwMode="auto">
          <a:xfrm>
            <a:off x="533400" y="1600200"/>
            <a:ext cx="8229600" cy="3962400"/>
          </a:xfrm>
          <a:prstGeom prst="rect">
            <a:avLst/>
          </a:prstGeom>
          <a:noFill/>
          <a:ln w="9525">
            <a:noFill/>
            <a:miter lim="800000"/>
            <a:headEnd/>
            <a:tailEnd/>
          </a:ln>
        </p:spPr>
        <p:txBody>
          <a:bodyPr/>
          <a:lstStyle/>
          <a:p>
            <a:pPr marL="230188" indent="-230188">
              <a:lnSpc>
                <a:spcPct val="80000"/>
              </a:lnSpc>
              <a:spcBef>
                <a:spcPct val="20000"/>
              </a:spcBef>
              <a:buClr>
                <a:srgbClr val="CC3300"/>
              </a:buClr>
              <a:buSzPct val="50000"/>
              <a:buFont typeface="Monotype Sorts"/>
              <a:buChar char="l"/>
            </a:pPr>
            <a:endParaRPr lang="en-US" sz="500" u="sng" dirty="0">
              <a:solidFill>
                <a:srgbClr val="FF0000"/>
              </a:solidFill>
              <a:latin typeface="Arial" pitchFamily="34" charset="0"/>
            </a:endParaRPr>
          </a:p>
          <a:p>
            <a:pPr marL="230188" indent="-230188">
              <a:spcBef>
                <a:spcPct val="20000"/>
              </a:spcBef>
              <a:buClr>
                <a:srgbClr val="CC3300"/>
              </a:buClr>
              <a:buSzPct val="50000"/>
              <a:buFont typeface="Monotype Sorts"/>
              <a:buNone/>
            </a:pPr>
            <a:r>
              <a:rPr lang="en-US" sz="1600" b="1" dirty="0">
                <a:solidFill>
                  <a:srgbClr val="000099"/>
                </a:solidFill>
                <a:latin typeface="Arial" pitchFamily="34" charset="0"/>
              </a:rPr>
              <a:t>	</a:t>
            </a:r>
            <a:r>
              <a:rPr lang="en-US" b="1" dirty="0">
                <a:solidFill>
                  <a:srgbClr val="000099"/>
                </a:solidFill>
                <a:latin typeface="Arial" pitchFamily="34" charset="0"/>
              </a:rPr>
              <a:t>All participants in this meeting have certain obligations under the IEEE-SA Patent Policy.  Participants: </a:t>
            </a:r>
          </a:p>
          <a:p>
            <a:pPr marL="630238" lvl="1" indent="-285750">
              <a:spcBef>
                <a:spcPct val="20000"/>
              </a:spcBef>
              <a:buClr>
                <a:srgbClr val="CC3300"/>
              </a:buClr>
              <a:buSzPct val="50000"/>
              <a:buFont typeface="Monotype Sorts"/>
              <a:buChar char="l"/>
            </a:pPr>
            <a:r>
              <a:rPr lang="en-US" b="1" dirty="0">
                <a:solidFill>
                  <a:srgbClr val="000099"/>
                </a:solidFill>
                <a:latin typeface="Arial" pitchFamily="34" charset="0"/>
              </a:rPr>
              <a:t>“Shall inform the IEEE (or cause the IEEE to be informed)” of the identity of each “holder of any potential Essential Patent Claims of which they are personally aware” if the claims are owned or controlled by the participant or the entity the participant is from, employed by, or otherwise represents</a:t>
            </a:r>
          </a:p>
          <a:p>
            <a:pPr marL="1143000" lvl="2" indent="-228600">
              <a:spcBef>
                <a:spcPct val="20000"/>
              </a:spcBef>
              <a:buClr>
                <a:srgbClr val="CC3300"/>
              </a:buClr>
              <a:buSzPct val="50000"/>
              <a:buFont typeface="Monotype Sorts"/>
              <a:buChar char="l"/>
            </a:pPr>
            <a:r>
              <a:rPr lang="en-US" b="1" dirty="0">
                <a:solidFill>
                  <a:srgbClr val="000099"/>
                </a:solidFill>
                <a:latin typeface="Arial" pitchFamily="34" charset="0"/>
              </a:rPr>
              <a:t>“Personal awareness” means that the participant “is personally aware that the holder may have a potential Essential Patent Claim,” even if the participant is not personally aware of the specific patents or</a:t>
            </a:r>
            <a:r>
              <a:rPr lang="en-US" b="1" dirty="0">
                <a:solidFill>
                  <a:srgbClr val="FF3300"/>
                </a:solidFill>
                <a:latin typeface="Arial" pitchFamily="34" charset="0"/>
              </a:rPr>
              <a:t> </a:t>
            </a:r>
            <a:r>
              <a:rPr lang="en-US" b="1" dirty="0">
                <a:solidFill>
                  <a:srgbClr val="000099"/>
                </a:solidFill>
                <a:latin typeface="Arial" pitchFamily="34" charset="0"/>
              </a:rPr>
              <a:t>patent claims</a:t>
            </a:r>
          </a:p>
          <a:p>
            <a:pPr marL="630238" lvl="1" indent="-285750">
              <a:spcBef>
                <a:spcPct val="20000"/>
              </a:spcBef>
              <a:buClr>
                <a:srgbClr val="CC3300"/>
              </a:buClr>
              <a:buSzPct val="50000"/>
              <a:buFont typeface="Monotype Sorts"/>
              <a:buChar char="l"/>
            </a:pPr>
            <a:r>
              <a:rPr lang="en-US" b="1" dirty="0">
                <a:solidFill>
                  <a:srgbClr val="000099"/>
                </a:solidFill>
                <a:latin typeface="Arial" pitchFamily="34" charset="0"/>
              </a:rPr>
              <a:t>“Should inform the IEEE (or cause the IEEE to be informed)” of the identity of “any other holders of such potential Essential Patent Claims” (that is, third parties that are not affiliated with the participant, with the participant’s employer, or with anyone else that the participant is from or otherwise represents)</a:t>
            </a:r>
          </a:p>
          <a:p>
            <a:pPr marL="630238" lvl="1" indent="-285750">
              <a:spcBef>
                <a:spcPct val="20000"/>
              </a:spcBef>
              <a:buClr>
                <a:srgbClr val="CC3300"/>
              </a:buClr>
              <a:buSzPct val="50000"/>
              <a:buFont typeface="Monotype Sorts"/>
              <a:buChar char="l"/>
            </a:pPr>
            <a:r>
              <a:rPr lang="en-US" b="1" dirty="0">
                <a:solidFill>
                  <a:srgbClr val="000099"/>
                </a:solidFill>
                <a:latin typeface="Arial" pitchFamily="34" charset="0"/>
              </a:rPr>
              <a:t>The above does not apply if the patent</a:t>
            </a:r>
            <a:r>
              <a:rPr lang="en-US" b="1" dirty="0">
                <a:solidFill>
                  <a:srgbClr val="FF3300"/>
                </a:solidFill>
                <a:latin typeface="Arial" pitchFamily="34" charset="0"/>
              </a:rPr>
              <a:t> </a:t>
            </a:r>
            <a:r>
              <a:rPr lang="en-US" b="1" dirty="0">
                <a:solidFill>
                  <a:srgbClr val="000099"/>
                </a:solidFill>
                <a:latin typeface="Arial" pitchFamily="34" charset="0"/>
              </a:rPr>
              <a:t>claim is already the subject of an Accepted Letter of Assurance that applies to the proposed standard(s) under consideration by this group</a:t>
            </a:r>
          </a:p>
          <a:p>
            <a:pPr marL="230188" indent="-230188">
              <a:spcBef>
                <a:spcPct val="20000"/>
              </a:spcBef>
              <a:buClr>
                <a:srgbClr val="CC3300"/>
              </a:buClr>
              <a:buSzPct val="50000"/>
              <a:buFont typeface="Monotype Sorts"/>
              <a:buNone/>
            </a:pPr>
            <a:r>
              <a:rPr lang="en-GB" dirty="0">
                <a:solidFill>
                  <a:srgbClr val="000099"/>
                </a:solidFill>
                <a:latin typeface="Arial" pitchFamily="34" charset="0"/>
              </a:rPr>
              <a:t>		Quoted text excerpted from IEEE-SA Standards Board Bylaws </a:t>
            </a:r>
            <a:r>
              <a:rPr lang="en-GB" dirty="0" err="1">
                <a:solidFill>
                  <a:srgbClr val="000099"/>
                </a:solidFill>
                <a:latin typeface="Arial" pitchFamily="34" charset="0"/>
              </a:rPr>
              <a:t>subclause</a:t>
            </a:r>
            <a:r>
              <a:rPr lang="en-GB" dirty="0">
                <a:solidFill>
                  <a:srgbClr val="000099"/>
                </a:solidFill>
                <a:latin typeface="Arial" pitchFamily="34" charset="0"/>
              </a:rPr>
              <a:t> 6.2</a:t>
            </a:r>
            <a:endParaRPr lang="en-US" dirty="0">
              <a:solidFill>
                <a:srgbClr val="000099"/>
              </a:solidFill>
              <a:latin typeface="Arial" pitchFamily="34" charset="0"/>
            </a:endParaRPr>
          </a:p>
          <a:p>
            <a:pPr marL="230188" indent="-230188">
              <a:spcBef>
                <a:spcPct val="20000"/>
              </a:spcBef>
              <a:buClr>
                <a:srgbClr val="CC3300"/>
              </a:buClr>
              <a:buSzPct val="50000"/>
              <a:buFont typeface="Monotype Sorts"/>
              <a:buChar char="l"/>
            </a:pPr>
            <a:r>
              <a:rPr lang="en-US" b="1" dirty="0">
                <a:solidFill>
                  <a:srgbClr val="000099"/>
                </a:solidFill>
                <a:latin typeface="Arial" pitchFamily="34" charset="0"/>
              </a:rPr>
              <a:t>Early identification of holders of potential Essential Patent Claims is strongly encouraged</a:t>
            </a:r>
          </a:p>
          <a:p>
            <a:pPr marL="230188" indent="-230188">
              <a:spcBef>
                <a:spcPct val="20000"/>
              </a:spcBef>
              <a:buClr>
                <a:srgbClr val="CC3300"/>
              </a:buClr>
              <a:buSzPct val="50000"/>
              <a:buFont typeface="Monotype Sorts"/>
              <a:buChar char="l"/>
            </a:pPr>
            <a:r>
              <a:rPr lang="en-US" b="1" dirty="0">
                <a:solidFill>
                  <a:srgbClr val="000099"/>
                </a:solidFill>
                <a:latin typeface="Arial" pitchFamily="34" charset="0"/>
              </a:rPr>
              <a:t>No duty to perform a patent search</a:t>
            </a:r>
            <a:endParaRPr lang="en-GB" b="1" dirty="0">
              <a:solidFill>
                <a:srgbClr val="000099"/>
              </a:solidFill>
              <a:latin typeface="Arial" pitchFamily="34" charset="0"/>
            </a:endParaRPr>
          </a:p>
        </p:txBody>
      </p:sp>
      <p:sp>
        <p:nvSpPr>
          <p:cNvPr id="3077" name="Text Box 5"/>
          <p:cNvSpPr txBox="1">
            <a:spLocks noChangeArrowheads="1"/>
          </p:cNvSpPr>
          <p:nvPr/>
        </p:nvSpPr>
        <p:spPr bwMode="auto">
          <a:xfrm>
            <a:off x="57150" y="6438900"/>
            <a:ext cx="952500" cy="366713"/>
          </a:xfrm>
          <a:prstGeom prst="rect">
            <a:avLst/>
          </a:prstGeom>
          <a:noFill/>
          <a:ln w="9525">
            <a:noFill/>
            <a:miter lim="800000"/>
            <a:headEnd/>
            <a:tailEnd/>
          </a:ln>
        </p:spPr>
        <p:txBody>
          <a:bodyPr wrap="none">
            <a:spAutoFit/>
          </a:bodyPr>
          <a:lstStyle/>
          <a:p>
            <a:r>
              <a:rPr lang="en-US" sz="1800" b="1" u="sng"/>
              <a:t>Slide #1</a:t>
            </a:r>
            <a:endParaRPr lang="en-US"/>
          </a:p>
        </p:txBody>
      </p:sp>
      <p:sp>
        <p:nvSpPr>
          <p:cNvPr id="7" name="Slide Number Placeholder 6"/>
          <p:cNvSpPr>
            <a:spLocks noGrp="1"/>
          </p:cNvSpPr>
          <p:nvPr>
            <p:ph type="sldNum" sz="quarter" idx="12"/>
          </p:nvPr>
        </p:nvSpPr>
        <p:spPr/>
        <p:txBody>
          <a:bodyPr/>
          <a:lstStyle/>
          <a:p>
            <a:pPr>
              <a:defRPr/>
            </a:pPr>
            <a:r>
              <a:rPr lang="en-US" smtClean="0"/>
              <a:t>Slide </a:t>
            </a:r>
            <a:fld id="{9F280238-5E03-4A90-BACD-D800220B2674}" type="slidenum">
              <a:rPr lang="en-US" smtClean="0"/>
              <a:pPr>
                <a:defRPr/>
              </a:pPr>
              <a:t>25</a:t>
            </a:fld>
            <a:endParaRPr lang="en-US"/>
          </a:p>
        </p:txBody>
      </p:sp>
      <p:sp>
        <p:nvSpPr>
          <p:cNvPr id="9" name="Footer Placeholder 4"/>
          <p:cNvSpPr>
            <a:spLocks noGrp="1"/>
          </p:cNvSpPr>
          <p:nvPr>
            <p:ph type="ftr" sz="quarter" idx="11"/>
          </p:nvPr>
        </p:nvSpPr>
        <p:spPr>
          <a:xfrm>
            <a:off x="6637314" y="6475413"/>
            <a:ext cx="1906611" cy="184666"/>
          </a:xfrm>
          <a:noFill/>
        </p:spPr>
        <p:txBody>
          <a:bodyPr/>
          <a:lstStyle/>
          <a:p>
            <a:r>
              <a:rPr lang="en-US" altLang="ko-KR" dirty="0"/>
              <a:t>Yongho </a:t>
            </a:r>
            <a:r>
              <a:rPr lang="en-US" altLang="ko-KR" dirty="0" err="1"/>
              <a:t>Seok</a:t>
            </a:r>
            <a:r>
              <a:rPr lang="en-US" altLang="ko-KR" dirty="0"/>
              <a:t> (NEWRACOM)</a:t>
            </a:r>
          </a:p>
        </p:txBody>
      </p:sp>
      <p:sp>
        <p:nvSpPr>
          <p:cNvPr id="11" name="Date Placeholder 3"/>
          <p:cNvSpPr>
            <a:spLocks noGrp="1"/>
          </p:cNvSpPr>
          <p:nvPr>
            <p:ph type="dt" sz="quarter" idx="10"/>
          </p:nvPr>
        </p:nvSpPr>
        <p:spPr>
          <a:xfrm>
            <a:off x="696913" y="332601"/>
            <a:ext cx="968214" cy="276999"/>
          </a:xfrm>
          <a:noFill/>
        </p:spPr>
        <p:txBody>
          <a:bodyPr/>
          <a:lstStyle/>
          <a:p>
            <a:r>
              <a:rPr lang="en-US" altLang="ko-KR" dirty="0"/>
              <a:t>July 2015</a:t>
            </a:r>
          </a:p>
        </p:txBody>
      </p:sp>
    </p:spTree>
    <p:extLst>
      <p:ext uri="{BB962C8B-B14F-4D97-AF65-F5344CB8AC3E}">
        <p14:creationId xmlns:p14="http://schemas.microsoft.com/office/powerpoint/2010/main" val="2525575592"/>
      </p:ext>
    </p:extLst>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609600" y="685800"/>
            <a:ext cx="7772400" cy="762000"/>
          </a:xfrm>
        </p:spPr>
        <p:txBody>
          <a:bodyPr/>
          <a:lstStyle/>
          <a:p>
            <a:r>
              <a:rPr lang="en-GB" u="sng" dirty="0" smtClean="0"/>
              <a:t>Patent Related Links</a:t>
            </a:r>
            <a:endParaRPr lang="en-US" u="sng" dirty="0" smtClean="0"/>
          </a:p>
        </p:txBody>
      </p:sp>
      <p:sp>
        <p:nvSpPr>
          <p:cNvPr id="4099" name="Rectangle 3"/>
          <p:cNvSpPr>
            <a:spLocks noGrp="1" noChangeArrowheads="1"/>
          </p:cNvSpPr>
          <p:nvPr>
            <p:ph type="body" idx="1"/>
          </p:nvPr>
        </p:nvSpPr>
        <p:spPr>
          <a:xfrm>
            <a:off x="0" y="1524000"/>
            <a:ext cx="8991600" cy="3505200"/>
          </a:xfrm>
        </p:spPr>
        <p:txBody>
          <a:bodyPr/>
          <a:lstStyle/>
          <a:p>
            <a:pPr lvl="1">
              <a:lnSpc>
                <a:spcPct val="90000"/>
              </a:lnSpc>
              <a:buFont typeface="Monotype Sorts"/>
              <a:buNone/>
            </a:pPr>
            <a:r>
              <a:rPr lang="en-US" sz="2400" dirty="0" smtClean="0">
                <a:cs typeface="Times New Roman" pitchFamily="18" charset="0"/>
              </a:rPr>
              <a:t>	All participants should be familiar with their obligations under the IEEE-SA Policies &amp; Procedures for standards development.</a:t>
            </a:r>
          </a:p>
          <a:p>
            <a:pPr lvl="1">
              <a:lnSpc>
                <a:spcPct val="90000"/>
              </a:lnSpc>
              <a:buFont typeface="Monotype Sorts"/>
              <a:buNone/>
            </a:pPr>
            <a:r>
              <a:rPr lang="en-US" sz="2400" dirty="0" smtClean="0">
                <a:cs typeface="Times New Roman" pitchFamily="18" charset="0"/>
              </a:rPr>
              <a:t>	Patent Policy is stated in these sources:</a:t>
            </a:r>
          </a:p>
          <a:p>
            <a:pPr lvl="1">
              <a:lnSpc>
                <a:spcPct val="90000"/>
              </a:lnSpc>
              <a:buFont typeface="Monotype Sorts"/>
              <a:buNone/>
            </a:pPr>
            <a:r>
              <a:rPr lang="en-GB" sz="2400" dirty="0" smtClean="0"/>
              <a:t>		IEEE-SA Standards Boards Bylaws</a:t>
            </a:r>
          </a:p>
          <a:p>
            <a:pPr lvl="1">
              <a:lnSpc>
                <a:spcPct val="90000"/>
              </a:lnSpc>
              <a:buFont typeface="Monotype Sorts"/>
              <a:buNone/>
            </a:pPr>
            <a:r>
              <a:rPr lang="en-US" sz="2100" dirty="0" smtClean="0"/>
              <a:t>		</a:t>
            </a:r>
            <a:r>
              <a:rPr lang="en-US" sz="2100" i="1" dirty="0" smtClean="0"/>
              <a:t>http://standards.ieee.org/guides/bylaws/sect6-7.html#6</a:t>
            </a:r>
          </a:p>
          <a:p>
            <a:pPr lvl="1">
              <a:lnSpc>
                <a:spcPct val="90000"/>
              </a:lnSpc>
              <a:buFont typeface="Monotype Sorts"/>
              <a:buNone/>
            </a:pPr>
            <a:r>
              <a:rPr lang="en-GB" sz="2400" dirty="0" smtClean="0"/>
              <a:t>		IEEE-SA Standards Board Operations Manual</a:t>
            </a:r>
          </a:p>
          <a:p>
            <a:pPr lvl="1">
              <a:lnSpc>
                <a:spcPct val="90000"/>
              </a:lnSpc>
              <a:buFont typeface="Monotype Sorts"/>
              <a:buNone/>
            </a:pPr>
            <a:r>
              <a:rPr lang="en-US" sz="2400" dirty="0" smtClean="0"/>
              <a:t>		</a:t>
            </a:r>
            <a:r>
              <a:rPr lang="en-US" sz="2100" i="1" dirty="0" smtClean="0"/>
              <a:t>http://standards.ieee.org/guides/opman/sect6.html#6.3</a:t>
            </a:r>
            <a:endParaRPr lang="en-US" sz="2400" dirty="0" smtClean="0"/>
          </a:p>
          <a:p>
            <a:pPr lvl="1">
              <a:lnSpc>
                <a:spcPct val="90000"/>
              </a:lnSpc>
              <a:buFont typeface="Monotype Sorts"/>
              <a:buNone/>
            </a:pPr>
            <a:r>
              <a:rPr lang="en-US" sz="2400" dirty="0" smtClean="0">
                <a:cs typeface="Times New Roman" pitchFamily="18" charset="0"/>
              </a:rPr>
              <a:t>	Material about the patent policy is available at</a:t>
            </a:r>
            <a:r>
              <a:rPr lang="en-US" sz="2400" dirty="0" smtClean="0"/>
              <a:t> </a:t>
            </a:r>
          </a:p>
          <a:p>
            <a:pPr lvl="1">
              <a:lnSpc>
                <a:spcPct val="90000"/>
              </a:lnSpc>
              <a:buFont typeface="Monotype Sorts"/>
              <a:buNone/>
            </a:pPr>
            <a:r>
              <a:rPr lang="en-US" sz="2400" dirty="0" smtClean="0"/>
              <a:t>		</a:t>
            </a:r>
            <a:r>
              <a:rPr lang="en-US" sz="2100" i="1" dirty="0" smtClean="0"/>
              <a:t>http://standards.ieee.org/board/pat/pat-material.html</a:t>
            </a:r>
          </a:p>
        </p:txBody>
      </p:sp>
      <p:sp>
        <p:nvSpPr>
          <p:cNvPr id="4100" name="Text Box 6"/>
          <p:cNvSpPr txBox="1">
            <a:spLocks noChangeArrowheads="1"/>
          </p:cNvSpPr>
          <p:nvPr/>
        </p:nvSpPr>
        <p:spPr bwMode="auto">
          <a:xfrm>
            <a:off x="57150" y="6438900"/>
            <a:ext cx="952500" cy="366713"/>
          </a:xfrm>
          <a:prstGeom prst="rect">
            <a:avLst/>
          </a:prstGeom>
          <a:noFill/>
          <a:ln w="9525">
            <a:noFill/>
            <a:miter lim="800000"/>
            <a:headEnd/>
            <a:tailEnd/>
          </a:ln>
        </p:spPr>
        <p:txBody>
          <a:bodyPr wrap="none">
            <a:spAutoFit/>
          </a:bodyPr>
          <a:lstStyle/>
          <a:p>
            <a:r>
              <a:rPr lang="en-US" sz="1800" b="1" u="sng"/>
              <a:t>Slide #2</a:t>
            </a:r>
            <a:endParaRPr lang="en-US"/>
          </a:p>
        </p:txBody>
      </p:sp>
      <p:sp>
        <p:nvSpPr>
          <p:cNvPr id="4101" name="Rectangle 7"/>
          <p:cNvSpPr>
            <a:spLocks noChangeArrowheads="1"/>
          </p:cNvSpPr>
          <p:nvPr/>
        </p:nvSpPr>
        <p:spPr bwMode="auto">
          <a:xfrm>
            <a:off x="1295400" y="5273675"/>
            <a:ext cx="6781800" cy="822325"/>
          </a:xfrm>
          <a:prstGeom prst="rect">
            <a:avLst/>
          </a:prstGeom>
          <a:noFill/>
          <a:ln w="9525">
            <a:noFill/>
            <a:miter lim="800000"/>
            <a:headEnd/>
            <a:tailEnd/>
          </a:ln>
        </p:spPr>
        <p:txBody>
          <a:bodyPr>
            <a:spAutoFit/>
          </a:bodyPr>
          <a:lstStyle/>
          <a:p>
            <a:r>
              <a:rPr lang="en-US" sz="1200" b="1" dirty="0">
                <a:solidFill>
                  <a:srgbClr val="000099"/>
                </a:solidFill>
                <a:latin typeface="Arial" pitchFamily="34" charset="0"/>
              </a:rPr>
              <a:t>If you have questions, contact the IEEE-SA Standards Board Patent Committee Administrator at patcom@ieee.org or visit http://standards.ieee.org/board/pat/index.html</a:t>
            </a:r>
          </a:p>
          <a:p>
            <a:pPr algn="ctr">
              <a:lnSpc>
                <a:spcPct val="80000"/>
              </a:lnSpc>
              <a:spcBef>
                <a:spcPct val="20000"/>
              </a:spcBef>
              <a:buClr>
                <a:srgbClr val="CC3300"/>
              </a:buClr>
              <a:buSzPct val="50000"/>
              <a:buFont typeface="Monotype Sorts"/>
              <a:buNone/>
            </a:pPr>
            <a:endParaRPr lang="en-US" sz="1200" b="1" dirty="0">
              <a:solidFill>
                <a:srgbClr val="000099"/>
              </a:solidFill>
              <a:latin typeface="Arial" pitchFamily="34" charset="0"/>
            </a:endParaRPr>
          </a:p>
          <a:p>
            <a:pPr algn="ctr">
              <a:lnSpc>
                <a:spcPct val="80000"/>
              </a:lnSpc>
              <a:spcBef>
                <a:spcPct val="20000"/>
              </a:spcBef>
              <a:buClr>
                <a:srgbClr val="CC3300"/>
              </a:buClr>
              <a:buSzPct val="50000"/>
              <a:buFont typeface="Monotype Sorts"/>
              <a:buNone/>
            </a:pPr>
            <a:r>
              <a:rPr lang="en-US" sz="1200" b="1" dirty="0">
                <a:solidFill>
                  <a:srgbClr val="000099"/>
                </a:solidFill>
                <a:latin typeface="Arial" pitchFamily="34" charset="0"/>
              </a:rPr>
              <a:t>This slide set is available at http://standards.ieee.org/board/pat/pat-slideset.ppt </a:t>
            </a:r>
          </a:p>
        </p:txBody>
      </p:sp>
      <p:sp>
        <p:nvSpPr>
          <p:cNvPr id="7" name="Slide Number Placeholder 6"/>
          <p:cNvSpPr>
            <a:spLocks noGrp="1"/>
          </p:cNvSpPr>
          <p:nvPr>
            <p:ph type="sldNum" sz="quarter" idx="12"/>
          </p:nvPr>
        </p:nvSpPr>
        <p:spPr/>
        <p:txBody>
          <a:bodyPr/>
          <a:lstStyle/>
          <a:p>
            <a:pPr>
              <a:defRPr/>
            </a:pPr>
            <a:r>
              <a:rPr lang="en-US" smtClean="0"/>
              <a:t>Slide </a:t>
            </a:r>
            <a:fld id="{9F280238-5E03-4A90-BACD-D800220B2674}" type="slidenum">
              <a:rPr lang="en-US" smtClean="0"/>
              <a:pPr>
                <a:defRPr/>
              </a:pPr>
              <a:t>26</a:t>
            </a:fld>
            <a:endParaRPr lang="en-US"/>
          </a:p>
        </p:txBody>
      </p:sp>
      <p:sp>
        <p:nvSpPr>
          <p:cNvPr id="9" name="Footer Placeholder 4"/>
          <p:cNvSpPr>
            <a:spLocks noGrp="1"/>
          </p:cNvSpPr>
          <p:nvPr>
            <p:ph type="ftr" sz="quarter" idx="11"/>
          </p:nvPr>
        </p:nvSpPr>
        <p:spPr>
          <a:xfrm>
            <a:off x="6637314" y="6475413"/>
            <a:ext cx="1906611" cy="184666"/>
          </a:xfrm>
          <a:noFill/>
        </p:spPr>
        <p:txBody>
          <a:bodyPr/>
          <a:lstStyle/>
          <a:p>
            <a:r>
              <a:rPr lang="en-US" altLang="ko-KR" dirty="0"/>
              <a:t>Yongho </a:t>
            </a:r>
            <a:r>
              <a:rPr lang="en-US" altLang="ko-KR" dirty="0" err="1"/>
              <a:t>Seok</a:t>
            </a:r>
            <a:r>
              <a:rPr lang="en-US" altLang="ko-KR" dirty="0"/>
              <a:t> (NEWRACOM)</a:t>
            </a:r>
          </a:p>
        </p:txBody>
      </p:sp>
      <p:sp>
        <p:nvSpPr>
          <p:cNvPr id="11" name="Date Placeholder 3"/>
          <p:cNvSpPr>
            <a:spLocks noGrp="1"/>
          </p:cNvSpPr>
          <p:nvPr>
            <p:ph type="dt" sz="quarter" idx="10"/>
          </p:nvPr>
        </p:nvSpPr>
        <p:spPr>
          <a:xfrm>
            <a:off x="696913" y="332601"/>
            <a:ext cx="968214" cy="276999"/>
          </a:xfrm>
          <a:noFill/>
        </p:spPr>
        <p:txBody>
          <a:bodyPr/>
          <a:lstStyle/>
          <a:p>
            <a:r>
              <a:rPr lang="en-US" altLang="ko-KR" dirty="0"/>
              <a:t>July 2015</a:t>
            </a:r>
          </a:p>
        </p:txBody>
      </p:sp>
    </p:spTree>
    <p:extLst>
      <p:ext uri="{BB962C8B-B14F-4D97-AF65-F5344CB8AC3E}">
        <p14:creationId xmlns:p14="http://schemas.microsoft.com/office/powerpoint/2010/main" val="778255279"/>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1026"/>
          <p:cNvSpPr>
            <a:spLocks noGrp="1" noChangeArrowheads="1"/>
          </p:cNvSpPr>
          <p:nvPr>
            <p:ph type="title"/>
          </p:nvPr>
        </p:nvSpPr>
        <p:spPr>
          <a:xfrm>
            <a:off x="304800" y="381000"/>
            <a:ext cx="8686800" cy="1143000"/>
          </a:xfrm>
        </p:spPr>
        <p:txBody>
          <a:bodyPr/>
          <a:lstStyle/>
          <a:p>
            <a:r>
              <a:rPr lang="en-US" smtClean="0"/>
              <a:t>Call for Potentially Essential Patents</a:t>
            </a:r>
          </a:p>
        </p:txBody>
      </p:sp>
      <p:sp>
        <p:nvSpPr>
          <p:cNvPr id="5123" name="Rectangle 1027"/>
          <p:cNvSpPr>
            <a:spLocks noGrp="1" noChangeArrowheads="1"/>
          </p:cNvSpPr>
          <p:nvPr>
            <p:ph type="body" idx="1"/>
          </p:nvPr>
        </p:nvSpPr>
        <p:spPr/>
        <p:txBody>
          <a:bodyPr/>
          <a:lstStyle/>
          <a:p>
            <a:r>
              <a:rPr lang="en-US" sz="2800" smtClean="0"/>
              <a:t>If anyone in this meeting is personally aware of the holder of any patent claims that are potentially essential to implementation of the proposed standard(s) under consideration by this group and that are not already the subject of an Accepted Letter of Assurance: </a:t>
            </a:r>
          </a:p>
          <a:p>
            <a:pPr lvl="1"/>
            <a:r>
              <a:rPr lang="en-US" sz="2000" smtClean="0"/>
              <a:t>Either speak up now or</a:t>
            </a:r>
          </a:p>
          <a:p>
            <a:pPr lvl="1"/>
            <a:r>
              <a:rPr lang="en-US" sz="2000" smtClean="0"/>
              <a:t>Provide the chair of this group with the identity of the holder(s) of any and all such claims as soon as possible or</a:t>
            </a:r>
          </a:p>
          <a:p>
            <a:pPr lvl="1"/>
            <a:r>
              <a:rPr lang="en-US" sz="2000" smtClean="0"/>
              <a:t>Cause an LOA to be submitted</a:t>
            </a:r>
          </a:p>
        </p:txBody>
      </p:sp>
      <p:sp>
        <p:nvSpPr>
          <p:cNvPr id="5124" name="Text Box 1028"/>
          <p:cNvSpPr txBox="1">
            <a:spLocks noChangeArrowheads="1"/>
          </p:cNvSpPr>
          <p:nvPr/>
        </p:nvSpPr>
        <p:spPr bwMode="auto">
          <a:xfrm>
            <a:off x="57150" y="6438900"/>
            <a:ext cx="952500" cy="366713"/>
          </a:xfrm>
          <a:prstGeom prst="rect">
            <a:avLst/>
          </a:prstGeom>
          <a:noFill/>
          <a:ln w="9525">
            <a:noFill/>
            <a:miter lim="800000"/>
            <a:headEnd/>
            <a:tailEnd/>
          </a:ln>
        </p:spPr>
        <p:txBody>
          <a:bodyPr wrap="none">
            <a:spAutoFit/>
          </a:bodyPr>
          <a:lstStyle/>
          <a:p>
            <a:r>
              <a:rPr lang="en-US" sz="1800" b="1" u="sng"/>
              <a:t>Slide #3</a:t>
            </a:r>
          </a:p>
        </p:txBody>
      </p:sp>
      <p:sp>
        <p:nvSpPr>
          <p:cNvPr id="6" name="Slide Number Placeholder 5"/>
          <p:cNvSpPr>
            <a:spLocks noGrp="1"/>
          </p:cNvSpPr>
          <p:nvPr>
            <p:ph type="sldNum" sz="quarter" idx="12"/>
          </p:nvPr>
        </p:nvSpPr>
        <p:spPr/>
        <p:txBody>
          <a:bodyPr/>
          <a:lstStyle/>
          <a:p>
            <a:pPr>
              <a:defRPr/>
            </a:pPr>
            <a:r>
              <a:rPr lang="en-US" smtClean="0"/>
              <a:t>Slide </a:t>
            </a:r>
            <a:fld id="{9F280238-5E03-4A90-BACD-D800220B2674}" type="slidenum">
              <a:rPr lang="en-US" smtClean="0"/>
              <a:pPr>
                <a:defRPr/>
              </a:pPr>
              <a:t>27</a:t>
            </a:fld>
            <a:endParaRPr lang="en-US"/>
          </a:p>
        </p:txBody>
      </p:sp>
      <p:sp>
        <p:nvSpPr>
          <p:cNvPr id="8" name="Footer Placeholder 4"/>
          <p:cNvSpPr>
            <a:spLocks noGrp="1"/>
          </p:cNvSpPr>
          <p:nvPr>
            <p:ph type="ftr" sz="quarter" idx="11"/>
          </p:nvPr>
        </p:nvSpPr>
        <p:spPr>
          <a:xfrm>
            <a:off x="6637314" y="6475413"/>
            <a:ext cx="1906611" cy="184666"/>
          </a:xfrm>
          <a:noFill/>
        </p:spPr>
        <p:txBody>
          <a:bodyPr/>
          <a:lstStyle/>
          <a:p>
            <a:r>
              <a:rPr lang="en-US" altLang="ko-KR" dirty="0"/>
              <a:t>Yongho </a:t>
            </a:r>
            <a:r>
              <a:rPr lang="en-US" altLang="ko-KR" dirty="0" err="1"/>
              <a:t>Seok</a:t>
            </a:r>
            <a:r>
              <a:rPr lang="en-US" altLang="ko-KR" dirty="0"/>
              <a:t> (NEWRACOM)</a:t>
            </a:r>
          </a:p>
        </p:txBody>
      </p:sp>
      <p:sp>
        <p:nvSpPr>
          <p:cNvPr id="10" name="Date Placeholder 3"/>
          <p:cNvSpPr>
            <a:spLocks noGrp="1"/>
          </p:cNvSpPr>
          <p:nvPr>
            <p:ph type="dt" sz="quarter" idx="10"/>
          </p:nvPr>
        </p:nvSpPr>
        <p:spPr>
          <a:xfrm>
            <a:off x="696913" y="332601"/>
            <a:ext cx="968214" cy="276999"/>
          </a:xfrm>
          <a:noFill/>
        </p:spPr>
        <p:txBody>
          <a:bodyPr/>
          <a:lstStyle/>
          <a:p>
            <a:r>
              <a:rPr lang="en-US" altLang="ko-KR" dirty="0"/>
              <a:t>July 2015</a:t>
            </a:r>
          </a:p>
        </p:txBody>
      </p:sp>
    </p:spTree>
    <p:extLst>
      <p:ext uri="{BB962C8B-B14F-4D97-AF65-F5344CB8AC3E}">
        <p14:creationId xmlns:p14="http://schemas.microsoft.com/office/powerpoint/2010/main" val="2439525866"/>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381000" y="1066800"/>
            <a:ext cx="8458200" cy="609600"/>
          </a:xfrm>
        </p:spPr>
        <p:txBody>
          <a:bodyPr/>
          <a:lstStyle/>
          <a:p>
            <a:r>
              <a:rPr lang="en-US" sz="3200" u="sng" dirty="0" smtClean="0"/>
              <a:t>Other Guidelines for IEEE WG Meetings</a:t>
            </a:r>
          </a:p>
        </p:txBody>
      </p:sp>
      <p:sp>
        <p:nvSpPr>
          <p:cNvPr id="6147" name="Rectangle 3"/>
          <p:cNvSpPr>
            <a:spLocks noChangeArrowheads="1"/>
          </p:cNvSpPr>
          <p:nvPr/>
        </p:nvSpPr>
        <p:spPr bwMode="auto">
          <a:xfrm>
            <a:off x="533400" y="228600"/>
            <a:ext cx="8229600" cy="762000"/>
          </a:xfrm>
          <a:prstGeom prst="rect">
            <a:avLst/>
          </a:prstGeom>
          <a:noFill/>
          <a:ln w="9525">
            <a:noFill/>
            <a:miter lim="800000"/>
            <a:headEnd/>
            <a:tailEnd/>
          </a:ln>
        </p:spPr>
        <p:txBody>
          <a:bodyPr anchor="ctr"/>
          <a:lstStyle/>
          <a:p>
            <a:pPr algn="ctr"/>
            <a:endParaRPr lang="en-GB" b="1" u="sng">
              <a:solidFill>
                <a:srgbClr val="000099"/>
              </a:solidFill>
              <a:latin typeface="Helvetica" pitchFamily="34" charset="0"/>
            </a:endParaRPr>
          </a:p>
        </p:txBody>
      </p:sp>
      <p:sp>
        <p:nvSpPr>
          <p:cNvPr id="6148" name="Rectangle 4"/>
          <p:cNvSpPr>
            <a:spLocks noChangeArrowheads="1"/>
          </p:cNvSpPr>
          <p:nvPr/>
        </p:nvSpPr>
        <p:spPr bwMode="auto">
          <a:xfrm>
            <a:off x="533400" y="1828800"/>
            <a:ext cx="8229600" cy="4495800"/>
          </a:xfrm>
          <a:prstGeom prst="rect">
            <a:avLst/>
          </a:prstGeom>
          <a:noFill/>
          <a:ln w="9525">
            <a:noFill/>
            <a:miter lim="800000"/>
            <a:headEnd/>
            <a:tailEnd/>
          </a:ln>
        </p:spPr>
        <p:txBody>
          <a:bodyPr/>
          <a:lstStyle/>
          <a:p>
            <a:pPr marL="230188" indent="-230188">
              <a:lnSpc>
                <a:spcPct val="80000"/>
              </a:lnSpc>
              <a:spcBef>
                <a:spcPct val="20000"/>
              </a:spcBef>
              <a:buClr>
                <a:srgbClr val="CC3300"/>
              </a:buClr>
              <a:buSzPct val="50000"/>
              <a:buFont typeface="Monotype Sorts"/>
              <a:buChar char="l"/>
            </a:pPr>
            <a:endParaRPr lang="en-US" sz="700" u="sng" dirty="0">
              <a:solidFill>
                <a:srgbClr val="FF0000"/>
              </a:solidFill>
              <a:latin typeface="Arial" pitchFamily="34" charset="0"/>
            </a:endParaRPr>
          </a:p>
          <a:p>
            <a:pPr marL="230188" indent="-230188">
              <a:lnSpc>
                <a:spcPct val="80000"/>
              </a:lnSpc>
              <a:spcBef>
                <a:spcPct val="20000"/>
              </a:spcBef>
              <a:spcAft>
                <a:spcPct val="40000"/>
              </a:spcAft>
              <a:buClr>
                <a:srgbClr val="CC3300"/>
              </a:buClr>
              <a:buSzPct val="50000"/>
              <a:buFont typeface="Monotype Sorts"/>
              <a:buChar char="l"/>
            </a:pPr>
            <a:r>
              <a:rPr lang="en-US" sz="1800" b="1" dirty="0">
                <a:solidFill>
                  <a:srgbClr val="000099"/>
                </a:solidFill>
                <a:latin typeface="Arial" pitchFamily="34" charset="0"/>
              </a:rPr>
              <a:t>All IEEE-SA standards meetings shall be conducted in compliance with all applicable laws, including antitrust and competition laws. </a:t>
            </a:r>
          </a:p>
          <a:p>
            <a:pPr marL="630238" lvl="1" indent="-285750">
              <a:lnSpc>
                <a:spcPct val="80000"/>
              </a:lnSpc>
              <a:spcBef>
                <a:spcPct val="20000"/>
              </a:spcBef>
              <a:spcAft>
                <a:spcPct val="40000"/>
              </a:spcAft>
              <a:buClr>
                <a:srgbClr val="CC3300"/>
              </a:buClr>
              <a:buSzPct val="50000"/>
              <a:buFont typeface="Monotype Sorts"/>
              <a:buChar char="l"/>
            </a:pPr>
            <a:r>
              <a:rPr lang="en-US" sz="1600" b="1" dirty="0">
                <a:solidFill>
                  <a:srgbClr val="000099"/>
                </a:solidFill>
                <a:latin typeface="Arial" pitchFamily="34" charset="0"/>
              </a:rPr>
              <a:t>Don’t discuss the interpretation, validity, or essentiality of patents/patent claims. </a:t>
            </a:r>
          </a:p>
          <a:p>
            <a:pPr marL="630238" lvl="1" indent="-285750">
              <a:lnSpc>
                <a:spcPct val="80000"/>
              </a:lnSpc>
              <a:spcBef>
                <a:spcPct val="20000"/>
              </a:spcBef>
              <a:spcAft>
                <a:spcPct val="40000"/>
              </a:spcAft>
              <a:buClr>
                <a:srgbClr val="CC3300"/>
              </a:buClr>
              <a:buSzPct val="50000"/>
              <a:buFont typeface="Monotype Sorts"/>
              <a:buChar char="l"/>
            </a:pPr>
            <a:r>
              <a:rPr lang="en-US" sz="1600" b="1" dirty="0">
                <a:solidFill>
                  <a:srgbClr val="000099"/>
                </a:solidFill>
                <a:latin typeface="Arial" pitchFamily="34" charset="0"/>
              </a:rPr>
              <a:t>Don’t discuss specific license rates, terms, or conditions.</a:t>
            </a:r>
          </a:p>
          <a:p>
            <a:pPr marL="1143000" lvl="2" indent="-228600">
              <a:lnSpc>
                <a:spcPct val="80000"/>
              </a:lnSpc>
              <a:spcBef>
                <a:spcPct val="20000"/>
              </a:spcBef>
              <a:spcAft>
                <a:spcPct val="40000"/>
              </a:spcAft>
              <a:buClr>
                <a:srgbClr val="CC3300"/>
              </a:buClr>
              <a:buSzPct val="50000"/>
              <a:buFont typeface="Monotype Sorts"/>
              <a:buChar char="l"/>
            </a:pPr>
            <a:r>
              <a:rPr lang="en-US" sz="1400" dirty="0">
                <a:solidFill>
                  <a:srgbClr val="000099"/>
                </a:solidFill>
                <a:latin typeface="Arial" pitchFamily="34" charset="0"/>
              </a:rPr>
              <a:t>Relative costs, including licensing costs of essential patent claims, of different technical approaches may be discussed in standards development meetings. </a:t>
            </a:r>
          </a:p>
          <a:p>
            <a:pPr marL="1600200" lvl="3" indent="-228600">
              <a:lnSpc>
                <a:spcPct val="80000"/>
              </a:lnSpc>
              <a:spcBef>
                <a:spcPct val="20000"/>
              </a:spcBef>
              <a:spcAft>
                <a:spcPct val="40000"/>
              </a:spcAft>
              <a:buClr>
                <a:srgbClr val="CC3300"/>
              </a:buClr>
              <a:buSzPct val="50000"/>
              <a:buFont typeface="Monotype Sorts"/>
              <a:buChar char="l"/>
            </a:pPr>
            <a:r>
              <a:rPr lang="en-GB" sz="1400" dirty="0">
                <a:solidFill>
                  <a:srgbClr val="000099"/>
                </a:solidFill>
                <a:latin typeface="Arial" pitchFamily="34" charset="0"/>
              </a:rPr>
              <a:t>Technical considerations remain primary focus</a:t>
            </a:r>
            <a:endParaRPr lang="en-US" sz="1400" dirty="0">
              <a:solidFill>
                <a:srgbClr val="000099"/>
              </a:solidFill>
              <a:latin typeface="Arial" pitchFamily="34" charset="0"/>
            </a:endParaRPr>
          </a:p>
          <a:p>
            <a:pPr marL="630238" lvl="1" indent="-285750">
              <a:lnSpc>
                <a:spcPct val="80000"/>
              </a:lnSpc>
              <a:spcBef>
                <a:spcPct val="20000"/>
              </a:spcBef>
              <a:spcAft>
                <a:spcPct val="40000"/>
              </a:spcAft>
              <a:buClr>
                <a:srgbClr val="CC3300"/>
              </a:buClr>
              <a:buSzPct val="50000"/>
              <a:buFont typeface="Monotype Sorts"/>
              <a:buChar char="l"/>
            </a:pPr>
            <a:r>
              <a:rPr lang="en-US" sz="1600" b="1" dirty="0">
                <a:solidFill>
                  <a:srgbClr val="000099"/>
                </a:solidFill>
                <a:latin typeface="Arial" pitchFamily="34" charset="0"/>
              </a:rPr>
              <a:t>Don’t discuss or engage in the fixing of product prices, allocation of customers, or division of sales markets.</a:t>
            </a:r>
          </a:p>
          <a:p>
            <a:pPr marL="630238" lvl="1" indent="-285750">
              <a:lnSpc>
                <a:spcPct val="80000"/>
              </a:lnSpc>
              <a:spcBef>
                <a:spcPct val="20000"/>
              </a:spcBef>
              <a:spcAft>
                <a:spcPct val="40000"/>
              </a:spcAft>
              <a:buClr>
                <a:srgbClr val="CC3300"/>
              </a:buClr>
              <a:buSzPct val="50000"/>
              <a:buFont typeface="Monotype Sorts"/>
              <a:buChar char="l"/>
            </a:pPr>
            <a:r>
              <a:rPr lang="en-US" sz="1600" b="1" dirty="0">
                <a:solidFill>
                  <a:srgbClr val="000099"/>
                </a:solidFill>
                <a:latin typeface="Arial" pitchFamily="34" charset="0"/>
              </a:rPr>
              <a:t>Don’t discuss the status or substance of ongoing or threatened litigation.</a:t>
            </a:r>
          </a:p>
          <a:p>
            <a:pPr marL="630238" lvl="1" indent="-285750">
              <a:lnSpc>
                <a:spcPct val="80000"/>
              </a:lnSpc>
              <a:spcBef>
                <a:spcPct val="20000"/>
              </a:spcBef>
              <a:spcAft>
                <a:spcPct val="40000"/>
              </a:spcAft>
              <a:buClr>
                <a:srgbClr val="CC3300"/>
              </a:buClr>
              <a:buSzPct val="50000"/>
              <a:buFont typeface="Monotype Sorts"/>
              <a:buChar char="l"/>
            </a:pPr>
            <a:r>
              <a:rPr lang="en-US" sz="1600" b="1" dirty="0">
                <a:solidFill>
                  <a:srgbClr val="000099"/>
                </a:solidFill>
                <a:latin typeface="Arial" pitchFamily="34" charset="0"/>
              </a:rPr>
              <a:t>Don’t be silent if inappropriate topics are discussed … do formally object.</a:t>
            </a:r>
          </a:p>
          <a:p>
            <a:pPr marL="230188" indent="-230188" algn="ctr">
              <a:lnSpc>
                <a:spcPct val="80000"/>
              </a:lnSpc>
              <a:spcBef>
                <a:spcPct val="20000"/>
              </a:spcBef>
              <a:buClr>
                <a:srgbClr val="CC3300"/>
              </a:buClr>
              <a:buSzPct val="50000"/>
              <a:buFont typeface="Monotype Sorts"/>
              <a:buNone/>
            </a:pPr>
            <a:r>
              <a:rPr lang="en-US" sz="1000" b="1" dirty="0">
                <a:solidFill>
                  <a:srgbClr val="000099"/>
                </a:solidFill>
                <a:latin typeface="Arial" pitchFamily="34" charset="0"/>
              </a:rPr>
              <a:t>---------------------------------------------------------------   </a:t>
            </a:r>
            <a:endParaRPr lang="en-US" sz="1200" b="1" dirty="0">
              <a:solidFill>
                <a:srgbClr val="000099"/>
              </a:solidFill>
              <a:latin typeface="Arial" pitchFamily="34" charset="0"/>
            </a:endParaRPr>
          </a:p>
          <a:p>
            <a:pPr marL="230188" indent="-230188" algn="ctr">
              <a:lnSpc>
                <a:spcPct val="80000"/>
              </a:lnSpc>
              <a:spcBef>
                <a:spcPct val="20000"/>
              </a:spcBef>
              <a:buClr>
                <a:srgbClr val="CC3300"/>
              </a:buClr>
              <a:buSzPct val="50000"/>
              <a:buFont typeface="Monotype Sorts"/>
              <a:buNone/>
            </a:pPr>
            <a:r>
              <a:rPr lang="en-US" sz="1200" b="1" dirty="0">
                <a:solidFill>
                  <a:srgbClr val="000099"/>
                </a:solidFill>
                <a:latin typeface="Arial" pitchFamily="34" charset="0"/>
              </a:rPr>
              <a:t>See </a:t>
            </a:r>
            <a:r>
              <a:rPr lang="en-US" sz="1200" b="1" i="1" dirty="0">
                <a:solidFill>
                  <a:srgbClr val="000099"/>
                </a:solidFill>
                <a:latin typeface="Arial" pitchFamily="34" charset="0"/>
              </a:rPr>
              <a:t>IEEE-SA Standards Board Operations Manual</a:t>
            </a:r>
            <a:r>
              <a:rPr lang="en-US" sz="1200" b="1" dirty="0">
                <a:solidFill>
                  <a:srgbClr val="000099"/>
                </a:solidFill>
                <a:latin typeface="Arial" pitchFamily="34" charset="0"/>
              </a:rPr>
              <a:t>, clause 5.3.10 and </a:t>
            </a:r>
            <a:r>
              <a:rPr lang="en-GB" sz="1200" b="1" dirty="0">
                <a:solidFill>
                  <a:srgbClr val="000099"/>
                </a:solidFill>
                <a:latin typeface="Arial" pitchFamily="34" charset="0"/>
              </a:rPr>
              <a:t>“Promoting Competition and Innovation: What You Need to Know about the IEEE Standards Association's Antitrust and Competition Policy”</a:t>
            </a:r>
            <a:r>
              <a:rPr lang="en-US" sz="1200" b="1" dirty="0">
                <a:solidFill>
                  <a:srgbClr val="000099"/>
                </a:solidFill>
                <a:latin typeface="Arial" pitchFamily="34" charset="0"/>
              </a:rPr>
              <a:t> for more details.</a:t>
            </a:r>
          </a:p>
        </p:txBody>
      </p:sp>
      <p:sp>
        <p:nvSpPr>
          <p:cNvPr id="6149" name="Text Box 7"/>
          <p:cNvSpPr txBox="1">
            <a:spLocks noChangeArrowheads="1"/>
          </p:cNvSpPr>
          <p:nvPr/>
        </p:nvSpPr>
        <p:spPr bwMode="auto">
          <a:xfrm>
            <a:off x="57150" y="6438900"/>
            <a:ext cx="952500" cy="366713"/>
          </a:xfrm>
          <a:prstGeom prst="rect">
            <a:avLst/>
          </a:prstGeom>
          <a:noFill/>
          <a:ln w="9525">
            <a:noFill/>
            <a:miter lim="800000"/>
            <a:headEnd/>
            <a:tailEnd/>
          </a:ln>
        </p:spPr>
        <p:txBody>
          <a:bodyPr wrap="none">
            <a:spAutoFit/>
          </a:bodyPr>
          <a:lstStyle/>
          <a:p>
            <a:r>
              <a:rPr lang="en-US" sz="1800" b="1" u="sng"/>
              <a:t>Slide #4</a:t>
            </a:r>
            <a:endParaRPr lang="en-US"/>
          </a:p>
        </p:txBody>
      </p:sp>
      <p:sp>
        <p:nvSpPr>
          <p:cNvPr id="7" name="Slide Number Placeholder 6"/>
          <p:cNvSpPr>
            <a:spLocks noGrp="1"/>
          </p:cNvSpPr>
          <p:nvPr>
            <p:ph type="sldNum" sz="quarter" idx="12"/>
          </p:nvPr>
        </p:nvSpPr>
        <p:spPr/>
        <p:txBody>
          <a:bodyPr/>
          <a:lstStyle/>
          <a:p>
            <a:pPr>
              <a:defRPr/>
            </a:pPr>
            <a:r>
              <a:rPr lang="en-US" smtClean="0"/>
              <a:t>Slide </a:t>
            </a:r>
            <a:fld id="{9F280238-5E03-4A90-BACD-D800220B2674}" type="slidenum">
              <a:rPr lang="en-US" smtClean="0"/>
              <a:pPr>
                <a:defRPr/>
              </a:pPr>
              <a:t>28</a:t>
            </a:fld>
            <a:endParaRPr lang="en-US"/>
          </a:p>
        </p:txBody>
      </p:sp>
      <p:sp>
        <p:nvSpPr>
          <p:cNvPr id="9" name="Footer Placeholder 4"/>
          <p:cNvSpPr>
            <a:spLocks noGrp="1"/>
          </p:cNvSpPr>
          <p:nvPr>
            <p:ph type="ftr" sz="quarter" idx="11"/>
          </p:nvPr>
        </p:nvSpPr>
        <p:spPr>
          <a:xfrm>
            <a:off x="6637314" y="6475413"/>
            <a:ext cx="1906611" cy="184666"/>
          </a:xfrm>
          <a:noFill/>
        </p:spPr>
        <p:txBody>
          <a:bodyPr/>
          <a:lstStyle/>
          <a:p>
            <a:r>
              <a:rPr lang="en-US" altLang="ko-KR" dirty="0"/>
              <a:t>Yongho </a:t>
            </a:r>
            <a:r>
              <a:rPr lang="en-US" altLang="ko-KR" dirty="0" err="1"/>
              <a:t>Seok</a:t>
            </a:r>
            <a:r>
              <a:rPr lang="en-US" altLang="ko-KR" dirty="0"/>
              <a:t> (NEWRACOM)</a:t>
            </a:r>
          </a:p>
        </p:txBody>
      </p:sp>
      <p:sp>
        <p:nvSpPr>
          <p:cNvPr id="11" name="Date Placeholder 3"/>
          <p:cNvSpPr>
            <a:spLocks noGrp="1"/>
          </p:cNvSpPr>
          <p:nvPr>
            <p:ph type="dt" sz="quarter" idx="10"/>
          </p:nvPr>
        </p:nvSpPr>
        <p:spPr>
          <a:xfrm>
            <a:off x="696913" y="332601"/>
            <a:ext cx="968214" cy="276999"/>
          </a:xfrm>
          <a:noFill/>
        </p:spPr>
        <p:txBody>
          <a:bodyPr/>
          <a:lstStyle/>
          <a:p>
            <a:r>
              <a:rPr lang="en-US" altLang="ko-KR" dirty="0"/>
              <a:t>July 2015</a:t>
            </a:r>
          </a:p>
        </p:txBody>
      </p:sp>
    </p:spTree>
    <p:extLst>
      <p:ext uri="{BB962C8B-B14F-4D97-AF65-F5344CB8AC3E}">
        <p14:creationId xmlns:p14="http://schemas.microsoft.com/office/powerpoint/2010/main" val="2871260686"/>
      </p:ext>
    </p:extLst>
  </p:cSld>
  <p:clrMapOvr>
    <a:masterClrMapping/>
  </p:clrMapOv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en-US" altLang="ko-KR" dirty="0" smtClean="0"/>
              <a:t>Motion 1 (Monday PM2)</a:t>
            </a:r>
            <a:endParaRPr lang="ko-KR" altLang="en-US" dirty="0"/>
          </a:p>
        </p:txBody>
      </p:sp>
      <p:sp>
        <p:nvSpPr>
          <p:cNvPr id="3" name="내용 개체 틀 2"/>
          <p:cNvSpPr>
            <a:spLocks noGrp="1"/>
          </p:cNvSpPr>
          <p:nvPr>
            <p:ph idx="1"/>
          </p:nvPr>
        </p:nvSpPr>
        <p:spPr/>
        <p:txBody>
          <a:bodyPr/>
          <a:lstStyle/>
          <a:p>
            <a:r>
              <a:rPr lang="en-US" altLang="ko-KR" dirty="0" smtClean="0"/>
              <a:t>Move </a:t>
            </a:r>
            <a:r>
              <a:rPr lang="en-US" altLang="ko-KR" dirty="0"/>
              <a:t>to </a:t>
            </a:r>
            <a:r>
              <a:rPr lang="en-GB" altLang="ko-KR" dirty="0" smtClean="0"/>
              <a:t>approve </a:t>
            </a:r>
            <a:r>
              <a:rPr lang="en-GB" altLang="ko-KR" dirty="0"/>
              <a:t>minutes of F2F </a:t>
            </a:r>
            <a:r>
              <a:rPr lang="en-GB" altLang="ko-KR" dirty="0" smtClean="0"/>
              <a:t>May meeting (11-15/0642r0)</a:t>
            </a:r>
          </a:p>
          <a:p>
            <a:endParaRPr lang="ko-KR" altLang="ko-KR" dirty="0"/>
          </a:p>
          <a:p>
            <a:pPr lvl="1"/>
            <a:r>
              <a:rPr lang="en-US" altLang="ko-KR" dirty="0" smtClean="0"/>
              <a:t>Move: </a:t>
            </a:r>
            <a:r>
              <a:rPr lang="en-US" altLang="ko-KR" dirty="0"/>
              <a:t>Zander Lei </a:t>
            </a:r>
            <a:r>
              <a:rPr lang="en-US" altLang="ko-KR" dirty="0" smtClean="0"/>
              <a:t>	Second: Alfred </a:t>
            </a:r>
            <a:r>
              <a:rPr lang="en-US" altLang="ko-KR" dirty="0" err="1"/>
              <a:t>Asterjadhi</a:t>
            </a:r>
            <a:endParaRPr lang="en-US" altLang="ko-KR" dirty="0" smtClean="0"/>
          </a:p>
          <a:p>
            <a:pPr lvl="1"/>
            <a:r>
              <a:rPr lang="en-US" altLang="ko-KR" dirty="0" smtClean="0"/>
              <a:t>Discussions: None</a:t>
            </a:r>
            <a:endParaRPr lang="ko-KR" altLang="ko-KR" dirty="0"/>
          </a:p>
          <a:p>
            <a:pPr lvl="1"/>
            <a:r>
              <a:rPr lang="en-US" altLang="ko-KR" dirty="0" smtClean="0"/>
              <a:t>Motion: </a:t>
            </a:r>
            <a:r>
              <a:rPr lang="en-US" altLang="ko-KR" dirty="0"/>
              <a:t>Unanimously passed </a:t>
            </a:r>
            <a:endParaRPr lang="en-GB" altLang="ko-KR" dirty="0"/>
          </a:p>
          <a:p>
            <a:pPr lvl="1"/>
            <a:endParaRPr lang="ko-KR" altLang="en-US" dirty="0"/>
          </a:p>
        </p:txBody>
      </p:sp>
      <p:sp>
        <p:nvSpPr>
          <p:cNvPr id="5" name="바닥글 개체 틀 4"/>
          <p:cNvSpPr>
            <a:spLocks noGrp="1"/>
          </p:cNvSpPr>
          <p:nvPr>
            <p:ph type="ftr" sz="quarter" idx="11"/>
          </p:nvPr>
        </p:nvSpPr>
        <p:spPr>
          <a:xfrm>
            <a:off x="6637313" y="6475413"/>
            <a:ext cx="1906612" cy="184666"/>
          </a:xfrm>
        </p:spPr>
        <p:txBody>
          <a:bodyPr/>
          <a:lstStyle/>
          <a:p>
            <a:r>
              <a:rPr lang="en-US" altLang="ko-KR" dirty="0"/>
              <a:t>Yongho </a:t>
            </a:r>
            <a:r>
              <a:rPr lang="en-US" altLang="ko-KR" dirty="0" err="1"/>
              <a:t>Seok</a:t>
            </a:r>
            <a:r>
              <a:rPr lang="en-US" altLang="ko-KR" dirty="0"/>
              <a:t> (NEWRACOM)</a:t>
            </a:r>
          </a:p>
        </p:txBody>
      </p:sp>
      <p:sp>
        <p:nvSpPr>
          <p:cNvPr id="6" name="슬라이드 번호 개체 틀 5"/>
          <p:cNvSpPr>
            <a:spLocks noGrp="1"/>
          </p:cNvSpPr>
          <p:nvPr>
            <p:ph type="sldNum" sz="quarter" idx="12"/>
          </p:nvPr>
        </p:nvSpPr>
        <p:spPr/>
        <p:txBody>
          <a:bodyPr/>
          <a:lstStyle/>
          <a:p>
            <a:pPr>
              <a:defRPr/>
            </a:pPr>
            <a:r>
              <a:rPr lang="en-US" smtClean="0"/>
              <a:t>Slide </a:t>
            </a:r>
            <a:fld id="{9F280238-5E03-4A90-BACD-D800220B2674}" type="slidenum">
              <a:rPr lang="en-US" smtClean="0"/>
              <a:pPr>
                <a:defRPr/>
              </a:pPr>
              <a:t>29</a:t>
            </a:fld>
            <a:endParaRPr lang="en-US"/>
          </a:p>
        </p:txBody>
      </p:sp>
      <p:sp>
        <p:nvSpPr>
          <p:cNvPr id="8" name="Date Placeholder 3"/>
          <p:cNvSpPr>
            <a:spLocks noGrp="1"/>
          </p:cNvSpPr>
          <p:nvPr>
            <p:ph type="dt" sz="quarter" idx="10"/>
          </p:nvPr>
        </p:nvSpPr>
        <p:spPr>
          <a:xfrm>
            <a:off x="696913" y="332601"/>
            <a:ext cx="942566" cy="276999"/>
          </a:xfrm>
          <a:noFill/>
        </p:spPr>
        <p:txBody>
          <a:bodyPr/>
          <a:lstStyle/>
          <a:p>
            <a:r>
              <a:rPr lang="en-US" altLang="ko-KR" dirty="0"/>
              <a:t>July 2015</a:t>
            </a:r>
          </a:p>
        </p:txBody>
      </p:sp>
    </p:spTree>
    <p:extLst>
      <p:ext uri="{BB962C8B-B14F-4D97-AF65-F5344CB8AC3E}">
        <p14:creationId xmlns:p14="http://schemas.microsoft.com/office/powerpoint/2010/main" val="404896835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en-US" altLang="ko-KR" dirty="0"/>
              <a:t>Submissions (Monday </a:t>
            </a:r>
            <a:r>
              <a:rPr lang="en-US" altLang="ko-KR" dirty="0" smtClean="0"/>
              <a:t>PM2)</a:t>
            </a:r>
            <a:endParaRPr lang="ko-KR" altLang="en-US" dirty="0"/>
          </a:p>
        </p:txBody>
      </p:sp>
      <p:sp>
        <p:nvSpPr>
          <p:cNvPr id="4" name="날짜 개체 틀 3"/>
          <p:cNvSpPr>
            <a:spLocks noGrp="1"/>
          </p:cNvSpPr>
          <p:nvPr>
            <p:ph type="dt" sz="half" idx="10"/>
          </p:nvPr>
        </p:nvSpPr>
        <p:spPr>
          <a:xfrm>
            <a:off x="696913" y="332601"/>
            <a:ext cx="968214" cy="276999"/>
          </a:xfrm>
        </p:spPr>
        <p:txBody>
          <a:bodyPr/>
          <a:lstStyle/>
          <a:p>
            <a:r>
              <a:rPr lang="en-US" altLang="ko-KR" dirty="0"/>
              <a:t>July 2015</a:t>
            </a:r>
          </a:p>
        </p:txBody>
      </p:sp>
      <p:sp>
        <p:nvSpPr>
          <p:cNvPr id="5" name="바닥글 개체 틀 4"/>
          <p:cNvSpPr>
            <a:spLocks noGrp="1"/>
          </p:cNvSpPr>
          <p:nvPr>
            <p:ph type="ftr" sz="quarter" idx="11"/>
          </p:nvPr>
        </p:nvSpPr>
        <p:spPr>
          <a:xfrm>
            <a:off x="6662961" y="6475413"/>
            <a:ext cx="1880964" cy="184666"/>
          </a:xfrm>
        </p:spPr>
        <p:txBody>
          <a:bodyPr/>
          <a:lstStyle/>
          <a:p>
            <a:r>
              <a:rPr lang="en-US" altLang="ko-KR" dirty="0"/>
              <a:t>Yongho </a:t>
            </a:r>
            <a:r>
              <a:rPr lang="en-US" altLang="ko-KR" dirty="0" err="1"/>
              <a:t>Seok</a:t>
            </a:r>
            <a:r>
              <a:rPr lang="en-US" altLang="ko-KR" dirty="0"/>
              <a:t> (NEWRACOM)</a:t>
            </a:r>
          </a:p>
        </p:txBody>
      </p:sp>
      <p:sp>
        <p:nvSpPr>
          <p:cNvPr id="6" name="슬라이드 번호 개체 틀 5"/>
          <p:cNvSpPr>
            <a:spLocks noGrp="1"/>
          </p:cNvSpPr>
          <p:nvPr>
            <p:ph type="sldNum" sz="quarter" idx="12"/>
          </p:nvPr>
        </p:nvSpPr>
        <p:spPr/>
        <p:txBody>
          <a:bodyPr/>
          <a:lstStyle/>
          <a:p>
            <a:pPr>
              <a:defRPr/>
            </a:pPr>
            <a:r>
              <a:rPr lang="en-US" smtClean="0"/>
              <a:t>Slide </a:t>
            </a:r>
            <a:fld id="{9F280238-5E03-4A90-BACD-D800220B2674}" type="slidenum">
              <a:rPr lang="en-US" smtClean="0"/>
              <a:pPr>
                <a:defRPr/>
              </a:pPr>
              <a:t>3</a:t>
            </a:fld>
            <a:endParaRPr lang="en-US"/>
          </a:p>
        </p:txBody>
      </p:sp>
      <p:sp>
        <p:nvSpPr>
          <p:cNvPr id="12" name="Rectangle 3"/>
          <p:cNvSpPr>
            <a:spLocks noChangeArrowheads="1"/>
          </p:cNvSpPr>
          <p:nvPr/>
        </p:nvSpPr>
        <p:spPr bwMode="auto">
          <a:xfrm>
            <a:off x="685800" y="2735263"/>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ko-KR" altLang="en-US"/>
          </a:p>
        </p:txBody>
      </p:sp>
      <p:sp>
        <p:nvSpPr>
          <p:cNvPr id="10" name="Content Placeholder 2"/>
          <p:cNvSpPr>
            <a:spLocks noGrp="1"/>
          </p:cNvSpPr>
          <p:nvPr>
            <p:ph idx="1"/>
          </p:nvPr>
        </p:nvSpPr>
        <p:spPr>
          <a:xfrm>
            <a:off x="685800" y="1676400"/>
            <a:ext cx="7772400" cy="4114800"/>
          </a:xfrm>
        </p:spPr>
        <p:txBody>
          <a:bodyPr/>
          <a:lstStyle/>
          <a:p>
            <a:r>
              <a:rPr lang="en-US" dirty="0" err="1" smtClean="0"/>
              <a:t>TGah</a:t>
            </a:r>
            <a:r>
              <a:rPr lang="en-US" dirty="0" smtClean="0"/>
              <a:t> Status Reports</a:t>
            </a:r>
          </a:p>
          <a:p>
            <a:pPr lvl="1"/>
            <a:r>
              <a:rPr lang="en-US" altLang="ko-KR" dirty="0" err="1" smtClean="0"/>
              <a:t>TGah</a:t>
            </a:r>
            <a:r>
              <a:rPr lang="en-US" altLang="ko-KR" dirty="0" smtClean="0"/>
              <a:t> Letter Ballots Status</a:t>
            </a:r>
          </a:p>
          <a:p>
            <a:pPr lvl="1"/>
            <a:endParaRPr lang="en-US" altLang="ko-KR" dirty="0" smtClean="0"/>
          </a:p>
          <a:p>
            <a:pPr lvl="1"/>
            <a:endParaRPr lang="en-US" altLang="ko-KR" dirty="0"/>
          </a:p>
          <a:p>
            <a:pPr lvl="1"/>
            <a:endParaRPr lang="en-US" altLang="ko-KR" dirty="0" smtClean="0"/>
          </a:p>
          <a:p>
            <a:pPr lvl="1"/>
            <a:endParaRPr lang="en-US" altLang="ko-KR" dirty="0"/>
          </a:p>
          <a:p>
            <a:pPr lvl="1"/>
            <a:endParaRPr lang="en-US" altLang="ko-KR" dirty="0" smtClean="0"/>
          </a:p>
          <a:p>
            <a:pPr lvl="1"/>
            <a:endParaRPr lang="en-US" altLang="ko-KR" dirty="0" smtClean="0"/>
          </a:p>
          <a:p>
            <a:pPr lvl="1"/>
            <a:endParaRPr lang="en-US" altLang="ko-KR" dirty="0"/>
          </a:p>
          <a:p>
            <a:pPr lvl="1"/>
            <a:endParaRPr lang="en-US" altLang="ko-KR" dirty="0" smtClean="0"/>
          </a:p>
          <a:p>
            <a:pPr lvl="1"/>
            <a:r>
              <a:rPr lang="en-US" altLang="ko-KR" dirty="0" err="1" smtClean="0"/>
              <a:t>TGah</a:t>
            </a:r>
            <a:r>
              <a:rPr lang="en-US" altLang="ko-KR" dirty="0" smtClean="0"/>
              <a:t> Draft Status </a:t>
            </a:r>
          </a:p>
          <a:p>
            <a:pPr lvl="2"/>
            <a:r>
              <a:rPr lang="en-US" altLang="ko-KR" sz="1800" dirty="0" err="1" smtClean="0"/>
              <a:t>TGah</a:t>
            </a:r>
            <a:r>
              <a:rPr lang="en-US" altLang="ko-KR" sz="1800" dirty="0" smtClean="0"/>
              <a:t> Draft 2.0, 3.0, 4.0 and 5.0 passed the WG motion</a:t>
            </a:r>
          </a:p>
          <a:p>
            <a:pPr lvl="2"/>
            <a:r>
              <a:rPr lang="en-US" altLang="ko-KR" sz="1800" dirty="0" smtClean="0"/>
              <a:t>Can access </a:t>
            </a:r>
            <a:r>
              <a:rPr lang="en-US" altLang="ko-KR" sz="1800" dirty="0" err="1" smtClean="0"/>
              <a:t>TGah</a:t>
            </a:r>
            <a:r>
              <a:rPr lang="en-US" altLang="ko-KR" sz="1800" dirty="0" smtClean="0"/>
              <a:t> </a:t>
            </a:r>
            <a:r>
              <a:rPr lang="en-US" altLang="ko-KR" sz="1800" dirty="0"/>
              <a:t>Draft 5</a:t>
            </a:r>
            <a:r>
              <a:rPr lang="en-US" altLang="ko-KR" sz="1800" dirty="0" smtClean="0"/>
              <a:t>.0 from IEEE store</a:t>
            </a:r>
            <a:endParaRPr lang="en-US" altLang="ko-KR" sz="1800" dirty="0"/>
          </a:p>
          <a:p>
            <a:endParaRPr lang="en-US" altLang="ko-KR" dirty="0" smtClean="0"/>
          </a:p>
          <a:p>
            <a:pPr lvl="1"/>
            <a:endParaRPr lang="en-US" dirty="0"/>
          </a:p>
          <a:p>
            <a:pPr lvl="1"/>
            <a:endParaRPr lang="en-US" dirty="0"/>
          </a:p>
        </p:txBody>
      </p:sp>
      <p:graphicFrame>
        <p:nvGraphicFramePr>
          <p:cNvPr id="14" name="표 13"/>
          <p:cNvGraphicFramePr>
            <a:graphicFrameLocks noGrp="1"/>
          </p:cNvGraphicFramePr>
          <p:nvPr>
            <p:extLst>
              <p:ext uri="{D42A27DB-BD31-4B8C-83A1-F6EECF244321}">
                <p14:modId xmlns:p14="http://schemas.microsoft.com/office/powerpoint/2010/main" val="2162106772"/>
              </p:ext>
            </p:extLst>
          </p:nvPr>
        </p:nvGraphicFramePr>
        <p:xfrm>
          <a:off x="457202" y="2438400"/>
          <a:ext cx="8381998" cy="2857500"/>
        </p:xfrm>
        <a:graphic>
          <a:graphicData uri="http://schemas.openxmlformats.org/drawingml/2006/table">
            <a:tbl>
              <a:tblPr/>
              <a:tblGrid>
                <a:gridCol w="533400"/>
                <a:gridCol w="533398"/>
                <a:gridCol w="533400"/>
                <a:gridCol w="762000"/>
                <a:gridCol w="762000"/>
                <a:gridCol w="475840"/>
                <a:gridCol w="588220"/>
                <a:gridCol w="588220"/>
                <a:gridCol w="588220"/>
                <a:gridCol w="588220"/>
                <a:gridCol w="588220"/>
                <a:gridCol w="697860"/>
                <a:gridCol w="685800"/>
                <a:gridCol w="457200"/>
              </a:tblGrid>
              <a:tr h="0">
                <a:tc>
                  <a:txBody>
                    <a:bodyPr/>
                    <a:lstStyle/>
                    <a:p>
                      <a:pPr marL="0" marR="0" algn="ctr">
                        <a:spcBef>
                          <a:spcPts val="0"/>
                        </a:spcBef>
                        <a:spcAft>
                          <a:spcPts val="0"/>
                        </a:spcAft>
                      </a:pPr>
                      <a:r>
                        <a:rPr lang="en-US" sz="1000" b="1" dirty="0">
                          <a:solidFill>
                            <a:srgbClr val="000000"/>
                          </a:solidFill>
                          <a:effectLst/>
                          <a:latin typeface="Arial"/>
                        </a:rPr>
                        <a:t>TG/WG</a:t>
                      </a:r>
                      <a:endParaRPr lang="en-US" dirty="0">
                        <a:effectLst/>
                        <a:latin typeface="arial"/>
                      </a:endParaRPr>
                    </a:p>
                  </a:txBody>
                  <a:tcPr marL="9525" marR="9525" marT="9525" marB="9525" anchor="ctr">
                    <a:lnL>
                      <a:noFill/>
                    </a:lnL>
                    <a:lnR>
                      <a:noFill/>
                    </a:lnR>
                    <a:lnT>
                      <a:noFill/>
                    </a:lnT>
                    <a:lnB>
                      <a:noFill/>
                    </a:lnB>
                    <a:solidFill>
                      <a:srgbClr val="C0C0C0"/>
                    </a:solidFill>
                  </a:tcPr>
                </a:tc>
                <a:tc>
                  <a:txBody>
                    <a:bodyPr/>
                    <a:lstStyle/>
                    <a:p>
                      <a:pPr marL="0" marR="0" algn="ctr">
                        <a:spcBef>
                          <a:spcPts val="0"/>
                        </a:spcBef>
                        <a:spcAft>
                          <a:spcPts val="0"/>
                        </a:spcAft>
                      </a:pPr>
                      <a:r>
                        <a:rPr lang="en-US" sz="1000" b="1" dirty="0" err="1">
                          <a:solidFill>
                            <a:srgbClr val="000000"/>
                          </a:solidFill>
                          <a:effectLst/>
                          <a:latin typeface="Arial"/>
                        </a:rPr>
                        <a:t>BallotID</a:t>
                      </a:r>
                      <a:endParaRPr lang="en-US" dirty="0">
                        <a:effectLst/>
                        <a:latin typeface="arial"/>
                      </a:endParaRPr>
                    </a:p>
                  </a:txBody>
                  <a:tcPr marL="9525" marR="9525" marT="9525" marB="9525" anchor="ctr">
                    <a:lnL>
                      <a:noFill/>
                    </a:lnL>
                    <a:lnR>
                      <a:noFill/>
                    </a:lnR>
                    <a:lnT>
                      <a:noFill/>
                    </a:lnT>
                    <a:lnB>
                      <a:noFill/>
                    </a:lnB>
                    <a:solidFill>
                      <a:srgbClr val="C0C0C0"/>
                    </a:solidFill>
                  </a:tcPr>
                </a:tc>
                <a:tc>
                  <a:txBody>
                    <a:bodyPr/>
                    <a:lstStyle/>
                    <a:p>
                      <a:pPr marL="0" marR="0" algn="ctr">
                        <a:spcBef>
                          <a:spcPts val="0"/>
                        </a:spcBef>
                        <a:spcAft>
                          <a:spcPts val="0"/>
                        </a:spcAft>
                      </a:pPr>
                      <a:r>
                        <a:rPr lang="en-US" sz="1000" b="1" dirty="0">
                          <a:solidFill>
                            <a:srgbClr val="000000"/>
                          </a:solidFill>
                          <a:effectLst/>
                          <a:latin typeface="Arial"/>
                        </a:rPr>
                        <a:t>Ballot Close Date</a:t>
                      </a:r>
                      <a:endParaRPr lang="en-US" dirty="0">
                        <a:effectLst/>
                        <a:latin typeface="arial"/>
                      </a:endParaRPr>
                    </a:p>
                  </a:txBody>
                  <a:tcPr marL="9525" marR="9525" marT="9525" marB="9525" anchor="ctr">
                    <a:lnL>
                      <a:noFill/>
                    </a:lnL>
                    <a:lnR>
                      <a:noFill/>
                    </a:lnR>
                    <a:lnT>
                      <a:noFill/>
                    </a:lnT>
                    <a:lnB>
                      <a:noFill/>
                    </a:lnB>
                    <a:solidFill>
                      <a:srgbClr val="C0C0C0"/>
                    </a:solidFill>
                  </a:tcPr>
                </a:tc>
                <a:tc>
                  <a:txBody>
                    <a:bodyPr/>
                    <a:lstStyle/>
                    <a:p>
                      <a:pPr marL="0" marR="0" algn="ctr">
                        <a:spcBef>
                          <a:spcPts val="0"/>
                        </a:spcBef>
                        <a:spcAft>
                          <a:spcPts val="0"/>
                        </a:spcAft>
                      </a:pPr>
                      <a:r>
                        <a:rPr lang="en-US" sz="1000" b="1" dirty="0">
                          <a:solidFill>
                            <a:srgbClr val="000000"/>
                          </a:solidFill>
                          <a:effectLst/>
                          <a:latin typeface="Arial"/>
                        </a:rPr>
                        <a:t>Title</a:t>
                      </a:r>
                      <a:endParaRPr lang="en-US" dirty="0">
                        <a:effectLst/>
                        <a:latin typeface="arial"/>
                      </a:endParaRPr>
                    </a:p>
                  </a:txBody>
                  <a:tcPr marL="9525" marR="9525" marT="9525" marB="9525" anchor="ctr">
                    <a:lnL>
                      <a:noFill/>
                    </a:lnL>
                    <a:lnR>
                      <a:noFill/>
                    </a:lnR>
                    <a:lnT>
                      <a:noFill/>
                    </a:lnT>
                    <a:lnB>
                      <a:noFill/>
                    </a:lnB>
                    <a:solidFill>
                      <a:srgbClr val="C0C0C0"/>
                    </a:solidFill>
                  </a:tcPr>
                </a:tc>
                <a:tc>
                  <a:txBody>
                    <a:bodyPr/>
                    <a:lstStyle/>
                    <a:p>
                      <a:pPr marL="0" marR="0" algn="ctr">
                        <a:spcBef>
                          <a:spcPts val="0"/>
                        </a:spcBef>
                        <a:spcAft>
                          <a:spcPts val="0"/>
                        </a:spcAft>
                      </a:pPr>
                      <a:r>
                        <a:rPr lang="en-US" sz="1000" b="1">
                          <a:solidFill>
                            <a:srgbClr val="000000"/>
                          </a:solidFill>
                          <a:effectLst/>
                          <a:latin typeface="Arial"/>
                        </a:rPr>
                        <a:t>BallotType</a:t>
                      </a:r>
                      <a:endParaRPr lang="en-US">
                        <a:effectLst/>
                        <a:latin typeface="arial"/>
                      </a:endParaRPr>
                    </a:p>
                  </a:txBody>
                  <a:tcPr marL="9525" marR="9525" marT="9525" marB="9525" anchor="ctr">
                    <a:lnL>
                      <a:noFill/>
                    </a:lnL>
                    <a:lnR>
                      <a:noFill/>
                    </a:lnR>
                    <a:lnT>
                      <a:noFill/>
                    </a:lnT>
                    <a:lnB>
                      <a:noFill/>
                    </a:lnB>
                    <a:solidFill>
                      <a:srgbClr val="C0C0C0"/>
                    </a:solidFill>
                  </a:tcPr>
                </a:tc>
                <a:tc>
                  <a:txBody>
                    <a:bodyPr/>
                    <a:lstStyle/>
                    <a:p>
                      <a:pPr marL="0" marR="0" algn="ctr">
                        <a:spcBef>
                          <a:spcPts val="0"/>
                        </a:spcBef>
                        <a:spcAft>
                          <a:spcPts val="0"/>
                        </a:spcAft>
                      </a:pPr>
                      <a:r>
                        <a:rPr lang="en-US" sz="1000" b="1">
                          <a:solidFill>
                            <a:srgbClr val="000000"/>
                          </a:solidFill>
                          <a:effectLst/>
                          <a:latin typeface="Arial"/>
                        </a:rPr>
                        <a:t>Pool</a:t>
                      </a:r>
                      <a:endParaRPr lang="en-US">
                        <a:effectLst/>
                        <a:latin typeface="arial"/>
                      </a:endParaRPr>
                    </a:p>
                  </a:txBody>
                  <a:tcPr marL="9525" marR="9525" marT="9525" marB="9525" anchor="ctr">
                    <a:lnL>
                      <a:noFill/>
                    </a:lnL>
                    <a:lnR>
                      <a:noFill/>
                    </a:lnR>
                    <a:lnT>
                      <a:noFill/>
                    </a:lnT>
                    <a:lnB>
                      <a:noFill/>
                    </a:lnB>
                    <a:solidFill>
                      <a:srgbClr val="C0C0C0"/>
                    </a:solidFill>
                  </a:tcPr>
                </a:tc>
                <a:tc>
                  <a:txBody>
                    <a:bodyPr/>
                    <a:lstStyle/>
                    <a:p>
                      <a:pPr marL="0" marR="0" algn="ctr">
                        <a:spcBef>
                          <a:spcPts val="0"/>
                        </a:spcBef>
                        <a:spcAft>
                          <a:spcPts val="0"/>
                        </a:spcAft>
                      </a:pPr>
                      <a:r>
                        <a:rPr lang="en-US" sz="1000" b="1" dirty="0">
                          <a:solidFill>
                            <a:srgbClr val="000000"/>
                          </a:solidFill>
                          <a:effectLst/>
                          <a:latin typeface="Arial"/>
                        </a:rPr>
                        <a:t>Approve</a:t>
                      </a:r>
                      <a:endParaRPr lang="en-US" dirty="0">
                        <a:effectLst/>
                        <a:latin typeface="arial"/>
                      </a:endParaRPr>
                    </a:p>
                  </a:txBody>
                  <a:tcPr marL="9525" marR="9525" marT="9525" marB="9525" anchor="ctr">
                    <a:lnL>
                      <a:noFill/>
                    </a:lnL>
                    <a:lnR>
                      <a:noFill/>
                    </a:lnR>
                    <a:lnT>
                      <a:noFill/>
                    </a:lnT>
                    <a:lnB>
                      <a:noFill/>
                    </a:lnB>
                    <a:solidFill>
                      <a:srgbClr val="C0C0C0"/>
                    </a:solidFill>
                  </a:tcPr>
                </a:tc>
                <a:tc>
                  <a:txBody>
                    <a:bodyPr/>
                    <a:lstStyle/>
                    <a:p>
                      <a:pPr marL="0" marR="0" algn="ctr">
                        <a:spcBef>
                          <a:spcPts val="0"/>
                        </a:spcBef>
                        <a:spcAft>
                          <a:spcPts val="0"/>
                        </a:spcAft>
                      </a:pPr>
                      <a:r>
                        <a:rPr lang="en-US" sz="1000" b="1">
                          <a:solidFill>
                            <a:srgbClr val="000000"/>
                          </a:solidFill>
                          <a:effectLst/>
                          <a:latin typeface="Arial"/>
                        </a:rPr>
                        <a:t>Disapprove</a:t>
                      </a:r>
                      <a:endParaRPr lang="en-US">
                        <a:effectLst/>
                        <a:latin typeface="arial"/>
                      </a:endParaRPr>
                    </a:p>
                  </a:txBody>
                  <a:tcPr marL="9525" marR="9525" marT="9525" marB="9525" anchor="ctr">
                    <a:lnL>
                      <a:noFill/>
                    </a:lnL>
                    <a:lnR>
                      <a:noFill/>
                    </a:lnR>
                    <a:lnT>
                      <a:noFill/>
                    </a:lnT>
                    <a:lnB>
                      <a:noFill/>
                    </a:lnB>
                    <a:solidFill>
                      <a:srgbClr val="C0C0C0"/>
                    </a:solidFill>
                  </a:tcPr>
                </a:tc>
                <a:tc>
                  <a:txBody>
                    <a:bodyPr/>
                    <a:lstStyle/>
                    <a:p>
                      <a:pPr marL="0" marR="0" algn="ctr">
                        <a:spcBef>
                          <a:spcPts val="0"/>
                        </a:spcBef>
                        <a:spcAft>
                          <a:spcPts val="0"/>
                        </a:spcAft>
                      </a:pPr>
                      <a:r>
                        <a:rPr lang="en-US" sz="1000" b="1">
                          <a:solidFill>
                            <a:srgbClr val="000000"/>
                          </a:solidFill>
                          <a:effectLst/>
                          <a:latin typeface="Arial"/>
                        </a:rPr>
                        <a:t>Abstain</a:t>
                      </a:r>
                      <a:endParaRPr lang="en-US">
                        <a:effectLst/>
                        <a:latin typeface="arial"/>
                      </a:endParaRPr>
                    </a:p>
                  </a:txBody>
                  <a:tcPr marL="9525" marR="9525" marT="9525" marB="9525" anchor="ctr">
                    <a:lnL>
                      <a:noFill/>
                    </a:lnL>
                    <a:lnR>
                      <a:noFill/>
                    </a:lnR>
                    <a:lnT>
                      <a:noFill/>
                    </a:lnT>
                    <a:lnB>
                      <a:noFill/>
                    </a:lnB>
                    <a:solidFill>
                      <a:srgbClr val="C0C0C0"/>
                    </a:solidFill>
                  </a:tcPr>
                </a:tc>
                <a:tc>
                  <a:txBody>
                    <a:bodyPr/>
                    <a:lstStyle/>
                    <a:p>
                      <a:pPr marL="0" marR="0" algn="ctr">
                        <a:spcBef>
                          <a:spcPts val="0"/>
                        </a:spcBef>
                        <a:spcAft>
                          <a:spcPts val="0"/>
                        </a:spcAft>
                      </a:pPr>
                      <a:r>
                        <a:rPr lang="en-US" sz="1000" b="1">
                          <a:solidFill>
                            <a:srgbClr val="000000"/>
                          </a:solidFill>
                          <a:effectLst/>
                          <a:latin typeface="Arial"/>
                        </a:rPr>
                        <a:t>Return</a:t>
                      </a:r>
                      <a:endParaRPr lang="en-US">
                        <a:effectLst/>
                        <a:latin typeface="arial"/>
                      </a:endParaRPr>
                    </a:p>
                  </a:txBody>
                  <a:tcPr marL="9525" marR="9525" marT="9525" marB="9525" anchor="ctr">
                    <a:lnL>
                      <a:noFill/>
                    </a:lnL>
                    <a:lnR>
                      <a:noFill/>
                    </a:lnR>
                    <a:lnT>
                      <a:noFill/>
                    </a:lnT>
                    <a:lnB>
                      <a:noFill/>
                    </a:lnB>
                    <a:solidFill>
                      <a:srgbClr val="C0C0C0"/>
                    </a:solidFill>
                  </a:tcPr>
                </a:tc>
                <a:tc>
                  <a:txBody>
                    <a:bodyPr/>
                    <a:lstStyle/>
                    <a:p>
                      <a:pPr marL="0" marR="0" algn="ctr">
                        <a:spcBef>
                          <a:spcPts val="0"/>
                        </a:spcBef>
                        <a:spcAft>
                          <a:spcPts val="0"/>
                        </a:spcAft>
                      </a:pPr>
                      <a:r>
                        <a:rPr lang="en-US" sz="1000" b="1">
                          <a:solidFill>
                            <a:srgbClr val="000000"/>
                          </a:solidFill>
                          <a:effectLst/>
                          <a:latin typeface="Arial"/>
                        </a:rPr>
                        <a:t>%Return</a:t>
                      </a:r>
                      <a:endParaRPr lang="en-US">
                        <a:effectLst/>
                        <a:latin typeface="arial"/>
                      </a:endParaRPr>
                    </a:p>
                  </a:txBody>
                  <a:tcPr marL="9525" marR="9525" marT="9525" marB="9525" anchor="ctr">
                    <a:lnL>
                      <a:noFill/>
                    </a:lnL>
                    <a:lnR>
                      <a:noFill/>
                    </a:lnR>
                    <a:lnT>
                      <a:noFill/>
                    </a:lnT>
                    <a:lnB>
                      <a:noFill/>
                    </a:lnB>
                    <a:solidFill>
                      <a:srgbClr val="C0C0C0"/>
                    </a:solidFill>
                  </a:tcPr>
                </a:tc>
                <a:tc>
                  <a:txBody>
                    <a:bodyPr/>
                    <a:lstStyle/>
                    <a:p>
                      <a:pPr marL="0" marR="0" algn="ctr">
                        <a:spcBef>
                          <a:spcPts val="0"/>
                        </a:spcBef>
                        <a:spcAft>
                          <a:spcPts val="0"/>
                        </a:spcAft>
                      </a:pPr>
                      <a:r>
                        <a:rPr lang="en-US" sz="1000" b="1">
                          <a:solidFill>
                            <a:srgbClr val="000000"/>
                          </a:solidFill>
                          <a:effectLst/>
                          <a:latin typeface="Arial"/>
                        </a:rPr>
                        <a:t>%Abstain</a:t>
                      </a:r>
                      <a:endParaRPr lang="en-US">
                        <a:effectLst/>
                        <a:latin typeface="arial"/>
                      </a:endParaRPr>
                    </a:p>
                  </a:txBody>
                  <a:tcPr marL="9525" marR="9525" marT="9525" marB="9525" anchor="ctr">
                    <a:lnL>
                      <a:noFill/>
                    </a:lnL>
                    <a:lnR>
                      <a:noFill/>
                    </a:lnR>
                    <a:lnT>
                      <a:noFill/>
                    </a:lnT>
                    <a:lnB>
                      <a:noFill/>
                    </a:lnB>
                    <a:solidFill>
                      <a:srgbClr val="C0C0C0"/>
                    </a:solidFill>
                  </a:tcPr>
                </a:tc>
                <a:tc>
                  <a:txBody>
                    <a:bodyPr/>
                    <a:lstStyle/>
                    <a:p>
                      <a:pPr marL="0" marR="0" algn="ctr">
                        <a:spcBef>
                          <a:spcPts val="0"/>
                        </a:spcBef>
                        <a:spcAft>
                          <a:spcPts val="0"/>
                        </a:spcAft>
                      </a:pPr>
                      <a:r>
                        <a:rPr lang="en-US" sz="1000" b="1">
                          <a:solidFill>
                            <a:srgbClr val="000000"/>
                          </a:solidFill>
                          <a:effectLst/>
                          <a:latin typeface="Arial"/>
                        </a:rPr>
                        <a:t>%Approve</a:t>
                      </a:r>
                      <a:endParaRPr lang="en-US">
                        <a:effectLst/>
                        <a:latin typeface="arial"/>
                      </a:endParaRPr>
                    </a:p>
                  </a:txBody>
                  <a:tcPr marL="9525" marR="9525" marT="9525" marB="9525" anchor="ctr">
                    <a:lnL>
                      <a:noFill/>
                    </a:lnL>
                    <a:lnR>
                      <a:noFill/>
                    </a:lnR>
                    <a:lnT>
                      <a:noFill/>
                    </a:lnT>
                    <a:lnB>
                      <a:noFill/>
                    </a:lnB>
                    <a:solidFill>
                      <a:srgbClr val="C0C0C0"/>
                    </a:solidFill>
                  </a:tcPr>
                </a:tc>
                <a:tc>
                  <a:txBody>
                    <a:bodyPr/>
                    <a:lstStyle/>
                    <a:p>
                      <a:pPr marL="0" marR="0" algn="ctr">
                        <a:spcBef>
                          <a:spcPts val="0"/>
                        </a:spcBef>
                        <a:spcAft>
                          <a:spcPts val="0"/>
                        </a:spcAft>
                      </a:pPr>
                      <a:r>
                        <a:rPr lang="en-US" sz="1000" b="1" dirty="0">
                          <a:solidFill>
                            <a:srgbClr val="000000"/>
                          </a:solidFill>
                          <a:effectLst/>
                          <a:latin typeface="Arial"/>
                        </a:rPr>
                        <a:t>Invalid</a:t>
                      </a:r>
                      <a:endParaRPr lang="en-US" dirty="0">
                        <a:effectLst/>
                        <a:latin typeface="arial"/>
                      </a:endParaRPr>
                    </a:p>
                  </a:txBody>
                  <a:tcPr marL="9525" marR="9525" marT="9525" marB="9525" anchor="ctr">
                    <a:lnL>
                      <a:noFill/>
                    </a:lnL>
                    <a:lnR>
                      <a:noFill/>
                    </a:lnR>
                    <a:lnT>
                      <a:noFill/>
                    </a:lnT>
                    <a:lnB>
                      <a:noFill/>
                    </a:lnB>
                    <a:solidFill>
                      <a:srgbClr val="C0C0C0"/>
                    </a:solidFill>
                  </a:tcPr>
                </a:tc>
              </a:tr>
              <a:tr h="0">
                <a:tc>
                  <a:txBody>
                    <a:bodyPr/>
                    <a:lstStyle/>
                    <a:p>
                      <a:pPr marL="0" marR="0">
                        <a:spcBef>
                          <a:spcPts val="0"/>
                        </a:spcBef>
                        <a:spcAft>
                          <a:spcPts val="0"/>
                        </a:spcAft>
                      </a:pPr>
                      <a:r>
                        <a:rPr lang="en-US" sz="1000" dirty="0" err="1">
                          <a:solidFill>
                            <a:srgbClr val="000000"/>
                          </a:solidFill>
                          <a:effectLst/>
                          <a:latin typeface="Arial"/>
                        </a:rPr>
                        <a:t>TGah</a:t>
                      </a:r>
                      <a:endParaRPr lang="en-US" dirty="0">
                        <a:effectLst/>
                        <a:latin typeface="arial"/>
                      </a:endParaRPr>
                    </a:p>
                  </a:txBody>
                  <a:tcPr marL="9525" marR="9525" marT="9525" marB="9525">
                    <a:lnL>
                      <a:noFill/>
                    </a:lnL>
                    <a:lnR>
                      <a:noFill/>
                    </a:lnR>
                    <a:lnT>
                      <a:noFill/>
                    </a:lnT>
                    <a:lnB>
                      <a:noFill/>
                    </a:lnB>
                    <a:solidFill>
                      <a:srgbClr val="FFFFFF"/>
                    </a:solidFill>
                  </a:tcPr>
                </a:tc>
                <a:tc>
                  <a:txBody>
                    <a:bodyPr/>
                    <a:lstStyle/>
                    <a:p>
                      <a:pPr marL="0" marR="0" algn="r">
                        <a:spcBef>
                          <a:spcPts val="0"/>
                        </a:spcBef>
                        <a:spcAft>
                          <a:spcPts val="0"/>
                        </a:spcAft>
                      </a:pPr>
                      <a:r>
                        <a:rPr lang="en-US" altLang="ko-KR" sz="1000" dirty="0">
                          <a:solidFill>
                            <a:srgbClr val="000000"/>
                          </a:solidFill>
                          <a:effectLst/>
                          <a:latin typeface="Arial"/>
                        </a:rPr>
                        <a:t>203</a:t>
                      </a:r>
                      <a:endParaRPr lang="ko-KR" altLang="en-US" dirty="0">
                        <a:effectLst/>
                        <a:latin typeface="arial"/>
                      </a:endParaRPr>
                    </a:p>
                  </a:txBody>
                  <a:tcPr marL="9525" marR="9525" marT="9525" marB="9525">
                    <a:lnL>
                      <a:noFill/>
                    </a:lnL>
                    <a:lnR>
                      <a:noFill/>
                    </a:lnR>
                    <a:lnT>
                      <a:noFill/>
                    </a:lnT>
                    <a:lnB>
                      <a:noFill/>
                    </a:lnB>
                    <a:solidFill>
                      <a:srgbClr val="FFFFFF"/>
                    </a:solidFill>
                  </a:tcPr>
                </a:tc>
                <a:tc>
                  <a:txBody>
                    <a:bodyPr/>
                    <a:lstStyle/>
                    <a:p>
                      <a:pPr marL="0" marR="0" algn="r">
                        <a:spcBef>
                          <a:spcPts val="0"/>
                        </a:spcBef>
                        <a:spcAft>
                          <a:spcPts val="0"/>
                        </a:spcAft>
                      </a:pPr>
                      <a:r>
                        <a:rPr lang="en-US" sz="1000" dirty="0">
                          <a:solidFill>
                            <a:srgbClr val="000000"/>
                          </a:solidFill>
                          <a:effectLst/>
                          <a:latin typeface="Arial"/>
                        </a:rPr>
                        <a:t>05 July 2014</a:t>
                      </a:r>
                      <a:endParaRPr lang="en-US" dirty="0">
                        <a:effectLst/>
                        <a:latin typeface="arial"/>
                      </a:endParaRPr>
                    </a:p>
                  </a:txBody>
                  <a:tcPr marL="9525" marR="9525" marT="9525" marB="9525">
                    <a:lnL>
                      <a:noFill/>
                    </a:lnL>
                    <a:lnR>
                      <a:noFill/>
                    </a:lnR>
                    <a:lnT>
                      <a:noFill/>
                    </a:lnT>
                    <a:lnB>
                      <a:noFill/>
                    </a:lnB>
                    <a:solidFill>
                      <a:srgbClr val="FFFFFF"/>
                    </a:solidFill>
                  </a:tcPr>
                </a:tc>
                <a:tc>
                  <a:txBody>
                    <a:bodyPr/>
                    <a:lstStyle/>
                    <a:p>
                      <a:pPr marL="0" marR="0">
                        <a:spcBef>
                          <a:spcPts val="0"/>
                        </a:spcBef>
                        <a:spcAft>
                          <a:spcPts val="0"/>
                        </a:spcAft>
                      </a:pPr>
                      <a:r>
                        <a:rPr lang="en-US" sz="1000" dirty="0">
                          <a:solidFill>
                            <a:srgbClr val="000000"/>
                          </a:solidFill>
                          <a:effectLst/>
                          <a:latin typeface="Arial"/>
                        </a:rPr>
                        <a:t>IEEE 802.11ah Draft </a:t>
                      </a:r>
                      <a:r>
                        <a:rPr lang="en-US" sz="1000" dirty="0" smtClean="0">
                          <a:solidFill>
                            <a:srgbClr val="000000"/>
                          </a:solidFill>
                          <a:effectLst/>
                          <a:latin typeface="Arial"/>
                        </a:rPr>
                        <a:t>2.0</a:t>
                      </a:r>
                      <a:endParaRPr lang="en-US" dirty="0">
                        <a:effectLst/>
                        <a:latin typeface="arial"/>
                      </a:endParaRPr>
                    </a:p>
                  </a:txBody>
                  <a:tcPr marL="9525" marR="9525" marT="9525" marB="9525">
                    <a:lnL>
                      <a:noFill/>
                    </a:lnL>
                    <a:lnR>
                      <a:noFill/>
                    </a:lnR>
                    <a:lnT>
                      <a:noFill/>
                    </a:lnT>
                    <a:lnB>
                      <a:noFill/>
                    </a:lnB>
                    <a:solidFill>
                      <a:srgbClr val="FFFFFF"/>
                    </a:solidFill>
                  </a:tcPr>
                </a:tc>
                <a:tc>
                  <a:txBody>
                    <a:bodyPr/>
                    <a:lstStyle/>
                    <a:p>
                      <a:pPr marL="0" marR="0">
                        <a:spcBef>
                          <a:spcPts val="0"/>
                        </a:spcBef>
                        <a:spcAft>
                          <a:spcPts val="0"/>
                        </a:spcAft>
                      </a:pPr>
                      <a:r>
                        <a:rPr lang="en-US" sz="1000" dirty="0">
                          <a:solidFill>
                            <a:srgbClr val="000000"/>
                          </a:solidFill>
                          <a:effectLst/>
                          <a:latin typeface="Arial"/>
                        </a:rPr>
                        <a:t>Technical</a:t>
                      </a:r>
                      <a:endParaRPr lang="en-US" dirty="0">
                        <a:effectLst/>
                        <a:latin typeface="arial"/>
                      </a:endParaRPr>
                    </a:p>
                  </a:txBody>
                  <a:tcPr marL="9525" marR="9525" marT="9525" marB="9525">
                    <a:lnL>
                      <a:noFill/>
                    </a:lnL>
                    <a:lnR>
                      <a:noFill/>
                    </a:lnR>
                    <a:lnT>
                      <a:noFill/>
                    </a:lnT>
                    <a:lnB>
                      <a:noFill/>
                    </a:lnB>
                    <a:solidFill>
                      <a:srgbClr val="FFFFFF"/>
                    </a:solidFill>
                  </a:tcPr>
                </a:tc>
                <a:tc>
                  <a:txBody>
                    <a:bodyPr/>
                    <a:lstStyle/>
                    <a:p>
                      <a:pPr marL="0" marR="0" algn="r">
                        <a:spcBef>
                          <a:spcPts val="0"/>
                        </a:spcBef>
                        <a:spcAft>
                          <a:spcPts val="0"/>
                        </a:spcAft>
                      </a:pPr>
                      <a:r>
                        <a:rPr lang="en-US" altLang="ko-KR" sz="1000" dirty="0">
                          <a:solidFill>
                            <a:srgbClr val="000000"/>
                          </a:solidFill>
                          <a:effectLst/>
                          <a:latin typeface="Arial"/>
                        </a:rPr>
                        <a:t>330</a:t>
                      </a:r>
                      <a:endParaRPr lang="ko-KR" altLang="en-US" dirty="0">
                        <a:effectLst/>
                        <a:latin typeface="arial"/>
                      </a:endParaRPr>
                    </a:p>
                  </a:txBody>
                  <a:tcPr marL="9525" marR="9525" marT="9525" marB="9525">
                    <a:lnL>
                      <a:noFill/>
                    </a:lnL>
                    <a:lnR>
                      <a:noFill/>
                    </a:lnR>
                    <a:lnT>
                      <a:noFill/>
                    </a:lnT>
                    <a:lnB>
                      <a:noFill/>
                    </a:lnB>
                    <a:solidFill>
                      <a:srgbClr val="FFFFFF"/>
                    </a:solidFill>
                  </a:tcPr>
                </a:tc>
                <a:tc>
                  <a:txBody>
                    <a:bodyPr/>
                    <a:lstStyle/>
                    <a:p>
                      <a:pPr marL="0" marR="0" algn="r">
                        <a:spcBef>
                          <a:spcPts val="0"/>
                        </a:spcBef>
                        <a:spcAft>
                          <a:spcPts val="0"/>
                        </a:spcAft>
                      </a:pPr>
                      <a:r>
                        <a:rPr lang="en-US" altLang="ko-KR" sz="1000" dirty="0" smtClean="0">
                          <a:solidFill>
                            <a:srgbClr val="000000"/>
                          </a:solidFill>
                          <a:effectLst/>
                          <a:latin typeface="Arial"/>
                        </a:rPr>
                        <a:t>204</a:t>
                      </a:r>
                      <a:endParaRPr lang="ko-KR" altLang="en-US" dirty="0">
                        <a:effectLst/>
                        <a:latin typeface="arial"/>
                      </a:endParaRPr>
                    </a:p>
                  </a:txBody>
                  <a:tcPr marL="9525" marR="9525" marT="9525" marB="9525">
                    <a:lnL>
                      <a:noFill/>
                    </a:lnL>
                    <a:lnR>
                      <a:noFill/>
                    </a:lnR>
                    <a:lnT>
                      <a:noFill/>
                    </a:lnT>
                    <a:lnB>
                      <a:noFill/>
                    </a:lnB>
                    <a:solidFill>
                      <a:srgbClr val="FFFFFF"/>
                    </a:solidFill>
                  </a:tcPr>
                </a:tc>
                <a:tc>
                  <a:txBody>
                    <a:bodyPr/>
                    <a:lstStyle/>
                    <a:p>
                      <a:pPr marL="0" marR="0" algn="r">
                        <a:spcBef>
                          <a:spcPts val="0"/>
                        </a:spcBef>
                        <a:spcAft>
                          <a:spcPts val="0"/>
                        </a:spcAft>
                      </a:pPr>
                      <a:r>
                        <a:rPr lang="en-US" altLang="ko-KR" sz="1000" dirty="0" smtClean="0">
                          <a:solidFill>
                            <a:srgbClr val="000000"/>
                          </a:solidFill>
                          <a:effectLst/>
                          <a:latin typeface="Arial"/>
                        </a:rPr>
                        <a:t>43</a:t>
                      </a:r>
                      <a:endParaRPr lang="ko-KR" altLang="en-US" dirty="0">
                        <a:effectLst/>
                        <a:latin typeface="arial"/>
                      </a:endParaRPr>
                    </a:p>
                  </a:txBody>
                  <a:tcPr marL="9525" marR="9525" marT="9525" marB="9525">
                    <a:lnL>
                      <a:noFill/>
                    </a:lnL>
                    <a:lnR>
                      <a:noFill/>
                    </a:lnR>
                    <a:lnT>
                      <a:noFill/>
                    </a:lnT>
                    <a:lnB>
                      <a:noFill/>
                    </a:lnB>
                    <a:solidFill>
                      <a:srgbClr val="FFFFFF"/>
                    </a:solidFill>
                  </a:tcPr>
                </a:tc>
                <a:tc>
                  <a:txBody>
                    <a:bodyPr/>
                    <a:lstStyle/>
                    <a:p>
                      <a:pPr marL="0" marR="0" algn="r">
                        <a:spcBef>
                          <a:spcPts val="0"/>
                        </a:spcBef>
                        <a:spcAft>
                          <a:spcPts val="0"/>
                        </a:spcAft>
                      </a:pPr>
                      <a:r>
                        <a:rPr lang="en-US" altLang="ko-KR" sz="1000" dirty="0" smtClean="0">
                          <a:solidFill>
                            <a:srgbClr val="000000"/>
                          </a:solidFill>
                          <a:effectLst/>
                          <a:latin typeface="Arial"/>
                        </a:rPr>
                        <a:t>24</a:t>
                      </a:r>
                      <a:endParaRPr lang="ko-KR" altLang="en-US" dirty="0">
                        <a:effectLst/>
                        <a:latin typeface="arial"/>
                      </a:endParaRPr>
                    </a:p>
                  </a:txBody>
                  <a:tcPr marL="9525" marR="9525" marT="9525" marB="9525">
                    <a:lnL>
                      <a:noFill/>
                    </a:lnL>
                    <a:lnR>
                      <a:noFill/>
                    </a:lnR>
                    <a:lnT>
                      <a:noFill/>
                    </a:lnT>
                    <a:lnB>
                      <a:noFill/>
                    </a:lnB>
                    <a:solidFill>
                      <a:srgbClr val="FFFFFF"/>
                    </a:solidFill>
                  </a:tcPr>
                </a:tc>
                <a:tc>
                  <a:txBody>
                    <a:bodyPr/>
                    <a:lstStyle/>
                    <a:p>
                      <a:pPr marL="0" marR="0" algn="r">
                        <a:spcBef>
                          <a:spcPts val="0"/>
                        </a:spcBef>
                        <a:spcAft>
                          <a:spcPts val="0"/>
                        </a:spcAft>
                      </a:pPr>
                      <a:r>
                        <a:rPr lang="en-US" altLang="ko-KR" sz="1000" dirty="0" smtClean="0">
                          <a:solidFill>
                            <a:srgbClr val="000000"/>
                          </a:solidFill>
                          <a:effectLst/>
                          <a:latin typeface="Arial"/>
                        </a:rPr>
                        <a:t>274</a:t>
                      </a:r>
                      <a:endParaRPr lang="ko-KR" altLang="en-US" dirty="0">
                        <a:effectLst/>
                        <a:latin typeface="arial"/>
                      </a:endParaRPr>
                    </a:p>
                  </a:txBody>
                  <a:tcPr marL="9525" marR="9525" marT="9525" marB="9525">
                    <a:lnL>
                      <a:noFill/>
                    </a:lnL>
                    <a:lnR>
                      <a:noFill/>
                    </a:lnR>
                    <a:lnT>
                      <a:noFill/>
                    </a:lnT>
                    <a:lnB>
                      <a:noFill/>
                    </a:lnB>
                    <a:solidFill>
                      <a:srgbClr val="FFFFFF"/>
                    </a:solidFill>
                  </a:tcPr>
                </a:tc>
                <a:tc>
                  <a:txBody>
                    <a:bodyPr/>
                    <a:lstStyle/>
                    <a:p>
                      <a:pPr marL="0" marR="0" algn="r">
                        <a:spcBef>
                          <a:spcPts val="0"/>
                        </a:spcBef>
                        <a:spcAft>
                          <a:spcPts val="0"/>
                        </a:spcAft>
                      </a:pPr>
                      <a:r>
                        <a:rPr lang="en-US" altLang="ko-KR" sz="1000" dirty="0" smtClean="0">
                          <a:solidFill>
                            <a:srgbClr val="000000"/>
                          </a:solidFill>
                          <a:effectLst/>
                          <a:latin typeface="Arial"/>
                        </a:rPr>
                        <a:t>83.03</a:t>
                      </a:r>
                      <a:endParaRPr lang="ko-KR" altLang="en-US" dirty="0">
                        <a:effectLst/>
                        <a:latin typeface="arial"/>
                      </a:endParaRPr>
                    </a:p>
                  </a:txBody>
                  <a:tcPr marL="9525" marR="9525" marT="9525" marB="9525">
                    <a:lnL>
                      <a:noFill/>
                    </a:lnL>
                    <a:lnR>
                      <a:noFill/>
                    </a:lnR>
                    <a:lnT>
                      <a:noFill/>
                    </a:lnT>
                    <a:lnB>
                      <a:noFill/>
                    </a:lnB>
                    <a:solidFill>
                      <a:srgbClr val="FFFFFF"/>
                    </a:solidFill>
                  </a:tcPr>
                </a:tc>
                <a:tc>
                  <a:txBody>
                    <a:bodyPr/>
                    <a:lstStyle/>
                    <a:p>
                      <a:pPr marL="0" marR="0" algn="r">
                        <a:spcBef>
                          <a:spcPts val="0"/>
                        </a:spcBef>
                        <a:spcAft>
                          <a:spcPts val="0"/>
                        </a:spcAft>
                      </a:pPr>
                      <a:r>
                        <a:rPr lang="en-US" altLang="ko-KR" sz="1000" dirty="0" smtClean="0">
                          <a:solidFill>
                            <a:srgbClr val="000000"/>
                          </a:solidFill>
                          <a:effectLst/>
                          <a:latin typeface="Arial"/>
                        </a:rPr>
                        <a:t>8.76</a:t>
                      </a:r>
                      <a:endParaRPr lang="ko-KR" altLang="en-US" dirty="0">
                        <a:effectLst/>
                        <a:latin typeface="arial"/>
                      </a:endParaRPr>
                    </a:p>
                  </a:txBody>
                  <a:tcPr marL="9525" marR="9525" marT="9525" marB="9525">
                    <a:lnL>
                      <a:noFill/>
                    </a:lnL>
                    <a:lnR>
                      <a:noFill/>
                    </a:lnR>
                    <a:lnT>
                      <a:noFill/>
                    </a:lnT>
                    <a:lnB>
                      <a:noFill/>
                    </a:lnB>
                    <a:solidFill>
                      <a:srgbClr val="FFFFFF"/>
                    </a:solidFill>
                  </a:tcPr>
                </a:tc>
                <a:tc>
                  <a:txBody>
                    <a:bodyPr/>
                    <a:lstStyle/>
                    <a:p>
                      <a:pPr marL="0" marR="0" algn="r">
                        <a:spcBef>
                          <a:spcPts val="0"/>
                        </a:spcBef>
                        <a:spcAft>
                          <a:spcPts val="0"/>
                        </a:spcAft>
                      </a:pPr>
                      <a:r>
                        <a:rPr lang="en-US" altLang="ko-KR" sz="1000" dirty="0" smtClean="0">
                          <a:solidFill>
                            <a:srgbClr val="000000"/>
                          </a:solidFill>
                          <a:effectLst/>
                          <a:latin typeface="Arial"/>
                        </a:rPr>
                        <a:t>82.59</a:t>
                      </a:r>
                      <a:endParaRPr lang="ko-KR" altLang="en-US" dirty="0">
                        <a:effectLst/>
                        <a:latin typeface="arial"/>
                      </a:endParaRPr>
                    </a:p>
                  </a:txBody>
                  <a:tcPr marL="9525" marR="9525" marT="9525" marB="9525">
                    <a:lnL>
                      <a:noFill/>
                    </a:lnL>
                    <a:lnR>
                      <a:noFill/>
                    </a:lnR>
                    <a:lnT>
                      <a:noFill/>
                    </a:lnT>
                    <a:lnB>
                      <a:noFill/>
                    </a:lnB>
                    <a:solidFill>
                      <a:srgbClr val="FFFFFF"/>
                    </a:solidFill>
                  </a:tcPr>
                </a:tc>
                <a:tc>
                  <a:txBody>
                    <a:bodyPr/>
                    <a:lstStyle/>
                    <a:p>
                      <a:pPr marL="0" marR="0" algn="r">
                        <a:spcBef>
                          <a:spcPts val="0"/>
                        </a:spcBef>
                        <a:spcAft>
                          <a:spcPts val="0"/>
                        </a:spcAft>
                      </a:pPr>
                      <a:r>
                        <a:rPr lang="en-US" altLang="ko-KR" sz="1000" dirty="0" smtClean="0">
                          <a:solidFill>
                            <a:srgbClr val="000000"/>
                          </a:solidFill>
                          <a:effectLst/>
                          <a:latin typeface="Arial"/>
                        </a:rPr>
                        <a:t>3</a:t>
                      </a:r>
                      <a:endParaRPr lang="ko-KR" altLang="en-US" dirty="0">
                        <a:effectLst/>
                        <a:latin typeface="arial"/>
                      </a:endParaRPr>
                    </a:p>
                  </a:txBody>
                  <a:tcPr marL="9525" marR="9525" marT="9525" marB="9525">
                    <a:lnL>
                      <a:noFill/>
                    </a:lnL>
                    <a:lnR>
                      <a:noFill/>
                    </a:lnR>
                    <a:lnT>
                      <a:noFill/>
                    </a:lnT>
                    <a:lnB>
                      <a:noFill/>
                    </a:lnB>
                    <a:solidFill>
                      <a:srgbClr val="FFFFFF"/>
                    </a:solidFill>
                  </a:tcPr>
                </a:tc>
              </a:tr>
              <a:tr h="0">
                <a:tc>
                  <a:txBody>
                    <a:bodyPr/>
                    <a:lstStyle/>
                    <a:p>
                      <a:pPr marL="0" marR="0">
                        <a:spcBef>
                          <a:spcPts val="0"/>
                        </a:spcBef>
                        <a:spcAft>
                          <a:spcPts val="0"/>
                        </a:spcAft>
                      </a:pPr>
                      <a:r>
                        <a:rPr lang="en-US" sz="1000" dirty="0" err="1">
                          <a:solidFill>
                            <a:srgbClr val="000000"/>
                          </a:solidFill>
                          <a:effectLst/>
                          <a:latin typeface="Arial"/>
                        </a:rPr>
                        <a:t>TGah</a:t>
                      </a:r>
                      <a:endParaRPr lang="en-US" dirty="0">
                        <a:effectLst/>
                        <a:latin typeface="arial"/>
                      </a:endParaRPr>
                    </a:p>
                  </a:txBody>
                  <a:tcPr marL="9525" marR="9525" marT="9525" marB="9525">
                    <a:lnL>
                      <a:noFill/>
                    </a:lnL>
                    <a:lnR>
                      <a:noFill/>
                    </a:lnR>
                    <a:lnT>
                      <a:noFill/>
                    </a:lnT>
                    <a:lnB>
                      <a:noFill/>
                    </a:lnB>
                    <a:solidFill>
                      <a:srgbClr val="FFFFFF"/>
                    </a:solidFill>
                  </a:tcPr>
                </a:tc>
                <a:tc>
                  <a:txBody>
                    <a:bodyPr/>
                    <a:lstStyle/>
                    <a:p>
                      <a:pPr marL="0" marR="0" algn="r">
                        <a:spcBef>
                          <a:spcPts val="0"/>
                        </a:spcBef>
                        <a:spcAft>
                          <a:spcPts val="0"/>
                        </a:spcAft>
                      </a:pPr>
                      <a:r>
                        <a:rPr lang="en-US" altLang="ko-KR" sz="1000" dirty="0" smtClean="0">
                          <a:solidFill>
                            <a:srgbClr val="000000"/>
                          </a:solidFill>
                          <a:effectLst/>
                          <a:latin typeface="Arial"/>
                        </a:rPr>
                        <a:t>205</a:t>
                      </a:r>
                      <a:endParaRPr lang="ko-KR" altLang="en-US" dirty="0">
                        <a:effectLst/>
                        <a:latin typeface="arial"/>
                      </a:endParaRPr>
                    </a:p>
                  </a:txBody>
                  <a:tcPr marL="9525" marR="9525" marT="9525" marB="9525">
                    <a:lnL>
                      <a:noFill/>
                    </a:lnL>
                    <a:lnR>
                      <a:noFill/>
                    </a:lnR>
                    <a:lnT>
                      <a:noFill/>
                    </a:lnT>
                    <a:lnB>
                      <a:noFill/>
                    </a:lnB>
                    <a:solidFill>
                      <a:srgbClr val="FFFFFF"/>
                    </a:solidFill>
                  </a:tcPr>
                </a:tc>
                <a:tc>
                  <a:txBody>
                    <a:bodyPr/>
                    <a:lstStyle/>
                    <a:p>
                      <a:pPr marL="0" marR="0" algn="r">
                        <a:spcBef>
                          <a:spcPts val="0"/>
                        </a:spcBef>
                        <a:spcAft>
                          <a:spcPts val="0"/>
                        </a:spcAft>
                      </a:pPr>
                      <a:r>
                        <a:rPr lang="en-US" sz="1000" dirty="0" smtClean="0">
                          <a:solidFill>
                            <a:srgbClr val="000000"/>
                          </a:solidFill>
                          <a:effectLst/>
                          <a:latin typeface="Arial"/>
                        </a:rPr>
                        <a:t>25 October 2014</a:t>
                      </a:r>
                      <a:endParaRPr lang="en-US" dirty="0">
                        <a:effectLst/>
                        <a:latin typeface="arial"/>
                      </a:endParaRPr>
                    </a:p>
                  </a:txBody>
                  <a:tcPr marL="9525" marR="9525" marT="9525" marB="9525">
                    <a:lnL>
                      <a:noFill/>
                    </a:lnL>
                    <a:lnR>
                      <a:noFill/>
                    </a:lnR>
                    <a:lnT>
                      <a:noFill/>
                    </a:lnT>
                    <a:lnB>
                      <a:noFill/>
                    </a:lnB>
                    <a:solidFill>
                      <a:srgbClr val="FFFFFF"/>
                    </a:solidFill>
                  </a:tcPr>
                </a:tc>
                <a:tc>
                  <a:txBody>
                    <a:bodyPr/>
                    <a:lstStyle/>
                    <a:p>
                      <a:pPr marL="0" marR="0">
                        <a:spcBef>
                          <a:spcPts val="0"/>
                        </a:spcBef>
                        <a:spcAft>
                          <a:spcPts val="0"/>
                        </a:spcAft>
                      </a:pPr>
                      <a:r>
                        <a:rPr lang="en-US" sz="1000" dirty="0">
                          <a:solidFill>
                            <a:srgbClr val="000000"/>
                          </a:solidFill>
                          <a:effectLst/>
                          <a:latin typeface="Arial"/>
                        </a:rPr>
                        <a:t>IEEE 802.11ah Draft </a:t>
                      </a:r>
                      <a:r>
                        <a:rPr lang="en-US" sz="1000" dirty="0" smtClean="0">
                          <a:solidFill>
                            <a:srgbClr val="000000"/>
                          </a:solidFill>
                          <a:effectLst/>
                          <a:latin typeface="Arial"/>
                        </a:rPr>
                        <a:t>3.0</a:t>
                      </a:r>
                      <a:endParaRPr lang="en-US" dirty="0">
                        <a:effectLst/>
                        <a:latin typeface="arial"/>
                      </a:endParaRPr>
                    </a:p>
                  </a:txBody>
                  <a:tcPr marL="9525" marR="9525" marT="9525" marB="9525">
                    <a:lnL>
                      <a:noFill/>
                    </a:lnL>
                    <a:lnR>
                      <a:noFill/>
                    </a:lnR>
                    <a:lnT>
                      <a:noFill/>
                    </a:lnT>
                    <a:lnB>
                      <a:noFill/>
                    </a:lnB>
                    <a:solidFill>
                      <a:srgbClr val="FFFFFF"/>
                    </a:solidFill>
                  </a:tcPr>
                </a:tc>
                <a:tc>
                  <a:txBody>
                    <a:bodyPr/>
                    <a:lstStyle/>
                    <a:p>
                      <a:pPr marL="0" marR="0">
                        <a:spcBef>
                          <a:spcPts val="0"/>
                        </a:spcBef>
                        <a:spcAft>
                          <a:spcPts val="0"/>
                        </a:spcAft>
                      </a:pPr>
                      <a:r>
                        <a:rPr lang="en-US" sz="1000" dirty="0" smtClean="0">
                          <a:solidFill>
                            <a:srgbClr val="000000"/>
                          </a:solidFill>
                          <a:effectLst/>
                          <a:latin typeface="Arial"/>
                        </a:rPr>
                        <a:t>Recirculation</a:t>
                      </a:r>
                      <a:endParaRPr lang="en-US" dirty="0">
                        <a:effectLst/>
                        <a:latin typeface="arial"/>
                      </a:endParaRPr>
                    </a:p>
                  </a:txBody>
                  <a:tcPr marL="9525" marR="9525" marT="9525" marB="9525">
                    <a:lnL>
                      <a:noFill/>
                    </a:lnL>
                    <a:lnR>
                      <a:noFill/>
                    </a:lnR>
                    <a:lnT>
                      <a:noFill/>
                    </a:lnT>
                    <a:lnB>
                      <a:noFill/>
                    </a:lnB>
                    <a:solidFill>
                      <a:srgbClr val="FFFFFF"/>
                    </a:solidFill>
                  </a:tcPr>
                </a:tc>
                <a:tc>
                  <a:txBody>
                    <a:bodyPr/>
                    <a:lstStyle/>
                    <a:p>
                      <a:pPr marL="0" marR="0" algn="r">
                        <a:spcBef>
                          <a:spcPts val="0"/>
                        </a:spcBef>
                        <a:spcAft>
                          <a:spcPts val="0"/>
                        </a:spcAft>
                      </a:pPr>
                      <a:r>
                        <a:rPr lang="en-US" altLang="ko-KR" sz="1000" dirty="0">
                          <a:solidFill>
                            <a:srgbClr val="000000"/>
                          </a:solidFill>
                          <a:effectLst/>
                          <a:latin typeface="Arial"/>
                        </a:rPr>
                        <a:t>330</a:t>
                      </a:r>
                      <a:endParaRPr lang="ko-KR" altLang="en-US" dirty="0">
                        <a:effectLst/>
                        <a:latin typeface="arial"/>
                      </a:endParaRPr>
                    </a:p>
                  </a:txBody>
                  <a:tcPr marL="9525" marR="9525" marT="9525" marB="9525">
                    <a:lnL>
                      <a:noFill/>
                    </a:lnL>
                    <a:lnR>
                      <a:noFill/>
                    </a:lnR>
                    <a:lnT>
                      <a:noFill/>
                    </a:lnT>
                    <a:lnB>
                      <a:noFill/>
                    </a:lnB>
                    <a:solidFill>
                      <a:srgbClr val="FFFFFF"/>
                    </a:solidFill>
                  </a:tcPr>
                </a:tc>
                <a:tc>
                  <a:txBody>
                    <a:bodyPr/>
                    <a:lstStyle/>
                    <a:p>
                      <a:pPr marL="0" marR="0" algn="r">
                        <a:spcBef>
                          <a:spcPts val="0"/>
                        </a:spcBef>
                        <a:spcAft>
                          <a:spcPts val="0"/>
                        </a:spcAft>
                      </a:pPr>
                      <a:r>
                        <a:rPr lang="en-US" altLang="ko-KR" sz="1000" dirty="0" smtClean="0">
                          <a:solidFill>
                            <a:srgbClr val="000000"/>
                          </a:solidFill>
                          <a:effectLst/>
                          <a:latin typeface="Arial"/>
                        </a:rPr>
                        <a:t>234</a:t>
                      </a:r>
                      <a:endParaRPr lang="ko-KR" altLang="en-US" dirty="0">
                        <a:effectLst/>
                        <a:latin typeface="arial"/>
                      </a:endParaRPr>
                    </a:p>
                  </a:txBody>
                  <a:tcPr marL="9525" marR="9525" marT="9525" marB="9525">
                    <a:lnL>
                      <a:noFill/>
                    </a:lnL>
                    <a:lnR>
                      <a:noFill/>
                    </a:lnR>
                    <a:lnT>
                      <a:noFill/>
                    </a:lnT>
                    <a:lnB>
                      <a:noFill/>
                    </a:lnB>
                    <a:solidFill>
                      <a:srgbClr val="FFFFFF"/>
                    </a:solidFill>
                  </a:tcPr>
                </a:tc>
                <a:tc>
                  <a:txBody>
                    <a:bodyPr/>
                    <a:lstStyle/>
                    <a:p>
                      <a:pPr marL="0" marR="0" algn="r">
                        <a:spcBef>
                          <a:spcPts val="0"/>
                        </a:spcBef>
                        <a:spcAft>
                          <a:spcPts val="0"/>
                        </a:spcAft>
                      </a:pPr>
                      <a:r>
                        <a:rPr lang="en-US" altLang="ko-KR" sz="1000" dirty="0" smtClean="0">
                          <a:solidFill>
                            <a:srgbClr val="000000"/>
                          </a:solidFill>
                          <a:effectLst/>
                          <a:latin typeface="Arial"/>
                        </a:rPr>
                        <a:t>27</a:t>
                      </a:r>
                      <a:endParaRPr lang="ko-KR" altLang="en-US" dirty="0">
                        <a:effectLst/>
                        <a:latin typeface="arial"/>
                      </a:endParaRPr>
                    </a:p>
                  </a:txBody>
                  <a:tcPr marL="9525" marR="9525" marT="9525" marB="9525">
                    <a:lnL>
                      <a:noFill/>
                    </a:lnL>
                    <a:lnR>
                      <a:noFill/>
                    </a:lnR>
                    <a:lnT>
                      <a:noFill/>
                    </a:lnT>
                    <a:lnB>
                      <a:noFill/>
                    </a:lnB>
                    <a:solidFill>
                      <a:srgbClr val="FFFFFF"/>
                    </a:solidFill>
                  </a:tcPr>
                </a:tc>
                <a:tc>
                  <a:txBody>
                    <a:bodyPr/>
                    <a:lstStyle/>
                    <a:p>
                      <a:pPr marL="0" marR="0" algn="r">
                        <a:spcBef>
                          <a:spcPts val="0"/>
                        </a:spcBef>
                        <a:spcAft>
                          <a:spcPts val="0"/>
                        </a:spcAft>
                      </a:pPr>
                      <a:r>
                        <a:rPr lang="en-US" altLang="ko-KR" sz="1000" dirty="0" smtClean="0">
                          <a:solidFill>
                            <a:srgbClr val="000000"/>
                          </a:solidFill>
                          <a:effectLst/>
                          <a:latin typeface="Arial"/>
                        </a:rPr>
                        <a:t>17</a:t>
                      </a:r>
                      <a:endParaRPr lang="ko-KR" altLang="en-US" dirty="0">
                        <a:effectLst/>
                        <a:latin typeface="arial"/>
                      </a:endParaRPr>
                    </a:p>
                  </a:txBody>
                  <a:tcPr marL="9525" marR="9525" marT="9525" marB="9525">
                    <a:lnL>
                      <a:noFill/>
                    </a:lnL>
                    <a:lnR>
                      <a:noFill/>
                    </a:lnR>
                    <a:lnT>
                      <a:noFill/>
                    </a:lnT>
                    <a:lnB>
                      <a:noFill/>
                    </a:lnB>
                    <a:solidFill>
                      <a:srgbClr val="FFFFFF"/>
                    </a:solidFill>
                  </a:tcPr>
                </a:tc>
                <a:tc>
                  <a:txBody>
                    <a:bodyPr/>
                    <a:lstStyle/>
                    <a:p>
                      <a:pPr marL="0" marR="0" algn="r">
                        <a:spcBef>
                          <a:spcPts val="0"/>
                        </a:spcBef>
                        <a:spcAft>
                          <a:spcPts val="0"/>
                        </a:spcAft>
                      </a:pPr>
                      <a:r>
                        <a:rPr lang="en-US" altLang="ko-KR" sz="1000" dirty="0" smtClean="0">
                          <a:solidFill>
                            <a:srgbClr val="000000"/>
                          </a:solidFill>
                          <a:effectLst/>
                          <a:latin typeface="Arial"/>
                        </a:rPr>
                        <a:t>280</a:t>
                      </a:r>
                      <a:endParaRPr lang="ko-KR" altLang="en-US" dirty="0">
                        <a:effectLst/>
                        <a:latin typeface="arial"/>
                      </a:endParaRPr>
                    </a:p>
                  </a:txBody>
                  <a:tcPr marL="9525" marR="9525" marT="9525" marB="9525">
                    <a:lnL>
                      <a:noFill/>
                    </a:lnL>
                    <a:lnR>
                      <a:noFill/>
                    </a:lnR>
                    <a:lnT>
                      <a:noFill/>
                    </a:lnT>
                    <a:lnB>
                      <a:noFill/>
                    </a:lnB>
                    <a:solidFill>
                      <a:srgbClr val="FFFFFF"/>
                    </a:solidFill>
                  </a:tcPr>
                </a:tc>
                <a:tc>
                  <a:txBody>
                    <a:bodyPr/>
                    <a:lstStyle/>
                    <a:p>
                      <a:pPr marL="0" marR="0" algn="r">
                        <a:spcBef>
                          <a:spcPts val="0"/>
                        </a:spcBef>
                        <a:spcAft>
                          <a:spcPts val="0"/>
                        </a:spcAft>
                      </a:pPr>
                      <a:r>
                        <a:rPr lang="en-US" altLang="ko-KR" sz="1000" dirty="0" smtClean="0">
                          <a:solidFill>
                            <a:srgbClr val="000000"/>
                          </a:solidFill>
                          <a:effectLst/>
                          <a:latin typeface="Arial"/>
                        </a:rPr>
                        <a:t>84.85</a:t>
                      </a:r>
                      <a:endParaRPr lang="ko-KR" altLang="en-US" dirty="0">
                        <a:effectLst/>
                        <a:latin typeface="arial"/>
                      </a:endParaRPr>
                    </a:p>
                  </a:txBody>
                  <a:tcPr marL="9525" marR="9525" marT="9525" marB="9525">
                    <a:lnL>
                      <a:noFill/>
                    </a:lnL>
                    <a:lnR>
                      <a:noFill/>
                    </a:lnR>
                    <a:lnT>
                      <a:noFill/>
                    </a:lnT>
                    <a:lnB>
                      <a:noFill/>
                    </a:lnB>
                    <a:solidFill>
                      <a:srgbClr val="FFFFFF"/>
                    </a:solidFill>
                  </a:tcPr>
                </a:tc>
                <a:tc>
                  <a:txBody>
                    <a:bodyPr/>
                    <a:lstStyle/>
                    <a:p>
                      <a:pPr marL="0" marR="0" algn="r">
                        <a:spcBef>
                          <a:spcPts val="0"/>
                        </a:spcBef>
                        <a:spcAft>
                          <a:spcPts val="0"/>
                        </a:spcAft>
                      </a:pPr>
                      <a:r>
                        <a:rPr lang="en-US" altLang="ko-KR" sz="1000" dirty="0" smtClean="0">
                          <a:solidFill>
                            <a:srgbClr val="000000"/>
                          </a:solidFill>
                          <a:effectLst/>
                          <a:latin typeface="Arial"/>
                        </a:rPr>
                        <a:t>6.07</a:t>
                      </a:r>
                      <a:endParaRPr lang="ko-KR" altLang="en-US" dirty="0">
                        <a:effectLst/>
                        <a:latin typeface="arial"/>
                      </a:endParaRPr>
                    </a:p>
                  </a:txBody>
                  <a:tcPr marL="9525" marR="9525" marT="9525" marB="9525">
                    <a:lnL>
                      <a:noFill/>
                    </a:lnL>
                    <a:lnR>
                      <a:noFill/>
                    </a:lnR>
                    <a:lnT>
                      <a:noFill/>
                    </a:lnT>
                    <a:lnB>
                      <a:noFill/>
                    </a:lnB>
                    <a:solidFill>
                      <a:srgbClr val="FFFFFF"/>
                    </a:solidFill>
                  </a:tcPr>
                </a:tc>
                <a:tc>
                  <a:txBody>
                    <a:bodyPr/>
                    <a:lstStyle/>
                    <a:p>
                      <a:pPr marL="0" marR="0" algn="r">
                        <a:spcBef>
                          <a:spcPts val="0"/>
                        </a:spcBef>
                        <a:spcAft>
                          <a:spcPts val="0"/>
                        </a:spcAft>
                      </a:pPr>
                      <a:r>
                        <a:rPr lang="en-US" altLang="ko-KR" sz="1000" dirty="0" smtClean="0">
                          <a:solidFill>
                            <a:srgbClr val="000000"/>
                          </a:solidFill>
                          <a:effectLst/>
                          <a:latin typeface="Arial"/>
                        </a:rPr>
                        <a:t>89.66</a:t>
                      </a:r>
                      <a:endParaRPr lang="ko-KR" altLang="en-US" dirty="0">
                        <a:effectLst/>
                        <a:latin typeface="arial"/>
                      </a:endParaRPr>
                    </a:p>
                  </a:txBody>
                  <a:tcPr marL="9525" marR="9525" marT="9525" marB="9525">
                    <a:lnL>
                      <a:noFill/>
                    </a:lnL>
                    <a:lnR>
                      <a:noFill/>
                    </a:lnR>
                    <a:lnT>
                      <a:noFill/>
                    </a:lnT>
                    <a:lnB>
                      <a:noFill/>
                    </a:lnB>
                    <a:solidFill>
                      <a:srgbClr val="FFFFFF"/>
                    </a:solidFill>
                  </a:tcPr>
                </a:tc>
                <a:tc>
                  <a:txBody>
                    <a:bodyPr/>
                    <a:lstStyle/>
                    <a:p>
                      <a:pPr marL="0" marR="0" algn="r">
                        <a:spcBef>
                          <a:spcPts val="0"/>
                        </a:spcBef>
                        <a:spcAft>
                          <a:spcPts val="0"/>
                        </a:spcAft>
                      </a:pPr>
                      <a:r>
                        <a:rPr lang="en-US" altLang="ko-KR" sz="1000" dirty="0" smtClean="0">
                          <a:solidFill>
                            <a:srgbClr val="000000"/>
                          </a:solidFill>
                          <a:effectLst/>
                          <a:latin typeface="Arial"/>
                        </a:rPr>
                        <a:t>2</a:t>
                      </a:r>
                      <a:endParaRPr lang="ko-KR" altLang="en-US" dirty="0">
                        <a:effectLst/>
                        <a:latin typeface="arial"/>
                      </a:endParaRPr>
                    </a:p>
                  </a:txBody>
                  <a:tcPr marL="9525" marR="9525" marT="9525" marB="9525">
                    <a:lnL>
                      <a:noFill/>
                    </a:lnL>
                    <a:lnR>
                      <a:noFill/>
                    </a:lnR>
                    <a:lnT>
                      <a:noFill/>
                    </a:lnT>
                    <a:lnB>
                      <a:noFill/>
                    </a:lnB>
                    <a:solidFill>
                      <a:srgbClr val="FFFFFF"/>
                    </a:solidFill>
                  </a:tcPr>
                </a:tc>
              </a:tr>
              <a:tr h="0">
                <a:tc>
                  <a:txBody>
                    <a:bodyPr/>
                    <a:lstStyle/>
                    <a:p>
                      <a:pPr marL="0" marR="0">
                        <a:spcBef>
                          <a:spcPts val="0"/>
                        </a:spcBef>
                        <a:spcAft>
                          <a:spcPts val="0"/>
                        </a:spcAft>
                      </a:pPr>
                      <a:r>
                        <a:rPr lang="en-US" sz="1000" dirty="0" err="1">
                          <a:solidFill>
                            <a:schemeClr val="tx1"/>
                          </a:solidFill>
                          <a:effectLst/>
                          <a:latin typeface="Arial"/>
                        </a:rPr>
                        <a:t>TGah</a:t>
                      </a:r>
                      <a:endParaRPr lang="en-US" dirty="0">
                        <a:solidFill>
                          <a:schemeClr val="tx1"/>
                        </a:solidFill>
                        <a:effectLst/>
                        <a:latin typeface="arial"/>
                      </a:endParaRPr>
                    </a:p>
                  </a:txBody>
                  <a:tcPr marL="9525" marR="9525" marT="9525" marB="9525">
                    <a:lnL>
                      <a:noFill/>
                    </a:lnL>
                    <a:lnR>
                      <a:noFill/>
                    </a:lnR>
                    <a:lnT>
                      <a:noFill/>
                    </a:lnT>
                    <a:lnB>
                      <a:noFill/>
                    </a:lnB>
                    <a:solidFill>
                      <a:srgbClr val="FFFFFF"/>
                    </a:solidFill>
                  </a:tcPr>
                </a:tc>
                <a:tc>
                  <a:txBody>
                    <a:bodyPr/>
                    <a:lstStyle/>
                    <a:p>
                      <a:pPr marL="0" marR="0" algn="r">
                        <a:spcBef>
                          <a:spcPts val="0"/>
                        </a:spcBef>
                        <a:spcAft>
                          <a:spcPts val="0"/>
                        </a:spcAft>
                      </a:pPr>
                      <a:r>
                        <a:rPr lang="en-US" altLang="ko-KR" sz="1000" dirty="0" smtClean="0">
                          <a:solidFill>
                            <a:schemeClr val="tx1"/>
                          </a:solidFill>
                          <a:effectLst/>
                          <a:latin typeface="Arial"/>
                        </a:rPr>
                        <a:t>207</a:t>
                      </a:r>
                      <a:endParaRPr lang="ko-KR" altLang="en-US" dirty="0">
                        <a:solidFill>
                          <a:schemeClr val="tx1"/>
                        </a:solidFill>
                        <a:effectLst/>
                        <a:latin typeface="arial"/>
                      </a:endParaRPr>
                    </a:p>
                  </a:txBody>
                  <a:tcPr marL="9525" marR="9525" marT="9525" marB="9525">
                    <a:lnL>
                      <a:noFill/>
                    </a:lnL>
                    <a:lnR>
                      <a:noFill/>
                    </a:lnR>
                    <a:lnT>
                      <a:noFill/>
                    </a:lnT>
                    <a:lnB>
                      <a:noFill/>
                    </a:lnB>
                    <a:solidFill>
                      <a:srgbClr val="FFFFFF"/>
                    </a:solidFill>
                  </a:tcPr>
                </a:tc>
                <a:tc>
                  <a:txBody>
                    <a:bodyPr/>
                    <a:lstStyle/>
                    <a:p>
                      <a:pPr marL="0" marR="0" algn="r">
                        <a:spcBef>
                          <a:spcPts val="0"/>
                        </a:spcBef>
                        <a:spcAft>
                          <a:spcPts val="0"/>
                        </a:spcAft>
                      </a:pPr>
                      <a:r>
                        <a:rPr lang="en-US" sz="1000" dirty="0" smtClean="0">
                          <a:solidFill>
                            <a:schemeClr val="tx1"/>
                          </a:solidFill>
                          <a:effectLst/>
                          <a:latin typeface="Arial"/>
                        </a:rPr>
                        <a:t>14 February 2015</a:t>
                      </a:r>
                    </a:p>
                  </a:txBody>
                  <a:tcPr marL="9525" marR="9525" marT="9525" marB="9525">
                    <a:lnL>
                      <a:noFill/>
                    </a:lnL>
                    <a:lnR>
                      <a:noFill/>
                    </a:lnR>
                    <a:lnT>
                      <a:noFill/>
                    </a:lnT>
                    <a:lnB>
                      <a:noFill/>
                    </a:lnB>
                    <a:solidFill>
                      <a:srgbClr val="FFFFFF"/>
                    </a:solidFill>
                  </a:tcPr>
                </a:tc>
                <a:tc>
                  <a:txBody>
                    <a:bodyPr/>
                    <a:lstStyle/>
                    <a:p>
                      <a:pPr marL="0" marR="0">
                        <a:spcBef>
                          <a:spcPts val="0"/>
                        </a:spcBef>
                        <a:spcAft>
                          <a:spcPts val="0"/>
                        </a:spcAft>
                      </a:pPr>
                      <a:r>
                        <a:rPr lang="en-US" sz="1000" dirty="0">
                          <a:solidFill>
                            <a:schemeClr val="tx1"/>
                          </a:solidFill>
                          <a:effectLst/>
                          <a:latin typeface="Arial"/>
                        </a:rPr>
                        <a:t>IEEE 802.11ah Draft </a:t>
                      </a:r>
                      <a:r>
                        <a:rPr lang="en-US" sz="1000" dirty="0" smtClean="0">
                          <a:solidFill>
                            <a:schemeClr val="tx1"/>
                          </a:solidFill>
                          <a:effectLst/>
                          <a:latin typeface="Arial"/>
                        </a:rPr>
                        <a:t>4.0</a:t>
                      </a:r>
                      <a:endParaRPr lang="en-US" dirty="0">
                        <a:solidFill>
                          <a:schemeClr val="tx1"/>
                        </a:solidFill>
                        <a:effectLst/>
                        <a:latin typeface="arial"/>
                      </a:endParaRPr>
                    </a:p>
                  </a:txBody>
                  <a:tcPr marL="9525" marR="9525" marT="9525" marB="9525">
                    <a:lnL>
                      <a:noFill/>
                    </a:lnL>
                    <a:lnR>
                      <a:noFill/>
                    </a:lnR>
                    <a:lnT>
                      <a:noFill/>
                    </a:lnT>
                    <a:lnB>
                      <a:noFill/>
                    </a:lnB>
                    <a:solidFill>
                      <a:srgbClr val="FFFFFF"/>
                    </a:solidFill>
                  </a:tcPr>
                </a:tc>
                <a:tc>
                  <a:txBody>
                    <a:bodyPr/>
                    <a:lstStyle/>
                    <a:p>
                      <a:pPr marL="0" marR="0">
                        <a:spcBef>
                          <a:spcPts val="0"/>
                        </a:spcBef>
                        <a:spcAft>
                          <a:spcPts val="0"/>
                        </a:spcAft>
                      </a:pPr>
                      <a:r>
                        <a:rPr lang="en-US" sz="1000" dirty="0" smtClean="0">
                          <a:solidFill>
                            <a:schemeClr val="tx1"/>
                          </a:solidFill>
                          <a:effectLst/>
                          <a:latin typeface="Arial"/>
                        </a:rPr>
                        <a:t>Recirculation</a:t>
                      </a:r>
                      <a:endParaRPr lang="en-US" dirty="0">
                        <a:solidFill>
                          <a:schemeClr val="tx1"/>
                        </a:solidFill>
                        <a:effectLst/>
                        <a:latin typeface="arial"/>
                      </a:endParaRPr>
                    </a:p>
                  </a:txBody>
                  <a:tcPr marL="9525" marR="9525" marT="9525" marB="9525">
                    <a:lnL>
                      <a:noFill/>
                    </a:lnL>
                    <a:lnR>
                      <a:noFill/>
                    </a:lnR>
                    <a:lnT>
                      <a:noFill/>
                    </a:lnT>
                    <a:lnB>
                      <a:noFill/>
                    </a:lnB>
                    <a:solidFill>
                      <a:srgbClr val="FFFFFF"/>
                    </a:solidFill>
                  </a:tcPr>
                </a:tc>
                <a:tc>
                  <a:txBody>
                    <a:bodyPr/>
                    <a:lstStyle/>
                    <a:p>
                      <a:pPr marL="0" marR="0" algn="r">
                        <a:spcBef>
                          <a:spcPts val="0"/>
                        </a:spcBef>
                        <a:spcAft>
                          <a:spcPts val="0"/>
                        </a:spcAft>
                      </a:pPr>
                      <a:r>
                        <a:rPr lang="en-US" altLang="ko-KR" sz="1000" dirty="0">
                          <a:solidFill>
                            <a:schemeClr val="tx1"/>
                          </a:solidFill>
                          <a:effectLst/>
                          <a:latin typeface="Arial"/>
                        </a:rPr>
                        <a:t>330</a:t>
                      </a:r>
                      <a:endParaRPr lang="ko-KR" altLang="en-US" dirty="0">
                        <a:solidFill>
                          <a:schemeClr val="tx1"/>
                        </a:solidFill>
                        <a:effectLst/>
                        <a:latin typeface="arial"/>
                      </a:endParaRPr>
                    </a:p>
                  </a:txBody>
                  <a:tcPr marL="9525" marR="9525" marT="9525" marB="9525">
                    <a:lnL>
                      <a:noFill/>
                    </a:lnL>
                    <a:lnR>
                      <a:noFill/>
                    </a:lnR>
                    <a:lnT>
                      <a:noFill/>
                    </a:lnT>
                    <a:lnB>
                      <a:noFill/>
                    </a:lnB>
                    <a:solidFill>
                      <a:srgbClr val="FFFFFF"/>
                    </a:solidFill>
                  </a:tcPr>
                </a:tc>
                <a:tc>
                  <a:txBody>
                    <a:bodyPr/>
                    <a:lstStyle/>
                    <a:p>
                      <a:pPr marL="0" marR="0" algn="r">
                        <a:spcBef>
                          <a:spcPts val="0"/>
                        </a:spcBef>
                        <a:spcAft>
                          <a:spcPts val="0"/>
                        </a:spcAft>
                      </a:pPr>
                      <a:r>
                        <a:rPr lang="en-US" altLang="ko-KR" sz="1000" dirty="0" smtClean="0">
                          <a:solidFill>
                            <a:schemeClr val="tx1"/>
                          </a:solidFill>
                          <a:effectLst/>
                          <a:latin typeface="Arial"/>
                        </a:rPr>
                        <a:t>245</a:t>
                      </a:r>
                      <a:endParaRPr lang="ko-KR" altLang="en-US" dirty="0">
                        <a:solidFill>
                          <a:schemeClr val="tx1"/>
                        </a:solidFill>
                        <a:effectLst/>
                        <a:latin typeface="arial"/>
                      </a:endParaRPr>
                    </a:p>
                  </a:txBody>
                  <a:tcPr marL="9525" marR="9525" marT="9525" marB="9525">
                    <a:lnL>
                      <a:noFill/>
                    </a:lnL>
                    <a:lnR>
                      <a:noFill/>
                    </a:lnR>
                    <a:lnT>
                      <a:noFill/>
                    </a:lnT>
                    <a:lnB>
                      <a:noFill/>
                    </a:lnB>
                    <a:solidFill>
                      <a:srgbClr val="FFFFFF"/>
                    </a:solidFill>
                  </a:tcPr>
                </a:tc>
                <a:tc>
                  <a:txBody>
                    <a:bodyPr/>
                    <a:lstStyle/>
                    <a:p>
                      <a:pPr marL="0" marR="0" algn="r">
                        <a:spcBef>
                          <a:spcPts val="0"/>
                        </a:spcBef>
                        <a:spcAft>
                          <a:spcPts val="0"/>
                        </a:spcAft>
                      </a:pPr>
                      <a:r>
                        <a:rPr lang="en-US" altLang="ko-KR" sz="1000" dirty="0" smtClean="0">
                          <a:solidFill>
                            <a:schemeClr val="tx1"/>
                          </a:solidFill>
                          <a:effectLst/>
                          <a:latin typeface="Arial"/>
                        </a:rPr>
                        <a:t>19</a:t>
                      </a:r>
                      <a:endParaRPr lang="ko-KR" altLang="en-US" dirty="0">
                        <a:solidFill>
                          <a:schemeClr val="tx1"/>
                        </a:solidFill>
                        <a:effectLst/>
                        <a:latin typeface="arial"/>
                      </a:endParaRPr>
                    </a:p>
                  </a:txBody>
                  <a:tcPr marL="9525" marR="9525" marT="9525" marB="9525">
                    <a:lnL>
                      <a:noFill/>
                    </a:lnL>
                    <a:lnR>
                      <a:noFill/>
                    </a:lnR>
                    <a:lnT>
                      <a:noFill/>
                    </a:lnT>
                    <a:lnB>
                      <a:noFill/>
                    </a:lnB>
                    <a:solidFill>
                      <a:srgbClr val="FFFFFF"/>
                    </a:solidFill>
                  </a:tcPr>
                </a:tc>
                <a:tc>
                  <a:txBody>
                    <a:bodyPr/>
                    <a:lstStyle/>
                    <a:p>
                      <a:pPr marL="0" marR="0" algn="r">
                        <a:spcBef>
                          <a:spcPts val="0"/>
                        </a:spcBef>
                        <a:spcAft>
                          <a:spcPts val="0"/>
                        </a:spcAft>
                      </a:pPr>
                      <a:r>
                        <a:rPr lang="en-US" altLang="ko-KR" sz="1000" dirty="0" smtClean="0">
                          <a:solidFill>
                            <a:schemeClr val="tx1"/>
                          </a:solidFill>
                          <a:effectLst/>
                          <a:latin typeface="Arial"/>
                        </a:rPr>
                        <a:t>18</a:t>
                      </a:r>
                      <a:endParaRPr lang="ko-KR" altLang="en-US" dirty="0">
                        <a:solidFill>
                          <a:schemeClr val="tx1"/>
                        </a:solidFill>
                        <a:effectLst/>
                        <a:latin typeface="arial"/>
                      </a:endParaRPr>
                    </a:p>
                  </a:txBody>
                  <a:tcPr marL="9525" marR="9525" marT="9525" marB="9525">
                    <a:lnL>
                      <a:noFill/>
                    </a:lnL>
                    <a:lnR>
                      <a:noFill/>
                    </a:lnR>
                    <a:lnT>
                      <a:noFill/>
                    </a:lnT>
                    <a:lnB>
                      <a:noFill/>
                    </a:lnB>
                    <a:solidFill>
                      <a:srgbClr val="FFFFFF"/>
                    </a:solidFill>
                  </a:tcPr>
                </a:tc>
                <a:tc>
                  <a:txBody>
                    <a:bodyPr/>
                    <a:lstStyle/>
                    <a:p>
                      <a:pPr marL="0" marR="0" algn="r">
                        <a:spcBef>
                          <a:spcPts val="0"/>
                        </a:spcBef>
                        <a:spcAft>
                          <a:spcPts val="0"/>
                        </a:spcAft>
                      </a:pPr>
                      <a:r>
                        <a:rPr lang="en-US" altLang="ko-KR" sz="1000" dirty="0" smtClean="0">
                          <a:solidFill>
                            <a:schemeClr val="tx1"/>
                          </a:solidFill>
                          <a:effectLst/>
                          <a:latin typeface="Arial"/>
                        </a:rPr>
                        <a:t>284</a:t>
                      </a:r>
                      <a:endParaRPr lang="ko-KR" altLang="en-US" dirty="0">
                        <a:solidFill>
                          <a:schemeClr val="tx1"/>
                        </a:solidFill>
                        <a:effectLst/>
                        <a:latin typeface="arial"/>
                      </a:endParaRPr>
                    </a:p>
                  </a:txBody>
                  <a:tcPr marL="9525" marR="9525" marT="9525" marB="9525">
                    <a:lnL>
                      <a:noFill/>
                    </a:lnL>
                    <a:lnR>
                      <a:noFill/>
                    </a:lnR>
                    <a:lnT>
                      <a:noFill/>
                    </a:lnT>
                    <a:lnB>
                      <a:noFill/>
                    </a:lnB>
                    <a:solidFill>
                      <a:srgbClr val="FFFFFF"/>
                    </a:solidFill>
                  </a:tcPr>
                </a:tc>
                <a:tc>
                  <a:txBody>
                    <a:bodyPr/>
                    <a:lstStyle/>
                    <a:p>
                      <a:pPr marL="0" marR="0" algn="r">
                        <a:spcBef>
                          <a:spcPts val="0"/>
                        </a:spcBef>
                        <a:spcAft>
                          <a:spcPts val="0"/>
                        </a:spcAft>
                      </a:pPr>
                      <a:r>
                        <a:rPr lang="en-US" altLang="ko-KR" sz="1000" dirty="0" smtClean="0">
                          <a:solidFill>
                            <a:schemeClr val="tx1"/>
                          </a:solidFill>
                          <a:effectLst/>
                          <a:latin typeface="Arial"/>
                        </a:rPr>
                        <a:t>86.06</a:t>
                      </a:r>
                      <a:endParaRPr lang="ko-KR" altLang="en-US" dirty="0">
                        <a:solidFill>
                          <a:schemeClr val="tx1"/>
                        </a:solidFill>
                        <a:effectLst/>
                        <a:latin typeface="arial"/>
                      </a:endParaRPr>
                    </a:p>
                  </a:txBody>
                  <a:tcPr marL="9525" marR="9525" marT="9525" marB="9525">
                    <a:lnL>
                      <a:noFill/>
                    </a:lnL>
                    <a:lnR>
                      <a:noFill/>
                    </a:lnR>
                    <a:lnT>
                      <a:noFill/>
                    </a:lnT>
                    <a:lnB>
                      <a:noFill/>
                    </a:lnB>
                    <a:solidFill>
                      <a:srgbClr val="FFFFFF"/>
                    </a:solidFill>
                  </a:tcPr>
                </a:tc>
                <a:tc>
                  <a:txBody>
                    <a:bodyPr/>
                    <a:lstStyle/>
                    <a:p>
                      <a:pPr marL="0" marR="0" algn="r">
                        <a:spcBef>
                          <a:spcPts val="0"/>
                        </a:spcBef>
                        <a:spcAft>
                          <a:spcPts val="0"/>
                        </a:spcAft>
                      </a:pPr>
                      <a:r>
                        <a:rPr lang="en-US" altLang="ko-KR" sz="1000" dirty="0" smtClean="0">
                          <a:solidFill>
                            <a:schemeClr val="tx1"/>
                          </a:solidFill>
                          <a:effectLst/>
                          <a:latin typeface="Arial"/>
                        </a:rPr>
                        <a:t>6.34</a:t>
                      </a:r>
                      <a:endParaRPr lang="ko-KR" altLang="en-US" dirty="0">
                        <a:solidFill>
                          <a:schemeClr val="tx1"/>
                        </a:solidFill>
                        <a:effectLst/>
                        <a:latin typeface="arial"/>
                      </a:endParaRPr>
                    </a:p>
                  </a:txBody>
                  <a:tcPr marL="9525" marR="9525" marT="9525" marB="9525">
                    <a:lnL>
                      <a:noFill/>
                    </a:lnL>
                    <a:lnR>
                      <a:noFill/>
                    </a:lnR>
                    <a:lnT>
                      <a:noFill/>
                    </a:lnT>
                    <a:lnB>
                      <a:noFill/>
                    </a:lnB>
                    <a:solidFill>
                      <a:srgbClr val="FFFFFF"/>
                    </a:solidFill>
                  </a:tcPr>
                </a:tc>
                <a:tc>
                  <a:txBody>
                    <a:bodyPr/>
                    <a:lstStyle/>
                    <a:p>
                      <a:pPr marL="0" marR="0" algn="r">
                        <a:spcBef>
                          <a:spcPts val="0"/>
                        </a:spcBef>
                        <a:spcAft>
                          <a:spcPts val="0"/>
                        </a:spcAft>
                      </a:pPr>
                      <a:r>
                        <a:rPr lang="en-US" altLang="ko-KR" sz="1000" dirty="0" smtClean="0">
                          <a:solidFill>
                            <a:schemeClr val="tx1"/>
                          </a:solidFill>
                          <a:effectLst/>
                          <a:latin typeface="Arial"/>
                        </a:rPr>
                        <a:t>92.8</a:t>
                      </a:r>
                      <a:endParaRPr lang="ko-KR" altLang="en-US" dirty="0">
                        <a:solidFill>
                          <a:schemeClr val="tx1"/>
                        </a:solidFill>
                        <a:effectLst/>
                        <a:latin typeface="arial"/>
                      </a:endParaRPr>
                    </a:p>
                  </a:txBody>
                  <a:tcPr marL="9525" marR="9525" marT="9525" marB="9525">
                    <a:lnL>
                      <a:noFill/>
                    </a:lnL>
                    <a:lnR>
                      <a:noFill/>
                    </a:lnR>
                    <a:lnT>
                      <a:noFill/>
                    </a:lnT>
                    <a:lnB>
                      <a:noFill/>
                    </a:lnB>
                    <a:solidFill>
                      <a:srgbClr val="FFFFFF"/>
                    </a:solidFill>
                  </a:tcPr>
                </a:tc>
                <a:tc>
                  <a:txBody>
                    <a:bodyPr/>
                    <a:lstStyle/>
                    <a:p>
                      <a:pPr marL="0" marR="0" algn="r">
                        <a:spcBef>
                          <a:spcPts val="0"/>
                        </a:spcBef>
                        <a:spcAft>
                          <a:spcPts val="0"/>
                        </a:spcAft>
                      </a:pPr>
                      <a:r>
                        <a:rPr lang="en-US" altLang="ko-KR" sz="1000" dirty="0" smtClean="0">
                          <a:solidFill>
                            <a:schemeClr val="tx1"/>
                          </a:solidFill>
                          <a:effectLst/>
                          <a:latin typeface="Arial"/>
                        </a:rPr>
                        <a:t>2</a:t>
                      </a:r>
                      <a:endParaRPr lang="ko-KR" altLang="en-US" dirty="0">
                        <a:solidFill>
                          <a:schemeClr val="tx1"/>
                        </a:solidFill>
                        <a:effectLst/>
                        <a:latin typeface="arial"/>
                      </a:endParaRPr>
                    </a:p>
                  </a:txBody>
                  <a:tcPr marL="9525" marR="9525" marT="9525" marB="9525">
                    <a:lnL>
                      <a:noFill/>
                    </a:lnL>
                    <a:lnR>
                      <a:noFill/>
                    </a:lnR>
                    <a:lnT>
                      <a:noFill/>
                    </a:lnT>
                    <a:lnB>
                      <a:noFill/>
                    </a:lnB>
                    <a:solidFill>
                      <a:srgbClr val="FFFFFF"/>
                    </a:solidFill>
                  </a:tcPr>
                </a:tc>
              </a:tr>
              <a:tr h="0">
                <a:tc>
                  <a:txBody>
                    <a:bodyPr/>
                    <a:lstStyle/>
                    <a:p>
                      <a:pPr marL="0" marR="0">
                        <a:spcBef>
                          <a:spcPts val="0"/>
                        </a:spcBef>
                        <a:spcAft>
                          <a:spcPts val="0"/>
                        </a:spcAft>
                      </a:pPr>
                      <a:r>
                        <a:rPr lang="en-US" sz="1000" dirty="0" err="1">
                          <a:solidFill>
                            <a:schemeClr val="tx1"/>
                          </a:solidFill>
                          <a:effectLst/>
                          <a:latin typeface="Arial"/>
                        </a:rPr>
                        <a:t>TGah</a:t>
                      </a:r>
                      <a:endParaRPr lang="en-US" dirty="0">
                        <a:solidFill>
                          <a:schemeClr val="tx1"/>
                        </a:solidFill>
                        <a:effectLst/>
                        <a:latin typeface="arial"/>
                      </a:endParaRPr>
                    </a:p>
                  </a:txBody>
                  <a:tcPr marL="9525" marR="9525" marT="9525" marB="9525">
                    <a:lnL>
                      <a:noFill/>
                    </a:lnL>
                    <a:lnR>
                      <a:noFill/>
                    </a:lnR>
                    <a:lnT>
                      <a:noFill/>
                    </a:lnT>
                    <a:lnB>
                      <a:noFill/>
                    </a:lnB>
                    <a:solidFill>
                      <a:srgbClr val="FFFFFF"/>
                    </a:solidFill>
                  </a:tcPr>
                </a:tc>
                <a:tc>
                  <a:txBody>
                    <a:bodyPr/>
                    <a:lstStyle/>
                    <a:p>
                      <a:pPr marL="0" marR="0" algn="r">
                        <a:spcBef>
                          <a:spcPts val="0"/>
                        </a:spcBef>
                        <a:spcAft>
                          <a:spcPts val="0"/>
                        </a:spcAft>
                      </a:pPr>
                      <a:r>
                        <a:rPr lang="en-US" altLang="ko-KR" sz="1000" dirty="0" smtClean="0">
                          <a:solidFill>
                            <a:schemeClr val="tx1"/>
                          </a:solidFill>
                          <a:effectLst/>
                          <a:latin typeface="Arial"/>
                        </a:rPr>
                        <a:t>211</a:t>
                      </a:r>
                      <a:endParaRPr lang="ko-KR" altLang="en-US" dirty="0">
                        <a:solidFill>
                          <a:schemeClr val="tx1"/>
                        </a:solidFill>
                        <a:effectLst/>
                        <a:latin typeface="arial"/>
                      </a:endParaRPr>
                    </a:p>
                  </a:txBody>
                  <a:tcPr marL="9525" marR="9525" marT="9525" marB="9525">
                    <a:lnL>
                      <a:noFill/>
                    </a:lnL>
                    <a:lnR>
                      <a:noFill/>
                    </a:lnR>
                    <a:lnT>
                      <a:noFill/>
                    </a:lnT>
                    <a:lnB>
                      <a:noFill/>
                    </a:lnB>
                    <a:solidFill>
                      <a:srgbClr val="FFFFFF"/>
                    </a:solidFill>
                  </a:tcPr>
                </a:tc>
                <a:tc>
                  <a:txBody>
                    <a:bodyPr/>
                    <a:lstStyle/>
                    <a:p>
                      <a:pPr marL="0" marR="0" algn="r">
                        <a:spcBef>
                          <a:spcPts val="0"/>
                        </a:spcBef>
                        <a:spcAft>
                          <a:spcPts val="0"/>
                        </a:spcAft>
                      </a:pPr>
                      <a:r>
                        <a:rPr lang="en-US" sz="1000" dirty="0" smtClean="0">
                          <a:solidFill>
                            <a:schemeClr val="tx1"/>
                          </a:solidFill>
                          <a:effectLst/>
                          <a:latin typeface="Arial"/>
                        </a:rPr>
                        <a:t>14 April 2015</a:t>
                      </a:r>
                    </a:p>
                  </a:txBody>
                  <a:tcPr marL="9525" marR="9525" marT="9525" marB="9525">
                    <a:lnL>
                      <a:noFill/>
                    </a:lnL>
                    <a:lnR>
                      <a:noFill/>
                    </a:lnR>
                    <a:lnT>
                      <a:noFill/>
                    </a:lnT>
                    <a:lnB>
                      <a:noFill/>
                    </a:lnB>
                    <a:solidFill>
                      <a:srgbClr val="FFFFFF"/>
                    </a:solidFill>
                  </a:tcPr>
                </a:tc>
                <a:tc>
                  <a:txBody>
                    <a:bodyPr/>
                    <a:lstStyle/>
                    <a:p>
                      <a:pPr marL="0" marR="0">
                        <a:spcBef>
                          <a:spcPts val="0"/>
                        </a:spcBef>
                        <a:spcAft>
                          <a:spcPts val="0"/>
                        </a:spcAft>
                      </a:pPr>
                      <a:r>
                        <a:rPr lang="en-US" sz="1000" dirty="0">
                          <a:solidFill>
                            <a:schemeClr val="tx1"/>
                          </a:solidFill>
                          <a:effectLst/>
                          <a:latin typeface="Arial"/>
                        </a:rPr>
                        <a:t>IEEE 802.11ah Draft </a:t>
                      </a:r>
                      <a:r>
                        <a:rPr lang="en-US" sz="1000" dirty="0" smtClean="0">
                          <a:solidFill>
                            <a:schemeClr val="tx1"/>
                          </a:solidFill>
                          <a:effectLst/>
                          <a:latin typeface="Arial"/>
                        </a:rPr>
                        <a:t>5.0</a:t>
                      </a:r>
                      <a:endParaRPr lang="en-US" dirty="0">
                        <a:solidFill>
                          <a:schemeClr val="tx1"/>
                        </a:solidFill>
                        <a:effectLst/>
                        <a:latin typeface="arial"/>
                      </a:endParaRPr>
                    </a:p>
                  </a:txBody>
                  <a:tcPr marL="9525" marR="9525" marT="9525" marB="9525">
                    <a:lnL>
                      <a:noFill/>
                    </a:lnL>
                    <a:lnR>
                      <a:noFill/>
                    </a:lnR>
                    <a:lnT>
                      <a:noFill/>
                    </a:lnT>
                    <a:lnB>
                      <a:noFill/>
                    </a:lnB>
                    <a:solidFill>
                      <a:srgbClr val="FFFFFF"/>
                    </a:solidFill>
                  </a:tcPr>
                </a:tc>
                <a:tc>
                  <a:txBody>
                    <a:bodyPr/>
                    <a:lstStyle/>
                    <a:p>
                      <a:pPr marL="0" marR="0">
                        <a:spcBef>
                          <a:spcPts val="0"/>
                        </a:spcBef>
                        <a:spcAft>
                          <a:spcPts val="0"/>
                        </a:spcAft>
                      </a:pPr>
                      <a:r>
                        <a:rPr lang="en-US" sz="1000" dirty="0" smtClean="0">
                          <a:solidFill>
                            <a:schemeClr val="tx1"/>
                          </a:solidFill>
                          <a:effectLst/>
                          <a:latin typeface="Arial"/>
                        </a:rPr>
                        <a:t>Recirculation</a:t>
                      </a:r>
                      <a:endParaRPr lang="en-US" dirty="0">
                        <a:solidFill>
                          <a:schemeClr val="tx1"/>
                        </a:solidFill>
                        <a:effectLst/>
                        <a:latin typeface="arial"/>
                      </a:endParaRPr>
                    </a:p>
                  </a:txBody>
                  <a:tcPr marL="9525" marR="9525" marT="9525" marB="9525">
                    <a:lnL>
                      <a:noFill/>
                    </a:lnL>
                    <a:lnR>
                      <a:noFill/>
                    </a:lnR>
                    <a:lnT>
                      <a:noFill/>
                    </a:lnT>
                    <a:lnB>
                      <a:noFill/>
                    </a:lnB>
                    <a:solidFill>
                      <a:srgbClr val="FFFFFF"/>
                    </a:solidFill>
                  </a:tcPr>
                </a:tc>
                <a:tc>
                  <a:txBody>
                    <a:bodyPr/>
                    <a:lstStyle/>
                    <a:p>
                      <a:pPr marL="0" marR="0" algn="r">
                        <a:spcBef>
                          <a:spcPts val="0"/>
                        </a:spcBef>
                        <a:spcAft>
                          <a:spcPts val="0"/>
                        </a:spcAft>
                      </a:pPr>
                      <a:r>
                        <a:rPr lang="en-US" altLang="ko-KR" sz="1000" dirty="0">
                          <a:solidFill>
                            <a:schemeClr val="tx1"/>
                          </a:solidFill>
                          <a:effectLst/>
                          <a:latin typeface="Arial"/>
                        </a:rPr>
                        <a:t>330</a:t>
                      </a:r>
                      <a:endParaRPr lang="ko-KR" altLang="en-US" dirty="0">
                        <a:solidFill>
                          <a:schemeClr val="tx1"/>
                        </a:solidFill>
                        <a:effectLst/>
                        <a:latin typeface="arial"/>
                      </a:endParaRPr>
                    </a:p>
                  </a:txBody>
                  <a:tcPr marL="9525" marR="9525" marT="9525" marB="9525">
                    <a:lnL>
                      <a:noFill/>
                    </a:lnL>
                    <a:lnR>
                      <a:noFill/>
                    </a:lnR>
                    <a:lnT>
                      <a:noFill/>
                    </a:lnT>
                    <a:lnB>
                      <a:noFill/>
                    </a:lnB>
                    <a:solidFill>
                      <a:srgbClr val="FFFFFF"/>
                    </a:solidFill>
                  </a:tcPr>
                </a:tc>
                <a:tc>
                  <a:txBody>
                    <a:bodyPr/>
                    <a:lstStyle/>
                    <a:p>
                      <a:pPr marL="0" marR="0" algn="r">
                        <a:spcBef>
                          <a:spcPts val="0"/>
                        </a:spcBef>
                        <a:spcAft>
                          <a:spcPts val="0"/>
                        </a:spcAft>
                      </a:pPr>
                      <a:r>
                        <a:rPr lang="en-US" altLang="ko-KR" sz="1000" dirty="0" smtClean="0">
                          <a:solidFill>
                            <a:schemeClr val="tx1"/>
                          </a:solidFill>
                          <a:effectLst/>
                          <a:latin typeface="Arial"/>
                        </a:rPr>
                        <a:t>248</a:t>
                      </a:r>
                      <a:endParaRPr lang="ko-KR" altLang="en-US" dirty="0">
                        <a:solidFill>
                          <a:schemeClr val="tx1"/>
                        </a:solidFill>
                        <a:effectLst/>
                        <a:latin typeface="arial"/>
                      </a:endParaRPr>
                    </a:p>
                  </a:txBody>
                  <a:tcPr marL="9525" marR="9525" marT="9525" marB="9525">
                    <a:lnL>
                      <a:noFill/>
                    </a:lnL>
                    <a:lnR>
                      <a:noFill/>
                    </a:lnR>
                    <a:lnT>
                      <a:noFill/>
                    </a:lnT>
                    <a:lnB>
                      <a:noFill/>
                    </a:lnB>
                    <a:solidFill>
                      <a:srgbClr val="FFFFFF"/>
                    </a:solidFill>
                  </a:tcPr>
                </a:tc>
                <a:tc>
                  <a:txBody>
                    <a:bodyPr/>
                    <a:lstStyle/>
                    <a:p>
                      <a:pPr marL="0" marR="0" algn="r">
                        <a:spcBef>
                          <a:spcPts val="0"/>
                        </a:spcBef>
                        <a:spcAft>
                          <a:spcPts val="0"/>
                        </a:spcAft>
                      </a:pPr>
                      <a:r>
                        <a:rPr lang="en-US" altLang="ko-KR" sz="1000" dirty="0" smtClean="0">
                          <a:solidFill>
                            <a:schemeClr val="tx1"/>
                          </a:solidFill>
                          <a:effectLst/>
                          <a:latin typeface="Arial"/>
                        </a:rPr>
                        <a:t>19</a:t>
                      </a:r>
                      <a:endParaRPr lang="ko-KR" altLang="en-US" dirty="0">
                        <a:solidFill>
                          <a:schemeClr val="tx1"/>
                        </a:solidFill>
                        <a:effectLst/>
                        <a:latin typeface="arial"/>
                      </a:endParaRPr>
                    </a:p>
                  </a:txBody>
                  <a:tcPr marL="9525" marR="9525" marT="9525" marB="9525">
                    <a:lnL>
                      <a:noFill/>
                    </a:lnL>
                    <a:lnR>
                      <a:noFill/>
                    </a:lnR>
                    <a:lnT>
                      <a:noFill/>
                    </a:lnT>
                    <a:lnB>
                      <a:noFill/>
                    </a:lnB>
                    <a:solidFill>
                      <a:srgbClr val="FFFFFF"/>
                    </a:solidFill>
                  </a:tcPr>
                </a:tc>
                <a:tc>
                  <a:txBody>
                    <a:bodyPr/>
                    <a:lstStyle/>
                    <a:p>
                      <a:pPr marL="0" marR="0" algn="r">
                        <a:spcBef>
                          <a:spcPts val="0"/>
                        </a:spcBef>
                        <a:spcAft>
                          <a:spcPts val="0"/>
                        </a:spcAft>
                      </a:pPr>
                      <a:r>
                        <a:rPr lang="en-US" altLang="ko-KR" sz="1000" dirty="0" smtClean="0">
                          <a:solidFill>
                            <a:schemeClr val="tx1"/>
                          </a:solidFill>
                          <a:effectLst/>
                          <a:latin typeface="Arial"/>
                        </a:rPr>
                        <a:t>16</a:t>
                      </a:r>
                      <a:endParaRPr lang="ko-KR" altLang="en-US" dirty="0">
                        <a:solidFill>
                          <a:schemeClr val="tx1"/>
                        </a:solidFill>
                        <a:effectLst/>
                        <a:latin typeface="arial"/>
                      </a:endParaRPr>
                    </a:p>
                  </a:txBody>
                  <a:tcPr marL="9525" marR="9525" marT="9525" marB="9525">
                    <a:lnL>
                      <a:noFill/>
                    </a:lnL>
                    <a:lnR>
                      <a:noFill/>
                    </a:lnR>
                    <a:lnT>
                      <a:noFill/>
                    </a:lnT>
                    <a:lnB>
                      <a:noFill/>
                    </a:lnB>
                    <a:solidFill>
                      <a:srgbClr val="FFFFFF"/>
                    </a:solidFill>
                  </a:tcPr>
                </a:tc>
                <a:tc>
                  <a:txBody>
                    <a:bodyPr/>
                    <a:lstStyle/>
                    <a:p>
                      <a:pPr marL="0" marR="0" algn="r">
                        <a:spcBef>
                          <a:spcPts val="0"/>
                        </a:spcBef>
                        <a:spcAft>
                          <a:spcPts val="0"/>
                        </a:spcAft>
                      </a:pPr>
                      <a:r>
                        <a:rPr lang="en-US" altLang="ko-KR" sz="1000" dirty="0" smtClean="0">
                          <a:solidFill>
                            <a:schemeClr val="tx1"/>
                          </a:solidFill>
                          <a:effectLst/>
                          <a:latin typeface="Arial"/>
                        </a:rPr>
                        <a:t>285</a:t>
                      </a:r>
                      <a:endParaRPr lang="ko-KR" altLang="en-US" dirty="0">
                        <a:solidFill>
                          <a:schemeClr val="tx1"/>
                        </a:solidFill>
                        <a:effectLst/>
                        <a:latin typeface="arial"/>
                      </a:endParaRPr>
                    </a:p>
                  </a:txBody>
                  <a:tcPr marL="9525" marR="9525" marT="9525" marB="9525">
                    <a:lnL>
                      <a:noFill/>
                    </a:lnL>
                    <a:lnR>
                      <a:noFill/>
                    </a:lnR>
                    <a:lnT>
                      <a:noFill/>
                    </a:lnT>
                    <a:lnB>
                      <a:noFill/>
                    </a:lnB>
                    <a:solidFill>
                      <a:srgbClr val="FFFFFF"/>
                    </a:solidFill>
                  </a:tcPr>
                </a:tc>
                <a:tc>
                  <a:txBody>
                    <a:bodyPr/>
                    <a:lstStyle/>
                    <a:p>
                      <a:pPr marL="0" marR="0" algn="r">
                        <a:spcBef>
                          <a:spcPts val="0"/>
                        </a:spcBef>
                        <a:spcAft>
                          <a:spcPts val="0"/>
                        </a:spcAft>
                      </a:pPr>
                      <a:r>
                        <a:rPr lang="en-US" altLang="ko-KR" sz="1000" dirty="0" smtClean="0">
                          <a:solidFill>
                            <a:schemeClr val="tx1"/>
                          </a:solidFill>
                          <a:effectLst/>
                          <a:latin typeface="Arial"/>
                        </a:rPr>
                        <a:t>86.36</a:t>
                      </a:r>
                      <a:endParaRPr lang="ko-KR" altLang="en-US" dirty="0">
                        <a:solidFill>
                          <a:schemeClr val="tx1"/>
                        </a:solidFill>
                        <a:effectLst/>
                        <a:latin typeface="arial"/>
                      </a:endParaRPr>
                    </a:p>
                  </a:txBody>
                  <a:tcPr marL="9525" marR="9525" marT="9525" marB="9525">
                    <a:lnL>
                      <a:noFill/>
                    </a:lnL>
                    <a:lnR>
                      <a:noFill/>
                    </a:lnR>
                    <a:lnT>
                      <a:noFill/>
                    </a:lnT>
                    <a:lnB>
                      <a:noFill/>
                    </a:lnB>
                    <a:solidFill>
                      <a:srgbClr val="FFFFFF"/>
                    </a:solidFill>
                  </a:tcPr>
                </a:tc>
                <a:tc>
                  <a:txBody>
                    <a:bodyPr/>
                    <a:lstStyle/>
                    <a:p>
                      <a:pPr marL="0" marR="0" algn="r">
                        <a:spcBef>
                          <a:spcPts val="0"/>
                        </a:spcBef>
                        <a:spcAft>
                          <a:spcPts val="0"/>
                        </a:spcAft>
                      </a:pPr>
                      <a:r>
                        <a:rPr lang="en-US" altLang="ko-KR" sz="1000" dirty="0" smtClean="0">
                          <a:solidFill>
                            <a:schemeClr val="tx1"/>
                          </a:solidFill>
                          <a:effectLst/>
                          <a:latin typeface="Arial"/>
                        </a:rPr>
                        <a:t>5.61</a:t>
                      </a:r>
                      <a:endParaRPr lang="ko-KR" altLang="en-US" dirty="0">
                        <a:solidFill>
                          <a:schemeClr val="tx1"/>
                        </a:solidFill>
                        <a:effectLst/>
                        <a:latin typeface="arial"/>
                      </a:endParaRPr>
                    </a:p>
                  </a:txBody>
                  <a:tcPr marL="9525" marR="9525" marT="9525" marB="9525">
                    <a:lnL>
                      <a:noFill/>
                    </a:lnL>
                    <a:lnR>
                      <a:noFill/>
                    </a:lnR>
                    <a:lnT>
                      <a:noFill/>
                    </a:lnT>
                    <a:lnB>
                      <a:noFill/>
                    </a:lnB>
                    <a:solidFill>
                      <a:srgbClr val="FFFFFF"/>
                    </a:solidFill>
                  </a:tcPr>
                </a:tc>
                <a:tc>
                  <a:txBody>
                    <a:bodyPr/>
                    <a:lstStyle/>
                    <a:p>
                      <a:pPr marL="0" marR="0" algn="r">
                        <a:spcBef>
                          <a:spcPts val="0"/>
                        </a:spcBef>
                        <a:spcAft>
                          <a:spcPts val="0"/>
                        </a:spcAft>
                      </a:pPr>
                      <a:r>
                        <a:rPr lang="en-US" altLang="ko-KR" sz="1000" dirty="0" smtClean="0">
                          <a:solidFill>
                            <a:schemeClr val="tx1"/>
                          </a:solidFill>
                          <a:effectLst/>
                          <a:latin typeface="Arial"/>
                        </a:rPr>
                        <a:t>92.88</a:t>
                      </a:r>
                      <a:endParaRPr lang="ko-KR" altLang="en-US" dirty="0">
                        <a:solidFill>
                          <a:schemeClr val="tx1"/>
                        </a:solidFill>
                        <a:effectLst/>
                        <a:latin typeface="arial"/>
                      </a:endParaRPr>
                    </a:p>
                  </a:txBody>
                  <a:tcPr marL="9525" marR="9525" marT="9525" marB="9525">
                    <a:lnL>
                      <a:noFill/>
                    </a:lnL>
                    <a:lnR>
                      <a:noFill/>
                    </a:lnR>
                    <a:lnT>
                      <a:noFill/>
                    </a:lnT>
                    <a:lnB>
                      <a:noFill/>
                    </a:lnB>
                    <a:solidFill>
                      <a:srgbClr val="FFFFFF"/>
                    </a:solidFill>
                  </a:tcPr>
                </a:tc>
                <a:tc>
                  <a:txBody>
                    <a:bodyPr/>
                    <a:lstStyle/>
                    <a:p>
                      <a:pPr marL="0" marR="0" algn="r">
                        <a:spcBef>
                          <a:spcPts val="0"/>
                        </a:spcBef>
                        <a:spcAft>
                          <a:spcPts val="0"/>
                        </a:spcAft>
                      </a:pPr>
                      <a:r>
                        <a:rPr lang="en-US" altLang="ko-KR" sz="1000" dirty="0" smtClean="0">
                          <a:solidFill>
                            <a:schemeClr val="tx1"/>
                          </a:solidFill>
                          <a:effectLst/>
                          <a:latin typeface="Arial"/>
                        </a:rPr>
                        <a:t>2</a:t>
                      </a:r>
                      <a:endParaRPr lang="ko-KR" altLang="en-US" dirty="0">
                        <a:solidFill>
                          <a:schemeClr val="tx1"/>
                        </a:solidFill>
                        <a:effectLst/>
                        <a:latin typeface="arial"/>
                      </a:endParaRPr>
                    </a:p>
                  </a:txBody>
                  <a:tcPr marL="9525" marR="9525" marT="9525" marB="9525">
                    <a:lnL>
                      <a:noFill/>
                    </a:lnL>
                    <a:lnR>
                      <a:noFill/>
                    </a:lnR>
                    <a:lnT>
                      <a:noFill/>
                    </a:lnT>
                    <a:lnB>
                      <a:noFill/>
                    </a:lnB>
                    <a:solidFill>
                      <a:srgbClr val="FFFFFF"/>
                    </a:solidFill>
                  </a:tcPr>
                </a:tc>
              </a:tr>
              <a:tr h="0">
                <a:tc>
                  <a:txBody>
                    <a:bodyPr/>
                    <a:lstStyle/>
                    <a:p>
                      <a:pPr marL="0" marR="0">
                        <a:spcBef>
                          <a:spcPts val="0"/>
                        </a:spcBef>
                        <a:spcAft>
                          <a:spcPts val="0"/>
                        </a:spcAft>
                      </a:pPr>
                      <a:r>
                        <a:rPr lang="en-US" sz="1000" dirty="0" err="1">
                          <a:solidFill>
                            <a:schemeClr val="tx1"/>
                          </a:solidFill>
                          <a:effectLst/>
                          <a:latin typeface="Arial"/>
                        </a:rPr>
                        <a:t>TGah</a:t>
                      </a:r>
                      <a:endParaRPr lang="en-US" dirty="0">
                        <a:solidFill>
                          <a:schemeClr val="tx1"/>
                        </a:solidFill>
                        <a:effectLst/>
                        <a:latin typeface="arial"/>
                      </a:endParaRPr>
                    </a:p>
                  </a:txBody>
                  <a:tcPr marL="9525" marR="9525" marT="9525" marB="9525">
                    <a:lnL>
                      <a:noFill/>
                    </a:lnL>
                    <a:lnR>
                      <a:noFill/>
                    </a:lnR>
                    <a:lnT>
                      <a:noFill/>
                    </a:lnT>
                    <a:lnB>
                      <a:noFill/>
                    </a:lnB>
                    <a:solidFill>
                      <a:schemeClr val="accent5"/>
                    </a:solidFill>
                  </a:tcPr>
                </a:tc>
                <a:tc>
                  <a:txBody>
                    <a:bodyPr/>
                    <a:lstStyle/>
                    <a:p>
                      <a:pPr marL="0" marR="0" algn="r">
                        <a:spcBef>
                          <a:spcPts val="0"/>
                        </a:spcBef>
                        <a:spcAft>
                          <a:spcPts val="0"/>
                        </a:spcAft>
                      </a:pPr>
                      <a:r>
                        <a:rPr lang="en-US" altLang="ko-KR" sz="1000" dirty="0" smtClean="0">
                          <a:solidFill>
                            <a:schemeClr val="tx1"/>
                          </a:solidFill>
                          <a:effectLst/>
                          <a:latin typeface="Arial"/>
                        </a:rPr>
                        <a:t>211.1</a:t>
                      </a:r>
                      <a:endParaRPr lang="ko-KR" altLang="en-US" dirty="0">
                        <a:solidFill>
                          <a:schemeClr val="tx1"/>
                        </a:solidFill>
                        <a:effectLst/>
                        <a:latin typeface="arial"/>
                      </a:endParaRPr>
                    </a:p>
                  </a:txBody>
                  <a:tcPr marL="9525" marR="9525" marT="9525" marB="9525">
                    <a:lnL>
                      <a:noFill/>
                    </a:lnL>
                    <a:lnR>
                      <a:noFill/>
                    </a:lnR>
                    <a:lnT>
                      <a:noFill/>
                    </a:lnT>
                    <a:lnB>
                      <a:noFill/>
                    </a:lnB>
                    <a:solidFill>
                      <a:schemeClr val="accent5"/>
                    </a:solidFill>
                  </a:tcPr>
                </a:tc>
                <a:tc>
                  <a:txBody>
                    <a:bodyPr/>
                    <a:lstStyle/>
                    <a:p>
                      <a:pPr marL="0" marR="0" algn="r">
                        <a:spcBef>
                          <a:spcPts val="0"/>
                        </a:spcBef>
                        <a:spcAft>
                          <a:spcPts val="0"/>
                        </a:spcAft>
                      </a:pPr>
                      <a:endParaRPr lang="en-US" sz="1000" dirty="0" smtClean="0">
                        <a:solidFill>
                          <a:schemeClr val="tx1"/>
                        </a:solidFill>
                        <a:effectLst/>
                        <a:latin typeface="Arial"/>
                      </a:endParaRPr>
                    </a:p>
                  </a:txBody>
                  <a:tcPr marL="9525" marR="9525" marT="9525" marB="9525">
                    <a:lnL>
                      <a:noFill/>
                    </a:lnL>
                    <a:lnR>
                      <a:noFill/>
                    </a:lnR>
                    <a:lnT>
                      <a:noFill/>
                    </a:lnT>
                    <a:lnB>
                      <a:noFill/>
                    </a:lnB>
                    <a:solidFill>
                      <a:schemeClr val="accent5"/>
                    </a:solidFill>
                  </a:tcPr>
                </a:tc>
                <a:tc>
                  <a:txBody>
                    <a:bodyPr/>
                    <a:lstStyle/>
                    <a:p>
                      <a:pPr marL="0" marR="0">
                        <a:spcBef>
                          <a:spcPts val="0"/>
                        </a:spcBef>
                        <a:spcAft>
                          <a:spcPts val="0"/>
                        </a:spcAft>
                      </a:pPr>
                      <a:r>
                        <a:rPr lang="en-US" sz="1000" dirty="0" smtClean="0">
                          <a:solidFill>
                            <a:schemeClr val="tx1"/>
                          </a:solidFill>
                          <a:effectLst/>
                          <a:latin typeface="Arial"/>
                        </a:rPr>
                        <a:t>LB211 Post Ballot vote changes</a:t>
                      </a:r>
                      <a:endParaRPr lang="en-US" dirty="0">
                        <a:solidFill>
                          <a:schemeClr val="tx1"/>
                        </a:solidFill>
                        <a:effectLst/>
                        <a:latin typeface="arial"/>
                      </a:endParaRPr>
                    </a:p>
                  </a:txBody>
                  <a:tcPr marL="9525" marR="9525" marT="9525" marB="9525">
                    <a:lnL>
                      <a:noFill/>
                    </a:lnL>
                    <a:lnR>
                      <a:noFill/>
                    </a:lnR>
                    <a:lnT>
                      <a:noFill/>
                    </a:lnT>
                    <a:lnB>
                      <a:noFill/>
                    </a:lnB>
                    <a:solidFill>
                      <a:schemeClr val="accent5"/>
                    </a:solidFill>
                  </a:tcPr>
                </a:tc>
                <a:tc>
                  <a:txBody>
                    <a:bodyPr/>
                    <a:lstStyle/>
                    <a:p>
                      <a:pPr marL="0" marR="0">
                        <a:spcBef>
                          <a:spcPts val="0"/>
                        </a:spcBef>
                        <a:spcAft>
                          <a:spcPts val="0"/>
                        </a:spcAft>
                      </a:pPr>
                      <a:endParaRPr lang="en-US" dirty="0">
                        <a:solidFill>
                          <a:schemeClr val="tx1"/>
                        </a:solidFill>
                        <a:effectLst/>
                        <a:latin typeface="arial"/>
                      </a:endParaRPr>
                    </a:p>
                  </a:txBody>
                  <a:tcPr marL="9525" marR="9525" marT="9525" marB="9525">
                    <a:lnL>
                      <a:noFill/>
                    </a:lnL>
                    <a:lnR>
                      <a:noFill/>
                    </a:lnR>
                    <a:lnT>
                      <a:noFill/>
                    </a:lnT>
                    <a:lnB>
                      <a:noFill/>
                    </a:lnB>
                    <a:solidFill>
                      <a:schemeClr val="accent5"/>
                    </a:solidFill>
                  </a:tcPr>
                </a:tc>
                <a:tc>
                  <a:txBody>
                    <a:bodyPr/>
                    <a:lstStyle/>
                    <a:p>
                      <a:pPr marL="0" marR="0" algn="r">
                        <a:spcBef>
                          <a:spcPts val="0"/>
                        </a:spcBef>
                        <a:spcAft>
                          <a:spcPts val="0"/>
                        </a:spcAft>
                      </a:pPr>
                      <a:r>
                        <a:rPr lang="en-US" altLang="ko-KR" sz="1000" dirty="0">
                          <a:solidFill>
                            <a:schemeClr val="tx1"/>
                          </a:solidFill>
                          <a:effectLst/>
                          <a:latin typeface="Arial"/>
                        </a:rPr>
                        <a:t>330</a:t>
                      </a:r>
                      <a:endParaRPr lang="ko-KR" altLang="en-US" dirty="0">
                        <a:solidFill>
                          <a:schemeClr val="tx1"/>
                        </a:solidFill>
                        <a:effectLst/>
                        <a:latin typeface="arial"/>
                      </a:endParaRPr>
                    </a:p>
                  </a:txBody>
                  <a:tcPr marL="9525" marR="9525" marT="9525" marB="9525">
                    <a:lnL>
                      <a:noFill/>
                    </a:lnL>
                    <a:lnR>
                      <a:noFill/>
                    </a:lnR>
                    <a:lnT>
                      <a:noFill/>
                    </a:lnT>
                    <a:lnB>
                      <a:noFill/>
                    </a:lnB>
                    <a:solidFill>
                      <a:schemeClr val="accent5"/>
                    </a:solidFill>
                  </a:tcPr>
                </a:tc>
                <a:tc>
                  <a:txBody>
                    <a:bodyPr/>
                    <a:lstStyle/>
                    <a:p>
                      <a:pPr marL="0" marR="0" algn="r">
                        <a:spcBef>
                          <a:spcPts val="0"/>
                        </a:spcBef>
                        <a:spcAft>
                          <a:spcPts val="0"/>
                        </a:spcAft>
                      </a:pPr>
                      <a:r>
                        <a:rPr lang="en-US" altLang="ko-KR" sz="1000" dirty="0" smtClean="0">
                          <a:solidFill>
                            <a:schemeClr val="tx1"/>
                          </a:solidFill>
                          <a:effectLst/>
                          <a:latin typeface="Arial"/>
                        </a:rPr>
                        <a:t>254</a:t>
                      </a:r>
                      <a:endParaRPr lang="ko-KR" altLang="en-US" dirty="0">
                        <a:solidFill>
                          <a:schemeClr val="tx1"/>
                        </a:solidFill>
                        <a:effectLst/>
                        <a:latin typeface="arial"/>
                      </a:endParaRPr>
                    </a:p>
                  </a:txBody>
                  <a:tcPr marL="9525" marR="9525" marT="9525" marB="9525">
                    <a:lnL>
                      <a:noFill/>
                    </a:lnL>
                    <a:lnR>
                      <a:noFill/>
                    </a:lnR>
                    <a:lnT>
                      <a:noFill/>
                    </a:lnT>
                    <a:lnB>
                      <a:noFill/>
                    </a:lnB>
                    <a:solidFill>
                      <a:schemeClr val="accent5"/>
                    </a:solidFill>
                  </a:tcPr>
                </a:tc>
                <a:tc>
                  <a:txBody>
                    <a:bodyPr/>
                    <a:lstStyle/>
                    <a:p>
                      <a:pPr marL="0" marR="0" algn="r">
                        <a:spcBef>
                          <a:spcPts val="0"/>
                        </a:spcBef>
                        <a:spcAft>
                          <a:spcPts val="0"/>
                        </a:spcAft>
                      </a:pPr>
                      <a:r>
                        <a:rPr lang="en-US" altLang="ko-KR" sz="1000" dirty="0" smtClean="0">
                          <a:solidFill>
                            <a:schemeClr val="tx1"/>
                          </a:solidFill>
                          <a:effectLst/>
                          <a:latin typeface="Arial"/>
                        </a:rPr>
                        <a:t>13</a:t>
                      </a:r>
                      <a:endParaRPr lang="ko-KR" altLang="en-US" dirty="0">
                        <a:solidFill>
                          <a:schemeClr val="tx1"/>
                        </a:solidFill>
                        <a:effectLst/>
                        <a:latin typeface="arial"/>
                      </a:endParaRPr>
                    </a:p>
                  </a:txBody>
                  <a:tcPr marL="9525" marR="9525" marT="9525" marB="9525">
                    <a:lnL>
                      <a:noFill/>
                    </a:lnL>
                    <a:lnR>
                      <a:noFill/>
                    </a:lnR>
                    <a:lnT>
                      <a:noFill/>
                    </a:lnT>
                    <a:lnB>
                      <a:noFill/>
                    </a:lnB>
                    <a:solidFill>
                      <a:schemeClr val="accent5"/>
                    </a:solidFill>
                  </a:tcPr>
                </a:tc>
                <a:tc>
                  <a:txBody>
                    <a:bodyPr/>
                    <a:lstStyle/>
                    <a:p>
                      <a:pPr marL="0" marR="0" algn="r">
                        <a:spcBef>
                          <a:spcPts val="0"/>
                        </a:spcBef>
                        <a:spcAft>
                          <a:spcPts val="0"/>
                        </a:spcAft>
                      </a:pPr>
                      <a:r>
                        <a:rPr lang="en-US" altLang="ko-KR" sz="1000" dirty="0" smtClean="0">
                          <a:solidFill>
                            <a:schemeClr val="tx1"/>
                          </a:solidFill>
                          <a:effectLst/>
                          <a:latin typeface="Arial"/>
                        </a:rPr>
                        <a:t>16</a:t>
                      </a:r>
                      <a:endParaRPr lang="ko-KR" altLang="en-US" dirty="0">
                        <a:solidFill>
                          <a:schemeClr val="tx1"/>
                        </a:solidFill>
                        <a:effectLst/>
                        <a:latin typeface="arial"/>
                      </a:endParaRPr>
                    </a:p>
                  </a:txBody>
                  <a:tcPr marL="9525" marR="9525" marT="9525" marB="9525">
                    <a:lnL>
                      <a:noFill/>
                    </a:lnL>
                    <a:lnR>
                      <a:noFill/>
                    </a:lnR>
                    <a:lnT>
                      <a:noFill/>
                    </a:lnT>
                    <a:lnB>
                      <a:noFill/>
                    </a:lnB>
                    <a:solidFill>
                      <a:schemeClr val="accent5"/>
                    </a:solidFill>
                  </a:tcPr>
                </a:tc>
                <a:tc>
                  <a:txBody>
                    <a:bodyPr/>
                    <a:lstStyle/>
                    <a:p>
                      <a:pPr marL="0" marR="0" algn="r">
                        <a:spcBef>
                          <a:spcPts val="0"/>
                        </a:spcBef>
                        <a:spcAft>
                          <a:spcPts val="0"/>
                        </a:spcAft>
                      </a:pPr>
                      <a:r>
                        <a:rPr lang="en-US" altLang="ko-KR" sz="1000" dirty="0" smtClean="0">
                          <a:solidFill>
                            <a:schemeClr val="tx1"/>
                          </a:solidFill>
                          <a:effectLst/>
                          <a:latin typeface="Arial"/>
                        </a:rPr>
                        <a:t>285</a:t>
                      </a:r>
                      <a:endParaRPr lang="ko-KR" altLang="en-US" dirty="0">
                        <a:solidFill>
                          <a:schemeClr val="tx1"/>
                        </a:solidFill>
                        <a:effectLst/>
                        <a:latin typeface="arial"/>
                      </a:endParaRPr>
                    </a:p>
                  </a:txBody>
                  <a:tcPr marL="9525" marR="9525" marT="9525" marB="9525">
                    <a:lnL>
                      <a:noFill/>
                    </a:lnL>
                    <a:lnR>
                      <a:noFill/>
                    </a:lnR>
                    <a:lnT>
                      <a:noFill/>
                    </a:lnT>
                    <a:lnB>
                      <a:noFill/>
                    </a:lnB>
                    <a:solidFill>
                      <a:schemeClr val="accent5"/>
                    </a:solidFill>
                  </a:tcPr>
                </a:tc>
                <a:tc>
                  <a:txBody>
                    <a:bodyPr/>
                    <a:lstStyle/>
                    <a:p>
                      <a:pPr marL="0" marR="0" algn="r">
                        <a:spcBef>
                          <a:spcPts val="0"/>
                        </a:spcBef>
                        <a:spcAft>
                          <a:spcPts val="0"/>
                        </a:spcAft>
                      </a:pPr>
                      <a:r>
                        <a:rPr lang="en-US" altLang="ko-KR" sz="1000" dirty="0" smtClean="0">
                          <a:solidFill>
                            <a:schemeClr val="tx1"/>
                          </a:solidFill>
                          <a:effectLst/>
                          <a:latin typeface="Arial"/>
                        </a:rPr>
                        <a:t>86.36</a:t>
                      </a:r>
                      <a:endParaRPr lang="ko-KR" altLang="en-US" dirty="0">
                        <a:solidFill>
                          <a:schemeClr val="tx1"/>
                        </a:solidFill>
                        <a:effectLst/>
                        <a:latin typeface="arial"/>
                      </a:endParaRPr>
                    </a:p>
                  </a:txBody>
                  <a:tcPr marL="9525" marR="9525" marT="9525" marB="9525">
                    <a:lnL>
                      <a:noFill/>
                    </a:lnL>
                    <a:lnR>
                      <a:noFill/>
                    </a:lnR>
                    <a:lnT>
                      <a:noFill/>
                    </a:lnT>
                    <a:lnB>
                      <a:noFill/>
                    </a:lnB>
                    <a:solidFill>
                      <a:schemeClr val="accent5"/>
                    </a:solidFill>
                  </a:tcPr>
                </a:tc>
                <a:tc>
                  <a:txBody>
                    <a:bodyPr/>
                    <a:lstStyle/>
                    <a:p>
                      <a:pPr marL="0" marR="0" algn="r">
                        <a:spcBef>
                          <a:spcPts val="0"/>
                        </a:spcBef>
                        <a:spcAft>
                          <a:spcPts val="0"/>
                        </a:spcAft>
                      </a:pPr>
                      <a:r>
                        <a:rPr lang="en-US" altLang="ko-KR" sz="1000" dirty="0" smtClean="0">
                          <a:solidFill>
                            <a:schemeClr val="tx1"/>
                          </a:solidFill>
                          <a:effectLst/>
                          <a:latin typeface="Arial"/>
                        </a:rPr>
                        <a:t>5.61</a:t>
                      </a:r>
                      <a:endParaRPr lang="ko-KR" altLang="en-US" dirty="0">
                        <a:solidFill>
                          <a:schemeClr val="tx1"/>
                        </a:solidFill>
                        <a:effectLst/>
                        <a:latin typeface="arial"/>
                      </a:endParaRPr>
                    </a:p>
                  </a:txBody>
                  <a:tcPr marL="9525" marR="9525" marT="9525" marB="9525">
                    <a:lnL>
                      <a:noFill/>
                    </a:lnL>
                    <a:lnR>
                      <a:noFill/>
                    </a:lnR>
                    <a:lnT>
                      <a:noFill/>
                    </a:lnT>
                    <a:lnB>
                      <a:noFill/>
                    </a:lnB>
                    <a:solidFill>
                      <a:schemeClr val="accent5"/>
                    </a:solidFill>
                  </a:tcPr>
                </a:tc>
                <a:tc>
                  <a:txBody>
                    <a:bodyPr/>
                    <a:lstStyle/>
                    <a:p>
                      <a:pPr marL="0" marR="0" algn="r">
                        <a:spcBef>
                          <a:spcPts val="0"/>
                        </a:spcBef>
                        <a:spcAft>
                          <a:spcPts val="0"/>
                        </a:spcAft>
                      </a:pPr>
                      <a:r>
                        <a:rPr lang="en-US" altLang="ko-KR" sz="1000" dirty="0" smtClean="0">
                          <a:solidFill>
                            <a:schemeClr val="tx1"/>
                          </a:solidFill>
                          <a:effectLst/>
                          <a:latin typeface="Arial"/>
                        </a:rPr>
                        <a:t>95.13</a:t>
                      </a:r>
                      <a:endParaRPr lang="ko-KR" altLang="en-US" dirty="0">
                        <a:solidFill>
                          <a:schemeClr val="tx1"/>
                        </a:solidFill>
                        <a:effectLst/>
                        <a:latin typeface="arial"/>
                      </a:endParaRPr>
                    </a:p>
                  </a:txBody>
                  <a:tcPr marL="9525" marR="9525" marT="9525" marB="9525">
                    <a:lnL>
                      <a:noFill/>
                    </a:lnL>
                    <a:lnR>
                      <a:noFill/>
                    </a:lnR>
                    <a:lnT>
                      <a:noFill/>
                    </a:lnT>
                    <a:lnB>
                      <a:noFill/>
                    </a:lnB>
                    <a:solidFill>
                      <a:schemeClr val="accent5"/>
                    </a:solidFill>
                  </a:tcPr>
                </a:tc>
                <a:tc>
                  <a:txBody>
                    <a:bodyPr/>
                    <a:lstStyle/>
                    <a:p>
                      <a:pPr marL="0" marR="0" algn="r">
                        <a:spcBef>
                          <a:spcPts val="0"/>
                        </a:spcBef>
                        <a:spcAft>
                          <a:spcPts val="0"/>
                        </a:spcAft>
                      </a:pPr>
                      <a:r>
                        <a:rPr lang="en-US" altLang="ko-KR" sz="1000" dirty="0" smtClean="0">
                          <a:solidFill>
                            <a:schemeClr val="tx1"/>
                          </a:solidFill>
                          <a:effectLst/>
                          <a:latin typeface="Arial"/>
                        </a:rPr>
                        <a:t>2</a:t>
                      </a:r>
                      <a:endParaRPr lang="ko-KR" altLang="en-US" dirty="0">
                        <a:solidFill>
                          <a:schemeClr val="tx1"/>
                        </a:solidFill>
                        <a:effectLst/>
                        <a:latin typeface="arial"/>
                      </a:endParaRPr>
                    </a:p>
                  </a:txBody>
                  <a:tcPr marL="9525" marR="9525" marT="9525" marB="9525">
                    <a:lnL>
                      <a:noFill/>
                    </a:lnL>
                    <a:lnR>
                      <a:noFill/>
                    </a:lnR>
                    <a:lnT>
                      <a:noFill/>
                    </a:lnT>
                    <a:lnB>
                      <a:noFill/>
                    </a:lnB>
                    <a:solidFill>
                      <a:schemeClr val="accent5"/>
                    </a:solidFill>
                  </a:tcPr>
                </a:tc>
              </a:tr>
            </a:tbl>
          </a:graphicData>
        </a:graphic>
      </p:graphicFrame>
    </p:spTree>
    <p:extLst>
      <p:ext uri="{BB962C8B-B14F-4D97-AF65-F5344CB8AC3E}">
        <p14:creationId xmlns:p14="http://schemas.microsoft.com/office/powerpoint/2010/main" val="151736888"/>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en-US" altLang="ko-KR" dirty="0" smtClean="0"/>
              <a:t>Motion 2 (Tuesday PM2</a:t>
            </a:r>
            <a:r>
              <a:rPr lang="en-US" altLang="ko-KR" dirty="0"/>
              <a:t>)</a:t>
            </a:r>
            <a:endParaRPr lang="ko-KR" altLang="en-US" dirty="0"/>
          </a:p>
        </p:txBody>
      </p:sp>
      <p:sp>
        <p:nvSpPr>
          <p:cNvPr id="3" name="내용 개체 틀 2"/>
          <p:cNvSpPr>
            <a:spLocks noGrp="1"/>
          </p:cNvSpPr>
          <p:nvPr>
            <p:ph idx="1"/>
          </p:nvPr>
        </p:nvSpPr>
        <p:spPr>
          <a:xfrm>
            <a:off x="685800" y="1600200"/>
            <a:ext cx="7772400" cy="4114800"/>
          </a:xfrm>
        </p:spPr>
        <p:txBody>
          <a:bodyPr/>
          <a:lstStyle/>
          <a:p>
            <a:r>
              <a:rPr lang="en-US" altLang="ko-KR" dirty="0"/>
              <a:t>Motion to adjourn </a:t>
            </a:r>
            <a:r>
              <a:rPr lang="en-US" altLang="ko-KR" dirty="0" err="1" smtClean="0"/>
              <a:t>TGh</a:t>
            </a:r>
            <a:r>
              <a:rPr lang="en-US" altLang="ko-KR" dirty="0" smtClean="0"/>
              <a:t> meeting </a:t>
            </a:r>
          </a:p>
          <a:p>
            <a:endParaRPr lang="en-US" altLang="ko-KR" dirty="0" smtClean="0"/>
          </a:p>
          <a:p>
            <a:pPr lvl="1"/>
            <a:r>
              <a:rPr lang="en-US" altLang="ko-KR" dirty="0" smtClean="0"/>
              <a:t>Move</a:t>
            </a:r>
            <a:r>
              <a:rPr lang="en-US" altLang="ko-KR" dirty="0"/>
              <a:t>: Andrew Myles </a:t>
            </a:r>
            <a:r>
              <a:rPr lang="en-US" altLang="ko-KR" dirty="0" smtClean="0"/>
              <a:t>	</a:t>
            </a:r>
            <a:r>
              <a:rPr lang="en-US" altLang="ko-KR" dirty="0"/>
              <a:t>Second: Sean </a:t>
            </a:r>
            <a:r>
              <a:rPr lang="en-US" altLang="ko-KR" dirty="0" smtClean="0"/>
              <a:t>Coffey</a:t>
            </a:r>
            <a:endParaRPr lang="ko-KR" altLang="ko-KR" dirty="0"/>
          </a:p>
          <a:p>
            <a:pPr lvl="1"/>
            <a:r>
              <a:rPr lang="en-US" altLang="ko-KR" dirty="0" smtClean="0"/>
              <a:t>Discussions: None</a:t>
            </a:r>
            <a:endParaRPr lang="ko-KR" altLang="ko-KR" dirty="0"/>
          </a:p>
          <a:p>
            <a:pPr lvl="1"/>
            <a:r>
              <a:rPr lang="en-US" altLang="ko-KR" dirty="0" smtClean="0"/>
              <a:t>Yes: 46	No: 50	Abstain: 0 </a:t>
            </a:r>
            <a:r>
              <a:rPr lang="en-US" altLang="ko-KR" dirty="0"/>
              <a:t>	</a:t>
            </a:r>
            <a:endParaRPr lang="ko-KR" altLang="ko-KR" dirty="0"/>
          </a:p>
          <a:p>
            <a:pPr lvl="1"/>
            <a:r>
              <a:rPr lang="en-US" altLang="ko-KR" dirty="0" smtClean="0"/>
              <a:t>Motion failed </a:t>
            </a:r>
          </a:p>
          <a:p>
            <a:pPr lvl="1"/>
            <a:endParaRPr lang="en-US" altLang="ko-KR" dirty="0" smtClean="0"/>
          </a:p>
          <a:p>
            <a:pPr marL="457200" lvl="1" indent="0">
              <a:buNone/>
            </a:pPr>
            <a:r>
              <a:rPr lang="en-US" altLang="ko-KR" dirty="0"/>
              <a:t>(Note : This motion is requested from floor during a discussion of Tuesday PM2 session </a:t>
            </a:r>
            <a:r>
              <a:rPr lang="en-US" altLang="ko-KR" dirty="0" smtClean="0"/>
              <a:t>)</a:t>
            </a:r>
            <a:endParaRPr lang="en-US" altLang="ko-KR" dirty="0"/>
          </a:p>
          <a:p>
            <a:pPr lvl="1"/>
            <a:endParaRPr lang="ko-KR" altLang="en-US" dirty="0"/>
          </a:p>
        </p:txBody>
      </p:sp>
      <p:sp>
        <p:nvSpPr>
          <p:cNvPr id="5" name="바닥글 개체 틀 4"/>
          <p:cNvSpPr>
            <a:spLocks noGrp="1"/>
          </p:cNvSpPr>
          <p:nvPr>
            <p:ph type="ftr" sz="quarter" idx="11"/>
          </p:nvPr>
        </p:nvSpPr>
        <p:spPr>
          <a:xfrm>
            <a:off x="6637313" y="6475413"/>
            <a:ext cx="1906612" cy="184666"/>
          </a:xfrm>
        </p:spPr>
        <p:txBody>
          <a:bodyPr/>
          <a:lstStyle/>
          <a:p>
            <a:r>
              <a:rPr lang="en-US" altLang="ko-KR" dirty="0"/>
              <a:t>Yongho </a:t>
            </a:r>
            <a:r>
              <a:rPr lang="en-US" altLang="ko-KR" dirty="0" err="1"/>
              <a:t>Seok</a:t>
            </a:r>
            <a:r>
              <a:rPr lang="en-US" altLang="ko-KR" dirty="0"/>
              <a:t> (NEWRACOM)</a:t>
            </a:r>
          </a:p>
        </p:txBody>
      </p:sp>
      <p:sp>
        <p:nvSpPr>
          <p:cNvPr id="6" name="슬라이드 번호 개체 틀 5"/>
          <p:cNvSpPr>
            <a:spLocks noGrp="1"/>
          </p:cNvSpPr>
          <p:nvPr>
            <p:ph type="sldNum" sz="quarter" idx="12"/>
          </p:nvPr>
        </p:nvSpPr>
        <p:spPr/>
        <p:txBody>
          <a:bodyPr/>
          <a:lstStyle/>
          <a:p>
            <a:pPr>
              <a:defRPr/>
            </a:pPr>
            <a:r>
              <a:rPr lang="en-US" smtClean="0"/>
              <a:t>Slide </a:t>
            </a:r>
            <a:fld id="{9F280238-5E03-4A90-BACD-D800220B2674}" type="slidenum">
              <a:rPr lang="en-US" smtClean="0"/>
              <a:pPr>
                <a:defRPr/>
              </a:pPr>
              <a:t>30</a:t>
            </a:fld>
            <a:endParaRPr lang="en-US"/>
          </a:p>
        </p:txBody>
      </p:sp>
      <p:sp>
        <p:nvSpPr>
          <p:cNvPr id="8" name="Date Placeholder 3"/>
          <p:cNvSpPr>
            <a:spLocks noGrp="1"/>
          </p:cNvSpPr>
          <p:nvPr>
            <p:ph type="dt" sz="quarter" idx="10"/>
          </p:nvPr>
        </p:nvSpPr>
        <p:spPr>
          <a:xfrm>
            <a:off x="696913" y="332601"/>
            <a:ext cx="968214" cy="276999"/>
          </a:xfrm>
          <a:noFill/>
        </p:spPr>
        <p:txBody>
          <a:bodyPr/>
          <a:lstStyle/>
          <a:p>
            <a:r>
              <a:rPr lang="en-US" altLang="ko-KR" dirty="0"/>
              <a:t>July 2015</a:t>
            </a:r>
          </a:p>
        </p:txBody>
      </p:sp>
    </p:spTree>
    <p:extLst>
      <p:ext uri="{BB962C8B-B14F-4D97-AF65-F5344CB8AC3E}">
        <p14:creationId xmlns:p14="http://schemas.microsoft.com/office/powerpoint/2010/main" val="365238653"/>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en-US" altLang="ko-KR" dirty="0" smtClean="0"/>
              <a:t>Motion </a:t>
            </a:r>
            <a:r>
              <a:rPr lang="en-US" altLang="ko-KR" dirty="0"/>
              <a:t>3 (Tuesday PM2)</a:t>
            </a:r>
            <a:endParaRPr lang="ko-KR" altLang="en-US" dirty="0"/>
          </a:p>
        </p:txBody>
      </p:sp>
      <p:sp>
        <p:nvSpPr>
          <p:cNvPr id="3" name="내용 개체 틀 2"/>
          <p:cNvSpPr>
            <a:spLocks noGrp="1"/>
          </p:cNvSpPr>
          <p:nvPr>
            <p:ph idx="1"/>
          </p:nvPr>
        </p:nvSpPr>
        <p:spPr>
          <a:xfrm>
            <a:off x="685800" y="1600200"/>
            <a:ext cx="7772400" cy="4114800"/>
          </a:xfrm>
        </p:spPr>
        <p:txBody>
          <a:bodyPr/>
          <a:lstStyle/>
          <a:p>
            <a:r>
              <a:rPr lang="en-US" altLang="ko-KR" dirty="0" smtClean="0"/>
              <a:t>Move to adopt the following comment resolutions of </a:t>
            </a:r>
            <a:r>
              <a:rPr lang="pt-BR" altLang="ko-KR" dirty="0" smtClean="0"/>
              <a:t>CID 7001, 7002, 7003, 7012</a:t>
            </a:r>
            <a:endParaRPr lang="en-US" altLang="ko-KR" dirty="0" smtClean="0"/>
          </a:p>
          <a:p>
            <a:pPr lvl="1"/>
            <a:r>
              <a:rPr lang="en-US" altLang="ko-KR" dirty="0" smtClean="0"/>
              <a:t>Resolution: Rejected</a:t>
            </a:r>
            <a:br>
              <a:rPr lang="en-US" altLang="ko-KR" dirty="0" smtClean="0"/>
            </a:br>
            <a:r>
              <a:rPr lang="en-US" altLang="ko-KR" dirty="0"/>
              <a:t>The comment fails to identify changes in sufficient detail so that the specific wording of the changes that will satisfy the commenter can be determined. </a:t>
            </a:r>
            <a:br>
              <a:rPr lang="en-US" altLang="ko-KR" dirty="0"/>
            </a:br>
            <a:endParaRPr lang="en-US" altLang="ko-KR" b="1" dirty="0" smtClean="0"/>
          </a:p>
          <a:p>
            <a:pPr lvl="1"/>
            <a:r>
              <a:rPr lang="en-US" altLang="ko-KR" dirty="0" smtClean="0"/>
              <a:t>Move: Rolf </a:t>
            </a:r>
            <a:r>
              <a:rPr lang="en-US" altLang="ko-KR" dirty="0"/>
              <a:t>de </a:t>
            </a:r>
            <a:r>
              <a:rPr lang="en-US" altLang="ko-KR" dirty="0" err="1"/>
              <a:t>Vegt</a:t>
            </a:r>
            <a:r>
              <a:rPr lang="en-US" altLang="ko-KR" dirty="0"/>
              <a:t> </a:t>
            </a:r>
            <a:r>
              <a:rPr lang="en-US" altLang="ko-KR" dirty="0" smtClean="0"/>
              <a:t>	</a:t>
            </a:r>
            <a:r>
              <a:rPr lang="en-US" altLang="ko-KR" dirty="0"/>
              <a:t>Second: Joseph Levy </a:t>
            </a:r>
            <a:endParaRPr lang="ko-KR" altLang="ko-KR" dirty="0"/>
          </a:p>
          <a:p>
            <a:pPr lvl="1"/>
            <a:r>
              <a:rPr lang="en-US" altLang="ko-KR" dirty="0" smtClean="0"/>
              <a:t>Discussions: refer meeting minutes</a:t>
            </a:r>
            <a:endParaRPr lang="ko-KR" altLang="ko-KR" dirty="0"/>
          </a:p>
          <a:p>
            <a:pPr lvl="1"/>
            <a:r>
              <a:rPr lang="en-US" altLang="ko-KR" dirty="0" smtClean="0"/>
              <a:t>Yes: 48	No: 48	Abstain: 5 </a:t>
            </a:r>
            <a:r>
              <a:rPr lang="en-US" altLang="ko-KR" dirty="0"/>
              <a:t>	</a:t>
            </a:r>
            <a:endParaRPr lang="ko-KR" altLang="ko-KR" dirty="0"/>
          </a:p>
          <a:p>
            <a:pPr lvl="1"/>
            <a:r>
              <a:rPr lang="en-US" altLang="ko-KR" dirty="0" smtClean="0"/>
              <a:t>Motion failed </a:t>
            </a:r>
          </a:p>
          <a:p>
            <a:pPr lvl="1"/>
            <a:endParaRPr lang="en-US" altLang="ko-KR" dirty="0" smtClean="0"/>
          </a:p>
          <a:p>
            <a:pPr marL="457200" lvl="1" indent="0">
              <a:buNone/>
            </a:pPr>
            <a:r>
              <a:rPr lang="en-US" altLang="ko-KR" dirty="0" smtClean="0"/>
              <a:t>(Note : Straw poll result on Monday PM2 session was 62 YES,  38 NO, 11 ABSTAIN)</a:t>
            </a:r>
            <a:endParaRPr lang="en-US" altLang="ko-KR" dirty="0"/>
          </a:p>
          <a:p>
            <a:pPr lvl="1"/>
            <a:endParaRPr lang="ko-KR" altLang="en-US" dirty="0"/>
          </a:p>
        </p:txBody>
      </p:sp>
      <p:sp>
        <p:nvSpPr>
          <p:cNvPr id="5" name="바닥글 개체 틀 4"/>
          <p:cNvSpPr>
            <a:spLocks noGrp="1"/>
          </p:cNvSpPr>
          <p:nvPr>
            <p:ph type="ftr" sz="quarter" idx="11"/>
          </p:nvPr>
        </p:nvSpPr>
        <p:spPr>
          <a:xfrm>
            <a:off x="6637313" y="6475413"/>
            <a:ext cx="1906612" cy="184666"/>
          </a:xfrm>
        </p:spPr>
        <p:txBody>
          <a:bodyPr/>
          <a:lstStyle/>
          <a:p>
            <a:r>
              <a:rPr lang="en-US" altLang="ko-KR" dirty="0"/>
              <a:t>Yongho </a:t>
            </a:r>
            <a:r>
              <a:rPr lang="en-US" altLang="ko-KR" dirty="0" err="1"/>
              <a:t>Seok</a:t>
            </a:r>
            <a:r>
              <a:rPr lang="en-US" altLang="ko-KR" dirty="0"/>
              <a:t> (NEWRACOM)</a:t>
            </a:r>
          </a:p>
        </p:txBody>
      </p:sp>
      <p:sp>
        <p:nvSpPr>
          <p:cNvPr id="6" name="슬라이드 번호 개체 틀 5"/>
          <p:cNvSpPr>
            <a:spLocks noGrp="1"/>
          </p:cNvSpPr>
          <p:nvPr>
            <p:ph type="sldNum" sz="quarter" idx="12"/>
          </p:nvPr>
        </p:nvSpPr>
        <p:spPr/>
        <p:txBody>
          <a:bodyPr/>
          <a:lstStyle/>
          <a:p>
            <a:pPr>
              <a:defRPr/>
            </a:pPr>
            <a:r>
              <a:rPr lang="en-US" smtClean="0"/>
              <a:t>Slide </a:t>
            </a:r>
            <a:fld id="{9F280238-5E03-4A90-BACD-D800220B2674}" type="slidenum">
              <a:rPr lang="en-US" smtClean="0"/>
              <a:pPr>
                <a:defRPr/>
              </a:pPr>
              <a:t>31</a:t>
            </a:fld>
            <a:endParaRPr lang="en-US"/>
          </a:p>
        </p:txBody>
      </p:sp>
      <p:sp>
        <p:nvSpPr>
          <p:cNvPr id="8" name="Date Placeholder 3"/>
          <p:cNvSpPr>
            <a:spLocks noGrp="1"/>
          </p:cNvSpPr>
          <p:nvPr>
            <p:ph type="dt" sz="quarter" idx="10"/>
          </p:nvPr>
        </p:nvSpPr>
        <p:spPr>
          <a:xfrm>
            <a:off x="696913" y="332601"/>
            <a:ext cx="968214" cy="276999"/>
          </a:xfrm>
          <a:noFill/>
        </p:spPr>
        <p:txBody>
          <a:bodyPr/>
          <a:lstStyle/>
          <a:p>
            <a:r>
              <a:rPr lang="en-US" altLang="ko-KR" dirty="0"/>
              <a:t>July 2015</a:t>
            </a:r>
          </a:p>
        </p:txBody>
      </p:sp>
    </p:spTree>
    <p:extLst>
      <p:ext uri="{BB962C8B-B14F-4D97-AF65-F5344CB8AC3E}">
        <p14:creationId xmlns:p14="http://schemas.microsoft.com/office/powerpoint/2010/main" val="3013730005"/>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en-US" altLang="ko-KR" dirty="0" smtClean="0"/>
              <a:t>Motion </a:t>
            </a:r>
            <a:r>
              <a:rPr lang="en-US" altLang="ko-KR" dirty="0"/>
              <a:t>4 (Tuesday PM2)</a:t>
            </a:r>
            <a:endParaRPr lang="ko-KR" altLang="en-US" dirty="0"/>
          </a:p>
        </p:txBody>
      </p:sp>
      <p:sp>
        <p:nvSpPr>
          <p:cNvPr id="3" name="내용 개체 틀 2"/>
          <p:cNvSpPr>
            <a:spLocks noGrp="1"/>
          </p:cNvSpPr>
          <p:nvPr>
            <p:ph idx="1"/>
          </p:nvPr>
        </p:nvSpPr>
        <p:spPr>
          <a:xfrm>
            <a:off x="685800" y="1600200"/>
            <a:ext cx="7772400" cy="4114800"/>
          </a:xfrm>
        </p:spPr>
        <p:txBody>
          <a:bodyPr/>
          <a:lstStyle/>
          <a:p>
            <a:r>
              <a:rPr lang="en-US" altLang="ko-KR" dirty="0"/>
              <a:t>Move to amend the agenda for Wed AM1 to develop a letter to SA board for the LOA issue</a:t>
            </a:r>
          </a:p>
          <a:p>
            <a:pPr lvl="1"/>
            <a:endParaRPr lang="en-US" altLang="ko-KR" dirty="0" smtClean="0"/>
          </a:p>
          <a:p>
            <a:pPr lvl="1"/>
            <a:r>
              <a:rPr lang="en-US" altLang="ko-KR" dirty="0" smtClean="0"/>
              <a:t>Move</a:t>
            </a:r>
            <a:r>
              <a:rPr lang="en-US" altLang="ko-KR" dirty="0"/>
              <a:t>: Joseph Levy </a:t>
            </a:r>
            <a:r>
              <a:rPr lang="en-US" altLang="ko-KR" dirty="0" smtClean="0"/>
              <a:t>	</a:t>
            </a:r>
            <a:r>
              <a:rPr lang="en-US" altLang="ko-KR" dirty="0"/>
              <a:t>Second: Paul </a:t>
            </a:r>
            <a:r>
              <a:rPr lang="en-US" altLang="ko-KR" dirty="0" err="1" smtClean="0"/>
              <a:t>Nikolich</a:t>
            </a:r>
            <a:endParaRPr lang="ko-KR" altLang="ko-KR" dirty="0"/>
          </a:p>
          <a:p>
            <a:pPr lvl="1"/>
            <a:r>
              <a:rPr lang="en-US" altLang="ko-KR" dirty="0" smtClean="0"/>
              <a:t>Discussions</a:t>
            </a:r>
            <a:r>
              <a:rPr lang="en-US" altLang="ko-KR" dirty="0"/>
              <a:t>: </a:t>
            </a:r>
            <a:r>
              <a:rPr lang="en-US" altLang="ko-KR" dirty="0" smtClean="0"/>
              <a:t>refer </a:t>
            </a:r>
            <a:r>
              <a:rPr lang="en-US" altLang="ko-KR" dirty="0"/>
              <a:t>meeting minutes</a:t>
            </a:r>
            <a:endParaRPr lang="ko-KR" altLang="ko-KR" dirty="0"/>
          </a:p>
          <a:p>
            <a:pPr lvl="1"/>
            <a:r>
              <a:rPr lang="en-US" altLang="ko-KR" dirty="0" smtClean="0"/>
              <a:t>Yes: 21	No: 20	Abstain: 23 </a:t>
            </a:r>
            <a:r>
              <a:rPr lang="en-US" altLang="ko-KR" dirty="0"/>
              <a:t>	</a:t>
            </a:r>
            <a:endParaRPr lang="ko-KR" altLang="ko-KR" dirty="0"/>
          </a:p>
          <a:p>
            <a:pPr lvl="1"/>
            <a:r>
              <a:rPr lang="en-US" altLang="ko-KR" dirty="0" smtClean="0"/>
              <a:t>Motion failed </a:t>
            </a:r>
          </a:p>
          <a:p>
            <a:pPr lvl="1"/>
            <a:endParaRPr lang="ko-KR" altLang="en-US" dirty="0"/>
          </a:p>
        </p:txBody>
      </p:sp>
      <p:sp>
        <p:nvSpPr>
          <p:cNvPr id="5" name="바닥글 개체 틀 4"/>
          <p:cNvSpPr>
            <a:spLocks noGrp="1"/>
          </p:cNvSpPr>
          <p:nvPr>
            <p:ph type="ftr" sz="quarter" idx="11"/>
          </p:nvPr>
        </p:nvSpPr>
        <p:spPr>
          <a:xfrm>
            <a:off x="6637313" y="6475413"/>
            <a:ext cx="1906612" cy="184666"/>
          </a:xfrm>
        </p:spPr>
        <p:txBody>
          <a:bodyPr/>
          <a:lstStyle/>
          <a:p>
            <a:r>
              <a:rPr lang="en-US" altLang="ko-KR" dirty="0"/>
              <a:t>Yongho </a:t>
            </a:r>
            <a:r>
              <a:rPr lang="en-US" altLang="ko-KR" dirty="0" err="1"/>
              <a:t>Seok</a:t>
            </a:r>
            <a:r>
              <a:rPr lang="en-US" altLang="ko-KR" dirty="0"/>
              <a:t> (NEWRACOM)</a:t>
            </a:r>
          </a:p>
        </p:txBody>
      </p:sp>
      <p:sp>
        <p:nvSpPr>
          <p:cNvPr id="6" name="슬라이드 번호 개체 틀 5"/>
          <p:cNvSpPr>
            <a:spLocks noGrp="1"/>
          </p:cNvSpPr>
          <p:nvPr>
            <p:ph type="sldNum" sz="quarter" idx="12"/>
          </p:nvPr>
        </p:nvSpPr>
        <p:spPr/>
        <p:txBody>
          <a:bodyPr/>
          <a:lstStyle/>
          <a:p>
            <a:pPr>
              <a:defRPr/>
            </a:pPr>
            <a:r>
              <a:rPr lang="en-US" smtClean="0"/>
              <a:t>Slide </a:t>
            </a:r>
            <a:fld id="{9F280238-5E03-4A90-BACD-D800220B2674}" type="slidenum">
              <a:rPr lang="en-US" smtClean="0"/>
              <a:pPr>
                <a:defRPr/>
              </a:pPr>
              <a:t>32</a:t>
            </a:fld>
            <a:endParaRPr lang="en-US"/>
          </a:p>
        </p:txBody>
      </p:sp>
      <p:sp>
        <p:nvSpPr>
          <p:cNvPr id="8" name="Date Placeholder 3"/>
          <p:cNvSpPr>
            <a:spLocks noGrp="1"/>
          </p:cNvSpPr>
          <p:nvPr>
            <p:ph type="dt" sz="quarter" idx="10"/>
          </p:nvPr>
        </p:nvSpPr>
        <p:spPr>
          <a:xfrm>
            <a:off x="696913" y="332601"/>
            <a:ext cx="968214" cy="276999"/>
          </a:xfrm>
          <a:noFill/>
        </p:spPr>
        <p:txBody>
          <a:bodyPr/>
          <a:lstStyle/>
          <a:p>
            <a:r>
              <a:rPr lang="en-US" altLang="ko-KR" dirty="0"/>
              <a:t>July 2015</a:t>
            </a:r>
          </a:p>
        </p:txBody>
      </p:sp>
    </p:spTree>
    <p:extLst>
      <p:ext uri="{BB962C8B-B14F-4D97-AF65-F5344CB8AC3E}">
        <p14:creationId xmlns:p14="http://schemas.microsoft.com/office/powerpoint/2010/main" val="2225393267"/>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Date Placeholder 3"/>
          <p:cNvSpPr>
            <a:spLocks noGrp="1"/>
          </p:cNvSpPr>
          <p:nvPr>
            <p:ph type="dt" sz="quarter" idx="10"/>
          </p:nvPr>
        </p:nvSpPr>
        <p:spPr>
          <a:xfrm>
            <a:off x="696913" y="332601"/>
            <a:ext cx="942566" cy="276999"/>
          </a:xfr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eaLnBrk="0" hangingPunct="0">
              <a:defRPr sz="1200">
                <a:solidFill>
                  <a:schemeClr val="tx1"/>
                </a:solidFill>
                <a:latin typeface="Times New Roman" pitchFamily="18" charset="0"/>
              </a:defRPr>
            </a:lvl1pPr>
            <a:lvl2pPr marL="742950" indent="-285750" eaLnBrk="0" hangingPunct="0">
              <a:defRPr sz="1200">
                <a:solidFill>
                  <a:schemeClr val="tx1"/>
                </a:solidFill>
                <a:latin typeface="Times New Roman" pitchFamily="18" charset="0"/>
              </a:defRPr>
            </a:lvl2pPr>
            <a:lvl3pPr marL="1143000" indent="-228600" eaLnBrk="0" hangingPunct="0">
              <a:defRPr sz="1200">
                <a:solidFill>
                  <a:schemeClr val="tx1"/>
                </a:solidFill>
                <a:latin typeface="Times New Roman" pitchFamily="18" charset="0"/>
              </a:defRPr>
            </a:lvl3pPr>
            <a:lvl4pPr marL="1600200" indent="-228600" eaLnBrk="0" hangingPunct="0">
              <a:defRPr sz="1200">
                <a:solidFill>
                  <a:schemeClr val="tx1"/>
                </a:solidFill>
                <a:latin typeface="Times New Roman" pitchFamily="18" charset="0"/>
              </a:defRPr>
            </a:lvl4pPr>
            <a:lvl5pPr marL="2057400" indent="-228600" eaLnBrk="0" hangingPunct="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r>
              <a:rPr lang="en-US" altLang="ko-KR" sz="1800" dirty="0"/>
              <a:t>July 2015</a:t>
            </a:r>
          </a:p>
        </p:txBody>
      </p:sp>
      <p:sp>
        <p:nvSpPr>
          <p:cNvPr id="14339" name="Footer Placeholder 4"/>
          <p:cNvSpPr>
            <a:spLocks noGrp="1"/>
          </p:cNvSpPr>
          <p:nvPr>
            <p:ph type="ftr" sz="quarter" idx="11"/>
          </p:nvPr>
        </p:nvSpPr>
        <p:spPr>
          <a:xfrm>
            <a:off x="6662961" y="6475413"/>
            <a:ext cx="1880964" cy="184666"/>
          </a:xfr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eaLnBrk="0" hangingPunct="0">
              <a:defRPr sz="1200">
                <a:solidFill>
                  <a:schemeClr val="tx1"/>
                </a:solidFill>
                <a:latin typeface="Times New Roman" pitchFamily="18" charset="0"/>
              </a:defRPr>
            </a:lvl1pPr>
            <a:lvl2pPr marL="742950" indent="-285750" eaLnBrk="0" hangingPunct="0">
              <a:defRPr sz="1200">
                <a:solidFill>
                  <a:schemeClr val="tx1"/>
                </a:solidFill>
                <a:latin typeface="Times New Roman" pitchFamily="18" charset="0"/>
              </a:defRPr>
            </a:lvl2pPr>
            <a:lvl3pPr marL="1143000" indent="-228600" eaLnBrk="0" hangingPunct="0">
              <a:defRPr sz="1200">
                <a:solidFill>
                  <a:schemeClr val="tx1"/>
                </a:solidFill>
                <a:latin typeface="Times New Roman" pitchFamily="18" charset="0"/>
              </a:defRPr>
            </a:lvl3pPr>
            <a:lvl4pPr marL="1600200" indent="-228600" eaLnBrk="0" hangingPunct="0">
              <a:defRPr sz="1200">
                <a:solidFill>
                  <a:schemeClr val="tx1"/>
                </a:solidFill>
                <a:latin typeface="Times New Roman" pitchFamily="18" charset="0"/>
              </a:defRPr>
            </a:lvl4pPr>
            <a:lvl5pPr marL="2057400" indent="-228600" eaLnBrk="0" hangingPunct="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r>
              <a:rPr lang="en-US" altLang="ko-KR" dirty="0"/>
              <a:t>Yongho </a:t>
            </a:r>
            <a:r>
              <a:rPr lang="en-US" altLang="ko-KR" dirty="0" err="1"/>
              <a:t>Seok</a:t>
            </a:r>
            <a:r>
              <a:rPr lang="en-US" altLang="ko-KR" dirty="0"/>
              <a:t> (NEWRACOM)</a:t>
            </a:r>
          </a:p>
        </p:txBody>
      </p:sp>
      <p:sp>
        <p:nvSpPr>
          <p:cNvPr id="14340" name="Slide Number Placeholder 5"/>
          <p:cNvSpPr>
            <a:spLocks noGrp="1"/>
          </p:cNvSpPr>
          <p:nvPr>
            <p:ph type="sldNum" sz="quarter" idx="12"/>
          </p:nvPr>
        </p:nvSpPr>
        <p:spPr>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ltLang="ko-KR"/>
              <a:t>Slide </a:t>
            </a:r>
            <a:fld id="{B3235CB7-2FAB-4EE3-927D-3AB5717EB3ED}" type="slidenum">
              <a:rPr lang="en-US" altLang="ko-KR"/>
              <a:pPr/>
              <a:t>33</a:t>
            </a:fld>
            <a:endParaRPr lang="en-US" altLang="ko-KR"/>
          </a:p>
        </p:txBody>
      </p:sp>
      <p:sp>
        <p:nvSpPr>
          <p:cNvPr id="23557" name="Rectangle 2"/>
          <p:cNvSpPr>
            <a:spLocks noGrp="1" noChangeArrowheads="1"/>
          </p:cNvSpPr>
          <p:nvPr>
            <p:ph type="title"/>
          </p:nvPr>
        </p:nvSpPr>
        <p:spPr/>
        <p:txBody>
          <a:bodyPr/>
          <a:lstStyle/>
          <a:p>
            <a:r>
              <a:rPr lang="en-US" altLang="en-US" dirty="0">
                <a:solidFill>
                  <a:schemeClr val="bg2"/>
                </a:solidFill>
              </a:rPr>
              <a:t>Motion for WGLB on </a:t>
            </a:r>
            <a:r>
              <a:rPr lang="en-US" altLang="en-US" dirty="0" smtClean="0">
                <a:solidFill>
                  <a:schemeClr val="bg2"/>
                </a:solidFill>
              </a:rPr>
              <a:t>P802.11ah D5.0 </a:t>
            </a:r>
            <a:r>
              <a:rPr lang="en-US" altLang="en-US" dirty="0">
                <a:solidFill>
                  <a:schemeClr val="bg2"/>
                </a:solidFill>
              </a:rPr>
              <a:t>(Unchanged</a:t>
            </a:r>
            <a:r>
              <a:rPr lang="en-US" altLang="en-US" dirty="0" smtClean="0">
                <a:solidFill>
                  <a:schemeClr val="bg2"/>
                </a:solidFill>
              </a:rPr>
              <a:t>) – Not  </a:t>
            </a:r>
            <a:endParaRPr lang="en-US" altLang="en-US" dirty="0" smtClean="0">
              <a:solidFill>
                <a:schemeClr val="bg2"/>
              </a:solidFill>
            </a:endParaRPr>
          </a:p>
        </p:txBody>
      </p:sp>
      <p:sp>
        <p:nvSpPr>
          <p:cNvPr id="23558" name="Rectangle 3"/>
          <p:cNvSpPr>
            <a:spLocks noGrp="1" noChangeArrowheads="1"/>
          </p:cNvSpPr>
          <p:nvPr>
            <p:ph type="body" idx="1"/>
          </p:nvPr>
        </p:nvSpPr>
        <p:spPr>
          <a:xfrm>
            <a:off x="685800" y="1676400"/>
            <a:ext cx="7772400" cy="3810000"/>
          </a:xfrm>
        </p:spPr>
        <p:txBody>
          <a:bodyPr/>
          <a:lstStyle/>
          <a:p>
            <a:r>
              <a:rPr lang="en-US" altLang="en-US" dirty="0" smtClean="0">
                <a:solidFill>
                  <a:schemeClr val="bg2"/>
                </a:solidFill>
              </a:rPr>
              <a:t>Having approved comment resolutions for all of the comments received from LB211 on P802.11ah D5.0 </a:t>
            </a:r>
          </a:p>
          <a:p>
            <a:r>
              <a:rPr lang="en-US" altLang="en-US" dirty="0" smtClean="0">
                <a:solidFill>
                  <a:schemeClr val="bg2"/>
                </a:solidFill>
              </a:rPr>
              <a:t>Approve a 15 day Working Group </a:t>
            </a:r>
            <a:r>
              <a:rPr lang="en-US" altLang="en-US" dirty="0">
                <a:solidFill>
                  <a:schemeClr val="bg2"/>
                </a:solidFill>
              </a:rPr>
              <a:t>Recirculation </a:t>
            </a:r>
            <a:r>
              <a:rPr lang="en-US" altLang="en-US" dirty="0" smtClean="0">
                <a:solidFill>
                  <a:schemeClr val="bg2"/>
                </a:solidFill>
              </a:rPr>
              <a:t>Ballot asking the question “Should P802.11ah D5.0 be forwarded to Sponsor Ballot?”  </a:t>
            </a:r>
          </a:p>
          <a:p>
            <a:r>
              <a:rPr lang="en-US" altLang="en-US" dirty="0" smtClean="0">
                <a:solidFill>
                  <a:schemeClr val="bg2"/>
                </a:solidFill>
              </a:rPr>
              <a:t>Moved:</a:t>
            </a:r>
          </a:p>
          <a:p>
            <a:r>
              <a:rPr lang="en-US" altLang="en-US" dirty="0" smtClean="0">
                <a:solidFill>
                  <a:schemeClr val="bg2"/>
                </a:solidFill>
              </a:rPr>
              <a:t>Seconded:</a:t>
            </a:r>
            <a:endParaRPr lang="en-US" altLang="ko-KR" dirty="0" smtClean="0">
              <a:solidFill>
                <a:schemeClr val="bg2"/>
              </a:solidFill>
            </a:endParaRPr>
          </a:p>
          <a:p>
            <a:r>
              <a:rPr lang="en-US" altLang="en-US" dirty="0" smtClean="0">
                <a:solidFill>
                  <a:schemeClr val="bg2"/>
                </a:solidFill>
              </a:rPr>
              <a:t>Result: (Yes	No	Abstain)</a:t>
            </a:r>
          </a:p>
        </p:txBody>
      </p:sp>
    </p:spTree>
    <p:extLst>
      <p:ext uri="{BB962C8B-B14F-4D97-AF65-F5344CB8AC3E}">
        <p14:creationId xmlns:p14="http://schemas.microsoft.com/office/powerpoint/2010/main" val="465424182"/>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Date Placeholder 3"/>
          <p:cNvSpPr>
            <a:spLocks noGrp="1"/>
          </p:cNvSpPr>
          <p:nvPr>
            <p:ph type="dt" sz="quarter" idx="10"/>
          </p:nvPr>
        </p:nvSpPr>
        <p:spPr>
          <a:xfrm>
            <a:off x="696913" y="332601"/>
            <a:ext cx="942566" cy="276999"/>
          </a:xfr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eaLnBrk="0" hangingPunct="0">
              <a:defRPr sz="1200">
                <a:solidFill>
                  <a:schemeClr val="tx1"/>
                </a:solidFill>
                <a:latin typeface="Times New Roman" pitchFamily="18" charset="0"/>
              </a:defRPr>
            </a:lvl1pPr>
            <a:lvl2pPr marL="742950" indent="-285750" eaLnBrk="0" hangingPunct="0">
              <a:defRPr sz="1200">
                <a:solidFill>
                  <a:schemeClr val="tx1"/>
                </a:solidFill>
                <a:latin typeface="Times New Roman" pitchFamily="18" charset="0"/>
              </a:defRPr>
            </a:lvl2pPr>
            <a:lvl3pPr marL="1143000" indent="-228600" eaLnBrk="0" hangingPunct="0">
              <a:defRPr sz="1200">
                <a:solidFill>
                  <a:schemeClr val="tx1"/>
                </a:solidFill>
                <a:latin typeface="Times New Roman" pitchFamily="18" charset="0"/>
              </a:defRPr>
            </a:lvl3pPr>
            <a:lvl4pPr marL="1600200" indent="-228600" eaLnBrk="0" hangingPunct="0">
              <a:defRPr sz="1200">
                <a:solidFill>
                  <a:schemeClr val="tx1"/>
                </a:solidFill>
                <a:latin typeface="Times New Roman" pitchFamily="18" charset="0"/>
              </a:defRPr>
            </a:lvl4pPr>
            <a:lvl5pPr marL="2057400" indent="-228600" eaLnBrk="0" hangingPunct="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r>
              <a:rPr lang="en-US" altLang="ko-KR" sz="1800" dirty="0"/>
              <a:t>July 2015</a:t>
            </a:r>
          </a:p>
        </p:txBody>
      </p:sp>
      <p:sp>
        <p:nvSpPr>
          <p:cNvPr id="14339" name="Footer Placeholder 4"/>
          <p:cNvSpPr>
            <a:spLocks noGrp="1"/>
          </p:cNvSpPr>
          <p:nvPr>
            <p:ph type="ftr" sz="quarter" idx="11"/>
          </p:nvPr>
        </p:nvSpPr>
        <p:spPr>
          <a:xfrm>
            <a:off x="6662961" y="6475413"/>
            <a:ext cx="1880964" cy="184666"/>
          </a:xfr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eaLnBrk="0" hangingPunct="0">
              <a:defRPr sz="1200">
                <a:solidFill>
                  <a:schemeClr val="tx1"/>
                </a:solidFill>
                <a:latin typeface="Times New Roman" pitchFamily="18" charset="0"/>
              </a:defRPr>
            </a:lvl1pPr>
            <a:lvl2pPr marL="742950" indent="-285750" eaLnBrk="0" hangingPunct="0">
              <a:defRPr sz="1200">
                <a:solidFill>
                  <a:schemeClr val="tx1"/>
                </a:solidFill>
                <a:latin typeface="Times New Roman" pitchFamily="18" charset="0"/>
              </a:defRPr>
            </a:lvl2pPr>
            <a:lvl3pPr marL="1143000" indent="-228600" eaLnBrk="0" hangingPunct="0">
              <a:defRPr sz="1200">
                <a:solidFill>
                  <a:schemeClr val="tx1"/>
                </a:solidFill>
                <a:latin typeface="Times New Roman" pitchFamily="18" charset="0"/>
              </a:defRPr>
            </a:lvl3pPr>
            <a:lvl4pPr marL="1600200" indent="-228600" eaLnBrk="0" hangingPunct="0">
              <a:defRPr sz="1200">
                <a:solidFill>
                  <a:schemeClr val="tx1"/>
                </a:solidFill>
                <a:latin typeface="Times New Roman" pitchFamily="18" charset="0"/>
              </a:defRPr>
            </a:lvl4pPr>
            <a:lvl5pPr marL="2057400" indent="-228600" eaLnBrk="0" hangingPunct="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r>
              <a:rPr lang="en-US" altLang="ko-KR" dirty="0"/>
              <a:t>Yongho </a:t>
            </a:r>
            <a:r>
              <a:rPr lang="en-US" altLang="ko-KR" dirty="0" err="1"/>
              <a:t>Seok</a:t>
            </a:r>
            <a:r>
              <a:rPr lang="en-US" altLang="ko-KR" dirty="0"/>
              <a:t> (NEWRACOM)</a:t>
            </a:r>
          </a:p>
        </p:txBody>
      </p:sp>
      <p:sp>
        <p:nvSpPr>
          <p:cNvPr id="14340" name="Slide Number Placeholder 5"/>
          <p:cNvSpPr>
            <a:spLocks noGrp="1"/>
          </p:cNvSpPr>
          <p:nvPr>
            <p:ph type="sldNum" sz="quarter" idx="12"/>
          </p:nvPr>
        </p:nvSpPr>
        <p:spPr>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ltLang="ko-KR"/>
              <a:t>Slide </a:t>
            </a:r>
            <a:fld id="{B3235CB7-2FAB-4EE3-927D-3AB5717EB3ED}" type="slidenum">
              <a:rPr lang="en-US" altLang="ko-KR"/>
              <a:pPr/>
              <a:t>34</a:t>
            </a:fld>
            <a:endParaRPr lang="en-US" altLang="ko-KR"/>
          </a:p>
        </p:txBody>
      </p:sp>
      <p:sp>
        <p:nvSpPr>
          <p:cNvPr id="23557" name="Rectangle 2"/>
          <p:cNvSpPr>
            <a:spLocks noGrp="1" noChangeArrowheads="1"/>
          </p:cNvSpPr>
          <p:nvPr>
            <p:ph type="title"/>
          </p:nvPr>
        </p:nvSpPr>
        <p:spPr/>
        <p:txBody>
          <a:bodyPr/>
          <a:lstStyle/>
          <a:p>
            <a:r>
              <a:rPr lang="en-US" altLang="en-US" dirty="0" smtClean="0">
                <a:solidFill>
                  <a:schemeClr val="bg2"/>
                </a:solidFill>
              </a:rPr>
              <a:t>Motion </a:t>
            </a:r>
            <a:r>
              <a:rPr lang="en-US" altLang="en-US" dirty="0">
                <a:solidFill>
                  <a:schemeClr val="bg2"/>
                </a:solidFill>
              </a:rPr>
              <a:t>for EC Approval on P802.11ah D5.0 </a:t>
            </a:r>
            <a:endParaRPr lang="en-US" altLang="en-US" dirty="0" smtClean="0">
              <a:solidFill>
                <a:schemeClr val="bg2"/>
              </a:solidFill>
            </a:endParaRPr>
          </a:p>
        </p:txBody>
      </p:sp>
      <p:sp>
        <p:nvSpPr>
          <p:cNvPr id="23558" name="Rectangle 3"/>
          <p:cNvSpPr>
            <a:spLocks noGrp="1" noChangeArrowheads="1"/>
          </p:cNvSpPr>
          <p:nvPr>
            <p:ph type="body" idx="1"/>
          </p:nvPr>
        </p:nvSpPr>
        <p:spPr>
          <a:xfrm>
            <a:off x="685800" y="1676400"/>
            <a:ext cx="7772400" cy="3810000"/>
          </a:xfrm>
        </p:spPr>
        <p:txBody>
          <a:bodyPr/>
          <a:lstStyle/>
          <a:p>
            <a:pPr lvl="0"/>
            <a:r>
              <a:rPr lang="en-GB" altLang="ko-KR" dirty="0">
                <a:solidFill>
                  <a:schemeClr val="bg2"/>
                </a:solidFill>
              </a:rPr>
              <a:t>Approve document </a:t>
            </a:r>
            <a:r>
              <a:rPr lang="en-GB" altLang="ko-KR" dirty="0" smtClean="0">
                <a:solidFill>
                  <a:schemeClr val="bg2"/>
                </a:solidFill>
              </a:rPr>
              <a:t>11-15-0526r1 </a:t>
            </a:r>
            <a:r>
              <a:rPr lang="en-GB" altLang="ko-KR" dirty="0">
                <a:solidFill>
                  <a:schemeClr val="bg2"/>
                </a:solidFill>
              </a:rPr>
              <a:t>as the report to the IEEE 802 Executive Committee on the requirements for conditional approval to forward </a:t>
            </a:r>
            <a:r>
              <a:rPr lang="en-GB" altLang="ko-KR" dirty="0" smtClean="0">
                <a:solidFill>
                  <a:schemeClr val="bg2"/>
                </a:solidFill>
              </a:rPr>
              <a:t>P802.11ah D5.0 </a:t>
            </a:r>
            <a:r>
              <a:rPr lang="en-GB" altLang="ko-KR" dirty="0">
                <a:solidFill>
                  <a:schemeClr val="bg2"/>
                </a:solidFill>
              </a:rPr>
              <a:t>to sponsor ballot, granting the chair editorial license and</a:t>
            </a:r>
          </a:p>
          <a:p>
            <a:r>
              <a:rPr lang="en-US" altLang="ko-KR" dirty="0">
                <a:solidFill>
                  <a:schemeClr val="bg2"/>
                </a:solidFill>
              </a:rPr>
              <a:t>Request the IEEE 802 Executive Committee to conditionally approve forwarding </a:t>
            </a:r>
            <a:r>
              <a:rPr lang="en-GB" altLang="ko-KR" dirty="0">
                <a:solidFill>
                  <a:schemeClr val="bg2"/>
                </a:solidFill>
              </a:rPr>
              <a:t>P802.11ah D5.0</a:t>
            </a:r>
            <a:r>
              <a:rPr lang="en-GB" altLang="ko-KR" dirty="0" smtClean="0">
                <a:solidFill>
                  <a:schemeClr val="bg2"/>
                </a:solidFill>
              </a:rPr>
              <a:t> </a:t>
            </a:r>
            <a:r>
              <a:rPr lang="en-US" altLang="ko-KR" dirty="0">
                <a:solidFill>
                  <a:schemeClr val="bg2"/>
                </a:solidFill>
              </a:rPr>
              <a:t>to sponsor ballot.</a:t>
            </a:r>
          </a:p>
          <a:p>
            <a:r>
              <a:rPr lang="en-US" altLang="en-US" dirty="0" smtClean="0">
                <a:solidFill>
                  <a:schemeClr val="bg2"/>
                </a:solidFill>
              </a:rPr>
              <a:t>Moved:</a:t>
            </a:r>
          </a:p>
          <a:p>
            <a:r>
              <a:rPr lang="en-US" altLang="en-US" dirty="0" smtClean="0">
                <a:solidFill>
                  <a:schemeClr val="bg2"/>
                </a:solidFill>
              </a:rPr>
              <a:t>Seconded:</a:t>
            </a:r>
            <a:endParaRPr lang="en-US" altLang="ko-KR" dirty="0" smtClean="0">
              <a:solidFill>
                <a:schemeClr val="bg2"/>
              </a:solidFill>
            </a:endParaRPr>
          </a:p>
          <a:p>
            <a:r>
              <a:rPr lang="en-US" altLang="en-US" dirty="0" smtClean="0">
                <a:solidFill>
                  <a:schemeClr val="bg2"/>
                </a:solidFill>
              </a:rPr>
              <a:t>Result: (Yes	No	Abstain)</a:t>
            </a:r>
          </a:p>
        </p:txBody>
      </p:sp>
    </p:spTree>
    <p:extLst>
      <p:ext uri="{BB962C8B-B14F-4D97-AF65-F5344CB8AC3E}">
        <p14:creationId xmlns:p14="http://schemas.microsoft.com/office/powerpoint/2010/main" val="1338993112"/>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en-US" altLang="ko-KR" dirty="0" smtClean="0"/>
              <a:t>Straw Poll </a:t>
            </a:r>
            <a:endParaRPr lang="ko-KR" altLang="en-US" dirty="0"/>
          </a:p>
        </p:txBody>
      </p:sp>
      <p:sp>
        <p:nvSpPr>
          <p:cNvPr id="3" name="내용 개체 틀 2"/>
          <p:cNvSpPr>
            <a:spLocks noGrp="1"/>
          </p:cNvSpPr>
          <p:nvPr>
            <p:ph idx="1"/>
          </p:nvPr>
        </p:nvSpPr>
        <p:spPr/>
        <p:txBody>
          <a:bodyPr/>
          <a:lstStyle/>
          <a:p>
            <a:r>
              <a:rPr lang="en-GB" altLang="ko-KR" dirty="0" smtClean="0"/>
              <a:t>Do you accept the comment resolution for CID </a:t>
            </a:r>
            <a:r>
              <a:rPr lang="en-GB" altLang="ko-KR" dirty="0" err="1" smtClean="0"/>
              <a:t>xxxx</a:t>
            </a:r>
            <a:r>
              <a:rPr lang="en-US" altLang="ko-KR" dirty="0" smtClean="0"/>
              <a:t> </a:t>
            </a:r>
            <a:r>
              <a:rPr lang="en-GB" altLang="ko-KR" dirty="0" smtClean="0"/>
              <a:t>as shown in 11-15/xxxxr0? </a:t>
            </a:r>
          </a:p>
          <a:p>
            <a:pPr marL="457200" lvl="1" indent="0">
              <a:buNone/>
            </a:pPr>
            <a:endParaRPr lang="en-GB" altLang="ko-KR" dirty="0"/>
          </a:p>
          <a:p>
            <a:endParaRPr lang="ko-KR" altLang="en-US" dirty="0"/>
          </a:p>
        </p:txBody>
      </p:sp>
      <p:sp>
        <p:nvSpPr>
          <p:cNvPr id="5" name="바닥글 개체 틀 4"/>
          <p:cNvSpPr>
            <a:spLocks noGrp="1"/>
          </p:cNvSpPr>
          <p:nvPr>
            <p:ph type="ftr" sz="quarter" idx="11"/>
          </p:nvPr>
        </p:nvSpPr>
        <p:spPr>
          <a:xfrm>
            <a:off x="6637313" y="6475413"/>
            <a:ext cx="1906612" cy="184666"/>
          </a:xfrm>
        </p:spPr>
        <p:txBody>
          <a:bodyPr/>
          <a:lstStyle/>
          <a:p>
            <a:r>
              <a:rPr lang="en-US" altLang="ko-KR" dirty="0"/>
              <a:t>Yongho </a:t>
            </a:r>
            <a:r>
              <a:rPr lang="en-US" altLang="ko-KR" dirty="0" err="1"/>
              <a:t>Seok</a:t>
            </a:r>
            <a:r>
              <a:rPr lang="en-US" altLang="ko-KR" dirty="0"/>
              <a:t> (NEWRACOM)</a:t>
            </a:r>
          </a:p>
        </p:txBody>
      </p:sp>
      <p:sp>
        <p:nvSpPr>
          <p:cNvPr id="6" name="슬라이드 번호 개체 틀 5"/>
          <p:cNvSpPr>
            <a:spLocks noGrp="1"/>
          </p:cNvSpPr>
          <p:nvPr>
            <p:ph type="sldNum" sz="quarter" idx="12"/>
          </p:nvPr>
        </p:nvSpPr>
        <p:spPr/>
        <p:txBody>
          <a:bodyPr/>
          <a:lstStyle/>
          <a:p>
            <a:pPr>
              <a:defRPr/>
            </a:pPr>
            <a:r>
              <a:rPr lang="en-US" smtClean="0"/>
              <a:t>Slide </a:t>
            </a:r>
            <a:fld id="{9F280238-5E03-4A90-BACD-D800220B2674}" type="slidenum">
              <a:rPr lang="en-US" smtClean="0"/>
              <a:pPr>
                <a:defRPr/>
              </a:pPr>
              <a:t>35</a:t>
            </a:fld>
            <a:endParaRPr lang="en-US"/>
          </a:p>
        </p:txBody>
      </p:sp>
      <p:sp>
        <p:nvSpPr>
          <p:cNvPr id="8" name="Date Placeholder 3"/>
          <p:cNvSpPr>
            <a:spLocks noGrp="1"/>
          </p:cNvSpPr>
          <p:nvPr>
            <p:ph type="dt" sz="quarter" idx="10"/>
          </p:nvPr>
        </p:nvSpPr>
        <p:spPr>
          <a:xfrm>
            <a:off x="696913" y="332601"/>
            <a:ext cx="968214" cy="276999"/>
          </a:xfrm>
          <a:noFill/>
        </p:spPr>
        <p:txBody>
          <a:bodyPr/>
          <a:lstStyle/>
          <a:p>
            <a:r>
              <a:rPr lang="en-US" altLang="ko-KR" dirty="0"/>
              <a:t>July 2015</a:t>
            </a:r>
          </a:p>
        </p:txBody>
      </p:sp>
    </p:spTree>
    <p:extLst>
      <p:ext uri="{BB962C8B-B14F-4D97-AF65-F5344CB8AC3E}">
        <p14:creationId xmlns:p14="http://schemas.microsoft.com/office/powerpoint/2010/main" val="159682342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ko-KR" dirty="0"/>
              <a:t>Submissions (Monday PM2)</a:t>
            </a:r>
            <a:endParaRPr lang="en-US" dirty="0"/>
          </a:p>
        </p:txBody>
      </p:sp>
      <p:sp>
        <p:nvSpPr>
          <p:cNvPr id="6" name="Slide Number Placeholder 5"/>
          <p:cNvSpPr>
            <a:spLocks noGrp="1"/>
          </p:cNvSpPr>
          <p:nvPr>
            <p:ph type="sldNum" sz="quarter" idx="12"/>
          </p:nvPr>
        </p:nvSpPr>
        <p:spPr/>
        <p:txBody>
          <a:bodyPr/>
          <a:lstStyle/>
          <a:p>
            <a:pPr>
              <a:defRPr/>
            </a:pPr>
            <a:r>
              <a:rPr lang="en-US" smtClean="0"/>
              <a:t>Slide </a:t>
            </a:r>
            <a:fld id="{9F280238-5E03-4A90-BACD-D800220B2674}" type="slidenum">
              <a:rPr lang="en-US" smtClean="0"/>
              <a:pPr>
                <a:defRPr/>
              </a:pPr>
              <a:t>4</a:t>
            </a:fld>
            <a:endParaRPr lang="en-US"/>
          </a:p>
        </p:txBody>
      </p:sp>
      <p:sp>
        <p:nvSpPr>
          <p:cNvPr id="7" name="Footer Placeholder 4"/>
          <p:cNvSpPr>
            <a:spLocks noGrp="1"/>
          </p:cNvSpPr>
          <p:nvPr>
            <p:ph type="ftr" sz="quarter" idx="11"/>
          </p:nvPr>
        </p:nvSpPr>
        <p:spPr>
          <a:xfrm>
            <a:off x="6637314" y="6475413"/>
            <a:ext cx="1906611" cy="184666"/>
          </a:xfrm>
          <a:noFill/>
        </p:spPr>
        <p:txBody>
          <a:bodyPr/>
          <a:lstStyle/>
          <a:p>
            <a:r>
              <a:rPr lang="en-US" altLang="ko-KR" dirty="0"/>
              <a:t>Yongho </a:t>
            </a:r>
            <a:r>
              <a:rPr lang="en-US" altLang="ko-KR" dirty="0" err="1"/>
              <a:t>Seok</a:t>
            </a:r>
            <a:r>
              <a:rPr lang="en-US" altLang="ko-KR" dirty="0"/>
              <a:t> (NEWRACOM)</a:t>
            </a:r>
          </a:p>
        </p:txBody>
      </p:sp>
      <p:sp>
        <p:nvSpPr>
          <p:cNvPr id="8" name="Date Placeholder 3"/>
          <p:cNvSpPr>
            <a:spLocks noGrp="1"/>
          </p:cNvSpPr>
          <p:nvPr>
            <p:ph type="dt" sz="quarter" idx="10"/>
          </p:nvPr>
        </p:nvSpPr>
        <p:spPr>
          <a:xfrm>
            <a:off x="696913" y="332601"/>
            <a:ext cx="968214" cy="276999"/>
          </a:xfrm>
          <a:noFill/>
        </p:spPr>
        <p:txBody>
          <a:bodyPr/>
          <a:lstStyle/>
          <a:p>
            <a:r>
              <a:rPr lang="en-US" altLang="ko-KR" dirty="0"/>
              <a:t>July 2015</a:t>
            </a:r>
          </a:p>
        </p:txBody>
      </p:sp>
      <p:sp>
        <p:nvSpPr>
          <p:cNvPr id="9" name="Content Placeholder 2"/>
          <p:cNvSpPr>
            <a:spLocks noGrp="1"/>
          </p:cNvSpPr>
          <p:nvPr>
            <p:ph idx="1"/>
          </p:nvPr>
        </p:nvSpPr>
        <p:spPr>
          <a:xfrm>
            <a:off x="685800" y="1981200"/>
            <a:ext cx="7772400" cy="4114800"/>
          </a:xfrm>
        </p:spPr>
        <p:txBody>
          <a:bodyPr/>
          <a:lstStyle/>
          <a:p>
            <a:r>
              <a:rPr lang="en-US" altLang="ko-KR" dirty="0" err="1"/>
              <a:t>TGah</a:t>
            </a:r>
            <a:r>
              <a:rPr lang="en-US" altLang="ko-KR" dirty="0"/>
              <a:t> Status Reports</a:t>
            </a:r>
          </a:p>
          <a:p>
            <a:pPr lvl="1"/>
            <a:r>
              <a:rPr lang="en-US" dirty="0" smtClean="0"/>
              <a:t>Except </a:t>
            </a:r>
            <a:r>
              <a:rPr lang="en-US" dirty="0"/>
              <a:t>for 4 comments (CID 7001, 7002, </a:t>
            </a:r>
            <a:r>
              <a:rPr lang="en-US" dirty="0" smtClean="0"/>
              <a:t>7003 and 7012) related </a:t>
            </a:r>
            <a:r>
              <a:rPr lang="en-US" dirty="0"/>
              <a:t>with an intellectual </a:t>
            </a:r>
            <a:r>
              <a:rPr lang="en-US" dirty="0" smtClean="0"/>
              <a:t>property(IP), </a:t>
            </a:r>
            <a:r>
              <a:rPr lang="en-US" dirty="0"/>
              <a:t>all other comments received from LB211 have been </a:t>
            </a:r>
            <a:r>
              <a:rPr lang="en-US" dirty="0" smtClean="0"/>
              <a:t>resolved</a:t>
            </a:r>
          </a:p>
          <a:p>
            <a:pPr lvl="1"/>
            <a:r>
              <a:rPr lang="en-US" altLang="ko-KR" dirty="0"/>
              <a:t>P802.11ah Report to EC on Conditional Approval to go to Sponsor </a:t>
            </a:r>
            <a:r>
              <a:rPr lang="en-US" altLang="ko-KR" dirty="0" smtClean="0"/>
              <a:t>Ballot has been updated (</a:t>
            </a:r>
            <a:r>
              <a:rPr lang="en-US" altLang="ko-KR" dirty="0" smtClean="0">
                <a:hlinkClick r:id="rId2"/>
              </a:rPr>
              <a:t>11-15/0526r1</a:t>
            </a:r>
            <a:r>
              <a:rPr lang="en-US" altLang="ko-KR" dirty="0" smtClean="0"/>
              <a:t>)</a:t>
            </a:r>
            <a:endParaRPr lang="en-US" dirty="0" smtClean="0"/>
          </a:p>
          <a:p>
            <a:pPr lvl="2"/>
            <a:endParaRPr lang="en-US" dirty="0"/>
          </a:p>
          <a:p>
            <a:pPr lvl="1"/>
            <a:endParaRPr lang="en-US" dirty="0"/>
          </a:p>
        </p:txBody>
      </p:sp>
    </p:spTree>
    <p:extLst>
      <p:ext uri="{BB962C8B-B14F-4D97-AF65-F5344CB8AC3E}">
        <p14:creationId xmlns:p14="http://schemas.microsoft.com/office/powerpoint/2010/main" val="61299188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ko-KR" dirty="0"/>
              <a:t>Submissions (Monday PM2)</a:t>
            </a:r>
            <a:endParaRPr lang="en-US" dirty="0"/>
          </a:p>
        </p:txBody>
      </p:sp>
      <p:sp>
        <p:nvSpPr>
          <p:cNvPr id="6" name="Slide Number Placeholder 5"/>
          <p:cNvSpPr>
            <a:spLocks noGrp="1"/>
          </p:cNvSpPr>
          <p:nvPr>
            <p:ph type="sldNum" sz="quarter" idx="12"/>
          </p:nvPr>
        </p:nvSpPr>
        <p:spPr/>
        <p:txBody>
          <a:bodyPr/>
          <a:lstStyle/>
          <a:p>
            <a:pPr>
              <a:defRPr/>
            </a:pPr>
            <a:r>
              <a:rPr lang="en-US" smtClean="0"/>
              <a:t>Slide </a:t>
            </a:r>
            <a:fld id="{9F280238-5E03-4A90-BACD-D800220B2674}" type="slidenum">
              <a:rPr lang="en-US" smtClean="0"/>
              <a:pPr>
                <a:defRPr/>
              </a:pPr>
              <a:t>5</a:t>
            </a:fld>
            <a:endParaRPr lang="en-US"/>
          </a:p>
        </p:txBody>
      </p:sp>
      <p:sp>
        <p:nvSpPr>
          <p:cNvPr id="7" name="Footer Placeholder 4"/>
          <p:cNvSpPr>
            <a:spLocks noGrp="1"/>
          </p:cNvSpPr>
          <p:nvPr>
            <p:ph type="ftr" sz="quarter" idx="11"/>
          </p:nvPr>
        </p:nvSpPr>
        <p:spPr>
          <a:xfrm>
            <a:off x="6637314" y="6475413"/>
            <a:ext cx="1906611" cy="184666"/>
          </a:xfrm>
          <a:noFill/>
        </p:spPr>
        <p:txBody>
          <a:bodyPr/>
          <a:lstStyle/>
          <a:p>
            <a:r>
              <a:rPr lang="en-US" altLang="ko-KR" dirty="0"/>
              <a:t>Yongho </a:t>
            </a:r>
            <a:r>
              <a:rPr lang="en-US" altLang="ko-KR" dirty="0" err="1"/>
              <a:t>Seok</a:t>
            </a:r>
            <a:r>
              <a:rPr lang="en-US" altLang="ko-KR" dirty="0"/>
              <a:t> (NEWRACOM)</a:t>
            </a:r>
          </a:p>
        </p:txBody>
      </p:sp>
      <p:sp>
        <p:nvSpPr>
          <p:cNvPr id="8" name="Date Placeholder 3"/>
          <p:cNvSpPr>
            <a:spLocks noGrp="1"/>
          </p:cNvSpPr>
          <p:nvPr>
            <p:ph type="dt" sz="quarter" idx="10"/>
          </p:nvPr>
        </p:nvSpPr>
        <p:spPr>
          <a:xfrm>
            <a:off x="696913" y="332601"/>
            <a:ext cx="968214" cy="276999"/>
          </a:xfrm>
          <a:noFill/>
        </p:spPr>
        <p:txBody>
          <a:bodyPr/>
          <a:lstStyle/>
          <a:p>
            <a:r>
              <a:rPr lang="en-US" altLang="ko-KR" dirty="0"/>
              <a:t>July 2015</a:t>
            </a:r>
          </a:p>
        </p:txBody>
      </p:sp>
      <p:sp>
        <p:nvSpPr>
          <p:cNvPr id="9" name="Content Placeholder 2"/>
          <p:cNvSpPr>
            <a:spLocks noGrp="1"/>
          </p:cNvSpPr>
          <p:nvPr>
            <p:ph idx="1"/>
          </p:nvPr>
        </p:nvSpPr>
        <p:spPr>
          <a:xfrm>
            <a:off x="685800" y="1539240"/>
            <a:ext cx="7772400" cy="4114800"/>
          </a:xfrm>
        </p:spPr>
        <p:txBody>
          <a:bodyPr/>
          <a:lstStyle/>
          <a:p>
            <a:r>
              <a:rPr lang="en-US" altLang="ko-KR" dirty="0" smtClean="0"/>
              <a:t>Recap of the IP related comments</a:t>
            </a:r>
            <a:endParaRPr lang="en-US" dirty="0"/>
          </a:p>
          <a:p>
            <a:pPr lvl="1"/>
            <a:endParaRPr lang="en-US" dirty="0"/>
          </a:p>
        </p:txBody>
      </p:sp>
      <p:graphicFrame>
        <p:nvGraphicFramePr>
          <p:cNvPr id="4" name="표 3"/>
          <p:cNvGraphicFramePr>
            <a:graphicFrameLocks noGrp="1"/>
          </p:cNvGraphicFramePr>
          <p:nvPr>
            <p:extLst>
              <p:ext uri="{D42A27DB-BD31-4B8C-83A1-F6EECF244321}">
                <p14:modId xmlns:p14="http://schemas.microsoft.com/office/powerpoint/2010/main" val="4247946303"/>
              </p:ext>
            </p:extLst>
          </p:nvPr>
        </p:nvGraphicFramePr>
        <p:xfrm>
          <a:off x="228600" y="1981200"/>
          <a:ext cx="8686800" cy="4424680"/>
        </p:xfrm>
        <a:graphic>
          <a:graphicData uri="http://schemas.openxmlformats.org/drawingml/2006/table">
            <a:tbl>
              <a:tblPr firstRow="1" bandRow="1">
                <a:tableStyleId>{5C22544A-7EE6-4342-B048-85BDC9FD1C3A}</a:tableStyleId>
              </a:tblPr>
              <a:tblGrid>
                <a:gridCol w="1219200"/>
                <a:gridCol w="4038600"/>
                <a:gridCol w="3429000"/>
              </a:tblGrid>
              <a:tr h="370840">
                <a:tc>
                  <a:txBody>
                    <a:bodyPr/>
                    <a:lstStyle/>
                    <a:p>
                      <a:pPr latinLnBrk="1"/>
                      <a:r>
                        <a:rPr lang="en-US" altLang="ko-KR" sz="1400" dirty="0" smtClean="0"/>
                        <a:t>CID</a:t>
                      </a:r>
                      <a:endParaRPr lang="ko-KR" altLang="en-US" sz="1400" dirty="0"/>
                    </a:p>
                  </a:txBody>
                  <a:tcPr/>
                </a:tc>
                <a:tc>
                  <a:txBody>
                    <a:bodyPr/>
                    <a:lstStyle/>
                    <a:p>
                      <a:pPr latinLnBrk="1"/>
                      <a:r>
                        <a:rPr lang="en-US" altLang="ko-KR" sz="1400" dirty="0" smtClean="0"/>
                        <a:t>Comment</a:t>
                      </a:r>
                      <a:endParaRPr lang="ko-KR" altLang="en-US" sz="1400" dirty="0"/>
                    </a:p>
                  </a:txBody>
                  <a:tcPr/>
                </a:tc>
                <a:tc>
                  <a:txBody>
                    <a:bodyPr/>
                    <a:lstStyle/>
                    <a:p>
                      <a:pPr latinLnBrk="1"/>
                      <a:r>
                        <a:rPr lang="en-US" altLang="ko-KR" sz="1400" dirty="0" smtClean="0"/>
                        <a:t>Proposed Changes</a:t>
                      </a:r>
                      <a:endParaRPr lang="ko-KR" altLang="en-US" sz="1400" dirty="0"/>
                    </a:p>
                  </a:txBody>
                  <a:tcPr/>
                </a:tc>
              </a:tr>
              <a:tr h="370840">
                <a:tc>
                  <a:txBody>
                    <a:bodyPr/>
                    <a:lstStyle/>
                    <a:p>
                      <a:pPr latinLnBrk="1"/>
                      <a:r>
                        <a:rPr lang="en-US" altLang="ko-KR" sz="1000" dirty="0" smtClean="0"/>
                        <a:t>7001</a:t>
                      </a:r>
                      <a:endParaRPr lang="ko-KR" altLang="en-US" sz="1000" dirty="0"/>
                    </a:p>
                  </a:txBody>
                  <a:tcPr/>
                </a:tc>
                <a:tc>
                  <a:txBody>
                    <a:bodyPr/>
                    <a:lstStyle/>
                    <a:p>
                      <a:pPr latinLnBrk="1"/>
                      <a:r>
                        <a:rPr lang="en-US" altLang="ko-KR" sz="1000" dirty="0" smtClean="0"/>
                        <a:t>CID 6099 noted that no acceptable </a:t>
                      </a:r>
                      <a:r>
                        <a:rPr lang="en-US" altLang="ko-KR" sz="1000" dirty="0" err="1" smtClean="0"/>
                        <a:t>LoA</a:t>
                      </a:r>
                      <a:r>
                        <a:rPr lang="en-US" altLang="ko-KR" sz="1000" dirty="0" smtClean="0"/>
                        <a:t> had been submitted by Qualcomm in relation to a long list of  standards essential patents asserted by Qualcomm.</a:t>
                      </a:r>
                    </a:p>
                    <a:p>
                      <a:pPr latinLnBrk="1"/>
                      <a:r>
                        <a:rPr lang="en-US" altLang="ko-KR" sz="1000" dirty="0" smtClean="0"/>
                        <a:t>The resolution of this comment included a request for the WG chair to send the following to IEEE-SA </a:t>
                      </a:r>
                      <a:r>
                        <a:rPr lang="en-US" altLang="ko-KR" sz="1000" dirty="0" err="1" smtClean="0"/>
                        <a:t>PatCom</a:t>
                      </a:r>
                      <a:r>
                        <a:rPr lang="en-US" altLang="ko-KR" sz="1000" dirty="0" smtClean="0"/>
                        <a:t>:</a:t>
                      </a:r>
                    </a:p>
                    <a:p>
                      <a:pPr latinLnBrk="1"/>
                      <a:r>
                        <a:rPr lang="en-US" altLang="ko-KR" sz="1000" dirty="0" smtClean="0"/>
                        <a:t>"In the light of the email sent by the </a:t>
                      </a:r>
                      <a:r>
                        <a:rPr lang="en-US" altLang="ko-KR" sz="1000" dirty="0" err="1" smtClean="0"/>
                        <a:t>PatCom</a:t>
                      </a:r>
                      <a:r>
                        <a:rPr lang="en-US" altLang="ko-KR" sz="1000" dirty="0" smtClean="0"/>
                        <a:t> administrator to the IEEE 802.11 WG chair on 2015-02-12, the IEEE 802.11 WG requests that </a:t>
                      </a:r>
                      <a:r>
                        <a:rPr lang="en-US" altLang="ko-KR" sz="1000" dirty="0" err="1" smtClean="0"/>
                        <a:t>PatCom</a:t>
                      </a:r>
                      <a:r>
                        <a:rPr lang="en-US" altLang="ko-KR" sz="1000" dirty="0" smtClean="0"/>
                        <a:t> indicate any specific action(s) arising that is or are necessary by the WG. "</a:t>
                      </a:r>
                    </a:p>
                    <a:p>
                      <a:pPr latinLnBrk="1"/>
                      <a:r>
                        <a:rPr lang="en-US" altLang="ko-KR" sz="1000" dirty="0" smtClean="0"/>
                        <a:t>In response the recent IEEE-SA SB meeting issued a statement as follows:</a:t>
                      </a:r>
                    </a:p>
                    <a:p>
                      <a:pPr latinLnBrk="1"/>
                      <a:r>
                        <a:rPr lang="en-US" altLang="ko-KR" sz="1000" dirty="0" smtClean="0"/>
                        <a:t>"If </a:t>
                      </a:r>
                      <a:r>
                        <a:rPr lang="en-US" altLang="ko-KR" sz="1000" dirty="0" err="1" smtClean="0"/>
                        <a:t>PatCom</a:t>
                      </a:r>
                      <a:r>
                        <a:rPr lang="en-US" altLang="ko-KR" sz="1000" dirty="0" smtClean="0"/>
                        <a:t> or the SASB becomes aware of an asserted potential essential patent claim for which an Accepted </a:t>
                      </a:r>
                      <a:r>
                        <a:rPr lang="en-US" altLang="ko-KR" sz="1000" dirty="0" err="1" smtClean="0"/>
                        <a:t>LoA</a:t>
                      </a:r>
                      <a:r>
                        <a:rPr lang="en-US" altLang="ko-KR" sz="1000" dirty="0" smtClean="0"/>
                        <a:t> (on the IEEE-SA Standards Board approved patent letter of assurance form) is not on file, the information will be shared with the relevant Sponsor(s) and Working Group.</a:t>
                      </a:r>
                    </a:p>
                    <a:p>
                      <a:pPr latinLnBrk="1"/>
                      <a:r>
                        <a:rPr lang="en-US" altLang="ko-KR" sz="1000" dirty="0" smtClean="0"/>
                        <a:t>The participants in the development of the standards project at issue should be cognizant of the fact that there is not such an Accepted </a:t>
                      </a:r>
                      <a:r>
                        <a:rPr lang="en-US" altLang="ko-KR" sz="1000" dirty="0" err="1" smtClean="0"/>
                        <a:t>LoA</a:t>
                      </a:r>
                      <a:r>
                        <a:rPr lang="en-US" altLang="ko-KR" sz="1000" dirty="0" smtClean="0"/>
                        <a:t> on file, and that the SASB will take that fact into account when determining whether or not to approve a standard.  Accordingly, such participants may wish to consider alternative technologies.</a:t>
                      </a:r>
                    </a:p>
                    <a:p>
                      <a:pPr latinLnBrk="1"/>
                      <a:r>
                        <a:rPr lang="en-US" altLang="ko-KR" sz="1000" dirty="0" smtClean="0"/>
                        <a:t>In addition, the SASB reserves the right to withdraw an approved standard should it be determined that market implementation is being hindered by the assertion of essential patent claims in the absence of an Accepted </a:t>
                      </a:r>
                      <a:r>
                        <a:rPr lang="en-US" altLang="ko-KR" sz="1000" dirty="0" err="1" smtClean="0"/>
                        <a:t>LoA</a:t>
                      </a:r>
                      <a:r>
                        <a:rPr lang="en-US" altLang="ko-KR" sz="1000" dirty="0" smtClean="0"/>
                        <a:t>."</a:t>
                      </a:r>
                    </a:p>
                    <a:p>
                      <a:pPr latinLnBrk="1"/>
                      <a:r>
                        <a:rPr lang="en-US" altLang="ko-KR" sz="1000" dirty="0" smtClean="0"/>
                        <a:t>As of today there is still no accepted </a:t>
                      </a:r>
                      <a:r>
                        <a:rPr lang="en-US" altLang="ko-KR" sz="1000" dirty="0" err="1" smtClean="0"/>
                        <a:t>LoA</a:t>
                      </a:r>
                      <a:r>
                        <a:rPr lang="en-US" altLang="ko-KR" sz="1000" dirty="0" smtClean="0"/>
                        <a:t> is relation to these asserted standards essential patents.</a:t>
                      </a:r>
                      <a:endParaRPr lang="ko-KR" altLang="en-US" sz="1000" dirty="0"/>
                    </a:p>
                  </a:txBody>
                  <a:tcPr/>
                </a:tc>
                <a:tc>
                  <a:txBody>
                    <a:bodyPr/>
                    <a:lstStyle/>
                    <a:p>
                      <a:pPr latinLnBrk="1"/>
                      <a:r>
                        <a:rPr lang="en-US" altLang="ko-KR" sz="1000" dirty="0" smtClean="0"/>
                        <a:t>The WG should follow the advice of the IEEE-A SB and consider alternative technologies for all features covered by the asserted standards essential patents.</a:t>
                      </a:r>
                      <a:endParaRPr lang="ko-KR" altLang="en-US" sz="1000" dirty="0"/>
                    </a:p>
                  </a:txBody>
                  <a:tcPr/>
                </a:tc>
              </a:tr>
            </a:tbl>
          </a:graphicData>
        </a:graphic>
      </p:graphicFrame>
    </p:spTree>
    <p:extLst>
      <p:ext uri="{BB962C8B-B14F-4D97-AF65-F5344CB8AC3E}">
        <p14:creationId xmlns:p14="http://schemas.microsoft.com/office/powerpoint/2010/main" val="185562701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ko-KR" dirty="0"/>
              <a:t>Submissions (Monday PM2)</a:t>
            </a:r>
            <a:endParaRPr lang="en-US" dirty="0"/>
          </a:p>
        </p:txBody>
      </p:sp>
      <p:sp>
        <p:nvSpPr>
          <p:cNvPr id="6" name="Slide Number Placeholder 5"/>
          <p:cNvSpPr>
            <a:spLocks noGrp="1"/>
          </p:cNvSpPr>
          <p:nvPr>
            <p:ph type="sldNum" sz="quarter" idx="12"/>
          </p:nvPr>
        </p:nvSpPr>
        <p:spPr/>
        <p:txBody>
          <a:bodyPr/>
          <a:lstStyle/>
          <a:p>
            <a:pPr>
              <a:defRPr/>
            </a:pPr>
            <a:r>
              <a:rPr lang="en-US" smtClean="0"/>
              <a:t>Slide </a:t>
            </a:r>
            <a:fld id="{9F280238-5E03-4A90-BACD-D800220B2674}" type="slidenum">
              <a:rPr lang="en-US" smtClean="0"/>
              <a:pPr>
                <a:defRPr/>
              </a:pPr>
              <a:t>6</a:t>
            </a:fld>
            <a:endParaRPr lang="en-US"/>
          </a:p>
        </p:txBody>
      </p:sp>
      <p:sp>
        <p:nvSpPr>
          <p:cNvPr id="7" name="Footer Placeholder 4"/>
          <p:cNvSpPr>
            <a:spLocks noGrp="1"/>
          </p:cNvSpPr>
          <p:nvPr>
            <p:ph type="ftr" sz="quarter" idx="11"/>
          </p:nvPr>
        </p:nvSpPr>
        <p:spPr>
          <a:xfrm>
            <a:off x="6637314" y="6475413"/>
            <a:ext cx="1906611" cy="184666"/>
          </a:xfrm>
          <a:noFill/>
        </p:spPr>
        <p:txBody>
          <a:bodyPr/>
          <a:lstStyle/>
          <a:p>
            <a:r>
              <a:rPr lang="en-US" altLang="ko-KR" dirty="0"/>
              <a:t>Yongho </a:t>
            </a:r>
            <a:r>
              <a:rPr lang="en-US" altLang="ko-KR" dirty="0" err="1"/>
              <a:t>Seok</a:t>
            </a:r>
            <a:r>
              <a:rPr lang="en-US" altLang="ko-KR" dirty="0"/>
              <a:t> (NEWRACOM)</a:t>
            </a:r>
          </a:p>
        </p:txBody>
      </p:sp>
      <p:sp>
        <p:nvSpPr>
          <p:cNvPr id="8" name="Date Placeholder 3"/>
          <p:cNvSpPr>
            <a:spLocks noGrp="1"/>
          </p:cNvSpPr>
          <p:nvPr>
            <p:ph type="dt" sz="quarter" idx="10"/>
          </p:nvPr>
        </p:nvSpPr>
        <p:spPr>
          <a:xfrm>
            <a:off x="696913" y="332601"/>
            <a:ext cx="968214" cy="276999"/>
          </a:xfrm>
          <a:noFill/>
        </p:spPr>
        <p:txBody>
          <a:bodyPr/>
          <a:lstStyle/>
          <a:p>
            <a:r>
              <a:rPr lang="en-US" altLang="ko-KR" dirty="0"/>
              <a:t>July 2015</a:t>
            </a:r>
          </a:p>
        </p:txBody>
      </p:sp>
      <p:sp>
        <p:nvSpPr>
          <p:cNvPr id="9" name="Content Placeholder 2"/>
          <p:cNvSpPr>
            <a:spLocks noGrp="1"/>
          </p:cNvSpPr>
          <p:nvPr>
            <p:ph idx="1"/>
          </p:nvPr>
        </p:nvSpPr>
        <p:spPr>
          <a:xfrm>
            <a:off x="685800" y="1539240"/>
            <a:ext cx="7772400" cy="4114800"/>
          </a:xfrm>
        </p:spPr>
        <p:txBody>
          <a:bodyPr/>
          <a:lstStyle/>
          <a:p>
            <a:r>
              <a:rPr lang="en-US" altLang="ko-KR" dirty="0" smtClean="0"/>
              <a:t>Recap of the IP related comments</a:t>
            </a:r>
            <a:endParaRPr lang="en-US" dirty="0"/>
          </a:p>
          <a:p>
            <a:pPr lvl="1"/>
            <a:endParaRPr lang="en-US" dirty="0"/>
          </a:p>
        </p:txBody>
      </p:sp>
      <p:graphicFrame>
        <p:nvGraphicFramePr>
          <p:cNvPr id="4" name="표 3"/>
          <p:cNvGraphicFramePr>
            <a:graphicFrameLocks noGrp="1"/>
          </p:cNvGraphicFramePr>
          <p:nvPr>
            <p:extLst>
              <p:ext uri="{D42A27DB-BD31-4B8C-83A1-F6EECF244321}">
                <p14:modId xmlns:p14="http://schemas.microsoft.com/office/powerpoint/2010/main" val="2797853468"/>
              </p:ext>
            </p:extLst>
          </p:nvPr>
        </p:nvGraphicFramePr>
        <p:xfrm>
          <a:off x="228600" y="1981200"/>
          <a:ext cx="8686800" cy="3662680"/>
        </p:xfrm>
        <a:graphic>
          <a:graphicData uri="http://schemas.openxmlformats.org/drawingml/2006/table">
            <a:tbl>
              <a:tblPr firstRow="1" bandRow="1">
                <a:tableStyleId>{5C22544A-7EE6-4342-B048-85BDC9FD1C3A}</a:tableStyleId>
              </a:tblPr>
              <a:tblGrid>
                <a:gridCol w="1219200"/>
                <a:gridCol w="4038600"/>
                <a:gridCol w="3429000"/>
              </a:tblGrid>
              <a:tr h="370840">
                <a:tc>
                  <a:txBody>
                    <a:bodyPr/>
                    <a:lstStyle/>
                    <a:p>
                      <a:pPr latinLnBrk="1"/>
                      <a:r>
                        <a:rPr lang="en-US" altLang="ko-KR" sz="1400" dirty="0" smtClean="0"/>
                        <a:t>CID</a:t>
                      </a:r>
                      <a:endParaRPr lang="ko-KR" altLang="en-US" sz="1400" dirty="0"/>
                    </a:p>
                  </a:txBody>
                  <a:tcPr/>
                </a:tc>
                <a:tc>
                  <a:txBody>
                    <a:bodyPr/>
                    <a:lstStyle/>
                    <a:p>
                      <a:pPr latinLnBrk="1"/>
                      <a:r>
                        <a:rPr lang="en-US" altLang="ko-KR" sz="1400" dirty="0" smtClean="0"/>
                        <a:t>Comment</a:t>
                      </a:r>
                      <a:endParaRPr lang="ko-KR" altLang="en-US" sz="1400" dirty="0"/>
                    </a:p>
                  </a:txBody>
                  <a:tcPr/>
                </a:tc>
                <a:tc>
                  <a:txBody>
                    <a:bodyPr/>
                    <a:lstStyle/>
                    <a:p>
                      <a:pPr latinLnBrk="1"/>
                      <a:r>
                        <a:rPr lang="en-US" altLang="ko-KR" sz="1400" dirty="0" smtClean="0"/>
                        <a:t>Proposed Changes</a:t>
                      </a:r>
                      <a:endParaRPr lang="ko-KR" altLang="en-US" sz="1400" dirty="0"/>
                    </a:p>
                  </a:txBody>
                  <a:tcPr/>
                </a:tc>
              </a:tr>
              <a:tr h="370840">
                <a:tc>
                  <a:txBody>
                    <a:bodyPr/>
                    <a:lstStyle/>
                    <a:p>
                      <a:pPr latinLnBrk="1"/>
                      <a:r>
                        <a:rPr lang="en-US" altLang="ko-KR" sz="1000" dirty="0" smtClean="0"/>
                        <a:t>7002</a:t>
                      </a:r>
                      <a:endParaRPr lang="ko-KR" altLang="en-US" sz="1000" dirty="0"/>
                    </a:p>
                  </a:txBody>
                  <a:tcPr/>
                </a:tc>
                <a:tc>
                  <a:txBody>
                    <a:bodyPr/>
                    <a:lstStyle/>
                    <a:p>
                      <a:pPr latinLnBrk="1"/>
                      <a:r>
                        <a:rPr lang="en-US" altLang="ko-KR" sz="1000" dirty="0" smtClean="0"/>
                        <a:t>Document IEEE 802.11-15/0260r2, "Communication from the </a:t>
                      </a:r>
                      <a:r>
                        <a:rPr lang="en-US" altLang="ko-KR" sz="1000" dirty="0" err="1" smtClean="0"/>
                        <a:t>PatCom</a:t>
                      </a:r>
                      <a:r>
                        <a:rPr lang="en-US" altLang="ko-KR" sz="1000" dirty="0" smtClean="0"/>
                        <a:t> </a:t>
                      </a:r>
                      <a:r>
                        <a:rPr lang="en-US" altLang="ko-KR" sz="1000" dirty="0" err="1" smtClean="0"/>
                        <a:t>admiistrator</a:t>
                      </a:r>
                      <a:r>
                        <a:rPr lang="en-US" altLang="ko-KR" sz="1000" dirty="0" smtClean="0"/>
                        <a:t> regarding P802.11ah", (A. Stephens, March 2015), includes two letters from Qualcomm. One of these letters lists 46 patents that Qualcomm believes may result in Essential Patent Claims applicable to the 802.11ah amendment and which (the letter continues) are not the subject of an existing Letter of Assurance with respect to 802.11ah. The second letter, dated March 8, 2015, states that "an appropriate licensing assurance" is being drafted and that Qualcomm "intends to submit it to </a:t>
                      </a:r>
                      <a:r>
                        <a:rPr lang="en-US" altLang="ko-KR" sz="1000" dirty="0" err="1" smtClean="0"/>
                        <a:t>PatCom</a:t>
                      </a:r>
                      <a:r>
                        <a:rPr lang="en-US" altLang="ko-KR" sz="1000" dirty="0" smtClean="0"/>
                        <a:t> shortly". However (as far as I am aware) no such submission has been made, and even if made, </a:t>
                      </a:r>
                      <a:r>
                        <a:rPr lang="en-US" altLang="ko-KR" sz="1000" dirty="0" err="1" smtClean="0"/>
                        <a:t>PatCom</a:t>
                      </a:r>
                      <a:r>
                        <a:rPr lang="en-US" altLang="ko-KR" sz="1000" dirty="0" smtClean="0"/>
                        <a:t> has not accepted such a submission as a Letter of Assurance. It appears we must act as if there is and will be no accepted Letter of Assurance from Qualcomm referencing 802.11ah. Given this, </a:t>
                      </a:r>
                      <a:r>
                        <a:rPr lang="en-US" altLang="ko-KR" sz="1000" dirty="0" err="1" smtClean="0"/>
                        <a:t>TGah</a:t>
                      </a:r>
                      <a:r>
                        <a:rPr lang="en-US" altLang="ko-KR" sz="1000" dirty="0" smtClean="0"/>
                        <a:t> should (indeed must) remove all of the relevant functionality from the 802.11ah draft. There is still ample time to do so: there are no products based on 11ah currently in the market. Failure to remove the relevant functionality now (assuming no change in LOA status) will seriously damage proliferation and market uptake of 802.11ah technology. But not only that: it will also seriously </a:t>
                      </a:r>
                      <a:r>
                        <a:rPr lang="en-US" altLang="ko-KR" sz="1000" dirty="0" err="1" smtClean="0"/>
                        <a:t>afffect</a:t>
                      </a:r>
                      <a:r>
                        <a:rPr lang="en-US" altLang="ko-KR" sz="1000" dirty="0" smtClean="0"/>
                        <a:t> all of 802.11 itself, since in the next few years 802.11 will roll the 11ah amendment into </a:t>
                      </a:r>
                      <a:r>
                        <a:rPr lang="en-US" altLang="ko-KR" sz="1000" dirty="0" err="1" smtClean="0"/>
                        <a:t>REVmd</a:t>
                      </a:r>
                      <a:r>
                        <a:rPr lang="en-US" altLang="ko-KR" sz="1000" dirty="0" smtClean="0"/>
                        <a:t>, and the relevant functionality will be dispersed within the entire 4,000 page or more standard.</a:t>
                      </a:r>
                      <a:endParaRPr lang="ko-KR" altLang="en-US" sz="1000" dirty="0"/>
                    </a:p>
                  </a:txBody>
                  <a:tcPr/>
                </a:tc>
                <a:tc>
                  <a:txBody>
                    <a:bodyPr/>
                    <a:lstStyle/>
                    <a:p>
                      <a:pPr latinLnBrk="1"/>
                      <a:r>
                        <a:rPr lang="en-US" altLang="ko-KR" sz="1000" dirty="0" smtClean="0"/>
                        <a:t>(1) Determine all of the functionality in the current 802.11ah draft that is or may be covered by claims in the 46 patents listed by Qualcomm, and (2) delete it all from the draft.</a:t>
                      </a:r>
                      <a:endParaRPr lang="ko-KR" altLang="en-US" sz="1000" dirty="0"/>
                    </a:p>
                  </a:txBody>
                  <a:tcPr/>
                </a:tc>
              </a:tr>
            </a:tbl>
          </a:graphicData>
        </a:graphic>
      </p:graphicFrame>
    </p:spTree>
    <p:extLst>
      <p:ext uri="{BB962C8B-B14F-4D97-AF65-F5344CB8AC3E}">
        <p14:creationId xmlns:p14="http://schemas.microsoft.com/office/powerpoint/2010/main" val="112677013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ko-KR" dirty="0"/>
              <a:t>Submissions (Monday PM2)</a:t>
            </a:r>
            <a:endParaRPr lang="en-US" dirty="0"/>
          </a:p>
        </p:txBody>
      </p:sp>
      <p:sp>
        <p:nvSpPr>
          <p:cNvPr id="6" name="Slide Number Placeholder 5"/>
          <p:cNvSpPr>
            <a:spLocks noGrp="1"/>
          </p:cNvSpPr>
          <p:nvPr>
            <p:ph type="sldNum" sz="quarter" idx="12"/>
          </p:nvPr>
        </p:nvSpPr>
        <p:spPr/>
        <p:txBody>
          <a:bodyPr/>
          <a:lstStyle/>
          <a:p>
            <a:pPr>
              <a:defRPr/>
            </a:pPr>
            <a:r>
              <a:rPr lang="en-US" smtClean="0"/>
              <a:t>Slide </a:t>
            </a:r>
            <a:fld id="{9F280238-5E03-4A90-BACD-D800220B2674}" type="slidenum">
              <a:rPr lang="en-US" smtClean="0"/>
              <a:pPr>
                <a:defRPr/>
              </a:pPr>
              <a:t>7</a:t>
            </a:fld>
            <a:endParaRPr lang="en-US"/>
          </a:p>
        </p:txBody>
      </p:sp>
      <p:sp>
        <p:nvSpPr>
          <p:cNvPr id="7" name="Footer Placeholder 4"/>
          <p:cNvSpPr>
            <a:spLocks noGrp="1"/>
          </p:cNvSpPr>
          <p:nvPr>
            <p:ph type="ftr" sz="quarter" idx="11"/>
          </p:nvPr>
        </p:nvSpPr>
        <p:spPr>
          <a:xfrm>
            <a:off x="6637314" y="6475413"/>
            <a:ext cx="1906611" cy="184666"/>
          </a:xfrm>
          <a:noFill/>
        </p:spPr>
        <p:txBody>
          <a:bodyPr/>
          <a:lstStyle/>
          <a:p>
            <a:r>
              <a:rPr lang="en-US" altLang="ko-KR" dirty="0"/>
              <a:t>Yongho </a:t>
            </a:r>
            <a:r>
              <a:rPr lang="en-US" altLang="ko-KR" dirty="0" err="1"/>
              <a:t>Seok</a:t>
            </a:r>
            <a:r>
              <a:rPr lang="en-US" altLang="ko-KR" dirty="0"/>
              <a:t> (NEWRACOM)</a:t>
            </a:r>
          </a:p>
        </p:txBody>
      </p:sp>
      <p:sp>
        <p:nvSpPr>
          <p:cNvPr id="8" name="Date Placeholder 3"/>
          <p:cNvSpPr>
            <a:spLocks noGrp="1"/>
          </p:cNvSpPr>
          <p:nvPr>
            <p:ph type="dt" sz="quarter" idx="10"/>
          </p:nvPr>
        </p:nvSpPr>
        <p:spPr>
          <a:xfrm>
            <a:off x="696913" y="332601"/>
            <a:ext cx="968214" cy="276999"/>
          </a:xfrm>
          <a:noFill/>
        </p:spPr>
        <p:txBody>
          <a:bodyPr/>
          <a:lstStyle/>
          <a:p>
            <a:r>
              <a:rPr lang="en-US" altLang="ko-KR" dirty="0"/>
              <a:t>July 2015</a:t>
            </a:r>
          </a:p>
        </p:txBody>
      </p:sp>
      <p:sp>
        <p:nvSpPr>
          <p:cNvPr id="9" name="Content Placeholder 2"/>
          <p:cNvSpPr>
            <a:spLocks noGrp="1"/>
          </p:cNvSpPr>
          <p:nvPr>
            <p:ph idx="1"/>
          </p:nvPr>
        </p:nvSpPr>
        <p:spPr>
          <a:xfrm>
            <a:off x="685800" y="1539240"/>
            <a:ext cx="7772400" cy="4114800"/>
          </a:xfrm>
        </p:spPr>
        <p:txBody>
          <a:bodyPr/>
          <a:lstStyle/>
          <a:p>
            <a:r>
              <a:rPr lang="en-US" altLang="ko-KR" dirty="0" smtClean="0"/>
              <a:t>Recap of the IP related comments</a:t>
            </a:r>
            <a:endParaRPr lang="en-US" dirty="0"/>
          </a:p>
          <a:p>
            <a:pPr lvl="1"/>
            <a:endParaRPr lang="en-US" dirty="0"/>
          </a:p>
        </p:txBody>
      </p:sp>
      <p:graphicFrame>
        <p:nvGraphicFramePr>
          <p:cNvPr id="4" name="표 3"/>
          <p:cNvGraphicFramePr>
            <a:graphicFrameLocks noGrp="1"/>
          </p:cNvGraphicFramePr>
          <p:nvPr>
            <p:extLst>
              <p:ext uri="{D42A27DB-BD31-4B8C-83A1-F6EECF244321}">
                <p14:modId xmlns:p14="http://schemas.microsoft.com/office/powerpoint/2010/main" val="2646696618"/>
              </p:ext>
            </p:extLst>
          </p:nvPr>
        </p:nvGraphicFramePr>
        <p:xfrm>
          <a:off x="228600" y="1981200"/>
          <a:ext cx="8686800" cy="3357880"/>
        </p:xfrm>
        <a:graphic>
          <a:graphicData uri="http://schemas.openxmlformats.org/drawingml/2006/table">
            <a:tbl>
              <a:tblPr firstRow="1" bandRow="1">
                <a:tableStyleId>{5C22544A-7EE6-4342-B048-85BDC9FD1C3A}</a:tableStyleId>
              </a:tblPr>
              <a:tblGrid>
                <a:gridCol w="1219200"/>
                <a:gridCol w="4038600"/>
                <a:gridCol w="3429000"/>
              </a:tblGrid>
              <a:tr h="370840">
                <a:tc>
                  <a:txBody>
                    <a:bodyPr/>
                    <a:lstStyle/>
                    <a:p>
                      <a:pPr latinLnBrk="1"/>
                      <a:r>
                        <a:rPr lang="en-US" altLang="ko-KR" sz="1400" dirty="0" smtClean="0"/>
                        <a:t>CID</a:t>
                      </a:r>
                      <a:endParaRPr lang="ko-KR" altLang="en-US" sz="1400" dirty="0"/>
                    </a:p>
                  </a:txBody>
                  <a:tcPr/>
                </a:tc>
                <a:tc>
                  <a:txBody>
                    <a:bodyPr/>
                    <a:lstStyle/>
                    <a:p>
                      <a:pPr latinLnBrk="1"/>
                      <a:r>
                        <a:rPr lang="en-US" altLang="ko-KR" sz="1400" dirty="0" smtClean="0"/>
                        <a:t>Comment</a:t>
                      </a:r>
                      <a:endParaRPr lang="ko-KR" altLang="en-US" sz="1400" dirty="0"/>
                    </a:p>
                  </a:txBody>
                  <a:tcPr/>
                </a:tc>
                <a:tc>
                  <a:txBody>
                    <a:bodyPr/>
                    <a:lstStyle/>
                    <a:p>
                      <a:pPr latinLnBrk="1"/>
                      <a:r>
                        <a:rPr lang="en-US" altLang="ko-KR" sz="1400" dirty="0" smtClean="0"/>
                        <a:t>Proposed Changes</a:t>
                      </a:r>
                      <a:endParaRPr lang="ko-KR" altLang="en-US" sz="1400" dirty="0"/>
                    </a:p>
                  </a:txBody>
                  <a:tcPr/>
                </a:tc>
              </a:tr>
              <a:tr h="370840">
                <a:tc>
                  <a:txBody>
                    <a:bodyPr/>
                    <a:lstStyle/>
                    <a:p>
                      <a:pPr latinLnBrk="1"/>
                      <a:r>
                        <a:rPr lang="en-US" altLang="ko-KR" sz="1000" dirty="0" smtClean="0"/>
                        <a:t>7003</a:t>
                      </a:r>
                      <a:endParaRPr lang="ko-KR" altLang="en-US" sz="1000" dirty="0"/>
                    </a:p>
                  </a:txBody>
                  <a:tcPr/>
                </a:tc>
                <a:tc>
                  <a:txBody>
                    <a:bodyPr/>
                    <a:lstStyle/>
                    <a:p>
                      <a:pPr latinLnBrk="1"/>
                      <a:r>
                        <a:rPr lang="en-US" altLang="ko-KR" sz="1000" dirty="0" smtClean="0"/>
                        <a:t>Document IEEE 802.11-15/0502r0, "Communication from the IEEE-SA Standards Board regarding P802.11ah", (A. Stephens, March 2015), contains a communication from the IEEE-SA Standards Board concerning 802.11ah. It states in part that "the SASB reserves the right to withdraw an approved standard should it be determined that market implementation is being hindered by the assertion of essential patent claims in the absence of an Accepted </a:t>
                      </a:r>
                      <a:r>
                        <a:rPr lang="en-US" altLang="ko-KR" sz="1000" dirty="0" err="1" smtClean="0"/>
                        <a:t>LoA</a:t>
                      </a:r>
                      <a:r>
                        <a:rPr lang="en-US" altLang="ko-KR" sz="1000" dirty="0" smtClean="0"/>
                        <a:t>". I believe that in the context of 802.11, this remedy is wholly </a:t>
                      </a:r>
                      <a:r>
                        <a:rPr lang="en-US" altLang="ko-KR" sz="1000" dirty="0" err="1" smtClean="0"/>
                        <a:t>inadeqiuate</a:t>
                      </a:r>
                      <a:r>
                        <a:rPr lang="en-US" altLang="ko-KR" sz="1000" dirty="0" smtClean="0"/>
                        <a:t> and unworkable. If implementers design, fabricate, test, produce, market, sell, and deploy products based on 802.11ah technology, then it is no answer for IEEE to withdraw the amendment later. Customers and consumers rightly depend on vendors to support their deployed products, and it would be intensely damaging to the reputation of IEEE 802.11 technology, as well as to the reputation of the vendors themselves, if the amendment is later withdrawn. In addition, withdrawal of an amendment after it had been rolled in to </a:t>
                      </a:r>
                      <a:r>
                        <a:rPr lang="en-US" altLang="ko-KR" sz="1000" dirty="0" err="1" smtClean="0"/>
                        <a:t>REVmd</a:t>
                      </a:r>
                      <a:r>
                        <a:rPr lang="en-US" altLang="ko-KR" sz="1000" dirty="0" smtClean="0"/>
                        <a:t> or any subsequent revision would cause unimaginable chaos and disruption to all of IEEE 802.11. The </a:t>
                      </a:r>
                      <a:r>
                        <a:rPr lang="en-US" altLang="ko-KR" sz="1000" dirty="0" err="1" smtClean="0"/>
                        <a:t>possibilty</a:t>
                      </a:r>
                      <a:r>
                        <a:rPr lang="en-US" altLang="ko-KR" sz="1000" dirty="0" smtClean="0"/>
                        <a:t> of withdrawing the amendment later is not a viable solution in the present context and cannot be taken as an alternative to the proposed change.</a:t>
                      </a:r>
                      <a:endParaRPr lang="ko-KR" altLang="en-US" sz="1000" dirty="0"/>
                    </a:p>
                  </a:txBody>
                  <a:tcPr/>
                </a:tc>
                <a:tc>
                  <a:txBody>
                    <a:bodyPr/>
                    <a:lstStyle/>
                    <a:p>
                      <a:pPr latinLnBrk="1"/>
                      <a:r>
                        <a:rPr lang="en-US" altLang="ko-KR" sz="1000" dirty="0" smtClean="0"/>
                        <a:t>(1) Determine all of the functionality in the current 802.11ah draft that is or may be covered by claims in the 46 patents listed by Qualcomm, and (2) delete it all from the draft.</a:t>
                      </a:r>
                      <a:endParaRPr lang="ko-KR" altLang="en-US" sz="1000" dirty="0"/>
                    </a:p>
                  </a:txBody>
                  <a:tcPr/>
                </a:tc>
              </a:tr>
            </a:tbl>
          </a:graphicData>
        </a:graphic>
      </p:graphicFrame>
    </p:spTree>
    <p:extLst>
      <p:ext uri="{BB962C8B-B14F-4D97-AF65-F5344CB8AC3E}">
        <p14:creationId xmlns:p14="http://schemas.microsoft.com/office/powerpoint/2010/main" val="45533783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ko-KR" dirty="0"/>
              <a:t>Submissions (Monday PM2)</a:t>
            </a:r>
            <a:endParaRPr lang="en-US" dirty="0"/>
          </a:p>
        </p:txBody>
      </p:sp>
      <p:sp>
        <p:nvSpPr>
          <p:cNvPr id="6" name="Slide Number Placeholder 5"/>
          <p:cNvSpPr>
            <a:spLocks noGrp="1"/>
          </p:cNvSpPr>
          <p:nvPr>
            <p:ph type="sldNum" sz="quarter" idx="12"/>
          </p:nvPr>
        </p:nvSpPr>
        <p:spPr/>
        <p:txBody>
          <a:bodyPr/>
          <a:lstStyle/>
          <a:p>
            <a:pPr>
              <a:defRPr/>
            </a:pPr>
            <a:r>
              <a:rPr lang="en-US" smtClean="0"/>
              <a:t>Slide </a:t>
            </a:r>
            <a:fld id="{9F280238-5E03-4A90-BACD-D800220B2674}" type="slidenum">
              <a:rPr lang="en-US" smtClean="0"/>
              <a:pPr>
                <a:defRPr/>
              </a:pPr>
              <a:t>8</a:t>
            </a:fld>
            <a:endParaRPr lang="en-US"/>
          </a:p>
        </p:txBody>
      </p:sp>
      <p:sp>
        <p:nvSpPr>
          <p:cNvPr id="7" name="Footer Placeholder 4"/>
          <p:cNvSpPr>
            <a:spLocks noGrp="1"/>
          </p:cNvSpPr>
          <p:nvPr>
            <p:ph type="ftr" sz="quarter" idx="11"/>
          </p:nvPr>
        </p:nvSpPr>
        <p:spPr>
          <a:xfrm>
            <a:off x="6637314" y="6475413"/>
            <a:ext cx="1906611" cy="184666"/>
          </a:xfrm>
          <a:noFill/>
        </p:spPr>
        <p:txBody>
          <a:bodyPr/>
          <a:lstStyle/>
          <a:p>
            <a:r>
              <a:rPr lang="en-US" altLang="ko-KR" dirty="0"/>
              <a:t>Yongho </a:t>
            </a:r>
            <a:r>
              <a:rPr lang="en-US" altLang="ko-KR" dirty="0" err="1"/>
              <a:t>Seok</a:t>
            </a:r>
            <a:r>
              <a:rPr lang="en-US" altLang="ko-KR" dirty="0"/>
              <a:t> (NEWRACOM)</a:t>
            </a:r>
          </a:p>
        </p:txBody>
      </p:sp>
      <p:sp>
        <p:nvSpPr>
          <p:cNvPr id="8" name="Date Placeholder 3"/>
          <p:cNvSpPr>
            <a:spLocks noGrp="1"/>
          </p:cNvSpPr>
          <p:nvPr>
            <p:ph type="dt" sz="quarter" idx="10"/>
          </p:nvPr>
        </p:nvSpPr>
        <p:spPr>
          <a:xfrm>
            <a:off x="696913" y="332601"/>
            <a:ext cx="968214" cy="276999"/>
          </a:xfrm>
          <a:noFill/>
        </p:spPr>
        <p:txBody>
          <a:bodyPr/>
          <a:lstStyle/>
          <a:p>
            <a:r>
              <a:rPr lang="en-US" altLang="ko-KR" dirty="0"/>
              <a:t>July 2015</a:t>
            </a:r>
          </a:p>
        </p:txBody>
      </p:sp>
      <p:sp>
        <p:nvSpPr>
          <p:cNvPr id="9" name="Content Placeholder 2"/>
          <p:cNvSpPr>
            <a:spLocks noGrp="1"/>
          </p:cNvSpPr>
          <p:nvPr>
            <p:ph idx="1"/>
          </p:nvPr>
        </p:nvSpPr>
        <p:spPr>
          <a:xfrm>
            <a:off x="685800" y="1539240"/>
            <a:ext cx="7772400" cy="4114800"/>
          </a:xfrm>
        </p:spPr>
        <p:txBody>
          <a:bodyPr/>
          <a:lstStyle/>
          <a:p>
            <a:r>
              <a:rPr lang="en-US" altLang="ko-KR" dirty="0" smtClean="0"/>
              <a:t>Recap of the IP related comments</a:t>
            </a:r>
            <a:endParaRPr lang="en-US" dirty="0"/>
          </a:p>
          <a:p>
            <a:pPr lvl="1"/>
            <a:endParaRPr lang="en-US" dirty="0"/>
          </a:p>
        </p:txBody>
      </p:sp>
      <p:graphicFrame>
        <p:nvGraphicFramePr>
          <p:cNvPr id="4" name="표 3"/>
          <p:cNvGraphicFramePr>
            <a:graphicFrameLocks noGrp="1"/>
          </p:cNvGraphicFramePr>
          <p:nvPr>
            <p:extLst>
              <p:ext uri="{D42A27DB-BD31-4B8C-83A1-F6EECF244321}">
                <p14:modId xmlns:p14="http://schemas.microsoft.com/office/powerpoint/2010/main" val="3911228550"/>
              </p:ext>
            </p:extLst>
          </p:nvPr>
        </p:nvGraphicFramePr>
        <p:xfrm>
          <a:off x="228600" y="1981200"/>
          <a:ext cx="8686800" cy="2443480"/>
        </p:xfrm>
        <a:graphic>
          <a:graphicData uri="http://schemas.openxmlformats.org/drawingml/2006/table">
            <a:tbl>
              <a:tblPr firstRow="1" bandRow="1">
                <a:tableStyleId>{5C22544A-7EE6-4342-B048-85BDC9FD1C3A}</a:tableStyleId>
              </a:tblPr>
              <a:tblGrid>
                <a:gridCol w="1219200"/>
                <a:gridCol w="4038600"/>
                <a:gridCol w="3429000"/>
              </a:tblGrid>
              <a:tr h="370840">
                <a:tc>
                  <a:txBody>
                    <a:bodyPr/>
                    <a:lstStyle/>
                    <a:p>
                      <a:pPr latinLnBrk="1"/>
                      <a:r>
                        <a:rPr lang="en-US" altLang="ko-KR" sz="1400" dirty="0" smtClean="0"/>
                        <a:t>CID</a:t>
                      </a:r>
                      <a:endParaRPr lang="ko-KR" altLang="en-US" sz="1400" dirty="0"/>
                    </a:p>
                  </a:txBody>
                  <a:tcPr/>
                </a:tc>
                <a:tc>
                  <a:txBody>
                    <a:bodyPr/>
                    <a:lstStyle/>
                    <a:p>
                      <a:pPr latinLnBrk="1"/>
                      <a:r>
                        <a:rPr lang="en-US" altLang="ko-KR" sz="1400" dirty="0" smtClean="0"/>
                        <a:t>Comment</a:t>
                      </a:r>
                      <a:endParaRPr lang="ko-KR" altLang="en-US" sz="1400" dirty="0"/>
                    </a:p>
                  </a:txBody>
                  <a:tcPr/>
                </a:tc>
                <a:tc>
                  <a:txBody>
                    <a:bodyPr/>
                    <a:lstStyle/>
                    <a:p>
                      <a:pPr latinLnBrk="1"/>
                      <a:r>
                        <a:rPr lang="en-US" altLang="ko-KR" sz="1400" dirty="0" smtClean="0"/>
                        <a:t>Proposed Changes</a:t>
                      </a:r>
                      <a:endParaRPr lang="ko-KR" altLang="en-US" sz="1400" dirty="0"/>
                    </a:p>
                  </a:txBody>
                  <a:tcPr/>
                </a:tc>
              </a:tr>
              <a:tr h="370840">
                <a:tc>
                  <a:txBody>
                    <a:bodyPr/>
                    <a:lstStyle/>
                    <a:p>
                      <a:pPr latinLnBrk="1"/>
                      <a:r>
                        <a:rPr lang="en-US" altLang="ko-KR" sz="1000" dirty="0" smtClean="0"/>
                        <a:t>7012</a:t>
                      </a:r>
                      <a:endParaRPr lang="ko-KR" altLang="en-US" sz="1000" dirty="0"/>
                    </a:p>
                  </a:txBody>
                  <a:tcPr/>
                </a:tc>
                <a:tc>
                  <a:txBody>
                    <a:bodyPr/>
                    <a:lstStyle/>
                    <a:p>
                      <a:pPr latinLnBrk="1"/>
                      <a:r>
                        <a:rPr lang="en-US" altLang="ko-KR" sz="1000" dirty="0" smtClean="0"/>
                        <a:t>There is a large list of potential essential patents relevant to </a:t>
                      </a:r>
                      <a:r>
                        <a:rPr lang="en-US" altLang="ko-KR" sz="1000" dirty="0" err="1" smtClean="0"/>
                        <a:t>Tgah</a:t>
                      </a:r>
                      <a:r>
                        <a:rPr lang="en-US" altLang="ko-KR" sz="1000" dirty="0" smtClean="0"/>
                        <a:t> for which no </a:t>
                      </a:r>
                      <a:r>
                        <a:rPr lang="en-US" altLang="ko-KR" sz="1000" dirty="0" err="1" smtClean="0"/>
                        <a:t>LoA</a:t>
                      </a:r>
                      <a:r>
                        <a:rPr lang="en-US" altLang="ko-KR" sz="1000" dirty="0" smtClean="0"/>
                        <a:t> has been filed.  Even though there has been communication between the WG-Chair, </a:t>
                      </a:r>
                      <a:r>
                        <a:rPr lang="en-US" altLang="ko-KR" sz="1000" dirty="0" err="1" smtClean="0"/>
                        <a:t>Patcom</a:t>
                      </a:r>
                      <a:r>
                        <a:rPr lang="en-US" altLang="ko-KR" sz="1000" dirty="0" smtClean="0"/>
                        <a:t>, and the involved </a:t>
                      </a:r>
                      <a:r>
                        <a:rPr lang="en-US" altLang="ko-KR" sz="1000" dirty="0" err="1" smtClean="0"/>
                        <a:t>entitiy</a:t>
                      </a:r>
                      <a:r>
                        <a:rPr lang="en-US" altLang="ko-KR" sz="1000" dirty="0" smtClean="0"/>
                        <a:t>, no clear statement on the impact of this issue has been made.  Even though IEEE is not responsible for </a:t>
                      </a:r>
                      <a:r>
                        <a:rPr lang="en-US" altLang="ko-KR" sz="1000" dirty="0" err="1" smtClean="0"/>
                        <a:t>identifiying</a:t>
                      </a:r>
                      <a:r>
                        <a:rPr lang="en-US" altLang="ko-KR" sz="1000" dirty="0" smtClean="0"/>
                        <a:t> essential patents nor for validating the </a:t>
                      </a:r>
                      <a:r>
                        <a:rPr lang="en-US" altLang="ko-KR" sz="1000" dirty="0" err="1" smtClean="0"/>
                        <a:t>leagal</a:t>
                      </a:r>
                      <a:r>
                        <a:rPr lang="en-US" altLang="ko-KR" sz="1000" dirty="0" smtClean="0"/>
                        <a:t> </a:t>
                      </a:r>
                      <a:r>
                        <a:rPr lang="en-US" altLang="ko-KR" sz="1000" dirty="0" err="1" smtClean="0"/>
                        <a:t>inquirey</a:t>
                      </a:r>
                      <a:r>
                        <a:rPr lang="en-US" altLang="ko-KR" sz="1000" dirty="0" smtClean="0"/>
                        <a:t> of the claimed essential patent claims, there is a very high risk that </a:t>
                      </a:r>
                      <a:r>
                        <a:rPr lang="en-US" altLang="ko-KR" sz="1000" dirty="0" err="1" smtClean="0"/>
                        <a:t>adoptioin</a:t>
                      </a:r>
                      <a:r>
                        <a:rPr lang="en-US" altLang="ko-KR" sz="1000" dirty="0" smtClean="0"/>
                        <a:t> of </a:t>
                      </a:r>
                      <a:r>
                        <a:rPr lang="en-US" altLang="ko-KR" sz="1000" dirty="0" err="1" smtClean="0"/>
                        <a:t>TGah</a:t>
                      </a:r>
                      <a:r>
                        <a:rPr lang="en-US" altLang="ko-KR" sz="1000" dirty="0" smtClean="0"/>
                        <a:t> is not guaranteed for every </a:t>
                      </a:r>
                      <a:r>
                        <a:rPr lang="en-US" altLang="ko-KR" sz="1000" dirty="0" err="1" smtClean="0"/>
                        <a:t>stakeholded</a:t>
                      </a:r>
                      <a:r>
                        <a:rPr lang="en-US" altLang="ko-KR" sz="1000" dirty="0" smtClean="0"/>
                        <a:t> based on fair and reasonable conditions.  Even if </a:t>
                      </a:r>
                      <a:r>
                        <a:rPr lang="en-US" altLang="ko-KR" sz="1000" dirty="0" err="1" smtClean="0"/>
                        <a:t>Qualcom</a:t>
                      </a:r>
                      <a:r>
                        <a:rPr lang="en-US" altLang="ko-KR" sz="1000" dirty="0" smtClean="0"/>
                        <a:t> is not willing to accept the implications on current license cost per the </a:t>
                      </a:r>
                      <a:r>
                        <a:rPr lang="en-US" altLang="ko-KR" sz="1000" dirty="0" err="1" smtClean="0"/>
                        <a:t>exising</a:t>
                      </a:r>
                      <a:r>
                        <a:rPr lang="en-US" altLang="ko-KR" sz="1000" dirty="0" smtClean="0"/>
                        <a:t> </a:t>
                      </a:r>
                      <a:r>
                        <a:rPr lang="en-US" altLang="ko-KR" sz="1000" dirty="0" err="1" smtClean="0"/>
                        <a:t>LoA</a:t>
                      </a:r>
                      <a:r>
                        <a:rPr lang="en-US" altLang="ko-KR" sz="1000" dirty="0" smtClean="0"/>
                        <a:t>, at least a formal statement similar to the </a:t>
                      </a:r>
                      <a:r>
                        <a:rPr lang="en-US" altLang="ko-KR" sz="1000" dirty="0" err="1" smtClean="0"/>
                        <a:t>previsous</a:t>
                      </a:r>
                      <a:r>
                        <a:rPr lang="en-US" altLang="ko-KR" sz="1000" dirty="0" smtClean="0"/>
                        <a:t> </a:t>
                      </a:r>
                      <a:r>
                        <a:rPr lang="en-US" altLang="ko-KR" sz="1000" dirty="0" err="1" smtClean="0"/>
                        <a:t>LoA</a:t>
                      </a:r>
                      <a:r>
                        <a:rPr lang="en-US" altLang="ko-KR" sz="1000" dirty="0" smtClean="0"/>
                        <a:t> should be filed to assure granting a </a:t>
                      </a:r>
                      <a:r>
                        <a:rPr lang="en-US" altLang="ko-KR" sz="1000" dirty="0" err="1" smtClean="0"/>
                        <a:t>licence</a:t>
                      </a:r>
                      <a:r>
                        <a:rPr lang="en-US" altLang="ko-KR" sz="1000" dirty="0" smtClean="0"/>
                        <a:t> to any potential patents under fair and reasonable conditions.  This issues should be resolved before moving to Sponsor Ballot.</a:t>
                      </a:r>
                      <a:endParaRPr lang="ko-KR" altLang="en-US" sz="1000" dirty="0"/>
                    </a:p>
                  </a:txBody>
                  <a:tcPr/>
                </a:tc>
                <a:tc>
                  <a:txBody>
                    <a:bodyPr/>
                    <a:lstStyle/>
                    <a:p>
                      <a:pPr latinLnBrk="1"/>
                      <a:r>
                        <a:rPr lang="en-US" altLang="ko-KR" sz="1000" dirty="0" smtClean="0"/>
                        <a:t>Have </a:t>
                      </a:r>
                      <a:r>
                        <a:rPr lang="en-US" altLang="ko-KR" sz="1000" dirty="0" err="1" smtClean="0"/>
                        <a:t>Qualcom</a:t>
                      </a:r>
                      <a:r>
                        <a:rPr lang="en-US" altLang="ko-KR" sz="1000" dirty="0" smtClean="0"/>
                        <a:t> file a </a:t>
                      </a:r>
                      <a:r>
                        <a:rPr lang="en-US" altLang="ko-KR" sz="1000" dirty="0" err="1" smtClean="0"/>
                        <a:t>leagally</a:t>
                      </a:r>
                      <a:r>
                        <a:rPr lang="en-US" altLang="ko-KR" sz="1000" dirty="0" smtClean="0"/>
                        <a:t> binding statement assuring that licenses to essential patents will be given under fair and reasonable terms.</a:t>
                      </a:r>
                    </a:p>
                    <a:p>
                      <a:pPr latinLnBrk="1"/>
                      <a:r>
                        <a:rPr lang="en-US" altLang="ko-KR" sz="1000" dirty="0" smtClean="0"/>
                        <a:t>Alternatively, obtain a clear statement from </a:t>
                      </a:r>
                      <a:r>
                        <a:rPr lang="en-US" altLang="ko-KR" sz="1000" dirty="0" err="1" smtClean="0"/>
                        <a:t>PatCom</a:t>
                      </a:r>
                      <a:r>
                        <a:rPr lang="en-US" altLang="ko-KR" sz="1000" dirty="0" smtClean="0"/>
                        <a:t> that the current status of the "patent issue" does not have any (</a:t>
                      </a:r>
                      <a:r>
                        <a:rPr lang="en-US" altLang="ko-KR" sz="1000" dirty="0" err="1" smtClean="0"/>
                        <a:t>leagal</a:t>
                      </a:r>
                      <a:r>
                        <a:rPr lang="en-US" altLang="ko-KR" sz="1000" dirty="0" smtClean="0"/>
                        <a:t>) </a:t>
                      </a:r>
                      <a:r>
                        <a:rPr lang="en-US" altLang="ko-KR" sz="1000" dirty="0" err="1" smtClean="0"/>
                        <a:t>implicatoins</a:t>
                      </a:r>
                      <a:r>
                        <a:rPr lang="en-US" altLang="ko-KR" sz="1000" dirty="0" smtClean="0"/>
                        <a:t> for the process of adopting </a:t>
                      </a:r>
                      <a:r>
                        <a:rPr lang="en-US" altLang="ko-KR" sz="1000" dirty="0" err="1" smtClean="0"/>
                        <a:t>TGah</a:t>
                      </a:r>
                      <a:r>
                        <a:rPr lang="en-US" altLang="ko-KR" sz="1000" dirty="0" smtClean="0"/>
                        <a:t> in the future</a:t>
                      </a:r>
                      <a:endParaRPr lang="ko-KR" altLang="en-US" sz="1000" dirty="0"/>
                    </a:p>
                  </a:txBody>
                  <a:tcPr/>
                </a:tc>
              </a:tr>
            </a:tbl>
          </a:graphicData>
        </a:graphic>
      </p:graphicFrame>
    </p:spTree>
    <p:extLst>
      <p:ext uri="{BB962C8B-B14F-4D97-AF65-F5344CB8AC3E}">
        <p14:creationId xmlns:p14="http://schemas.microsoft.com/office/powerpoint/2010/main" val="252376193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ko-KR" dirty="0"/>
              <a:t>Submissions (Monday PM2)</a:t>
            </a:r>
            <a:endParaRPr lang="en-US" dirty="0"/>
          </a:p>
        </p:txBody>
      </p:sp>
      <p:sp>
        <p:nvSpPr>
          <p:cNvPr id="6" name="Slide Number Placeholder 5"/>
          <p:cNvSpPr>
            <a:spLocks noGrp="1"/>
          </p:cNvSpPr>
          <p:nvPr>
            <p:ph type="sldNum" sz="quarter" idx="12"/>
          </p:nvPr>
        </p:nvSpPr>
        <p:spPr/>
        <p:txBody>
          <a:bodyPr/>
          <a:lstStyle/>
          <a:p>
            <a:pPr>
              <a:defRPr/>
            </a:pPr>
            <a:r>
              <a:rPr lang="en-US" smtClean="0"/>
              <a:t>Slide </a:t>
            </a:r>
            <a:fld id="{9F280238-5E03-4A90-BACD-D800220B2674}" type="slidenum">
              <a:rPr lang="en-US" smtClean="0"/>
              <a:pPr>
                <a:defRPr/>
              </a:pPr>
              <a:t>9</a:t>
            </a:fld>
            <a:endParaRPr lang="en-US"/>
          </a:p>
        </p:txBody>
      </p:sp>
      <p:sp>
        <p:nvSpPr>
          <p:cNvPr id="7" name="Footer Placeholder 4"/>
          <p:cNvSpPr>
            <a:spLocks noGrp="1"/>
          </p:cNvSpPr>
          <p:nvPr>
            <p:ph type="ftr" sz="quarter" idx="11"/>
          </p:nvPr>
        </p:nvSpPr>
        <p:spPr>
          <a:xfrm>
            <a:off x="6637314" y="6475413"/>
            <a:ext cx="1906611" cy="184666"/>
          </a:xfrm>
          <a:noFill/>
        </p:spPr>
        <p:txBody>
          <a:bodyPr/>
          <a:lstStyle/>
          <a:p>
            <a:r>
              <a:rPr lang="en-US" altLang="ko-KR" dirty="0"/>
              <a:t>Yongho </a:t>
            </a:r>
            <a:r>
              <a:rPr lang="en-US" altLang="ko-KR" dirty="0" err="1"/>
              <a:t>Seok</a:t>
            </a:r>
            <a:r>
              <a:rPr lang="en-US" altLang="ko-KR" dirty="0"/>
              <a:t> (NEWRACOM)</a:t>
            </a:r>
          </a:p>
        </p:txBody>
      </p:sp>
      <p:sp>
        <p:nvSpPr>
          <p:cNvPr id="8" name="Date Placeholder 3"/>
          <p:cNvSpPr>
            <a:spLocks noGrp="1"/>
          </p:cNvSpPr>
          <p:nvPr>
            <p:ph type="dt" sz="quarter" idx="10"/>
          </p:nvPr>
        </p:nvSpPr>
        <p:spPr>
          <a:xfrm>
            <a:off x="696913" y="332601"/>
            <a:ext cx="968214" cy="276999"/>
          </a:xfrm>
          <a:noFill/>
        </p:spPr>
        <p:txBody>
          <a:bodyPr/>
          <a:lstStyle/>
          <a:p>
            <a:r>
              <a:rPr lang="en-US" altLang="ko-KR" dirty="0"/>
              <a:t>July 2015</a:t>
            </a:r>
          </a:p>
        </p:txBody>
      </p:sp>
      <p:sp>
        <p:nvSpPr>
          <p:cNvPr id="9" name="Content Placeholder 2"/>
          <p:cNvSpPr>
            <a:spLocks noGrp="1"/>
          </p:cNvSpPr>
          <p:nvPr>
            <p:ph idx="1"/>
          </p:nvPr>
        </p:nvSpPr>
        <p:spPr>
          <a:xfrm>
            <a:off x="685800" y="1752600"/>
            <a:ext cx="7772400" cy="4114800"/>
          </a:xfrm>
        </p:spPr>
        <p:txBody>
          <a:bodyPr/>
          <a:lstStyle/>
          <a:p>
            <a:r>
              <a:rPr lang="en-US" altLang="ko-KR" dirty="0" smtClean="0"/>
              <a:t>Discussions from Vancouver Meeting to now </a:t>
            </a:r>
          </a:p>
          <a:p>
            <a:pPr lvl="1"/>
            <a:r>
              <a:rPr lang="en-US" dirty="0" smtClean="0"/>
              <a:t>Based </a:t>
            </a:r>
            <a:r>
              <a:rPr lang="en-US" dirty="0"/>
              <a:t>on the guideline of IEEE SASB, TG </a:t>
            </a:r>
            <a:r>
              <a:rPr lang="en-US" dirty="0" smtClean="0"/>
              <a:t>members have </a:t>
            </a:r>
            <a:r>
              <a:rPr lang="en-US" dirty="0"/>
              <a:t>decided to postpone </a:t>
            </a:r>
            <a:r>
              <a:rPr lang="en-US" dirty="0" smtClean="0"/>
              <a:t>resolutions </a:t>
            </a:r>
            <a:r>
              <a:rPr lang="en-US" dirty="0"/>
              <a:t>of </a:t>
            </a:r>
            <a:r>
              <a:rPr lang="en-US" dirty="0" smtClean="0"/>
              <a:t>these IP related comments </a:t>
            </a:r>
            <a:r>
              <a:rPr lang="en-US" dirty="0"/>
              <a:t>from May 2015 F2F meeting to a next F2F meeting for listening alternative technologies. </a:t>
            </a:r>
          </a:p>
          <a:p>
            <a:pPr lvl="1"/>
            <a:r>
              <a:rPr lang="en-US" dirty="0" smtClean="0"/>
              <a:t>And, TG </a:t>
            </a:r>
            <a:r>
              <a:rPr lang="en-US" dirty="0"/>
              <a:t>has asked a call for submission (alternative technical proposal) on June 9th and July 7th teleconferences.  </a:t>
            </a:r>
          </a:p>
          <a:p>
            <a:pPr lvl="1"/>
            <a:r>
              <a:rPr lang="en-US" dirty="0"/>
              <a:t>But, until now, TG has not received any technical submissions </a:t>
            </a:r>
            <a:r>
              <a:rPr lang="en-US" dirty="0" smtClean="0"/>
              <a:t>before this July F2F meeting and receives a submission in July 13</a:t>
            </a:r>
            <a:r>
              <a:rPr lang="en-US" baseline="30000" dirty="0" smtClean="0"/>
              <a:t>th</a:t>
            </a:r>
            <a:r>
              <a:rPr lang="en-US" dirty="0" smtClean="0"/>
              <a:t> that asks to delete all our </a:t>
            </a:r>
            <a:r>
              <a:rPr lang="en-US" dirty="0" err="1" smtClean="0"/>
              <a:t>TGah</a:t>
            </a:r>
            <a:r>
              <a:rPr lang="en-US" dirty="0" smtClean="0"/>
              <a:t> draft</a:t>
            </a:r>
            <a:endParaRPr lang="en-US" dirty="0"/>
          </a:p>
          <a:p>
            <a:pPr marL="457200" lvl="1" indent="0">
              <a:buNone/>
            </a:pPr>
            <a:endParaRPr lang="en-US" dirty="0"/>
          </a:p>
        </p:txBody>
      </p:sp>
    </p:spTree>
    <p:extLst>
      <p:ext uri="{BB962C8B-B14F-4D97-AF65-F5344CB8AC3E}">
        <p14:creationId xmlns:p14="http://schemas.microsoft.com/office/powerpoint/2010/main" val="3848359573"/>
      </p:ext>
    </p:extLst>
  </p:cSld>
  <p:clrMapOvr>
    <a:masterClrMapping/>
  </p:clrMapOvr>
  <p:timing>
    <p:tnLst>
      <p:par>
        <p:cTn id="1" dur="indefinite" restart="never" nodeType="tmRoot"/>
      </p:par>
    </p:tnLst>
  </p:timing>
</p:sld>
</file>

<file path=ppt/theme/theme1.xml><?xml version="1.0" encoding="utf-8"?>
<a:theme xmlns:a="http://schemas.openxmlformats.org/drawingml/2006/main" name="802-11-PathProtection">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0066FF"/>
      </a:hlink>
      <a:folHlink>
        <a:srgbClr val="0000CC"/>
      </a:folHlink>
    </a:clrScheme>
    <a:fontScheme name="802-11-Submissio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2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2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802-11-Submission 1">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802-11-Submissio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33"/>
        </a:hlink>
        <a:folHlink>
          <a:srgbClr val="969696"/>
        </a:folHlink>
      </a:clrScheme>
      <a:clrMap bg1="dk2" tx1="lt1" bg2="dk1" tx2="lt2" accent1="accent1" accent2="accent2" accent3="accent3" accent4="accent4" accent5="accent5" accent6="accent6" hlink="hlink" folHlink="folHlink"/>
    </a:extraClrScheme>
    <a:extraClrScheme>
      <a:clrScheme name="802-11-Submission 3">
        <a:dk1>
          <a:srgbClr val="000000"/>
        </a:dk1>
        <a:lt1>
          <a:srgbClr val="FFFFCC"/>
        </a:lt1>
        <a:dk2>
          <a:srgbClr val="999933"/>
        </a:dk2>
        <a:lt2>
          <a:srgbClr val="808000"/>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802-11-Submission 4">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802-11-Submission 5">
        <a:dk1>
          <a:srgbClr val="000000"/>
        </a:dk1>
        <a:lt1>
          <a:srgbClr val="FFFFFF"/>
        </a:lt1>
        <a:dk2>
          <a:srgbClr val="000000"/>
        </a:dk2>
        <a:lt2>
          <a:srgbClr val="9F9F9F"/>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802-11-Submission 6">
        <a:dk1>
          <a:srgbClr val="000000"/>
        </a:dk1>
        <a:lt1>
          <a:srgbClr val="FFFFFF"/>
        </a:lt1>
        <a:dk2>
          <a:srgbClr val="000000"/>
        </a:dk2>
        <a:lt2>
          <a:srgbClr val="868686"/>
        </a:lt2>
        <a:accent1>
          <a:srgbClr val="CBCBCB"/>
        </a:accent1>
        <a:accent2>
          <a:srgbClr val="0066FF"/>
        </a:accent2>
        <a:accent3>
          <a:srgbClr val="FFFFFF"/>
        </a:accent3>
        <a:accent4>
          <a:srgbClr val="000000"/>
        </a:accent4>
        <a:accent5>
          <a:srgbClr val="E2E2E2"/>
        </a:accent5>
        <a:accent6>
          <a:srgbClr val="005CE7"/>
        </a:accent6>
        <a:hlink>
          <a:srgbClr val="FF0033"/>
        </a:hlink>
        <a:folHlink>
          <a:srgbClr val="009900"/>
        </a:folHlink>
      </a:clrScheme>
      <a:clrMap bg1="lt1" tx1="dk1" bg2="lt2" tx2="dk2" accent1="accent1" accent2="accent2" accent3="accent3" accent4="accent4" accent5="accent5" accent6="accent6" hlink="hlink" folHlink="folHlink"/>
    </a:extraClrScheme>
    <a:extraClrScheme>
      <a:clrScheme name="802-11-Submission 7">
        <a:dk1>
          <a:srgbClr val="000000"/>
        </a:dk1>
        <a:lt1>
          <a:srgbClr val="FFFFFF"/>
        </a:lt1>
        <a:dk2>
          <a:srgbClr val="000000"/>
        </a:dk2>
        <a:lt2>
          <a:srgbClr val="969696"/>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802-11-PathProtection</Template>
  <TotalTime>12399</TotalTime>
  <Words>2699</Words>
  <Application>Microsoft Office PowerPoint</Application>
  <PresentationFormat>화면 슬라이드 쇼(4:3)</PresentationFormat>
  <Paragraphs>459</Paragraphs>
  <Slides>35</Slides>
  <Notes>7</Notes>
  <HiddenSlides>0</HiddenSlides>
  <MMClips>0</MMClips>
  <ScaleCrop>false</ScaleCrop>
  <HeadingPairs>
    <vt:vector size="6" baseType="variant">
      <vt:variant>
        <vt:lpstr>테마</vt:lpstr>
      </vt:variant>
      <vt:variant>
        <vt:i4>1</vt:i4>
      </vt:variant>
      <vt:variant>
        <vt:lpstr>포함된 OLE 서버</vt:lpstr>
      </vt:variant>
      <vt:variant>
        <vt:i4>1</vt:i4>
      </vt:variant>
      <vt:variant>
        <vt:lpstr>슬라이드 제목</vt:lpstr>
      </vt:variant>
      <vt:variant>
        <vt:i4>35</vt:i4>
      </vt:variant>
    </vt:vector>
  </HeadingPairs>
  <TitlesOfParts>
    <vt:vector size="37" baseType="lpstr">
      <vt:lpstr>802-11-PathProtection</vt:lpstr>
      <vt:lpstr>Document</vt:lpstr>
      <vt:lpstr>IEEE 802.11ah Sub 1 GHz license-exempt operation Agenda for July 2015</vt:lpstr>
      <vt:lpstr>IEEE 802.11ah Agenda</vt:lpstr>
      <vt:lpstr>Submissions (Monday PM2)</vt:lpstr>
      <vt:lpstr>Submissions (Monday PM2)</vt:lpstr>
      <vt:lpstr>Submissions (Monday PM2)</vt:lpstr>
      <vt:lpstr>Submissions (Monday PM2)</vt:lpstr>
      <vt:lpstr>Submissions (Monday PM2)</vt:lpstr>
      <vt:lpstr>Submissions (Monday PM2)</vt:lpstr>
      <vt:lpstr>Submissions (Monday PM2)</vt:lpstr>
      <vt:lpstr>Submissions (Monday PM2)</vt:lpstr>
      <vt:lpstr>Submissions (Monday PM2)</vt:lpstr>
      <vt:lpstr>Submissions (Monday PM2)</vt:lpstr>
      <vt:lpstr>Submissions (Monday PM2)</vt:lpstr>
      <vt:lpstr>Submissions (Tuesday PM1)</vt:lpstr>
      <vt:lpstr>Submissions (Tuesday PM2)</vt:lpstr>
      <vt:lpstr>Submissions (Tuesday PM2)</vt:lpstr>
      <vt:lpstr>Submissions (Tuesday PM2)</vt:lpstr>
      <vt:lpstr>Submissions (Tuesday PM2)</vt:lpstr>
      <vt:lpstr>Submissions (Wednesday AM1)</vt:lpstr>
      <vt:lpstr>Submissions (Thursday AM2)</vt:lpstr>
      <vt:lpstr>Task group document motions</vt:lpstr>
      <vt:lpstr>Agenda cont. Teleconferences</vt:lpstr>
      <vt:lpstr>Timeline</vt:lpstr>
      <vt:lpstr>Instructions for the WG Chair</vt:lpstr>
      <vt:lpstr>Participants, Patents, and Duty to Inform</vt:lpstr>
      <vt:lpstr>Patent Related Links</vt:lpstr>
      <vt:lpstr>Call for Potentially Essential Patents</vt:lpstr>
      <vt:lpstr>Other Guidelines for IEEE WG Meetings</vt:lpstr>
      <vt:lpstr>Motion 1 (Monday PM2)</vt:lpstr>
      <vt:lpstr>Motion 2 (Tuesday PM2)</vt:lpstr>
      <vt:lpstr>Motion 3 (Tuesday PM2)</vt:lpstr>
      <vt:lpstr>Motion 4 (Tuesday PM2)</vt:lpstr>
      <vt:lpstr>Motion for WGLB on P802.11ah D5.0 (Unchanged) – Not  </vt:lpstr>
      <vt:lpstr>Motion for EC Approval on P802.11ah D5.0 </vt:lpstr>
      <vt:lpstr>Straw Poll </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IEEE 802.11ah January 2012 Agenda</dc:title>
  <dc:creator>David Halasz</dc:creator>
  <cp:lastModifiedBy>Yongho</cp:lastModifiedBy>
  <cp:revision>1149</cp:revision>
  <cp:lastPrinted>1998-02-10T13:28:06Z</cp:lastPrinted>
  <dcterms:created xsi:type="dcterms:W3CDTF">2009-11-09T00:32:22Z</dcterms:created>
  <dcterms:modified xsi:type="dcterms:W3CDTF">2015-07-15T18:25:18Z</dcterms:modified>
</cp:coreProperties>
</file>