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7" r:id="rId2"/>
    <p:sldId id="274" r:id="rId3"/>
    <p:sldId id="275" r:id="rId4"/>
    <p:sldId id="289" r:id="rId5"/>
    <p:sldId id="287" r:id="rId6"/>
    <p:sldId id="293" r:id="rId7"/>
    <p:sldId id="294" r:id="rId8"/>
    <p:sldId id="303" r:id="rId9"/>
    <p:sldId id="315" r:id="rId10"/>
    <p:sldId id="314" r:id="rId11"/>
    <p:sldId id="279" r:id="rId12"/>
    <p:sldId id="312" r:id="rId13"/>
    <p:sldId id="295" r:id="rId14"/>
    <p:sldId id="283" r:id="rId15"/>
    <p:sldId id="306" r:id="rId16"/>
    <p:sldId id="307" r:id="rId17"/>
    <p:sldId id="308" r:id="rId18"/>
    <p:sldId id="309" r:id="rId19"/>
    <p:sldId id="310" r:id="rId20"/>
    <p:sldId id="311" r:id="rId21"/>
  </p:sldIdLst>
  <p:sldSz cx="9144000" cy="6858000" type="screen4x3"/>
  <p:notesSz cx="6735763" cy="9869488"/>
  <p:custDataLst>
    <p:tags r:id="rId24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  <a:srgbClr val="CC3300"/>
    <a:srgbClr val="DE08B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90636" autoAdjust="0"/>
  </p:normalViewPr>
  <p:slideViewPr>
    <p:cSldViewPr>
      <p:cViewPr>
        <p:scale>
          <a:sx n="70" d="100"/>
          <a:sy n="70" d="100"/>
        </p:scale>
        <p:origin x="-714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454" y="-102"/>
      </p:cViewPr>
      <p:guideLst>
        <p:guide orient="horz" pos="3063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8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9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84"/>
            <a:ext cx="621454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84"/>
            <a:ext cx="801877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8261"/>
            <a:ext cx="4939252" cy="44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5475"/>
            <a:ext cx="895942" cy="192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5474"/>
            <a:ext cx="496547" cy="3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547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3787"/>
            <a:ext cx="5329395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703"/>
            <a:ext cx="5477434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758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1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06900"/>
            <a:ext cx="84969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84969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0685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772816"/>
            <a:ext cx="4173859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1738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412578"/>
            <a:ext cx="4173860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175447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772816"/>
            <a:ext cx="8496944" cy="468052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959" y="620688"/>
            <a:ext cx="1941513" cy="583264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0688"/>
            <a:ext cx="6552728" cy="583264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620688"/>
            <a:ext cx="8496000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72816"/>
            <a:ext cx="8496000" cy="4680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11-10/1293r2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33265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536408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B. A. Hirantha Sithira Abeysekera, NTT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smtClean="0"/>
              <a:t>Performance evaluation of MU-RTS under OBSS environment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6484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2010-11-10</a:t>
            </a:r>
            <a:endParaRPr kumimoji="1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8448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60396"/>
              </p:ext>
            </p:extLst>
          </p:nvPr>
        </p:nvGraphicFramePr>
        <p:xfrm>
          <a:off x="323527" y="2252280"/>
          <a:ext cx="856895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A. Hirantha Sithira Abeysekera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+81-46-859-8266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hirantha.abeysekera@lab.ntt.co.jp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Shoko Shinohara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+81-46-859-5107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shinohara.shoko@lab.ntt.co.jp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Yusuke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Asai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+81-46-859-3494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asai.yusuke@lab.ntt.co.jp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Yasuhiko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Inoue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+81-46-859-5097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inoue.yasuhiko@lab.ntt.co.jp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Takeo Ichikawa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+81-46-859-3079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ichikawa.takeo@lab.ntt.co.jp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Masato Mizoguchi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+81-46-859-3758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mizoguchi.masato@lab.ntt.co.jp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 Christin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+33 2 99 12 47 93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philippe.christin@orange-ftgroup.com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 Cariou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+33 2 99 12 43 50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laurent.cariou@orange-ftgroup.com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4" name="グループ化 5"/>
          <p:cNvGrpSpPr/>
          <p:nvPr/>
        </p:nvGrpSpPr>
        <p:grpSpPr>
          <a:xfrm>
            <a:off x="251520" y="773088"/>
            <a:ext cx="4049176" cy="2439888"/>
            <a:chOff x="1547664" y="2348880"/>
            <a:chExt cx="5616624" cy="3384376"/>
          </a:xfrm>
        </p:grpSpPr>
        <p:sp>
          <p:nvSpPr>
            <p:cNvPr id="5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8" name="Oval 18"/>
            <p:cNvSpPr/>
            <p:nvPr/>
          </p:nvSpPr>
          <p:spPr>
            <a:xfrm>
              <a:off x="5542964" y="2948175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0"/>
            <p:cNvSpPr/>
            <p:nvPr/>
          </p:nvSpPr>
          <p:spPr>
            <a:xfrm>
              <a:off x="4228232" y="34359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1"/>
            <p:cNvSpPr/>
            <p:nvPr/>
          </p:nvSpPr>
          <p:spPr>
            <a:xfrm>
              <a:off x="6525530" y="3930741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Oval 18"/>
            <p:cNvSpPr/>
            <p:nvPr/>
          </p:nvSpPr>
          <p:spPr>
            <a:xfrm>
              <a:off x="1947194" y="4018994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1"/>
            <p:cNvSpPr/>
            <p:nvPr/>
          </p:nvSpPr>
          <p:spPr>
            <a:xfrm>
              <a:off x="2746254" y="2936546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"/>
          <p:cNvGrpSpPr/>
          <p:nvPr/>
        </p:nvGrpSpPr>
        <p:grpSpPr>
          <a:xfrm>
            <a:off x="4555272" y="764704"/>
            <a:ext cx="4049176" cy="2439888"/>
            <a:chOff x="1547664" y="2348880"/>
            <a:chExt cx="5616624" cy="3384376"/>
          </a:xfrm>
        </p:grpSpPr>
        <p:sp>
          <p:nvSpPr>
            <p:cNvPr id="56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59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0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61" name="Oval 10"/>
            <p:cNvSpPr/>
            <p:nvPr/>
          </p:nvSpPr>
          <p:spPr>
            <a:xfrm>
              <a:off x="4228232" y="34359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" name="Oval 11"/>
            <p:cNvSpPr/>
            <p:nvPr/>
          </p:nvSpPr>
          <p:spPr>
            <a:xfrm>
              <a:off x="6525530" y="3930741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3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4" name="Oval 18"/>
            <p:cNvSpPr/>
            <p:nvPr/>
          </p:nvSpPr>
          <p:spPr>
            <a:xfrm>
              <a:off x="1947194" y="4018994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5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6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グループ化 5"/>
          <p:cNvGrpSpPr/>
          <p:nvPr/>
        </p:nvGrpSpPr>
        <p:grpSpPr>
          <a:xfrm>
            <a:off x="234792" y="3645024"/>
            <a:ext cx="4049176" cy="2439888"/>
            <a:chOff x="1547664" y="2348880"/>
            <a:chExt cx="5616624" cy="3384376"/>
          </a:xfrm>
        </p:grpSpPr>
        <p:sp>
          <p:nvSpPr>
            <p:cNvPr id="107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10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1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12" name="Oval 10"/>
            <p:cNvSpPr/>
            <p:nvPr/>
          </p:nvSpPr>
          <p:spPr>
            <a:xfrm>
              <a:off x="4067930" y="323156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3" name="Oval 11"/>
            <p:cNvSpPr/>
            <p:nvPr/>
          </p:nvSpPr>
          <p:spPr>
            <a:xfrm>
              <a:off x="4467460" y="343132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4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5" name="Oval 18"/>
            <p:cNvSpPr/>
            <p:nvPr/>
          </p:nvSpPr>
          <p:spPr>
            <a:xfrm>
              <a:off x="4267695" y="472980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6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7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8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グループ化 5"/>
          <p:cNvGrpSpPr/>
          <p:nvPr/>
        </p:nvGrpSpPr>
        <p:grpSpPr>
          <a:xfrm>
            <a:off x="4572000" y="3645024"/>
            <a:ext cx="4049176" cy="2439888"/>
            <a:chOff x="1547664" y="2348880"/>
            <a:chExt cx="5616624" cy="3384376"/>
          </a:xfrm>
        </p:grpSpPr>
        <p:sp>
          <p:nvSpPr>
            <p:cNvPr id="124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7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8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9" name="Oval 10"/>
            <p:cNvSpPr/>
            <p:nvPr/>
          </p:nvSpPr>
          <p:spPr>
            <a:xfrm>
              <a:off x="4067930" y="323156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0" name="Oval 11"/>
            <p:cNvSpPr/>
            <p:nvPr/>
          </p:nvSpPr>
          <p:spPr>
            <a:xfrm>
              <a:off x="4467460" y="343132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1" name="Oval 13"/>
            <p:cNvSpPr/>
            <p:nvPr/>
          </p:nvSpPr>
          <p:spPr>
            <a:xfrm>
              <a:off x="4144609" y="364735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2" name="Oval 18"/>
            <p:cNvSpPr/>
            <p:nvPr/>
          </p:nvSpPr>
          <p:spPr>
            <a:xfrm>
              <a:off x="4267695" y="472980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3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5" name="Oval 13"/>
            <p:cNvSpPr/>
            <p:nvPr/>
          </p:nvSpPr>
          <p:spPr>
            <a:xfrm>
              <a:off x="4544139" y="4346530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テキスト ボックス 139"/>
          <p:cNvSpPr txBox="1"/>
          <p:nvPr/>
        </p:nvSpPr>
        <p:spPr>
          <a:xfrm>
            <a:off x="1388095" y="3212976"/>
            <a:ext cx="180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1STA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652120" y="321297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2STAs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298326" y="609329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3STAs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636567" y="609329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4STAs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values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99051"/>
              </p:ext>
            </p:extLst>
          </p:nvPr>
        </p:nvGraphicFramePr>
        <p:xfrm>
          <a:off x="251520" y="1823920"/>
          <a:ext cx="4104000" cy="398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3720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69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80 [MHz]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subcarrier per spatial stream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216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64QAM, 5/6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Data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270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Basic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   6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of APs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STAs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STA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streams towards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STA in a single transmission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60811"/>
              </p:ext>
            </p:extLst>
          </p:nvPr>
        </p:nvGraphicFramePr>
        <p:xfrm>
          <a:off x="4644008" y="1823920"/>
          <a:ext cx="4104456" cy="412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4176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MU-RTS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37[B]=76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14[B]=44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28[B]=52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SlotTime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 9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ACK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t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imeout interval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MSDU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1,500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Max.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A-MPDU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65,535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1,023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Retry Limit (Long, Short)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(4, 7)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5877272"/>
            <a:ext cx="237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Simulator: OPNET </a:t>
            </a:r>
            <a:r>
              <a:rPr lang="en-US" altLang="ja-JP" sz="1600" dirty="0" smtClean="0">
                <a:solidFill>
                  <a:schemeClr val="tx1"/>
                </a:solidFill>
              </a:rPr>
              <a:t>15.0.A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4" name="Picture 2" descr="C:\Users\kuroda\Documents\802.11ac関連\規格\MACチームミーティング資料\MACチーム_MU-RTS検討\隠れ端末数可変化テスト\2OBSS-sta-ap-hidd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00808"/>
            <a:ext cx="5807968" cy="471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 bwMode="auto">
          <a:xfrm>
            <a:off x="5652120" y="1484784"/>
            <a:ext cx="3491880" cy="396044"/>
          </a:xfrm>
          <a:prstGeom prst="wedgeRoundRectCallout">
            <a:avLst>
              <a:gd name="adj1" fmla="val -57488"/>
              <a:gd name="adj2" fmla="val 1717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 hidden nodes,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5652120" y="2348880"/>
            <a:ext cx="3491880" cy="372747"/>
          </a:xfrm>
          <a:prstGeom prst="wedgeRoundRectCallout">
            <a:avLst>
              <a:gd name="adj1" fmla="val -57267"/>
              <a:gd name="adj2" fmla="val 1499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 hidden nodes, 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5652120" y="5864564"/>
            <a:ext cx="3491880" cy="372748"/>
          </a:xfrm>
          <a:prstGeom prst="wedgeRoundRectCallout">
            <a:avLst>
              <a:gd name="adj1" fmla="val -57300"/>
              <a:gd name="adj2" fmla="val -109940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4STAs,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5652120" y="5360508"/>
            <a:ext cx="3491880" cy="372748"/>
          </a:xfrm>
          <a:prstGeom prst="wedgeRoundRectCallout">
            <a:avLst>
              <a:gd name="adj1" fmla="val -56960"/>
              <a:gd name="adj2" fmla="val -66003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3STAs,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角丸四角形吹き出し 10"/>
          <p:cNvSpPr/>
          <p:nvPr/>
        </p:nvSpPr>
        <p:spPr bwMode="auto">
          <a:xfrm>
            <a:off x="5652120" y="4856452"/>
            <a:ext cx="3491880" cy="372748"/>
          </a:xfrm>
          <a:prstGeom prst="wedgeRoundRectCallout">
            <a:avLst>
              <a:gd name="adj1" fmla="val -56569"/>
              <a:gd name="adj2" fmla="val -7421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2STAs,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5652120" y="4365104"/>
            <a:ext cx="3491880" cy="372748"/>
          </a:xfrm>
          <a:prstGeom prst="wedgeRoundRectCallout">
            <a:avLst>
              <a:gd name="adj1" fmla="val -56960"/>
              <a:gd name="adj2" fmla="val -14744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1STA,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角丸四角形吹き出し 12"/>
          <p:cNvSpPr/>
          <p:nvPr/>
        </p:nvSpPr>
        <p:spPr bwMode="auto">
          <a:xfrm>
            <a:off x="5665374" y="3717032"/>
            <a:ext cx="3491880" cy="372747"/>
          </a:xfrm>
          <a:prstGeom prst="wedgeRoundRectCallout">
            <a:avLst>
              <a:gd name="adj1" fmla="val -58341"/>
              <a:gd name="adj2" fmla="val -126587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</a:t>
            </a:r>
            <a:r>
              <a:rPr lang="en-US" altLang="ja-JP" sz="1600" dirty="0" err="1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xSTAs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,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角丸四角形吹き出し 7"/>
          <p:cNvSpPr/>
          <p:nvPr/>
        </p:nvSpPr>
        <p:spPr bwMode="auto">
          <a:xfrm>
            <a:off x="5652120" y="3140968"/>
            <a:ext cx="3491880" cy="372747"/>
          </a:xfrm>
          <a:prstGeom prst="wedgeRoundRectCallout">
            <a:avLst>
              <a:gd name="adj1" fmla="val -57566"/>
              <a:gd name="adj2" fmla="val -16746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0STA,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76019" y="4077072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=1,2,…,4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evaluate the performance of MU-RTS scheme.</a:t>
            </a:r>
          </a:p>
          <a:p>
            <a:r>
              <a:rPr lang="en-US" altLang="ja-JP" dirty="0"/>
              <a:t>MU-RTS scheme slightly degrades the system throughput when APs are known (non-hidden) to each other, because of the additional overhead due to MU-RTS and multiple CTSs.</a:t>
            </a:r>
          </a:p>
          <a:p>
            <a:r>
              <a:rPr lang="en-US" altLang="ja-JP" dirty="0"/>
              <a:t>When APs are hidden, MU-RTS greatly improves the system throughput.</a:t>
            </a:r>
          </a:p>
          <a:p>
            <a:endParaRPr lang="en-US" altLang="ja-JP" dirty="0"/>
          </a:p>
          <a:p>
            <a:r>
              <a:rPr lang="en-US" altLang="ja-JP" dirty="0"/>
              <a:t>Needs some sort of protection mechanism for TGac.</a:t>
            </a:r>
          </a:p>
          <a:p>
            <a:r>
              <a:rPr lang="en-US" altLang="ja-JP" dirty="0"/>
              <a:t>Frame sequences, Frame formats, and ACK mechanism (polled or scheduled) are TBD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An example of frame format is described in [2]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下矢印 4"/>
          <p:cNvSpPr/>
          <p:nvPr/>
        </p:nvSpPr>
        <p:spPr bwMode="auto">
          <a:xfrm>
            <a:off x="4139952" y="4077072"/>
            <a:ext cx="864096" cy="504056"/>
          </a:xfrm>
          <a:prstGeom prst="down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[1] </a:t>
            </a:r>
            <a:r>
              <a:rPr lang="en-US" altLang="ja-JP" sz="1800" dirty="0"/>
              <a:t>Rec. ITU-R P.1238-3, "Propagation data and prediction methods for </a:t>
            </a:r>
            <a:r>
              <a:rPr lang="en-US" altLang="ja-JP" sz="1800" dirty="0" smtClean="0"/>
              <a:t>the planning     of </a:t>
            </a:r>
            <a:r>
              <a:rPr lang="en-US" altLang="ja-JP" sz="1800" dirty="0"/>
              <a:t>indoor radio communication systems and radio local are </a:t>
            </a:r>
            <a:r>
              <a:rPr lang="en-US" altLang="ja-JP" sz="1800" dirty="0" smtClean="0"/>
              <a:t>networks </a:t>
            </a:r>
            <a:r>
              <a:rPr lang="en-US" altLang="ja-JP" sz="1800" dirty="0"/>
              <a:t>in the </a:t>
            </a:r>
            <a:r>
              <a:rPr lang="en-US" altLang="ja-JP" sz="1800" dirty="0" smtClean="0"/>
              <a:t>   frequency </a:t>
            </a:r>
            <a:r>
              <a:rPr lang="en-US" altLang="ja-JP" sz="1800" dirty="0"/>
              <a:t>range 900MHz to 100GHz," ITU-R </a:t>
            </a:r>
            <a:r>
              <a:rPr lang="en-US" altLang="ja-JP" sz="1800" dirty="0" smtClean="0"/>
              <a:t>Recommendation </a:t>
            </a:r>
            <a:r>
              <a:rPr lang="en-US" altLang="ja-JP" sz="1800" dirty="0"/>
              <a:t>P Series, 2003</a:t>
            </a:r>
            <a:r>
              <a:rPr lang="en-US" altLang="ja-JP" sz="1800" dirty="0" smtClean="0"/>
              <a:t>.</a:t>
            </a:r>
          </a:p>
          <a:p>
            <a:pPr marL="0" indent="0">
              <a:buNone/>
            </a:pPr>
            <a:r>
              <a:rPr lang="en-US" altLang="ja-JP" sz="1800" dirty="0" smtClean="0"/>
              <a:t>[2] Y. Morioka et al., “Multi-RTS Proposal,” Doc.: IEEE 802.11-10/1124r2.</a:t>
            </a:r>
          </a:p>
          <a:p>
            <a:pPr marL="0" indent="0">
              <a:buNone/>
            </a:pPr>
            <a:r>
              <a:rPr lang="en-US" altLang="ja-JP" sz="1800" dirty="0" smtClean="0"/>
              <a:t>[3] T. Kaibo et al., “Multiple CTSs in MU-MIMO Transmission,” Doc.: IEEE             802.11-10/1067r0.</a:t>
            </a:r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[4] Y. J. Kim et al., “Considerations on MU-MIMO Protection in 11ac,” Doc.: IEEE    802.11-10/0335r1.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[5] B. Hart et al., “TGac MU-MIMO Ad Hoc Minutes,” Doc.: IEEE 802.11-10/1161r0.</a:t>
            </a:r>
          </a:p>
          <a:p>
            <a:pPr marL="0" indent="0">
              <a:buNone/>
            </a:pPr>
            <a:r>
              <a:rPr lang="en-US" altLang="ja-JP" sz="1800" dirty="0" smtClean="0"/>
              <a:t>[6] A. Ashley et al., “OBSS Requirements,” Doc.: IEEE 802.11-08/0944r7.</a:t>
            </a:r>
          </a:p>
          <a:p>
            <a:pPr marL="0" indent="0">
              <a:buNone/>
            </a:pPr>
            <a:r>
              <a:rPr lang="en-US" altLang="ja-JP" sz="1800" dirty="0" smtClean="0"/>
              <a:t>[7] Y. Takatori, “Importance of Overlapped BSS issue in 802.11ac,” Doc.: IEEE 802.11-09/0630r1.</a:t>
            </a:r>
          </a:p>
          <a:p>
            <a:pPr marL="0" indent="0">
              <a:buNone/>
            </a:pPr>
            <a:r>
              <a:rPr lang="en-US" altLang="ja-JP" sz="1800" dirty="0" smtClean="0"/>
              <a:t>[8] P. Loc et al., “TGac Functional Requirements and Evaluations Methodology Rev. 15,” Doc.: IEEE 802.11-09/0451r15.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Annex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Will it work with single legacy RTS/CTS?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420888"/>
            <a:ext cx="8856984" cy="3312368"/>
            <a:chOff x="107504" y="2924944"/>
            <a:chExt cx="8856984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899592" y="3933056"/>
              <a:ext cx="7488832" cy="2304256"/>
              <a:chOff x="611560" y="2204864"/>
              <a:chExt cx="7488832" cy="3384376"/>
            </a:xfrm>
          </p:grpSpPr>
          <p:cxnSp>
            <p:nvCxnSpPr>
              <p:cNvPr id="38" name="直線コネクタ 37"/>
              <p:cNvCxnSpPr/>
              <p:nvPr/>
            </p:nvCxnSpPr>
            <p:spPr bwMode="auto">
              <a:xfrm rot="5400000">
                <a:off x="-5045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rot="5400000">
                <a:off x="-28854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線コネクタ 40"/>
              <p:cNvCxnSpPr/>
              <p:nvPr/>
            </p:nvCxnSpPr>
            <p:spPr bwMode="auto">
              <a:xfrm rot="5400000">
                <a:off x="35953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線コネクタ 41"/>
              <p:cNvCxnSpPr/>
              <p:nvPr/>
            </p:nvCxnSpPr>
            <p:spPr bwMode="auto">
              <a:xfrm rot="5400000">
                <a:off x="40319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42479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4680012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597615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640820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-1080628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755576" y="4075484"/>
              <a:ext cx="8208912" cy="2017812"/>
              <a:chOff x="467544" y="2851348"/>
              <a:chExt cx="8424936" cy="20178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4" name="直線矢印コネクタ 33"/>
              <p:cNvCxnSpPr/>
              <p:nvPr/>
            </p:nvCxnSpPr>
            <p:spPr bwMode="auto">
              <a:xfrm>
                <a:off x="467544" y="2851348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35" name="直線矢印コネクタ 34"/>
              <p:cNvCxnSpPr/>
              <p:nvPr/>
            </p:nvCxnSpPr>
            <p:spPr bwMode="auto">
              <a:xfrm>
                <a:off x="467544" y="3355404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直線矢印コネクタ 35"/>
              <p:cNvCxnSpPr/>
              <p:nvPr/>
            </p:nvCxnSpPr>
            <p:spPr bwMode="auto">
              <a:xfrm>
                <a:off x="467544" y="3859460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直線矢印コネクタ 36"/>
              <p:cNvCxnSpPr/>
              <p:nvPr/>
            </p:nvCxnSpPr>
            <p:spPr bwMode="auto">
              <a:xfrm>
                <a:off x="467544" y="4867572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107504" y="3924344"/>
              <a:ext cx="688073" cy="2312968"/>
              <a:chOff x="20821" y="2719953"/>
              <a:chExt cx="688073" cy="2312968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126074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20821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20821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0821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 rot="16200000">
              <a:off x="2765018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052597" y="4797152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5400000" flipH="1">
              <a:off x="43894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377793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899592" y="2924944"/>
              <a:ext cx="7488832" cy="3166764"/>
              <a:chOff x="899592" y="2924944"/>
              <a:chExt cx="7488832" cy="3166764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169168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558011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7956376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0" name="グループ化 24"/>
              <p:cNvGrpSpPr/>
              <p:nvPr/>
            </p:nvGrpSpPr>
            <p:grpSpPr>
              <a:xfrm>
                <a:off x="2361569" y="2924944"/>
                <a:ext cx="1728192" cy="288032"/>
                <a:chOff x="2082854" y="2132856"/>
                <a:chExt cx="1719808" cy="288032"/>
              </a:xfrm>
            </p:grpSpPr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20828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9" name="直線矢印コネクタ 28"/>
                <p:cNvCxnSpPr/>
                <p:nvPr/>
              </p:nvCxnSpPr>
              <p:spPr bwMode="auto">
                <a:xfrm>
                  <a:off x="2942758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1" name="グループ化 24"/>
              <p:cNvGrpSpPr/>
              <p:nvPr/>
            </p:nvGrpSpPr>
            <p:grpSpPr>
              <a:xfrm>
                <a:off x="2361569" y="3211388"/>
                <a:ext cx="1728192" cy="288032"/>
                <a:chOff x="2082854" y="2132856"/>
                <a:chExt cx="1719808" cy="288032"/>
              </a:xfrm>
            </p:grpSpPr>
            <p:sp>
              <p:nvSpPr>
                <p:cNvPr id="26" name="正方形/長方形 25"/>
                <p:cNvSpPr/>
                <p:nvPr/>
              </p:nvSpPr>
              <p:spPr bwMode="auto">
                <a:xfrm>
                  <a:off x="20828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7" name="直線矢印コネクタ 26"/>
                <p:cNvCxnSpPr/>
                <p:nvPr/>
              </p:nvCxnSpPr>
              <p:spPr bwMode="auto">
                <a:xfrm>
                  <a:off x="294694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899592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0"/>
              <p:cNvGrpSpPr/>
              <p:nvPr/>
            </p:nvGrpSpPr>
            <p:grpSpPr>
              <a:xfrm>
                <a:off x="2339752" y="3787452"/>
                <a:ext cx="1728192" cy="288032"/>
                <a:chOff x="2061143" y="2132856"/>
                <a:chExt cx="1719808" cy="288032"/>
              </a:xfrm>
            </p:grpSpPr>
            <p:sp>
              <p:nvSpPr>
                <p:cNvPr id="24" name="正方形/長方形 23"/>
                <p:cNvSpPr/>
                <p:nvPr/>
              </p:nvSpPr>
              <p:spPr bwMode="auto">
                <a:xfrm>
                  <a:off x="2061143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5" name="直線矢印コネクタ 24"/>
                <p:cNvCxnSpPr/>
                <p:nvPr/>
              </p:nvCxnSpPr>
              <p:spPr bwMode="auto">
                <a:xfrm>
                  <a:off x="294694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4161769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角丸四角形吹き出し 50"/>
          <p:cNvSpPr/>
          <p:nvPr/>
        </p:nvSpPr>
        <p:spPr bwMode="auto">
          <a:xfrm>
            <a:off x="35496" y="1844824"/>
            <a:ext cx="1872208" cy="1080120"/>
          </a:xfrm>
          <a:prstGeom prst="wedgeRoundRectCallout">
            <a:avLst>
              <a:gd name="adj1" fmla="val 11096"/>
              <a:gd name="adj2" fmla="val 7754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sends a legacy RTS to one of STAs that the AP intends to transmit DATA frame.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STA selection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procedure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角丸四角形吹き出し 51"/>
          <p:cNvSpPr/>
          <p:nvPr/>
        </p:nvSpPr>
        <p:spPr bwMode="auto">
          <a:xfrm>
            <a:off x="822892" y="5589240"/>
            <a:ext cx="1732884" cy="864096"/>
          </a:xfrm>
          <a:prstGeom prst="wedgeRoundRectCallout">
            <a:avLst>
              <a:gd name="adj1" fmla="val 15926"/>
              <a:gd name="adj2" fmla="val -21248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rot="5400000">
            <a:off x="291581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rot="5400000">
            <a:off x="313184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正方形/長方形 54"/>
          <p:cNvSpPr/>
          <p:nvPr/>
        </p:nvSpPr>
        <p:spPr bwMode="auto">
          <a:xfrm>
            <a:off x="4283968" y="3795836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932040" y="327627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rot="5400000">
            <a:off x="356388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rot="5400000">
            <a:off x="377991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rot="5400000">
            <a:off x="4211960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rot="5400000">
            <a:off x="4427984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正方形/長方形 60"/>
          <p:cNvSpPr/>
          <p:nvPr/>
        </p:nvSpPr>
        <p:spPr bwMode="auto">
          <a:xfrm>
            <a:off x="6228184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4572000" y="1555203"/>
            <a:ext cx="3600399" cy="1081709"/>
          </a:xfrm>
          <a:prstGeom prst="wedgeRoundRectCallout">
            <a:avLst>
              <a:gd name="adj1" fmla="val -62436"/>
              <a:gd name="adj2" fmla="val 31028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Upon receiving the 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CTS, AP starts transmitting DATA frame to multiple STAs using MU-MIMO.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If AP does not receive CTS, it postpones the frame transmission and starts backoff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.</a:t>
            </a:r>
            <a:endParaRPr kumimoji="0" lang="en-US" altLang="ja-JP" sz="1200" dirty="0" smtClean="0">
              <a:solidFill>
                <a:sysClr val="windowText" lastClr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Retransmission procedure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角丸四角形吹き出し 49"/>
          <p:cNvSpPr/>
          <p:nvPr/>
        </p:nvSpPr>
        <p:spPr bwMode="auto">
          <a:xfrm>
            <a:off x="3563888" y="5589240"/>
            <a:ext cx="2448272" cy="864096"/>
          </a:xfrm>
          <a:prstGeom prst="wedgeRoundRectCallout">
            <a:avLst>
              <a:gd name="adj1" fmla="val -12332"/>
              <a:gd name="adj2" fmla="val -211801"/>
              <a:gd name="adj3" fmla="val 16667"/>
            </a:avLst>
          </a:prstGeom>
          <a:solidFill>
            <a:schemeClr val="bg1"/>
          </a:solidFill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STA which replied with CTS first acknowledges with BA.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Other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STAs do upon the reception of BAR from the 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7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Will it work with single </a:t>
            </a:r>
            <a:r>
              <a:rPr lang="en-US" altLang="ja-JP" dirty="0" smtClean="0"/>
              <a:t>legacy RTS/CTS?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83568" y="3068960"/>
            <a:ext cx="7776864" cy="3384376"/>
            <a:chOff x="683568" y="2996952"/>
            <a:chExt cx="7776864" cy="3384376"/>
          </a:xfrm>
        </p:grpSpPr>
        <p:sp>
          <p:nvSpPr>
            <p:cNvPr id="20" name="Oval 5"/>
            <p:cNvSpPr/>
            <p:nvPr/>
          </p:nvSpPr>
          <p:spPr>
            <a:xfrm>
              <a:off x="683568" y="2996952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Oval 5"/>
            <p:cNvSpPr/>
            <p:nvPr/>
          </p:nvSpPr>
          <p:spPr>
            <a:xfrm>
              <a:off x="5076056" y="2996952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2843808" y="2996952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6516216" y="4437112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8" name="Oval 18"/>
            <p:cNvSpPr/>
            <p:nvPr/>
          </p:nvSpPr>
          <p:spPr>
            <a:xfrm>
              <a:off x="5580112" y="515719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10"/>
            <p:cNvSpPr/>
            <p:nvPr/>
          </p:nvSpPr>
          <p:spPr>
            <a:xfrm>
              <a:off x="5508104" y="386104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11"/>
            <p:cNvSpPr/>
            <p:nvPr/>
          </p:nvSpPr>
          <p:spPr>
            <a:xfrm>
              <a:off x="7884368" y="457274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3"/>
            <p:cNvSpPr/>
            <p:nvPr/>
          </p:nvSpPr>
          <p:spPr>
            <a:xfrm>
              <a:off x="7452320" y="514880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8"/>
            <p:cNvSpPr/>
            <p:nvPr/>
          </p:nvSpPr>
          <p:spPr>
            <a:xfrm>
              <a:off x="4427984" y="335699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" name="Oval 10"/>
            <p:cNvSpPr/>
            <p:nvPr/>
          </p:nvSpPr>
          <p:spPr>
            <a:xfrm>
              <a:off x="5292080" y="443711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Oval 11"/>
            <p:cNvSpPr/>
            <p:nvPr/>
          </p:nvSpPr>
          <p:spPr>
            <a:xfrm>
              <a:off x="3131840" y="407707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3"/>
            <p:cNvSpPr/>
            <p:nvPr/>
          </p:nvSpPr>
          <p:spPr>
            <a:xfrm>
              <a:off x="4427984" y="5589240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225049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457297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444208" y="6042774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211971" y="6042774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17"/>
            <p:cNvSpPr/>
            <p:nvPr/>
          </p:nvSpPr>
          <p:spPr>
            <a:xfrm>
              <a:off x="2123728" y="4437112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22" name="Oval 18"/>
            <p:cNvSpPr/>
            <p:nvPr/>
          </p:nvSpPr>
          <p:spPr>
            <a:xfrm>
              <a:off x="3563888" y="458112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Oval 10"/>
            <p:cNvSpPr/>
            <p:nvPr/>
          </p:nvSpPr>
          <p:spPr>
            <a:xfrm>
              <a:off x="3347864" y="522920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Oval 11"/>
            <p:cNvSpPr/>
            <p:nvPr/>
          </p:nvSpPr>
          <p:spPr>
            <a:xfrm>
              <a:off x="1403648" y="400506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" name="Oval 13"/>
            <p:cNvSpPr/>
            <p:nvPr/>
          </p:nvSpPr>
          <p:spPr>
            <a:xfrm>
              <a:off x="1979712" y="530120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051720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AP-0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979723" y="6021288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BSS-0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 bwMode="auto">
            <a:xfrm flipV="1">
              <a:off x="4506536" y="4581128"/>
              <a:ext cx="785544" cy="996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線矢印コネクタ 28"/>
            <p:cNvCxnSpPr>
              <a:endCxn id="14" idx="5"/>
            </p:cNvCxnSpPr>
            <p:nvPr/>
          </p:nvCxnSpPr>
          <p:spPr bwMode="auto">
            <a:xfrm flipH="1" flipV="1">
              <a:off x="3316228" y="4261460"/>
              <a:ext cx="967740" cy="36948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直線矢印コネクタ 29"/>
            <p:cNvCxnSpPr/>
            <p:nvPr/>
          </p:nvCxnSpPr>
          <p:spPr bwMode="auto">
            <a:xfrm flipV="1">
              <a:off x="4499992" y="3573016"/>
              <a:ext cx="21274" cy="1080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直線矢印コネクタ 30"/>
            <p:cNvCxnSpPr>
              <a:endCxn id="15" idx="0"/>
            </p:cNvCxnSpPr>
            <p:nvPr/>
          </p:nvCxnSpPr>
          <p:spPr bwMode="auto">
            <a:xfrm>
              <a:off x="4506536" y="4725144"/>
              <a:ext cx="29460" cy="8640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7"/>
            <p:cNvSpPr/>
            <p:nvPr/>
          </p:nvSpPr>
          <p:spPr>
            <a:xfrm>
              <a:off x="4283968" y="4437112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1043608" y="1844824"/>
            <a:ext cx="7100369" cy="1152130"/>
            <a:chOff x="755576" y="1700808"/>
            <a:chExt cx="7359978" cy="1160353"/>
          </a:xfrm>
        </p:grpSpPr>
        <p:sp>
          <p:nvSpPr>
            <p:cNvPr id="33" name="正方形/長方形 32"/>
            <p:cNvSpPr/>
            <p:nvPr/>
          </p:nvSpPr>
          <p:spPr bwMode="auto">
            <a:xfrm>
              <a:off x="755576" y="1700808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#0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3203848" y="1709031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#1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5652120" y="1700809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#2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4" name="Oval 5"/>
          <p:cNvSpPr/>
          <p:nvPr/>
        </p:nvSpPr>
        <p:spPr>
          <a:xfrm>
            <a:off x="3635896" y="2924944"/>
            <a:ext cx="3384376" cy="3384376"/>
          </a:xfrm>
          <a:prstGeom prst="ellipse">
            <a:avLst/>
          </a:prstGeom>
          <a:solidFill>
            <a:schemeClr val="accent1">
              <a:lumMod val="40000"/>
              <a:lumOff val="60000"/>
              <a:alpha val="2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吹き出し 36"/>
          <p:cNvSpPr/>
          <p:nvPr/>
        </p:nvSpPr>
        <p:spPr bwMode="auto">
          <a:xfrm>
            <a:off x="35496" y="2348880"/>
            <a:ext cx="2340260" cy="1495312"/>
          </a:xfrm>
          <a:prstGeom prst="wedgeRoundRectCallout">
            <a:avLst>
              <a:gd name="adj1" fmla="val 80349"/>
              <a:gd name="adj2" fmla="val 7256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No!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“Single legacy RTS/CTS” may not protect all STAs!!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角丸四角形吹き出し 38"/>
          <p:cNvSpPr/>
          <p:nvPr/>
        </p:nvSpPr>
        <p:spPr bwMode="auto">
          <a:xfrm>
            <a:off x="89502" y="1479161"/>
            <a:ext cx="1962218" cy="373828"/>
          </a:xfrm>
          <a:prstGeom prst="wedgeRoundRectCallout">
            <a:avLst>
              <a:gd name="adj1" fmla="val 78958"/>
              <a:gd name="adj2" fmla="val 37879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Apartment environment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4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Will it work with single legacy RTS/CTS?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Pros:</a:t>
            </a:r>
          </a:p>
          <a:p>
            <a:pPr lvl="1"/>
            <a:r>
              <a:rPr lang="en-US" altLang="ja-JP" dirty="0" smtClean="0"/>
              <a:t>No modifications to legacy Dot11 RTS/CTS mechanism</a:t>
            </a:r>
          </a:p>
          <a:p>
            <a:pPr lvl="1"/>
            <a:r>
              <a:rPr lang="en-US" altLang="ja-JP" dirty="0" smtClean="0"/>
              <a:t>Less overhead</a:t>
            </a:r>
          </a:p>
          <a:p>
            <a:pPr lvl="1"/>
            <a:r>
              <a:rPr lang="en-US" altLang="ja-JP" dirty="0" smtClean="0"/>
              <a:t>Backward compatibility</a:t>
            </a:r>
          </a:p>
          <a:p>
            <a:r>
              <a:rPr kumimoji="1" lang="en-US" altLang="ja-JP" dirty="0" smtClean="0"/>
              <a:t>Cons:</a:t>
            </a:r>
          </a:p>
          <a:p>
            <a:pPr lvl="1"/>
            <a:r>
              <a:rPr lang="en-US" altLang="ja-JP" dirty="0" smtClean="0"/>
              <a:t>Cannot protect all STAs within a single RTS/CTS exchange</a:t>
            </a:r>
          </a:p>
          <a:p>
            <a:pPr lvl="2"/>
            <a:r>
              <a:rPr lang="en-US" altLang="ja-JP" dirty="0" smtClean="0"/>
              <a:t>DATA frame </a:t>
            </a:r>
            <a:r>
              <a:rPr lang="en-US" altLang="ja-JP" dirty="0" smtClean="0"/>
              <a:t>collisions </a:t>
            </a:r>
            <a:r>
              <a:rPr lang="en-US" altLang="ja-JP" dirty="0" smtClean="0"/>
              <a:t>still may occur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6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about multiple legacy RTSs/CTSs with a round-robin manner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 dirty="0"/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3549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rot="5400000">
            <a:off x="251519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rot="5400000">
            <a:off x="683567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 rot="5400000">
            <a:off x="899591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 rot="5400000">
            <a:off x="1331639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/>
          <p:cNvCxnSpPr/>
          <p:nvPr/>
        </p:nvCxnSpPr>
        <p:spPr bwMode="auto">
          <a:xfrm rot="5400000">
            <a:off x="219573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/>
          <p:cNvCxnSpPr/>
          <p:nvPr/>
        </p:nvCxnSpPr>
        <p:spPr bwMode="auto">
          <a:xfrm rot="5400000">
            <a:off x="262778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rot="5400000">
            <a:off x="565211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rot="5400000">
            <a:off x="608416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rot="5400000">
            <a:off x="630019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rot="5400000">
            <a:off x="673223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rot="5400000">
            <a:off x="723629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rot="5400000">
            <a:off x="766834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rot="5400000">
            <a:off x="543609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rot="5400000">
            <a:off x="-39655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グループ化 96"/>
          <p:cNvGrpSpPr/>
          <p:nvPr/>
        </p:nvGrpSpPr>
        <p:grpSpPr>
          <a:xfrm>
            <a:off x="626653" y="3571428"/>
            <a:ext cx="8409843" cy="2017812"/>
            <a:chOff x="467544" y="2851348"/>
            <a:chExt cx="8424936" cy="20178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9" name="直線矢印コネクタ 38"/>
            <p:cNvCxnSpPr/>
            <p:nvPr/>
          </p:nvCxnSpPr>
          <p:spPr bwMode="auto">
            <a:xfrm>
              <a:off x="467544" y="2851348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0" name="直線矢印コネクタ 39"/>
            <p:cNvCxnSpPr/>
            <p:nvPr/>
          </p:nvCxnSpPr>
          <p:spPr bwMode="auto">
            <a:xfrm>
              <a:off x="467544" y="3355404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>
              <a:off x="467544" y="3859460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直線矢印コネクタ 41"/>
            <p:cNvCxnSpPr/>
            <p:nvPr/>
          </p:nvCxnSpPr>
          <p:spPr bwMode="auto">
            <a:xfrm>
              <a:off x="467544" y="4867572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グループ化 95"/>
          <p:cNvGrpSpPr/>
          <p:nvPr/>
        </p:nvGrpSpPr>
        <p:grpSpPr>
          <a:xfrm>
            <a:off x="-4505" y="3420288"/>
            <a:ext cx="688073" cy="2312968"/>
            <a:chOff x="20821" y="2719953"/>
            <a:chExt cx="688073" cy="2312968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26074" y="271995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0821" y="3224009"/>
              <a:ext cx="657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STA-1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0821" y="3728065"/>
              <a:ext cx="657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821" y="4725144"/>
              <a:ext cx="688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STA-</a:t>
              </a:r>
              <a:r>
                <a:rPr lang="en-US" altLang="ja-JP" sz="1400" i="1" dirty="0" smtClean="0">
                  <a:solidFill>
                    <a:schemeClr val="tx1"/>
                  </a:solidFill>
                </a:rPr>
                <a:t>N</a:t>
              </a:r>
              <a:endParaRPr kumimoji="1" lang="ja-JP" altLang="en-US" sz="14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 rot="16200000">
            <a:off x="5263480" y="28095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…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12" name="グループ化 73"/>
          <p:cNvGrpSpPr/>
          <p:nvPr/>
        </p:nvGrpSpPr>
        <p:grpSpPr>
          <a:xfrm>
            <a:off x="3740229" y="4293096"/>
            <a:ext cx="4687878" cy="954107"/>
            <a:chOff x="3596213" y="3573016"/>
            <a:chExt cx="4687878" cy="954107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3596213" y="3573016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740352" y="3573016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 rot="5400000" flipH="1">
            <a:off x="438945" y="477029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…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76255" y="2833191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ax (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N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 = 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03648" y="378745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804247" y="378745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699792" y="4291508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452319" y="4291508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211960" y="5299620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CTS#4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8388424" y="5299620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3" name="グループ化 24"/>
          <p:cNvGrpSpPr/>
          <p:nvPr/>
        </p:nvGrpSpPr>
        <p:grpSpPr>
          <a:xfrm>
            <a:off x="4860031" y="2420888"/>
            <a:ext cx="1728192" cy="288032"/>
            <a:chOff x="3995936" y="2132856"/>
            <a:chExt cx="1719808" cy="288032"/>
          </a:xfrm>
        </p:grpSpPr>
        <p:sp>
          <p:nvSpPr>
            <p:cNvPr id="31" name="正方形/長方形 30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4855840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4" name="グループ化 24"/>
          <p:cNvGrpSpPr/>
          <p:nvPr/>
        </p:nvGrpSpPr>
        <p:grpSpPr>
          <a:xfrm>
            <a:off x="4860031" y="2707332"/>
            <a:ext cx="1728192" cy="288032"/>
            <a:chOff x="3995936" y="2132856"/>
            <a:chExt cx="1719808" cy="288032"/>
          </a:xfrm>
        </p:grpSpPr>
        <p:sp>
          <p:nvSpPr>
            <p:cNvPr id="29" name="正方形/長方形 28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STA-2)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>
              <a:off x="4860032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6" name="グループ化 20"/>
          <p:cNvGrpSpPr/>
          <p:nvPr/>
        </p:nvGrpSpPr>
        <p:grpSpPr>
          <a:xfrm>
            <a:off x="4860031" y="3283396"/>
            <a:ext cx="1728192" cy="288032"/>
            <a:chOff x="3995936" y="2132856"/>
            <a:chExt cx="1719808" cy="288032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</a:t>
              </a:r>
              <a:r>
                <a:rPr kumimoji="0" lang="en-US" altLang="ja-JP" sz="1200" i="1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</a:t>
              </a: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 bwMode="auto">
            <a:xfrm>
              <a:off x="4860032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16" name="右中かっこ 15"/>
          <p:cNvSpPr/>
          <p:nvPr/>
        </p:nvSpPr>
        <p:spPr bwMode="auto">
          <a:xfrm>
            <a:off x="6660231" y="2492896"/>
            <a:ext cx="216024" cy="1008112"/>
          </a:xfrm>
          <a:prstGeom prst="rightBrace">
            <a:avLst>
              <a:gd name="adj1" fmla="val 2817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角丸四角形吹き出し 58"/>
          <p:cNvSpPr/>
          <p:nvPr/>
        </p:nvSpPr>
        <p:spPr bwMode="auto">
          <a:xfrm>
            <a:off x="7092280" y="1628800"/>
            <a:ext cx="1944216" cy="936104"/>
          </a:xfrm>
          <a:prstGeom prst="wedgeRoundRectCallout">
            <a:avLst>
              <a:gd name="adj1" fmla="val -65898"/>
              <a:gd name="adj2" fmla="val 2924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transmits DATA frame, using MU-MIMO, only to STAs who replied with CTS.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195736" y="1772816"/>
            <a:ext cx="2431374" cy="1152128"/>
          </a:xfrm>
          <a:prstGeom prst="wedgeRoundRectCallout">
            <a:avLst>
              <a:gd name="adj1" fmla="val -20362"/>
              <a:gd name="adj2" fmla="val 16516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Need to modify the Dot11 NAV settings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. Because,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STA-2 sets NAV and prevent transmitting frames if it receives third part RTSs or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1772816"/>
            <a:ext cx="1872208" cy="1152128"/>
          </a:xfrm>
          <a:prstGeom prst="wedgeRoundRectCallout">
            <a:avLst>
              <a:gd name="adj1" fmla="val 6744"/>
              <a:gd name="adj2" fmla="val 75406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exchanges legacy RTS/CTS with all STAs that it intends to transmit DATA.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The</a:t>
            </a:r>
            <a:r>
              <a:rPr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order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-19308"/>
              <a:gd name="adj2" fmla="val -253405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legacy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55576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2051720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直線コネクタ 70"/>
          <p:cNvCxnSpPr/>
          <p:nvPr/>
        </p:nvCxnSpPr>
        <p:spPr bwMode="auto">
          <a:xfrm rot="5400000">
            <a:off x="1547664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/>
          <p:nvPr/>
        </p:nvCxnSpPr>
        <p:spPr bwMode="auto">
          <a:xfrm rot="5400000">
            <a:off x="197971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正方形/長方形 75"/>
          <p:cNvSpPr/>
          <p:nvPr/>
        </p:nvSpPr>
        <p:spPr bwMode="auto">
          <a:xfrm>
            <a:off x="3347864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TS#3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9" name="直線コネクタ 78"/>
          <p:cNvCxnSpPr/>
          <p:nvPr/>
        </p:nvCxnSpPr>
        <p:spPr bwMode="auto">
          <a:xfrm rot="5400000">
            <a:off x="370790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rot="5400000">
            <a:off x="349188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80"/>
          <p:cNvCxnSpPr/>
          <p:nvPr/>
        </p:nvCxnSpPr>
        <p:spPr bwMode="auto">
          <a:xfrm rot="5400000">
            <a:off x="305983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角丸四角形吹き出し 64"/>
          <p:cNvSpPr/>
          <p:nvPr/>
        </p:nvSpPr>
        <p:spPr bwMode="auto">
          <a:xfrm>
            <a:off x="5508104" y="5661248"/>
            <a:ext cx="1728192" cy="720080"/>
          </a:xfrm>
          <a:prstGeom prst="wedgeRoundRectCallout">
            <a:avLst>
              <a:gd name="adj1" fmla="val 63141"/>
              <a:gd name="adj2" fmla="val -19905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79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9943"/>
              </p:ext>
            </p:extLst>
          </p:nvPr>
        </p:nvGraphicFramePr>
        <p:xfrm>
          <a:off x="323528" y="740112"/>
          <a:ext cx="856895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 Morioka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Europe Ltd.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Jays Close, Viables, Basingstoke, Hampshire, RG22 4SB, UK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+44 (0) 1256 828114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Yuichi.Morioka@eu.sony.com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 R. Booth III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Electronics Inc.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altLang="ja-JP" sz="1200" dirty="0" smtClean="0"/>
                        <a:t>16530 Via Esprillo</a:t>
                      </a:r>
                      <a:r>
                        <a:rPr lang="ja-JP" altLang="en-US" sz="1200" baseline="0" dirty="0" smtClean="0"/>
                        <a:t> </a:t>
                      </a:r>
                      <a:r>
                        <a:rPr lang="it-IT" altLang="ja-JP" sz="1200" dirty="0" smtClean="0"/>
                        <a:t/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Building 7, MZ7021 </a:t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San Diego, CA  92127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+1 </a:t>
                      </a:r>
                      <a:r>
                        <a:rPr lang="en-US" altLang="ja-JP" sz="1200" dirty="0" smtClean="0"/>
                        <a:t>858 942 8044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ted.booth@am.sony.com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André Bourdoux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IMEC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Kapeldreef 75,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3001 </a:t>
                      </a:r>
                      <a:r>
                        <a:rPr lang="en-US" sz="12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Leuven,</a:t>
                      </a:r>
                      <a:r>
                        <a:rPr lang="en-US" sz="1200" kern="100" baseline="0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Belgium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+32-16-288.215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bourdoux@imec.be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about multiple legacy </a:t>
            </a:r>
            <a:r>
              <a:rPr lang="en-US" altLang="ja-JP" dirty="0" smtClean="0"/>
              <a:t>RTSs/CTSs with a round-robin manner?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Pros:</a:t>
            </a:r>
          </a:p>
          <a:p>
            <a:pPr lvl="1"/>
            <a:r>
              <a:rPr lang="en-US" altLang="ja-JP" dirty="0"/>
              <a:t>Works with least </a:t>
            </a:r>
            <a:r>
              <a:rPr lang="en-US" altLang="ja-JP" dirty="0" smtClean="0"/>
              <a:t>modification</a:t>
            </a:r>
          </a:p>
          <a:p>
            <a:pPr lvl="1"/>
            <a:r>
              <a:rPr lang="en-US" altLang="ja-JP" dirty="0" smtClean="0"/>
              <a:t>Ensures full protection</a:t>
            </a:r>
            <a:endParaRPr lang="en-US" altLang="ja-JP" dirty="0"/>
          </a:p>
          <a:p>
            <a:pPr lvl="1"/>
            <a:r>
              <a:rPr lang="en-US" altLang="ja-JP" dirty="0"/>
              <a:t>Backward </a:t>
            </a:r>
            <a:r>
              <a:rPr lang="en-US" altLang="ja-JP" dirty="0" smtClean="0"/>
              <a:t>compatibility</a:t>
            </a:r>
          </a:p>
          <a:p>
            <a:r>
              <a:rPr kumimoji="1" lang="en-US" altLang="ja-JP" dirty="0" smtClean="0"/>
              <a:t>Cons:</a:t>
            </a:r>
          </a:p>
          <a:p>
            <a:pPr lvl="1"/>
            <a:r>
              <a:rPr kumimoji="1" lang="en-US" altLang="ja-JP" dirty="0" smtClean="0"/>
              <a:t>Needs some modifications on Dot11 default NAV settings</a:t>
            </a:r>
          </a:p>
          <a:p>
            <a:pPr lvl="1"/>
            <a:r>
              <a:rPr lang="en-US" altLang="ja-JP" dirty="0" smtClean="0"/>
              <a:t>Large overhead</a:t>
            </a:r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3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In this document, we first present some results of a statistical analysis of housing conditions in Japan, and show that more than 40% among all dwellings are the apartment houses.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Then, we show the numerical results of the number of OBSSs that can be happen in such an apartment environment.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Finally, we present simulation results of a simple OBSS scenario, and as an operator, we show the importance of a MAC protection mechanism for TGac.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図 12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24461"/>
            <a:ext cx="5876925" cy="24288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The Japanese governmental survey shows: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More than 40% houses are apartment houses (about 20 million in all of 49.6 million dwellings).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The average area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charset="-128"/>
              </a:rPr>
              <a:t> 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of floor space per dwelling in apartment house is about 520 ft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 (= 48 m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).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About 75% apartment houses are made of reinforced steel-framed concrete. </a:t>
            </a: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Operators’ perspective: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It is expected that 11ac standard will extend capacity of wireless home network which conveys network services  (ex. on-demand video streaming services) to subscribers not only detached house but also apartment house users.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5867400" y="4293096"/>
            <a:ext cx="3048000" cy="830263"/>
          </a:xfrm>
          <a:prstGeom prst="rect">
            <a:avLst/>
          </a:prstGeom>
          <a:solidFill>
            <a:srgbClr val="FFCCFF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 is important to examine the 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wireless 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in apartment house users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9" name="テキスト ボックス 11"/>
          <p:cNvSpPr txBox="1">
            <a:spLocks noChangeArrowheads="1"/>
          </p:cNvSpPr>
          <p:nvPr/>
        </p:nvSpPr>
        <p:spPr bwMode="auto">
          <a:xfrm>
            <a:off x="5796136" y="5445224"/>
            <a:ext cx="33123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“Housing and Land Survey in 2008” done by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Statistics Bureau in Ministry of Internal Affairs and Communications, Japan.  </a:t>
            </a:r>
            <a:r>
              <a:rPr kumimoji="0" lang="en-US" altLang="ja-JP" sz="11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</a:rPr>
              <a:t>http://www.stat.go.jp/english/data/jyutaku/index.htm</a:t>
            </a:r>
            <a:endParaRPr lang="en-US" altLang="ja-JP" sz="110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>
            <a:noAutofit/>
          </a:bodyPr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Evaluation conditions: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Ave. dimensions of each apartment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*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: W / L / H = 16.5 / 33 / 10 [ft]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Tx power: 17 dBm@5GHz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Power loss of room wall and floor [1]:  13 [dB]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APs location: Each AP is placed at the center of each apartment house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Carrier sense level (which is equal to interference threshold):</a:t>
            </a:r>
          </a:p>
          <a:p>
            <a:pPr marL="457200" lvl="1" indent="0" defTabSz="914400" eaLnBrk="0" hangingPunct="0">
              <a:spcBef>
                <a:spcPct val="0"/>
              </a:spcBef>
              <a:buClrTx/>
              <a:buSzTx/>
              <a:buNone/>
            </a:pPr>
            <a:r>
              <a:rPr kumimoji="0" lang="en-US" altLang="ja-JP" sz="1600" dirty="0">
                <a:latin typeface="Times New Roman" pitchFamily="18" charset="0"/>
                <a:ea typeface="ＭＳ Ｐゴシック" charset="-128"/>
              </a:rPr>
              <a:t>	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-82dBm@20MHz / -79dBm@40MHz / -76dBm@80MHz / -73dBm@160MHz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4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en-US" altLang="ja-JP" sz="2000" b="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200" b="0" dirty="0" smtClean="0">
                <a:latin typeface="Times New Roman" pitchFamily="18" charset="0"/>
                <a:ea typeface="ＭＳ Ｐゴシック" charset="-128"/>
              </a:rPr>
              <a:t>Bandwidth expansion to more than 40MHz causes one or more OBSSs in above apartment environment. 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Some kinds of techniques to reduce the influence of OBSSs should be considered.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37" name="表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27308"/>
              </p:ext>
            </p:extLst>
          </p:nvPr>
        </p:nvGraphicFramePr>
        <p:xfrm>
          <a:off x="179512" y="3681685"/>
          <a:ext cx="5904657" cy="17635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1440160"/>
                <a:gridCol w="1440160"/>
                <a:gridCol w="1611724"/>
                <a:gridCol w="1412613"/>
              </a:tblGrid>
              <a:tr h="5443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interfering BSSs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available</a:t>
                      </a:r>
                      <a:r>
                        <a:rPr kumimoji="1" lang="en-US" altLang="ja-JP" sz="1400" b="1" baseline="0" dirty="0" smtClean="0">
                          <a:solidFill>
                            <a:sysClr val="windowText" lastClr="000000"/>
                          </a:solidFill>
                        </a:rPr>
                        <a:t> channels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OBSSs in expectation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en-US" altLang="ja-JP" sz="14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0.22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80MHz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1.75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160MHz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4.50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8" name="グループ化 29"/>
          <p:cNvGrpSpPr>
            <a:grpSpLocks/>
          </p:cNvGrpSpPr>
          <p:nvPr/>
        </p:nvGrpSpPr>
        <p:grpSpPr bwMode="auto">
          <a:xfrm>
            <a:off x="6588224" y="4077072"/>
            <a:ext cx="2178968" cy="1440160"/>
            <a:chOff x="6553200" y="4114800"/>
            <a:chExt cx="1828800" cy="1219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正方形/長方形 14"/>
            <p:cNvSpPr>
              <a:spLocks noChangeArrowheads="1"/>
            </p:cNvSpPr>
            <p:nvPr/>
          </p:nvSpPr>
          <p:spPr bwMode="auto">
            <a:xfrm>
              <a:off x="6553200" y="41148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(AP)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71628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56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.33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正方形/長方形 17"/>
            <p:cNvSpPr>
              <a:spLocks noChangeArrowheads="1"/>
            </p:cNvSpPr>
            <p:nvPr/>
          </p:nvSpPr>
          <p:spPr bwMode="auto">
            <a:xfrm>
              <a:off x="77724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79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.87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65532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48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.72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71628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71.71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正方形/長方形 20"/>
            <p:cNvSpPr>
              <a:spLocks noChangeArrowheads="1"/>
            </p:cNvSpPr>
            <p:nvPr/>
          </p:nvSpPr>
          <p:spPr bwMode="auto">
            <a:xfrm>
              <a:off x="7772400" y="44196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-93.53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6553200" y="47244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72.25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正方形/長方形 22"/>
            <p:cNvSpPr>
              <a:spLocks noChangeArrowheads="1"/>
            </p:cNvSpPr>
            <p:nvPr/>
          </p:nvSpPr>
          <p:spPr bwMode="auto">
            <a:xfrm>
              <a:off x="71628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-89.20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正方形/長方形 23"/>
            <p:cNvSpPr>
              <a:spLocks noChangeArrowheads="1"/>
            </p:cNvSpPr>
            <p:nvPr/>
          </p:nvSpPr>
          <p:spPr bwMode="auto">
            <a:xfrm>
              <a:off x="77724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-108.2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正方形/長方形 24"/>
            <p:cNvSpPr>
              <a:spLocks noChangeArrowheads="1"/>
            </p:cNvSpPr>
            <p:nvPr/>
          </p:nvSpPr>
          <p:spPr bwMode="auto">
            <a:xfrm>
              <a:off x="65532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-91.42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正方形/長方形 25"/>
            <p:cNvSpPr>
              <a:spLocks noChangeArrowheads="1"/>
            </p:cNvSpPr>
            <p:nvPr/>
          </p:nvSpPr>
          <p:spPr bwMode="auto">
            <a:xfrm>
              <a:off x="71628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-106.4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正方形/長方形 26"/>
            <p:cNvSpPr>
              <a:spLocks noChangeArrowheads="1"/>
            </p:cNvSpPr>
            <p:nvPr/>
          </p:nvSpPr>
          <p:spPr bwMode="auto">
            <a:xfrm>
              <a:off x="77724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-123.2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1" name="テキスト ボックス 27"/>
          <p:cNvSpPr txBox="1">
            <a:spLocks noChangeArrowheads="1"/>
          </p:cNvSpPr>
          <p:nvPr/>
        </p:nvSpPr>
        <p:spPr bwMode="auto">
          <a:xfrm>
            <a:off x="6192688" y="3645024"/>
            <a:ext cx="295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0" noProof="0" dirty="0" smtClean="0">
                <a:solidFill>
                  <a:sysClr val="windowText" lastClr="000000"/>
                </a:solidFill>
              </a:rPr>
              <a:t>Interference 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evel [dBm] in each apartment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because of the AP in the top left apartment</a:t>
            </a: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テキスト ボックス 11"/>
          <p:cNvSpPr txBox="1">
            <a:spLocks noChangeArrowheads="1"/>
          </p:cNvSpPr>
          <p:nvPr/>
        </p:nvSpPr>
        <p:spPr bwMode="auto">
          <a:xfrm>
            <a:off x="6084168" y="1628800"/>
            <a:ext cx="298782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Based on the “Housing and Land Survey,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2008.”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テキスト ボックス 11"/>
          <p:cNvSpPr txBox="1">
            <a:spLocks noChangeArrowheads="1"/>
          </p:cNvSpPr>
          <p:nvPr/>
        </p:nvSpPr>
        <p:spPr bwMode="auto">
          <a:xfrm>
            <a:off x="6084168" y="1844824"/>
            <a:ext cx="2915816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baseline="30000" dirty="0" smtClean="0">
                <a:solidFill>
                  <a:sysClr val="windowText" lastClr="000000"/>
                </a:solidFill>
              </a:rPr>
              <a:t>**</a:t>
            </a: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IEEE 802.11n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hannel</a:t>
            </a:r>
            <a:r>
              <a:rPr lang="en-US" altLang="ja-JP" sz="1050" kern="0" dirty="0" smtClean="0">
                <a:solidFill>
                  <a:sysClr val="windowText" lastClr="000000"/>
                </a:solidFill>
              </a:rPr>
              <a:t> model B – Residential.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OBSS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Consider frame transmissions using </a:t>
            </a:r>
            <a:r>
              <a:rPr lang="en-US" altLang="ja-JP" dirty="0" smtClean="0"/>
              <a:t>80MHz (or 160 MHz) channel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As shown in previous slide, OBSS is likely to happen due to lack of channels</a:t>
            </a:r>
            <a:r>
              <a:rPr lang="ja-JP" altLang="en-US" dirty="0"/>
              <a:t> </a:t>
            </a:r>
            <a:r>
              <a:rPr lang="en-US" altLang="ja-JP" dirty="0"/>
              <a:t>when using 80MHz </a:t>
            </a:r>
            <a:r>
              <a:rPr lang="en-US" altLang="ja-JP" dirty="0" smtClean="0"/>
              <a:t>(or 160MHz)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This increases the frame collision probability at STAs which are placed in OBSS environment </a:t>
            </a:r>
            <a:r>
              <a:rPr lang="en-US" altLang="ja-JP" dirty="0" smtClean="0"/>
              <a:t>(especially</a:t>
            </a:r>
            <a:r>
              <a:rPr lang="en-US" altLang="ja-JP" dirty="0"/>
              <a:t>, when APs are hidden to each other).</a:t>
            </a:r>
          </a:p>
          <a:p>
            <a:r>
              <a:rPr lang="en-US" altLang="ja-JP" dirty="0"/>
              <a:t>Moreover, </a:t>
            </a:r>
            <a:r>
              <a:rPr lang="en-US" altLang="ja-JP" dirty="0" smtClean="0"/>
              <a:t>TGac </a:t>
            </a:r>
            <a:r>
              <a:rPr lang="en-US" altLang="ja-JP" dirty="0"/>
              <a:t>allows transmitting very large (up to 1 MB) A-MPDUs in one transmission attempt.</a:t>
            </a:r>
          </a:p>
          <a:p>
            <a:pPr lvl="1"/>
            <a:r>
              <a:rPr lang="en-US" altLang="ja-JP" dirty="0"/>
              <a:t>Therefore, the duration of a frame transmission </a:t>
            </a:r>
            <a:r>
              <a:rPr lang="en-US" altLang="ja-JP" dirty="0" smtClean="0"/>
              <a:t>tends to be longer. </a:t>
            </a:r>
            <a:endParaRPr lang="en-US" altLang="ja-JP" dirty="0"/>
          </a:p>
          <a:p>
            <a:pPr lvl="1"/>
            <a:r>
              <a:rPr lang="en-US" altLang="ja-JP" dirty="0"/>
              <a:t>This also may increase the frame collision probability </a:t>
            </a:r>
            <a:r>
              <a:rPr lang="en-US" altLang="ja-JP" dirty="0" smtClean="0"/>
              <a:t>especially </a:t>
            </a:r>
            <a:r>
              <a:rPr lang="en-US" altLang="ja-JP" dirty="0"/>
              <a:t>at STAs in OBSS environment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TGac</a:t>
            </a:r>
            <a:r>
              <a:rPr kumimoji="1" lang="en-US" altLang="ja-JP" dirty="0" smtClean="0"/>
              <a:t>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DL MU-MIMO, which allows simultaneous frame transmissions to different STAs, is a key feature in TGac.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Multi-RTS [2], Multiple CTSs [3] schemes (hereafter called MU-RTS scheme) were presented in September 2010 </a:t>
            </a:r>
            <a:r>
              <a:rPr lang="en-GB" altLang="ja-JP" dirty="0" smtClean="0"/>
              <a:t>meeting, </a:t>
            </a:r>
            <a:r>
              <a:rPr lang="en-GB" altLang="ja-JP" dirty="0"/>
              <a:t>and </a:t>
            </a:r>
            <a:r>
              <a:rPr lang="en-GB" altLang="ja-JP" dirty="0" smtClean="0"/>
              <a:t>showed </a:t>
            </a:r>
            <a:r>
              <a:rPr lang="en-GB" altLang="ja-JP" dirty="0"/>
              <a:t>qualitatively </a:t>
            </a:r>
            <a:r>
              <a:rPr lang="en-GB" altLang="ja-JP" dirty="0" smtClean="0"/>
              <a:t>the </a:t>
            </a:r>
            <a:r>
              <a:rPr lang="en-GB" altLang="ja-JP" dirty="0"/>
              <a:t>importance of MAC protection mechanism [4] for TGac. </a:t>
            </a:r>
            <a:endParaRPr lang="en-GB" altLang="ja-JP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Straw </a:t>
            </a:r>
            <a:r>
              <a:rPr lang="en-GB" altLang="ja-JP" dirty="0"/>
              <a:t>Poll results are summarised in page 3 of Ref. [5</a:t>
            </a:r>
            <a:r>
              <a:rPr lang="en-GB" altLang="ja-JP" dirty="0" smtClean="0"/>
              <a:t>].</a:t>
            </a:r>
            <a:endParaRPr lang="en-GB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Even </a:t>
            </a:r>
            <a:r>
              <a:rPr lang="en-GB" altLang="ja-JP" dirty="0" smtClean="0"/>
              <a:t>though </a:t>
            </a:r>
            <a:r>
              <a:rPr lang="en-GB" altLang="ja-JP" dirty="0"/>
              <a:t>OBSS scenarios are complicated [6], TGac agrees to see how 11ac devices behave in OBSS environment [7, 8].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So far, however, not that much evaluation results were presented</a:t>
            </a:r>
            <a:r>
              <a:rPr lang="en-GB" altLang="ja-JP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In next slides </a:t>
            </a:r>
            <a:r>
              <a:rPr lang="en-GB" altLang="ja-JP" dirty="0" smtClean="0"/>
              <a:t>we show some OBSS simulation results.</a:t>
            </a:r>
            <a:endParaRPr lang="en-GB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Frame sequence for </a:t>
            </a:r>
            <a:r>
              <a:rPr kumimoji="1" lang="en-US" altLang="ja-JP" dirty="0" smtClean="0"/>
              <a:t>MU-RTS scheme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-36512" y="2420888"/>
            <a:ext cx="9001000" cy="3312368"/>
            <a:chOff x="-252536" y="2924944"/>
            <a:chExt cx="9001000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1331640" y="3933056"/>
              <a:ext cx="7272807" cy="2304256"/>
              <a:chOff x="1043608" y="2204864"/>
              <a:chExt cx="7272807" cy="33843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-7251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57555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7915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12236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コネクタ 47"/>
              <p:cNvCxnSpPr/>
              <p:nvPr/>
            </p:nvCxnSpPr>
            <p:spPr bwMode="auto">
              <a:xfrm rot="5400000">
                <a:off x="1799692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 rot="5400000">
                <a:off x="22317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 rot="5400000">
                <a:off x="43919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直線コネクタ 50"/>
              <p:cNvCxnSpPr/>
              <p:nvPr/>
            </p:nvCxnSpPr>
            <p:spPr bwMode="auto">
              <a:xfrm rot="5400000">
                <a:off x="48240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504005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直線コネクタ 52"/>
              <p:cNvCxnSpPr/>
              <p:nvPr/>
            </p:nvCxnSpPr>
            <p:spPr bwMode="auto">
              <a:xfrm rot="5400000">
                <a:off x="547209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直線コネクタ 53"/>
              <p:cNvCxnSpPr/>
              <p:nvPr/>
            </p:nvCxnSpPr>
            <p:spPr bwMode="auto">
              <a:xfrm rot="5400000">
                <a:off x="61921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線コネクタ 54"/>
              <p:cNvCxnSpPr/>
              <p:nvPr/>
            </p:nvCxnSpPr>
            <p:spPr bwMode="auto">
              <a:xfrm rot="5400000">
                <a:off x="66242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17595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 rot="5400000">
                <a:off x="24477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 rot="5400000">
                <a:off x="-64858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405080" y="4077072"/>
              <a:ext cx="8343384" cy="2016224"/>
              <a:chOff x="107824" y="2852936"/>
              <a:chExt cx="8562947" cy="201622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9" name="直線矢印コネクタ 38"/>
              <p:cNvCxnSpPr/>
              <p:nvPr/>
            </p:nvCxnSpPr>
            <p:spPr bwMode="auto">
              <a:xfrm>
                <a:off x="107824" y="2852936"/>
                <a:ext cx="8562947" cy="0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40" name="直線矢印コネクタ 39"/>
              <p:cNvCxnSpPr>
                <a:stCxn id="36" idx="3"/>
              </p:cNvCxnSpPr>
              <p:nvPr/>
            </p:nvCxnSpPr>
            <p:spPr bwMode="auto">
              <a:xfrm flipV="1">
                <a:off x="107824" y="3356992"/>
                <a:ext cx="8562947" cy="1161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直線矢印コネクタ 40"/>
              <p:cNvCxnSpPr>
                <a:stCxn id="37" idx="3"/>
              </p:cNvCxnSpPr>
              <p:nvPr/>
            </p:nvCxnSpPr>
            <p:spPr bwMode="auto">
              <a:xfrm flipV="1">
                <a:off x="107824" y="3861048"/>
                <a:ext cx="8562947" cy="1161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直線矢印コネクタ 41"/>
              <p:cNvCxnSpPr>
                <a:stCxn id="38" idx="3"/>
              </p:cNvCxnSpPr>
              <p:nvPr/>
            </p:nvCxnSpPr>
            <p:spPr bwMode="auto">
              <a:xfrm>
                <a:off x="139083" y="4859288"/>
                <a:ext cx="8531688" cy="9872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-252536" y="3924344"/>
              <a:ext cx="688073" cy="2312968"/>
              <a:chOff x="-339219" y="2719953"/>
              <a:chExt cx="688073" cy="2312968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-233966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-339219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-339219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-339219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直線矢印コネクタ 7"/>
            <p:cNvCxnSpPr/>
            <p:nvPr/>
          </p:nvCxnSpPr>
          <p:spPr bwMode="auto">
            <a:xfrm>
              <a:off x="2411760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>
              <a:off x="2771098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11760" y="367914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4831433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グループ化 73"/>
            <p:cNvGrpSpPr/>
            <p:nvPr/>
          </p:nvGrpSpPr>
          <p:grpSpPr>
            <a:xfrm>
              <a:off x="3203848" y="4797152"/>
              <a:ext cx="4864219" cy="954107"/>
              <a:chOff x="3059832" y="3573016"/>
              <a:chExt cx="4864219" cy="954107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3059832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380312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 rot="5400000" flipH="1">
              <a:off x="7890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444208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1331640" y="2924944"/>
              <a:ext cx="7272808" cy="3168352"/>
              <a:chOff x="1331640" y="2924944"/>
              <a:chExt cx="7272808" cy="3168352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2123728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637220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2771800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 bwMode="auto">
              <a:xfrm>
                <a:off x="702027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 bwMode="auto">
              <a:xfrm>
                <a:off x="3779913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 bwMode="auto">
              <a:xfrm>
                <a:off x="8172400" y="58052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4"/>
              <p:cNvGrpSpPr/>
              <p:nvPr/>
            </p:nvGrpSpPr>
            <p:grpSpPr>
              <a:xfrm>
                <a:off x="4427984" y="2924944"/>
                <a:ext cx="1728192" cy="288032"/>
                <a:chOff x="4139254" y="2132856"/>
                <a:chExt cx="1719808" cy="288032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2" name="直線矢印コネクタ 31"/>
                <p:cNvCxnSpPr/>
                <p:nvPr/>
              </p:nvCxnSpPr>
              <p:spPr bwMode="auto">
                <a:xfrm>
                  <a:off x="4999158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4" name="グループ化 24"/>
              <p:cNvGrpSpPr/>
              <p:nvPr/>
            </p:nvGrpSpPr>
            <p:grpSpPr>
              <a:xfrm>
                <a:off x="4427984" y="3211388"/>
                <a:ext cx="1728192" cy="288032"/>
                <a:chOff x="4139254" y="2132856"/>
                <a:chExt cx="1719808" cy="288032"/>
              </a:xfrm>
            </p:grpSpPr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0" name="直線矢印コネクタ 29"/>
                <p:cNvCxnSpPr/>
                <p:nvPr/>
              </p:nvCxnSpPr>
              <p:spPr bwMode="auto">
                <a:xfrm>
                  <a:off x="500335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5" name="正方形/長方形 24"/>
              <p:cNvSpPr/>
              <p:nvPr/>
            </p:nvSpPr>
            <p:spPr bwMode="auto">
              <a:xfrm>
                <a:off x="1331640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MU-RTS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6" name="グループ化 20"/>
              <p:cNvGrpSpPr/>
              <p:nvPr/>
            </p:nvGrpSpPr>
            <p:grpSpPr>
              <a:xfrm>
                <a:off x="4427984" y="3787452"/>
                <a:ext cx="1728192" cy="288032"/>
                <a:chOff x="4139254" y="2132856"/>
                <a:chExt cx="1719808" cy="288032"/>
              </a:xfrm>
            </p:grpSpPr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8" name="直線矢印コネクタ 27"/>
                <p:cNvCxnSpPr/>
                <p:nvPr/>
              </p:nvCxnSpPr>
              <p:spPr bwMode="auto">
                <a:xfrm>
                  <a:off x="500335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6228184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 bwMode="auto">
          <a:xfrm>
            <a:off x="7020272" y="1556792"/>
            <a:ext cx="1944216" cy="936104"/>
          </a:xfrm>
          <a:prstGeom prst="wedgeRoundRectCallout">
            <a:avLst>
              <a:gd name="adj1" fmla="val -56071"/>
              <a:gd name="adj2" fmla="val 8464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can transmit A-MPDUs to up to 4 STAs simultaneously using DL MU-MIMO technique.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195736" y="1556792"/>
            <a:ext cx="2232247" cy="1150540"/>
          </a:xfrm>
          <a:prstGeom prst="wedgeRoundRectCallout">
            <a:avLst>
              <a:gd name="adj1" fmla="val 56633"/>
              <a:gd name="adj2" fmla="val 36324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sends DATA frame only to STAs who 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replied with CTSs.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</a:t>
            </a: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length of an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A-MPDU depends on the current number of MSDUs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buffered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at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5148064" y="5661248"/>
            <a:ext cx="1728192" cy="720080"/>
          </a:xfrm>
          <a:prstGeom prst="wedgeRoundRectCallout">
            <a:avLst>
              <a:gd name="adj1" fmla="val 73407"/>
              <a:gd name="adj2" fmla="val -19526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2024844"/>
            <a:ext cx="1872208" cy="900100"/>
          </a:xfrm>
          <a:prstGeom prst="wedgeRoundRectCallout">
            <a:avLst>
              <a:gd name="adj1" fmla="val 23510"/>
              <a:gd name="adj2" fmla="val 7460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When AP accesses to medium, it first transmits a </a:t>
            </a: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CTStoSelf followed by MU-RTS </a:t>
            </a: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[2, 3].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15349"/>
              <a:gd name="adj2" fmla="val -25909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55576" y="3284984"/>
            <a:ext cx="576064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CTStoSelf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 rot="5400000">
            <a:off x="179512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 rot="5400000">
            <a:off x="-396552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90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 and scenarios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4" name="グループ化 5"/>
          <p:cNvGrpSpPr/>
          <p:nvPr/>
        </p:nvGrpSpPr>
        <p:grpSpPr>
          <a:xfrm>
            <a:off x="251520" y="3429000"/>
            <a:ext cx="4049176" cy="2439888"/>
            <a:chOff x="1547664" y="2348880"/>
            <a:chExt cx="5616624" cy="3384376"/>
          </a:xfrm>
        </p:grpSpPr>
        <p:sp>
          <p:nvSpPr>
            <p:cNvPr id="5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9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グループ化 5"/>
          <p:cNvGrpSpPr/>
          <p:nvPr/>
        </p:nvGrpSpPr>
        <p:grpSpPr>
          <a:xfrm>
            <a:off x="5012432" y="3429000"/>
            <a:ext cx="3367608" cy="2439888"/>
            <a:chOff x="2058708" y="2348880"/>
            <a:chExt cx="4671218" cy="3384376"/>
          </a:xfrm>
        </p:grpSpPr>
        <p:sp>
          <p:nvSpPr>
            <p:cNvPr id="22" name="Oval 5"/>
            <p:cNvSpPr/>
            <p:nvPr/>
          </p:nvSpPr>
          <p:spPr>
            <a:xfrm>
              <a:off x="3345551" y="2348880"/>
              <a:ext cx="3384375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Oval 6"/>
            <p:cNvSpPr/>
            <p:nvPr/>
          </p:nvSpPr>
          <p:spPr>
            <a:xfrm>
              <a:off x="2058708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Oval 17"/>
            <p:cNvSpPr/>
            <p:nvPr/>
          </p:nvSpPr>
          <p:spPr>
            <a:xfrm>
              <a:off x="4785709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26" name="Oval 7"/>
            <p:cNvSpPr/>
            <p:nvPr/>
          </p:nvSpPr>
          <p:spPr>
            <a:xfrm>
              <a:off x="3498867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439948" y="4201344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609189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257297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79512" y="1700808"/>
            <a:ext cx="4089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xSTAs (x=1,2,…,4) hear signal of the other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AP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and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90864" y="6003612"/>
            <a:ext cx="11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68144" y="6003612"/>
            <a:ext cx="157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non-hidden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IRANTHA@WDVDPY0FUVWYY5H6" val="3875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2266</TotalTime>
  <Words>2154</Words>
  <Application>Microsoft Office PowerPoint</Application>
  <PresentationFormat>画面に合わせる (4:3)</PresentationFormat>
  <Paragraphs>472</Paragraphs>
  <Slides>20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802-11-Submission</vt:lpstr>
      <vt:lpstr>Performance evaluation of MU-RTS under OBSS environment</vt:lpstr>
      <vt:lpstr>PowerPoint プレゼンテーション</vt:lpstr>
      <vt:lpstr>Abstract</vt:lpstr>
      <vt:lpstr>Statistical analysis for the number of OBSSs according to “Housing and Land Survey*” in Japan</vt:lpstr>
      <vt:lpstr>Statistical analysis for the number of OBSSs according to “Housing and Land Survey*” in Japan</vt:lpstr>
      <vt:lpstr>OBSS issue</vt:lpstr>
      <vt:lpstr>TGac background</vt:lpstr>
      <vt:lpstr>Frame sequence for MU-RTS scheme</vt:lpstr>
      <vt:lpstr>Simulation conditions and scenarios</vt:lpstr>
      <vt:lpstr>PowerPoint プレゼンテーション</vt:lpstr>
      <vt:lpstr>Parameter values</vt:lpstr>
      <vt:lpstr>Simulation results</vt:lpstr>
      <vt:lpstr>Summary</vt:lpstr>
      <vt:lpstr>References</vt:lpstr>
      <vt:lpstr>Annex</vt:lpstr>
      <vt:lpstr>Will it work with single legacy RTS/CTS?</vt:lpstr>
      <vt:lpstr>Will it work with single legacy RTS/CTS?</vt:lpstr>
      <vt:lpstr>Will it work with single legacy RTS/CTS?</vt:lpstr>
      <vt:lpstr>How about multiple legacy RTSs/CTSs with a round-robin manner?</vt:lpstr>
      <vt:lpstr>How about multiple legacy RTSs/CTSs with a round-robin manner?</vt:lpstr>
    </vt:vector>
  </TitlesOfParts>
  <Company>NTT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MU-RTS under OBSS environment</dc:title>
  <dc:subject>Performance evaluation of MU-RTS under OBSS environment</dc:subject>
  <dc:creator>B. A. Hirantha Sithira Abeysekera</dc:creator>
  <cp:lastModifiedBy>B. A. Hirantha Sithira Abeysekera</cp:lastModifiedBy>
  <cp:revision>168</cp:revision>
  <cp:lastPrinted>1601-01-01T00:00:00Z</cp:lastPrinted>
  <dcterms:created xsi:type="dcterms:W3CDTF">2010-10-30T15:48:48Z</dcterms:created>
  <dcterms:modified xsi:type="dcterms:W3CDTF">2010-11-10T14:24:33Z</dcterms:modified>
</cp:coreProperties>
</file>