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93" r:id="rId2"/>
    <p:sldId id="290" r:id="rId3"/>
    <p:sldId id="334" r:id="rId4"/>
    <p:sldId id="309" r:id="rId5"/>
    <p:sldId id="339" r:id="rId6"/>
    <p:sldId id="343" r:id="rId7"/>
    <p:sldId id="344" r:id="rId8"/>
    <p:sldId id="342" r:id="rId9"/>
    <p:sldId id="338" r:id="rId10"/>
    <p:sldId id="323" r:id="rId11"/>
    <p:sldId id="340" r:id="rId12"/>
    <p:sldId id="341" r:id="rId13"/>
    <p:sldId id="320" r:id="rId14"/>
    <p:sldId id="336" r:id="rId15"/>
    <p:sldId id="332" r:id="rId16"/>
  </p:sldIdLst>
  <p:sldSz cx="9144000" cy="6858000" type="screen4x3"/>
  <p:notesSz cx="6934200" cy="9280525"/>
  <p:defaultTextStyle>
    <a:defPPr>
      <a:defRPr lang="en-US"/>
    </a:defPPr>
    <a:lvl1pPr algn="l" rtl="0" fontAlgn="base">
      <a:spcBef>
        <a:spcPct val="0"/>
      </a:spcBef>
      <a:spcAft>
        <a:spcPct val="0"/>
      </a:spcAft>
      <a:defRPr sz="1000" kern="1200">
        <a:solidFill>
          <a:schemeClr val="tx1"/>
        </a:solidFill>
        <a:latin typeface="Times New Roman" pitchFamily="18" charset="0"/>
        <a:ea typeface="+mn-ea"/>
        <a:cs typeface="+mn-cs"/>
      </a:defRPr>
    </a:lvl1pPr>
    <a:lvl2pPr marL="457200" algn="l" rtl="0" fontAlgn="base">
      <a:spcBef>
        <a:spcPct val="0"/>
      </a:spcBef>
      <a:spcAft>
        <a:spcPct val="0"/>
      </a:spcAft>
      <a:defRPr sz="1000" kern="1200">
        <a:solidFill>
          <a:schemeClr val="tx1"/>
        </a:solidFill>
        <a:latin typeface="Times New Roman" pitchFamily="18" charset="0"/>
        <a:ea typeface="+mn-ea"/>
        <a:cs typeface="+mn-cs"/>
      </a:defRPr>
    </a:lvl2pPr>
    <a:lvl3pPr marL="914400" algn="l" rtl="0" fontAlgn="base">
      <a:spcBef>
        <a:spcPct val="0"/>
      </a:spcBef>
      <a:spcAft>
        <a:spcPct val="0"/>
      </a:spcAft>
      <a:defRPr sz="1000" kern="1200">
        <a:solidFill>
          <a:schemeClr val="tx1"/>
        </a:solidFill>
        <a:latin typeface="Times New Roman" pitchFamily="18" charset="0"/>
        <a:ea typeface="+mn-ea"/>
        <a:cs typeface="+mn-cs"/>
      </a:defRPr>
    </a:lvl3pPr>
    <a:lvl4pPr marL="1371600" algn="l" rtl="0" fontAlgn="base">
      <a:spcBef>
        <a:spcPct val="0"/>
      </a:spcBef>
      <a:spcAft>
        <a:spcPct val="0"/>
      </a:spcAft>
      <a:defRPr sz="1000" kern="1200">
        <a:solidFill>
          <a:schemeClr val="tx1"/>
        </a:solidFill>
        <a:latin typeface="Times New Roman" pitchFamily="18" charset="0"/>
        <a:ea typeface="+mn-ea"/>
        <a:cs typeface="+mn-cs"/>
      </a:defRPr>
    </a:lvl4pPr>
    <a:lvl5pPr marL="1828800" algn="l" rtl="0" fontAlgn="base">
      <a:spcBef>
        <a:spcPct val="0"/>
      </a:spcBef>
      <a:spcAft>
        <a:spcPct val="0"/>
      </a:spcAft>
      <a:defRPr sz="1000" kern="1200">
        <a:solidFill>
          <a:schemeClr val="tx1"/>
        </a:solidFill>
        <a:latin typeface="Times New Roman" pitchFamily="18" charset="0"/>
        <a:ea typeface="+mn-ea"/>
        <a:cs typeface="+mn-cs"/>
      </a:defRPr>
    </a:lvl5pPr>
    <a:lvl6pPr marL="2286000" algn="l" defTabSz="914400" rtl="0" eaLnBrk="1" latinLnBrk="0" hangingPunct="1">
      <a:defRPr sz="1000" kern="1200">
        <a:solidFill>
          <a:schemeClr val="tx1"/>
        </a:solidFill>
        <a:latin typeface="Times New Roman" pitchFamily="18" charset="0"/>
        <a:ea typeface="+mn-ea"/>
        <a:cs typeface="+mn-cs"/>
      </a:defRPr>
    </a:lvl6pPr>
    <a:lvl7pPr marL="2743200" algn="l" defTabSz="914400" rtl="0" eaLnBrk="1" latinLnBrk="0" hangingPunct="1">
      <a:defRPr sz="1000" kern="1200">
        <a:solidFill>
          <a:schemeClr val="tx1"/>
        </a:solidFill>
        <a:latin typeface="Times New Roman" pitchFamily="18" charset="0"/>
        <a:ea typeface="+mn-ea"/>
        <a:cs typeface="+mn-cs"/>
      </a:defRPr>
    </a:lvl7pPr>
    <a:lvl8pPr marL="3200400" algn="l" defTabSz="914400" rtl="0" eaLnBrk="1" latinLnBrk="0" hangingPunct="1">
      <a:defRPr sz="1000" kern="1200">
        <a:solidFill>
          <a:schemeClr val="tx1"/>
        </a:solidFill>
        <a:latin typeface="Times New Roman" pitchFamily="18" charset="0"/>
        <a:ea typeface="+mn-ea"/>
        <a:cs typeface="+mn-cs"/>
      </a:defRPr>
    </a:lvl8pPr>
    <a:lvl9pPr marL="3657600" algn="l" defTabSz="914400" rtl="0" eaLnBrk="1" latinLnBrk="0" hangingPunct="1">
      <a:defRPr sz="1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939" autoAdjust="0"/>
    <p:restoredTop sz="96182" autoAdjust="0"/>
  </p:normalViewPr>
  <p:slideViewPr>
    <p:cSldViewPr>
      <p:cViewPr>
        <p:scale>
          <a:sx n="100" d="100"/>
          <a:sy n="100" d="100"/>
        </p:scale>
        <p:origin x="-408" y="-72"/>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1974" y="-7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sz="1200"/>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sz="1200"/>
            </a:lvl1pPr>
          </a:lstStyle>
          <a:p>
            <a:pPr>
              <a:defRPr/>
            </a:pPr>
            <a:r>
              <a:rPr lang="en-US"/>
              <a:t>Page </a:t>
            </a:r>
            <a:fld id="{9EAC9BC0-7BAA-4E94-B892-C339A73A774E}"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t>Month Year</a:t>
            </a:r>
          </a:p>
        </p:txBody>
      </p:sp>
      <p:sp>
        <p:nvSpPr>
          <p:cNvPr id="61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sz="1200"/>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sz="1200"/>
            </a:lvl1pPr>
          </a:lstStyle>
          <a:p>
            <a:pPr>
              <a:defRPr/>
            </a:pPr>
            <a:r>
              <a:rPr lang="en-US"/>
              <a:t>Page </a:t>
            </a:r>
            <a:fld id="{7F7B7254-7805-424F-8675-D8A8E4376401}"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sz="120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ChangeArrowheads="1"/>
          </p:cNvSpPr>
          <p:nvPr>
            <p:ph type="hdr" sz="quarter"/>
          </p:nvPr>
        </p:nvSpPr>
        <p:spPr>
          <a:noFill/>
        </p:spPr>
        <p:txBody>
          <a:bodyPr/>
          <a:lstStyle/>
          <a:p>
            <a:r>
              <a:rPr lang="en-US" smtClean="0">
                <a:cs typeface="Arial" charset="0"/>
              </a:rPr>
              <a:t>doc.: IEEE 802.11-yy/xxxxr0</a:t>
            </a:r>
          </a:p>
        </p:txBody>
      </p:sp>
      <p:sp>
        <p:nvSpPr>
          <p:cNvPr id="9218" name="Rectangle 3"/>
          <p:cNvSpPr>
            <a:spLocks noGrp="1" noChangeArrowheads="1"/>
          </p:cNvSpPr>
          <p:nvPr>
            <p:ph type="dt" sz="quarter" idx="1"/>
          </p:nvPr>
        </p:nvSpPr>
        <p:spPr>
          <a:noFill/>
        </p:spPr>
        <p:txBody>
          <a:bodyPr/>
          <a:lstStyle/>
          <a:p>
            <a:r>
              <a:rPr lang="en-US" smtClean="0">
                <a:cs typeface="Arial" charset="0"/>
              </a:rPr>
              <a:t>Month Year</a:t>
            </a:r>
          </a:p>
        </p:txBody>
      </p:sp>
      <p:sp>
        <p:nvSpPr>
          <p:cNvPr id="9219" name="Rectangle 6"/>
          <p:cNvSpPr>
            <a:spLocks noGrp="1" noChangeArrowheads="1"/>
          </p:cNvSpPr>
          <p:nvPr>
            <p:ph type="ftr" sz="quarter" idx="4"/>
          </p:nvPr>
        </p:nvSpPr>
        <p:spPr>
          <a:noFill/>
        </p:spPr>
        <p:txBody>
          <a:bodyPr/>
          <a:lstStyle/>
          <a:p>
            <a:pPr lvl="4"/>
            <a:r>
              <a:rPr lang="en-US" smtClean="0">
                <a:cs typeface="Arial" charset="0"/>
              </a:rPr>
              <a:t>John Doe, Some Company</a:t>
            </a:r>
          </a:p>
        </p:txBody>
      </p:sp>
      <p:sp>
        <p:nvSpPr>
          <p:cNvPr id="9220" name="Rectangle 7"/>
          <p:cNvSpPr>
            <a:spLocks noGrp="1" noChangeArrowheads="1"/>
          </p:cNvSpPr>
          <p:nvPr>
            <p:ph type="sldNum" sz="quarter" idx="5"/>
          </p:nvPr>
        </p:nvSpPr>
        <p:spPr>
          <a:noFill/>
        </p:spPr>
        <p:txBody>
          <a:bodyPr/>
          <a:lstStyle/>
          <a:p>
            <a:r>
              <a:rPr lang="en-US" smtClean="0">
                <a:cs typeface="Arial" charset="0"/>
              </a:rPr>
              <a:t>Page </a:t>
            </a:r>
            <a:fld id="{BD6C2D54-B18D-4A16-8ABC-E11AAE8F6A72}" type="slidenum">
              <a:rPr lang="en-US" smtClean="0">
                <a:cs typeface="Arial" charset="0"/>
              </a:rPr>
              <a:pPr/>
              <a:t>1</a:t>
            </a:fld>
            <a:endParaRPr lang="en-US" smtClean="0">
              <a:cs typeface="Arial" charset="0"/>
            </a:endParaRPr>
          </a:p>
        </p:txBody>
      </p:sp>
      <p:sp>
        <p:nvSpPr>
          <p:cNvPr id="9221" name="Rectangle 2"/>
          <p:cNvSpPr>
            <a:spLocks noGrp="1" noRot="1" noChangeAspect="1" noChangeArrowheads="1" noTextEdit="1"/>
          </p:cNvSpPr>
          <p:nvPr>
            <p:ph type="sldImg"/>
          </p:nvPr>
        </p:nvSpPr>
        <p:spPr>
          <a:xfrm>
            <a:off x="1154113" y="701675"/>
            <a:ext cx="4625975" cy="3468688"/>
          </a:xfrm>
          <a:ln/>
        </p:spPr>
      </p:sp>
      <p:sp>
        <p:nvSpPr>
          <p:cNvPr id="922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a:t>Click to edit Master title style</a:t>
            </a:r>
          </a:p>
        </p:txBody>
      </p:sp>
      <p:sp>
        <p:nvSpPr>
          <p:cNvPr id="3"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533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a:p>
        </p:txBody>
      </p:sp>
      <p:sp>
        <p:nvSpPr>
          <p:cNvPr id="2" name="Slide Number Placeholder 8"/>
          <p:cNvSpPr txBox="1">
            <a:spLocks noGrp="1"/>
          </p:cNvSpPr>
          <p:nvPr userDrawn="1"/>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defRPr/>
            </a:pPr>
            <a:r>
              <a:rPr lang="en-US" sz="1200"/>
              <a:t>Slide </a:t>
            </a:r>
            <a:fld id="{DF30267D-3D13-40E5-A244-EB96733FFC0B}" type="slidenum">
              <a:rPr lang="en-US" sz="1200"/>
              <a:pPr algn="ctr" eaLnBrk="0" hangingPunct="0">
                <a:defRPr/>
              </a:pPr>
              <a:t>‹#›</a:t>
            </a:fld>
            <a:endParaRPr lang="en-US" sz="1200"/>
          </a:p>
        </p:txBody>
      </p:sp>
      <p:sp>
        <p:nvSpPr>
          <p:cNvPr id="13323" name="Rectangle 11"/>
          <p:cNvSpPr>
            <a:spLocks noChangeArrowheads="1"/>
          </p:cNvSpPr>
          <p:nvPr userDrawn="1"/>
        </p:nvSpPr>
        <p:spPr bwMode="auto">
          <a:xfrm>
            <a:off x="5181600" y="334963"/>
            <a:ext cx="3263900" cy="274637"/>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a:t>doc.: IEEE 802.11-10/1092r0</a:t>
            </a:r>
          </a:p>
        </p:txBody>
      </p:sp>
      <p:sp>
        <p:nvSpPr>
          <p:cNvPr id="1035" name="Text Box 11"/>
          <p:cNvSpPr txBox="1">
            <a:spLocks noChangeArrowheads="1"/>
          </p:cNvSpPr>
          <p:nvPr userDrawn="1"/>
        </p:nvSpPr>
        <p:spPr bwMode="auto">
          <a:xfrm>
            <a:off x="593725" y="6437313"/>
            <a:ext cx="895350" cy="274637"/>
          </a:xfrm>
          <a:prstGeom prst="rect">
            <a:avLst/>
          </a:prstGeom>
          <a:noFill/>
          <a:ln w="9525">
            <a:noFill/>
            <a:miter lim="800000"/>
            <a:headEnd/>
            <a:tailEnd/>
          </a:ln>
          <a:effectLst/>
        </p:spPr>
        <p:txBody>
          <a:bodyPr wrap="none">
            <a:spAutoFit/>
          </a:bodyPr>
          <a:lstStyle/>
          <a:p>
            <a:pPr>
              <a:defRPr/>
            </a:pPr>
            <a:r>
              <a:rPr lang="en-US" sz="1200"/>
              <a:t>Submission</a:t>
            </a:r>
          </a:p>
        </p:txBody>
      </p:sp>
      <p:sp>
        <p:nvSpPr>
          <p:cNvPr id="1036" name="Text Box 12"/>
          <p:cNvSpPr txBox="1">
            <a:spLocks noChangeArrowheads="1"/>
          </p:cNvSpPr>
          <p:nvPr userDrawn="1"/>
        </p:nvSpPr>
        <p:spPr bwMode="auto">
          <a:xfrm>
            <a:off x="5943600" y="6430963"/>
            <a:ext cx="2679700" cy="274637"/>
          </a:xfrm>
          <a:prstGeom prst="rect">
            <a:avLst/>
          </a:prstGeom>
          <a:noFill/>
          <a:ln w="9525">
            <a:noFill/>
            <a:miter lim="800000"/>
            <a:headEnd/>
            <a:tailEnd/>
          </a:ln>
          <a:effectLst/>
        </p:spPr>
        <p:txBody>
          <a:bodyPr wrap="none">
            <a:spAutoFit/>
          </a:bodyPr>
          <a:lstStyle/>
          <a:p>
            <a:pPr>
              <a:defRPr/>
            </a:pPr>
            <a:r>
              <a:rPr lang="en-US" sz="1200"/>
              <a:t>Simone Merlin, Qualcomm Incorporated</a:t>
            </a:r>
          </a:p>
        </p:txBody>
      </p:sp>
      <p:sp>
        <p:nvSpPr>
          <p:cNvPr id="3" name="Rectangle 11"/>
          <p:cNvSpPr>
            <a:spLocks noChangeArrowheads="1"/>
          </p:cNvSpPr>
          <p:nvPr userDrawn="1"/>
        </p:nvSpPr>
        <p:spPr bwMode="auto">
          <a:xfrm>
            <a:off x="685800" y="304800"/>
            <a:ext cx="1568450" cy="274638"/>
          </a:xfrm>
          <a:prstGeom prst="rect">
            <a:avLst/>
          </a:prstGeom>
          <a:noFill/>
          <a:ln w="9525">
            <a:noFill/>
            <a:miter lim="800000"/>
            <a:headEnd/>
            <a:tailEnd/>
          </a:ln>
          <a:effectLst/>
        </p:spPr>
        <p:txBody>
          <a:bodyPr wrap="none" lIns="0" tIns="0" rIns="0" bIns="0" anchor="b">
            <a:spAutoFit/>
          </a:bodyPr>
          <a:lstStyle/>
          <a:p>
            <a:pPr marL="342900" indent="-342900" eaLnBrk="0" hangingPunct="0">
              <a:defRPr/>
            </a:pPr>
            <a:r>
              <a:rPr lang="en-US" sz="1800" b="1"/>
              <a:t>September 2010</a:t>
            </a:r>
          </a:p>
        </p:txBody>
      </p:sp>
    </p:spTree>
  </p:cSld>
  <p:clrMap bg1="lt1" tx1="dk1" bg2="lt2" tx2="dk2" accent1="accent1" accent2="accent2" accent3="accent3" accent4="accent4" accent5="accent5" accent6="accent6" hlink="hlink" folHlink="folHlink"/>
  <p:sldLayoutIdLst>
    <p:sldLayoutId id="2147483652" r:id="rId1"/>
    <p:sldLayoutId id="2147483651" r:id="rId2"/>
    <p:sldLayoutId id="2147483650" r:id="rId3"/>
    <p:sldLayoutId id="2147483649" r:id="rId4"/>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3.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3.xml"/><Relationship Id="rId1" Type="http://schemas.openxmlformats.org/officeDocument/2006/relationships/vmlDrawing" Target="../drawings/vmlDrawing3.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3.xml"/><Relationship Id="rId1" Type="http://schemas.openxmlformats.org/officeDocument/2006/relationships/vmlDrawing" Target="../drawings/vmlDrawing4.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5" name="Slide Number Placeholder 4"/>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sz="1200"/>
              <a:t>Slide </a:t>
            </a:r>
            <a:fld id="{5FC6772C-1309-4493-9774-DB3D68D5EA9A}" type="slidenum">
              <a:rPr lang="en-US" sz="1200"/>
              <a:pPr algn="ctr" eaLnBrk="0" hangingPunct="0"/>
              <a:t>1</a:t>
            </a:fld>
            <a:endParaRPr lang="en-US" sz="1200"/>
          </a:p>
        </p:txBody>
      </p:sp>
      <p:sp>
        <p:nvSpPr>
          <p:cNvPr id="8226" name="Rectangle 2"/>
          <p:cNvSpPr>
            <a:spLocks noGrp="1" noChangeArrowheads="1"/>
          </p:cNvSpPr>
          <p:nvPr>
            <p:ph type="title" idx="4294967295"/>
          </p:nvPr>
        </p:nvSpPr>
        <p:spPr>
          <a:xfrm>
            <a:off x="533400" y="685800"/>
            <a:ext cx="8305800" cy="1066800"/>
          </a:xfrm>
        </p:spPr>
        <p:txBody>
          <a:bodyPr/>
          <a:lstStyle/>
          <a:p>
            <a:pPr eaLnBrk="1" hangingPunct="1"/>
            <a:r>
              <a:rPr lang="en-US" smtClean="0">
                <a:solidFill>
                  <a:schemeClr val="tx1"/>
                </a:solidFill>
              </a:rPr>
              <a:t>ACK Protocol and Backoff Procedure</a:t>
            </a:r>
            <a:br>
              <a:rPr lang="en-US" smtClean="0">
                <a:solidFill>
                  <a:schemeClr val="tx1"/>
                </a:solidFill>
              </a:rPr>
            </a:br>
            <a:r>
              <a:rPr lang="en-US" smtClean="0">
                <a:solidFill>
                  <a:schemeClr val="tx1"/>
                </a:solidFill>
              </a:rPr>
              <a:t> for MU-MIMO</a:t>
            </a:r>
          </a:p>
        </p:txBody>
      </p:sp>
      <p:sp>
        <p:nvSpPr>
          <p:cNvPr id="8227" name="Rectangle 12"/>
          <p:cNvSpPr>
            <a:spLocks noChangeArrowheads="1"/>
          </p:cNvSpPr>
          <p:nvPr/>
        </p:nvSpPr>
        <p:spPr bwMode="auto">
          <a:xfrm>
            <a:off x="685800" y="1905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
        <p:nvSpPr>
          <p:cNvPr id="8228" name="Rectangle 3"/>
          <p:cNvSpPr>
            <a:spLocks noChangeArrowheads="1"/>
          </p:cNvSpPr>
          <p:nvPr/>
        </p:nvSpPr>
        <p:spPr bwMode="auto">
          <a:xfrm>
            <a:off x="609600" y="1676400"/>
            <a:ext cx="7772400" cy="381000"/>
          </a:xfrm>
          <a:prstGeom prst="rect">
            <a:avLst/>
          </a:prstGeom>
          <a:noFill/>
          <a:ln w="9525">
            <a:noFill/>
            <a:miter lim="800000"/>
            <a:headEnd/>
            <a:tailEnd/>
          </a:ln>
        </p:spPr>
        <p:txBody>
          <a:bodyPr lIns="92075" tIns="46038" rIns="92075" bIns="46038"/>
          <a:lstStyle/>
          <a:p>
            <a:pPr marL="342900" indent="-342900" algn="ctr">
              <a:spcBef>
                <a:spcPct val="20000"/>
              </a:spcBef>
            </a:pPr>
            <a:r>
              <a:rPr kumimoji="1" lang="en-US" altLang="ja-JP" sz="2000" b="1">
                <a:ea typeface="MS PGothic"/>
                <a:cs typeface="MS PGothic"/>
              </a:rPr>
              <a:t>Date:</a:t>
            </a:r>
            <a:r>
              <a:rPr kumimoji="1" lang="en-US" altLang="ja-JP" sz="2000">
                <a:ea typeface="MS PGothic"/>
                <a:cs typeface="MS PGothic"/>
              </a:rPr>
              <a:t> 2010-09-14</a:t>
            </a:r>
          </a:p>
        </p:txBody>
      </p:sp>
      <p:graphicFrame>
        <p:nvGraphicFramePr>
          <p:cNvPr id="8224" name="Object 9"/>
          <p:cNvGraphicFramePr>
            <a:graphicFrameLocks noChangeAspect="1"/>
          </p:cNvGraphicFramePr>
          <p:nvPr/>
        </p:nvGraphicFramePr>
        <p:xfrm>
          <a:off x="609600" y="2514600"/>
          <a:ext cx="7924800" cy="4048125"/>
        </p:xfrm>
        <a:graphic>
          <a:graphicData uri="http://schemas.openxmlformats.org/presentationml/2006/ole">
            <p:oleObj spid="_x0000_s8224" name="Document" r:id="rId4" imgW="8065069" imgH="4133448"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r>
              <a:rPr lang="en-US" sz="2800" smtClean="0"/>
              <a:t>Backoff rules in 802.11n</a:t>
            </a:r>
          </a:p>
        </p:txBody>
      </p:sp>
      <p:sp>
        <p:nvSpPr>
          <p:cNvPr id="51202" name="Rectangle 3"/>
          <p:cNvSpPr>
            <a:spLocks noGrp="1" noChangeArrowheads="1"/>
          </p:cNvSpPr>
          <p:nvPr>
            <p:ph type="body" idx="1"/>
          </p:nvPr>
        </p:nvSpPr>
        <p:spPr>
          <a:xfrm>
            <a:off x="685800" y="1524000"/>
            <a:ext cx="7924800" cy="4876800"/>
          </a:xfrm>
        </p:spPr>
        <p:txBody>
          <a:bodyPr/>
          <a:lstStyle/>
          <a:p>
            <a:pPr>
              <a:lnSpc>
                <a:spcPct val="90000"/>
              </a:lnSpc>
            </a:pPr>
            <a:r>
              <a:rPr lang="en-US" sz="1800" smtClean="0"/>
              <a:t>Recall: rules in section 9.9.1.5 of 802.11n-2009</a:t>
            </a:r>
            <a:r>
              <a:rPr lang="en-US" sz="1800" i="1" smtClean="0"/>
              <a:t> </a:t>
            </a:r>
            <a:r>
              <a:rPr lang="en-US" sz="1800" smtClean="0"/>
              <a:t>(EDCA backoff procedure)</a:t>
            </a:r>
          </a:p>
          <a:p>
            <a:pPr lvl="1">
              <a:lnSpc>
                <a:spcPct val="90000"/>
              </a:lnSpc>
            </a:pPr>
            <a:r>
              <a:rPr lang="en-US" sz="1600" smtClean="0"/>
              <a:t>A frame transmission failure on the first frame of a TXOP shall trigger the exponential backoff</a:t>
            </a:r>
          </a:p>
          <a:p>
            <a:pPr lvl="1">
              <a:lnSpc>
                <a:spcPct val="90000"/>
              </a:lnSpc>
            </a:pPr>
            <a:r>
              <a:rPr lang="en-US" sz="1600" smtClean="0"/>
              <a:t>A frame transmission failure on a frame that is not the first one in the TXOP, triggers the exponential backoff procedure at the end of the TXOP, unless PIFS recovery is performed (when allowed)</a:t>
            </a:r>
          </a:p>
          <a:p>
            <a:pPr lvl="1">
              <a:lnSpc>
                <a:spcPct val="90000"/>
              </a:lnSpc>
            </a:pPr>
            <a:r>
              <a:rPr lang="en-US" sz="1600" smtClean="0"/>
              <a:t>A frame transmission failure is defined as the absence of the requested immediate response or the reception of an incorrect response</a:t>
            </a:r>
          </a:p>
          <a:p>
            <a:pPr marL="1143000" lvl="2">
              <a:lnSpc>
                <a:spcPct val="90000"/>
              </a:lnSpc>
            </a:pPr>
            <a:r>
              <a:rPr lang="en-US" sz="1600" b="1" smtClean="0"/>
              <a:t>For a MU PPDU we use the same definition</a:t>
            </a:r>
          </a:p>
          <a:p>
            <a:pPr marL="1143000" lvl="2">
              <a:lnSpc>
                <a:spcPct val="90000"/>
              </a:lnSpc>
            </a:pPr>
            <a:endParaRPr lang="en-US" sz="1200" smtClean="0"/>
          </a:p>
          <a:p>
            <a:pPr lvl="1">
              <a:lnSpc>
                <a:spcPct val="90000"/>
              </a:lnSpc>
            </a:pPr>
            <a:r>
              <a:rPr lang="en-US" sz="1600" smtClean="0"/>
              <a:t>A successful frame that is the last one in the TXOP triggers a post backoff</a:t>
            </a:r>
          </a:p>
          <a:p>
            <a:pPr lvl="1">
              <a:lnSpc>
                <a:spcPct val="90000"/>
              </a:lnSpc>
            </a:pPr>
            <a:r>
              <a:rPr lang="en-US" sz="1600" smtClean="0"/>
              <a:t>A successful frame is a frame that does not require a response or that correctly receives the requested response </a:t>
            </a:r>
          </a:p>
          <a:p>
            <a:pPr marL="1143000" lvl="2">
              <a:lnSpc>
                <a:spcPct val="90000"/>
              </a:lnSpc>
            </a:pPr>
            <a:r>
              <a:rPr lang="en-US" sz="1600" b="1" smtClean="0"/>
              <a:t>For a MU PPDU we use the same definition</a:t>
            </a:r>
          </a:p>
          <a:p>
            <a:pPr lvl="1">
              <a:lnSpc>
                <a:spcPct val="90000"/>
              </a:lnSpc>
            </a:pPr>
            <a:endParaRPr lang="en-US" sz="1600" smtClean="0"/>
          </a:p>
          <a:p>
            <a:pPr lvl="1">
              <a:lnSpc>
                <a:spcPct val="90000"/>
              </a:lnSpc>
            </a:pPr>
            <a:r>
              <a:rPr lang="en-US" sz="1600" smtClean="0"/>
              <a:t>Other events that trigger the backoff procedure are i) internal collision with a higher priority AC and ii) the detection of a busy medium at the moment the backoff expires</a:t>
            </a:r>
          </a:p>
          <a:p>
            <a:pPr marL="1143000" lvl="2">
              <a:lnSpc>
                <a:spcPct val="90000"/>
              </a:lnSpc>
            </a:pPr>
            <a:r>
              <a:rPr lang="en-US" sz="1600" b="1" smtClean="0"/>
              <a:t>These events do not require any different specification for the MU-MIMO case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r>
              <a:rPr lang="en-US" sz="2800" smtClean="0"/>
              <a:t>Backoff procedure for MU-MIMO</a:t>
            </a:r>
          </a:p>
        </p:txBody>
      </p:sp>
      <p:sp>
        <p:nvSpPr>
          <p:cNvPr id="52226" name="Rectangle 3"/>
          <p:cNvSpPr>
            <a:spLocks noGrp="1" noChangeArrowheads="1"/>
          </p:cNvSpPr>
          <p:nvPr>
            <p:ph type="body" idx="1"/>
          </p:nvPr>
        </p:nvSpPr>
        <p:spPr>
          <a:xfrm>
            <a:off x="685800" y="1524000"/>
            <a:ext cx="7772400" cy="4800600"/>
          </a:xfrm>
        </p:spPr>
        <p:txBody>
          <a:bodyPr/>
          <a:lstStyle/>
          <a:p>
            <a:pPr>
              <a:lnSpc>
                <a:spcPct val="80000"/>
              </a:lnSpc>
            </a:pPr>
            <a:r>
              <a:rPr lang="en-US" sz="1800" smtClean="0"/>
              <a:t>Rules in section </a:t>
            </a:r>
            <a:r>
              <a:rPr lang="en-US" sz="1600" smtClean="0"/>
              <a:t>9.9.1.5 of 802.11n-2009</a:t>
            </a:r>
            <a:r>
              <a:rPr lang="en-US" sz="1800" smtClean="0"/>
              <a:t> can be directly applied to the MU-MIMO acknowledgment frame exchange</a:t>
            </a:r>
          </a:p>
          <a:p>
            <a:pPr lvl="1">
              <a:lnSpc>
                <a:spcPct val="80000"/>
              </a:lnSpc>
            </a:pPr>
            <a:r>
              <a:rPr lang="en-US" sz="1600" smtClean="0"/>
              <a:t>If one of the frames in the MU-PPDU requires immediate response, </a:t>
            </a:r>
            <a:r>
              <a:rPr lang="en-US" sz="1600" b="1" smtClean="0"/>
              <a:t>a missing or incorrect immediate response indicates a failed MU-PPDU </a:t>
            </a:r>
            <a:r>
              <a:rPr lang="en-US" sz="1600" smtClean="0"/>
              <a:t>and triggers the backoff procedure according to </a:t>
            </a:r>
            <a:r>
              <a:rPr lang="en-US" sz="1400" smtClean="0"/>
              <a:t>9.9.1.5</a:t>
            </a:r>
            <a:endParaRPr lang="en-US" sz="1600" smtClean="0"/>
          </a:p>
          <a:p>
            <a:pPr lvl="2">
              <a:lnSpc>
                <a:spcPct val="80000"/>
              </a:lnSpc>
            </a:pPr>
            <a:r>
              <a:rPr lang="en-US" sz="1400" smtClean="0"/>
              <a:t>E.g. If MU-PPDU is the first in the TXOP, exponential backoff procedure shall be invoked</a:t>
            </a:r>
          </a:p>
          <a:p>
            <a:pPr lvl="2">
              <a:lnSpc>
                <a:spcPct val="80000"/>
              </a:lnSpc>
            </a:pPr>
            <a:r>
              <a:rPr lang="en-US" sz="1400" smtClean="0"/>
              <a:t>E.g. If MU-PPDU is not the first in the TXOP, exponential backoff procedure may be invoked</a:t>
            </a:r>
          </a:p>
          <a:p>
            <a:pPr lvl="2">
              <a:lnSpc>
                <a:spcPct val="80000"/>
              </a:lnSpc>
            </a:pPr>
            <a:r>
              <a:rPr lang="en-US" sz="1400" smtClean="0"/>
              <a:t>Missing or incorrect immediate response is a way to detect a collision on the MU-PPDU</a:t>
            </a:r>
          </a:p>
          <a:p>
            <a:pPr lvl="1">
              <a:lnSpc>
                <a:spcPct val="80000"/>
              </a:lnSpc>
            </a:pPr>
            <a:endParaRPr lang="en-US" sz="1600" smtClean="0"/>
          </a:p>
          <a:p>
            <a:pPr lvl="1">
              <a:lnSpc>
                <a:spcPct val="80000"/>
              </a:lnSpc>
            </a:pPr>
            <a:r>
              <a:rPr lang="en-US" sz="1600" smtClean="0"/>
              <a:t>If no immediate response to the MU-PPDU is required, the backoff procedure may still be triggered by a missing or incorrect response to, e.g., a BAR sent later in the same TXOP, as allowed by </a:t>
            </a:r>
            <a:r>
              <a:rPr lang="en-US" sz="1400" smtClean="0"/>
              <a:t>9.9.1.5</a:t>
            </a:r>
            <a:endParaRPr lang="en-US" sz="1600" smtClean="0"/>
          </a:p>
          <a:p>
            <a:pPr lvl="2">
              <a:lnSpc>
                <a:spcPct val="80000"/>
              </a:lnSpc>
            </a:pPr>
            <a:r>
              <a:rPr lang="en-US" sz="1400" smtClean="0"/>
              <a:t>The EDCA backoff procedure may be invoked </a:t>
            </a:r>
          </a:p>
          <a:p>
            <a:pPr lvl="2">
              <a:lnSpc>
                <a:spcPct val="80000"/>
              </a:lnSpc>
            </a:pPr>
            <a:r>
              <a:rPr lang="en-US" sz="1400" smtClean="0"/>
              <a:t>A collision on the MU-PPDU is not directly detected</a:t>
            </a:r>
          </a:p>
          <a:p>
            <a:pPr lvl="1">
              <a:lnSpc>
                <a:spcPct val="80000"/>
              </a:lnSpc>
            </a:pPr>
            <a:endParaRPr lang="en-US" sz="1600" b="1" smtClean="0"/>
          </a:p>
          <a:p>
            <a:pPr lvl="1">
              <a:lnSpc>
                <a:spcPct val="80000"/>
              </a:lnSpc>
            </a:pPr>
            <a:r>
              <a:rPr lang="en-US" sz="1600" b="1" smtClean="0"/>
              <a:t>A MU PPDU is successful if none of the frames require an immediate response or if the required immediate response is correctly received</a:t>
            </a:r>
            <a:r>
              <a:rPr lang="en-US" sz="1600" smtClean="0"/>
              <a:t>  </a:t>
            </a:r>
          </a:p>
          <a:p>
            <a:pPr lvl="2">
              <a:lnSpc>
                <a:spcPct val="80000"/>
              </a:lnSpc>
            </a:pPr>
            <a:r>
              <a:rPr lang="en-US" sz="1400" smtClean="0"/>
              <a:t>E.g. If the MU-PPDU is part of the last frame exchange of the TXOP and it receives the immediate response, backoff procedure is invoked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r>
              <a:rPr lang="en-US" sz="2800" smtClean="0"/>
              <a:t>Conclusions</a:t>
            </a:r>
          </a:p>
        </p:txBody>
      </p:sp>
      <p:sp>
        <p:nvSpPr>
          <p:cNvPr id="53250" name="Rectangle 3"/>
          <p:cNvSpPr>
            <a:spLocks noGrp="1" noChangeArrowheads="1"/>
          </p:cNvSpPr>
          <p:nvPr>
            <p:ph type="body" idx="1"/>
          </p:nvPr>
        </p:nvSpPr>
        <p:spPr>
          <a:xfrm>
            <a:off x="685800" y="1676400"/>
            <a:ext cx="7772400" cy="4419600"/>
          </a:xfrm>
        </p:spPr>
        <p:txBody>
          <a:bodyPr/>
          <a:lstStyle/>
          <a:p>
            <a:pPr>
              <a:lnSpc>
                <a:spcPct val="90000"/>
              </a:lnSpc>
            </a:pPr>
            <a:r>
              <a:rPr lang="en-US" sz="2000" smtClean="0"/>
              <a:t>An acknowledgment mechanism for MU-MIMO, can be implemented with no change to the existing 802.11n rules</a:t>
            </a:r>
          </a:p>
          <a:p>
            <a:pPr lvl="1">
              <a:lnSpc>
                <a:spcPct val="90000"/>
              </a:lnSpc>
            </a:pPr>
            <a:r>
              <a:rPr lang="en-US" sz="1800" smtClean="0"/>
              <a:t>BAR/BA are allowed to be sent after the MU PPDU according to section 9.9.1.4 of 802.11n-2009</a:t>
            </a:r>
          </a:p>
          <a:p>
            <a:pPr lvl="1">
              <a:lnSpc>
                <a:spcPct val="90000"/>
              </a:lnSpc>
            </a:pPr>
            <a:r>
              <a:rPr lang="en-US" sz="1800" smtClean="0"/>
              <a:t>Recovery mechanism specified in 9.9.1.4 can also be leveraged </a:t>
            </a:r>
          </a:p>
          <a:p>
            <a:pPr lvl="1">
              <a:lnSpc>
                <a:spcPct val="90000"/>
              </a:lnSpc>
              <a:buFontTx/>
              <a:buNone/>
            </a:pPr>
            <a:endParaRPr lang="en-US" sz="1800" smtClean="0"/>
          </a:p>
          <a:p>
            <a:pPr>
              <a:lnSpc>
                <a:spcPct val="90000"/>
              </a:lnSpc>
            </a:pPr>
            <a:r>
              <a:rPr lang="en-US" altLang="ja-JP" sz="2000" smtClean="0">
                <a:ea typeface="MS PGothic"/>
                <a:cs typeface="MS PGothic"/>
              </a:rPr>
              <a:t>A rule need be added to avoid collisions from multiple responses</a:t>
            </a:r>
          </a:p>
          <a:p>
            <a:pPr lvl="2">
              <a:lnSpc>
                <a:spcPct val="90000"/>
              </a:lnSpc>
            </a:pPr>
            <a:r>
              <a:rPr lang="en-US" altLang="ja-JP" smtClean="0">
                <a:ea typeface="MS PGothic"/>
                <a:cs typeface="MS PGothic"/>
              </a:rPr>
              <a:t>“In a downlink MU PPDU, at most one A-MPDU is allowed to contain one or more MPDUs that solicit an immediate response”</a:t>
            </a:r>
          </a:p>
          <a:p>
            <a:pPr>
              <a:lnSpc>
                <a:spcPct val="90000"/>
              </a:lnSpc>
              <a:buFontTx/>
              <a:buNone/>
            </a:pPr>
            <a:endParaRPr lang="en-US" sz="2000" smtClean="0"/>
          </a:p>
          <a:p>
            <a:pPr>
              <a:lnSpc>
                <a:spcPct val="90000"/>
              </a:lnSpc>
            </a:pPr>
            <a:r>
              <a:rPr lang="en-US" sz="2000" smtClean="0"/>
              <a:t>Backoff rules in case of MU PPDUs can be the same as in section 9.9.1.5 of 802.11n-2009</a:t>
            </a:r>
          </a:p>
          <a:p>
            <a:pPr lvl="1">
              <a:lnSpc>
                <a:spcPct val="90000"/>
              </a:lnSpc>
            </a:pPr>
            <a:r>
              <a:rPr lang="en-US" sz="1800" smtClean="0"/>
              <a:t>The definition of failed/successful frame exchange for the MU PPDU is based on the immediate response to the MU PPDU</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r>
              <a:rPr lang="en-US" sz="2800" smtClean="0"/>
              <a:t>Straw poll 1</a:t>
            </a:r>
          </a:p>
        </p:txBody>
      </p:sp>
      <p:sp>
        <p:nvSpPr>
          <p:cNvPr id="54274" name="Rectangle 3"/>
          <p:cNvSpPr>
            <a:spLocks noGrp="1" noChangeArrowheads="1"/>
          </p:cNvSpPr>
          <p:nvPr>
            <p:ph type="body" idx="1"/>
          </p:nvPr>
        </p:nvSpPr>
        <p:spPr>
          <a:xfrm>
            <a:off x="685800" y="1600200"/>
            <a:ext cx="7772400" cy="4114800"/>
          </a:xfrm>
        </p:spPr>
        <p:txBody>
          <a:bodyPr/>
          <a:lstStyle/>
          <a:p>
            <a:r>
              <a:rPr lang="en-US" sz="1800" smtClean="0"/>
              <a:t>Do you accept to add to the TGac spec framework document the rule stating that </a:t>
            </a:r>
          </a:p>
          <a:p>
            <a:pPr>
              <a:buFontTx/>
              <a:buNone/>
            </a:pPr>
            <a:r>
              <a:rPr lang="en-US" sz="1800" smtClean="0"/>
              <a:t>	“</a:t>
            </a:r>
            <a:r>
              <a:rPr lang="en-US" altLang="ja-JP" sz="2000" smtClean="0">
                <a:ea typeface="MS PGothic"/>
                <a:cs typeface="MS PGothic"/>
              </a:rPr>
              <a:t>In a downlink MU PPDU, at most one A-MPDU is allowed to contain one or more MPDUs that solicit an immediate response</a:t>
            </a:r>
            <a:r>
              <a:rPr lang="en-US" sz="1800" smtClean="0"/>
              <a:t>”</a:t>
            </a:r>
          </a:p>
          <a:p>
            <a:pPr lvl="1">
              <a:buFontTx/>
              <a:buNone/>
            </a:pPr>
            <a:endParaRPr lang="en-US" sz="16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r>
              <a:rPr lang="en-US" sz="2800" smtClean="0"/>
              <a:t>Straw poll 2</a:t>
            </a:r>
          </a:p>
        </p:txBody>
      </p:sp>
      <p:sp>
        <p:nvSpPr>
          <p:cNvPr id="55298" name="Rectangle 3"/>
          <p:cNvSpPr>
            <a:spLocks noGrp="1" noChangeArrowheads="1"/>
          </p:cNvSpPr>
          <p:nvPr>
            <p:ph type="body" idx="1"/>
          </p:nvPr>
        </p:nvSpPr>
        <p:spPr>
          <a:xfrm>
            <a:off x="609600" y="1600200"/>
            <a:ext cx="7772400" cy="4114800"/>
          </a:xfrm>
        </p:spPr>
        <p:txBody>
          <a:bodyPr/>
          <a:lstStyle/>
          <a:p>
            <a:r>
              <a:rPr lang="en-US" sz="1600" smtClean="0"/>
              <a:t>Do you accept to add to the TGac spec framework document the </a:t>
            </a:r>
            <a:r>
              <a:rPr lang="en-US" sz="1800" smtClean="0"/>
              <a:t>backoff procedure for MU-MIMO as described on slide 11?</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r>
              <a:rPr lang="en-US" sz="2800" smtClean="0"/>
              <a:t>References</a:t>
            </a:r>
          </a:p>
        </p:txBody>
      </p:sp>
      <p:sp>
        <p:nvSpPr>
          <p:cNvPr id="56322" name="Rectangle 3"/>
          <p:cNvSpPr>
            <a:spLocks noGrp="1" noChangeArrowheads="1"/>
          </p:cNvSpPr>
          <p:nvPr>
            <p:ph type="body" idx="1"/>
          </p:nvPr>
        </p:nvSpPr>
        <p:spPr>
          <a:xfrm>
            <a:off x="685800" y="1524000"/>
            <a:ext cx="7772400" cy="4114800"/>
          </a:xfrm>
        </p:spPr>
        <p:txBody>
          <a:bodyPr/>
          <a:lstStyle/>
          <a:p>
            <a:r>
              <a:rPr lang="en-US" sz="1800" smtClean="0"/>
              <a:t>[1] TGac - </a:t>
            </a:r>
            <a:r>
              <a:rPr lang="en-US" altLang="ja-JP" sz="1800" smtClean="0">
                <a:ea typeface="MS PGothic"/>
                <a:cs typeface="MS PGothic"/>
              </a:rPr>
              <a:t>IEEE 802.11-10/0567r1</a:t>
            </a:r>
            <a:endParaRPr lang="ja-JP" altLang="en-US" sz="1800" smtClean="0">
              <a:ea typeface="MS PGothic"/>
              <a:cs typeface="MS PGothic"/>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idx="4294967295"/>
          </p:nvPr>
        </p:nvSpPr>
        <p:spPr/>
        <p:txBody>
          <a:bodyPr/>
          <a:lstStyle/>
          <a:p>
            <a:pPr eaLnBrk="1" hangingPunct="1"/>
            <a:r>
              <a:rPr lang="en-US" smtClean="0"/>
              <a:t>Introduction</a:t>
            </a:r>
          </a:p>
        </p:txBody>
      </p:sp>
      <p:sp>
        <p:nvSpPr>
          <p:cNvPr id="10242" name="Content Placeholder 2"/>
          <p:cNvSpPr>
            <a:spLocks noGrp="1"/>
          </p:cNvSpPr>
          <p:nvPr>
            <p:ph idx="4294967295"/>
          </p:nvPr>
        </p:nvSpPr>
        <p:spPr>
          <a:xfrm>
            <a:off x="685800" y="1600200"/>
            <a:ext cx="7772400" cy="4800600"/>
          </a:xfrm>
        </p:spPr>
        <p:txBody>
          <a:bodyPr/>
          <a:lstStyle/>
          <a:p>
            <a:pPr eaLnBrk="1" hangingPunct="1">
              <a:lnSpc>
                <a:spcPct val="80000"/>
              </a:lnSpc>
            </a:pPr>
            <a:r>
              <a:rPr lang="en-US" sz="1800" smtClean="0"/>
              <a:t>MU MIMO PPDU delivers data to multiple STAs at the same time</a:t>
            </a:r>
          </a:p>
          <a:p>
            <a:pPr eaLnBrk="1" hangingPunct="1">
              <a:lnSpc>
                <a:spcPct val="80000"/>
              </a:lnSpc>
            </a:pPr>
            <a:endParaRPr lang="en-US" sz="1800" smtClean="0"/>
          </a:p>
          <a:p>
            <a:pPr eaLnBrk="1" hangingPunct="1">
              <a:lnSpc>
                <a:spcPct val="80000"/>
              </a:lnSpc>
            </a:pPr>
            <a:r>
              <a:rPr lang="en-US" sz="1800" smtClean="0"/>
              <a:t>A mechanism need be defined for gathering acknowledgments from the multiple STAs</a:t>
            </a:r>
          </a:p>
          <a:p>
            <a:pPr lvl="1" eaLnBrk="1" hangingPunct="1">
              <a:lnSpc>
                <a:spcPct val="80000"/>
              </a:lnSpc>
            </a:pPr>
            <a:r>
              <a:rPr lang="en-US" sz="1600" smtClean="0"/>
              <a:t>In [1], a polled scheme and a scheduled scheme were shown</a:t>
            </a:r>
          </a:p>
          <a:p>
            <a:pPr eaLnBrk="1" hangingPunct="1">
              <a:lnSpc>
                <a:spcPct val="80000"/>
              </a:lnSpc>
            </a:pPr>
            <a:endParaRPr lang="en-US" sz="1800" smtClean="0"/>
          </a:p>
          <a:p>
            <a:pPr eaLnBrk="1" hangingPunct="1">
              <a:lnSpc>
                <a:spcPct val="80000"/>
              </a:lnSpc>
            </a:pPr>
            <a:r>
              <a:rPr lang="en-US" sz="1800" smtClean="0"/>
              <a:t>An acknowledgment mechanism for MU MIMO based on polling can be implemented with no change to the existing 802.11n rules</a:t>
            </a:r>
          </a:p>
          <a:p>
            <a:pPr lvl="1" eaLnBrk="1" hangingPunct="1">
              <a:lnSpc>
                <a:spcPct val="80000"/>
              </a:lnSpc>
            </a:pPr>
            <a:r>
              <a:rPr lang="en-US" sz="1600" smtClean="0"/>
              <a:t>One additional rule is required just to avoid that multiple acknowledgments are sent at the same time right after the MU PPDU</a:t>
            </a:r>
          </a:p>
          <a:p>
            <a:pPr eaLnBrk="1" hangingPunct="1">
              <a:lnSpc>
                <a:spcPct val="80000"/>
              </a:lnSpc>
              <a:buFontTx/>
              <a:buNone/>
            </a:pPr>
            <a:endParaRPr lang="en-US" sz="1800" smtClean="0"/>
          </a:p>
          <a:p>
            <a:pPr eaLnBrk="1" hangingPunct="1">
              <a:lnSpc>
                <a:spcPct val="80000"/>
              </a:lnSpc>
            </a:pPr>
            <a:r>
              <a:rPr lang="en-US" sz="1800" smtClean="0"/>
              <a:t>Backoff rules as defined in 802.11n also apply directly to the MU MIMO case</a:t>
            </a:r>
          </a:p>
          <a:p>
            <a:pPr eaLnBrk="1" hangingPunct="1">
              <a:lnSpc>
                <a:spcPct val="80000"/>
              </a:lnSpc>
            </a:pPr>
            <a:endParaRPr lang="en-US" sz="1800" smtClean="0"/>
          </a:p>
          <a:p>
            <a:pPr eaLnBrk="1" hangingPunct="1">
              <a:lnSpc>
                <a:spcPct val="80000"/>
              </a:lnSpc>
            </a:pPr>
            <a:r>
              <a:rPr lang="en-US" sz="1800" smtClean="0"/>
              <a:t>The following slides provide a background of existing 802.11n rules and how they can be used to implement an acknowledgment protocol for MU MIMO, and specify the new rule to be added</a:t>
            </a:r>
          </a:p>
        </p:txBody>
      </p:sp>
      <p:sp>
        <p:nvSpPr>
          <p:cNvPr id="10243" name="Slide Number Placeholder 3"/>
          <p:cNvSpPr>
            <a:spLocks noGrp="1"/>
          </p:cNvSpPr>
          <p:nvPr>
            <p:ph type="sldNum" sz="quarter" idx="4294967295"/>
          </p:nvPr>
        </p:nvSpPr>
        <p:spPr bwMode="auto">
          <a:xfrm>
            <a:off x="4344988" y="6475413"/>
            <a:ext cx="530225" cy="182562"/>
          </a:xfrm>
          <a:prstGeom prst="rect">
            <a:avLst/>
          </a:prstGeom>
          <a:noFill/>
          <a:ln>
            <a:miter lim="800000"/>
            <a:headEnd/>
            <a:tailEnd/>
          </a:ln>
        </p:spPr>
        <p:txBody>
          <a:bodyPr wrap="none" lIns="0" tIns="0" rIns="0" bIns="0">
            <a:spAutoFit/>
          </a:bodyPr>
          <a:lstStyle/>
          <a:p>
            <a:pPr algn="ctr" eaLnBrk="0" hangingPunct="0"/>
            <a:r>
              <a:rPr lang="en-US" sz="1200"/>
              <a:t>Slide </a:t>
            </a:r>
            <a:fld id="{2C0F2F12-ECA2-423B-99BB-95F7D4A54381}" type="slidenum">
              <a:rPr lang="en-US" sz="1200"/>
              <a:pPr algn="ctr" eaLnBrk="0" hangingPunct="0"/>
              <a:t>2</a:t>
            </a:fld>
            <a:endParaRPr lang="en-US" sz="12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p:nvPr>
        </p:nvSpPr>
        <p:spPr>
          <a:xfrm>
            <a:off x="685800" y="838200"/>
            <a:ext cx="7772400" cy="533400"/>
          </a:xfrm>
        </p:spPr>
        <p:txBody>
          <a:bodyPr/>
          <a:lstStyle/>
          <a:p>
            <a:r>
              <a:rPr lang="en-US" sz="2800" smtClean="0"/>
              <a:t>Acknowledgment Protocol for MU MIMO</a:t>
            </a:r>
            <a:br>
              <a:rPr lang="en-US" sz="2800" smtClean="0"/>
            </a:br>
            <a:r>
              <a:rPr lang="en-US" sz="2800" smtClean="0"/>
              <a:t>Based on 802.11n Specs (I)</a:t>
            </a:r>
          </a:p>
        </p:txBody>
      </p:sp>
      <p:sp>
        <p:nvSpPr>
          <p:cNvPr id="11266" name="Rectangle 3"/>
          <p:cNvSpPr>
            <a:spLocks noGrp="1" noChangeArrowheads="1"/>
          </p:cNvSpPr>
          <p:nvPr>
            <p:ph type="body" idx="1"/>
          </p:nvPr>
        </p:nvSpPr>
        <p:spPr>
          <a:xfrm>
            <a:off x="762000" y="1524000"/>
            <a:ext cx="7696200" cy="4419600"/>
          </a:xfrm>
        </p:spPr>
        <p:txBody>
          <a:bodyPr/>
          <a:lstStyle/>
          <a:p>
            <a:pPr>
              <a:lnSpc>
                <a:spcPct val="80000"/>
              </a:lnSpc>
              <a:buFontTx/>
              <a:buNone/>
            </a:pPr>
            <a:endParaRPr lang="en-US" sz="1800" smtClean="0"/>
          </a:p>
          <a:p>
            <a:pPr>
              <a:lnSpc>
                <a:spcPct val="80000"/>
              </a:lnSpc>
              <a:buFontTx/>
              <a:buNone/>
            </a:pPr>
            <a:r>
              <a:rPr lang="en-US" sz="1600" smtClean="0"/>
              <a:t>Use of 802.11n Ack policies </a:t>
            </a:r>
          </a:p>
          <a:p>
            <a:pPr>
              <a:lnSpc>
                <a:spcPct val="80000"/>
              </a:lnSpc>
              <a:buFontTx/>
              <a:buNone/>
            </a:pPr>
            <a:endParaRPr lang="en-US" sz="1600" smtClean="0"/>
          </a:p>
          <a:p>
            <a:pPr>
              <a:lnSpc>
                <a:spcPct val="80000"/>
              </a:lnSpc>
            </a:pPr>
            <a:r>
              <a:rPr lang="en-US" sz="1600" smtClean="0"/>
              <a:t>Existing acknowledgement policies in 802.11n can be used to define the acknowledgment mechanism for DL MU MIMO</a:t>
            </a:r>
          </a:p>
          <a:p>
            <a:pPr lvl="1">
              <a:lnSpc>
                <a:spcPct val="80000"/>
              </a:lnSpc>
            </a:pPr>
            <a:r>
              <a:rPr lang="en-US" sz="1400" smtClean="0"/>
              <a:t>For QoS Data, Ack policy determines the following response:</a:t>
            </a:r>
          </a:p>
          <a:p>
            <a:pPr lvl="2">
              <a:lnSpc>
                <a:spcPct val="80000"/>
              </a:lnSpc>
            </a:pPr>
            <a:r>
              <a:rPr lang="en-US" sz="1200" smtClean="0"/>
              <a:t>“Implicit Block Ack Request” solicits an immediate response</a:t>
            </a:r>
          </a:p>
          <a:p>
            <a:pPr lvl="2">
              <a:lnSpc>
                <a:spcPct val="80000"/>
              </a:lnSpc>
            </a:pPr>
            <a:r>
              <a:rPr lang="en-US" sz="1200" smtClean="0"/>
              <a:t>“Block Ack” implies no immediate response, AP will poll STA for response later</a:t>
            </a:r>
          </a:p>
          <a:p>
            <a:pPr lvl="2">
              <a:lnSpc>
                <a:spcPct val="80000"/>
              </a:lnSpc>
            </a:pPr>
            <a:r>
              <a:rPr lang="en-US" sz="1200" smtClean="0"/>
              <a:t>“No Ack” implies no response</a:t>
            </a:r>
          </a:p>
          <a:p>
            <a:pPr lvl="1">
              <a:lnSpc>
                <a:spcPct val="80000"/>
              </a:lnSpc>
            </a:pPr>
            <a:r>
              <a:rPr lang="en-US" sz="1400" smtClean="0"/>
              <a:t>For Data: </a:t>
            </a:r>
          </a:p>
          <a:p>
            <a:pPr lvl="2">
              <a:lnSpc>
                <a:spcPct val="80000"/>
              </a:lnSpc>
            </a:pPr>
            <a:r>
              <a:rPr lang="en-US" sz="1200" smtClean="0"/>
              <a:t>Immediate ACK response implied by Normal Ack policy</a:t>
            </a:r>
            <a:r>
              <a:rPr lang="en-US" smtClean="0"/>
              <a:t> </a:t>
            </a:r>
            <a:endParaRPr lang="en-US" sz="800" u="sng" smtClean="0"/>
          </a:p>
          <a:p>
            <a:pPr lvl="1">
              <a:lnSpc>
                <a:spcPct val="80000"/>
              </a:lnSpc>
            </a:pPr>
            <a:endParaRPr lang="en-US" sz="1200" u="sng" smtClean="0"/>
          </a:p>
          <a:p>
            <a:pPr>
              <a:lnSpc>
                <a:spcPct val="80000"/>
              </a:lnSpc>
            </a:pPr>
            <a:r>
              <a:rPr lang="en-US" sz="1600" smtClean="0"/>
              <a:t>In a DL MU MIMO PPDU, AP shall ensure that Ack policies set for the multiple recipient STAs solicit immediate response from at most one STA</a:t>
            </a:r>
          </a:p>
          <a:p>
            <a:pPr lvl="1">
              <a:lnSpc>
                <a:spcPct val="80000"/>
              </a:lnSpc>
            </a:pPr>
            <a:r>
              <a:rPr lang="en-US" sz="1400" smtClean="0"/>
              <a:t>Avoid colliding responses</a:t>
            </a:r>
          </a:p>
          <a:p>
            <a:pPr lvl="1">
              <a:lnSpc>
                <a:spcPct val="80000"/>
              </a:lnSpc>
              <a:buFontTx/>
              <a:buNone/>
            </a:pPr>
            <a:endParaRPr lang="en-US" sz="1400" smtClean="0"/>
          </a:p>
          <a:p>
            <a:pPr>
              <a:lnSpc>
                <a:spcPct val="80000"/>
              </a:lnSpc>
            </a:pPr>
            <a:r>
              <a:rPr lang="en-US" sz="1600" smtClean="0"/>
              <a:t>Frames to other STAs shall have “No Ack” or “Block Ack” policy</a:t>
            </a:r>
          </a:p>
          <a:p>
            <a:pPr lvl="1">
              <a:lnSpc>
                <a:spcPct val="80000"/>
              </a:lnSpc>
            </a:pPr>
            <a:r>
              <a:rPr lang="en-US" sz="1400" smtClean="0"/>
              <a:t>STAs with a “Block Ack” policy should be polled by sending a BAR frame</a:t>
            </a:r>
          </a:p>
          <a:p>
            <a:pPr>
              <a:lnSpc>
                <a:spcPct val="80000"/>
              </a:lnSpc>
            </a:pPr>
            <a:endParaRPr lang="en-US" sz="20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p:nvPr>
        </p:nvSpPr>
        <p:spPr/>
        <p:txBody>
          <a:bodyPr/>
          <a:lstStyle/>
          <a:p>
            <a:r>
              <a:rPr lang="en-US" sz="2800" smtClean="0"/>
              <a:t>Enabling Polled Ack Protocol </a:t>
            </a:r>
          </a:p>
        </p:txBody>
      </p:sp>
      <p:sp>
        <p:nvSpPr>
          <p:cNvPr id="12290" name="Rectangle 4"/>
          <p:cNvSpPr>
            <a:spLocks noGrp="1" noChangeArrowheads="1"/>
          </p:cNvSpPr>
          <p:nvPr>
            <p:ph type="body" idx="1"/>
          </p:nvPr>
        </p:nvSpPr>
        <p:spPr>
          <a:xfrm>
            <a:off x="838200" y="1524000"/>
            <a:ext cx="7543800" cy="3886200"/>
          </a:xfrm>
        </p:spPr>
        <p:txBody>
          <a:bodyPr/>
          <a:lstStyle/>
          <a:p>
            <a:pPr marL="381000" indent="-381000">
              <a:lnSpc>
                <a:spcPct val="80000"/>
              </a:lnSpc>
              <a:buFontTx/>
              <a:buNone/>
            </a:pPr>
            <a:r>
              <a:rPr lang="en-US" altLang="ja-JP" sz="2000" smtClean="0">
                <a:ea typeface="MS PGothic"/>
                <a:cs typeface="MS PGothic"/>
              </a:rPr>
              <a:t>Necessary additions to 802.11 spec </a:t>
            </a:r>
            <a:endParaRPr lang="en-US" sz="1600" smtClean="0"/>
          </a:p>
          <a:p>
            <a:pPr marL="381000" indent="-381000">
              <a:lnSpc>
                <a:spcPct val="80000"/>
              </a:lnSpc>
              <a:buFontTx/>
              <a:buNone/>
            </a:pPr>
            <a:endParaRPr lang="en-US" sz="2000" smtClean="0"/>
          </a:p>
          <a:p>
            <a:pPr marL="381000" indent="-381000">
              <a:lnSpc>
                <a:spcPct val="80000"/>
              </a:lnSpc>
            </a:pPr>
            <a:r>
              <a:rPr lang="en-US" altLang="ja-JP" sz="1800" smtClean="0">
                <a:ea typeface="MS PGothic"/>
                <a:cs typeface="MS PGothic"/>
              </a:rPr>
              <a:t>In a downlink MU PPDU, at most one A-MPDU is allowed to contain one or more MPDUs that solicit an immediate response</a:t>
            </a:r>
          </a:p>
          <a:p>
            <a:pPr marL="800100" lvl="1" indent="-342900">
              <a:lnSpc>
                <a:spcPct val="80000"/>
              </a:lnSpc>
            </a:pPr>
            <a:endParaRPr lang="en-US" sz="1800" smtClean="0"/>
          </a:p>
          <a:p>
            <a:pPr marL="381000" indent="-381000">
              <a:lnSpc>
                <a:spcPct val="80000"/>
              </a:lnSpc>
            </a:pPr>
            <a:r>
              <a:rPr lang="en-US" sz="1600" smtClean="0"/>
              <a:t>Just for clarification, note that the previous rule allows, for instance, for the following combinations of data</a:t>
            </a:r>
          </a:p>
          <a:p>
            <a:pPr marL="800100" lvl="1" indent="-342900">
              <a:lnSpc>
                <a:spcPct val="80000"/>
              </a:lnSpc>
              <a:buFontTx/>
              <a:buAutoNum type="arabicPeriod"/>
            </a:pPr>
            <a:r>
              <a:rPr lang="en-US" sz="1400" smtClean="0"/>
              <a:t>A-MPDU for one of the STAs with QoS Control field Ack policy bits 5,6 set to 00 (Implicit Block Ack Request), A-MPDUs for all other destinations with QoS Control field Ack policy bits 5,6 set to 11  (block ACK) or  10 (No-ACK policy) </a:t>
            </a:r>
          </a:p>
          <a:p>
            <a:pPr marL="800100" lvl="1" indent="-342900">
              <a:lnSpc>
                <a:spcPct val="80000"/>
              </a:lnSpc>
              <a:buFont typeface="Times New Roman" pitchFamily="18" charset="0"/>
              <a:buAutoNum type="arabicPeriod"/>
            </a:pPr>
            <a:r>
              <a:rPr lang="en-US" sz="1400" smtClean="0"/>
              <a:t>A-MPDU with Non QoS data for one of the STAs requiring  Normal ACK. A-MPDUs for all other destinations with QoS Control field Ack policy bits 5,6 set to 11 (Block ack) or 10 (No-ACK policy) </a:t>
            </a:r>
          </a:p>
          <a:p>
            <a:pPr marL="800100" lvl="1" indent="-342900">
              <a:lnSpc>
                <a:spcPct val="80000"/>
              </a:lnSpc>
              <a:buFont typeface="Times New Roman" pitchFamily="18" charset="0"/>
              <a:buAutoNum type="arabicPeriod"/>
            </a:pPr>
            <a:r>
              <a:rPr lang="en-US" sz="1400" smtClean="0"/>
              <a:t>All A-MPDUs with QoS Control field Ack policy bits 5,6  set to either  10 (No-ACK) or 11 (Block ACK) policy</a:t>
            </a:r>
            <a:br>
              <a:rPr lang="en-US" sz="1400" smtClean="0"/>
            </a:br>
            <a:endParaRPr lang="en-US" sz="1400" smtClean="0"/>
          </a:p>
          <a:p>
            <a:pPr marL="381000" indent="-381000">
              <a:lnSpc>
                <a:spcPct val="80000"/>
              </a:lnSpc>
              <a:buFont typeface="Times New Roman" pitchFamily="18" charset="0"/>
              <a:buAutoNum type="arabicPeriod"/>
            </a:pPr>
            <a:endParaRPr lang="en-US" sz="16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a:xfrm>
            <a:off x="685800" y="838200"/>
            <a:ext cx="7772400" cy="533400"/>
          </a:xfrm>
        </p:spPr>
        <p:txBody>
          <a:bodyPr/>
          <a:lstStyle/>
          <a:p>
            <a:r>
              <a:rPr lang="en-US" sz="2800" smtClean="0"/>
              <a:t>Acknowledgment Protocol for MU MIMO</a:t>
            </a:r>
            <a:br>
              <a:rPr lang="en-US" sz="2800" smtClean="0"/>
            </a:br>
            <a:r>
              <a:rPr lang="en-US" sz="2800" smtClean="0"/>
              <a:t>Based on 802.11n Specs (II)</a:t>
            </a:r>
          </a:p>
        </p:txBody>
      </p:sp>
      <p:sp>
        <p:nvSpPr>
          <p:cNvPr id="13314" name="Rectangle 3"/>
          <p:cNvSpPr>
            <a:spLocks noGrp="1" noChangeArrowheads="1"/>
          </p:cNvSpPr>
          <p:nvPr>
            <p:ph type="body" idx="1"/>
          </p:nvPr>
        </p:nvSpPr>
        <p:spPr>
          <a:xfrm>
            <a:off x="685800" y="1676400"/>
            <a:ext cx="8001000" cy="4648200"/>
          </a:xfrm>
        </p:spPr>
        <p:txBody>
          <a:bodyPr/>
          <a:lstStyle/>
          <a:p>
            <a:pPr>
              <a:lnSpc>
                <a:spcPct val="80000"/>
              </a:lnSpc>
              <a:buFontTx/>
              <a:buNone/>
            </a:pPr>
            <a:endParaRPr lang="en-US" sz="1600" smtClean="0"/>
          </a:p>
          <a:p>
            <a:pPr>
              <a:lnSpc>
                <a:spcPct val="80000"/>
              </a:lnSpc>
              <a:buFontTx/>
              <a:buNone/>
            </a:pPr>
            <a:r>
              <a:rPr lang="en-US" sz="1600" smtClean="0"/>
              <a:t>A poll mechanism for collecting acknowledgments can be implemented by leveraging the rules in sec 9.9.1.4 of 802.11n-2009, with no change</a:t>
            </a:r>
          </a:p>
          <a:p>
            <a:pPr>
              <a:lnSpc>
                <a:spcPct val="80000"/>
              </a:lnSpc>
              <a:buFontTx/>
              <a:buNone/>
            </a:pPr>
            <a:endParaRPr lang="en-US" sz="1600" smtClean="0"/>
          </a:p>
          <a:p>
            <a:pPr>
              <a:lnSpc>
                <a:spcPct val="80000"/>
              </a:lnSpc>
            </a:pPr>
            <a:r>
              <a:rPr lang="en-US" sz="1600" smtClean="0"/>
              <a:t>According to sec 9.9.1.4 in 802.11n-2009, within a TXOP that started with a successful frame exchange, AP is allowed to send a frame (e.g. BAR) SIFS time after the completion of a preceding successful frame exchange;</a:t>
            </a:r>
          </a:p>
          <a:p>
            <a:pPr lvl="1">
              <a:lnSpc>
                <a:spcPct val="80000"/>
              </a:lnSpc>
            </a:pPr>
            <a:r>
              <a:rPr lang="en-US" sz="1400" smtClean="0"/>
              <a:t>Definition of  successful frame exchange includes a frame that receives the expected immediate acknowledgment, and also includes a frame that does not require an [immediate] acknowledgment.</a:t>
            </a:r>
            <a:endParaRPr lang="en-US" sz="1400" b="1" smtClean="0"/>
          </a:p>
          <a:p>
            <a:pPr>
              <a:lnSpc>
                <a:spcPct val="80000"/>
              </a:lnSpc>
            </a:pPr>
            <a:endParaRPr lang="en-US" sz="1600" b="0" smtClean="0"/>
          </a:p>
          <a:p>
            <a:pPr>
              <a:lnSpc>
                <a:spcPct val="80000"/>
              </a:lnSpc>
            </a:pPr>
            <a:r>
              <a:rPr lang="en-US" sz="1600" smtClean="0"/>
              <a:t>An acknowledgment mechanism for MU MIMO can use the same rules </a:t>
            </a:r>
          </a:p>
          <a:p>
            <a:pPr lvl="1">
              <a:lnSpc>
                <a:spcPct val="80000"/>
              </a:lnSpc>
            </a:pPr>
            <a:r>
              <a:rPr lang="en-US" sz="1400" smtClean="0"/>
              <a:t>Following the immediate response to the MU PPDU, AP can poll other STAs for response within the same TXOP. Poll messages can be sent SIFS time after a previous response</a:t>
            </a:r>
          </a:p>
          <a:p>
            <a:pPr lvl="1">
              <a:lnSpc>
                <a:spcPct val="80000"/>
              </a:lnSpc>
            </a:pPr>
            <a:r>
              <a:rPr lang="en-US" sz="1400" smtClean="0"/>
              <a:t>If no immediate response is required for the MU PPDU, AP can poll STAs for response within the same TXOP. Poll messages can be sent SIFS time after the MU PPDU or after a previous response</a:t>
            </a:r>
          </a:p>
          <a:p>
            <a:pPr lvl="1">
              <a:lnSpc>
                <a:spcPct val="80000"/>
              </a:lnSpc>
              <a:buFontTx/>
              <a:buNone/>
            </a:pPr>
            <a:endParaRPr lang="en-US" sz="1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Rectangle 2"/>
          <p:cNvSpPr>
            <a:spLocks noGrp="1" noChangeArrowheads="1"/>
          </p:cNvSpPr>
          <p:nvPr>
            <p:ph type="title" idx="4294967295"/>
          </p:nvPr>
        </p:nvSpPr>
        <p:spPr/>
        <p:txBody>
          <a:bodyPr/>
          <a:lstStyle/>
          <a:p>
            <a:r>
              <a:rPr lang="en-US" sz="2800" smtClean="0"/>
              <a:t>Example of acknowledgement for MU MIMO (I)</a:t>
            </a:r>
          </a:p>
        </p:txBody>
      </p:sp>
      <p:sp>
        <p:nvSpPr>
          <p:cNvPr id="47110" name="Rectangle 3"/>
          <p:cNvSpPr>
            <a:spLocks noGrp="1" noChangeArrowheads="1"/>
          </p:cNvSpPr>
          <p:nvPr>
            <p:ph type="body" idx="4294967295"/>
          </p:nvPr>
        </p:nvSpPr>
        <p:spPr>
          <a:xfrm>
            <a:off x="685800" y="1371600"/>
            <a:ext cx="7848600" cy="4953000"/>
          </a:xfrm>
        </p:spPr>
        <p:txBody>
          <a:bodyPr/>
          <a:lstStyle/>
          <a:p>
            <a:pPr lvl="1">
              <a:lnSpc>
                <a:spcPct val="80000"/>
              </a:lnSpc>
            </a:pPr>
            <a:endParaRPr lang="en-US" sz="1000" smtClean="0"/>
          </a:p>
          <a:p>
            <a:pPr>
              <a:lnSpc>
                <a:spcPct val="80000"/>
              </a:lnSpc>
            </a:pPr>
            <a:r>
              <a:rPr lang="en-US" sz="1400" b="0" smtClean="0"/>
              <a:t>Example for a frame exchange </a:t>
            </a:r>
            <a:r>
              <a:rPr lang="en-US" sz="1400" b="0" u="sng" smtClean="0"/>
              <a:t>with</a:t>
            </a:r>
            <a:r>
              <a:rPr lang="en-US" sz="1400" b="0" smtClean="0"/>
              <a:t> immediate response (SIFS time) after the MU PPDU</a:t>
            </a:r>
          </a:p>
          <a:p>
            <a:pPr>
              <a:lnSpc>
                <a:spcPct val="80000"/>
              </a:lnSpc>
              <a:buFontTx/>
              <a:buNone/>
            </a:pPr>
            <a:endParaRPr lang="en-US" sz="14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r>
              <a:rPr lang="en-US" sz="1400" b="0" smtClean="0"/>
              <a:t>In this example, Ack policy is set to</a:t>
            </a:r>
          </a:p>
          <a:p>
            <a:pPr lvl="1">
              <a:lnSpc>
                <a:spcPct val="80000"/>
              </a:lnSpc>
            </a:pPr>
            <a:r>
              <a:rPr lang="en-US" sz="1200" smtClean="0"/>
              <a:t>“Implicit Block Ack Request” for STA1</a:t>
            </a:r>
          </a:p>
          <a:p>
            <a:pPr lvl="1">
              <a:lnSpc>
                <a:spcPct val="80000"/>
              </a:lnSpc>
            </a:pPr>
            <a:r>
              <a:rPr lang="en-US" sz="1200" smtClean="0"/>
              <a:t>“Block Ack” for STA2 and STA3</a:t>
            </a:r>
          </a:p>
          <a:p>
            <a:pPr>
              <a:lnSpc>
                <a:spcPct val="80000"/>
              </a:lnSpc>
            </a:pPr>
            <a:r>
              <a:rPr lang="en-US" sz="1400" b="0" smtClean="0"/>
              <a:t>STA1 sends a BA immediately after the downlink MU PPDU, </a:t>
            </a:r>
          </a:p>
          <a:p>
            <a:pPr>
              <a:lnSpc>
                <a:spcPct val="80000"/>
              </a:lnSpc>
            </a:pPr>
            <a:r>
              <a:rPr lang="en-US" sz="1400" b="0" smtClean="0"/>
              <a:t>STA2 and STA3 are polled by the AP by sending BAR frames during the same TXOP (as allowed by the multiple frame transmission rules specified in section 9.9.1.4 in 802.11n). </a:t>
            </a:r>
          </a:p>
        </p:txBody>
      </p:sp>
      <p:graphicFrame>
        <p:nvGraphicFramePr>
          <p:cNvPr id="47108" name="Object 4"/>
          <p:cNvGraphicFramePr>
            <a:graphicFrameLocks noChangeAspect="1"/>
          </p:cNvGraphicFramePr>
          <p:nvPr/>
        </p:nvGraphicFramePr>
        <p:xfrm>
          <a:off x="304800" y="1828800"/>
          <a:ext cx="7848600" cy="3430588"/>
        </p:xfrm>
        <a:graphic>
          <a:graphicData uri="http://schemas.openxmlformats.org/presentationml/2006/ole">
            <p:oleObj spid="_x0000_s47108" name="Visio" r:id="rId3" imgW="9361621" imgH="3966812" progId="Visio.Drawing.11">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2"/>
          <p:cNvSpPr>
            <a:spLocks noGrp="1" noChangeArrowheads="1"/>
          </p:cNvSpPr>
          <p:nvPr>
            <p:ph type="title" idx="4294967295"/>
          </p:nvPr>
        </p:nvSpPr>
        <p:spPr/>
        <p:txBody>
          <a:bodyPr/>
          <a:lstStyle/>
          <a:p>
            <a:r>
              <a:rPr lang="en-US" sz="2800" smtClean="0"/>
              <a:t>Example of acknowledgement for MU MIMO (II)</a:t>
            </a:r>
          </a:p>
        </p:txBody>
      </p:sp>
      <p:sp>
        <p:nvSpPr>
          <p:cNvPr id="48134" name="Rectangle 3"/>
          <p:cNvSpPr>
            <a:spLocks noGrp="1" noChangeArrowheads="1"/>
          </p:cNvSpPr>
          <p:nvPr>
            <p:ph type="body" idx="4294967295"/>
          </p:nvPr>
        </p:nvSpPr>
        <p:spPr>
          <a:xfrm>
            <a:off x="762000" y="1371600"/>
            <a:ext cx="7848600" cy="4267200"/>
          </a:xfrm>
        </p:spPr>
        <p:txBody>
          <a:bodyPr/>
          <a:lstStyle/>
          <a:p>
            <a:pPr lvl="1">
              <a:lnSpc>
                <a:spcPct val="80000"/>
              </a:lnSpc>
            </a:pPr>
            <a:endParaRPr lang="en-US" sz="1000" smtClean="0"/>
          </a:p>
          <a:p>
            <a:pPr>
              <a:lnSpc>
                <a:spcPct val="80000"/>
              </a:lnSpc>
            </a:pPr>
            <a:r>
              <a:rPr lang="en-US" sz="1400" b="0" smtClean="0"/>
              <a:t>Example for frame exchange </a:t>
            </a:r>
            <a:r>
              <a:rPr lang="en-US" sz="1400" b="0" u="sng" smtClean="0"/>
              <a:t>without immediate response</a:t>
            </a:r>
            <a:r>
              <a:rPr lang="en-US" sz="1400" b="0" smtClean="0"/>
              <a:t> after the MU PPDU</a:t>
            </a:r>
          </a:p>
          <a:p>
            <a:pPr>
              <a:lnSpc>
                <a:spcPct val="80000"/>
              </a:lnSpc>
              <a:buFontTx/>
              <a:buNone/>
            </a:pPr>
            <a:endParaRPr lang="en-US" sz="14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600" b="0" smtClean="0"/>
          </a:p>
          <a:p>
            <a:pPr>
              <a:lnSpc>
                <a:spcPct val="80000"/>
              </a:lnSpc>
            </a:pPr>
            <a:endParaRPr lang="en-US" sz="1400" b="0" smtClean="0"/>
          </a:p>
          <a:p>
            <a:pPr>
              <a:lnSpc>
                <a:spcPct val="80000"/>
              </a:lnSpc>
            </a:pPr>
            <a:r>
              <a:rPr lang="en-US" sz="1400" b="0" smtClean="0"/>
              <a:t>In this example, Ack policy is set to “Block Ack” for all STAs</a:t>
            </a:r>
          </a:p>
          <a:p>
            <a:pPr>
              <a:lnSpc>
                <a:spcPct val="80000"/>
              </a:lnSpc>
            </a:pPr>
            <a:r>
              <a:rPr lang="en-US" sz="1400" b="0" smtClean="0"/>
              <a:t>All STAs are polled by the AP by sending BAR frames during the same TXOP</a:t>
            </a:r>
            <a:endParaRPr lang="en-US" sz="1600" b="0" smtClean="0"/>
          </a:p>
        </p:txBody>
      </p:sp>
      <p:graphicFrame>
        <p:nvGraphicFramePr>
          <p:cNvPr id="48132" name="Object 4"/>
          <p:cNvGraphicFramePr>
            <a:graphicFrameLocks noChangeAspect="1"/>
          </p:cNvGraphicFramePr>
          <p:nvPr/>
        </p:nvGraphicFramePr>
        <p:xfrm>
          <a:off x="304800" y="1828800"/>
          <a:ext cx="7848600" cy="3430588"/>
        </p:xfrm>
        <a:graphic>
          <a:graphicData uri="http://schemas.openxmlformats.org/presentationml/2006/ole">
            <p:oleObj spid="_x0000_s48132" name="Visio" r:id="rId3" imgW="9361604" imgH="3966635" progId="Visio.Drawing.11">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685800" y="838200"/>
            <a:ext cx="7772400" cy="533400"/>
          </a:xfrm>
        </p:spPr>
        <p:txBody>
          <a:bodyPr/>
          <a:lstStyle/>
          <a:p>
            <a:r>
              <a:rPr lang="en-US" sz="2800" smtClean="0"/>
              <a:t>Acknowledgment Protocol for MU MIMO</a:t>
            </a:r>
            <a:br>
              <a:rPr lang="en-US" sz="2800" smtClean="0"/>
            </a:br>
            <a:r>
              <a:rPr lang="en-US" sz="2800" smtClean="0"/>
              <a:t>Based on 802.11n Specs (III)</a:t>
            </a:r>
          </a:p>
        </p:txBody>
      </p:sp>
      <p:sp>
        <p:nvSpPr>
          <p:cNvPr id="49154" name="Rectangle 3"/>
          <p:cNvSpPr>
            <a:spLocks noGrp="1" noChangeArrowheads="1"/>
          </p:cNvSpPr>
          <p:nvPr>
            <p:ph type="body" idx="1"/>
          </p:nvPr>
        </p:nvSpPr>
        <p:spPr>
          <a:xfrm>
            <a:off x="762000" y="1905000"/>
            <a:ext cx="7772400" cy="4114800"/>
          </a:xfrm>
        </p:spPr>
        <p:txBody>
          <a:bodyPr/>
          <a:lstStyle/>
          <a:p>
            <a:pPr>
              <a:lnSpc>
                <a:spcPct val="80000"/>
              </a:lnSpc>
              <a:buFontTx/>
              <a:buNone/>
            </a:pPr>
            <a:r>
              <a:rPr lang="en-US" sz="1800" smtClean="0"/>
              <a:t>A recovery mechanism is already defined in sec 9.9.1.4 of 802.11n-2009</a:t>
            </a:r>
          </a:p>
          <a:p>
            <a:pPr>
              <a:lnSpc>
                <a:spcPct val="80000"/>
              </a:lnSpc>
              <a:buFontTx/>
              <a:buNone/>
            </a:pPr>
            <a:endParaRPr lang="en-US" sz="1800" smtClean="0"/>
          </a:p>
          <a:p>
            <a:pPr>
              <a:lnSpc>
                <a:spcPct val="80000"/>
              </a:lnSpc>
            </a:pPr>
            <a:r>
              <a:rPr lang="en-US" sz="1600" smtClean="0"/>
              <a:t>According to 9.9.1.4, After a valid response to the initial frame of a TXOP,  and if there is a subsequent transmission failure (e.g a missing BA), the AP is allowed to transmit a frame (e.g. BAR) after the CS indicates the medium is idle for PIFS time</a:t>
            </a:r>
          </a:p>
          <a:p>
            <a:pPr lvl="1">
              <a:lnSpc>
                <a:spcPct val="80000"/>
              </a:lnSpc>
            </a:pPr>
            <a:r>
              <a:rPr lang="en-US" sz="1400" smtClean="0"/>
              <a:t>Transmission failure is defined as the absence of the expected immediate response (e.g a missing BA) or the reception of an incorrect response. </a:t>
            </a:r>
          </a:p>
          <a:p>
            <a:pPr lvl="1">
              <a:lnSpc>
                <a:spcPct val="80000"/>
              </a:lnSpc>
              <a:buFontTx/>
              <a:buNone/>
            </a:pPr>
            <a:endParaRPr lang="en-US" sz="1200" smtClean="0"/>
          </a:p>
          <a:p>
            <a:pPr>
              <a:lnSpc>
                <a:spcPct val="80000"/>
              </a:lnSpc>
            </a:pPr>
            <a:r>
              <a:rPr lang="en-US" sz="1600" smtClean="0"/>
              <a:t>Recovery mechanism for the MU MIMO acknowledgment protocol can use the same rules, with no change</a:t>
            </a:r>
          </a:p>
          <a:p>
            <a:pPr lvl="1">
              <a:lnSpc>
                <a:spcPct val="80000"/>
              </a:lnSpc>
            </a:pPr>
            <a:r>
              <a:rPr lang="en-US" sz="1400" smtClean="0"/>
              <a:t>E.g., after a valid response to the initial frame of a TXOP, if a BA is missing the AP can send a new Poll after PIFS</a:t>
            </a:r>
            <a:r>
              <a:rPr lang="en-US" sz="1600" smtClean="0"/>
              <a:t> </a:t>
            </a:r>
          </a:p>
          <a:p>
            <a:pPr>
              <a:lnSpc>
                <a:spcPct val="80000"/>
              </a:lnSpc>
            </a:pPr>
            <a:endParaRPr lang="en-US" sz="1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Rectangle 2"/>
          <p:cNvSpPr>
            <a:spLocks noGrp="1" noChangeArrowheads="1"/>
          </p:cNvSpPr>
          <p:nvPr>
            <p:ph type="title" idx="4294967295"/>
          </p:nvPr>
        </p:nvSpPr>
        <p:spPr>
          <a:xfrm>
            <a:off x="533400" y="685800"/>
            <a:ext cx="8077200" cy="533400"/>
          </a:xfrm>
        </p:spPr>
        <p:txBody>
          <a:bodyPr/>
          <a:lstStyle/>
          <a:p>
            <a:r>
              <a:rPr lang="en-US" sz="2800" smtClean="0"/>
              <a:t>Example of acknowledgement for MU MIMO (III)</a:t>
            </a:r>
          </a:p>
        </p:txBody>
      </p:sp>
      <p:sp>
        <p:nvSpPr>
          <p:cNvPr id="38918" name="Rectangle 3"/>
          <p:cNvSpPr>
            <a:spLocks noGrp="1" noChangeArrowheads="1"/>
          </p:cNvSpPr>
          <p:nvPr>
            <p:ph type="body" idx="4294967295"/>
          </p:nvPr>
        </p:nvSpPr>
        <p:spPr>
          <a:xfrm>
            <a:off x="685800" y="1371600"/>
            <a:ext cx="7848600" cy="4953000"/>
          </a:xfrm>
        </p:spPr>
        <p:txBody>
          <a:bodyPr/>
          <a:lstStyle/>
          <a:p>
            <a:pPr lvl="1">
              <a:lnSpc>
                <a:spcPct val="80000"/>
              </a:lnSpc>
            </a:pPr>
            <a:endParaRPr lang="en-US" sz="1000" smtClean="0"/>
          </a:p>
          <a:p>
            <a:pPr>
              <a:lnSpc>
                <a:spcPct val="80000"/>
              </a:lnSpc>
            </a:pPr>
            <a:r>
              <a:rPr lang="en-US" sz="1400" b="0" smtClean="0"/>
              <a:t>Example of recovery after a missing BA, according to the rules in 9.9.1.4, as explained in slide 5</a:t>
            </a:r>
          </a:p>
          <a:p>
            <a:pPr>
              <a:lnSpc>
                <a:spcPct val="80000"/>
              </a:lnSpc>
              <a:buFontTx/>
              <a:buNone/>
            </a:pPr>
            <a:endParaRPr lang="en-US" sz="14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endParaRPr lang="en-US" sz="1200" b="0" smtClean="0"/>
          </a:p>
          <a:p>
            <a:pPr>
              <a:lnSpc>
                <a:spcPct val="80000"/>
              </a:lnSpc>
            </a:pPr>
            <a:r>
              <a:rPr lang="en-US" sz="1400" b="0" smtClean="0"/>
              <a:t>In this example, Ack policy is set to</a:t>
            </a:r>
          </a:p>
          <a:p>
            <a:pPr lvl="1">
              <a:lnSpc>
                <a:spcPct val="80000"/>
              </a:lnSpc>
            </a:pPr>
            <a:r>
              <a:rPr lang="en-US" sz="1200" smtClean="0"/>
              <a:t>“Implicit Block Ack Request” for STA1</a:t>
            </a:r>
          </a:p>
          <a:p>
            <a:pPr lvl="1">
              <a:lnSpc>
                <a:spcPct val="80000"/>
              </a:lnSpc>
            </a:pPr>
            <a:r>
              <a:rPr lang="en-US" sz="1200" smtClean="0"/>
              <a:t>“Block Ack” for STA2 and STA3</a:t>
            </a:r>
          </a:p>
          <a:p>
            <a:pPr>
              <a:lnSpc>
                <a:spcPct val="80000"/>
              </a:lnSpc>
            </a:pPr>
            <a:r>
              <a:rPr lang="en-US" sz="1400" b="0" smtClean="0"/>
              <a:t>STA1 sends a BA immediately after the downlink MU PPDU, </a:t>
            </a:r>
          </a:p>
          <a:p>
            <a:pPr>
              <a:lnSpc>
                <a:spcPct val="80000"/>
              </a:lnSpc>
            </a:pPr>
            <a:r>
              <a:rPr lang="en-US" sz="1400" b="0" smtClean="0"/>
              <a:t>AP polls STA2 but it does not receive a response</a:t>
            </a:r>
          </a:p>
          <a:p>
            <a:pPr>
              <a:lnSpc>
                <a:spcPct val="80000"/>
              </a:lnSpc>
            </a:pPr>
            <a:r>
              <a:rPr lang="en-US" sz="1400" b="0" smtClean="0"/>
              <a:t>AP then proceeds and polls STA3 after PIFS (as allowed by the multiple frame transmission rules specified in 9.9.1.4). </a:t>
            </a:r>
          </a:p>
        </p:txBody>
      </p:sp>
      <p:graphicFrame>
        <p:nvGraphicFramePr>
          <p:cNvPr id="38916" name="Object 4"/>
          <p:cNvGraphicFramePr>
            <a:graphicFrameLocks noChangeAspect="1"/>
          </p:cNvGraphicFramePr>
          <p:nvPr/>
        </p:nvGraphicFramePr>
        <p:xfrm>
          <a:off x="304800" y="1828800"/>
          <a:ext cx="7848600" cy="3430588"/>
        </p:xfrm>
        <a:graphic>
          <a:graphicData uri="http://schemas.openxmlformats.org/presentationml/2006/ole">
            <p:oleObj spid="_x0000_s38916" name="Visio" r:id="rId3" imgW="9361830" imgH="3966464" progId="Visio.Drawing.11">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QcomPropConfidential">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QcomPropConfidential</Template>
  <TotalTime>5140</TotalTime>
  <Words>1495</Words>
  <Application>Microsoft Office PowerPoint</Application>
  <PresentationFormat>On-screen Show (4:3)</PresentationFormat>
  <Paragraphs>180</Paragraphs>
  <Slides>15</Slides>
  <Notes>1</Notes>
  <HiddenSlides>0</HiddenSlides>
  <MMClips>0</MMClips>
  <ScaleCrop>false</ScaleCrop>
  <HeadingPairs>
    <vt:vector size="8" baseType="variant">
      <vt:variant>
        <vt:lpstr>Fonts Used</vt:lpstr>
      </vt:variant>
      <vt:variant>
        <vt:i4>3</vt:i4>
      </vt:variant>
      <vt:variant>
        <vt:lpstr>Design Template</vt:lpstr>
      </vt:variant>
      <vt:variant>
        <vt:i4>1</vt:i4>
      </vt:variant>
      <vt:variant>
        <vt:lpstr>Embedded OLE Servers</vt:lpstr>
      </vt:variant>
      <vt:variant>
        <vt:i4>2</vt:i4>
      </vt:variant>
      <vt:variant>
        <vt:lpstr>Slide Titles</vt:lpstr>
      </vt:variant>
      <vt:variant>
        <vt:i4>15</vt:i4>
      </vt:variant>
    </vt:vector>
  </HeadingPairs>
  <TitlesOfParts>
    <vt:vector size="21" baseType="lpstr">
      <vt:lpstr>Times New Roman</vt:lpstr>
      <vt:lpstr>Arial</vt:lpstr>
      <vt:lpstr>MS PGothic</vt:lpstr>
      <vt:lpstr>QcomPropConfidential</vt:lpstr>
      <vt:lpstr>Microsoft Word Document</vt:lpstr>
      <vt:lpstr>Visio</vt:lpstr>
      <vt:lpstr>ACK Protocol and Backoff Procedure  for MU-MIMO</vt:lpstr>
      <vt:lpstr>Introduction</vt:lpstr>
      <vt:lpstr>Acknowledgment Protocol for MU MIMO Based on 802.11n Specs (I)</vt:lpstr>
      <vt:lpstr>Enabling Polled Ack Protocol </vt:lpstr>
      <vt:lpstr>Acknowledgment Protocol for MU MIMO Based on 802.11n Specs (II)</vt:lpstr>
      <vt:lpstr>Example of acknowledgement for MU MIMO (I)</vt:lpstr>
      <vt:lpstr>Example of acknowledgement for MU MIMO (II)</vt:lpstr>
      <vt:lpstr>Acknowledgment Protocol for MU MIMO Based on 802.11n Specs (III)</vt:lpstr>
      <vt:lpstr>Example of acknowledgement for MU MIMO (III)</vt:lpstr>
      <vt:lpstr>Backoff rules in 802.11n</vt:lpstr>
      <vt:lpstr>Backoff procedure for MU-MIMO</vt:lpstr>
      <vt:lpstr>Conclusions</vt:lpstr>
      <vt:lpstr>Straw poll 1</vt:lpstr>
      <vt:lpstr>Straw poll 2</vt:lpstr>
      <vt:lpstr>References</vt:lpstr>
    </vt:vector>
  </TitlesOfParts>
  <Company>Qualcomm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Santosh Abraham</dc:creator>
  <cp:lastModifiedBy>Qualcomm</cp:lastModifiedBy>
  <cp:revision>271</cp:revision>
  <cp:lastPrinted>1998-02-10T13:28:06Z</cp:lastPrinted>
  <dcterms:created xsi:type="dcterms:W3CDTF">2010-04-07T13:08:04Z</dcterms:created>
  <dcterms:modified xsi:type="dcterms:W3CDTF">2010-09-14T03:09:46Z</dcterms:modified>
</cp:coreProperties>
</file>