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69" r:id="rId2"/>
    <p:sldId id="292" r:id="rId3"/>
    <p:sldId id="296" r:id="rId4"/>
    <p:sldId id="305" r:id="rId5"/>
    <p:sldId id="302" r:id="rId6"/>
    <p:sldId id="307" r:id="rId7"/>
    <p:sldId id="308" r:id="rId8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755" autoAdjust="0"/>
  </p:normalViewPr>
  <p:slideViewPr>
    <p:cSldViewPr>
      <p:cViewPr>
        <p:scale>
          <a:sx n="100" d="100"/>
          <a:sy n="100" d="100"/>
        </p:scale>
        <p:origin x="-28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74458" y="175750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684" y="175750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597726" y="8997440"/>
            <a:ext cx="165109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3968" y="8997440"/>
            <a:ext cx="5177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9C272108-AA06-469D-A124-A455B2A15AE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86115" y="388013"/>
            <a:ext cx="548577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86114" y="8997440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86114" y="8986308"/>
            <a:ext cx="563806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16850" y="96239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863" y="96239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4425" y="703263"/>
            <a:ext cx="4629150" cy="3473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3772" y="4416029"/>
            <a:ext cx="5030456" cy="41838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099950" y="9000621"/>
            <a:ext cx="211275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76570" y="9000621"/>
            <a:ext cx="5177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F29843E4-D295-4EFB-81C6-C97CFAE4161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15945" y="9000621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15945" y="8999030"/>
            <a:ext cx="542611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0583" y="297371"/>
            <a:ext cx="557683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163" y="9000621"/>
            <a:ext cx="415177" cy="184666"/>
          </a:xfrm>
          <a:ln/>
        </p:spPr>
        <p:txBody>
          <a:bodyPr/>
          <a:lstStyle/>
          <a:p>
            <a:r>
              <a:rPr lang="en-US"/>
              <a:t>Page </a:t>
            </a:r>
            <a:fld id="{202692E3-22C3-4637-8719-9D56BC4E497E}" type="slidenum">
              <a:rPr lang="en-US"/>
              <a:pPr/>
              <a:t>1</a:t>
            </a:fld>
            <a:endParaRPr lang="en-US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4425" y="703263"/>
            <a:ext cx="4629150" cy="3473450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924800" y="6477000"/>
            <a:ext cx="583493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err="1" smtClean="0"/>
              <a:t>Mediatek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25A7D225-28A0-4A6D-BDD1-11383EA957C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960432" y="6475413"/>
            <a:ext cx="58349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dirty="0" err="1" smtClean="0"/>
              <a:t>Mediatek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B2B0F97E-9D02-46F1-9783-D0658688D43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534108" y="332601"/>
            <a:ext cx="391139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b="1" dirty="0"/>
              <a:t>doc.: IEEE </a:t>
            </a:r>
            <a:r>
              <a:rPr lang="en-US" sz="1800" b="1" dirty="0" smtClean="0"/>
              <a:t>802.11-10-1076-00-00ac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4DE192D8-359E-48FE-B106-526A5251E2C6}" type="slidenum">
              <a:rPr lang="en-US"/>
              <a:pPr/>
              <a:t>1</a:t>
            </a:fld>
            <a:endParaRPr lang="en-US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zh-TW" sz="2800" dirty="0" smtClean="0"/>
              <a:t>60 MHz and 120 MHz Transmission Options</a:t>
            </a:r>
            <a:endParaRPr lang="en-US" sz="2800" dirty="0"/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09600" y="1905000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</a:t>
            </a:r>
            <a:r>
              <a:rPr lang="en-US" sz="2000" dirty="0" smtClean="0"/>
              <a:t>: 2010-09-12</a:t>
            </a:r>
            <a:endParaRPr lang="en-US" sz="2000" b="0" dirty="0"/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609600" y="2209800"/>
            <a:ext cx="1447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 smtClean="0"/>
              <a:t>Authors</a:t>
            </a:r>
            <a:r>
              <a:rPr lang="en-US" sz="2000" b="1" dirty="0"/>
              <a:t>:</a:t>
            </a:r>
            <a:endParaRPr lang="en-US" sz="2000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960432" y="6475413"/>
            <a:ext cx="583493" cy="184666"/>
          </a:xfrm>
        </p:spPr>
        <p:txBody>
          <a:bodyPr/>
          <a:lstStyle/>
          <a:p>
            <a:r>
              <a:rPr lang="en-US" dirty="0" err="1" smtClean="0"/>
              <a:t>Mediatek</a:t>
            </a:r>
            <a:endParaRPr lang="en-US" dirty="0"/>
          </a:p>
        </p:txBody>
      </p:sp>
      <p:graphicFrame>
        <p:nvGraphicFramePr>
          <p:cNvPr id="13313" name="Object 1"/>
          <p:cNvGraphicFramePr>
            <a:graphicFrameLocks noChangeAspect="1"/>
          </p:cNvGraphicFramePr>
          <p:nvPr/>
        </p:nvGraphicFramePr>
        <p:xfrm>
          <a:off x="838200" y="2819400"/>
          <a:ext cx="7477125" cy="3829050"/>
        </p:xfrm>
        <a:graphic>
          <a:graphicData uri="http://schemas.openxmlformats.org/presentationml/2006/ole">
            <p:oleObj spid="_x0000_s13313" name="Document" r:id="rId4" imgW="8227618" imgH="4217082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Mediatek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25A7D225-28A0-4A6D-BDD1-11383EA957CF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09600" y="1414686"/>
            <a:ext cx="7848600" cy="4528914"/>
          </a:xfrm>
        </p:spPr>
        <p:txBody>
          <a:bodyPr/>
          <a:lstStyle/>
          <a:p>
            <a:pPr>
              <a:defRPr/>
            </a:pPr>
            <a:r>
              <a:rPr lang="en-US" sz="2000" dirty="0" smtClean="0"/>
              <a:t>160MHz transmission is not possible due to different spectrum regulations</a:t>
            </a:r>
          </a:p>
          <a:p>
            <a:pPr lvl="1">
              <a:defRPr/>
            </a:pPr>
            <a:r>
              <a:rPr lang="en-US" sz="1800" dirty="0" smtClean="0"/>
              <a:t>In China, the available band for 802.11 devices is from 5.725GHz to 5.850GHz (125MHz band) </a:t>
            </a:r>
          </a:p>
          <a:p>
            <a:pPr>
              <a:defRPr/>
            </a:pPr>
            <a:r>
              <a:rPr lang="en-US" sz="2000" dirty="0" smtClean="0"/>
              <a:t>Achieve 500 Mbps - 1 </a:t>
            </a:r>
            <a:r>
              <a:rPr lang="en-US" sz="2000" dirty="0" err="1" smtClean="0"/>
              <a:t>Gbps</a:t>
            </a:r>
            <a:r>
              <a:rPr lang="en-US" sz="2000" dirty="0" smtClean="0"/>
              <a:t> data rate at reasonable cost</a:t>
            </a:r>
          </a:p>
        </p:txBody>
      </p:sp>
      <p:sp>
        <p:nvSpPr>
          <p:cNvPr id="11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059738" cy="658813"/>
          </a:xfrm>
        </p:spPr>
        <p:txBody>
          <a:bodyPr/>
          <a:lstStyle/>
          <a:p>
            <a:r>
              <a:rPr lang="en-US" sz="2800" dirty="0" smtClean="0"/>
              <a:t>Benefits of 120 MHz  transmission</a:t>
            </a:r>
            <a:endParaRPr lang="en-US" sz="2800" dirty="0"/>
          </a:p>
        </p:txBody>
      </p:sp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838200" y="3200400"/>
          <a:ext cx="7646419" cy="2765109"/>
        </p:xfrm>
        <a:graphic>
          <a:graphicData uri="http://schemas.openxmlformats.org/drawingml/2006/table">
            <a:tbl>
              <a:tblPr/>
              <a:tblGrid>
                <a:gridCol w="1027314"/>
                <a:gridCol w="1259205"/>
                <a:gridCol w="1004981"/>
                <a:gridCol w="1915048"/>
                <a:gridCol w="2439871"/>
              </a:tblGrid>
              <a:tr h="2640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# Streams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MCS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 BW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#data tones / symbol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MAC Throughput*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640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256-QAM 3/4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40 MHz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108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1.01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Gbps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F3EA"/>
                    </a:solidFill>
                  </a:tcPr>
                </a:tc>
              </a:tr>
              <a:tr h="2640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256-QAM 3/4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80 MHz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234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1.09 Gbps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F3EA"/>
                    </a:solidFill>
                  </a:tcPr>
                </a:tc>
              </a:tr>
              <a:tr h="2640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64-QAM 2/3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160 MHz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468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1.09 Gbps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F3EA"/>
                    </a:solidFill>
                  </a:tcPr>
                </a:tc>
              </a:tr>
              <a:tr h="2640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256-QAM 3/4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160 MHz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468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1.09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Gbps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F3EA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256-QAM 3/4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60MHz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168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588 Mbps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F3EA"/>
                    </a:solidFill>
                  </a:tcPr>
                </a:tc>
              </a:tr>
              <a:tr h="31210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64-QAM 2/3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60MHz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168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522 Mbps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F3EA"/>
                    </a:solidFill>
                  </a:tcPr>
                </a:tc>
              </a:tr>
              <a:tr h="31210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64-QAM 2/3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120MHz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336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522 Mbps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F3EA"/>
                    </a:solidFill>
                  </a:tcPr>
                </a:tc>
              </a:tr>
              <a:tr h="31210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256-QAM 3/4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120MHz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336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1.18Gbps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F3EA"/>
                    </a:solidFill>
                  </a:tcPr>
                </a:tc>
              </a:tr>
            </a:tbl>
          </a:graphicData>
        </a:graphic>
      </p:graphicFrame>
      <p:sp>
        <p:nvSpPr>
          <p:cNvPr id="13" name="TextBox 6"/>
          <p:cNvSpPr txBox="1">
            <a:spLocks noChangeArrowheads="1"/>
          </p:cNvSpPr>
          <p:nvPr/>
        </p:nvSpPr>
        <p:spPr bwMode="auto">
          <a:xfrm>
            <a:off x="762000" y="6096000"/>
            <a:ext cx="417646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1400" dirty="0"/>
              <a:t>* </a:t>
            </a:r>
            <a:r>
              <a:rPr lang="en-US" sz="1400" dirty="0" smtClean="0"/>
              <a:t>Using Short GI and assume 70 </a:t>
            </a:r>
            <a:r>
              <a:rPr lang="en-US" sz="1400" dirty="0"/>
              <a:t>% </a:t>
            </a:r>
            <a:r>
              <a:rPr lang="en-US" sz="1400" dirty="0" smtClean="0"/>
              <a:t>MAC efficiency</a:t>
            </a:r>
            <a:endParaRPr lang="en-US" sz="1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Mediatek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25A7D225-28A0-4A6D-BDD1-11383EA957CF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8153400" cy="762000"/>
          </a:xfrm>
        </p:spPr>
        <p:txBody>
          <a:bodyPr/>
          <a:lstStyle/>
          <a:p>
            <a:r>
              <a:rPr lang="en-US" dirty="0" smtClean="0"/>
              <a:t>Approach: Introducing 60MHz option 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054975" cy="44958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60 MHz option allows better spectrum sharing</a:t>
            </a:r>
          </a:p>
          <a:p>
            <a:pPr lvl="1">
              <a:defRPr/>
            </a:pPr>
            <a:r>
              <a:rPr lang="en-US" b="1" dirty="0" smtClean="0"/>
              <a:t>China</a:t>
            </a:r>
            <a:r>
              <a:rPr lang="en-US" dirty="0" smtClean="0"/>
              <a:t>: 2 x 60Mhz  channels available (better than 1x40Mhz + 1x80MHz)</a:t>
            </a:r>
          </a:p>
          <a:p>
            <a:pPr lvl="1">
              <a:defRPr/>
            </a:pPr>
            <a:r>
              <a:rPr lang="en-US" b="1" dirty="0" smtClean="0"/>
              <a:t>US</a:t>
            </a:r>
            <a:r>
              <a:rPr lang="en-US" dirty="0" smtClean="0"/>
              <a:t>: 6 x 60Mhz channels available (only 5x 80Mhz channels )</a:t>
            </a:r>
          </a:p>
          <a:p>
            <a:pPr>
              <a:defRPr/>
            </a:pPr>
            <a:r>
              <a:rPr lang="en-US" dirty="0" smtClean="0"/>
              <a:t>60MHz offers 50% rate increase than 40MHz</a:t>
            </a:r>
          </a:p>
          <a:p>
            <a:pPr lvl="1">
              <a:defRPr/>
            </a:pPr>
            <a:r>
              <a:rPr lang="en-US" dirty="0" smtClean="0"/>
              <a:t>Possible to achieve ~500Mbps with 2x2 or 3x3 MIMO</a:t>
            </a:r>
          </a:p>
          <a:p>
            <a:pPr>
              <a:defRPr/>
            </a:pPr>
            <a:r>
              <a:rPr lang="en-US" dirty="0" smtClean="0"/>
              <a:t>Define 120MHz transmission by concatenating two 60MHz bands</a:t>
            </a:r>
          </a:p>
          <a:p>
            <a:pPr lvl="1">
              <a:defRPr/>
            </a:pPr>
            <a:r>
              <a:rPr lang="en-US" dirty="0" smtClean="0"/>
              <a:t>Same method as enabling 160MHz transmission with two 80MHz bands in 11ac</a:t>
            </a:r>
          </a:p>
          <a:p>
            <a:pPr lvl="1">
              <a:defRPr/>
            </a:pPr>
            <a:r>
              <a:rPr lang="en-US" dirty="0" smtClean="0"/>
              <a:t>Hardware re-use of 2x2 MIMO for 60MHz and SISO for 120MHz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Mediatek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25A7D225-28A0-4A6D-BDD1-11383EA957CF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Possible Channel Allocations</a:t>
            </a:r>
          </a:p>
        </p:txBody>
      </p:sp>
      <p:graphicFrame>
        <p:nvGraphicFramePr>
          <p:cNvPr id="23554" name="Object 5"/>
          <p:cNvGraphicFramePr>
            <a:graphicFrameLocks noChangeAspect="1"/>
          </p:cNvGraphicFramePr>
          <p:nvPr/>
        </p:nvGraphicFramePr>
        <p:xfrm>
          <a:off x="4498975" y="3609975"/>
          <a:ext cx="114300" cy="215900"/>
        </p:xfrm>
        <a:graphic>
          <a:graphicData uri="http://schemas.openxmlformats.org/presentationml/2006/ole">
            <p:oleObj spid="_x0000_s23554" name="Equation" r:id="rId3" imgW="114120" imgH="215640" progId="Equation.3">
              <p:embed/>
            </p:oleObj>
          </a:graphicData>
        </a:graphic>
      </p:graphicFrame>
      <p:graphicFrame>
        <p:nvGraphicFramePr>
          <p:cNvPr id="23555" name="Object 3"/>
          <p:cNvGraphicFramePr>
            <a:graphicFrameLocks noChangeAspect="1"/>
          </p:cNvGraphicFramePr>
          <p:nvPr/>
        </p:nvGraphicFramePr>
        <p:xfrm>
          <a:off x="1066800" y="1524001"/>
          <a:ext cx="6480175" cy="2362200"/>
        </p:xfrm>
        <a:graphic>
          <a:graphicData uri="http://schemas.openxmlformats.org/presentationml/2006/ole">
            <p:oleObj spid="_x0000_s23555" name="Visio" r:id="rId4" imgW="7675245" imgH="3662362" progId="Visio.Drawing.11">
              <p:embed/>
            </p:oleObj>
          </a:graphicData>
        </a:graphic>
      </p:graphicFrame>
      <p:graphicFrame>
        <p:nvGraphicFramePr>
          <p:cNvPr id="23556" name="Object 4"/>
          <p:cNvGraphicFramePr>
            <a:graphicFrameLocks noChangeAspect="1"/>
          </p:cNvGraphicFramePr>
          <p:nvPr/>
        </p:nvGraphicFramePr>
        <p:xfrm>
          <a:off x="1066800" y="3886200"/>
          <a:ext cx="6335712" cy="2441575"/>
        </p:xfrm>
        <a:graphic>
          <a:graphicData uri="http://schemas.openxmlformats.org/presentationml/2006/ole">
            <p:oleObj spid="_x0000_s23556" name="Visio" r:id="rId5" imgW="7162324" imgH="3765709" progId="Visio.Drawing.11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609600"/>
          </a:xfrm>
        </p:spPr>
        <p:txBody>
          <a:bodyPr/>
          <a:lstStyle/>
          <a:p>
            <a:r>
              <a:rPr lang="en-US" dirty="0" smtClean="0"/>
              <a:t>On Implementation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Mediatek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25A7D225-28A0-4A6D-BDD1-11383EA957CF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914400" y="876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SimSun" pitchFamily="2" charset="-122"/>
                <a:cs typeface="Times New Roman" pitchFamily="18" charset="0"/>
              </a:rPr>
              <a:t>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58" name="Rectangle 10"/>
          <p:cNvSpPr>
            <a:spLocks noChangeArrowheads="1"/>
          </p:cNvSpPr>
          <p:nvPr/>
        </p:nvSpPr>
        <p:spPr bwMode="auto">
          <a:xfrm>
            <a:off x="914400" y="876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SimSun" pitchFamily="2" charset="-122"/>
                <a:cs typeface="Times New Roman" pitchFamily="18" charset="0"/>
              </a:rPr>
              <a:t>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63" name="Rectangle 15"/>
          <p:cNvSpPr>
            <a:spLocks noChangeArrowheads="1"/>
          </p:cNvSpPr>
          <p:nvPr/>
        </p:nvSpPr>
        <p:spPr bwMode="auto">
          <a:xfrm>
            <a:off x="914400" y="876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SimSun" pitchFamily="2" charset="-122"/>
                <a:cs typeface="Times New Roman" pitchFamily="18" charset="0"/>
              </a:rPr>
              <a:t>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533400" y="1219200"/>
            <a:ext cx="8229600" cy="52578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60MHz transmission</a:t>
            </a:r>
          </a:p>
          <a:p>
            <a:pPr lvl="1">
              <a:defRPr/>
            </a:pPr>
            <a:r>
              <a:rPr lang="en-US" sz="1800" dirty="0" smtClean="0"/>
              <a:t>Single 192 point FFT—Easy to implement </a:t>
            </a:r>
          </a:p>
          <a:p>
            <a:pPr lvl="1">
              <a:defRPr/>
            </a:pPr>
            <a:r>
              <a:rPr lang="en-US" sz="1800" dirty="0" smtClean="0"/>
              <a:t>One Example of 60MHz OFDM Waveform</a:t>
            </a:r>
          </a:p>
          <a:p>
            <a:pPr lvl="2">
              <a:defRPr/>
            </a:pPr>
            <a:r>
              <a:rPr lang="en-US" dirty="0" smtClean="0"/>
              <a:t>168 Data tones, 8 Pilot tones,3 DC tones, 6 left null tones, 7 right null tones</a:t>
            </a:r>
          </a:p>
          <a:p>
            <a:pPr lvl="2">
              <a:defRPr/>
            </a:pPr>
            <a:r>
              <a:rPr lang="en-US" dirty="0" smtClean="0"/>
              <a:t>168 Data tones: most convenient to define similar frequency </a:t>
            </a:r>
            <a:r>
              <a:rPr lang="en-US" dirty="0" err="1" smtClean="0"/>
              <a:t>interleavers</a:t>
            </a:r>
            <a:r>
              <a:rPr lang="en-US" dirty="0" smtClean="0"/>
              <a:t> as for 20, 40 or 80MHz transmission in 11a/n/ac. </a:t>
            </a:r>
          </a:p>
          <a:p>
            <a:pPr lvl="2"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120MHz transmission using two 60 MHz bands </a:t>
            </a:r>
          </a:p>
          <a:p>
            <a:pPr lvl="1">
              <a:defRPr/>
            </a:pPr>
            <a:r>
              <a:rPr lang="en-US" sz="1800" dirty="0" smtClean="0"/>
              <a:t>More flexible way to meet 120MHz Transmission Regulation in China by redefining 60MHz tones;</a:t>
            </a:r>
          </a:p>
          <a:p>
            <a:pPr lvl="1">
              <a:defRPr/>
            </a:pPr>
            <a:r>
              <a:rPr lang="en-US" sz="1800" dirty="0" smtClean="0"/>
              <a:t>Allows two 60MHz transmission modules support 2x2 MIMO and 120MHz transmission with little extra hardware</a:t>
            </a:r>
          </a:p>
          <a:p>
            <a:pPr lvl="1">
              <a:defRPr/>
            </a:pPr>
            <a:r>
              <a:rPr lang="en-US" sz="1800" dirty="0" smtClean="0"/>
              <a:t>Can reuse protocol framework used for 160 MHz option </a:t>
            </a:r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1676400" y="3352800"/>
          <a:ext cx="5688632" cy="9361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6958"/>
                <a:gridCol w="1438504"/>
                <a:gridCol w="1543124"/>
                <a:gridCol w="1530046"/>
              </a:tblGrid>
              <a:tr h="337550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Parameters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40MHz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60MHz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80MHz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</a:tr>
              <a:tr h="198559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rgbClr val="C00000"/>
                          </a:solidFill>
                        </a:rPr>
                        <a:t>N</a:t>
                      </a:r>
                      <a:r>
                        <a:rPr lang="en-US" sz="800" b="1" dirty="0" smtClean="0">
                          <a:solidFill>
                            <a:srgbClr val="C00000"/>
                          </a:solidFill>
                        </a:rPr>
                        <a:t>COL</a:t>
                      </a:r>
                      <a:endParaRPr lang="en-US" sz="8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rgbClr val="006EBC"/>
                          </a:solidFill>
                        </a:rPr>
                        <a:t>18</a:t>
                      </a:r>
                      <a:endParaRPr lang="en-US" sz="1100" b="1" dirty="0">
                        <a:solidFill>
                          <a:srgbClr val="006EBC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rgbClr val="006EBC"/>
                          </a:solidFill>
                        </a:rPr>
                        <a:t>28/24/21</a:t>
                      </a:r>
                      <a:endParaRPr lang="en-US" sz="1100" b="1" dirty="0">
                        <a:solidFill>
                          <a:srgbClr val="006EBC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rgbClr val="006EBC"/>
                          </a:solidFill>
                        </a:rPr>
                        <a:t>26</a:t>
                      </a:r>
                      <a:endParaRPr lang="en-US" sz="1100" b="1" dirty="0">
                        <a:solidFill>
                          <a:srgbClr val="006EBC"/>
                        </a:solidFill>
                      </a:endParaRPr>
                    </a:p>
                  </a:txBody>
                  <a:tcPr/>
                </a:tc>
              </a:tr>
              <a:tr h="33947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>
                          <a:solidFill>
                            <a:srgbClr val="C00000"/>
                          </a:solidFill>
                        </a:rPr>
                        <a:t>N</a:t>
                      </a:r>
                      <a:r>
                        <a:rPr lang="en-US" sz="800" b="1" dirty="0" smtClean="0">
                          <a:solidFill>
                            <a:srgbClr val="C00000"/>
                          </a:solidFill>
                        </a:rPr>
                        <a:t>ROW</a:t>
                      </a:r>
                      <a:endParaRPr lang="en-US" sz="8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>
                          <a:solidFill>
                            <a:srgbClr val="006EBC"/>
                          </a:solidFill>
                        </a:rPr>
                        <a:t>6 ×</a:t>
                      </a:r>
                      <a:r>
                        <a:rPr lang="en-US" sz="1100" b="1" baseline="0" dirty="0" smtClean="0">
                          <a:solidFill>
                            <a:srgbClr val="006EBC"/>
                          </a:solidFill>
                        </a:rPr>
                        <a:t> N</a:t>
                      </a:r>
                      <a:r>
                        <a:rPr lang="en-US" sz="800" b="1" baseline="0" dirty="0" smtClean="0">
                          <a:solidFill>
                            <a:srgbClr val="006EBC"/>
                          </a:solidFill>
                        </a:rPr>
                        <a:t>BPSCS</a:t>
                      </a:r>
                      <a:r>
                        <a:rPr lang="en-US" sz="1100" b="1" baseline="0" dirty="0" smtClean="0">
                          <a:solidFill>
                            <a:srgbClr val="006EBC"/>
                          </a:solidFill>
                        </a:rPr>
                        <a:t>(</a:t>
                      </a:r>
                      <a:r>
                        <a:rPr lang="en-US" sz="1100" b="1" baseline="0" dirty="0" err="1" smtClean="0">
                          <a:solidFill>
                            <a:srgbClr val="006EBC"/>
                          </a:solidFill>
                        </a:rPr>
                        <a:t>iss</a:t>
                      </a:r>
                      <a:r>
                        <a:rPr lang="en-US" sz="1100" b="1" baseline="0" dirty="0" smtClean="0">
                          <a:solidFill>
                            <a:srgbClr val="006EBC"/>
                          </a:solidFill>
                        </a:rPr>
                        <a:t>)</a:t>
                      </a:r>
                      <a:endParaRPr lang="en-US" sz="1100" b="1" dirty="0" smtClean="0">
                        <a:solidFill>
                          <a:srgbClr val="006EBC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>
                          <a:solidFill>
                            <a:srgbClr val="006EBC"/>
                          </a:solidFill>
                        </a:rPr>
                        <a:t>6/7/8 ×</a:t>
                      </a:r>
                      <a:r>
                        <a:rPr lang="en-US" sz="1100" b="1" baseline="0" dirty="0" smtClean="0">
                          <a:solidFill>
                            <a:srgbClr val="006EBC"/>
                          </a:solidFill>
                        </a:rPr>
                        <a:t> N</a:t>
                      </a:r>
                      <a:r>
                        <a:rPr lang="en-US" sz="800" b="1" baseline="0" dirty="0" smtClean="0">
                          <a:solidFill>
                            <a:srgbClr val="006EBC"/>
                          </a:solidFill>
                        </a:rPr>
                        <a:t>BPSCS</a:t>
                      </a:r>
                      <a:r>
                        <a:rPr lang="en-US" sz="1100" b="1" baseline="0" dirty="0" smtClean="0">
                          <a:solidFill>
                            <a:srgbClr val="006EBC"/>
                          </a:solidFill>
                        </a:rPr>
                        <a:t>(</a:t>
                      </a:r>
                      <a:r>
                        <a:rPr lang="en-US" sz="1100" b="1" baseline="0" dirty="0" err="1" smtClean="0">
                          <a:solidFill>
                            <a:srgbClr val="006EBC"/>
                          </a:solidFill>
                        </a:rPr>
                        <a:t>iss</a:t>
                      </a:r>
                      <a:r>
                        <a:rPr lang="en-US" sz="1100" b="1" baseline="0" dirty="0" smtClean="0">
                          <a:solidFill>
                            <a:srgbClr val="006EBC"/>
                          </a:solidFill>
                        </a:rPr>
                        <a:t>)</a:t>
                      </a:r>
                      <a:endParaRPr lang="en-US" sz="1100" b="1" dirty="0">
                        <a:solidFill>
                          <a:srgbClr val="006EBC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>
                          <a:solidFill>
                            <a:srgbClr val="006EBC"/>
                          </a:solidFill>
                        </a:rPr>
                        <a:t>9 ×</a:t>
                      </a:r>
                      <a:r>
                        <a:rPr lang="en-US" sz="1100" b="1" baseline="0" dirty="0" smtClean="0">
                          <a:solidFill>
                            <a:srgbClr val="006EBC"/>
                          </a:solidFill>
                        </a:rPr>
                        <a:t> N</a:t>
                      </a:r>
                      <a:r>
                        <a:rPr lang="en-US" sz="800" b="1" baseline="0" dirty="0" smtClean="0">
                          <a:solidFill>
                            <a:srgbClr val="006EBC"/>
                          </a:solidFill>
                        </a:rPr>
                        <a:t>BPSCS</a:t>
                      </a:r>
                      <a:r>
                        <a:rPr lang="en-US" sz="1100" b="1" baseline="0" dirty="0" smtClean="0">
                          <a:solidFill>
                            <a:srgbClr val="006EBC"/>
                          </a:solidFill>
                        </a:rPr>
                        <a:t>(</a:t>
                      </a:r>
                      <a:r>
                        <a:rPr lang="en-US" sz="1100" b="1" baseline="0" dirty="0" err="1" smtClean="0">
                          <a:solidFill>
                            <a:srgbClr val="006EBC"/>
                          </a:solidFill>
                        </a:rPr>
                        <a:t>iss</a:t>
                      </a:r>
                      <a:r>
                        <a:rPr lang="en-US" sz="1100" b="1" baseline="0" dirty="0" smtClean="0">
                          <a:solidFill>
                            <a:srgbClr val="006EBC"/>
                          </a:solidFill>
                        </a:rPr>
                        <a:t>)</a:t>
                      </a:r>
                      <a:endParaRPr lang="en-US" sz="1100" b="1" dirty="0">
                        <a:solidFill>
                          <a:srgbClr val="006EBC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2400" cy="1066800"/>
          </a:xfrm>
        </p:spPr>
        <p:txBody>
          <a:bodyPr/>
          <a:lstStyle/>
          <a:p>
            <a:r>
              <a:rPr lang="en-US" dirty="0" smtClean="0"/>
              <a:t>Spectrum of 120MHz Transmission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Mediatek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25A7D225-28A0-4A6D-BDD1-11383EA957CF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838200" y="1600200"/>
            <a:ext cx="8054975" cy="936451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Two contiguous 60MHz Bands to form 120MHz </a:t>
            </a:r>
          </a:p>
          <a:p>
            <a:pPr>
              <a:defRPr/>
            </a:pPr>
            <a:r>
              <a:rPr lang="en-US" dirty="0" smtClean="0"/>
              <a:t>The Spectrum Meets the Chinese Spectrum Regulations</a:t>
            </a: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2362200"/>
            <a:ext cx="6324600" cy="4311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pPr eaLnBrk="1" hangingPunct="1"/>
            <a:r>
              <a:rPr lang="en-US" dirty="0" smtClean="0"/>
              <a:t>Bandwidth expansion is a key feature of 11ac</a:t>
            </a:r>
          </a:p>
          <a:p>
            <a:pPr lvl="1" eaLnBrk="1" hangingPunct="1"/>
            <a:r>
              <a:rPr lang="en-US" dirty="0" smtClean="0"/>
              <a:t>80 MHz mandatory; 160 MHz optional</a:t>
            </a:r>
          </a:p>
          <a:p>
            <a:pPr lvl="1" eaLnBrk="1" hangingPunct="1"/>
            <a:r>
              <a:rPr lang="en-US" dirty="0" smtClean="0"/>
              <a:t>Lower cost solution relative to high-order MIMO</a:t>
            </a:r>
          </a:p>
          <a:p>
            <a:pPr eaLnBrk="1" hangingPunct="1"/>
            <a:r>
              <a:rPr lang="en-US" dirty="0" smtClean="0"/>
              <a:t>However, the use of 160MHz may be limited due to</a:t>
            </a:r>
          </a:p>
          <a:p>
            <a:pPr lvl="1" eaLnBrk="1" hangingPunct="1"/>
            <a:r>
              <a:rPr lang="en-US" dirty="0" smtClean="0"/>
              <a:t>160MHz not possible in some geographies (e.g. China)</a:t>
            </a:r>
          </a:p>
          <a:p>
            <a:pPr lvl="1" eaLnBrk="1" hangingPunct="1"/>
            <a:r>
              <a:rPr lang="en-US" dirty="0" smtClean="0"/>
              <a:t>Lower likelihood of finding available bandwidth since only two possible channels are available</a:t>
            </a:r>
          </a:p>
          <a:p>
            <a:pPr eaLnBrk="1" hangingPunct="1"/>
            <a:r>
              <a:rPr lang="en-US" dirty="0" smtClean="0"/>
              <a:t>We propose 60 MHz and 120 MHz options</a:t>
            </a:r>
          </a:p>
          <a:p>
            <a:pPr lvl="1" eaLnBrk="1" hangingPunct="1"/>
            <a:r>
              <a:rPr lang="en-US" dirty="0" smtClean="0"/>
              <a:t>A new 60 GHz OFDM waveform is proposed</a:t>
            </a:r>
          </a:p>
          <a:p>
            <a:pPr lvl="1" eaLnBrk="1" hangingPunct="1"/>
            <a:r>
              <a:rPr lang="en-US" dirty="0" smtClean="0"/>
              <a:t>120 MHz option is formed by concatenating two 60 GHz bands using a common protocol framework used to produce 160 </a:t>
            </a:r>
            <a:r>
              <a:rPr lang="en-US" dirty="0" err="1" smtClean="0"/>
              <a:t>MHz.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Mediatek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25A7D225-28A0-4A6D-BDD1-11383EA957CF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6818</TotalTime>
  <Words>504</Words>
  <Application>Microsoft Office PowerPoint</Application>
  <PresentationFormat>On-screen Show (4:3)</PresentationFormat>
  <Paragraphs>122</Paragraphs>
  <Slides>7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802-11-Submission</vt:lpstr>
      <vt:lpstr>Microsoft Office Word 97 - 2003 Document</vt:lpstr>
      <vt:lpstr>Equation</vt:lpstr>
      <vt:lpstr>Visio</vt:lpstr>
      <vt:lpstr>60 MHz and 120 MHz Transmission Options</vt:lpstr>
      <vt:lpstr>Benefits of 120 MHz  transmission</vt:lpstr>
      <vt:lpstr>Approach: Introducing 60MHz option </vt:lpstr>
      <vt:lpstr>Possible Channel Allocations</vt:lpstr>
      <vt:lpstr>On Implementation</vt:lpstr>
      <vt:lpstr>Spectrum of 120MHz Transmission </vt:lpstr>
      <vt:lpstr>Conclusions</vt:lpstr>
    </vt:vector>
  </TitlesOfParts>
  <Company>AT&amp;T Labs Research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hworstell</dc:creator>
  <cp:lastModifiedBy>mtk30143</cp:lastModifiedBy>
  <cp:revision>455</cp:revision>
  <cp:lastPrinted>1998-02-10T13:28:06Z</cp:lastPrinted>
  <dcterms:created xsi:type="dcterms:W3CDTF">2007-05-21T21:00:37Z</dcterms:created>
  <dcterms:modified xsi:type="dcterms:W3CDTF">2010-09-14T05:26:16Z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125302085</vt:i4>
  </property>
  <property fmtid="{D5CDD505-2E9C-101B-9397-08002B2CF9AE}" pid="3" name="_NewReviewCycle">
    <vt:lpwstr/>
  </property>
  <property fmtid="{D5CDD505-2E9C-101B-9397-08002B2CF9AE}" pid="4" name="_EmailSubject">
    <vt:lpwstr>the final version of two proposals</vt:lpwstr>
  </property>
  <property fmtid="{D5CDD505-2E9C-101B-9397-08002B2CF9AE}" pid="5" name="_AuthorEmail">
    <vt:lpwstr>Jianhan.Liu@mediatek.com</vt:lpwstr>
  </property>
  <property fmtid="{D5CDD505-2E9C-101B-9397-08002B2CF9AE}" pid="6" name="_AuthorEmailDisplayName">
    <vt:lpwstr>Jianhan Liu</vt:lpwstr>
  </property>
  <property fmtid="{D5CDD505-2E9C-101B-9397-08002B2CF9AE}" pid="7" name="_PreviousAdHocReviewCycleID">
    <vt:i4>609131297</vt:i4>
  </property>
</Properties>
</file>