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Default Extension="pict" ContentType="image/pict"/>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9"/>
  </p:notesMasterIdLst>
  <p:handoutMasterIdLst>
    <p:handoutMasterId r:id="rId10"/>
  </p:handoutMasterIdLst>
  <p:sldIdLst>
    <p:sldId id="269" r:id="rId2"/>
    <p:sldId id="257" r:id="rId3"/>
    <p:sldId id="265" r:id="rId4"/>
    <p:sldId id="266" r:id="rId5"/>
    <p:sldId id="271" r:id="rId6"/>
    <p:sldId id="272" r:id="rId7"/>
    <p:sldId id="27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802.11-10/0980r0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August 2010</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a:t>Marc Emmelmann, TU Berlin</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ABB52510-AAE5-284C-8033-F0B432DAC934}"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802.11-10/0980r0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August 2010</a:t>
            </a:r>
            <a:endParaRPr lang="en-US"/>
          </a:p>
        </p:txBody>
      </p:sp>
      <p:sp>
        <p:nvSpPr>
          <p:cNvPr id="14340"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a:t>Marc Emmelmann, TU Berlin</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60BD0DCA-CF0F-1F44-9E3A-CD6F0A4A1F87}"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smtClean="0"/>
              <a:t>doc.: IEEE 802.11-10/0980r0</a:t>
            </a:r>
            <a:endParaRPr lang="en-US" smtClean="0"/>
          </a:p>
        </p:txBody>
      </p:sp>
      <p:sp>
        <p:nvSpPr>
          <p:cNvPr id="16387" name="Rectangle 3"/>
          <p:cNvSpPr>
            <a:spLocks noGrp="1" noChangeArrowheads="1"/>
          </p:cNvSpPr>
          <p:nvPr>
            <p:ph type="dt" sz="quarter" idx="1"/>
          </p:nvPr>
        </p:nvSpPr>
        <p:spPr>
          <a:noFill/>
        </p:spPr>
        <p:txBody>
          <a:bodyPr/>
          <a:lstStyle/>
          <a:p>
            <a:r>
              <a:rPr lang="de-DE" smtClean="0"/>
              <a:t>August 2010</a:t>
            </a:r>
            <a:endParaRPr lang="en-US" smtClean="0"/>
          </a:p>
        </p:txBody>
      </p:sp>
      <p:sp>
        <p:nvSpPr>
          <p:cNvPr id="16388" name="Rectangle 6"/>
          <p:cNvSpPr>
            <a:spLocks noGrp="1" noChangeArrowheads="1"/>
          </p:cNvSpPr>
          <p:nvPr>
            <p:ph type="ftr" sz="quarter" idx="4"/>
          </p:nvPr>
        </p:nvSpPr>
        <p:spPr>
          <a:noFill/>
        </p:spPr>
        <p:txBody>
          <a:bodyPr/>
          <a:lstStyle/>
          <a:p>
            <a:pPr lvl="4"/>
            <a:r>
              <a:rPr lang="de-DE" smtClean="0"/>
              <a:t>Marc Emmelmann, TU Berlin</a:t>
            </a:r>
            <a:endParaRPr lang="en-US" smtClean="0"/>
          </a:p>
        </p:txBody>
      </p:sp>
      <p:sp>
        <p:nvSpPr>
          <p:cNvPr id="16389" name="Rectangle 7"/>
          <p:cNvSpPr>
            <a:spLocks noGrp="1" noChangeArrowheads="1"/>
          </p:cNvSpPr>
          <p:nvPr>
            <p:ph type="sldNum" sz="quarter" idx="5"/>
          </p:nvPr>
        </p:nvSpPr>
        <p:spPr>
          <a:noFill/>
        </p:spPr>
        <p:txBody>
          <a:bodyPr/>
          <a:lstStyle/>
          <a:p>
            <a:r>
              <a:rPr lang="en-US"/>
              <a:t>Page </a:t>
            </a:r>
            <a:fld id="{11164C5A-8370-1D40-A2A5-734C069F8895}" type="slidenum">
              <a:rPr lang="en-US"/>
              <a:pPr/>
              <a:t>1</a:t>
            </a:fld>
            <a:endParaRPr lang="en-US"/>
          </a:p>
        </p:txBody>
      </p:sp>
      <p:sp>
        <p:nvSpPr>
          <p:cNvPr id="16390" name="Rectangle 2"/>
          <p:cNvSpPr>
            <a:spLocks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smtClean="0"/>
              <a:t>doc.: IEEE 802.11-10/0980r0</a:t>
            </a:r>
            <a:endParaRPr lang="en-US" smtClean="0"/>
          </a:p>
        </p:txBody>
      </p:sp>
      <p:sp>
        <p:nvSpPr>
          <p:cNvPr id="18435" name="Rectangle 3"/>
          <p:cNvSpPr>
            <a:spLocks noGrp="1" noChangeArrowheads="1"/>
          </p:cNvSpPr>
          <p:nvPr>
            <p:ph type="dt" sz="quarter" idx="1"/>
          </p:nvPr>
        </p:nvSpPr>
        <p:spPr>
          <a:noFill/>
        </p:spPr>
        <p:txBody>
          <a:bodyPr/>
          <a:lstStyle/>
          <a:p>
            <a:r>
              <a:rPr lang="de-DE" smtClean="0"/>
              <a:t>August 2010</a:t>
            </a:r>
            <a:endParaRPr lang="en-US" smtClean="0"/>
          </a:p>
        </p:txBody>
      </p:sp>
      <p:sp>
        <p:nvSpPr>
          <p:cNvPr id="18436" name="Rectangle 6"/>
          <p:cNvSpPr>
            <a:spLocks noGrp="1" noChangeArrowheads="1"/>
          </p:cNvSpPr>
          <p:nvPr>
            <p:ph type="ftr" sz="quarter" idx="4"/>
          </p:nvPr>
        </p:nvSpPr>
        <p:spPr>
          <a:noFill/>
        </p:spPr>
        <p:txBody>
          <a:bodyPr/>
          <a:lstStyle/>
          <a:p>
            <a:pPr lvl="4"/>
            <a:r>
              <a:rPr lang="de-DE" smtClean="0"/>
              <a:t>Marc Emmelmann, TU Berlin</a:t>
            </a:r>
            <a:endParaRPr lang="en-US" smtClean="0"/>
          </a:p>
        </p:txBody>
      </p:sp>
      <p:sp>
        <p:nvSpPr>
          <p:cNvPr id="18437" name="Rectangle 7"/>
          <p:cNvSpPr>
            <a:spLocks noGrp="1" noChangeArrowheads="1"/>
          </p:cNvSpPr>
          <p:nvPr>
            <p:ph type="sldNum" sz="quarter" idx="5"/>
          </p:nvPr>
        </p:nvSpPr>
        <p:spPr>
          <a:noFill/>
        </p:spPr>
        <p:txBody>
          <a:bodyPr/>
          <a:lstStyle/>
          <a:p>
            <a:r>
              <a:rPr lang="en-US"/>
              <a:t>Page </a:t>
            </a:r>
            <a:fld id="{91B66C5E-792A-9740-A7F7-91F995CC6997}" type="slidenum">
              <a:rPr lang="en-US"/>
              <a:pPr/>
              <a:t>2</a:t>
            </a:fld>
            <a:endParaRPr lang="en-US"/>
          </a:p>
        </p:txBody>
      </p:sp>
      <p:sp>
        <p:nvSpPr>
          <p:cNvPr id="18438" name="Rectangle 2"/>
          <p:cNvSpPr>
            <a:spLocks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August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E4D38589-3392-9D49-B132-3F1E207091DD}"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August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AAB71185-4084-664A-9DE6-37CB08A3D3FB}"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August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532AAA8B-D663-1E4C-9ECD-B3B447547550}"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August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A6CD23A6-7979-C84D-B569-2CE44C7759F7}"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ln/>
        </p:spPr>
        <p:txBody>
          <a:bodyPr/>
          <a:lstStyle>
            <a:lvl1pPr>
              <a:defRPr/>
            </a:lvl1pPr>
          </a:lstStyle>
          <a:p>
            <a:r>
              <a:rPr lang="de-DE" smtClean="0"/>
              <a:t>August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BEE56967-F64D-1942-8CD1-FEF52AADEB48}"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r>
              <a:rPr lang="de-DE" smtClean="0"/>
              <a:t>August 2010</a:t>
            </a:r>
            <a:endParaRPr lang="en-US"/>
          </a:p>
        </p:txBody>
      </p:sp>
      <p:sp>
        <p:nvSpPr>
          <p:cNvPr id="6"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C51E8ACD-61A2-2648-AC05-0EAD67EB7F30}"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r>
              <a:rPr lang="de-DE" smtClean="0"/>
              <a:t>August 2010</a:t>
            </a:r>
            <a:endParaRPr lang="en-US"/>
          </a:p>
        </p:txBody>
      </p:sp>
      <p:sp>
        <p:nvSpPr>
          <p:cNvPr id="8"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t>Slide </a:t>
            </a:r>
            <a:fld id="{3348DA29-4351-2E4A-87E2-401C58C4BBFC}"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r>
              <a:rPr lang="de-DE" smtClean="0"/>
              <a:t>August 2010</a:t>
            </a:r>
            <a:endParaRPr lang="en-US"/>
          </a:p>
        </p:txBody>
      </p:sp>
      <p:sp>
        <p:nvSpPr>
          <p:cNvPr id="4"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t>Slide </a:t>
            </a:r>
            <a:fld id="{39ED425B-10BD-0F40-A4A2-036FCD816EA4}"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de-DE" smtClean="0"/>
              <a:t>August 2010</a:t>
            </a:r>
            <a:endParaRPr lang="en-US"/>
          </a:p>
        </p:txBody>
      </p:sp>
      <p:sp>
        <p:nvSpPr>
          <p:cNvPr id="3"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t>Slide </a:t>
            </a:r>
            <a:fld id="{5FF184DA-59AB-9543-97DD-8D5FC2B4C6B8}"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r>
              <a:rPr lang="de-DE" smtClean="0"/>
              <a:t>August 2010</a:t>
            </a:r>
            <a:endParaRPr lang="en-US"/>
          </a:p>
        </p:txBody>
      </p:sp>
      <p:sp>
        <p:nvSpPr>
          <p:cNvPr id="6"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81464E36-97BA-2A4C-A1F5-EA43640EC122}"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r>
              <a:rPr lang="de-DE" smtClean="0"/>
              <a:t>August 2010</a:t>
            </a:r>
            <a:endParaRPr lang="en-US"/>
          </a:p>
        </p:txBody>
      </p:sp>
      <p:sp>
        <p:nvSpPr>
          <p:cNvPr id="6"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4C851B86-B87A-3740-A859-6A18AE2B58C7}"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de-DE" smtClean="0"/>
              <a:t>August 2010</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smtClean="0"/>
              <a:t>Marc Emmelmann, Fraunhofer FOKUS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FBBB5E96-05E0-4E41-A6A3-2DFE49ED09E9}" type="slidenum">
              <a:rPr lang="en-US"/>
              <a:pPr/>
              <a:t>‹Nr.›</a:t>
            </a:fld>
            <a:endParaRPr lang="en-US"/>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sz="1800" b="1" dirty="0"/>
              <a:t>doc.: IEEE 802.11</a:t>
            </a:r>
            <a:r>
              <a:rPr lang="en-US" sz="1800" b="1" dirty="0" smtClean="0"/>
              <a:t>-10/0980r0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5/dcn/10/15-10-0412-06-wng0-key-negotiation-using-diet-hip.pp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Datumsplatzhalter 3"/>
          <p:cNvSpPr>
            <a:spLocks noGrp="1"/>
          </p:cNvSpPr>
          <p:nvPr>
            <p:ph type="dt" sz="quarter" idx="10"/>
          </p:nvPr>
        </p:nvSpPr>
        <p:spPr>
          <a:noFill/>
        </p:spPr>
        <p:txBody>
          <a:bodyPr/>
          <a:lstStyle/>
          <a:p>
            <a:r>
              <a:rPr lang="de-DE" smtClean="0"/>
              <a:t>August 2010</a:t>
            </a:r>
            <a:endParaRPr lang="en-US" smtClean="0"/>
          </a:p>
        </p:txBody>
      </p:sp>
      <p:sp>
        <p:nvSpPr>
          <p:cNvPr id="15364"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15365" name="Foliennummernplatzhalter 5"/>
          <p:cNvSpPr>
            <a:spLocks noGrp="1"/>
          </p:cNvSpPr>
          <p:nvPr>
            <p:ph type="sldNum" sz="quarter" idx="12"/>
          </p:nvPr>
        </p:nvSpPr>
        <p:spPr>
          <a:noFill/>
        </p:spPr>
        <p:txBody>
          <a:bodyPr/>
          <a:lstStyle/>
          <a:p>
            <a:r>
              <a:rPr lang="en-US" smtClean="0"/>
              <a:t>Slide </a:t>
            </a:r>
            <a:fld id="{2B946568-4662-D74E-AAA3-A6861745BB88}"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dirty="0" smtClean="0"/>
              <a:t>Summary &amp; Comments FIA Security Analysis Bob </a:t>
            </a:r>
            <a:r>
              <a:rPr lang="en-US" dirty="0" err="1" smtClean="0"/>
              <a:t>Moskowitz</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2010-08-11</a:t>
            </a:r>
            <a:endParaRPr lang="en-US" sz="2000" b="0" dirty="0"/>
          </a:p>
        </p:txBody>
      </p:sp>
      <p:graphicFrame>
        <p:nvGraphicFramePr>
          <p:cNvPr id="15362" name="Object 2"/>
          <p:cNvGraphicFramePr>
            <a:graphicFrameLocks noChangeAspect="1"/>
          </p:cNvGraphicFramePr>
          <p:nvPr/>
        </p:nvGraphicFramePr>
        <p:xfrm>
          <a:off x="508000" y="2733675"/>
          <a:ext cx="8156575" cy="2828925"/>
        </p:xfrm>
        <a:graphic>
          <a:graphicData uri="http://schemas.openxmlformats.org/presentationml/2006/ole">
            <p:oleObj spid="_x0000_s15362" name="Dokument" r:id="rId4" imgW="8255000" imgH="2870200" progId="Word.Document.8">
              <p:embed/>
            </p:oleObj>
          </a:graphicData>
        </a:graphic>
      </p:graphicFrame>
      <p:sp>
        <p:nvSpPr>
          <p:cNvPr id="15368" name="Rectangle 12"/>
          <p:cNvSpPr>
            <a:spLocks noChangeArrowheads="1"/>
          </p:cNvSpPr>
          <p:nvPr/>
        </p:nvSpPr>
        <p:spPr bwMode="auto">
          <a:xfrm>
            <a:off x="533400" y="2244725"/>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10"/>
          </p:nvPr>
        </p:nvSpPr>
        <p:spPr>
          <a:noFill/>
        </p:spPr>
        <p:txBody>
          <a:bodyPr/>
          <a:lstStyle/>
          <a:p>
            <a:r>
              <a:rPr lang="de-DE" smtClean="0"/>
              <a:t>August 2010</a:t>
            </a:r>
            <a:endParaRPr lang="en-US" smtClean="0"/>
          </a:p>
        </p:txBody>
      </p:sp>
      <p:sp>
        <p:nvSpPr>
          <p:cNvPr id="17411"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17412" name="Foliennummernplatzhalter 5"/>
          <p:cNvSpPr>
            <a:spLocks noGrp="1"/>
          </p:cNvSpPr>
          <p:nvPr>
            <p:ph type="sldNum" sz="quarter" idx="12"/>
          </p:nvPr>
        </p:nvSpPr>
        <p:spPr>
          <a:noFill/>
        </p:spPr>
        <p:txBody>
          <a:bodyPr/>
          <a:lstStyle/>
          <a:p>
            <a:r>
              <a:rPr lang="en-US" smtClean="0"/>
              <a:t>Slide </a:t>
            </a:r>
            <a:fld id="{C1A15A2A-F120-404B-B529-DEDB9CDB121A}" type="slidenum">
              <a:rPr lang="en-US" smtClean="0"/>
              <a:pPr/>
              <a:t>2</a:t>
            </a:fld>
            <a:endParaRPr lang="en-US" smtClean="0"/>
          </a:p>
        </p:txBody>
      </p:sp>
      <p:sp>
        <p:nvSpPr>
          <p:cNvPr id="17413" name="Rectangle 2"/>
          <p:cNvSpPr>
            <a:spLocks noGrp="1" noChangeArrowheads="1"/>
          </p:cNvSpPr>
          <p:nvPr>
            <p:ph type="title"/>
          </p:nvPr>
        </p:nvSpPr>
        <p:spPr>
          <a:noFill/>
        </p:spPr>
        <p:txBody>
          <a:bodyPr/>
          <a:lstStyle/>
          <a:p>
            <a:r>
              <a:rPr lang="en-US"/>
              <a:t>Abstract</a:t>
            </a:r>
          </a:p>
        </p:txBody>
      </p:sp>
      <p:sp>
        <p:nvSpPr>
          <p:cNvPr id="17414" name="Rectangle 3"/>
          <p:cNvSpPr>
            <a:spLocks noGrp="1" noChangeArrowheads="1"/>
          </p:cNvSpPr>
          <p:nvPr>
            <p:ph type="body" idx="1"/>
          </p:nvPr>
        </p:nvSpPr>
        <p:spPr>
          <a:noFill/>
        </p:spPr>
        <p:txBody>
          <a:bodyPr/>
          <a:lstStyle/>
          <a:p>
            <a:pPr>
              <a:buFontTx/>
              <a:buNone/>
            </a:pPr>
            <a:r>
              <a:rPr lang="en-US" dirty="0" smtClean="0"/>
              <a:t>This document summarizes comments from Robert </a:t>
            </a:r>
            <a:r>
              <a:rPr lang="en-US" dirty="0" err="1" smtClean="0"/>
              <a:t>Moskowitz</a:t>
            </a:r>
            <a:r>
              <a:rPr lang="en-US" dirty="0" smtClean="0"/>
              <a:t> to FIA security.</a:t>
            </a:r>
          </a:p>
          <a:p>
            <a:pPr>
              <a:buFontTx/>
              <a:buNone/>
            </a:pPr>
            <a:endParaRPr lang="en-US" dirty="0" smtClean="0"/>
          </a:p>
          <a:p>
            <a:pPr>
              <a:buFontTx/>
              <a:buNone/>
            </a:pPr>
            <a:r>
              <a:rPr lang="en-US" dirty="0" smtClean="0"/>
              <a:t>Comments were captured from the FIA E-Mail reflector.</a:t>
            </a:r>
          </a:p>
          <a:p>
            <a:pPr>
              <a:buFontTx/>
              <a:buNone/>
            </a:pPr>
            <a:endParaRPr lang="en-US" dirty="0" smtClean="0"/>
          </a:p>
          <a:p>
            <a:pPr>
              <a:buFontTx/>
              <a:buNone/>
            </a:pPr>
            <a:r>
              <a:rPr lang="en-US" dirty="0" smtClean="0"/>
              <a:t>Comments captured as of August 11, 2010.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de-DE" smtClean="0"/>
              <a:t>August 2010</a:t>
            </a:r>
            <a:endParaRPr lang="en-US" smtClean="0"/>
          </a:p>
        </p:txBody>
      </p:sp>
      <p:sp>
        <p:nvSpPr>
          <p:cNvPr id="25603"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25604" name="Foliennummernplatzhalter 5"/>
          <p:cNvSpPr>
            <a:spLocks noGrp="1"/>
          </p:cNvSpPr>
          <p:nvPr>
            <p:ph type="sldNum" sz="quarter" idx="12"/>
          </p:nvPr>
        </p:nvSpPr>
        <p:spPr>
          <a:noFill/>
        </p:spPr>
        <p:txBody>
          <a:bodyPr/>
          <a:lstStyle/>
          <a:p>
            <a:r>
              <a:rPr lang="en-US" smtClean="0"/>
              <a:t>Slide </a:t>
            </a:r>
            <a:fld id="{6297CA6B-778C-A745-BBDE-D0E49B1C66DC}" type="slidenum">
              <a:rPr lang="en-US" smtClean="0"/>
              <a:pPr/>
              <a:t>3</a:t>
            </a:fld>
            <a:endParaRPr lang="en-US" smtClean="0"/>
          </a:p>
        </p:txBody>
      </p:sp>
      <p:sp>
        <p:nvSpPr>
          <p:cNvPr id="25605" name="Rectangle 2"/>
          <p:cNvSpPr>
            <a:spLocks noGrp="1" noChangeArrowheads="1"/>
          </p:cNvSpPr>
          <p:nvPr>
            <p:ph type="title"/>
          </p:nvPr>
        </p:nvSpPr>
        <p:spPr>
          <a:xfrm>
            <a:off x="685800" y="304800"/>
            <a:ext cx="7772400" cy="1066800"/>
          </a:xfrm>
        </p:spPr>
        <p:txBody>
          <a:bodyPr/>
          <a:lstStyle/>
          <a:p>
            <a:r>
              <a:rPr lang="en-US" dirty="0" smtClean="0"/>
              <a:t>Key Comments and Conclusions</a:t>
            </a:r>
            <a:endParaRPr lang="en-US" dirty="0"/>
          </a:p>
        </p:txBody>
      </p:sp>
      <p:sp>
        <p:nvSpPr>
          <p:cNvPr id="25606" name="Rectangle 3"/>
          <p:cNvSpPr>
            <a:spLocks noGrp="1" noChangeArrowheads="1"/>
          </p:cNvSpPr>
          <p:nvPr>
            <p:ph type="body" idx="1"/>
          </p:nvPr>
        </p:nvSpPr>
        <p:spPr>
          <a:xfrm>
            <a:off x="685800" y="1219200"/>
            <a:ext cx="7772400" cy="4114800"/>
          </a:xfrm>
        </p:spPr>
        <p:txBody>
          <a:bodyPr/>
          <a:lstStyle/>
          <a:p>
            <a:r>
              <a:rPr lang="en-US" sz="1400" dirty="0" smtClean="0"/>
              <a:t>There are some potential risks in using </a:t>
            </a:r>
            <a:r>
              <a:rPr lang="en-US" sz="1400" dirty="0" err="1" smtClean="0"/>
              <a:t>Yaholom</a:t>
            </a:r>
            <a:r>
              <a:rPr lang="en-US" sz="1400" dirty="0" smtClean="0"/>
              <a:t>, especially as it is likely to be used in situations where it is not intended to be used (long data transfers) and its usage is hard to be prevented</a:t>
            </a:r>
          </a:p>
          <a:p>
            <a:r>
              <a:rPr lang="en-US" sz="1400" dirty="0" smtClean="0"/>
              <a:t>Alternative: HIP</a:t>
            </a:r>
          </a:p>
          <a:p>
            <a:pPr lvl="1"/>
            <a:r>
              <a:rPr lang="en-US" sz="1200" dirty="0" smtClean="0"/>
              <a:t>“It would be easy for me to present HIP, both BEX and DEX, to run over the 802.11 Authentication frames, though I am NOT sure that 11 Auth can go 2 round trips (too long since I have delved into .11).  Though there is some concern about packet sizes and perhaps the need of a 'compressed' format.  Also EAP CAN be run within HIP“ </a:t>
            </a:r>
          </a:p>
          <a:p>
            <a:pPr lvl="1"/>
            <a:r>
              <a:rPr lang="en-US" sz="1200" dirty="0" smtClean="0"/>
              <a:t>“</a:t>
            </a:r>
            <a:r>
              <a:rPr lang="en-US" sz="1200" dirty="0" smtClean="0"/>
              <a:t>HIP can provide Security Associations for the MAC, IP, and TLS/DTLS; that is one KMS for all needs”</a:t>
            </a:r>
          </a:p>
          <a:p>
            <a:pPr lvl="1"/>
            <a:r>
              <a:rPr lang="en-US" sz="1200" dirty="0" smtClean="0"/>
              <a:t>Streamlined with IETF</a:t>
            </a:r>
          </a:p>
          <a:p>
            <a:pPr lvl="1"/>
            <a:r>
              <a:rPr lang="en-US" sz="1200" dirty="0" smtClean="0"/>
              <a:t>HIP requires 4 message exchanges (=2 round trips), see </a:t>
            </a:r>
            <a:r>
              <a:rPr lang="en-US" sz="1200" u="sng" dirty="0" smtClean="0">
                <a:hlinkClick r:id="rId2"/>
              </a:rPr>
              <a:t>https://mentor.ieee.org/802.15/dcn/10/15-10-0412-06-wng0-key-negotiation-using-diet-hip.ppt</a:t>
            </a:r>
            <a:endParaRPr lang="en-US" sz="1200" u="sng" dirty="0" smtClean="0"/>
          </a:p>
          <a:p>
            <a:pPr lvl="1"/>
            <a:r>
              <a:rPr lang="en-US" sz="1200" u="sng" dirty="0" err="1" smtClean="0">
                <a:sym typeface="Wingdings"/>
              </a:rPr>
              <a:t></a:t>
            </a:r>
            <a:r>
              <a:rPr lang="en-US" sz="1200" u="sng" dirty="0" smtClean="0">
                <a:sym typeface="Wingdings"/>
              </a:rPr>
              <a:t> Technical feasibility that there are secure mechanisms for alternative protocols</a:t>
            </a:r>
          </a:p>
          <a:p>
            <a:r>
              <a:rPr lang="en-US" sz="1400" u="sng" dirty="0" smtClean="0">
                <a:sym typeface="Wingdings"/>
              </a:rPr>
              <a:t>Piggy backing DHCP with new/fast security during link-set up</a:t>
            </a:r>
          </a:p>
          <a:p>
            <a:pPr lvl="1"/>
            <a:r>
              <a:rPr lang="en-US" sz="1200" u="sng" dirty="0" smtClean="0">
                <a:sym typeface="Wingdings"/>
              </a:rPr>
              <a:t>There are some technical details to be worked out (see actual mail) but:</a:t>
            </a:r>
          </a:p>
          <a:p>
            <a:pPr lvl="1"/>
            <a:r>
              <a:rPr lang="en-US" sz="1200" u="sng" dirty="0" smtClean="0">
                <a:sym typeface="Wingdings"/>
              </a:rPr>
              <a:t>„</a:t>
            </a:r>
            <a:r>
              <a:rPr lang="en-US" sz="1200" dirty="0" smtClean="0"/>
              <a:t>So I think a lot can be done in streamlining the 802.11 setup process.  And in such a manner that it really works.“</a:t>
            </a:r>
          </a:p>
          <a:p>
            <a:r>
              <a:rPr lang="en-US" sz="1400" dirty="0" smtClean="0">
                <a:solidFill>
                  <a:srgbClr val="0000FF"/>
                </a:solidFill>
              </a:rPr>
              <a:t>FIA is </a:t>
            </a:r>
            <a:r>
              <a:rPr lang="en-US" sz="1400" u="sng" dirty="0" smtClean="0">
                <a:solidFill>
                  <a:srgbClr val="0000FF"/>
                </a:solidFill>
              </a:rPr>
              <a:t>not </a:t>
            </a:r>
            <a:r>
              <a:rPr lang="en-US" sz="1400" dirty="0" smtClean="0">
                <a:solidFill>
                  <a:srgbClr val="0000FF"/>
                </a:solidFill>
              </a:rPr>
              <a:t>proposing a </a:t>
            </a:r>
            <a:r>
              <a:rPr lang="en-US" sz="1400" u="sng" dirty="0" smtClean="0">
                <a:solidFill>
                  <a:srgbClr val="0000FF"/>
                </a:solidFill>
              </a:rPr>
              <a:t>specific technology</a:t>
            </a:r>
            <a:r>
              <a:rPr lang="en-US" sz="1400" dirty="0" smtClean="0">
                <a:solidFill>
                  <a:srgbClr val="0000FF"/>
                </a:solidFill>
              </a:rPr>
              <a:t>, but the idea / concept to make the initial link set-up faster. Robert </a:t>
            </a:r>
            <a:r>
              <a:rPr lang="en-US" sz="1400" dirty="0" err="1" smtClean="0">
                <a:solidFill>
                  <a:srgbClr val="0000FF"/>
                </a:solidFill>
              </a:rPr>
              <a:t>Moskowitz</a:t>
            </a:r>
            <a:r>
              <a:rPr lang="en-US" sz="1400" dirty="0" smtClean="0">
                <a:solidFill>
                  <a:srgbClr val="0000FF"/>
                </a:solidFill>
              </a:rPr>
              <a:t>’ comments on ideas on HIP in combination </a:t>
            </a:r>
            <a:r>
              <a:rPr lang="en-US" sz="1400" dirty="0" err="1" smtClean="0">
                <a:solidFill>
                  <a:srgbClr val="0000FF"/>
                </a:solidFill>
              </a:rPr>
              <a:t>w</a:t>
            </a:r>
            <a:r>
              <a:rPr lang="en-US" sz="1400" dirty="0" smtClean="0">
                <a:solidFill>
                  <a:srgbClr val="0000FF"/>
                </a:solidFill>
              </a:rPr>
              <a:t>/ piggy backing show that there is technical feasibility for achieving this goal in a secure manner. </a:t>
            </a:r>
          </a:p>
          <a:p>
            <a:r>
              <a:rPr lang="en-US" sz="1400" dirty="0" err="1" smtClean="0">
                <a:solidFill>
                  <a:srgbClr val="0000FF"/>
                </a:solidFill>
                <a:sym typeface="Wingdings"/>
              </a:rPr>
              <a:t></a:t>
            </a:r>
            <a:r>
              <a:rPr lang="en-US" sz="1400" dirty="0" smtClean="0">
                <a:solidFill>
                  <a:srgbClr val="0000FF"/>
                </a:solidFill>
                <a:sym typeface="Wingdings"/>
              </a:rPr>
              <a:t> Detailed technical discussion should be left to working group upon approval. </a:t>
            </a:r>
          </a:p>
          <a:p>
            <a:r>
              <a:rPr lang="de-DE" sz="1400" dirty="0" smtClean="0">
                <a:solidFill>
                  <a:srgbClr val="0000FF"/>
                </a:solidFill>
                <a:sym typeface="Wingdings"/>
              </a:rPr>
              <a:t> </a:t>
            </a:r>
            <a:r>
              <a:rPr lang="en-US" sz="1400" dirty="0" smtClean="0">
                <a:solidFill>
                  <a:srgbClr val="0000FF"/>
                </a:solidFill>
                <a:sym typeface="Wingdings"/>
              </a:rPr>
              <a:t>The PAR&amp;5C will mandate a security review of the amendment assuring that security is not compromised by added security mechanisms.</a:t>
            </a:r>
            <a:endParaRPr lang="en-US" sz="1400" dirty="0" smtClean="0">
              <a:solidFill>
                <a:srgbClr val="0000FF"/>
              </a:solidFill>
            </a:endParaRPr>
          </a:p>
          <a:p>
            <a:pPr lvl="1"/>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de-DE" smtClean="0"/>
              <a:t>August 2010</a:t>
            </a:r>
            <a:endParaRPr lang="en-US" smtClean="0"/>
          </a:p>
        </p:txBody>
      </p:sp>
      <p:sp>
        <p:nvSpPr>
          <p:cNvPr id="26627"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26628" name="Foliennummernplatzhalter 5"/>
          <p:cNvSpPr>
            <a:spLocks noGrp="1"/>
          </p:cNvSpPr>
          <p:nvPr>
            <p:ph type="sldNum" sz="quarter" idx="12"/>
          </p:nvPr>
        </p:nvSpPr>
        <p:spPr>
          <a:noFill/>
        </p:spPr>
        <p:txBody>
          <a:bodyPr/>
          <a:lstStyle/>
          <a:p>
            <a:r>
              <a:rPr lang="en-US" smtClean="0"/>
              <a:t>Slide </a:t>
            </a:r>
            <a:fld id="{B0A1BF4E-F9B6-C343-87A6-2FFFE397DE76}" type="slidenum">
              <a:rPr lang="en-US" smtClean="0"/>
              <a:pPr/>
              <a:t>4</a:t>
            </a:fld>
            <a:endParaRPr lang="en-US" smtClean="0"/>
          </a:p>
        </p:txBody>
      </p:sp>
      <p:sp>
        <p:nvSpPr>
          <p:cNvPr id="26629" name="Rectangle 2"/>
          <p:cNvSpPr>
            <a:spLocks noGrp="1" noChangeArrowheads="1"/>
          </p:cNvSpPr>
          <p:nvPr>
            <p:ph type="title"/>
          </p:nvPr>
        </p:nvSpPr>
        <p:spPr/>
        <p:txBody>
          <a:bodyPr/>
          <a:lstStyle/>
          <a:p>
            <a:r>
              <a:rPr lang="en-GB" dirty="0" smtClean="0"/>
              <a:t>Detailed comments: Feedback </a:t>
            </a:r>
            <a:r>
              <a:rPr lang="en-GB" dirty="0" err="1" smtClean="0"/>
              <a:t>Yaholom</a:t>
            </a:r>
            <a:endParaRPr lang="en-GB" dirty="0"/>
          </a:p>
        </p:txBody>
      </p:sp>
      <p:sp>
        <p:nvSpPr>
          <p:cNvPr id="26630" name="Rectangle 3"/>
          <p:cNvSpPr>
            <a:spLocks noGrp="1" noChangeArrowheads="1"/>
          </p:cNvSpPr>
          <p:nvPr>
            <p:ph type="body" idx="1"/>
          </p:nvPr>
        </p:nvSpPr>
        <p:spPr>
          <a:xfrm>
            <a:off x="685800" y="1524000"/>
            <a:ext cx="7772400" cy="4114800"/>
          </a:xfrm>
        </p:spPr>
        <p:txBody>
          <a:bodyPr/>
          <a:lstStyle/>
          <a:p>
            <a:pPr>
              <a:buNone/>
            </a:pPr>
            <a:r>
              <a:rPr lang="en-US" sz="900" dirty="0" smtClean="0"/>
              <a:t>Assumptions:</a:t>
            </a:r>
          </a:p>
          <a:p>
            <a:pPr>
              <a:buNone/>
            </a:pPr>
            <a:endParaRPr lang="en-US" sz="900" dirty="0" smtClean="0"/>
          </a:p>
          <a:p>
            <a:pPr>
              <a:buNone/>
            </a:pPr>
            <a:r>
              <a:rPr lang="en-US" sz="900" dirty="0" smtClean="0"/>
              <a:t>K(BS) either strong or B-S exchange run over secure channel (e.g. ESP, TLS, DTLS)</a:t>
            </a:r>
          </a:p>
          <a:p>
            <a:pPr>
              <a:buNone/>
            </a:pPr>
            <a:r>
              <a:rPr lang="en-US" sz="900" dirty="0" smtClean="0"/>
              <a:t>K(AS) strong against dictionary attack (potentially created by S at registration time)</a:t>
            </a:r>
          </a:p>
          <a:p>
            <a:pPr>
              <a:buNone/>
            </a:pPr>
            <a:r>
              <a:rPr lang="en-US" sz="900" dirty="0" smtClean="0"/>
              <a:t>K(AB) == 802.11i PTK</a:t>
            </a:r>
          </a:p>
          <a:p>
            <a:pPr>
              <a:buNone/>
            </a:pPr>
            <a:endParaRPr lang="en-US" sz="900" dirty="0" smtClean="0"/>
          </a:p>
          <a:p>
            <a:pPr>
              <a:buNone/>
            </a:pPr>
            <a:r>
              <a:rPr lang="en-US" sz="900" dirty="0" smtClean="0"/>
              <a:t>Concerns</a:t>
            </a:r>
          </a:p>
          <a:p>
            <a:pPr>
              <a:buNone/>
            </a:pPr>
            <a:endParaRPr lang="en-US" sz="900" dirty="0" smtClean="0"/>
          </a:p>
          <a:p>
            <a:pPr>
              <a:buNone/>
            </a:pPr>
            <a:r>
              <a:rPr lang="en-US" sz="900" dirty="0" smtClean="0"/>
              <a:t>Strengthened </a:t>
            </a:r>
            <a:r>
              <a:rPr lang="en-US" sz="900" dirty="0" err="1" smtClean="0"/>
              <a:t>Yaholom</a:t>
            </a:r>
            <a:r>
              <a:rPr lang="en-US" sz="900" dirty="0" smtClean="0"/>
              <a:t> Protocol NOT analyzed since '01.  </a:t>
            </a:r>
          </a:p>
          <a:p>
            <a:pPr>
              <a:buNone/>
            </a:pPr>
            <a:r>
              <a:rPr lang="en-US" sz="900" dirty="0" smtClean="0"/>
              <a:t>Have new network attack models provided new weaknesses?</a:t>
            </a:r>
          </a:p>
          <a:p>
            <a:pPr>
              <a:buNone/>
            </a:pPr>
            <a:r>
              <a:rPr lang="en-US" sz="900" dirty="0" smtClean="0"/>
              <a:t>No distribution of GTK, but easy to add by encrypting with K(AB) in B -&gt; A transmission.</a:t>
            </a:r>
          </a:p>
          <a:p>
            <a:pPr>
              <a:buNone/>
            </a:pPr>
            <a:r>
              <a:rPr lang="en-US" sz="900" dirty="0" smtClean="0"/>
              <a:t>Assumes PTK and GTK are NOT 'used up' during lifetime of connection.  That is there is no rekeying without </a:t>
            </a:r>
            <a:r>
              <a:rPr lang="en-US" sz="900" dirty="0" err="1" smtClean="0"/>
              <a:t>reauthenticating</a:t>
            </a:r>
            <a:r>
              <a:rPr lang="en-US" sz="900" dirty="0" smtClean="0"/>
              <a:t>.</a:t>
            </a:r>
          </a:p>
          <a:p>
            <a:pPr>
              <a:buNone/>
            </a:pPr>
            <a:r>
              <a:rPr lang="en-US" sz="900" dirty="0" smtClean="0"/>
              <a:t>No flooding attacks will occur (and symmetric crypto able to deal with such).</a:t>
            </a:r>
          </a:p>
          <a:p>
            <a:pPr>
              <a:buNone/>
            </a:pPr>
            <a:r>
              <a:rPr lang="en-US" sz="900" dirty="0" smtClean="0"/>
              <a:t>No failures in authentication (presentation does not show failure handling).</a:t>
            </a:r>
          </a:p>
          <a:p>
            <a:pPr>
              <a:buNone/>
            </a:pPr>
            <a:r>
              <a:rPr lang="en-US" sz="900" dirty="0" smtClean="0"/>
              <a:t>Stateless, that is any time A connects to B, this protocol WILL be used.</a:t>
            </a:r>
          </a:p>
          <a:p>
            <a:pPr>
              <a:buNone/>
            </a:pPr>
            <a:r>
              <a:rPr lang="en-US" sz="900" dirty="0" smtClean="0"/>
              <a:t>FIA will only be used for short-lived 802.11 connections.  Back to no rekeying.</a:t>
            </a:r>
          </a:p>
          <a:p>
            <a:pPr>
              <a:buNone/>
            </a:pPr>
            <a:r>
              <a:rPr lang="en-US" sz="900" dirty="0" smtClean="0"/>
              <a:t>------------------------------------------------------------------------------------------------------------------------------------------------------------ </a:t>
            </a:r>
          </a:p>
          <a:p>
            <a:pPr>
              <a:buNone/>
            </a:pPr>
            <a:r>
              <a:rPr lang="en-US" sz="900" dirty="0" smtClean="0"/>
              <a:t>I perceive a couple of flaws in FIA assumptions and design.</a:t>
            </a:r>
          </a:p>
          <a:p>
            <a:pPr>
              <a:buNone/>
            </a:pPr>
            <a:r>
              <a:rPr lang="en-US" sz="900" dirty="0" smtClean="0"/>
              <a:t>Once FIA is available, it will become widely used, not just its recommended use.  In some implementations S will be implemented inside of B (this may not be an issue).  More importantly, rekeying WILL be necessary for both K(AB) and GTK.  What is the mechanism for this, 802.11i PTK and GTK MUST NOT be used directly (no concept of MK).</a:t>
            </a:r>
          </a:p>
          <a:p>
            <a:pPr>
              <a:buNone/>
            </a:pPr>
            <a:r>
              <a:rPr lang="en-US" sz="900" dirty="0" smtClean="0"/>
              <a:t>Implementations will tend to allow for weak K(AS) values opening up a major dictionary attack.  There is no way to design into this protocol or specification strong K(AS) values.</a:t>
            </a:r>
          </a:p>
          <a:p>
            <a:pPr>
              <a:buNone/>
            </a:pPr>
            <a:r>
              <a:rPr lang="en-US" sz="900" dirty="0" smtClean="0"/>
              <a:t>As FIA is presented, it does not mutually authenticate A and B.  This could be improved on by how FIA is run.</a:t>
            </a:r>
          </a:p>
          <a:p>
            <a:pPr>
              <a:buNone/>
            </a:pPr>
            <a:r>
              <a:rPr lang="en-US" sz="900" dirty="0" smtClean="0"/>
              <a:t>As FIA is presented, it does not mutually authenticate A and S.  This cannot be improved on in FIA.  S DOES present A with proof on K(AS) ownership, though.  N(A) does assure freshness of S response to A.</a:t>
            </a:r>
          </a:p>
          <a:p>
            <a:pPr>
              <a:buNone/>
            </a:pPr>
            <a:r>
              <a:rPr lang="en-US" sz="900" dirty="0" smtClean="0"/>
              <a:t>There is no concept of Identity in FIA.  Or rather the Identity is a weak string, perhaps a MAC address.</a:t>
            </a:r>
          </a:p>
          <a:p>
            <a:pPr>
              <a:buNone/>
            </a:pPr>
            <a:r>
              <a:rPr lang="en-US" sz="900" dirty="0" smtClean="0"/>
              <a:t>Of most concern to me is the potential to wide-spread usage of FIA, particularly in </a:t>
            </a:r>
            <a:r>
              <a:rPr lang="en-US" sz="900" dirty="0" err="1" smtClean="0"/>
              <a:t>SmartGrid</a:t>
            </a:r>
            <a:r>
              <a:rPr lang="en-US" sz="900" dirty="0" smtClean="0"/>
              <a:t>, </a:t>
            </a:r>
            <a:r>
              <a:rPr lang="en-US" sz="900" dirty="0" err="1" smtClean="0"/>
              <a:t>ie</a:t>
            </a:r>
            <a:r>
              <a:rPr lang="en-US" sz="900" dirty="0" smtClean="0"/>
              <a:t> constrained devices, scenarios.</a:t>
            </a:r>
          </a:p>
          <a:p>
            <a:pPr>
              <a:buNone/>
            </a:pPr>
            <a:endParaRPr lang="en-US" sz="900" dirty="0" smtClean="0"/>
          </a:p>
          <a:p>
            <a:pPr>
              <a:buNone/>
            </a:pPr>
            <a:r>
              <a:rPr lang="en-US" sz="900" dirty="0" smtClean="0"/>
              <a:t>-- FIA reflector August 6, 2010 ---</a:t>
            </a:r>
            <a:endParaRPr lang="en-US" sz="9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Detailed comments: Usability of HIP</a:t>
            </a:r>
            <a:endParaRPr lang="en-US" dirty="0"/>
          </a:p>
        </p:txBody>
      </p:sp>
      <p:sp>
        <p:nvSpPr>
          <p:cNvPr id="3" name="Inhaltsplatzhalter 2"/>
          <p:cNvSpPr>
            <a:spLocks noGrp="1"/>
          </p:cNvSpPr>
          <p:nvPr>
            <p:ph idx="1"/>
          </p:nvPr>
        </p:nvSpPr>
        <p:spPr>
          <a:xfrm>
            <a:off x="685800" y="1447800"/>
            <a:ext cx="7772400" cy="4114800"/>
          </a:xfrm>
        </p:spPr>
        <p:txBody>
          <a:bodyPr/>
          <a:lstStyle/>
          <a:p>
            <a:pPr>
              <a:buNone/>
            </a:pPr>
            <a:r>
              <a:rPr lang="en-US" sz="1000" dirty="0" smtClean="0"/>
              <a:t>Disclaimer:  My own agenda</a:t>
            </a:r>
          </a:p>
          <a:p>
            <a:pPr>
              <a:buNone/>
            </a:pPr>
            <a:endParaRPr lang="en-US" sz="1000" dirty="0" smtClean="0"/>
          </a:p>
          <a:p>
            <a:pPr>
              <a:buNone/>
            </a:pPr>
            <a:r>
              <a:rPr lang="en-US" sz="1000" dirty="0" smtClean="0"/>
              <a:t>Now I have my own agenda.  I am proposing HIP for 802.15 usage, pretty much across the board.  I have a HIP Interest Group meeting in Hawaii.  HIP Diet </a:t>
            </a:r>
            <a:r>
              <a:rPr lang="en-US" sz="1000" dirty="0" err="1" smtClean="0"/>
              <a:t>EXchange</a:t>
            </a:r>
            <a:r>
              <a:rPr lang="en-US" sz="1000" dirty="0" smtClean="0"/>
              <a:t> (specifically designed for </a:t>
            </a:r>
            <a:r>
              <a:rPr lang="en-US" sz="1000" dirty="0" err="1" smtClean="0"/>
              <a:t>contrained</a:t>
            </a:r>
            <a:r>
              <a:rPr lang="en-US" sz="1000" dirty="0" smtClean="0"/>
              <a:t> devices) was presented at 802.15 </a:t>
            </a:r>
            <a:r>
              <a:rPr lang="en-US" sz="1000" dirty="0" err="1" smtClean="0"/>
              <a:t>wng</a:t>
            </a:r>
            <a:r>
              <a:rPr lang="en-US" sz="1000" dirty="0" smtClean="0"/>
              <a:t> in July.  It was presented to 6lowpan at IETF and mentioned at core.  HIP can provide Security Associations for the MAC, IP, and TLS/DTLS; that is one KMS for all needs.  See:</a:t>
            </a:r>
          </a:p>
          <a:p>
            <a:pPr>
              <a:buNone/>
            </a:pPr>
            <a:endParaRPr lang="en-US" sz="1000" dirty="0" smtClean="0"/>
          </a:p>
          <a:p>
            <a:pPr>
              <a:buNone/>
            </a:pPr>
            <a:r>
              <a:rPr lang="en-US" sz="1000" dirty="0" smtClean="0"/>
              <a:t>https://mentor.ieee.org/802.15/dcn/10/15-10-0412-06-wng0-key-negotiation-using-diet-hip.ppt</a:t>
            </a:r>
          </a:p>
          <a:p>
            <a:pPr>
              <a:buNone/>
            </a:pPr>
            <a:r>
              <a:rPr lang="en-US" sz="1000" dirty="0" smtClean="0"/>
              <a:t>http://www.ietf.org/id/draft-moskowitz-hip-rg-dex-02.txt</a:t>
            </a:r>
          </a:p>
          <a:p>
            <a:pPr>
              <a:buNone/>
            </a:pPr>
            <a:endParaRPr lang="en-US" sz="1000" dirty="0" smtClean="0"/>
          </a:p>
          <a:p>
            <a:pPr>
              <a:buNone/>
            </a:pPr>
            <a:r>
              <a:rPr lang="en-US" sz="1000" dirty="0" smtClean="0"/>
              <a:t>The 6lowpan presentation can be found within http://www.ietf.org/proceedings/78/slides/6lowpan-0.pdf</a:t>
            </a:r>
          </a:p>
          <a:p>
            <a:pPr>
              <a:buNone/>
            </a:pPr>
            <a:r>
              <a:rPr lang="en-US" sz="1000" dirty="0" smtClean="0"/>
              <a:t>The HIP-RG </a:t>
            </a:r>
            <a:r>
              <a:rPr lang="en-US" sz="1000" dirty="0" err="1" smtClean="0"/>
              <a:t>presentiation</a:t>
            </a:r>
            <a:r>
              <a:rPr lang="en-US" sz="1000" dirty="0" smtClean="0"/>
              <a:t> can be found at: http://www.ietf.org/proceedings/78/slides/HIPRG-6.ppt</a:t>
            </a:r>
          </a:p>
          <a:p>
            <a:pPr>
              <a:buNone/>
            </a:pPr>
            <a:endParaRPr lang="en-US" sz="1000" dirty="0" smtClean="0"/>
          </a:p>
          <a:p>
            <a:pPr>
              <a:buNone/>
            </a:pPr>
            <a:r>
              <a:rPr lang="en-US" sz="1000" dirty="0" smtClean="0"/>
              <a:t>Note that from 802.15 to HIP-RG understanding of how to address MK and PTK concerns 'jelled'.</a:t>
            </a:r>
          </a:p>
          <a:p>
            <a:pPr>
              <a:buNone/>
            </a:pPr>
            <a:endParaRPr lang="en-US" sz="1000" dirty="0" smtClean="0"/>
          </a:p>
          <a:p>
            <a:pPr>
              <a:buNone/>
            </a:pPr>
            <a:r>
              <a:rPr lang="en-US" sz="1000" dirty="0" smtClean="0">
                <a:solidFill>
                  <a:srgbClr val="FF0000"/>
                </a:solidFill>
              </a:rPr>
              <a:t>It would be easy for me to present HIP, both BEX and DEX, to run over the 802.11 Authentication frames, though I am NOT sure that 11 Auth can go 2 round trips (too long since I have delved into .11).  </a:t>
            </a:r>
            <a:r>
              <a:rPr lang="en-US" sz="1000" dirty="0" smtClean="0"/>
              <a:t>Though there is some concern about packet sizes and perhaps the need of a 'compressed' format.  Also EAP CAN be run within HIP, see:</a:t>
            </a:r>
          </a:p>
          <a:p>
            <a:pPr>
              <a:buNone/>
            </a:pPr>
            <a:endParaRPr lang="en-US" sz="1000" dirty="0" smtClean="0"/>
          </a:p>
          <a:p>
            <a:pPr>
              <a:buNone/>
            </a:pPr>
            <a:r>
              <a:rPr lang="en-US" sz="1000" dirty="0" smtClean="0"/>
              <a:t>http://tools.ietf.org/id/draft-varjonen-hip-eap-00.txt</a:t>
            </a:r>
          </a:p>
          <a:p>
            <a:pPr>
              <a:buNone/>
            </a:pPr>
            <a:endParaRPr lang="en-US" sz="1000" dirty="0" smtClean="0"/>
          </a:p>
          <a:p>
            <a:pPr>
              <a:buNone/>
            </a:pPr>
            <a:r>
              <a:rPr lang="en-US" sz="1000" dirty="0" smtClean="0">
                <a:solidFill>
                  <a:srgbClr val="FF0000"/>
                </a:solidFill>
              </a:rPr>
              <a:t>The advantage of HIP BEX and DEX is they fit directly into the MK, PTK, GTK model of 802.11i with very little </a:t>
            </a:r>
            <a:r>
              <a:rPr lang="en-US" sz="1000" dirty="0" err="1" smtClean="0">
                <a:solidFill>
                  <a:srgbClr val="FF0000"/>
                </a:solidFill>
              </a:rPr>
              <a:t>addtional</a:t>
            </a:r>
            <a:r>
              <a:rPr lang="en-US" sz="1000" dirty="0" smtClean="0">
                <a:solidFill>
                  <a:srgbClr val="FF0000"/>
                </a:solidFill>
              </a:rPr>
              <a:t> parameters in HIP.  So high traffic connections that require rekeying will work a</a:t>
            </a:r>
            <a:r>
              <a:rPr lang="en-US" sz="1000" dirty="0" smtClean="0"/>
              <a:t>nd can use either the 802.11i rekeying or HIP UPDATE rekeying that will be used for 802.15.</a:t>
            </a:r>
          </a:p>
          <a:p>
            <a:pPr>
              <a:buNone/>
            </a:pPr>
            <a:endParaRPr lang="en-US" sz="1000" dirty="0" smtClean="0"/>
          </a:p>
          <a:p>
            <a:pPr>
              <a:buNone/>
            </a:pPr>
            <a:r>
              <a:rPr lang="en-US" sz="1000" dirty="0" smtClean="0"/>
              <a:t>Thus though I am willing to look at the FIA proposal, I have my hands full with HIP for constrained devices and will need to focus on that.  Unless FIA wants to consider HIP. </a:t>
            </a:r>
          </a:p>
        </p:txBody>
      </p:sp>
      <p:sp>
        <p:nvSpPr>
          <p:cNvPr id="4" name="Datumsplatzhalter 3"/>
          <p:cNvSpPr>
            <a:spLocks noGrp="1"/>
          </p:cNvSpPr>
          <p:nvPr>
            <p:ph type="dt" sz="half" idx="10"/>
          </p:nvPr>
        </p:nvSpPr>
        <p:spPr/>
        <p:txBody>
          <a:bodyPr/>
          <a:lstStyle/>
          <a:p>
            <a:r>
              <a:rPr lang="de-DE" smtClean="0"/>
              <a:t>August 2010</a:t>
            </a:r>
            <a:endParaRPr lang="en-US"/>
          </a:p>
        </p:txBody>
      </p:sp>
      <p:sp>
        <p:nvSpPr>
          <p:cNvPr id="5" name="Fußzeilenplatzhalter 4"/>
          <p:cNvSpPr>
            <a:spLocks noGrp="1"/>
          </p:cNvSpPr>
          <p:nvPr>
            <p:ph type="ftr" sz="quarter" idx="11"/>
          </p:nvPr>
        </p:nvSpPr>
        <p:spPr/>
        <p:txBody>
          <a:bodyPr/>
          <a:lstStyle/>
          <a:p>
            <a:r>
              <a:rPr lang="de-DE" smtClean="0"/>
              <a:t>Marc Emmelmann, Fraunhofer FOKUS</a:t>
            </a:r>
            <a:endParaRPr lang="en-US"/>
          </a:p>
        </p:txBody>
      </p:sp>
      <p:sp>
        <p:nvSpPr>
          <p:cNvPr id="6" name="Foliennummernplatzhalter 5"/>
          <p:cNvSpPr>
            <a:spLocks noGrp="1"/>
          </p:cNvSpPr>
          <p:nvPr>
            <p:ph type="sldNum" sz="quarter" idx="12"/>
          </p:nvPr>
        </p:nvSpPr>
        <p:spPr/>
        <p:txBody>
          <a:bodyPr/>
          <a:lstStyle/>
          <a:p>
            <a:r>
              <a:rPr lang="en-US" smtClean="0"/>
              <a:t>Slide </a:t>
            </a:r>
            <a:fld id="{A6CD23A6-7979-C84D-B569-2CE44C7759F7}"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HIP (combining with association) and Piggy Backing</a:t>
            </a:r>
            <a:endParaRPr lang="en-US" dirty="0"/>
          </a:p>
        </p:txBody>
      </p:sp>
      <p:sp>
        <p:nvSpPr>
          <p:cNvPr id="3" name="Inhaltsplatzhalter 2"/>
          <p:cNvSpPr>
            <a:spLocks noGrp="1"/>
          </p:cNvSpPr>
          <p:nvPr>
            <p:ph idx="1"/>
          </p:nvPr>
        </p:nvSpPr>
        <p:spPr/>
        <p:txBody>
          <a:bodyPr/>
          <a:lstStyle/>
          <a:p>
            <a:pPr>
              <a:buNone/>
            </a:pPr>
            <a:r>
              <a:rPr lang="en-US" sz="1050" dirty="0" smtClean="0"/>
              <a:t>The Host Identity Protocol (HIP) workgroup was </a:t>
            </a:r>
            <a:r>
              <a:rPr lang="en-US" sz="1050" dirty="0" err="1" smtClean="0"/>
              <a:t>rechartered</a:t>
            </a:r>
            <a:r>
              <a:rPr lang="en-US" sz="1050" dirty="0" smtClean="0"/>
              <a:t> to update HIP and move it to IETF Standards track.  There currently are a full set of Internet Drafts </a:t>
            </a:r>
            <a:r>
              <a:rPr lang="en-US" sz="1050" dirty="0" err="1" smtClean="0"/>
              <a:t>labled</a:t>
            </a:r>
            <a:r>
              <a:rPr lang="en-US" sz="1050" dirty="0" smtClean="0"/>
              <a:t> -</a:t>
            </a:r>
            <a:r>
              <a:rPr lang="en-US" sz="1050" dirty="0" err="1" smtClean="0"/>
              <a:t>bis</a:t>
            </a:r>
            <a:r>
              <a:rPr lang="en-US" sz="1050" dirty="0" smtClean="0"/>
              <a:t> and work will move quickly.  The revised HIP Base </a:t>
            </a:r>
            <a:r>
              <a:rPr lang="en-US" sz="1050" dirty="0" err="1" smtClean="0"/>
              <a:t>EXchange</a:t>
            </a:r>
            <a:r>
              <a:rPr lang="en-US" sz="1050" dirty="0" smtClean="0"/>
              <a:t> (BEX) would be of interest for 802.11 devices, which are all quite capable of the crypto used in BEX-</a:t>
            </a:r>
            <a:r>
              <a:rPr lang="en-US" sz="1050" dirty="0" err="1" smtClean="0"/>
              <a:t>bis</a:t>
            </a:r>
            <a:r>
              <a:rPr lang="en-US" sz="1050" dirty="0" smtClean="0"/>
              <a:t>.  For constrained devices like you find in 802.15, there is the new HIP Diet </a:t>
            </a:r>
            <a:r>
              <a:rPr lang="en-US" sz="1050" dirty="0" err="1" smtClean="0"/>
              <a:t>EXchange</a:t>
            </a:r>
            <a:r>
              <a:rPr lang="en-US" sz="1050" dirty="0" smtClean="0"/>
              <a:t> (DEX).  Both BEX and DEX use the same state machine and the same packets, with differing sets of parameters.</a:t>
            </a:r>
          </a:p>
          <a:p>
            <a:pPr>
              <a:buNone/>
            </a:pPr>
            <a:r>
              <a:rPr lang="en-US" sz="1050" dirty="0" smtClean="0"/>
              <a:t>The HIP state machine is fully peer-to-peer and was designed to operate on a Malicious network, where bad things are trying to suborn the process.  I can point participants here to information on HIP.  There are currently 3 public implementations of RFC 5201.Now as far as streamlining the MAC security setup and Upper Layer configuration, I have thought a bit on this during my years working on 802.11i and currently within 802.15.</a:t>
            </a:r>
          </a:p>
          <a:p>
            <a:pPr>
              <a:buNone/>
            </a:pPr>
            <a:r>
              <a:rPr lang="en-US" sz="1050" dirty="0" smtClean="0"/>
              <a:t>Per sec 7.2.3 the Management Frame Body can be up to 2312 octets.  This is a LOT!  But as Henning </a:t>
            </a:r>
            <a:r>
              <a:rPr lang="en-US" sz="1050" dirty="0" err="1" smtClean="0"/>
              <a:t>Schulzrinne</a:t>
            </a:r>
            <a:r>
              <a:rPr lang="en-US" sz="1050" dirty="0" smtClean="0"/>
              <a:t> said on the core list: "A basic law of protocol design: all messages start out small, but they never get smaller. Corollary: even if you believe that you need only small messages, somebody else will think of a good application for larger ones - and won't be discouraged by the fact that you tell him that the protocol wasn't designed for that.”</a:t>
            </a:r>
          </a:p>
          <a:p>
            <a:pPr>
              <a:buNone/>
            </a:pPr>
            <a:r>
              <a:rPr lang="en-US" sz="1050" dirty="0" smtClean="0"/>
              <a:t>So if we put the keying mechanism into the Authentication exchange, how would we add an adaptation layer for chaining a few such exchanges to transmit one Keying Packet?  I should note that HIP </a:t>
            </a:r>
            <a:r>
              <a:rPr lang="en-US" sz="1050" dirty="0" err="1" smtClean="0"/>
              <a:t>datagrams</a:t>
            </a:r>
            <a:r>
              <a:rPr lang="en-US" sz="1050" dirty="0" smtClean="0"/>
              <a:t> NORMALLY would fit easily into this size.  But if one of the </a:t>
            </a:r>
            <a:r>
              <a:rPr lang="en-US" sz="1050" dirty="0" err="1" smtClean="0"/>
              <a:t>TLVs</a:t>
            </a:r>
            <a:r>
              <a:rPr lang="en-US" sz="1050" dirty="0" smtClean="0"/>
              <a:t> used by an implementation is for X.509 </a:t>
            </a:r>
            <a:r>
              <a:rPr lang="en-US" sz="1050" dirty="0" err="1" smtClean="0"/>
              <a:t>certs</a:t>
            </a:r>
            <a:r>
              <a:rPr lang="en-US" sz="1050" dirty="0" smtClean="0"/>
              <a:t>, all bets are off!  The Authentication would establish Identity and Authorization and create (or confirm) a MK and create a PTK.  Possibly the GTK would be sent in the final Authentication accept message.  Note that HIP is strongly P2P but fully supports reversal of rolls, so an AP could always for the situation where it is the Responder whereas </a:t>
            </a:r>
            <a:r>
              <a:rPr lang="en-US" sz="1050" dirty="0" err="1" smtClean="0"/>
              <a:t>AdHoc</a:t>
            </a:r>
            <a:r>
              <a:rPr lang="en-US" sz="1050" dirty="0" smtClean="0"/>
              <a:t> would not 'care'.</a:t>
            </a:r>
          </a:p>
          <a:p>
            <a:pPr>
              <a:buNone/>
            </a:pPr>
            <a:r>
              <a:rPr lang="en-US" sz="1050" dirty="0" smtClean="0"/>
              <a:t>The Association Response frame is a good place for GTK distribution.  Actually the Association Request could contain a HIP UPDATE payload that requests the GTK, and the AP would then deliver it.  But more importantly, the Response could contain the V6 RA (directly or relayed) or the proper DHCP packet (don't have that info in front of me right now).  Again will all this fit into 2312 octets?  And do you want management frames that large?</a:t>
            </a:r>
          </a:p>
          <a:p>
            <a:pPr>
              <a:buNone/>
            </a:pPr>
            <a:r>
              <a:rPr lang="en-US" sz="1050" dirty="0" smtClean="0"/>
              <a:t>Then the first data frame would be any finishing packets to IP address assignment.</a:t>
            </a:r>
          </a:p>
          <a:p>
            <a:pPr>
              <a:buNone/>
            </a:pPr>
            <a:r>
              <a:rPr lang="en-US" sz="1050" dirty="0" smtClean="0">
                <a:solidFill>
                  <a:srgbClr val="FF0000"/>
                </a:solidFill>
              </a:rPr>
              <a:t>So I think a lot can be done in streamlining the 802.11 setup process.  And in such a manner that it really works.</a:t>
            </a:r>
          </a:p>
          <a:p>
            <a:pPr>
              <a:buNone/>
            </a:pPr>
            <a:endParaRPr lang="en-US" sz="1050" dirty="0" smtClean="0"/>
          </a:p>
          <a:p>
            <a:pPr>
              <a:buNone/>
            </a:pPr>
            <a:r>
              <a:rPr lang="en-US" sz="1050" dirty="0" smtClean="0"/>
              <a:t>-- August 9, 2010, FIA reflector --</a:t>
            </a:r>
            <a:endParaRPr lang="en-US" sz="1050" dirty="0"/>
          </a:p>
        </p:txBody>
      </p:sp>
      <p:sp>
        <p:nvSpPr>
          <p:cNvPr id="4" name="Datumsplatzhalter 3"/>
          <p:cNvSpPr>
            <a:spLocks noGrp="1"/>
          </p:cNvSpPr>
          <p:nvPr>
            <p:ph type="dt" sz="half" idx="10"/>
          </p:nvPr>
        </p:nvSpPr>
        <p:spPr/>
        <p:txBody>
          <a:bodyPr/>
          <a:lstStyle/>
          <a:p>
            <a:r>
              <a:rPr lang="de-DE" smtClean="0"/>
              <a:t>August 2010</a:t>
            </a:r>
            <a:endParaRPr lang="en-US"/>
          </a:p>
        </p:txBody>
      </p:sp>
      <p:sp>
        <p:nvSpPr>
          <p:cNvPr id="5" name="Fußzeilenplatzhalter 4"/>
          <p:cNvSpPr>
            <a:spLocks noGrp="1"/>
          </p:cNvSpPr>
          <p:nvPr>
            <p:ph type="ftr" sz="quarter" idx="11"/>
          </p:nvPr>
        </p:nvSpPr>
        <p:spPr/>
        <p:txBody>
          <a:bodyPr/>
          <a:lstStyle/>
          <a:p>
            <a:r>
              <a:rPr lang="de-DE" smtClean="0"/>
              <a:t>Marc Emmelmann, Fraunhofer FOKUS</a:t>
            </a:r>
            <a:endParaRPr lang="en-US"/>
          </a:p>
        </p:txBody>
      </p:sp>
      <p:sp>
        <p:nvSpPr>
          <p:cNvPr id="6" name="Foliennummernplatzhalter 5"/>
          <p:cNvSpPr>
            <a:spLocks noGrp="1"/>
          </p:cNvSpPr>
          <p:nvPr>
            <p:ph type="sldNum" sz="quarter" idx="12"/>
          </p:nvPr>
        </p:nvSpPr>
        <p:spPr/>
        <p:txBody>
          <a:bodyPr/>
          <a:lstStyle/>
          <a:p>
            <a:r>
              <a:rPr lang="en-US" smtClean="0"/>
              <a:t>Slide </a:t>
            </a:r>
            <a:fld id="{A6CD23A6-7979-C84D-B569-2CE44C7759F7}"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Combination of security messages </a:t>
            </a:r>
            <a:r>
              <a:rPr lang="en-US" dirty="0" err="1" smtClean="0"/>
              <a:t>w</a:t>
            </a:r>
            <a:r>
              <a:rPr lang="en-US" dirty="0" smtClean="0"/>
              <a:t>/ authentication frames</a:t>
            </a:r>
            <a:endParaRPr lang="en-US" dirty="0"/>
          </a:p>
        </p:txBody>
      </p:sp>
      <p:sp>
        <p:nvSpPr>
          <p:cNvPr id="3" name="Inhaltsplatzhalter 2"/>
          <p:cNvSpPr>
            <a:spLocks noGrp="1"/>
          </p:cNvSpPr>
          <p:nvPr>
            <p:ph idx="1"/>
          </p:nvPr>
        </p:nvSpPr>
        <p:spPr/>
        <p:txBody>
          <a:bodyPr/>
          <a:lstStyle/>
          <a:p>
            <a:pPr>
              <a:buNone/>
            </a:pPr>
            <a:r>
              <a:rPr lang="en-US" sz="1200" dirty="0" smtClean="0"/>
              <a:t>During the development of 802.11i, there were a number of debates to run 802.1X over the Authentication frames.  If I remember correctly the resistance to this was the structure of the MLME and it would take changing it to get 1X to work over Authentication frames and changing the MLME was not in 11i's PAR.  By the end of the work, there were work-</a:t>
            </a:r>
            <a:r>
              <a:rPr lang="en-US" sz="1200" dirty="0" err="1" smtClean="0"/>
              <a:t>arounds</a:t>
            </a:r>
            <a:r>
              <a:rPr lang="en-US" sz="1200" dirty="0" smtClean="0"/>
              <a:t> this limitation, but it was 'too late'.</a:t>
            </a:r>
          </a:p>
          <a:p>
            <a:pPr>
              <a:buNone/>
            </a:pPr>
            <a:r>
              <a:rPr lang="en-US" sz="1200" dirty="0" smtClean="0"/>
              <a:t>I bring this up as the problem, whatever it was ( :) ) is still there.  Things to think about are how would IPv6 Routing Announcements be relayed over Association frames.  Perhaps on receipt of the RA, the information is placed in a MIB variable that is available to the Association generation process.</a:t>
            </a:r>
          </a:p>
          <a:p>
            <a:pPr>
              <a:buNone/>
            </a:pPr>
            <a:r>
              <a:rPr lang="en-US" sz="1200" dirty="0" smtClean="0"/>
              <a:t>My view of the current security model in 802.11 is for a STA to authenticate to the DS then </a:t>
            </a:r>
            <a:r>
              <a:rPr lang="en-US" sz="1200" dirty="0" err="1" smtClean="0"/>
              <a:t>aquire</a:t>
            </a:r>
            <a:r>
              <a:rPr lang="en-US" sz="1200" dirty="0" smtClean="0"/>
              <a:t> Security Associations (and keys) to the AP.  This model limits public access networks, for example.</a:t>
            </a:r>
          </a:p>
          <a:p>
            <a:pPr>
              <a:buNone/>
            </a:pPr>
            <a:r>
              <a:rPr lang="en-US" sz="1200" dirty="0" smtClean="0"/>
              <a:t>I take a different view for FIA.  The STA establishes a SA to the AP and optionally authenticates the AP/DS.  Optionally the AP may authenticate the STA.</a:t>
            </a:r>
          </a:p>
          <a:p>
            <a:pPr>
              <a:buNone/>
            </a:pPr>
            <a:r>
              <a:rPr lang="en-US" sz="1200" dirty="0" smtClean="0"/>
              <a:t>The model you use will drive the complexity of the solution.</a:t>
            </a:r>
          </a:p>
          <a:p>
            <a:pPr>
              <a:buNone/>
            </a:pPr>
            <a:endParaRPr lang="en-US" sz="1200" dirty="0" smtClean="0"/>
          </a:p>
          <a:p>
            <a:pPr>
              <a:buNone/>
            </a:pPr>
            <a:r>
              <a:rPr lang="en-US" sz="1200" dirty="0" smtClean="0"/>
              <a:t>-- FIA reflector: August 10, 2010 ---</a:t>
            </a:r>
            <a:endParaRPr lang="en-US" sz="1200" dirty="0"/>
          </a:p>
        </p:txBody>
      </p:sp>
      <p:sp>
        <p:nvSpPr>
          <p:cNvPr id="4" name="Datumsplatzhalter 3"/>
          <p:cNvSpPr>
            <a:spLocks noGrp="1"/>
          </p:cNvSpPr>
          <p:nvPr>
            <p:ph type="dt" sz="half" idx="10"/>
          </p:nvPr>
        </p:nvSpPr>
        <p:spPr/>
        <p:txBody>
          <a:bodyPr/>
          <a:lstStyle/>
          <a:p>
            <a:r>
              <a:rPr lang="de-DE" smtClean="0"/>
              <a:t>August 2010</a:t>
            </a:r>
            <a:endParaRPr lang="en-US"/>
          </a:p>
        </p:txBody>
      </p:sp>
      <p:sp>
        <p:nvSpPr>
          <p:cNvPr id="5" name="Fußzeilenplatzhalter 4"/>
          <p:cNvSpPr>
            <a:spLocks noGrp="1"/>
          </p:cNvSpPr>
          <p:nvPr>
            <p:ph type="ftr" sz="quarter" idx="11"/>
          </p:nvPr>
        </p:nvSpPr>
        <p:spPr/>
        <p:txBody>
          <a:bodyPr/>
          <a:lstStyle/>
          <a:p>
            <a:r>
              <a:rPr lang="de-DE" smtClean="0"/>
              <a:t>Marc Emmelmann, Fraunhofer FOKUS</a:t>
            </a:r>
            <a:endParaRPr lang="en-US"/>
          </a:p>
        </p:txBody>
      </p:sp>
      <p:sp>
        <p:nvSpPr>
          <p:cNvPr id="6" name="Foliennummernplatzhalter 5"/>
          <p:cNvSpPr>
            <a:spLocks noGrp="1"/>
          </p:cNvSpPr>
          <p:nvPr>
            <p:ph type="sldNum" sz="quarter" idx="12"/>
          </p:nvPr>
        </p:nvSpPr>
        <p:spPr/>
        <p:txBody>
          <a:bodyPr/>
          <a:lstStyle/>
          <a:p>
            <a:r>
              <a:rPr lang="en-US" smtClean="0"/>
              <a:t>Slide </a:t>
            </a:r>
            <a:fld id="{A6CD23A6-7979-C84D-B569-2CE44C7759F7}" type="slidenum">
              <a:rPr lang="en-US" smtClean="0"/>
              <a:pPr/>
              <a:t>7</a:t>
            </a:fld>
            <a:endParaRPr lang="en-US"/>
          </a:p>
        </p:txBody>
      </p:sp>
    </p:spTree>
  </p:cSld>
  <p:clrMapOvr>
    <a:masterClrMapping/>
  </p:clrMapOvr>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0</TotalTime>
  <Words>2380</Words>
  <Application>Microsoft Macintosh PowerPoint</Application>
  <PresentationFormat>Bildschirmpräsentation (4:3)</PresentationFormat>
  <Paragraphs>117</Paragraphs>
  <Slides>7</Slides>
  <Notes>2</Notes>
  <HiddenSlides>0</HiddenSlides>
  <MMClips>0</MMClips>
  <ScaleCrop>false</ScaleCrop>
  <HeadingPairs>
    <vt:vector size="8" baseType="variant">
      <vt:variant>
        <vt:lpstr>Verwendete Schriftarten</vt:lpstr>
      </vt:variant>
      <vt:variant>
        <vt:i4>3</vt:i4>
      </vt:variant>
      <vt:variant>
        <vt:lpstr>Entwurfsvorlage</vt:lpstr>
      </vt:variant>
      <vt:variant>
        <vt:i4>1</vt:i4>
      </vt:variant>
      <vt:variant>
        <vt:lpstr>Eingebettete OLE-Server</vt:lpstr>
      </vt:variant>
      <vt:variant>
        <vt:i4>1</vt:i4>
      </vt:variant>
      <vt:variant>
        <vt:lpstr>Folientitel</vt:lpstr>
      </vt:variant>
      <vt:variant>
        <vt:i4>7</vt:i4>
      </vt:variant>
    </vt:vector>
  </HeadingPairs>
  <TitlesOfParts>
    <vt:vector size="12" baseType="lpstr">
      <vt:lpstr>Times New Roman</vt:lpstr>
      <vt:lpstr>ＭＳ Ｐゴシック</vt:lpstr>
      <vt:lpstr>Arial</vt:lpstr>
      <vt:lpstr>802-11-Submission-emmelmann</vt:lpstr>
      <vt:lpstr>Microsoft Word 97- 2004-Dokument</vt:lpstr>
      <vt:lpstr>Summary &amp; Comments FIA Security Analysis Bob Moskowitz</vt:lpstr>
      <vt:lpstr>Abstract</vt:lpstr>
      <vt:lpstr>Key Comments and Conclusions</vt:lpstr>
      <vt:lpstr>Detailed comments: Feedback Yaholom</vt:lpstr>
      <vt:lpstr>Detailed comments: Usability of HIP</vt:lpstr>
      <vt:lpstr>HIP (combining with association) and Piggy Backing</vt:lpstr>
      <vt:lpstr>Combination of security messages w/ authentication frames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FIA Security Analysis Feedback Bob M</dc:title>
  <dc:subject/>
  <dc:creator>Marc Emmelmann</dc:creator>
  <cp:keywords/>
  <dc:description/>
  <cp:lastModifiedBy>Marc Emmelmann</cp:lastModifiedBy>
  <cp:revision>8</cp:revision>
  <cp:lastPrinted>1998-02-10T13:28:06Z</cp:lastPrinted>
  <dcterms:created xsi:type="dcterms:W3CDTF">2010-08-11T03:44:44Z</dcterms:created>
  <dcterms:modified xsi:type="dcterms:W3CDTF">2010-08-11T04:36:39Z</dcterms:modified>
  <cp:category/>
</cp:coreProperties>
</file>