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0" r:id="rId3"/>
    <p:sldId id="341" r:id="rId4"/>
    <p:sldId id="342" r:id="rId5"/>
    <p:sldId id="325" r:id="rId6"/>
    <p:sldId id="334" r:id="rId7"/>
    <p:sldId id="331" r:id="rId8"/>
    <p:sldId id="332" r:id="rId9"/>
    <p:sldId id="343" r:id="rId10"/>
    <p:sldId id="323" r:id="rId11"/>
    <p:sldId id="344" r:id="rId12"/>
  </p:sldIdLst>
  <p:sldSz cx="9144000" cy="6858000" type="screen4x3"/>
  <p:notesSz cx="6734175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99"/>
    <a:srgbClr val="FFEDCD"/>
    <a:srgbClr val="99CCFF"/>
    <a:srgbClr val="99FFCC"/>
    <a:srgbClr val="66FF99"/>
    <a:srgbClr val="FF9966"/>
    <a:srgbClr val="FF0066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18" autoAdjust="0"/>
    <p:restoredTop sz="74648" autoAdjust="0"/>
  </p:normalViewPr>
  <p:slideViewPr>
    <p:cSldViewPr snapToGrid="0">
      <p:cViewPr>
        <p:scale>
          <a:sx n="75" d="100"/>
          <a:sy n="75" d="100"/>
        </p:scale>
        <p:origin x="-240" y="-72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2160" y="-120"/>
      </p:cViewPr>
      <p:guideLst>
        <p:guide orient="horz" pos="3108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2388" y="20002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0025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4688" y="955040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98788" y="9550400"/>
            <a:ext cx="587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20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CE3F129-2780-48AB-A479-CF804E2C6E0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50400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9288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5250" y="115888"/>
            <a:ext cx="21955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5888"/>
            <a:ext cx="91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7888"/>
            <a:ext cx="49403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7800" y="9553575"/>
            <a:ext cx="21129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z="120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40063" y="9553575"/>
            <a:ext cx="5873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5334D09-C37B-4704-9C66-CDD3BAB142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3575"/>
            <a:ext cx="7175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1988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11" name="スライド イメージ プレースホルダ 10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100" y="9553575"/>
            <a:ext cx="414338" cy="185738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6998BED-A15F-4347-8A0A-22EA252FE35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6125"/>
            <a:ext cx="4914900" cy="36877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3588" y="264339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2010</a:t>
            </a:r>
            <a:endParaRPr lang="en-US" altLang="ja-JP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R. </a:t>
            </a:r>
            <a:r>
              <a:rPr lang="en-US" altLang="ja-JP" err="1"/>
              <a:t>Kudo</a:t>
            </a:r>
            <a:r>
              <a:rPr lang="en-US" altLang="ja-JP"/>
              <a:t>  et al., NTT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B10E55-ABC7-487B-9CF0-42123CE4ADE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5654675" y="263525"/>
            <a:ext cx="2948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doc: </a:t>
            </a:r>
            <a:r>
              <a:rPr kumimoji="1" lang="en-US" altLang="ja-JP" sz="1800" b="1" dirty="0" smtClean="0"/>
              <a:t>IEEE 802.11</a:t>
            </a:r>
            <a:r>
              <a:rPr lang="en-US" altLang="ja-JP" sz="1800" b="1" dirty="0" smtClean="0"/>
              <a:t>-10/0807r0</a:t>
            </a:r>
            <a:endParaRPr kumimoji="1" lang="ja-JP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3588" y="264339"/>
            <a:ext cx="942566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 smtClean="0"/>
              <a:t>2010</a:t>
            </a:r>
            <a:endParaRPr lang="en-US" altLang="ja-JP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53288" y="6523038"/>
            <a:ext cx="1276350" cy="184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R. </a:t>
            </a:r>
            <a:r>
              <a:rPr lang="en-US" altLang="ja-JP" err="1"/>
              <a:t>Kudo</a:t>
            </a:r>
            <a:r>
              <a:rPr lang="en-US" altLang="ja-JP"/>
              <a:t>  et al., NTT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7000" y="6500813"/>
            <a:ext cx="60007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B066C2E-D8F6-430A-AAE1-7C9E99F5E5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3588" y="264339"/>
            <a:ext cx="942566" cy="276999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July </a:t>
            </a:r>
            <a:r>
              <a:rPr lang="en-US" altLang="ja-JP" dirty="0" smtClean="0">
                <a:ea typeface="ＭＳ Ｐゴシック" charset="-128"/>
              </a:rPr>
              <a:t>2010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EFEC4C47-DC0B-4F31-810F-123E6CD828A4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785813"/>
            <a:ext cx="7896225" cy="1066800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PHY Abstraction for MU-MIMO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79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charset="-128"/>
              </a:rPr>
              <a:t>Date:</a:t>
            </a:r>
            <a:r>
              <a:rPr lang="en-US" altLang="ja-JP" sz="2000" b="0" dirty="0" smtClean="0">
                <a:ea typeface="ＭＳ Ｐゴシック" charset="-128"/>
              </a:rPr>
              <a:t> 2010-07-11</a:t>
            </a:r>
            <a:endParaRPr lang="ja-JP" altLang="en-US" sz="2000" b="0" dirty="0" smtClean="0">
              <a:ea typeface="ＭＳ Ｐゴシック" charset="-128"/>
            </a:endParaRP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447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b="1">
                <a:ea typeface="ＭＳ Ｐゴシック" charset="-128"/>
              </a:rPr>
              <a:t>Authors: </a:t>
            </a:r>
            <a:endParaRPr lang="en-US" altLang="ja-JP">
              <a:ea typeface="ＭＳ Ｐゴシック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981076" y="2784531"/>
          <a:ext cx="7143750" cy="2304837"/>
        </p:xfrm>
        <a:graphic>
          <a:graphicData uri="http://schemas.openxmlformats.org/drawingml/2006/table">
            <a:tbl>
              <a:tblPr/>
              <a:tblGrid>
                <a:gridCol w="1511309"/>
                <a:gridCol w="1231563"/>
                <a:gridCol w="1637537"/>
                <a:gridCol w="1176978"/>
                <a:gridCol w="1586363"/>
              </a:tblGrid>
              <a:tr h="267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kern="100" dirty="0">
                          <a:latin typeface="Century"/>
                          <a:ea typeface="ＭＳ 明朝"/>
                          <a:cs typeface="Times New Roman"/>
                        </a:rPr>
                        <a:t>Name</a:t>
                      </a:r>
                      <a:endParaRPr lang="ja-JP" sz="800" b="1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>
                          <a:latin typeface="Times New Roman"/>
                          <a:ea typeface="ＭＳ 明朝"/>
                          <a:cs typeface="Times New Roman"/>
                        </a:rPr>
                        <a:t>Affiliations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>
                          <a:latin typeface="Times New Roman"/>
                          <a:ea typeface="ＭＳ 明朝"/>
                          <a:cs typeface="Times New Roman"/>
                        </a:rPr>
                        <a:t>Address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>
                          <a:latin typeface="Times New Roman"/>
                          <a:ea typeface="ＭＳ 明朝"/>
                          <a:cs typeface="Times New Roman"/>
                        </a:rPr>
                        <a:t>Phone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>
                          <a:latin typeface="Times New Roman"/>
                          <a:ea typeface="ＭＳ 明朝"/>
                          <a:cs typeface="Times New Roman"/>
                        </a:rPr>
                        <a:t>email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Riichi Kudo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Times New Roman"/>
                          <a:ea typeface="ＭＳ 明朝"/>
                          <a:cs typeface="Times New Roman"/>
                        </a:rPr>
                        <a:t>NTT Corporation</a:t>
                      </a:r>
                      <a:endParaRPr 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Hikarino-oka Yokosuka-shi Japan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+81-46-859- 3140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kudo.riichi@lab.ntt.co.jp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Yusuke Asai 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+81-46-859-3578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Times New Roman"/>
                          <a:ea typeface="ＭＳ 明朝"/>
                          <a:cs typeface="Times New Roman"/>
                        </a:rPr>
                        <a:t>asai.yusuke@lab.ntt.co.jp</a:t>
                      </a:r>
                      <a:endParaRPr lang="ja-JP" sz="8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Koichi</a:t>
                      </a:r>
                      <a:r>
                        <a:rPr lang="ja-JP" altLang="en-US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Ishihara</a:t>
                      </a:r>
                      <a:endParaRPr lang="en-US" sz="11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+81-46-859- 4233</a:t>
                      </a:r>
                      <a:endParaRPr lang="ja-JP" altLang="ja-JP" sz="800" kern="100" dirty="0" smtClean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ishihara.koichi@lab.ntt.co.jp</a:t>
                      </a:r>
                      <a:endParaRPr lang="en-US" sz="11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Masato Mizoguchi</a:t>
                      </a:r>
                      <a:endParaRPr lang="ja-JP" altLang="ja-JP" sz="800" kern="100" dirty="0" smtClean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+81-46-859- 3758</a:t>
                      </a:r>
                      <a:endParaRPr lang="ja-JP" alt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altLang="ja-JP" sz="11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mizoguchi.masato@lab.ntt.co.jp</a:t>
                      </a:r>
                      <a:endParaRPr lang="pl-PL" sz="11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kern="100" dirty="0"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8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52401" marR="52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July </a:t>
            </a:r>
            <a:r>
              <a:rPr lang="en-US" altLang="ja-JP" dirty="0" smtClean="0">
                <a:ea typeface="ＭＳ Ｐゴシック" charset="-128"/>
              </a:rPr>
              <a:t>2010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9528" y="6523038"/>
            <a:ext cx="1340110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R. </a:t>
            </a:r>
            <a:r>
              <a:rPr lang="en-US" altLang="ja-JP" dirty="0" err="1" smtClean="0">
                <a:ea typeface="ＭＳ Ｐゴシック" charset="-128"/>
              </a:rPr>
              <a:t>Kudo</a:t>
            </a:r>
            <a:r>
              <a:rPr lang="en-US" altLang="ja-JP" dirty="0" smtClean="0">
                <a:ea typeface="ＭＳ Ｐゴシック" charset="-128"/>
              </a:rPr>
              <a:t> et al.,(NTT)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0968898F-CF0B-4E10-9F8E-341F869C5EDD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44525" y="7191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ja-JP" sz="3200" b="1" dirty="0">
                <a:solidFill>
                  <a:schemeClr val="tx2"/>
                </a:solidFill>
                <a:ea typeface="ＭＳ Ｐゴシック" charset="-128"/>
              </a:rPr>
              <a:t>References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7863" y="192191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 dirty="0">
                <a:ea typeface="ＭＳ Ｐゴシック" charset="-128"/>
              </a:rPr>
              <a:t>[1] </a:t>
            </a:r>
            <a:r>
              <a:rPr lang="en-US" altLang="ja-JP" sz="2400" dirty="0" smtClean="0">
                <a:ea typeface="ＭＳ Ｐゴシック" charset="-128"/>
              </a:rPr>
              <a:t>11-10/0334r0 PHY Abstraction for MU-MIMO in </a:t>
            </a:r>
            <a:r>
              <a:rPr lang="en-US" altLang="ja-JP" sz="2400" dirty="0" err="1" smtClean="0">
                <a:ea typeface="ＭＳ Ｐゴシック" charset="-128"/>
              </a:rPr>
              <a:t>TGac</a:t>
            </a:r>
            <a:endParaRPr lang="en-US" altLang="ja-JP" sz="2400" dirty="0" smtClean="0"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</a:pPr>
            <a:endParaRPr lang="en-GB" altLang="ja-JP" sz="2400" dirty="0" smtClean="0"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ja-JP" sz="2400" dirty="0" smtClean="0">
                <a:ea typeface="ＭＳ Ｐゴシック" charset="-128"/>
              </a:rPr>
              <a:t>[2] </a:t>
            </a:r>
            <a:r>
              <a:rPr lang="en-US" altLang="ja-JP" sz="2400" dirty="0" smtClean="0"/>
              <a:t>11-04/0895r6 </a:t>
            </a:r>
            <a:r>
              <a:rPr lang="en-US" altLang="ja-JP" sz="2400" dirty="0" err="1" smtClean="0"/>
              <a:t>TGn</a:t>
            </a:r>
            <a:r>
              <a:rPr lang="en-US" altLang="ja-JP" sz="2400" dirty="0" smtClean="0"/>
              <a:t> Sync </a:t>
            </a:r>
            <a:r>
              <a:rPr lang="en-US" altLang="ja-JP" sz="2400" dirty="0" err="1" smtClean="0"/>
              <a:t>TGn</a:t>
            </a:r>
            <a:r>
              <a:rPr lang="en-US" altLang="ja-JP" sz="2400" dirty="0" smtClean="0"/>
              <a:t> Proposal MAC Simulation Methodology</a:t>
            </a:r>
          </a:p>
          <a:p>
            <a:pPr marL="342900" indent="-342900">
              <a:spcBef>
                <a:spcPct val="20000"/>
              </a:spcBef>
            </a:pPr>
            <a:endParaRPr lang="en-US" altLang="ja-JP" sz="2400" dirty="0" smtClean="0"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ja-JP" sz="2400" dirty="0" smtClean="0">
                <a:ea typeface="ＭＳ Ｐゴシック" charset="-128"/>
              </a:rPr>
              <a:t>[3] 11-04/0877r9 </a:t>
            </a:r>
            <a:r>
              <a:rPr lang="en-GB" altLang="ja-JP" sz="2400" dirty="0" err="1" smtClean="0"/>
              <a:t>WWiSE</a:t>
            </a:r>
            <a:r>
              <a:rPr lang="en-GB" altLang="ja-JP" sz="2400" dirty="0" smtClean="0"/>
              <a:t> Proposal Response to Functional Requirements and Comparison Criteria</a:t>
            </a:r>
          </a:p>
          <a:p>
            <a:pPr marL="342900" indent="-342900">
              <a:spcBef>
                <a:spcPct val="20000"/>
              </a:spcBef>
            </a:pPr>
            <a:endParaRPr lang="en-US" altLang="ja-JP" sz="2400" dirty="0" smtClean="0"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altLang="ja-JP" sz="24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you agree to add the following sentences in section 3 of FREM document to allow </a:t>
            </a:r>
            <a:r>
              <a:rPr kumimoji="1" lang="en-US" altLang="ja-JP" dirty="0" err="1" smtClean="0"/>
              <a:t>TGac</a:t>
            </a:r>
            <a:r>
              <a:rPr kumimoji="1" lang="en-US" altLang="ja-JP" dirty="0" smtClean="0"/>
              <a:t> proposal to use PHY abstraction?  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   “Each </a:t>
            </a:r>
            <a:r>
              <a:rPr kumimoji="1" lang="en-US" altLang="ja-JP" dirty="0" err="1" smtClean="0"/>
              <a:t>TGac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porposal</a:t>
            </a:r>
            <a:r>
              <a:rPr kumimoji="1" lang="en-US" altLang="ja-JP" dirty="0" smtClean="0"/>
              <a:t> may use a PHY abstraction method.  If a PHY abstraction method is used, the method must be described and disclosed.” </a:t>
            </a:r>
          </a:p>
          <a:p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Yes/ No / Abstain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 smtClean="0"/>
              <a:t>2010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R. Kudo  et al., NTT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56B10E55-ABC7-487B-9CF0-42123CE4ADEB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R. Kudo  et al., NTT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1BE05329-FC7C-4901-AE3F-BF3DACBD4B02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US" altLang="ja-JP" smtClean="0">
                <a:latin typeface="Times New Roman" charset="0"/>
              </a:rPr>
              <a:t>Introduction</a:t>
            </a:r>
          </a:p>
        </p:txBody>
      </p:sp>
      <p:sp>
        <p:nvSpPr>
          <p:cNvPr id="7174" name="コンテンツ プレースホルダ 2"/>
          <p:cNvSpPr>
            <a:spLocks noGrp="1"/>
          </p:cNvSpPr>
          <p:nvPr>
            <p:ph idx="1"/>
          </p:nvPr>
        </p:nvSpPr>
        <p:spPr>
          <a:xfrm>
            <a:off x="669925" y="1697038"/>
            <a:ext cx="8029575" cy="4114800"/>
          </a:xfrm>
        </p:spPr>
        <p:txBody>
          <a:bodyPr/>
          <a:lstStyle/>
          <a:p>
            <a:r>
              <a:rPr kumimoji="1" lang="en-US" altLang="ja-JP" b="0" dirty="0" smtClean="0">
                <a:latin typeface="Times New Roman" charset="0"/>
              </a:rPr>
              <a:t>Two approved strawpolls in </a:t>
            </a:r>
            <a:r>
              <a:rPr kumimoji="1" lang="en-US" altLang="ja-JP" b="0" dirty="0" err="1" smtClean="0">
                <a:latin typeface="Times New Roman" charset="0"/>
              </a:rPr>
              <a:t>TGac</a:t>
            </a:r>
            <a:r>
              <a:rPr kumimoji="1" lang="en-US" altLang="ja-JP" b="0" dirty="0" smtClean="0">
                <a:latin typeface="Times New Roman" charset="0"/>
              </a:rPr>
              <a:t> suggest to add PHY abstraction model to the FR-EM document [1]</a:t>
            </a:r>
          </a:p>
          <a:p>
            <a:pPr lvl="1"/>
            <a:r>
              <a:rPr kumimoji="1" lang="en-US" altLang="ja-JP" sz="1800" dirty="0" smtClean="0">
                <a:latin typeface="Times New Roman" charset="0"/>
              </a:rPr>
              <a:t>Do you think PHY abstraction method for MU-MIMO is needed?</a:t>
            </a:r>
          </a:p>
          <a:p>
            <a:pPr lvl="1"/>
            <a:r>
              <a:rPr kumimoji="1" lang="en-US" altLang="ja-JP" sz="1800" dirty="0" smtClean="0">
                <a:latin typeface="Times New Roman" charset="0"/>
              </a:rPr>
              <a:t>Do you agree to include PHY abstraction methods as a recommendation in FR&amp;EM document?</a:t>
            </a:r>
          </a:p>
          <a:p>
            <a:endParaRPr kumimoji="1" lang="en-US" altLang="ja-JP" b="0" dirty="0" smtClean="0">
              <a:latin typeface="Times New Roman" charset="0"/>
            </a:endParaRPr>
          </a:p>
          <a:p>
            <a:r>
              <a:rPr kumimoji="1" lang="en-US" altLang="ja-JP" b="0" dirty="0" smtClean="0">
                <a:latin typeface="Times New Roman" charset="0"/>
              </a:rPr>
              <a:t>Show problems of PHY abstraction for MU-MIMO</a:t>
            </a:r>
          </a:p>
          <a:p>
            <a:endParaRPr kumimoji="1" lang="en-US" altLang="ja-JP" b="0" dirty="0" smtClean="0">
              <a:latin typeface="Times New Roman" charset="0"/>
            </a:endParaRPr>
          </a:p>
          <a:p>
            <a:r>
              <a:rPr kumimoji="1" lang="en-US" altLang="ja-JP" b="0" dirty="0" smtClean="0">
                <a:latin typeface="Times New Roman" charset="0"/>
              </a:rPr>
              <a:t>Present PHY abstraction method using a look-up-table</a:t>
            </a:r>
          </a:p>
          <a:p>
            <a:pPr lvl="1"/>
            <a:endParaRPr kumimoji="1" lang="en-US" altLang="ja-JP" dirty="0" smtClean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下矢印吹き出し 58"/>
          <p:cNvSpPr>
            <a:spLocks noChangeArrowheads="1"/>
          </p:cNvSpPr>
          <p:nvPr/>
        </p:nvSpPr>
        <p:spPr bwMode="auto">
          <a:xfrm>
            <a:off x="1160454" y="2263548"/>
            <a:ext cx="1684337" cy="846137"/>
          </a:xfrm>
          <a:prstGeom prst="downArrowCallout">
            <a:avLst>
              <a:gd name="adj1" fmla="val 11759"/>
              <a:gd name="adj2" fmla="val 19049"/>
              <a:gd name="adj3" fmla="val 16417"/>
              <a:gd name="adj4" fmla="val 58574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195" name="下矢印吹き出し 59"/>
          <p:cNvSpPr>
            <a:spLocks noChangeArrowheads="1"/>
          </p:cNvSpPr>
          <p:nvPr/>
        </p:nvSpPr>
        <p:spPr bwMode="auto">
          <a:xfrm>
            <a:off x="5859454" y="2296885"/>
            <a:ext cx="1684337" cy="846138"/>
          </a:xfrm>
          <a:prstGeom prst="downArrowCallout">
            <a:avLst>
              <a:gd name="adj1" fmla="val 11759"/>
              <a:gd name="adj2" fmla="val 19049"/>
              <a:gd name="adj3" fmla="val 16417"/>
              <a:gd name="adj4" fmla="val 58574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196" name="下矢印吹き出し 49"/>
          <p:cNvSpPr>
            <a:spLocks noChangeArrowheads="1"/>
          </p:cNvSpPr>
          <p:nvPr/>
        </p:nvSpPr>
        <p:spPr bwMode="auto">
          <a:xfrm>
            <a:off x="3479791" y="2288948"/>
            <a:ext cx="1684338" cy="846137"/>
          </a:xfrm>
          <a:prstGeom prst="downArrowCallout">
            <a:avLst>
              <a:gd name="adj1" fmla="val 11759"/>
              <a:gd name="adj2" fmla="val 19049"/>
              <a:gd name="adj3" fmla="val 16417"/>
              <a:gd name="adj4" fmla="val 58574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66" name="Line 4"/>
          <p:cNvSpPr>
            <a:spLocks noChangeShapeType="1"/>
          </p:cNvSpPr>
          <p:nvPr/>
        </p:nvSpPr>
        <p:spPr bwMode="auto">
          <a:xfrm>
            <a:off x="2354254" y="3516085"/>
            <a:ext cx="33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sysClr val="windowText" lastClr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198" name="正方形/長方形 26"/>
          <p:cNvSpPr>
            <a:spLocks noChangeArrowheads="1"/>
          </p:cNvSpPr>
          <p:nvPr/>
        </p:nvSpPr>
        <p:spPr bwMode="auto">
          <a:xfrm>
            <a:off x="1473191" y="3236685"/>
            <a:ext cx="881063" cy="50800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199" name="正方形/長方形 27"/>
          <p:cNvSpPr>
            <a:spLocks noChangeArrowheads="1"/>
          </p:cNvSpPr>
          <p:nvPr/>
        </p:nvSpPr>
        <p:spPr bwMode="auto">
          <a:xfrm>
            <a:off x="3860791" y="3236685"/>
            <a:ext cx="881063" cy="508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820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R. Kudo  et al., NTT</a:t>
            </a:r>
          </a:p>
        </p:txBody>
      </p:sp>
      <p:sp>
        <p:nvSpPr>
          <p:cNvPr id="82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4AB888EF-929A-4CB9-B83A-2EC2040D08C3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9300" y="685800"/>
            <a:ext cx="7772400" cy="809625"/>
          </a:xfrm>
        </p:spPr>
        <p:txBody>
          <a:bodyPr/>
          <a:lstStyle/>
          <a:p>
            <a:r>
              <a:rPr lang="en-US" altLang="ja-JP" dirty="0" smtClean="0">
                <a:latin typeface="Times New Roman" charset="0"/>
              </a:rPr>
              <a:t>Overview of PHY / MAC simulation</a:t>
            </a: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3748079" y="3244623"/>
            <a:ext cx="108585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n-GB" altLang="ja-JP" sz="1400" b="1"/>
              <a:t>PER</a:t>
            </a:r>
          </a:p>
          <a:p>
            <a:pPr algn="ctr" eaLnBrk="0" hangingPunct="0"/>
            <a:r>
              <a:rPr kumimoji="0" lang="en-GB" altLang="ja-JP" sz="1400" b="1"/>
              <a:t>Calculation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1393816" y="3236685"/>
            <a:ext cx="1050925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GB" altLang="ja-JP" sz="1400" b="1">
                <a:solidFill>
                  <a:srgbClr val="000000"/>
                </a:solidFill>
              </a:rPr>
              <a:t>Channel </a:t>
            </a:r>
            <a:br>
              <a:rPr kumimoji="0" lang="en-GB" altLang="ja-JP" sz="1400" b="1">
                <a:solidFill>
                  <a:srgbClr val="000000"/>
                </a:solidFill>
              </a:rPr>
            </a:br>
            <a:r>
              <a:rPr kumimoji="0" lang="en-GB" altLang="ja-JP" sz="1400" b="1">
                <a:solidFill>
                  <a:srgbClr val="000000"/>
                </a:solidFill>
              </a:rPr>
              <a:t>Generation</a:t>
            </a:r>
          </a:p>
        </p:txBody>
      </p:sp>
      <p:sp>
        <p:nvSpPr>
          <p:cNvPr id="8206" name="フローチャート : カード 32"/>
          <p:cNvSpPr>
            <a:spLocks noChangeArrowheads="1"/>
          </p:cNvSpPr>
          <p:nvPr/>
        </p:nvSpPr>
        <p:spPr bwMode="auto">
          <a:xfrm>
            <a:off x="2692391" y="3304948"/>
            <a:ext cx="830263" cy="422275"/>
          </a:xfrm>
          <a:prstGeom prst="flowChartPunchedCard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207" name="正方形/長方形 33"/>
          <p:cNvSpPr>
            <a:spLocks noChangeArrowheads="1"/>
          </p:cNvSpPr>
          <p:nvPr/>
        </p:nvSpPr>
        <p:spPr bwMode="auto">
          <a:xfrm>
            <a:off x="2684454" y="3271610"/>
            <a:ext cx="86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GB" altLang="ja-JP" sz="1400" b="1">
                <a:solidFill>
                  <a:srgbClr val="000000"/>
                </a:solidFill>
              </a:rPr>
              <a:t>Channel </a:t>
            </a:r>
            <a:br>
              <a:rPr kumimoji="0" lang="en-GB" altLang="ja-JP" sz="1400" b="1">
                <a:solidFill>
                  <a:srgbClr val="000000"/>
                </a:solidFill>
              </a:rPr>
            </a:br>
            <a:r>
              <a:rPr kumimoji="0" lang="en-GB" altLang="ja-JP" sz="1400" b="1">
                <a:solidFill>
                  <a:srgbClr val="000000"/>
                </a:solidFill>
              </a:rPr>
              <a:t>Data Set</a:t>
            </a: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513129" y="3516085"/>
            <a:ext cx="33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sysClr val="windowText" lastClr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4732329" y="3508148"/>
            <a:ext cx="33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sysClr val="windowText" lastClr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210" name="フローチャート : カード 37"/>
          <p:cNvSpPr>
            <a:spLocks noChangeArrowheads="1"/>
          </p:cNvSpPr>
          <p:nvPr/>
        </p:nvSpPr>
        <p:spPr bwMode="auto">
          <a:xfrm>
            <a:off x="5054591" y="3304948"/>
            <a:ext cx="830263" cy="422275"/>
          </a:xfrm>
          <a:prstGeom prst="flowChartPunchedCard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211" name="正方形/長方形 38"/>
          <p:cNvSpPr>
            <a:spLocks noChangeArrowheads="1"/>
          </p:cNvSpPr>
          <p:nvPr/>
        </p:nvSpPr>
        <p:spPr bwMode="auto">
          <a:xfrm>
            <a:off x="5046654" y="3271610"/>
            <a:ext cx="86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GB" altLang="ja-JP" sz="1400" b="1">
                <a:solidFill>
                  <a:srgbClr val="000000"/>
                </a:solidFill>
              </a:rPr>
              <a:t>PER </a:t>
            </a:r>
            <a:br>
              <a:rPr kumimoji="0" lang="en-GB" altLang="ja-JP" sz="1400" b="1">
                <a:solidFill>
                  <a:srgbClr val="000000"/>
                </a:solidFill>
              </a:rPr>
            </a:br>
            <a:r>
              <a:rPr kumimoji="0" lang="en-GB" altLang="ja-JP" sz="1400" b="1">
                <a:solidFill>
                  <a:srgbClr val="000000"/>
                </a:solidFill>
              </a:rPr>
              <a:t>Data Set</a:t>
            </a:r>
          </a:p>
        </p:txBody>
      </p:sp>
      <p:sp>
        <p:nvSpPr>
          <p:cNvPr id="8212" name="正方形/長方形 39"/>
          <p:cNvSpPr>
            <a:spLocks noChangeArrowheads="1"/>
          </p:cNvSpPr>
          <p:nvPr/>
        </p:nvSpPr>
        <p:spPr bwMode="auto">
          <a:xfrm>
            <a:off x="6240454" y="3244623"/>
            <a:ext cx="879475" cy="5080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213" name="Text Box 7"/>
          <p:cNvSpPr txBox="1">
            <a:spLocks noChangeArrowheads="1"/>
          </p:cNvSpPr>
          <p:nvPr/>
        </p:nvSpPr>
        <p:spPr bwMode="auto">
          <a:xfrm>
            <a:off x="6127741" y="3236685"/>
            <a:ext cx="1111250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n-GB" altLang="ja-JP" sz="1400" b="1"/>
              <a:t>MAC</a:t>
            </a:r>
          </a:p>
          <a:p>
            <a:pPr algn="ctr" eaLnBrk="0" hangingPunct="0"/>
            <a:r>
              <a:rPr kumimoji="0" lang="en-GB" altLang="ja-JP" sz="1400" b="1"/>
              <a:t>Simulation</a:t>
            </a: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5892791" y="3524023"/>
            <a:ext cx="33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sysClr val="windowText" lastClr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3" name="Line 4"/>
          <p:cNvSpPr>
            <a:spLocks noChangeShapeType="1"/>
          </p:cNvSpPr>
          <p:nvPr/>
        </p:nvSpPr>
        <p:spPr bwMode="auto">
          <a:xfrm>
            <a:off x="7111991" y="3516085"/>
            <a:ext cx="33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sysClr val="windowText" lastClr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216" name="正方形/長方形 43"/>
          <p:cNvSpPr>
            <a:spLocks noChangeArrowheads="1"/>
          </p:cNvSpPr>
          <p:nvPr/>
        </p:nvSpPr>
        <p:spPr bwMode="auto">
          <a:xfrm>
            <a:off x="7448541" y="3189060"/>
            <a:ext cx="1198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800"/>
              <a:t>MAC/SAP</a:t>
            </a:r>
          </a:p>
          <a:p>
            <a:pPr eaLnBrk="0" hangingPunct="0"/>
            <a:r>
              <a:rPr lang="en-US" altLang="ja-JP" sz="1800"/>
              <a:t>throughput</a:t>
            </a:r>
            <a:endParaRPr kumimoji="0" lang="ja-JP" altLang="en-US" sz="1800"/>
          </a:p>
        </p:txBody>
      </p:sp>
      <p:sp>
        <p:nvSpPr>
          <p:cNvPr id="8217" name="Rectangle 5"/>
          <p:cNvSpPr>
            <a:spLocks noChangeArrowheads="1"/>
          </p:cNvSpPr>
          <p:nvPr/>
        </p:nvSpPr>
        <p:spPr bwMode="auto">
          <a:xfrm>
            <a:off x="252874" y="1644877"/>
            <a:ext cx="8818562" cy="4228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altLang="ja-JP" sz="2400" dirty="0"/>
              <a:t>One possible example of PHY/MAC </a:t>
            </a:r>
            <a:r>
              <a:rPr kumimoji="0" lang="en-US" altLang="ja-JP" sz="2400" dirty="0" smtClean="0"/>
              <a:t>simulation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altLang="ja-JP" sz="240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kumimoji="0" lang="en-US" altLang="ja-JP" sz="240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altLang="ja-JP" sz="240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kumimoji="0" lang="en-US" altLang="ja-JP" sz="2400" dirty="0" smtClean="0"/>
          </a:p>
          <a:p>
            <a:pPr marL="342900" indent="-342900" eaLnBrk="0" hangingPunct="0">
              <a:spcBef>
                <a:spcPct val="20000"/>
              </a:spcBef>
            </a:pPr>
            <a:endParaRPr kumimoji="0" lang="en-US" altLang="ja-JP" sz="24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altLang="ja-JP" sz="2400" dirty="0"/>
              <a:t>Major problems of PHY abstraction for MU-MIMO</a:t>
            </a:r>
          </a:p>
          <a:p>
            <a:pPr marL="812800" lvl="1" indent="-355600" eaLnBrk="0" hangingPunct="0">
              <a:buFont typeface="Times New Roman" charset="0"/>
              <a:buChar char="–"/>
            </a:pPr>
            <a:r>
              <a:rPr kumimoji="0" lang="en-US" altLang="ja-JP" sz="2400" dirty="0" smtClean="0"/>
              <a:t>Large computational </a:t>
            </a:r>
            <a:r>
              <a:rPr lang="en-US" altLang="ja-JP" sz="2400" dirty="0" smtClean="0"/>
              <a:t>load imposed by PER </a:t>
            </a:r>
            <a:r>
              <a:rPr kumimoji="0" lang="en-US" altLang="ja-JP" sz="2400" dirty="0" smtClean="0"/>
              <a:t>calculation</a:t>
            </a:r>
            <a:endParaRPr kumimoji="0" lang="en-US" altLang="ja-JP" sz="2400" dirty="0"/>
          </a:p>
          <a:p>
            <a:pPr marL="812800" lvl="1" indent="-355600" eaLnBrk="0" hangingPunct="0">
              <a:buFont typeface="Times New Roman" charset="0"/>
              <a:buChar char="–"/>
            </a:pPr>
            <a:r>
              <a:rPr lang="en-US" altLang="ja-JP" sz="2400" dirty="0" smtClean="0"/>
              <a:t>How to reflect performance dependence of user combinations</a:t>
            </a:r>
            <a:endParaRPr kumimoji="0" lang="en-US" altLang="ja-JP" sz="2400" dirty="0"/>
          </a:p>
          <a:p>
            <a:pPr marL="812800" lvl="1" indent="-355600" eaLnBrk="0" hangingPunct="0">
              <a:buFont typeface="Times New Roman" charset="0"/>
              <a:buChar char="–"/>
            </a:pPr>
            <a:r>
              <a:rPr kumimoji="0" lang="en-US" altLang="ja-JP" sz="2400" dirty="0" smtClean="0"/>
              <a:t>How to consider performance </a:t>
            </a:r>
            <a:r>
              <a:rPr kumimoji="0" lang="en-US" altLang="ja-JP" sz="2400" dirty="0"/>
              <a:t>degradation caused by </a:t>
            </a:r>
            <a:r>
              <a:rPr kumimoji="0" lang="en-US" altLang="ja-JP" sz="2400" dirty="0" smtClean="0"/>
              <a:t>aged </a:t>
            </a:r>
            <a:r>
              <a:rPr kumimoji="0" lang="en-US" altLang="ja-JP" sz="2400" dirty="0"/>
              <a:t>CSI</a:t>
            </a:r>
          </a:p>
        </p:txBody>
      </p:sp>
      <p:sp>
        <p:nvSpPr>
          <p:cNvPr id="8219" name="円/楕円 47"/>
          <p:cNvSpPr>
            <a:spLocks noChangeArrowheads="1"/>
          </p:cNvSpPr>
          <p:nvPr/>
        </p:nvSpPr>
        <p:spPr bwMode="auto">
          <a:xfrm>
            <a:off x="3657591" y="3041423"/>
            <a:ext cx="1262063" cy="939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kumimoji="0" lang="ja-JP" altLang="en-US" sz="1200"/>
          </a:p>
        </p:txBody>
      </p:sp>
      <p:sp>
        <p:nvSpPr>
          <p:cNvPr id="8220" name="正方形/長方形 52"/>
          <p:cNvSpPr>
            <a:spLocks noChangeArrowheads="1"/>
          </p:cNvSpPr>
          <p:nvPr/>
        </p:nvSpPr>
        <p:spPr bwMode="auto">
          <a:xfrm>
            <a:off x="1177916" y="2246085"/>
            <a:ext cx="1598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kumimoji="0" lang="en-US" altLang="ja-JP" sz="1600"/>
              <a:t> Channel model</a:t>
            </a:r>
          </a:p>
          <a:p>
            <a:pPr eaLnBrk="0" hangingPunct="0"/>
            <a:endParaRPr kumimoji="0" lang="ja-JP" altLang="en-US" sz="1600"/>
          </a:p>
        </p:txBody>
      </p:sp>
      <p:sp>
        <p:nvSpPr>
          <p:cNvPr id="8221" name="正方形/長方形 53"/>
          <p:cNvSpPr>
            <a:spLocks noChangeArrowheads="1"/>
          </p:cNvSpPr>
          <p:nvPr/>
        </p:nvSpPr>
        <p:spPr bwMode="auto">
          <a:xfrm>
            <a:off x="3395654" y="2266723"/>
            <a:ext cx="1854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kumimoji="0" lang="en-US" altLang="ja-JP" sz="1600"/>
              <a:t> Precoding scheme</a:t>
            </a:r>
            <a:endParaRPr kumimoji="0" lang="ja-JP" altLang="en-US" sz="1600"/>
          </a:p>
        </p:txBody>
      </p:sp>
      <p:cxnSp>
        <p:nvCxnSpPr>
          <p:cNvPr id="8222" name="直線コネクタ 56"/>
          <p:cNvCxnSpPr>
            <a:cxnSpLocks noChangeShapeType="1"/>
          </p:cNvCxnSpPr>
          <p:nvPr/>
        </p:nvCxnSpPr>
        <p:spPr bwMode="auto">
          <a:xfrm rot="5400000">
            <a:off x="4245760" y="2656454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8223" name="正方形/長方形 57"/>
          <p:cNvSpPr>
            <a:spLocks noChangeArrowheads="1"/>
          </p:cNvSpPr>
          <p:nvPr/>
        </p:nvSpPr>
        <p:spPr bwMode="auto">
          <a:xfrm>
            <a:off x="5927716" y="2271485"/>
            <a:ext cx="1598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kumimoji="0" lang="en-US" altLang="ja-JP" sz="1600"/>
              <a:t> MAC Protocol</a:t>
            </a:r>
          </a:p>
        </p:txBody>
      </p:sp>
      <p:cxnSp>
        <p:nvCxnSpPr>
          <p:cNvPr id="8224" name="直線コネクタ 60"/>
          <p:cNvCxnSpPr>
            <a:cxnSpLocks noChangeShapeType="1"/>
          </p:cNvCxnSpPr>
          <p:nvPr/>
        </p:nvCxnSpPr>
        <p:spPr bwMode="auto">
          <a:xfrm rot="5400000">
            <a:off x="1917691" y="2614386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8225" name="直線コネクタ 61"/>
          <p:cNvCxnSpPr>
            <a:cxnSpLocks noChangeShapeType="1"/>
          </p:cNvCxnSpPr>
          <p:nvPr/>
        </p:nvCxnSpPr>
        <p:spPr bwMode="auto">
          <a:xfrm rot="5400000">
            <a:off x="6651616" y="2639786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8226" name="テキスト ボックス 62"/>
          <p:cNvSpPr txBox="1">
            <a:spLocks noChangeArrowheads="1"/>
          </p:cNvSpPr>
          <p:nvPr/>
        </p:nvSpPr>
        <p:spPr bwMode="auto">
          <a:xfrm>
            <a:off x="2709854" y="3914548"/>
            <a:ext cx="281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1800">
                <a:solidFill>
                  <a:srgbClr val="FF0000"/>
                </a:solidFill>
              </a:rPr>
              <a:t>This presentation focuses on</a:t>
            </a:r>
            <a:endParaRPr lang="ja-JP" altLang="en-US" sz="180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>
            <a:off x="1124864" y="5052786"/>
            <a:ext cx="67999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R. Kudo  et al., NTT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97A19A71-3298-48EE-9AFB-1DEDCF9D9C9A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53356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latin typeface="Times New Roman" charset="0"/>
              </a:rPr>
              <a:t>PHY abstraction in </a:t>
            </a:r>
            <a:r>
              <a:rPr lang="en-US" altLang="ja-JP" dirty="0" err="1" smtClean="0">
                <a:latin typeface="Times New Roman" charset="0"/>
              </a:rPr>
              <a:t>TGn</a:t>
            </a:r>
            <a:endParaRPr lang="en-US" altLang="ja-JP" dirty="0" smtClean="0">
              <a:latin typeface="Times New Roman" charset="0"/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98500" y="1865531"/>
            <a:ext cx="82042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/>
              <a:t>Look up table (LUT) for PER reduces calculation complexity.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endParaRPr kumimoji="0" lang="en-US" altLang="ja-JP" sz="2400" dirty="0"/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/>
              <a:t>In [2] and [3] for IEEE </a:t>
            </a:r>
            <a:r>
              <a:rPr kumimoji="0" lang="en-US" altLang="ja-JP" sz="2400" dirty="0" smtClean="0"/>
              <a:t>802.11 </a:t>
            </a:r>
            <a:r>
              <a:rPr kumimoji="0" lang="en-US" altLang="ja-JP" sz="2400" dirty="0" err="1" smtClean="0"/>
              <a:t>TGn</a:t>
            </a:r>
            <a:r>
              <a:rPr kumimoji="0" lang="en-US" altLang="ja-JP" sz="2400" dirty="0"/>
              <a:t>, the </a:t>
            </a:r>
            <a:r>
              <a:rPr kumimoji="0" lang="en-US" altLang="ja-JP" sz="2400" dirty="0" smtClean="0"/>
              <a:t>relationships </a:t>
            </a:r>
            <a:r>
              <a:rPr kumimoji="0" lang="en-US" altLang="ja-JP" sz="2400" dirty="0"/>
              <a:t>between PER and </a:t>
            </a:r>
            <a:r>
              <a:rPr kumimoji="0" lang="en-US" altLang="ja-JP" sz="2400" dirty="0" smtClean="0"/>
              <a:t>average SNR are </a:t>
            </a:r>
            <a:r>
              <a:rPr kumimoji="0" lang="en-US" altLang="ja-JP" sz="2400" dirty="0"/>
              <a:t>shown for various </a:t>
            </a:r>
            <a:r>
              <a:rPr kumimoji="0" lang="en-US" altLang="ja-JP" sz="2400" dirty="0" smtClean="0"/>
              <a:t>MIMO configurations and </a:t>
            </a:r>
            <a:r>
              <a:rPr kumimoji="0" lang="en-US" altLang="ja-JP" sz="2400" dirty="0"/>
              <a:t>MCS indices.</a:t>
            </a:r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endParaRPr kumimoji="0" lang="en-US" altLang="ja-JP" sz="2400" dirty="0"/>
          </a:p>
          <a:p>
            <a:pPr marL="355600" indent="-355600" eaLnBrk="0" hangingPunct="0">
              <a:buFontTx/>
              <a:buChar char="•"/>
              <a:tabLst>
                <a:tab pos="177800" algn="l"/>
              </a:tabLst>
            </a:pPr>
            <a:r>
              <a:rPr kumimoji="0" lang="en-US" altLang="ja-JP" sz="2400" dirty="0"/>
              <a:t>We calculated the relationship between PER and </a:t>
            </a:r>
            <a:r>
              <a:rPr kumimoji="0" lang="en-US" altLang="ja-JP" sz="2400" dirty="0" smtClean="0"/>
              <a:t>average SNR </a:t>
            </a:r>
            <a:r>
              <a:rPr kumimoji="0" lang="en-US" altLang="ja-JP" sz="2400" dirty="0"/>
              <a:t>in MU-MIMO.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July </a:t>
            </a:r>
            <a:r>
              <a:rPr lang="en-US" altLang="ja-JP" dirty="0" smtClean="0">
                <a:ea typeface="ＭＳ Ｐゴシック" charset="-128"/>
              </a:rPr>
              <a:t>2010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B4018C1-A6F9-4A78-A3DD-842E821A376C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9300" y="622300"/>
            <a:ext cx="7772400" cy="809625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PER versus average SNR</a:t>
            </a:r>
            <a:endParaRPr lang="en-US" altLang="ja-JP" baseline="-25000" dirty="0" smtClean="0">
              <a:ea typeface="ＭＳ Ｐゴシック" charset="-128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98500" y="1443851"/>
            <a:ext cx="82042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PER versus post processing SNR is shown for MU-MIMO.</a:t>
            </a: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PER inaccuracy is very large at certain SNR value. </a:t>
            </a: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Number of channel conditions for multiple users is also large.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9114" y="5882640"/>
            <a:ext cx="4025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PER of 500-byte packets  in 2 </a:t>
            </a:r>
            <a:r>
              <a:rPr lang="en-US" altLang="ja-JP" sz="1400" dirty="0" err="1" smtClean="0"/>
              <a:t>Tx</a:t>
            </a:r>
            <a:r>
              <a:rPr lang="en-US" altLang="ja-JP" sz="1400" dirty="0" smtClean="0"/>
              <a:t> </a:t>
            </a:r>
            <a:r>
              <a:rPr lang="en-US" altLang="ja-JP" sz="1400" dirty="0" smtClean="0">
                <a:sym typeface="Symbol"/>
              </a:rPr>
              <a:t> 1 Rx  2 user</a:t>
            </a:r>
            <a:r>
              <a:rPr lang="ja-JP" altLang="en-US" sz="1400" dirty="0" smtClean="0">
                <a:sym typeface="Symbol"/>
              </a:rPr>
              <a:t> </a:t>
            </a:r>
            <a:r>
              <a:rPr lang="en-US" altLang="ja-JP" sz="1400" dirty="0" smtClean="0"/>
              <a:t>40MHz, ZF precoding, </a:t>
            </a:r>
            <a:r>
              <a:rPr lang="en-US" altLang="ja-JP" sz="1400" dirty="0" err="1" smtClean="0"/>
              <a:t>Ch.C</a:t>
            </a:r>
            <a:r>
              <a:rPr lang="en-US" altLang="ja-JP" sz="1400" dirty="0" smtClean="0"/>
              <a:t>, and NLOS.</a:t>
            </a:r>
            <a:endParaRPr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86300" y="5895975"/>
            <a:ext cx="373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PER of 500-byte packets  in 4 </a:t>
            </a:r>
            <a:r>
              <a:rPr lang="en-US" altLang="ja-JP" sz="1400" dirty="0" err="1" smtClean="0"/>
              <a:t>Tx</a:t>
            </a:r>
            <a:r>
              <a:rPr lang="en-US" altLang="ja-JP" sz="1400" dirty="0" smtClean="0"/>
              <a:t> </a:t>
            </a:r>
            <a:r>
              <a:rPr lang="en-US" altLang="ja-JP" sz="1400" dirty="0" smtClean="0">
                <a:sym typeface="Symbol"/>
              </a:rPr>
              <a:t> 2 Rx  2 user</a:t>
            </a:r>
          </a:p>
          <a:p>
            <a:r>
              <a:rPr lang="en-US" altLang="ja-JP" sz="1400" dirty="0" smtClean="0">
                <a:sym typeface="Symbol"/>
              </a:rPr>
              <a:t> </a:t>
            </a:r>
            <a:r>
              <a:rPr lang="en-US" altLang="ja-JP" sz="1400" dirty="0" smtClean="0"/>
              <a:t>40MHz, ZF precoding, </a:t>
            </a:r>
            <a:r>
              <a:rPr lang="en-US" altLang="ja-JP" sz="1400" dirty="0" err="1" smtClean="0"/>
              <a:t>Ch.C</a:t>
            </a:r>
            <a:r>
              <a:rPr lang="en-US" altLang="ja-JP" sz="1400" dirty="0" smtClean="0"/>
              <a:t>, and NLOS.</a:t>
            </a:r>
            <a:endParaRPr lang="ja-JP" altLang="en-US" sz="1400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777740" y="2715381"/>
          <a:ext cx="3154679" cy="3070367"/>
        </p:xfrm>
        <a:graphic>
          <a:graphicData uri="http://schemas.openxmlformats.org/presentationml/2006/ole">
            <p:oleObj spid="_x0000_s6150" name="KGPlot" r:id="rId3" imgW="5702040" imgH="5549760" progId="KGraph_Plot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009448" y="2698161"/>
          <a:ext cx="3128212" cy="3058229"/>
        </p:xfrm>
        <a:graphic>
          <a:graphicData uri="http://schemas.openxmlformats.org/presentationml/2006/ole">
            <p:oleObj spid="_x0000_s6151" name="KGPlot" r:id="rId4" imgW="5676840" imgH="5549760" progId="KGraph_Plot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516380" y="4777740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64QAM</a:t>
            </a:r>
          </a:p>
          <a:p>
            <a:r>
              <a:rPr kumimoji="1" lang="en-US" altLang="ja-JP" sz="1600" dirty="0" smtClean="0"/>
              <a:t>3/4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BCC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50180" y="4792980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16QAM</a:t>
            </a:r>
          </a:p>
          <a:p>
            <a:r>
              <a:rPr kumimoji="1" lang="en-US" altLang="ja-JP" sz="1600" dirty="0" smtClean="0"/>
              <a:t>3/4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BCC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July </a:t>
            </a:r>
            <a:r>
              <a:rPr lang="en-US" altLang="ja-JP" dirty="0" smtClean="0">
                <a:ea typeface="ＭＳ Ｐゴシック" charset="-128"/>
              </a:rPr>
              <a:t>2010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Slide </a:t>
            </a:r>
            <a:fld id="{7B4018C1-A6F9-4A78-A3DD-842E821A376C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9300" y="713741"/>
            <a:ext cx="7772400" cy="809625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PHY Abstraction for MU-MIMO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98500" y="1548355"/>
            <a:ext cx="82042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We present a look up table for PER calculation block</a:t>
            </a: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2592" y="2591890"/>
            <a:ext cx="1764000" cy="93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Calculate post-processing SNR in all subcarriers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672590" y="4384774"/>
            <a:ext cx="1764000" cy="93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Calculate post-processing SNR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 smtClean="0"/>
              <a:t>in all subcarriers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736526" y="2591890"/>
            <a:ext cx="1908000" cy="936000"/>
          </a:xfrm>
          <a:prstGeom prst="rect">
            <a:avLst/>
          </a:prstGeom>
          <a:solidFill>
            <a:srgbClr val="FFEDC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Calculate Average SNRs for all subcarriers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909315" y="2591890"/>
            <a:ext cx="2232000" cy="936000"/>
          </a:xfrm>
          <a:prstGeom prst="rect">
            <a:avLst/>
          </a:prstGeom>
          <a:solidFill>
            <a:srgbClr val="FFEDC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Calculate PER using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LUT of PER versus average SNR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745235" y="4393485"/>
            <a:ext cx="1941190" cy="9360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Calculate BER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each subcarrier with error function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18023" y="4393485"/>
            <a:ext cx="2232000" cy="9360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Calculate PER using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LUT of PER versus BER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直線矢印コネクタ 15"/>
          <p:cNvCxnSpPr>
            <a:stCxn id="8" idx="3"/>
            <a:endCxn id="10" idx="1"/>
          </p:cNvCxnSpPr>
          <p:nvPr/>
        </p:nvCxnSpPr>
        <p:spPr bwMode="auto">
          <a:xfrm>
            <a:off x="3436592" y="3059890"/>
            <a:ext cx="299934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直線矢印コネクタ 18"/>
          <p:cNvCxnSpPr>
            <a:stCxn id="9" idx="3"/>
            <a:endCxn id="14" idx="1"/>
          </p:cNvCxnSpPr>
          <p:nvPr/>
        </p:nvCxnSpPr>
        <p:spPr bwMode="auto">
          <a:xfrm>
            <a:off x="3436590" y="4852774"/>
            <a:ext cx="308645" cy="87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>
            <a:stCxn id="10" idx="3"/>
            <a:endCxn id="11" idx="1"/>
          </p:cNvCxnSpPr>
          <p:nvPr/>
        </p:nvCxnSpPr>
        <p:spPr bwMode="auto">
          <a:xfrm>
            <a:off x="5644526" y="3059890"/>
            <a:ext cx="264789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直線矢印コネクタ 24"/>
          <p:cNvCxnSpPr>
            <a:stCxn id="14" idx="3"/>
            <a:endCxn id="15" idx="1"/>
          </p:cNvCxnSpPr>
          <p:nvPr/>
        </p:nvCxnSpPr>
        <p:spPr bwMode="auto">
          <a:xfrm>
            <a:off x="5686425" y="4861485"/>
            <a:ext cx="23159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正方形/長方形 28"/>
          <p:cNvSpPr/>
          <p:nvPr/>
        </p:nvSpPr>
        <p:spPr>
          <a:xfrm>
            <a:off x="418011" y="2065357"/>
            <a:ext cx="83921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lvl="1" indent="-35560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PHY abstraction using LUT holding PER and average SNR 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26720" y="3835982"/>
            <a:ext cx="8717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lvl="1" indent="-35560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Proposed PHY abstraction using LUT holding PER and BER</a:t>
            </a: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8145664" y="3055536"/>
            <a:ext cx="25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8154373" y="4857131"/>
            <a:ext cx="25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正方形/長方形 32"/>
          <p:cNvSpPr/>
          <p:nvPr/>
        </p:nvSpPr>
        <p:spPr>
          <a:xfrm>
            <a:off x="8376841" y="2838964"/>
            <a:ext cx="720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PER </a:t>
            </a:r>
            <a:endParaRPr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8372487" y="4640559"/>
            <a:ext cx="720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PER </a:t>
            </a:r>
            <a:endParaRPr lang="ja-JP" altLang="en-US" dirty="0"/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1369667" y="3088465"/>
            <a:ext cx="299934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>
            <a:off x="1369665" y="4881349"/>
            <a:ext cx="308645" cy="87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正方形/長方形 25"/>
          <p:cNvSpPr/>
          <p:nvPr/>
        </p:nvSpPr>
        <p:spPr>
          <a:xfrm>
            <a:off x="366304" y="2867539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Channel 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361950" y="4669134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Channel </a:t>
            </a:r>
            <a:endParaRPr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90900" y="3143250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>
                <a:sym typeface="Symbol"/>
              </a:rPr>
              <a:t></a:t>
            </a:r>
            <a:r>
              <a:rPr kumimoji="1" lang="en-US" altLang="ja-JP" sz="1600" i="1" baseline="-25000" dirty="0" err="1" smtClean="0">
                <a:sym typeface="Symbol"/>
              </a:rPr>
              <a:t>i,j</a:t>
            </a:r>
            <a:endParaRPr kumimoji="1" lang="ja-JP" altLang="en-US" sz="1600" dirty="0"/>
          </a:p>
        </p:txBody>
      </p:sp>
      <p:sp>
        <p:nvSpPr>
          <p:cNvPr id="38" name="正方形/長方形 37"/>
          <p:cNvSpPr/>
          <p:nvPr/>
        </p:nvSpPr>
        <p:spPr>
          <a:xfrm>
            <a:off x="390525" y="5467320"/>
            <a:ext cx="6677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600" i="1" dirty="0" smtClean="0">
                <a:sym typeface="Symbol"/>
              </a:rPr>
              <a:t></a:t>
            </a:r>
            <a:r>
              <a:rPr kumimoji="1" lang="en-US" altLang="ja-JP" sz="1600" i="1" baseline="-25000" dirty="0" err="1" smtClean="0">
                <a:sym typeface="Symbol"/>
              </a:rPr>
              <a:t>i,j</a:t>
            </a:r>
            <a:r>
              <a:rPr kumimoji="1" lang="en-US" altLang="ja-JP" sz="1600" dirty="0" smtClean="0">
                <a:sym typeface="Symbol"/>
              </a:rPr>
              <a:t>: SNR of j-</a:t>
            </a:r>
            <a:r>
              <a:rPr kumimoji="1" lang="en-US" altLang="ja-JP" sz="1600" dirty="0" err="1" smtClean="0">
                <a:sym typeface="Symbol"/>
              </a:rPr>
              <a:t>th</a:t>
            </a:r>
            <a:r>
              <a:rPr kumimoji="1" lang="en-US" altLang="ja-JP" sz="1600" dirty="0" smtClean="0">
                <a:sym typeface="Symbol"/>
              </a:rPr>
              <a:t> data stream at </a:t>
            </a:r>
            <a:r>
              <a:rPr kumimoji="1" lang="en-US" altLang="ja-JP" sz="1600" dirty="0" err="1" smtClean="0">
                <a:sym typeface="Symbol"/>
              </a:rPr>
              <a:t>i-th</a:t>
            </a:r>
            <a:r>
              <a:rPr kumimoji="1" lang="en-US" altLang="ja-JP" sz="1600" dirty="0" smtClean="0">
                <a:sym typeface="Symbol"/>
              </a:rPr>
              <a:t> subcarrier</a:t>
            </a:r>
          </a:p>
          <a:p>
            <a:r>
              <a:rPr kumimoji="1" lang="en-US" altLang="ja-JP" sz="1600" i="1" dirty="0" smtClean="0">
                <a:sym typeface="Symbol"/>
              </a:rPr>
              <a:t></a:t>
            </a:r>
            <a:r>
              <a:rPr kumimoji="1" lang="en-US" altLang="ja-JP" sz="1600" i="1" baseline="-25000" dirty="0" smtClean="0">
                <a:sym typeface="Symbol"/>
              </a:rPr>
              <a:t> </a:t>
            </a:r>
            <a:r>
              <a:rPr kumimoji="1" lang="en-US" altLang="ja-JP" sz="1600" dirty="0" smtClean="0">
                <a:sym typeface="Symbol"/>
              </a:rPr>
              <a:t>: Average SNR                                     </a:t>
            </a:r>
            <a:r>
              <a:rPr kumimoji="1" lang="en-US" altLang="ja-JP" sz="1600" i="1" dirty="0" smtClean="0">
                <a:sym typeface="Symbol"/>
              </a:rPr>
              <a:t>P</a:t>
            </a:r>
            <a:r>
              <a:rPr kumimoji="1" lang="en-US" altLang="ja-JP" sz="1600" dirty="0" smtClean="0">
                <a:sym typeface="Symbol"/>
              </a:rPr>
              <a:t>: Calculated BER using error function</a:t>
            </a:r>
            <a:endParaRPr lang="ja-JP" altLang="en-US" sz="1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90900" y="4857750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>
                <a:sym typeface="Symbol"/>
              </a:rPr>
              <a:t></a:t>
            </a:r>
            <a:r>
              <a:rPr kumimoji="1" lang="en-US" altLang="ja-JP" sz="1600" i="1" baseline="-25000" dirty="0" err="1" smtClean="0">
                <a:sym typeface="Symbol"/>
              </a:rPr>
              <a:t>i,j</a:t>
            </a:r>
            <a:endParaRPr kumimoji="1" lang="ja-JP" altLang="en-US" sz="1600" dirty="0"/>
          </a:p>
        </p:txBody>
      </p:sp>
      <p:graphicFrame>
        <p:nvGraphicFramePr>
          <p:cNvPr id="40" name="オブジェクト 39"/>
          <p:cNvGraphicFramePr>
            <a:graphicFrameLocks noChangeAspect="1"/>
          </p:cNvGraphicFramePr>
          <p:nvPr/>
        </p:nvGraphicFramePr>
        <p:xfrm>
          <a:off x="1809750" y="5908675"/>
          <a:ext cx="1733550" cy="577850"/>
        </p:xfrm>
        <a:graphic>
          <a:graphicData uri="http://schemas.openxmlformats.org/presentationml/2006/ole">
            <p:oleObj spid="_x0000_s20482" name="数式" r:id="rId3" imgW="1180800" imgH="393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750685" y="5881688"/>
          <a:ext cx="2387600" cy="633412"/>
        </p:xfrm>
        <a:graphic>
          <a:graphicData uri="http://schemas.openxmlformats.org/presentationml/2006/ole">
            <p:oleObj spid="_x0000_s20483" name="数式" r:id="rId4" imgW="1625400" imgH="431640" progId="Equation.3">
              <p:embed/>
            </p:oleObj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5591175" y="3143250"/>
            <a:ext cx="269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>
                <a:sym typeface="Symbol"/>
              </a:rPr>
              <a:t>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648325" y="49149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>
                <a:sym typeface="Symbol"/>
              </a:rPr>
              <a:t>P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July </a:t>
            </a:r>
            <a:r>
              <a:rPr lang="en-US" altLang="ja-JP" dirty="0" smtClean="0">
                <a:ea typeface="ＭＳ Ｐゴシック" charset="-128"/>
              </a:rPr>
              <a:t>2010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B4018C1-A6F9-4A78-A3DD-842E821A376C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9300" y="713741"/>
            <a:ext cx="7772400" cy="809625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PER versus Calculated BER in Proposed PHY Abstraction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603250" y="1691501"/>
            <a:ext cx="854075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PER versus uncoded BER shown.</a:t>
            </a:r>
          </a:p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Variance of PER for estimated BER is smaller than that for SNR</a:t>
            </a:r>
            <a:endParaRPr lang="en-US" altLang="ja-JP" sz="2400" baseline="-25000" dirty="0" smtClean="0">
              <a:ea typeface="ＭＳ Ｐゴシック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41070" y="5857875"/>
            <a:ext cx="3512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PER of 500-byte packets  in 2Tx</a:t>
            </a:r>
            <a:r>
              <a:rPr lang="en-US" altLang="ja-JP" sz="1400" dirty="0" smtClean="0">
                <a:sym typeface="Symbol"/>
              </a:rPr>
              <a:t>1Rx2user</a:t>
            </a:r>
          </a:p>
          <a:p>
            <a:r>
              <a:rPr lang="en-US" altLang="ja-JP" sz="1400" dirty="0" smtClean="0">
                <a:sym typeface="Symbol"/>
              </a:rPr>
              <a:t> </a:t>
            </a:r>
            <a:r>
              <a:rPr lang="en-US" altLang="ja-JP" sz="1400" dirty="0" smtClean="0"/>
              <a:t>40MHz, ZF precoding, </a:t>
            </a:r>
            <a:r>
              <a:rPr lang="en-US" altLang="ja-JP" sz="1400" dirty="0" err="1" smtClean="0"/>
              <a:t>Ch.C</a:t>
            </a:r>
            <a:r>
              <a:rPr lang="en-US" altLang="ja-JP" sz="1400" dirty="0" smtClean="0"/>
              <a:t>, and NLOS.</a:t>
            </a:r>
            <a:endParaRPr lang="ja-JP" altLang="en-US" sz="1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57750" y="5875020"/>
            <a:ext cx="3512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PER of 500-byte packets  in 4Tx</a:t>
            </a:r>
            <a:r>
              <a:rPr lang="en-US" altLang="ja-JP" sz="1400" dirty="0" smtClean="0">
                <a:sym typeface="Symbol"/>
              </a:rPr>
              <a:t>2Rx2user</a:t>
            </a:r>
          </a:p>
          <a:p>
            <a:r>
              <a:rPr lang="en-US" altLang="ja-JP" sz="1400" dirty="0" smtClean="0">
                <a:sym typeface="Symbol"/>
              </a:rPr>
              <a:t> </a:t>
            </a:r>
            <a:r>
              <a:rPr lang="en-US" altLang="ja-JP" sz="1400" dirty="0" smtClean="0"/>
              <a:t>40MHz, ZF precoding, </a:t>
            </a:r>
            <a:r>
              <a:rPr lang="en-US" altLang="ja-JP" sz="1400" dirty="0" err="1" smtClean="0"/>
              <a:t>Ch.C</a:t>
            </a:r>
            <a:r>
              <a:rPr lang="en-US" altLang="ja-JP" sz="1400" dirty="0" smtClean="0"/>
              <a:t>, and NLOS.</a:t>
            </a:r>
            <a:endParaRPr lang="ja-JP" altLang="en-US" sz="1400" dirty="0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863600" y="2536825"/>
          <a:ext cx="3436938" cy="3332163"/>
        </p:xfrm>
        <a:graphic>
          <a:graphicData uri="http://schemas.openxmlformats.org/presentationml/2006/ole">
            <p:oleObj spid="_x0000_s19463" name="KGPlot" r:id="rId3" imgW="5727600" imgH="5549760" progId="KGraph_Plot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726492" y="2537460"/>
          <a:ext cx="3429000" cy="3329940"/>
        </p:xfrm>
        <a:graphic>
          <a:graphicData uri="http://schemas.openxmlformats.org/presentationml/2006/ole">
            <p:oleObj spid="_x0000_s19464" name="KGPlot" r:id="rId4" imgW="5715000" imgH="5549760" progId="KGraph_Plot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307080" y="4785360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64QAM</a:t>
            </a:r>
          </a:p>
          <a:p>
            <a:r>
              <a:rPr kumimoji="1" lang="en-US" altLang="ja-JP" sz="1600" dirty="0" smtClean="0"/>
              <a:t>3/4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BCC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71360" y="4815840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16QAM</a:t>
            </a:r>
          </a:p>
          <a:p>
            <a:r>
              <a:rPr kumimoji="1" lang="en-US" altLang="ja-JP" sz="1600" dirty="0" smtClean="0"/>
              <a:t>3/4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BCC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July </a:t>
            </a:r>
            <a:r>
              <a:rPr lang="en-US" altLang="ja-JP" dirty="0" smtClean="0">
                <a:ea typeface="ＭＳ Ｐゴシック" charset="-128"/>
              </a:rPr>
              <a:t>2010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R. Kudo  et al., NTT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7B4018C1-A6F9-4A78-A3DD-842E821A376C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9300" y="661489"/>
            <a:ext cx="7772400" cy="809625"/>
          </a:xfrm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Calculation Complexity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98500" y="1639796"/>
            <a:ext cx="82042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55600" indent="-355600">
              <a:buFontTx/>
              <a:buChar char="•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The required time for PER calculations is shown.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74866" y="3637815"/>
            <a:ext cx="5617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lvl="1" indent="-35560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PHY abstraction</a:t>
            </a:r>
          </a:p>
          <a:p>
            <a:pPr marL="812800" lvl="1" indent="-355600"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    using average SNR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70511" y="4456412"/>
            <a:ext cx="5582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lvl="1" indent="-35560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Proposed PHY abstraction</a:t>
            </a:r>
          </a:p>
          <a:p>
            <a:pPr marL="812800" lvl="1" indent="-355600"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     using uncoded BER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83571" y="301515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2800" lvl="1" indent="-355600">
              <a:buFont typeface="Times New Roman" pitchFamily="18" charset="0"/>
              <a:buChar char="–"/>
              <a:tabLst>
                <a:tab pos="177800" algn="l"/>
              </a:tabLst>
            </a:pPr>
            <a:r>
              <a:rPr lang="en-US" altLang="ja-JP" sz="2400" dirty="0" smtClean="0">
                <a:ea typeface="ＭＳ Ｐゴシック" charset="-128"/>
              </a:rPr>
              <a:t> Direct calculation of PER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14822" y="2133871"/>
            <a:ext cx="5804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Bit amount: 2.16</a:t>
            </a:r>
            <a:r>
              <a:rPr kumimoji="1" lang="en-US" altLang="ja-JP" dirty="0" smtClean="0">
                <a:sym typeface="Symbol"/>
              </a:rPr>
              <a:t>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8</a:t>
            </a:r>
            <a:r>
              <a:rPr kumimoji="1" lang="en-US" altLang="ja-JP" dirty="0" smtClean="0"/>
              <a:t> , Coding rate: 3/4, Mod.: QPSK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706564" y="3131549"/>
            <a:ext cx="3246936" cy="23513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715276" y="3924028"/>
            <a:ext cx="18000" cy="23513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710920" y="4755704"/>
            <a:ext cx="21600" cy="235131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24775" y="3371850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556 sec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10250" y="381952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3.5 sec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67400" y="4714875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3.6 sec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5320" y="6057892"/>
            <a:ext cx="848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800" dirty="0" smtClean="0"/>
              <a:t>System: </a:t>
            </a:r>
            <a:r>
              <a:rPr lang="en-US" altLang="ja-JP" sz="1800" dirty="0" smtClean="0"/>
              <a:t>Microsoft Windows XP, </a:t>
            </a:r>
            <a:r>
              <a:rPr kumimoji="1" lang="en-US" altLang="ja-JP" sz="1800" dirty="0" smtClean="0"/>
              <a:t>Intel(R) Xeon(R) CPU</a:t>
            </a:r>
            <a:r>
              <a:rPr lang="en-US" altLang="ja-JP" sz="1800" dirty="0" smtClean="0"/>
              <a:t> X5472 @ 3.00GHz </a:t>
            </a:r>
            <a:r>
              <a:rPr kumimoji="1" lang="en-US" altLang="ja-JP" sz="1800" dirty="0" smtClean="0"/>
              <a:t>2.99GHz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latin typeface="Times New Roman" charset="0"/>
              </a:rPr>
              <a:t>Conclusion</a:t>
            </a:r>
            <a:endParaRPr kumimoji="1" lang="ja-JP" altLang="en-US" smtClean="0">
              <a:latin typeface="Times New Roman" charset="0"/>
            </a:endParaRP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650875" y="1782763"/>
            <a:ext cx="8121650" cy="4114800"/>
          </a:xfrm>
        </p:spPr>
        <p:txBody>
          <a:bodyPr/>
          <a:lstStyle/>
          <a:p>
            <a:pPr eaLnBrk="1" hangingPunct="1"/>
            <a:r>
              <a:rPr lang="en-GB" altLang="ja-JP" b="0" dirty="0" smtClean="0">
                <a:latin typeface="Times New Roman" charset="0"/>
              </a:rPr>
              <a:t>Showed accuracy of PER estimation using average SNR and uncoded BER.</a:t>
            </a:r>
          </a:p>
          <a:p>
            <a:pPr eaLnBrk="1" hangingPunct="1"/>
            <a:endParaRPr lang="en-GB" altLang="ja-JP" b="0" dirty="0" smtClean="0">
              <a:latin typeface="Times New Roman" charset="0"/>
            </a:endParaRPr>
          </a:p>
          <a:p>
            <a:pPr eaLnBrk="1" hangingPunct="1"/>
            <a:r>
              <a:rPr lang="en-US" altLang="ja-JP" b="0" dirty="0" smtClean="0">
                <a:latin typeface="Times New Roman" charset="0"/>
              </a:rPr>
              <a:t>Proposed PHY abstraction on the basis of uncoded BER; has higher accuracy than that possible with average SNR.</a:t>
            </a:r>
          </a:p>
          <a:p>
            <a:pPr eaLnBrk="1" hangingPunct="1"/>
            <a:endParaRPr lang="en-US" altLang="ja-JP" b="0" dirty="0" smtClean="0">
              <a:latin typeface="Times New Roman" charset="0"/>
            </a:endParaRPr>
          </a:p>
          <a:p>
            <a:pPr eaLnBrk="1" hangingPunct="1"/>
            <a:r>
              <a:rPr lang="en-US" altLang="ja-JP" b="0" dirty="0" smtClean="0">
                <a:latin typeface="Times New Roman" charset="0"/>
              </a:rPr>
              <a:t>Computational load of proposed PHY abstraction much lower than that of direct calculation.</a:t>
            </a:r>
          </a:p>
        </p:txBody>
      </p:sp>
      <p:sp>
        <p:nvSpPr>
          <p:cNvPr id="14340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2010</a:t>
            </a:r>
          </a:p>
        </p:txBody>
      </p:sp>
      <p:sp>
        <p:nvSpPr>
          <p:cNvPr id="1434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/>
              <a:t>R. Kudo  et al., NTT</a:t>
            </a:r>
          </a:p>
        </p:txBody>
      </p:sp>
      <p:sp>
        <p:nvSpPr>
          <p:cNvPr id="143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EA1D4A44-E136-43D7-BD56-4FB7DCABB838}" type="slidenum">
              <a:rPr lang="en-US" altLang="ja-JP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24930</TotalTime>
  <Words>804</Words>
  <Application>Microsoft Office PowerPoint</Application>
  <PresentationFormat>画面に合わせる (4:3)</PresentationFormat>
  <Paragraphs>170</Paragraphs>
  <Slides>11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2_802-11-Submission</vt:lpstr>
      <vt:lpstr>KGPlot</vt:lpstr>
      <vt:lpstr>数式</vt:lpstr>
      <vt:lpstr>PHY Abstraction for MU-MIMO</vt:lpstr>
      <vt:lpstr>Introduction</vt:lpstr>
      <vt:lpstr>Overview of PHY / MAC simulation</vt:lpstr>
      <vt:lpstr>PHY abstraction in TGn</vt:lpstr>
      <vt:lpstr>PER versus average SNR</vt:lpstr>
      <vt:lpstr>PHY Abstraction for MU-MIMO</vt:lpstr>
      <vt:lpstr>PER versus Calculated BER in Proposed PHY Abstraction</vt:lpstr>
      <vt:lpstr>Calculation Complexity</vt:lpstr>
      <vt:lpstr>Conclusion</vt:lpstr>
      <vt:lpstr>スライド 10</vt:lpstr>
      <vt:lpstr>Straw poll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WFA VHT Study Group Consolidation of Usage Models V7</dc:title>
  <dc:creator>Rolf De Vegt</dc:creator>
  <cp:lastModifiedBy>whag</cp:lastModifiedBy>
  <cp:revision>1568</cp:revision>
  <cp:lastPrinted>1998-02-10T13:28:06Z</cp:lastPrinted>
  <dcterms:created xsi:type="dcterms:W3CDTF">2007-11-09T04:49:36Z</dcterms:created>
  <dcterms:modified xsi:type="dcterms:W3CDTF">2010-07-12T04:55:25Z</dcterms:modified>
</cp:coreProperties>
</file>