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2" r:id="rId3"/>
    <p:sldId id="321" r:id="rId4"/>
    <p:sldId id="322" r:id="rId5"/>
    <p:sldId id="328" r:id="rId6"/>
    <p:sldId id="323" r:id="rId7"/>
    <p:sldId id="324" r:id="rId8"/>
    <p:sldId id="325" r:id="rId9"/>
    <p:sldId id="326" r:id="rId10"/>
    <p:sldId id="327" r:id="rId11"/>
    <p:sldId id="331" r:id="rId12"/>
  </p:sldIdLst>
  <p:sldSz cx="9144000" cy="6858000" type="screen4x3"/>
  <p:notesSz cx="673417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823" autoAdjust="0"/>
    <p:restoredTop sz="85329" autoAdjust="0"/>
  </p:normalViewPr>
  <p:slideViewPr>
    <p:cSldViewPr snapToGrid="0">
      <p:cViewPr varScale="1">
        <p:scale>
          <a:sx n="84" d="100"/>
          <a:sy n="84" d="100"/>
        </p:scale>
        <p:origin x="-192" y="-84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75088" y="203200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00563" y="9550400"/>
            <a:ext cx="1635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01963" y="9550400"/>
            <a:ext cx="582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 sz="1200"/>
            </a:lvl1pPr>
          </a:lstStyle>
          <a:p>
            <a:r>
              <a:rPr lang="en-US" altLang="ja-JP"/>
              <a:t>Page </a:t>
            </a:r>
            <a:fld id="{37426243-3C08-431D-AB4F-4A7EE7FFF23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50400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kumimoji="0"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928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363" y="117475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403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47" tIns="46031" rIns="93647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08438" y="9553575"/>
            <a:ext cx="2092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 sz="1200"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4825" y="955357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/>
            </a:lvl1pPr>
          </a:lstStyle>
          <a:p>
            <a:r>
              <a:rPr lang="en-US" altLang="ja-JP"/>
              <a:t>Page </a:t>
            </a:r>
            <a:fld id="{938558EB-AA85-4B1C-A03E-8A436397EC70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3575"/>
            <a:ext cx="690562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kumimoji="0" lang="en-US" altLang="ja-JP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1988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478463" y="104775"/>
            <a:ext cx="622300" cy="225425"/>
          </a:xfrm>
          <a:noFill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35000" y="104775"/>
            <a:ext cx="803275" cy="225425"/>
          </a:xfrm>
          <a:noFill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03825" y="9553575"/>
            <a:ext cx="896938" cy="195263"/>
          </a:xfrm>
          <a:noFill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28963" y="9553575"/>
            <a:ext cx="498475" cy="195263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A30698AB-F02C-4CAB-8B0E-A2F7D93ED81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sz="1800" b="1">
                <a:ea typeface="+mn-ea"/>
              </a:rPr>
              <a:t>doc.: IEEE 802.11-09/0161r1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8" name="TextBox 10"/>
          <p:cNvSpPr txBox="1"/>
          <p:nvPr userDrawn="1"/>
        </p:nvSpPr>
        <p:spPr>
          <a:xfrm>
            <a:off x="5181600" y="190500"/>
            <a:ext cx="3352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US" altLang="ja-JP" b="1" dirty="0"/>
              <a:t>doc.: IEEE </a:t>
            </a:r>
            <a:r>
              <a:rPr kumimoji="0" lang="en-US" altLang="ja-JP" b="1" dirty="0" smtClean="0"/>
              <a:t>802.11-10/0806r1</a:t>
            </a:r>
            <a:endParaRPr kumimoji="0" lang="en-US" altLang="ja-JP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3588" y="264339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K. Ishihara  et al.,(NTT)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41A899B-0B85-4E6D-95FC-4183F1CEC9F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4339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/>
            </a:lvl1pPr>
          </a:lstStyle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0638" y="6523038"/>
            <a:ext cx="2159000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r>
              <a:rPr lang="en-US" altLang="ja-JP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EB66CB4-C3C0-446A-8701-CA441940D6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5674F5E-B3AA-4C46-98C8-E968A27104CD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3588" y="266700"/>
            <a:ext cx="2171700" cy="274638"/>
          </a:xfrm>
          <a:noFill/>
        </p:spPr>
        <p:txBody>
          <a:bodyPr/>
          <a:lstStyle/>
          <a:p>
            <a:r>
              <a:rPr lang="en-US" altLang="ja-JP" dirty="0" smtClean="0"/>
              <a:t>July 2010</a:t>
            </a:r>
          </a:p>
        </p:txBody>
      </p:sp>
      <p:sp>
        <p:nvSpPr>
          <p:cNvPr id="1031" name="Rectangle 6"/>
          <p:cNvSpPr txBox="1">
            <a:spLocks noGrp="1" noChangeArrowheads="1"/>
          </p:cNvSpPr>
          <p:nvPr/>
        </p:nvSpPr>
        <p:spPr bwMode="auto">
          <a:xfrm>
            <a:off x="3937000" y="65008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3CFF09D1-48F9-404E-9E72-B4707D27D59A}" type="slidenum">
              <a:rPr kumimoji="0" lang="en-US" altLang="ja-JP" sz="1200"/>
              <a:pPr algn="ctr" eaLnBrk="0" hangingPunct="0"/>
              <a:t>1</a:t>
            </a:fld>
            <a:endParaRPr kumimoji="0" lang="en-US" altLang="ja-JP" sz="120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CSI Feedback Scheme using DCT for Explicit </a:t>
            </a:r>
            <a:r>
              <a:rPr lang="en-US" altLang="ja-JP" dirty="0" err="1" smtClean="0">
                <a:latin typeface="Times New Roman" pitchFamily="18" charset="0"/>
                <a:ea typeface="ＭＳ Ｐゴシック" charset="-128"/>
              </a:rPr>
              <a:t>Beamforming</a:t>
            </a:r>
            <a:endParaRPr lang="en-US" altLang="ja-JP" dirty="0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3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b="0" dirty="0" smtClean="0">
                <a:latin typeface="Times New Roman" pitchFamily="18" charset="0"/>
                <a:ea typeface="ＭＳ Ｐゴシック" charset="-128"/>
              </a:rPr>
              <a:t>Date: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 2010-7-12</a:t>
            </a:r>
            <a:endParaRPr lang="ja-JP" altLang="en-US" sz="2000" dirty="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79488" y="2836863"/>
          <a:ext cx="6746875" cy="4219575"/>
        </p:xfrm>
        <a:graphic>
          <a:graphicData uri="http://schemas.openxmlformats.org/presentationml/2006/ole">
            <p:oleObj spid="_x0000_s1026" name="文書" r:id="rId4" imgW="8428629" imgH="5277985" progId="Word.Document.8">
              <p:embed/>
            </p:oleObj>
          </a:graphicData>
        </a:graphic>
      </p:graphicFrame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b="1"/>
              <a:t>Authors: </a:t>
            </a:r>
            <a:endParaRPr kumimoji="0"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19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5A050EF2-2D59-4F65-A2E6-036049BAC247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Conclusion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5600"/>
            <a:ext cx="7772400" cy="4813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We presented CSI-FB scheme using DCT to reduce the amount of FB information.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TD approach can reduce FB information since the number of channel impulse response components fits within GI period.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DCT is suitable for converting FD-CSI into TD-CSI since DCT can better reduce the high-frequency components compared to DFT.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TD-CSI-FB with DCT can significantly reduce FB information compared to FD-CSI-FB without MSE degradation. </a:t>
            </a:r>
          </a:p>
          <a:p>
            <a:pPr>
              <a:spcBef>
                <a:spcPct val="0"/>
              </a:spcBef>
            </a:pPr>
            <a:endParaRPr lang="en-US" altLang="ja-JP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30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C0ACD16-2798-499B-87B7-899C90C1C3FB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3011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 dirty="0"/>
              <a:t>July 2010</a:t>
            </a: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644525" y="4397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0" lang="en-US" altLang="ja-JP" sz="3200" b="1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43015" name="Rectangle 3"/>
          <p:cNvSpPr>
            <a:spLocks noChangeArrowheads="1"/>
          </p:cNvSpPr>
          <p:nvPr/>
        </p:nvSpPr>
        <p:spPr bwMode="auto">
          <a:xfrm>
            <a:off x="685800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[1] K. Ishihara et al., </a:t>
            </a:r>
            <a:r>
              <a:rPr lang="en-US" altLang="ja-JP" sz="2400" b="1"/>
              <a:t>CSI Report for Explicit Feedback Beamforming in Downlink MU-MIMO, IEEE 802.11-10/0332r0, Mar. 2010</a:t>
            </a:r>
            <a:r>
              <a:rPr kumimoji="0" lang="en-US" altLang="ja-JP" sz="2400" b="1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[2] Y. Asai et al., Interference Management Using Beamforming Technique in OBSS Environment, IEEE 802.11-10/0585r4, May 2010.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[3] L. Cariou and M. Diallo, Time Domain CSI report for explicit feedback, </a:t>
            </a:r>
            <a:r>
              <a:rPr lang="en-US" altLang="ja-JP" sz="2400" b="1"/>
              <a:t>IEEE 802.11-10/0586r1, May 2010</a:t>
            </a:r>
            <a:r>
              <a:rPr kumimoji="0" lang="en-US" altLang="ja-JP" sz="2400" b="1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b="1"/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8981D15-1220-4AF3-AD96-D769A7DD30AF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3588" y="266700"/>
            <a:ext cx="2171700" cy="274638"/>
          </a:xfrm>
          <a:noFill/>
        </p:spPr>
        <p:txBody>
          <a:bodyPr/>
          <a:lstStyle/>
          <a:p>
            <a:r>
              <a:rPr lang="en-US" altLang="ja-JP" smtClean="0"/>
              <a:t>July 2010</a:t>
            </a: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311150" y="1593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0" lang="en-US" altLang="ja-JP" b="1">
              <a:solidFill>
                <a:schemeClr val="tx2"/>
              </a:solidFill>
            </a:endParaRP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571500" y="1373188"/>
            <a:ext cx="8201025" cy="499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Downlink (DL) MU-MIMO will be adopted to improve the spectrum efficiency in TGac.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We have shown that the difference in CSI report requirements between 11n and TGac in explicit feedback [1].</a:t>
            </a:r>
          </a:p>
          <a:p>
            <a:pPr marL="812800" lvl="1" indent="-355600" eaLnBrk="0" hangingPunct="0">
              <a:buFont typeface="Arial" charset="0"/>
              <a:buChar char="-"/>
              <a:tabLst>
                <a:tab pos="177800" algn="l"/>
              </a:tabLst>
            </a:pPr>
            <a:r>
              <a:rPr kumimoji="0" lang="en-US" altLang="ja-JP" sz="1800"/>
              <a:t>Number of transmission parameters (Numbers of Tx/Rx antennas, STAs and subcarriers) increases in TGac.</a:t>
            </a:r>
          </a:p>
          <a:p>
            <a:pPr marL="812800" lvl="1" indent="-355600" eaLnBrk="0" hangingPunct="0">
              <a:buFont typeface="Arial" charset="0"/>
              <a:buChar char="-"/>
              <a:tabLst>
                <a:tab pos="177800" algn="l"/>
              </a:tabLst>
            </a:pPr>
            <a:r>
              <a:rPr kumimoji="0" lang="en-US" altLang="ja-JP" sz="1800"/>
              <a:t>MU-MIMO requires more accurate CSI than SU-MIMO.</a:t>
            </a:r>
          </a:p>
          <a:p>
            <a:pPr marL="355600" indent="-355600" eaLnBrk="0" hangingPunct="0">
              <a:spcBef>
                <a:spcPct val="20000"/>
              </a:spcBef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Reducing CSI feedback (FB) duration is needed to achieve higher MAC efficiency for MU-MIMO.</a:t>
            </a:r>
          </a:p>
          <a:p>
            <a:pPr marL="355600" indent="-355600" eaLnBrk="0" hangingPunct="0">
              <a:spcBef>
                <a:spcPct val="20000"/>
              </a:spcBef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Furthermore, for throughput performance improvement in OBSS environment, CSI-FB duration</a:t>
            </a:r>
            <a:r>
              <a:rPr kumimoji="0" lang="ja-JP" altLang="en-US"/>
              <a:t> </a:t>
            </a:r>
            <a:r>
              <a:rPr kumimoji="0" lang="en-US" altLang="ja-JP"/>
              <a:t>is lengthened to apply several interference management schemes [2].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In [3], time-domain explicit feedback scheme was proposed to reduce the amount of CSI needed.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In this submission, we present a CSI-FB scheme in time-domain by using discrete cosine transform (DCT).</a:t>
            </a:r>
          </a:p>
        </p:txBody>
      </p:sp>
      <p:sp>
        <p:nvSpPr>
          <p:cNvPr id="820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Introduction</a:t>
            </a:r>
            <a:endParaRPr lang="ja-JP" altLang="en-US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K. Ishihara  et al.,(NTT)</a:t>
            </a:r>
          </a:p>
        </p:txBody>
      </p:sp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9655B27D-838E-469B-8B1E-83804BD876D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Concept of CSI-FB scheme in time-domain </a:t>
            </a:r>
          </a:p>
        </p:txBody>
      </p:sp>
      <p:sp>
        <p:nvSpPr>
          <p:cNvPr id="9220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81163"/>
            <a:ext cx="7772400" cy="4114800"/>
          </a:xfrm>
        </p:spPr>
        <p:txBody>
          <a:bodyPr/>
          <a:lstStyle/>
          <a:p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In frequency-domain (FD), CSI between a Tx antenna and a Rx antenna consists of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subcarrier components.</a:t>
            </a:r>
          </a:p>
          <a:p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In contrast, assuming that the actual channel impulse response is present only the GI duration, CSI in time-domain (TD) consists of only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components.</a:t>
            </a:r>
          </a:p>
          <a:p>
            <a:pPr>
              <a:buFontTx/>
              <a:buNone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	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Less CSI-FB needed with TD than with FD: factor is </a:t>
            </a:r>
            <a:r>
              <a:rPr lang="en-US" altLang="ja-JP" sz="200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/</a:t>
            </a:r>
            <a:r>
              <a:rPr lang="en-US" altLang="ja-JP" sz="200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.</a:t>
            </a:r>
          </a:p>
        </p:txBody>
      </p:sp>
      <p:sp>
        <p:nvSpPr>
          <p:cNvPr id="9221" name="右矢印 71"/>
          <p:cNvSpPr>
            <a:spLocks noChangeArrowheads="1"/>
          </p:cNvSpPr>
          <p:nvPr/>
        </p:nvSpPr>
        <p:spPr bwMode="auto">
          <a:xfrm>
            <a:off x="4346575" y="5103813"/>
            <a:ext cx="1063625" cy="48101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9222" name="テキスト ボックス 72"/>
          <p:cNvSpPr txBox="1">
            <a:spLocks noChangeArrowheads="1"/>
          </p:cNvSpPr>
          <p:nvPr/>
        </p:nvSpPr>
        <p:spPr bwMode="auto">
          <a:xfrm>
            <a:off x="4108450" y="4521200"/>
            <a:ext cx="148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ja-JP" sz="1800"/>
              <a:t>Time-domain </a:t>
            </a:r>
          </a:p>
          <a:p>
            <a:pPr algn="ctr" eaLnBrk="0" hangingPunct="0"/>
            <a:r>
              <a:rPr lang="en-US" altLang="ja-JP" sz="1800"/>
              <a:t>conversion</a:t>
            </a:r>
            <a:endParaRPr lang="ja-JP" altLang="en-US" sz="1800"/>
          </a:p>
        </p:txBody>
      </p:sp>
      <p:sp>
        <p:nvSpPr>
          <p:cNvPr id="9223" name="Line 30"/>
          <p:cNvSpPr>
            <a:spLocks noChangeShapeType="1"/>
          </p:cNvSpPr>
          <p:nvPr/>
        </p:nvSpPr>
        <p:spPr bwMode="auto">
          <a:xfrm>
            <a:off x="1016000" y="5849938"/>
            <a:ext cx="270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3578225" y="5805488"/>
            <a:ext cx="5159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freq.</a:t>
            </a:r>
          </a:p>
        </p:txBody>
      </p:sp>
      <p:sp>
        <p:nvSpPr>
          <p:cNvPr id="9225" name="Line 33"/>
          <p:cNvSpPr>
            <a:spLocks noChangeShapeType="1"/>
          </p:cNvSpPr>
          <p:nvPr/>
        </p:nvSpPr>
        <p:spPr bwMode="auto">
          <a:xfrm flipV="1">
            <a:off x="1135063" y="5083175"/>
            <a:ext cx="0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6" name="Line 49"/>
          <p:cNvSpPr>
            <a:spLocks noChangeShapeType="1"/>
          </p:cNvSpPr>
          <p:nvPr/>
        </p:nvSpPr>
        <p:spPr bwMode="auto">
          <a:xfrm>
            <a:off x="1117600" y="6016625"/>
            <a:ext cx="23495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7" name="Text Box 52"/>
          <p:cNvSpPr txBox="1">
            <a:spLocks noChangeArrowheads="1"/>
          </p:cNvSpPr>
          <p:nvPr/>
        </p:nvSpPr>
        <p:spPr bwMode="auto">
          <a:xfrm>
            <a:off x="2117725" y="6042025"/>
            <a:ext cx="458788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S</a:t>
            </a:r>
          </a:p>
        </p:txBody>
      </p:sp>
      <p:sp>
        <p:nvSpPr>
          <p:cNvPr id="9228" name="Freeform 54"/>
          <p:cNvSpPr>
            <a:spLocks/>
          </p:cNvSpPr>
          <p:nvPr/>
        </p:nvSpPr>
        <p:spPr bwMode="auto">
          <a:xfrm>
            <a:off x="1125538" y="4332288"/>
            <a:ext cx="2322512" cy="1470025"/>
          </a:xfrm>
          <a:custGeom>
            <a:avLst/>
            <a:gdLst>
              <a:gd name="T0" fmla="*/ 0 w 1463"/>
              <a:gd name="T1" fmla="*/ 2147483647 h 926"/>
              <a:gd name="T2" fmla="*/ 2147483647 w 1463"/>
              <a:gd name="T3" fmla="*/ 2147483647 h 926"/>
              <a:gd name="T4" fmla="*/ 2147483647 w 1463"/>
              <a:gd name="T5" fmla="*/ 2147483647 h 926"/>
              <a:gd name="T6" fmla="*/ 2147483647 w 1463"/>
              <a:gd name="T7" fmla="*/ 2147483647 h 926"/>
              <a:gd name="T8" fmla="*/ 2147483647 w 1463"/>
              <a:gd name="T9" fmla="*/ 2147483647 h 926"/>
              <a:gd name="T10" fmla="*/ 2147483647 w 1463"/>
              <a:gd name="T11" fmla="*/ 2147483647 h 926"/>
              <a:gd name="T12" fmla="*/ 2147483647 w 1463"/>
              <a:gd name="T13" fmla="*/ 2147483647 h 926"/>
              <a:gd name="T14" fmla="*/ 2147483647 w 1463"/>
              <a:gd name="T15" fmla="*/ 2147483647 h 926"/>
              <a:gd name="T16" fmla="*/ 2147483647 w 1463"/>
              <a:gd name="T17" fmla="*/ 2147483647 h 926"/>
              <a:gd name="T18" fmla="*/ 2147483647 w 1463"/>
              <a:gd name="T19" fmla="*/ 2147483647 h 926"/>
              <a:gd name="T20" fmla="*/ 2147483647 w 1463"/>
              <a:gd name="T21" fmla="*/ 2147483647 h 926"/>
              <a:gd name="T22" fmla="*/ 2147483647 w 1463"/>
              <a:gd name="T23" fmla="*/ 2147483647 h 926"/>
              <a:gd name="T24" fmla="*/ 2147483647 w 1463"/>
              <a:gd name="T25" fmla="*/ 2147483647 h 926"/>
              <a:gd name="T26" fmla="*/ 2147483647 w 1463"/>
              <a:gd name="T27" fmla="*/ 2147483647 h 926"/>
              <a:gd name="T28" fmla="*/ 2147483647 w 1463"/>
              <a:gd name="T29" fmla="*/ 2147483647 h 926"/>
              <a:gd name="T30" fmla="*/ 2147483647 w 1463"/>
              <a:gd name="T31" fmla="*/ 2147483647 h 926"/>
              <a:gd name="T32" fmla="*/ 2147483647 w 1463"/>
              <a:gd name="T33" fmla="*/ 2147483647 h 926"/>
              <a:gd name="T34" fmla="*/ 2147483647 w 1463"/>
              <a:gd name="T35" fmla="*/ 2147483647 h 926"/>
              <a:gd name="T36" fmla="*/ 2147483647 w 1463"/>
              <a:gd name="T37" fmla="*/ 2147483647 h 926"/>
              <a:gd name="T38" fmla="*/ 2147483647 w 1463"/>
              <a:gd name="T39" fmla="*/ 2147483647 h 926"/>
              <a:gd name="T40" fmla="*/ 2147483647 w 1463"/>
              <a:gd name="T41" fmla="*/ 2147483647 h 926"/>
              <a:gd name="T42" fmla="*/ 2147483647 w 1463"/>
              <a:gd name="T43" fmla="*/ 2147483647 h 926"/>
              <a:gd name="T44" fmla="*/ 2147483647 w 1463"/>
              <a:gd name="T45" fmla="*/ 2147483647 h 926"/>
              <a:gd name="T46" fmla="*/ 2147483647 w 1463"/>
              <a:gd name="T47" fmla="*/ 2147483647 h 926"/>
              <a:gd name="T48" fmla="*/ 2147483647 w 1463"/>
              <a:gd name="T49" fmla="*/ 2147483647 h 926"/>
              <a:gd name="T50" fmla="*/ 2147483647 w 1463"/>
              <a:gd name="T51" fmla="*/ 2147483647 h 926"/>
              <a:gd name="T52" fmla="*/ 2147483647 w 1463"/>
              <a:gd name="T53" fmla="*/ 2147483647 h 926"/>
              <a:gd name="T54" fmla="*/ 2147483647 w 1463"/>
              <a:gd name="T55" fmla="*/ 2147483647 h 926"/>
              <a:gd name="T56" fmla="*/ 2147483647 w 1463"/>
              <a:gd name="T57" fmla="*/ 2147483647 h 926"/>
              <a:gd name="T58" fmla="*/ 2147483647 w 1463"/>
              <a:gd name="T59" fmla="*/ 2147483647 h 926"/>
              <a:gd name="T60" fmla="*/ 2147483647 w 1463"/>
              <a:gd name="T61" fmla="*/ 2147483647 h 926"/>
              <a:gd name="T62" fmla="*/ 2147483647 w 1463"/>
              <a:gd name="T63" fmla="*/ 2147483647 h 926"/>
              <a:gd name="T64" fmla="*/ 2147483647 w 1463"/>
              <a:gd name="T65" fmla="*/ 2147483647 h 926"/>
              <a:gd name="T66" fmla="*/ 2147483647 w 1463"/>
              <a:gd name="T67" fmla="*/ 2147483647 h 926"/>
              <a:gd name="T68" fmla="*/ 2147483647 w 1463"/>
              <a:gd name="T69" fmla="*/ 2147483647 h 926"/>
              <a:gd name="T70" fmla="*/ 2147483647 w 1463"/>
              <a:gd name="T71" fmla="*/ 2147483647 h 926"/>
              <a:gd name="T72" fmla="*/ 2147483647 w 1463"/>
              <a:gd name="T73" fmla="*/ 2147483647 h 926"/>
              <a:gd name="T74" fmla="*/ 2147483647 w 1463"/>
              <a:gd name="T75" fmla="*/ 2147483647 h 926"/>
              <a:gd name="T76" fmla="*/ 2147483647 w 1463"/>
              <a:gd name="T77" fmla="*/ 2147483647 h 926"/>
              <a:gd name="T78" fmla="*/ 2147483647 w 1463"/>
              <a:gd name="T79" fmla="*/ 2147483647 h 926"/>
              <a:gd name="T80" fmla="*/ 2147483647 w 1463"/>
              <a:gd name="T81" fmla="*/ 2147483647 h 926"/>
              <a:gd name="T82" fmla="*/ 2147483647 w 1463"/>
              <a:gd name="T83" fmla="*/ 2147483647 h 926"/>
              <a:gd name="T84" fmla="*/ 2147483647 w 1463"/>
              <a:gd name="T85" fmla="*/ 2147483647 h 926"/>
              <a:gd name="T86" fmla="*/ 2147483647 w 1463"/>
              <a:gd name="T87" fmla="*/ 2147483647 h 926"/>
              <a:gd name="T88" fmla="*/ 2147483647 w 1463"/>
              <a:gd name="T89" fmla="*/ 2147483647 h 926"/>
              <a:gd name="T90" fmla="*/ 2147483647 w 1463"/>
              <a:gd name="T91" fmla="*/ 2147483647 h 926"/>
              <a:gd name="T92" fmla="*/ 2147483647 w 1463"/>
              <a:gd name="T93" fmla="*/ 2147483647 h 926"/>
              <a:gd name="T94" fmla="*/ 2147483647 w 1463"/>
              <a:gd name="T95" fmla="*/ 2147483647 h 926"/>
              <a:gd name="T96" fmla="*/ 2147483647 w 1463"/>
              <a:gd name="T97" fmla="*/ 0 h 926"/>
              <a:gd name="T98" fmla="*/ 2147483647 w 1463"/>
              <a:gd name="T99" fmla="*/ 2147483647 h 926"/>
              <a:gd name="T100" fmla="*/ 2147483647 w 1463"/>
              <a:gd name="T101" fmla="*/ 2147483647 h 926"/>
              <a:gd name="T102" fmla="*/ 2147483647 w 1463"/>
              <a:gd name="T103" fmla="*/ 2147483647 h 926"/>
              <a:gd name="T104" fmla="*/ 2147483647 w 1463"/>
              <a:gd name="T105" fmla="*/ 2147483647 h 926"/>
              <a:gd name="T106" fmla="*/ 2147483647 w 1463"/>
              <a:gd name="T107" fmla="*/ 2147483647 h 926"/>
              <a:gd name="T108" fmla="*/ 2147483647 w 1463"/>
              <a:gd name="T109" fmla="*/ 2147483647 h 926"/>
              <a:gd name="T110" fmla="*/ 2147483647 w 1463"/>
              <a:gd name="T111" fmla="*/ 2147483647 h 9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63"/>
              <a:gd name="T169" fmla="*/ 0 h 926"/>
              <a:gd name="T170" fmla="*/ 1463 w 1463"/>
              <a:gd name="T171" fmla="*/ 926 h 92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63" h="926">
                <a:moveTo>
                  <a:pt x="0" y="480"/>
                </a:moveTo>
                <a:lnTo>
                  <a:pt x="24" y="401"/>
                </a:lnTo>
                <a:lnTo>
                  <a:pt x="48" y="248"/>
                </a:lnTo>
                <a:lnTo>
                  <a:pt x="73" y="165"/>
                </a:lnTo>
                <a:lnTo>
                  <a:pt x="105" y="132"/>
                </a:lnTo>
                <a:lnTo>
                  <a:pt x="130" y="132"/>
                </a:lnTo>
                <a:lnTo>
                  <a:pt x="154" y="157"/>
                </a:lnTo>
                <a:lnTo>
                  <a:pt x="186" y="203"/>
                </a:lnTo>
                <a:lnTo>
                  <a:pt x="211" y="248"/>
                </a:lnTo>
                <a:lnTo>
                  <a:pt x="235" y="289"/>
                </a:lnTo>
                <a:lnTo>
                  <a:pt x="260" y="360"/>
                </a:lnTo>
                <a:lnTo>
                  <a:pt x="292" y="554"/>
                </a:lnTo>
                <a:lnTo>
                  <a:pt x="317" y="628"/>
                </a:lnTo>
                <a:lnTo>
                  <a:pt x="341" y="351"/>
                </a:lnTo>
                <a:lnTo>
                  <a:pt x="373" y="244"/>
                </a:lnTo>
                <a:lnTo>
                  <a:pt x="398" y="211"/>
                </a:lnTo>
                <a:lnTo>
                  <a:pt x="422" y="227"/>
                </a:lnTo>
                <a:lnTo>
                  <a:pt x="447" y="256"/>
                </a:lnTo>
                <a:lnTo>
                  <a:pt x="479" y="269"/>
                </a:lnTo>
                <a:lnTo>
                  <a:pt x="504" y="260"/>
                </a:lnTo>
                <a:lnTo>
                  <a:pt x="528" y="265"/>
                </a:lnTo>
                <a:lnTo>
                  <a:pt x="560" y="285"/>
                </a:lnTo>
                <a:lnTo>
                  <a:pt x="585" y="306"/>
                </a:lnTo>
                <a:lnTo>
                  <a:pt x="609" y="310"/>
                </a:lnTo>
                <a:lnTo>
                  <a:pt x="634" y="314"/>
                </a:lnTo>
                <a:lnTo>
                  <a:pt x="666" y="343"/>
                </a:lnTo>
                <a:lnTo>
                  <a:pt x="690" y="393"/>
                </a:lnTo>
                <a:lnTo>
                  <a:pt x="715" y="434"/>
                </a:lnTo>
                <a:lnTo>
                  <a:pt x="739" y="442"/>
                </a:lnTo>
                <a:lnTo>
                  <a:pt x="772" y="463"/>
                </a:lnTo>
                <a:lnTo>
                  <a:pt x="796" y="558"/>
                </a:lnTo>
                <a:lnTo>
                  <a:pt x="821" y="926"/>
                </a:lnTo>
                <a:lnTo>
                  <a:pt x="853" y="599"/>
                </a:lnTo>
                <a:lnTo>
                  <a:pt x="877" y="380"/>
                </a:lnTo>
                <a:lnTo>
                  <a:pt x="902" y="281"/>
                </a:lnTo>
                <a:lnTo>
                  <a:pt x="926" y="236"/>
                </a:lnTo>
                <a:lnTo>
                  <a:pt x="959" y="227"/>
                </a:lnTo>
                <a:lnTo>
                  <a:pt x="983" y="232"/>
                </a:lnTo>
                <a:lnTo>
                  <a:pt x="1007" y="223"/>
                </a:lnTo>
                <a:lnTo>
                  <a:pt x="1040" y="198"/>
                </a:lnTo>
                <a:lnTo>
                  <a:pt x="1064" y="174"/>
                </a:lnTo>
                <a:lnTo>
                  <a:pt x="1089" y="161"/>
                </a:lnTo>
                <a:lnTo>
                  <a:pt x="1113" y="178"/>
                </a:lnTo>
                <a:lnTo>
                  <a:pt x="1146" y="211"/>
                </a:lnTo>
                <a:lnTo>
                  <a:pt x="1170" y="227"/>
                </a:lnTo>
                <a:lnTo>
                  <a:pt x="1194" y="169"/>
                </a:lnTo>
                <a:lnTo>
                  <a:pt x="1227" y="87"/>
                </a:lnTo>
                <a:lnTo>
                  <a:pt x="1251" y="25"/>
                </a:lnTo>
                <a:lnTo>
                  <a:pt x="1276" y="0"/>
                </a:lnTo>
                <a:lnTo>
                  <a:pt x="1300" y="8"/>
                </a:lnTo>
                <a:lnTo>
                  <a:pt x="1333" y="45"/>
                </a:lnTo>
                <a:lnTo>
                  <a:pt x="1357" y="87"/>
                </a:lnTo>
                <a:lnTo>
                  <a:pt x="1381" y="103"/>
                </a:lnTo>
                <a:lnTo>
                  <a:pt x="1414" y="107"/>
                </a:lnTo>
                <a:lnTo>
                  <a:pt x="1438" y="116"/>
                </a:lnTo>
                <a:lnTo>
                  <a:pt x="1463" y="1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 flipV="1">
            <a:off x="1287463" y="4581525"/>
            <a:ext cx="0" cy="1258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Line 33"/>
          <p:cNvSpPr>
            <a:spLocks noChangeShapeType="1"/>
          </p:cNvSpPr>
          <p:nvPr/>
        </p:nvSpPr>
        <p:spPr bwMode="auto">
          <a:xfrm flipV="1">
            <a:off x="1436688" y="4733925"/>
            <a:ext cx="3175" cy="110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1" name="Line 33"/>
          <p:cNvSpPr>
            <a:spLocks noChangeShapeType="1"/>
          </p:cNvSpPr>
          <p:nvPr/>
        </p:nvSpPr>
        <p:spPr bwMode="auto">
          <a:xfrm flipV="1">
            <a:off x="1589088" y="5245100"/>
            <a:ext cx="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Line 33"/>
          <p:cNvSpPr>
            <a:spLocks noChangeShapeType="1"/>
          </p:cNvSpPr>
          <p:nvPr/>
        </p:nvSpPr>
        <p:spPr bwMode="auto">
          <a:xfrm flipH="1" flipV="1">
            <a:off x="1735138" y="4686300"/>
            <a:ext cx="0" cy="1157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Line 33"/>
          <p:cNvSpPr>
            <a:spLocks noChangeShapeType="1"/>
          </p:cNvSpPr>
          <p:nvPr/>
        </p:nvSpPr>
        <p:spPr bwMode="auto">
          <a:xfrm flipV="1">
            <a:off x="1884363" y="4749800"/>
            <a:ext cx="3175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Line 33"/>
          <p:cNvSpPr>
            <a:spLocks noChangeShapeType="1"/>
          </p:cNvSpPr>
          <p:nvPr/>
        </p:nvSpPr>
        <p:spPr bwMode="auto">
          <a:xfrm flipV="1">
            <a:off x="2030413" y="4800600"/>
            <a:ext cx="6350" cy="1055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 flipV="1">
            <a:off x="2182813" y="4899025"/>
            <a:ext cx="3175" cy="944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 flipV="1">
            <a:off x="2332038" y="5051425"/>
            <a:ext cx="635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 flipV="1">
            <a:off x="2487613" y="5203825"/>
            <a:ext cx="635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Line 33"/>
          <p:cNvSpPr>
            <a:spLocks noChangeShapeType="1"/>
          </p:cNvSpPr>
          <p:nvPr/>
        </p:nvSpPr>
        <p:spPr bwMode="auto">
          <a:xfrm flipV="1">
            <a:off x="2636838" y="4699000"/>
            <a:ext cx="9525" cy="1154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9" name="Line 33"/>
          <p:cNvSpPr>
            <a:spLocks noChangeShapeType="1"/>
          </p:cNvSpPr>
          <p:nvPr/>
        </p:nvSpPr>
        <p:spPr bwMode="auto">
          <a:xfrm flipV="1">
            <a:off x="2789238" y="4638675"/>
            <a:ext cx="3175" cy="1201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33"/>
          <p:cNvSpPr>
            <a:spLocks noChangeShapeType="1"/>
          </p:cNvSpPr>
          <p:nvPr/>
        </p:nvSpPr>
        <p:spPr bwMode="auto">
          <a:xfrm flipV="1">
            <a:off x="2938463" y="4667250"/>
            <a:ext cx="3175" cy="1169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33"/>
          <p:cNvSpPr>
            <a:spLocks noChangeShapeType="1"/>
          </p:cNvSpPr>
          <p:nvPr/>
        </p:nvSpPr>
        <p:spPr bwMode="auto">
          <a:xfrm flipV="1">
            <a:off x="3087688" y="4410075"/>
            <a:ext cx="6350" cy="144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33"/>
          <p:cNvSpPr>
            <a:spLocks noChangeShapeType="1"/>
          </p:cNvSpPr>
          <p:nvPr/>
        </p:nvSpPr>
        <p:spPr bwMode="auto">
          <a:xfrm flipV="1">
            <a:off x="3240088" y="4416425"/>
            <a:ext cx="3175" cy="142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 flipV="1">
            <a:off x="3392488" y="4495800"/>
            <a:ext cx="3175" cy="1357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>
            <a:off x="5865813" y="5889625"/>
            <a:ext cx="264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8308975" y="5838825"/>
            <a:ext cx="4905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time</a:t>
            </a:r>
          </a:p>
        </p:txBody>
      </p:sp>
      <p:sp>
        <p:nvSpPr>
          <p:cNvPr id="9246" name="Line 49"/>
          <p:cNvSpPr>
            <a:spLocks noChangeShapeType="1"/>
          </p:cNvSpPr>
          <p:nvPr/>
        </p:nvSpPr>
        <p:spPr bwMode="auto">
          <a:xfrm>
            <a:off x="6057900" y="6056313"/>
            <a:ext cx="126841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Text Box 52"/>
          <p:cNvSpPr txBox="1">
            <a:spLocks noChangeArrowheads="1"/>
          </p:cNvSpPr>
          <p:nvPr/>
        </p:nvSpPr>
        <p:spPr bwMode="auto">
          <a:xfrm>
            <a:off x="6862763" y="6011863"/>
            <a:ext cx="458787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g</a:t>
            </a:r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 flipV="1">
            <a:off x="6067425" y="4621213"/>
            <a:ext cx="0" cy="1258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6216650" y="4773613"/>
            <a:ext cx="3175" cy="110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 flipV="1">
            <a:off x="6369050" y="5284788"/>
            <a:ext cx="0" cy="604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1" name="Line 33"/>
          <p:cNvSpPr>
            <a:spLocks noChangeShapeType="1"/>
          </p:cNvSpPr>
          <p:nvPr/>
        </p:nvSpPr>
        <p:spPr bwMode="auto">
          <a:xfrm flipH="1" flipV="1">
            <a:off x="6515100" y="5110163"/>
            <a:ext cx="0" cy="77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33"/>
          <p:cNvSpPr>
            <a:spLocks noChangeShapeType="1"/>
          </p:cNvSpPr>
          <p:nvPr/>
        </p:nvSpPr>
        <p:spPr bwMode="auto">
          <a:xfrm flipV="1">
            <a:off x="6664325" y="55149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33"/>
          <p:cNvSpPr>
            <a:spLocks noChangeShapeType="1"/>
          </p:cNvSpPr>
          <p:nvPr/>
        </p:nvSpPr>
        <p:spPr bwMode="auto">
          <a:xfrm flipH="1" flipV="1">
            <a:off x="6808788" y="5761038"/>
            <a:ext cx="1587" cy="13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Freeform 91"/>
          <p:cNvSpPr>
            <a:spLocks/>
          </p:cNvSpPr>
          <p:nvPr/>
        </p:nvSpPr>
        <p:spPr bwMode="auto">
          <a:xfrm>
            <a:off x="6065838" y="4592638"/>
            <a:ext cx="879475" cy="1311275"/>
          </a:xfrm>
          <a:custGeom>
            <a:avLst/>
            <a:gdLst>
              <a:gd name="T0" fmla="*/ 0 w 554"/>
              <a:gd name="T1" fmla="*/ 0 h 826"/>
              <a:gd name="T2" fmla="*/ 2147483647 w 554"/>
              <a:gd name="T3" fmla="*/ 2147483647 h 826"/>
              <a:gd name="T4" fmla="*/ 2147483647 w 554"/>
              <a:gd name="T5" fmla="*/ 2147483647 h 826"/>
              <a:gd name="T6" fmla="*/ 2147483647 w 554"/>
              <a:gd name="T7" fmla="*/ 2147483647 h 826"/>
              <a:gd name="T8" fmla="*/ 2147483647 w 554"/>
              <a:gd name="T9" fmla="*/ 2147483647 h 826"/>
              <a:gd name="T10" fmla="*/ 2147483647 w 554"/>
              <a:gd name="T11" fmla="*/ 2147483647 h 826"/>
              <a:gd name="T12" fmla="*/ 2147483647 w 554"/>
              <a:gd name="T13" fmla="*/ 2147483647 h 8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4"/>
              <a:gd name="T22" fmla="*/ 0 h 826"/>
              <a:gd name="T23" fmla="*/ 554 w 554"/>
              <a:gd name="T24" fmla="*/ 826 h 8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4" h="826">
                <a:moveTo>
                  <a:pt x="0" y="0"/>
                </a:moveTo>
                <a:cubicBezTo>
                  <a:pt x="17" y="20"/>
                  <a:pt x="71" y="51"/>
                  <a:pt x="101" y="123"/>
                </a:cubicBezTo>
                <a:cubicBezTo>
                  <a:pt x="131" y="195"/>
                  <a:pt x="149" y="402"/>
                  <a:pt x="180" y="435"/>
                </a:cubicBezTo>
                <a:cubicBezTo>
                  <a:pt x="211" y="468"/>
                  <a:pt x="252" y="295"/>
                  <a:pt x="286" y="321"/>
                </a:cubicBezTo>
                <a:cubicBezTo>
                  <a:pt x="320" y="347"/>
                  <a:pt x="355" y="519"/>
                  <a:pt x="387" y="589"/>
                </a:cubicBezTo>
                <a:cubicBezTo>
                  <a:pt x="419" y="659"/>
                  <a:pt x="451" y="700"/>
                  <a:pt x="479" y="739"/>
                </a:cubicBezTo>
                <a:cubicBezTo>
                  <a:pt x="507" y="778"/>
                  <a:pt x="530" y="802"/>
                  <a:pt x="554" y="8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30"/>
          <p:cNvSpPr>
            <a:spLocks noChangeShapeType="1"/>
          </p:cNvSpPr>
          <p:nvPr/>
        </p:nvSpPr>
        <p:spPr bwMode="auto">
          <a:xfrm flipH="1" flipV="1">
            <a:off x="1017588" y="4208463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Text Box 93"/>
          <p:cNvSpPr txBox="1">
            <a:spLocks noChangeArrowheads="1"/>
          </p:cNvSpPr>
          <p:nvPr/>
        </p:nvSpPr>
        <p:spPr bwMode="auto">
          <a:xfrm rot="-5400000">
            <a:off x="529431" y="4850607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7" name="Line 30"/>
          <p:cNvSpPr>
            <a:spLocks noChangeShapeType="1"/>
          </p:cNvSpPr>
          <p:nvPr/>
        </p:nvSpPr>
        <p:spPr bwMode="auto">
          <a:xfrm flipH="1" flipV="1">
            <a:off x="5881688" y="4256088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Text Box 95"/>
          <p:cNvSpPr txBox="1">
            <a:spLocks noChangeArrowheads="1"/>
          </p:cNvSpPr>
          <p:nvPr/>
        </p:nvSpPr>
        <p:spPr bwMode="auto">
          <a:xfrm rot="-5400000">
            <a:off x="5393531" y="48982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938A9F15-65B4-408B-A5F8-9D379308AD7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CSI-FB flow in time-domain for explicit beamforming</a:t>
            </a: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2957513" y="1538288"/>
            <a:ext cx="35337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5" name="Text Box 174"/>
          <p:cNvSpPr txBox="1">
            <a:spLocks noChangeArrowheads="1"/>
          </p:cNvSpPr>
          <p:nvPr/>
        </p:nvSpPr>
        <p:spPr bwMode="auto">
          <a:xfrm>
            <a:off x="2209800" y="119221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i="1"/>
              <a:t>AP</a:t>
            </a:r>
          </a:p>
        </p:txBody>
      </p:sp>
      <p:sp>
        <p:nvSpPr>
          <p:cNvPr id="10246" name="Text Box 175"/>
          <p:cNvSpPr txBox="1">
            <a:spLocks noChangeArrowheads="1"/>
          </p:cNvSpPr>
          <p:nvPr/>
        </p:nvSpPr>
        <p:spPr bwMode="auto">
          <a:xfrm>
            <a:off x="6291263" y="1211263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i="1"/>
              <a:t>STA</a:t>
            </a:r>
          </a:p>
        </p:txBody>
      </p:sp>
      <p:sp>
        <p:nvSpPr>
          <p:cNvPr id="10247" name="Text Box 177"/>
          <p:cNvSpPr txBox="1">
            <a:spLocks noChangeArrowheads="1"/>
          </p:cNvSpPr>
          <p:nvPr/>
        </p:nvSpPr>
        <p:spPr bwMode="auto">
          <a:xfrm>
            <a:off x="1177925" y="1627188"/>
            <a:ext cx="26638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Transmit a sounding frame</a:t>
            </a:r>
          </a:p>
        </p:txBody>
      </p:sp>
      <p:sp>
        <p:nvSpPr>
          <p:cNvPr id="10248" name="Text Box 178"/>
          <p:cNvSpPr txBox="1">
            <a:spLocks noChangeArrowheads="1"/>
          </p:cNvSpPr>
          <p:nvPr/>
        </p:nvSpPr>
        <p:spPr bwMode="auto">
          <a:xfrm>
            <a:off x="5257800" y="2147888"/>
            <a:ext cx="2752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Receive the sounding frame</a:t>
            </a:r>
          </a:p>
        </p:txBody>
      </p:sp>
      <p:sp>
        <p:nvSpPr>
          <p:cNvPr id="10249" name="Line 179"/>
          <p:cNvSpPr>
            <a:spLocks noChangeShapeType="1"/>
          </p:cNvSpPr>
          <p:nvPr/>
        </p:nvSpPr>
        <p:spPr bwMode="auto">
          <a:xfrm flipH="1">
            <a:off x="4565650" y="1368425"/>
            <a:ext cx="6350" cy="4232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80"/>
          <p:cNvSpPr>
            <a:spLocks noChangeShapeType="1"/>
          </p:cNvSpPr>
          <p:nvPr/>
        </p:nvSpPr>
        <p:spPr bwMode="auto">
          <a:xfrm>
            <a:off x="3846513" y="1797050"/>
            <a:ext cx="1389062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81"/>
          <p:cNvSpPr>
            <a:spLocks noChangeShapeType="1"/>
          </p:cNvSpPr>
          <p:nvPr/>
        </p:nvSpPr>
        <p:spPr bwMode="auto">
          <a:xfrm>
            <a:off x="852488" y="1446213"/>
            <a:ext cx="7937" cy="127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Text Box 182"/>
          <p:cNvSpPr txBox="1">
            <a:spLocks noChangeArrowheads="1"/>
          </p:cNvSpPr>
          <p:nvPr/>
        </p:nvSpPr>
        <p:spPr bwMode="auto">
          <a:xfrm rot="-5400000">
            <a:off x="407988" y="2184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Time</a:t>
            </a:r>
          </a:p>
        </p:txBody>
      </p:sp>
      <p:sp>
        <p:nvSpPr>
          <p:cNvPr id="10253" name="Line 183"/>
          <p:cNvSpPr>
            <a:spLocks noChangeShapeType="1"/>
          </p:cNvSpPr>
          <p:nvPr/>
        </p:nvSpPr>
        <p:spPr bwMode="auto">
          <a:xfrm>
            <a:off x="6643688" y="2525713"/>
            <a:ext cx="4762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84"/>
          <p:cNvSpPr txBox="1">
            <a:spLocks noChangeArrowheads="1"/>
          </p:cNvSpPr>
          <p:nvPr/>
        </p:nvSpPr>
        <p:spPr bwMode="auto">
          <a:xfrm>
            <a:off x="5649913" y="2794000"/>
            <a:ext cx="1990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Estimate CSI in FD</a:t>
            </a:r>
          </a:p>
        </p:txBody>
      </p:sp>
      <p:sp>
        <p:nvSpPr>
          <p:cNvPr id="10255" name="Text Box 186"/>
          <p:cNvSpPr txBox="1">
            <a:spLocks noChangeArrowheads="1"/>
          </p:cNvSpPr>
          <p:nvPr/>
        </p:nvSpPr>
        <p:spPr bwMode="auto">
          <a:xfrm>
            <a:off x="5124450" y="3462338"/>
            <a:ext cx="3057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/>
              <a:t>Convert FD-CSI into TD-CSI</a:t>
            </a:r>
          </a:p>
        </p:txBody>
      </p:sp>
      <p:sp>
        <p:nvSpPr>
          <p:cNvPr id="10256" name="Line 188"/>
          <p:cNvSpPr>
            <a:spLocks noChangeShapeType="1"/>
          </p:cNvSpPr>
          <p:nvPr/>
        </p:nvSpPr>
        <p:spPr bwMode="auto">
          <a:xfrm flipH="1">
            <a:off x="4346575" y="4419600"/>
            <a:ext cx="5365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189"/>
          <p:cNvSpPr txBox="1">
            <a:spLocks noChangeArrowheads="1"/>
          </p:cNvSpPr>
          <p:nvPr/>
        </p:nvSpPr>
        <p:spPr bwMode="auto">
          <a:xfrm>
            <a:off x="693738" y="4560888"/>
            <a:ext cx="3654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Receive the </a:t>
            </a:r>
            <a:r>
              <a:rPr lang="en-US" altLang="ja-JP" sz="1800" i="1"/>
              <a:t>L</a:t>
            </a:r>
            <a:r>
              <a:rPr lang="en-US" altLang="ja-JP" sz="1800"/>
              <a:t> components of TD-CSI</a:t>
            </a:r>
          </a:p>
        </p:txBody>
      </p:sp>
      <p:sp>
        <p:nvSpPr>
          <p:cNvPr id="10258" name="Text Box 190"/>
          <p:cNvSpPr txBox="1">
            <a:spLocks noChangeArrowheads="1"/>
          </p:cNvSpPr>
          <p:nvPr/>
        </p:nvSpPr>
        <p:spPr bwMode="auto">
          <a:xfrm>
            <a:off x="4889500" y="4111625"/>
            <a:ext cx="35179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/>
              <a:t>Transmit only the </a:t>
            </a:r>
            <a:r>
              <a:rPr lang="en-US" altLang="ja-JP" sz="1800" i="1"/>
              <a:t>L</a:t>
            </a:r>
            <a:r>
              <a:rPr lang="en-US" altLang="ja-JP" sz="1800"/>
              <a:t> components of </a:t>
            </a:r>
            <a:r>
              <a:rPr lang="en-US" altLang="ja-JP" sz="1800" i="1"/>
              <a:t>N</a:t>
            </a:r>
            <a:r>
              <a:rPr lang="en-US" altLang="ja-JP" sz="1800" i="1" baseline="-25000"/>
              <a:t>s</a:t>
            </a:r>
            <a:r>
              <a:rPr lang="en-US" altLang="ja-JP" sz="1800"/>
              <a:t> TD-CSI components</a:t>
            </a:r>
          </a:p>
        </p:txBody>
      </p:sp>
      <p:sp>
        <p:nvSpPr>
          <p:cNvPr id="10259" name="Text Box 193"/>
          <p:cNvSpPr txBox="1">
            <a:spLocks noChangeArrowheads="1"/>
          </p:cNvSpPr>
          <p:nvPr/>
        </p:nvSpPr>
        <p:spPr bwMode="auto">
          <a:xfrm>
            <a:off x="1066800" y="5229225"/>
            <a:ext cx="2917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Convert TD-CSI into FD-CSI</a:t>
            </a:r>
          </a:p>
        </p:txBody>
      </p:sp>
      <p:sp>
        <p:nvSpPr>
          <p:cNvPr id="10260" name="Line 194"/>
          <p:cNvSpPr>
            <a:spLocks noChangeShapeType="1"/>
          </p:cNvSpPr>
          <p:nvPr/>
        </p:nvSpPr>
        <p:spPr bwMode="auto">
          <a:xfrm>
            <a:off x="6648450" y="3179763"/>
            <a:ext cx="47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1" name="Line 195"/>
          <p:cNvSpPr>
            <a:spLocks noChangeShapeType="1"/>
          </p:cNvSpPr>
          <p:nvPr/>
        </p:nvSpPr>
        <p:spPr bwMode="auto">
          <a:xfrm>
            <a:off x="6654800" y="3835400"/>
            <a:ext cx="4763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2" name="Line 196"/>
          <p:cNvSpPr>
            <a:spLocks noChangeShapeType="1"/>
          </p:cNvSpPr>
          <p:nvPr/>
        </p:nvSpPr>
        <p:spPr bwMode="auto">
          <a:xfrm>
            <a:off x="2517775" y="4960938"/>
            <a:ext cx="47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3" name="Text Box 197"/>
          <p:cNvSpPr txBox="1">
            <a:spLocks noChangeArrowheads="1"/>
          </p:cNvSpPr>
          <p:nvPr/>
        </p:nvSpPr>
        <p:spPr bwMode="auto">
          <a:xfrm>
            <a:off x="638175" y="5738813"/>
            <a:ext cx="7886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b="1"/>
              <a:t>Some extra calculations for TD conversion can reduce </a:t>
            </a:r>
            <a:br>
              <a:rPr lang="en-US" altLang="ja-JP" b="1"/>
            </a:br>
            <a:r>
              <a:rPr lang="en-US" altLang="ja-JP" b="1"/>
              <a:t>FB information from STA to AP.</a:t>
            </a:r>
          </a:p>
        </p:txBody>
      </p:sp>
      <p:sp>
        <p:nvSpPr>
          <p:cNvPr id="10264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369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C847E3A-CF69-409B-9B88-560F2F8BC7C4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69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3" y="539750"/>
            <a:ext cx="8840787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Conversion schemes from FD-CSI into TD-CSI</a:t>
            </a:r>
          </a:p>
        </p:txBody>
      </p:sp>
      <p:sp>
        <p:nvSpPr>
          <p:cNvPr id="36904" name="Line 30"/>
          <p:cNvSpPr>
            <a:spLocks noChangeShapeType="1"/>
          </p:cNvSpPr>
          <p:nvPr/>
        </p:nvSpPr>
        <p:spPr bwMode="auto">
          <a:xfrm flipH="1" flipV="1">
            <a:off x="484188" y="4189413"/>
            <a:ext cx="4762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5" name="Text Box 11"/>
          <p:cNvSpPr txBox="1">
            <a:spLocks noChangeArrowheads="1"/>
          </p:cNvSpPr>
          <p:nvPr/>
        </p:nvSpPr>
        <p:spPr bwMode="auto">
          <a:xfrm rot="-5400000">
            <a:off x="-18256" y="451088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36906" name="Line 30"/>
          <p:cNvSpPr>
            <a:spLocks noChangeShapeType="1"/>
          </p:cNvSpPr>
          <p:nvPr/>
        </p:nvSpPr>
        <p:spPr bwMode="auto">
          <a:xfrm>
            <a:off x="211138" y="518953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7" name="Freeform 13"/>
          <p:cNvSpPr>
            <a:spLocks/>
          </p:cNvSpPr>
          <p:nvPr/>
        </p:nvSpPr>
        <p:spPr bwMode="auto">
          <a:xfrm>
            <a:off x="595313" y="4213225"/>
            <a:ext cx="1500187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8" name="Text Box 14"/>
          <p:cNvSpPr txBox="1">
            <a:spLocks noChangeArrowheads="1"/>
          </p:cNvSpPr>
          <p:nvPr/>
        </p:nvSpPr>
        <p:spPr bwMode="auto">
          <a:xfrm>
            <a:off x="1735138" y="4889500"/>
            <a:ext cx="64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Freq.</a:t>
            </a:r>
          </a:p>
        </p:txBody>
      </p:sp>
      <p:sp>
        <p:nvSpPr>
          <p:cNvPr id="36909" name="Text Box 15"/>
          <p:cNvSpPr txBox="1">
            <a:spLocks noChangeArrowheads="1"/>
          </p:cNvSpPr>
          <p:nvPr/>
        </p:nvSpPr>
        <p:spPr bwMode="auto">
          <a:xfrm>
            <a:off x="576263" y="5314950"/>
            <a:ext cx="139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Channel gain</a:t>
            </a:r>
          </a:p>
        </p:txBody>
      </p:sp>
      <p:sp>
        <p:nvSpPr>
          <p:cNvPr id="36910" name="Line 30"/>
          <p:cNvSpPr>
            <a:spLocks noChangeShapeType="1"/>
          </p:cNvSpPr>
          <p:nvPr/>
        </p:nvSpPr>
        <p:spPr bwMode="auto">
          <a:xfrm>
            <a:off x="3016250" y="4191000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1" name="Text Box 22"/>
          <p:cNvSpPr txBox="1">
            <a:spLocks noChangeArrowheads="1"/>
          </p:cNvSpPr>
          <p:nvPr/>
        </p:nvSpPr>
        <p:spPr bwMode="auto">
          <a:xfrm>
            <a:off x="5668963" y="3916363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36912" name="Freeform 24"/>
          <p:cNvSpPr>
            <a:spLocks/>
          </p:cNvSpPr>
          <p:nvPr/>
        </p:nvSpPr>
        <p:spPr bwMode="auto">
          <a:xfrm>
            <a:off x="4513263" y="3249613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3" name="Freeform 26"/>
          <p:cNvSpPr>
            <a:spLocks/>
          </p:cNvSpPr>
          <p:nvPr/>
        </p:nvSpPr>
        <p:spPr bwMode="auto">
          <a:xfrm>
            <a:off x="3352800" y="3233738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2998788" y="3732213"/>
          <a:ext cx="503237" cy="215900"/>
        </p:xfrm>
        <a:graphic>
          <a:graphicData uri="http://schemas.openxmlformats.org/presentationml/2006/ole">
            <p:oleObj spid="_x0000_s36893" name="数式" r:id="rId3" imgW="177480" imgH="75960" progId="Equation.3">
              <p:embed/>
            </p:oleObj>
          </a:graphicData>
        </a:graphic>
      </p:graphicFrame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5699125" y="3724275"/>
          <a:ext cx="503238" cy="215900"/>
        </p:xfrm>
        <a:graphic>
          <a:graphicData uri="http://schemas.openxmlformats.org/presentationml/2006/ole">
            <p:oleObj spid="_x0000_s36894" name="数式" r:id="rId4" imgW="177480" imgH="75960" progId="Equation.3">
              <p:embed/>
            </p:oleObj>
          </a:graphicData>
        </a:graphic>
      </p:graphicFrame>
      <p:sp>
        <p:nvSpPr>
          <p:cNvPr id="36914" name="Line 30"/>
          <p:cNvSpPr>
            <a:spLocks noChangeShapeType="1"/>
          </p:cNvSpPr>
          <p:nvPr/>
        </p:nvSpPr>
        <p:spPr bwMode="auto">
          <a:xfrm>
            <a:off x="3035300" y="5722938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5" name="Text Box 32"/>
          <p:cNvSpPr txBox="1">
            <a:spLocks noChangeArrowheads="1"/>
          </p:cNvSpPr>
          <p:nvPr/>
        </p:nvSpPr>
        <p:spPr bwMode="auto">
          <a:xfrm>
            <a:off x="5657850" y="5435600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36916" name="Freeform 33"/>
          <p:cNvSpPr>
            <a:spLocks/>
          </p:cNvSpPr>
          <p:nvPr/>
        </p:nvSpPr>
        <p:spPr bwMode="auto">
          <a:xfrm flipH="1">
            <a:off x="4533900" y="4762500"/>
            <a:ext cx="1200150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7" name="Freeform 34"/>
          <p:cNvSpPr>
            <a:spLocks/>
          </p:cNvSpPr>
          <p:nvPr/>
        </p:nvSpPr>
        <p:spPr bwMode="auto">
          <a:xfrm>
            <a:off x="3371850" y="4765675"/>
            <a:ext cx="1165225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3017838" y="5264150"/>
          <a:ext cx="503237" cy="215900"/>
        </p:xfrm>
        <a:graphic>
          <a:graphicData uri="http://schemas.openxmlformats.org/presentationml/2006/ole">
            <p:oleObj spid="_x0000_s36899" name="数式" r:id="rId5" imgW="177480" imgH="75960" progId="Equation.3">
              <p:embed/>
            </p:oleObj>
          </a:graphicData>
        </a:graphic>
      </p:graphicFrame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5718175" y="5256213"/>
          <a:ext cx="503238" cy="215900"/>
        </p:xfrm>
        <a:graphic>
          <a:graphicData uri="http://schemas.openxmlformats.org/presentationml/2006/ole">
            <p:oleObj spid="_x0000_s36900" name="数式" r:id="rId6" imgW="177480" imgH="75960" progId="Equation.3">
              <p:embed/>
            </p:oleObj>
          </a:graphicData>
        </a:graphic>
      </p:graphicFrame>
      <p:sp>
        <p:nvSpPr>
          <p:cNvPr id="36918" name="Oval 37"/>
          <p:cNvSpPr>
            <a:spLocks noChangeArrowheads="1"/>
          </p:cNvSpPr>
          <p:nvPr/>
        </p:nvSpPr>
        <p:spPr bwMode="auto">
          <a:xfrm>
            <a:off x="4411663" y="3140075"/>
            <a:ext cx="195262" cy="5857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19" name="Text Box 38"/>
          <p:cNvSpPr txBox="1">
            <a:spLocks noChangeArrowheads="1"/>
          </p:cNvSpPr>
          <p:nvPr/>
        </p:nvSpPr>
        <p:spPr bwMode="auto">
          <a:xfrm>
            <a:off x="3803650" y="365760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Discontinuity</a:t>
            </a:r>
          </a:p>
        </p:txBody>
      </p:sp>
      <p:sp>
        <p:nvSpPr>
          <p:cNvPr id="36920" name="AutoShape 41"/>
          <p:cNvSpPr>
            <a:spLocks noChangeArrowheads="1"/>
          </p:cNvSpPr>
          <p:nvPr/>
        </p:nvSpPr>
        <p:spPr bwMode="auto">
          <a:xfrm>
            <a:off x="2451100" y="3103563"/>
            <a:ext cx="4117975" cy="150177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21" name="AutoShape 43"/>
          <p:cNvSpPr>
            <a:spLocks noChangeArrowheads="1"/>
          </p:cNvSpPr>
          <p:nvPr/>
        </p:nvSpPr>
        <p:spPr bwMode="auto">
          <a:xfrm rot="-1310587">
            <a:off x="2157413" y="3800475"/>
            <a:ext cx="663575" cy="485775"/>
          </a:xfrm>
          <a:prstGeom prst="rightArrow">
            <a:avLst>
              <a:gd name="adj1" fmla="val 50000"/>
              <a:gd name="adj2" fmla="val 34150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22" name="AutoShape 44"/>
          <p:cNvSpPr>
            <a:spLocks noChangeArrowheads="1"/>
          </p:cNvSpPr>
          <p:nvPr/>
        </p:nvSpPr>
        <p:spPr bwMode="auto">
          <a:xfrm rot="1522739">
            <a:off x="6299200" y="3770313"/>
            <a:ext cx="684213" cy="485775"/>
          </a:xfrm>
          <a:prstGeom prst="rightArrow">
            <a:avLst>
              <a:gd name="adj1" fmla="val 50000"/>
              <a:gd name="adj2" fmla="val 35212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23" name="Text Box 45"/>
          <p:cNvSpPr txBox="1">
            <a:spLocks noChangeArrowheads="1"/>
          </p:cNvSpPr>
          <p:nvPr/>
        </p:nvSpPr>
        <p:spPr bwMode="auto">
          <a:xfrm>
            <a:off x="2536825" y="4232275"/>
            <a:ext cx="401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Inverse discrete Fourier transform (IDFT)</a:t>
            </a:r>
          </a:p>
        </p:txBody>
      </p:sp>
      <p:sp>
        <p:nvSpPr>
          <p:cNvPr id="36924" name="Text Box 47"/>
          <p:cNvSpPr txBox="1">
            <a:spLocks noChangeArrowheads="1"/>
          </p:cNvSpPr>
          <p:nvPr/>
        </p:nvSpPr>
        <p:spPr bwMode="auto">
          <a:xfrm>
            <a:off x="2984500" y="57277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Discrete cosine transform (DCT)</a:t>
            </a:r>
          </a:p>
        </p:txBody>
      </p:sp>
      <p:grpSp>
        <p:nvGrpSpPr>
          <p:cNvPr id="36925" name="Group 53"/>
          <p:cNvGrpSpPr>
            <a:grpSpLocks/>
          </p:cNvGrpSpPr>
          <p:nvPr/>
        </p:nvGrpSpPr>
        <p:grpSpPr bwMode="auto">
          <a:xfrm>
            <a:off x="7297738" y="4119563"/>
            <a:ext cx="1462087" cy="1022350"/>
            <a:chOff x="1981" y="1815"/>
            <a:chExt cx="1483" cy="958"/>
          </a:xfrm>
        </p:grpSpPr>
        <p:sp>
          <p:nvSpPr>
            <p:cNvPr id="36942" name="Freeform 54"/>
            <p:cNvSpPr>
              <a:spLocks/>
            </p:cNvSpPr>
            <p:nvPr/>
          </p:nvSpPr>
          <p:spPr bwMode="auto">
            <a:xfrm>
              <a:off x="1981" y="1821"/>
              <a:ext cx="54" cy="90"/>
            </a:xfrm>
            <a:custGeom>
              <a:avLst/>
              <a:gdLst>
                <a:gd name="T0" fmla="*/ 0 w 54"/>
                <a:gd name="T1" fmla="*/ 90 h 90"/>
                <a:gd name="T2" fmla="*/ 12 w 54"/>
                <a:gd name="T3" fmla="*/ 66 h 90"/>
                <a:gd name="T4" fmla="*/ 27 w 54"/>
                <a:gd name="T5" fmla="*/ 39 h 90"/>
                <a:gd name="T6" fmla="*/ 33 w 54"/>
                <a:gd name="T7" fmla="*/ 24 h 90"/>
                <a:gd name="T8" fmla="*/ 39 w 54"/>
                <a:gd name="T9" fmla="*/ 15 h 90"/>
                <a:gd name="T10" fmla="*/ 48 w 54"/>
                <a:gd name="T11" fmla="*/ 6 h 90"/>
                <a:gd name="T12" fmla="*/ 54 w 54"/>
                <a:gd name="T13" fmla="*/ 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0"/>
                <a:gd name="T23" fmla="*/ 54 w 54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0">
                  <a:moveTo>
                    <a:pt x="0" y="90"/>
                  </a:moveTo>
                  <a:lnTo>
                    <a:pt x="12" y="66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5"/>
                  </a:lnTo>
                  <a:lnTo>
                    <a:pt x="48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3" name="Freeform 55"/>
            <p:cNvSpPr>
              <a:spLocks/>
            </p:cNvSpPr>
            <p:nvPr/>
          </p:nvSpPr>
          <p:spPr bwMode="auto">
            <a:xfrm>
              <a:off x="2035" y="1818"/>
              <a:ext cx="57" cy="30"/>
            </a:xfrm>
            <a:custGeom>
              <a:avLst/>
              <a:gdLst>
                <a:gd name="T0" fmla="*/ 0 w 57"/>
                <a:gd name="T1" fmla="*/ 3 h 30"/>
                <a:gd name="T2" fmla="*/ 6 w 57"/>
                <a:gd name="T3" fmla="*/ 0 h 30"/>
                <a:gd name="T4" fmla="*/ 15 w 57"/>
                <a:gd name="T5" fmla="*/ 0 h 30"/>
                <a:gd name="T6" fmla="*/ 27 w 57"/>
                <a:gd name="T7" fmla="*/ 6 h 30"/>
                <a:gd name="T8" fmla="*/ 42 w 57"/>
                <a:gd name="T9" fmla="*/ 18 h 30"/>
                <a:gd name="T10" fmla="*/ 57 w 57"/>
                <a:gd name="T11" fmla="*/ 3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0"/>
                <a:gd name="T20" fmla="*/ 57 w 57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0">
                  <a:moveTo>
                    <a:pt x="0" y="3"/>
                  </a:moveTo>
                  <a:lnTo>
                    <a:pt x="6" y="0"/>
                  </a:lnTo>
                  <a:lnTo>
                    <a:pt x="15" y="0"/>
                  </a:lnTo>
                  <a:lnTo>
                    <a:pt x="27" y="6"/>
                  </a:lnTo>
                  <a:lnTo>
                    <a:pt x="42" y="18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4" name="Freeform 56"/>
            <p:cNvSpPr>
              <a:spLocks/>
            </p:cNvSpPr>
            <p:nvPr/>
          </p:nvSpPr>
          <p:spPr bwMode="auto">
            <a:xfrm>
              <a:off x="2092" y="1848"/>
              <a:ext cx="54" cy="66"/>
            </a:xfrm>
            <a:custGeom>
              <a:avLst/>
              <a:gdLst>
                <a:gd name="T0" fmla="*/ 0 w 54"/>
                <a:gd name="T1" fmla="*/ 0 h 66"/>
                <a:gd name="T2" fmla="*/ 12 w 54"/>
                <a:gd name="T3" fmla="*/ 12 h 66"/>
                <a:gd name="T4" fmla="*/ 27 w 54"/>
                <a:gd name="T5" fmla="*/ 24 h 66"/>
                <a:gd name="T6" fmla="*/ 42 w 54"/>
                <a:gd name="T7" fmla="*/ 42 h 66"/>
                <a:gd name="T8" fmla="*/ 48 w 54"/>
                <a:gd name="T9" fmla="*/ 51 h 66"/>
                <a:gd name="T10" fmla="*/ 54 w 54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66"/>
                <a:gd name="T20" fmla="*/ 54 w 54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66">
                  <a:moveTo>
                    <a:pt x="0" y="0"/>
                  </a:moveTo>
                  <a:lnTo>
                    <a:pt x="12" y="12"/>
                  </a:lnTo>
                  <a:lnTo>
                    <a:pt x="27" y="24"/>
                  </a:lnTo>
                  <a:lnTo>
                    <a:pt x="42" y="42"/>
                  </a:lnTo>
                  <a:lnTo>
                    <a:pt x="48" y="51"/>
                  </a:lnTo>
                  <a:lnTo>
                    <a:pt x="54" y="6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5" name="Freeform 57"/>
            <p:cNvSpPr>
              <a:spLocks/>
            </p:cNvSpPr>
            <p:nvPr/>
          </p:nvSpPr>
          <p:spPr bwMode="auto">
            <a:xfrm>
              <a:off x="2146" y="191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6 w 54"/>
                <a:gd name="T3" fmla="*/ 18 h 189"/>
                <a:gd name="T4" fmla="*/ 12 w 54"/>
                <a:gd name="T5" fmla="*/ 45 h 189"/>
                <a:gd name="T6" fmla="*/ 21 w 54"/>
                <a:gd name="T7" fmla="*/ 72 h 189"/>
                <a:gd name="T8" fmla="*/ 27 w 54"/>
                <a:gd name="T9" fmla="*/ 102 h 189"/>
                <a:gd name="T10" fmla="*/ 33 w 54"/>
                <a:gd name="T11" fmla="*/ 129 h 189"/>
                <a:gd name="T12" fmla="*/ 39 w 54"/>
                <a:gd name="T13" fmla="*/ 156 h 189"/>
                <a:gd name="T14" fmla="*/ 48 w 54"/>
                <a:gd name="T15" fmla="*/ 174 h 189"/>
                <a:gd name="T16" fmla="*/ 54 w 54"/>
                <a:gd name="T17" fmla="*/ 189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189"/>
                <a:gd name="T29" fmla="*/ 54 w 54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189">
                  <a:moveTo>
                    <a:pt x="0" y="0"/>
                  </a:moveTo>
                  <a:lnTo>
                    <a:pt x="6" y="18"/>
                  </a:lnTo>
                  <a:lnTo>
                    <a:pt x="12" y="45"/>
                  </a:lnTo>
                  <a:lnTo>
                    <a:pt x="21" y="72"/>
                  </a:lnTo>
                  <a:lnTo>
                    <a:pt x="27" y="102"/>
                  </a:lnTo>
                  <a:lnTo>
                    <a:pt x="33" y="129"/>
                  </a:lnTo>
                  <a:lnTo>
                    <a:pt x="39" y="156"/>
                  </a:lnTo>
                  <a:lnTo>
                    <a:pt x="48" y="174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6" name="Freeform 58"/>
            <p:cNvSpPr>
              <a:spLocks/>
            </p:cNvSpPr>
            <p:nvPr/>
          </p:nvSpPr>
          <p:spPr bwMode="auto">
            <a:xfrm>
              <a:off x="2200" y="2067"/>
              <a:ext cx="54" cy="42"/>
            </a:xfrm>
            <a:custGeom>
              <a:avLst/>
              <a:gdLst>
                <a:gd name="T0" fmla="*/ 0 w 54"/>
                <a:gd name="T1" fmla="*/ 36 h 42"/>
                <a:gd name="T2" fmla="*/ 6 w 54"/>
                <a:gd name="T3" fmla="*/ 42 h 42"/>
                <a:gd name="T4" fmla="*/ 12 w 54"/>
                <a:gd name="T5" fmla="*/ 42 h 42"/>
                <a:gd name="T6" fmla="*/ 21 w 54"/>
                <a:gd name="T7" fmla="*/ 36 h 42"/>
                <a:gd name="T8" fmla="*/ 27 w 54"/>
                <a:gd name="T9" fmla="*/ 27 h 42"/>
                <a:gd name="T10" fmla="*/ 39 w 54"/>
                <a:gd name="T11" fmla="*/ 9 h 42"/>
                <a:gd name="T12" fmla="*/ 48 w 54"/>
                <a:gd name="T13" fmla="*/ 3 h 42"/>
                <a:gd name="T14" fmla="*/ 54 w 54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0" y="36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1" y="36"/>
                  </a:lnTo>
                  <a:lnTo>
                    <a:pt x="27" y="27"/>
                  </a:lnTo>
                  <a:lnTo>
                    <a:pt x="39" y="9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7" name="Freeform 59"/>
            <p:cNvSpPr>
              <a:spLocks/>
            </p:cNvSpPr>
            <p:nvPr/>
          </p:nvSpPr>
          <p:spPr bwMode="auto">
            <a:xfrm>
              <a:off x="2254" y="2067"/>
              <a:ext cx="57" cy="30"/>
            </a:xfrm>
            <a:custGeom>
              <a:avLst/>
              <a:gdLst>
                <a:gd name="T0" fmla="*/ 0 w 57"/>
                <a:gd name="T1" fmla="*/ 0 h 30"/>
                <a:gd name="T2" fmla="*/ 15 w 57"/>
                <a:gd name="T3" fmla="*/ 3 h 30"/>
                <a:gd name="T4" fmla="*/ 27 w 57"/>
                <a:gd name="T5" fmla="*/ 12 h 30"/>
                <a:gd name="T6" fmla="*/ 42 w 57"/>
                <a:gd name="T7" fmla="*/ 21 h 30"/>
                <a:gd name="T8" fmla="*/ 57 w 57"/>
                <a:gd name="T9" fmla="*/ 3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0"/>
                <a:gd name="T17" fmla="*/ 57 w 5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0">
                  <a:moveTo>
                    <a:pt x="0" y="0"/>
                  </a:moveTo>
                  <a:lnTo>
                    <a:pt x="15" y="3"/>
                  </a:lnTo>
                  <a:lnTo>
                    <a:pt x="27" y="12"/>
                  </a:lnTo>
                  <a:lnTo>
                    <a:pt x="42" y="21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8" name="Line 60"/>
            <p:cNvSpPr>
              <a:spLocks noChangeShapeType="1"/>
            </p:cNvSpPr>
            <p:nvPr/>
          </p:nvSpPr>
          <p:spPr bwMode="auto">
            <a:xfrm>
              <a:off x="2311" y="2097"/>
              <a:ext cx="54" cy="2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9" name="Line 61"/>
            <p:cNvSpPr>
              <a:spLocks noChangeShapeType="1"/>
            </p:cNvSpPr>
            <p:nvPr/>
          </p:nvSpPr>
          <p:spPr bwMode="auto">
            <a:xfrm>
              <a:off x="2365" y="2121"/>
              <a:ext cx="54" cy="18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0" name="Freeform 62"/>
            <p:cNvSpPr>
              <a:spLocks/>
            </p:cNvSpPr>
            <p:nvPr/>
          </p:nvSpPr>
          <p:spPr bwMode="auto">
            <a:xfrm>
              <a:off x="2419" y="2139"/>
              <a:ext cx="57" cy="12"/>
            </a:xfrm>
            <a:custGeom>
              <a:avLst/>
              <a:gdLst>
                <a:gd name="T0" fmla="*/ 0 w 57"/>
                <a:gd name="T1" fmla="*/ 0 h 12"/>
                <a:gd name="T2" fmla="*/ 27 w 57"/>
                <a:gd name="T3" fmla="*/ 6 h 12"/>
                <a:gd name="T4" fmla="*/ 57 w 57"/>
                <a:gd name="T5" fmla="*/ 12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0"/>
                  </a:moveTo>
                  <a:lnTo>
                    <a:pt x="27" y="6"/>
                  </a:lnTo>
                  <a:lnTo>
                    <a:pt x="57" y="12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1" name="Line 63"/>
            <p:cNvSpPr>
              <a:spLocks noChangeShapeType="1"/>
            </p:cNvSpPr>
            <p:nvPr/>
          </p:nvSpPr>
          <p:spPr bwMode="auto">
            <a:xfrm>
              <a:off x="2476" y="2151"/>
              <a:ext cx="54" cy="1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2" name="Line 64"/>
            <p:cNvSpPr>
              <a:spLocks noChangeShapeType="1"/>
            </p:cNvSpPr>
            <p:nvPr/>
          </p:nvSpPr>
          <p:spPr bwMode="auto">
            <a:xfrm>
              <a:off x="2530" y="2163"/>
              <a:ext cx="54" cy="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3" name="Freeform 65"/>
            <p:cNvSpPr>
              <a:spLocks/>
            </p:cNvSpPr>
            <p:nvPr/>
          </p:nvSpPr>
          <p:spPr bwMode="auto">
            <a:xfrm>
              <a:off x="2584" y="2172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27 w 57"/>
                <a:gd name="T3" fmla="*/ 3 h 6"/>
                <a:gd name="T4" fmla="*/ 57 w 57"/>
                <a:gd name="T5" fmla="*/ 6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0"/>
                  </a:moveTo>
                  <a:lnTo>
                    <a:pt x="27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4" name="Line 66"/>
            <p:cNvSpPr>
              <a:spLocks noChangeShapeType="1"/>
            </p:cNvSpPr>
            <p:nvPr/>
          </p:nvSpPr>
          <p:spPr bwMode="auto">
            <a:xfrm>
              <a:off x="2641" y="2178"/>
              <a:ext cx="5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5" name="Line 67"/>
            <p:cNvSpPr>
              <a:spLocks noChangeShapeType="1"/>
            </p:cNvSpPr>
            <p:nvPr/>
          </p:nvSpPr>
          <p:spPr bwMode="auto">
            <a:xfrm>
              <a:off x="2696" y="2181"/>
              <a:ext cx="54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6" name="Freeform 68"/>
            <p:cNvSpPr>
              <a:spLocks/>
            </p:cNvSpPr>
            <p:nvPr/>
          </p:nvSpPr>
          <p:spPr bwMode="auto">
            <a:xfrm>
              <a:off x="2750" y="218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27 w 54"/>
                <a:gd name="T3" fmla="*/ 3 h 3"/>
                <a:gd name="T4" fmla="*/ 54 w 54"/>
                <a:gd name="T5" fmla="*/ 3 h 3"/>
                <a:gd name="T6" fmla="*/ 0 60000 65536"/>
                <a:gd name="T7" fmla="*/ 0 60000 65536"/>
                <a:gd name="T8" fmla="*/ 0 60000 65536"/>
                <a:gd name="T9" fmla="*/ 0 w 54"/>
                <a:gd name="T10" fmla="*/ 0 h 3"/>
                <a:gd name="T11" fmla="*/ 54 w 5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">
                  <a:moveTo>
                    <a:pt x="0" y="0"/>
                  </a:moveTo>
                  <a:lnTo>
                    <a:pt x="27" y="3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7" name="Freeform 69"/>
            <p:cNvSpPr>
              <a:spLocks/>
            </p:cNvSpPr>
            <p:nvPr/>
          </p:nvSpPr>
          <p:spPr bwMode="auto">
            <a:xfrm>
              <a:off x="2804" y="2184"/>
              <a:ext cx="57" cy="3"/>
            </a:xfrm>
            <a:custGeom>
              <a:avLst/>
              <a:gdLst>
                <a:gd name="T0" fmla="*/ 0 w 57"/>
                <a:gd name="T1" fmla="*/ 3 h 3"/>
                <a:gd name="T2" fmla="*/ 27 w 57"/>
                <a:gd name="T3" fmla="*/ 3 h 3"/>
                <a:gd name="T4" fmla="*/ 57 w 57"/>
                <a:gd name="T5" fmla="*/ 0 h 3"/>
                <a:gd name="T6" fmla="*/ 0 60000 65536"/>
                <a:gd name="T7" fmla="*/ 0 60000 65536"/>
                <a:gd name="T8" fmla="*/ 0 60000 65536"/>
                <a:gd name="T9" fmla="*/ 0 w 57"/>
                <a:gd name="T10" fmla="*/ 0 h 3"/>
                <a:gd name="T11" fmla="*/ 57 w 57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">
                  <a:moveTo>
                    <a:pt x="0" y="3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8" name="Freeform 70"/>
            <p:cNvSpPr>
              <a:spLocks/>
            </p:cNvSpPr>
            <p:nvPr/>
          </p:nvSpPr>
          <p:spPr bwMode="auto">
            <a:xfrm>
              <a:off x="2861" y="2184"/>
              <a:ext cx="54" cy="0"/>
            </a:xfrm>
            <a:custGeom>
              <a:avLst/>
              <a:gdLst>
                <a:gd name="T0" fmla="*/ 0 w 54"/>
                <a:gd name="T1" fmla="*/ 27 w 54"/>
                <a:gd name="T2" fmla="*/ 54 w 54"/>
                <a:gd name="T3" fmla="*/ 0 60000 65536"/>
                <a:gd name="T4" fmla="*/ 0 60000 65536"/>
                <a:gd name="T5" fmla="*/ 0 60000 65536"/>
                <a:gd name="T6" fmla="*/ 0 w 54"/>
                <a:gd name="T7" fmla="*/ 54 w 5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54">
                  <a:moveTo>
                    <a:pt x="0" y="0"/>
                  </a:moveTo>
                  <a:lnTo>
                    <a:pt x="27" y="0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9" name="Freeform 71"/>
            <p:cNvSpPr>
              <a:spLocks/>
            </p:cNvSpPr>
            <p:nvPr/>
          </p:nvSpPr>
          <p:spPr bwMode="auto">
            <a:xfrm>
              <a:off x="2915" y="2178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0" name="Freeform 72"/>
            <p:cNvSpPr>
              <a:spLocks/>
            </p:cNvSpPr>
            <p:nvPr/>
          </p:nvSpPr>
          <p:spPr bwMode="auto">
            <a:xfrm>
              <a:off x="2969" y="2172"/>
              <a:ext cx="57" cy="6"/>
            </a:xfrm>
            <a:custGeom>
              <a:avLst/>
              <a:gdLst>
                <a:gd name="T0" fmla="*/ 0 w 57"/>
                <a:gd name="T1" fmla="*/ 6 h 6"/>
                <a:gd name="T2" fmla="*/ 27 w 57"/>
                <a:gd name="T3" fmla="*/ 3 h 6"/>
                <a:gd name="T4" fmla="*/ 57 w 57"/>
                <a:gd name="T5" fmla="*/ 0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6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1" name="Freeform 73"/>
            <p:cNvSpPr>
              <a:spLocks/>
            </p:cNvSpPr>
            <p:nvPr/>
          </p:nvSpPr>
          <p:spPr bwMode="auto">
            <a:xfrm>
              <a:off x="3026" y="2166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2" name="Freeform 74"/>
            <p:cNvSpPr>
              <a:spLocks/>
            </p:cNvSpPr>
            <p:nvPr/>
          </p:nvSpPr>
          <p:spPr bwMode="auto">
            <a:xfrm>
              <a:off x="3080" y="2154"/>
              <a:ext cx="54" cy="12"/>
            </a:xfrm>
            <a:custGeom>
              <a:avLst/>
              <a:gdLst>
                <a:gd name="T0" fmla="*/ 0 w 54"/>
                <a:gd name="T1" fmla="*/ 12 h 12"/>
                <a:gd name="T2" fmla="*/ 27 w 54"/>
                <a:gd name="T3" fmla="*/ 6 h 12"/>
                <a:gd name="T4" fmla="*/ 54 w 54"/>
                <a:gd name="T5" fmla="*/ 0 h 12"/>
                <a:gd name="T6" fmla="*/ 0 60000 65536"/>
                <a:gd name="T7" fmla="*/ 0 60000 65536"/>
                <a:gd name="T8" fmla="*/ 0 60000 65536"/>
                <a:gd name="T9" fmla="*/ 0 w 54"/>
                <a:gd name="T10" fmla="*/ 0 h 12"/>
                <a:gd name="T11" fmla="*/ 54 w 5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2">
                  <a:moveTo>
                    <a:pt x="0" y="12"/>
                  </a:moveTo>
                  <a:lnTo>
                    <a:pt x="27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3" name="Freeform 75"/>
            <p:cNvSpPr>
              <a:spLocks/>
            </p:cNvSpPr>
            <p:nvPr/>
          </p:nvSpPr>
          <p:spPr bwMode="auto">
            <a:xfrm>
              <a:off x="3134" y="2142"/>
              <a:ext cx="57" cy="12"/>
            </a:xfrm>
            <a:custGeom>
              <a:avLst/>
              <a:gdLst>
                <a:gd name="T0" fmla="*/ 0 w 57"/>
                <a:gd name="T1" fmla="*/ 12 h 12"/>
                <a:gd name="T2" fmla="*/ 27 w 57"/>
                <a:gd name="T3" fmla="*/ 6 h 12"/>
                <a:gd name="T4" fmla="*/ 57 w 57"/>
                <a:gd name="T5" fmla="*/ 0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12"/>
                  </a:moveTo>
                  <a:lnTo>
                    <a:pt x="27" y="6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4" name="Line 76"/>
            <p:cNvSpPr>
              <a:spLocks noChangeShapeType="1"/>
            </p:cNvSpPr>
            <p:nvPr/>
          </p:nvSpPr>
          <p:spPr bwMode="auto">
            <a:xfrm flipV="1">
              <a:off x="3191" y="2127"/>
              <a:ext cx="54" cy="1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5" name="Line 77"/>
            <p:cNvSpPr>
              <a:spLocks noChangeShapeType="1"/>
            </p:cNvSpPr>
            <p:nvPr/>
          </p:nvSpPr>
          <p:spPr bwMode="auto">
            <a:xfrm flipV="1">
              <a:off x="3245" y="2106"/>
              <a:ext cx="54" cy="2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6" name="Line 78"/>
            <p:cNvSpPr>
              <a:spLocks noChangeShapeType="1"/>
            </p:cNvSpPr>
            <p:nvPr/>
          </p:nvSpPr>
          <p:spPr bwMode="auto">
            <a:xfrm flipV="1">
              <a:off x="3299" y="2079"/>
              <a:ext cx="54" cy="2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7" name="Freeform 79"/>
            <p:cNvSpPr>
              <a:spLocks/>
            </p:cNvSpPr>
            <p:nvPr/>
          </p:nvSpPr>
          <p:spPr bwMode="auto">
            <a:xfrm>
              <a:off x="3353" y="2046"/>
              <a:ext cx="57" cy="33"/>
            </a:xfrm>
            <a:custGeom>
              <a:avLst/>
              <a:gdLst>
                <a:gd name="T0" fmla="*/ 0 w 57"/>
                <a:gd name="T1" fmla="*/ 33 h 33"/>
                <a:gd name="T2" fmla="*/ 27 w 57"/>
                <a:gd name="T3" fmla="*/ 18 h 33"/>
                <a:gd name="T4" fmla="*/ 57 w 57"/>
                <a:gd name="T5" fmla="*/ 0 h 33"/>
                <a:gd name="T6" fmla="*/ 0 60000 65536"/>
                <a:gd name="T7" fmla="*/ 0 60000 65536"/>
                <a:gd name="T8" fmla="*/ 0 60000 65536"/>
                <a:gd name="T9" fmla="*/ 0 w 57"/>
                <a:gd name="T10" fmla="*/ 0 h 33"/>
                <a:gd name="T11" fmla="*/ 57 w 57"/>
                <a:gd name="T12" fmla="*/ 33 h 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3">
                  <a:moveTo>
                    <a:pt x="0" y="33"/>
                  </a:moveTo>
                  <a:lnTo>
                    <a:pt x="27" y="18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8" name="Freeform 80"/>
            <p:cNvSpPr>
              <a:spLocks/>
            </p:cNvSpPr>
            <p:nvPr/>
          </p:nvSpPr>
          <p:spPr bwMode="auto">
            <a:xfrm>
              <a:off x="3410" y="1995"/>
              <a:ext cx="54" cy="51"/>
            </a:xfrm>
            <a:custGeom>
              <a:avLst/>
              <a:gdLst>
                <a:gd name="T0" fmla="*/ 0 w 54"/>
                <a:gd name="T1" fmla="*/ 51 h 51"/>
                <a:gd name="T2" fmla="*/ 15 w 54"/>
                <a:gd name="T3" fmla="*/ 39 h 51"/>
                <a:gd name="T4" fmla="*/ 27 w 54"/>
                <a:gd name="T5" fmla="*/ 27 h 51"/>
                <a:gd name="T6" fmla="*/ 54 w 5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51"/>
                <a:gd name="T14" fmla="*/ 54 w 5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51">
                  <a:moveTo>
                    <a:pt x="0" y="51"/>
                  </a:moveTo>
                  <a:lnTo>
                    <a:pt x="15" y="39"/>
                  </a:lnTo>
                  <a:lnTo>
                    <a:pt x="27" y="27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9" name="Freeform 81"/>
            <p:cNvSpPr>
              <a:spLocks/>
            </p:cNvSpPr>
            <p:nvPr/>
          </p:nvSpPr>
          <p:spPr bwMode="auto">
            <a:xfrm>
              <a:off x="1981" y="1815"/>
              <a:ext cx="54" cy="96"/>
            </a:xfrm>
            <a:custGeom>
              <a:avLst/>
              <a:gdLst>
                <a:gd name="T0" fmla="*/ 0 w 54"/>
                <a:gd name="T1" fmla="*/ 96 h 96"/>
                <a:gd name="T2" fmla="*/ 6 w 54"/>
                <a:gd name="T3" fmla="*/ 84 h 96"/>
                <a:gd name="T4" fmla="*/ 12 w 54"/>
                <a:gd name="T5" fmla="*/ 69 h 96"/>
                <a:gd name="T6" fmla="*/ 27 w 54"/>
                <a:gd name="T7" fmla="*/ 39 h 96"/>
                <a:gd name="T8" fmla="*/ 33 w 54"/>
                <a:gd name="T9" fmla="*/ 24 h 96"/>
                <a:gd name="T10" fmla="*/ 39 w 54"/>
                <a:gd name="T11" fmla="*/ 12 h 96"/>
                <a:gd name="T12" fmla="*/ 48 w 54"/>
                <a:gd name="T13" fmla="*/ 3 h 96"/>
                <a:gd name="T14" fmla="*/ 54 w 5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96"/>
                <a:gd name="T26" fmla="*/ 54 w 54"/>
                <a:gd name="T27" fmla="*/ 96 h 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96">
                  <a:moveTo>
                    <a:pt x="0" y="96"/>
                  </a:moveTo>
                  <a:lnTo>
                    <a:pt x="6" y="84"/>
                  </a:lnTo>
                  <a:lnTo>
                    <a:pt x="12" y="69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2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0" name="Freeform 82"/>
            <p:cNvSpPr>
              <a:spLocks/>
            </p:cNvSpPr>
            <p:nvPr/>
          </p:nvSpPr>
          <p:spPr bwMode="auto">
            <a:xfrm>
              <a:off x="2035" y="1815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6 w 57"/>
                <a:gd name="T3" fmla="*/ 0 h 69"/>
                <a:gd name="T4" fmla="*/ 15 w 57"/>
                <a:gd name="T5" fmla="*/ 3 h 69"/>
                <a:gd name="T6" fmla="*/ 21 w 57"/>
                <a:gd name="T7" fmla="*/ 9 h 69"/>
                <a:gd name="T8" fmla="*/ 27 w 57"/>
                <a:gd name="T9" fmla="*/ 18 h 69"/>
                <a:gd name="T10" fmla="*/ 42 w 57"/>
                <a:gd name="T11" fmla="*/ 39 h 69"/>
                <a:gd name="T12" fmla="*/ 57 w 57"/>
                <a:gd name="T13" fmla="*/ 69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69"/>
                <a:gd name="T23" fmla="*/ 57 w 57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69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9"/>
                  </a:lnTo>
                  <a:lnTo>
                    <a:pt x="27" y="18"/>
                  </a:lnTo>
                  <a:lnTo>
                    <a:pt x="42" y="39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1" name="Freeform 83"/>
            <p:cNvSpPr>
              <a:spLocks/>
            </p:cNvSpPr>
            <p:nvPr/>
          </p:nvSpPr>
          <p:spPr bwMode="auto">
            <a:xfrm>
              <a:off x="2092" y="188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3 w 54"/>
                <a:gd name="T3" fmla="*/ 9 h 189"/>
                <a:gd name="T4" fmla="*/ 6 w 54"/>
                <a:gd name="T5" fmla="*/ 21 h 189"/>
                <a:gd name="T6" fmla="*/ 15 w 54"/>
                <a:gd name="T7" fmla="*/ 48 h 189"/>
                <a:gd name="T8" fmla="*/ 21 w 54"/>
                <a:gd name="T9" fmla="*/ 78 h 189"/>
                <a:gd name="T10" fmla="*/ 27 w 54"/>
                <a:gd name="T11" fmla="*/ 111 h 189"/>
                <a:gd name="T12" fmla="*/ 33 w 54"/>
                <a:gd name="T13" fmla="*/ 141 h 189"/>
                <a:gd name="T14" fmla="*/ 42 w 54"/>
                <a:gd name="T15" fmla="*/ 165 h 189"/>
                <a:gd name="T16" fmla="*/ 45 w 54"/>
                <a:gd name="T17" fmla="*/ 174 h 189"/>
                <a:gd name="T18" fmla="*/ 48 w 54"/>
                <a:gd name="T19" fmla="*/ 183 h 189"/>
                <a:gd name="T20" fmla="*/ 51 w 54"/>
                <a:gd name="T21" fmla="*/ 186 h 189"/>
                <a:gd name="T22" fmla="*/ 54 w 54"/>
                <a:gd name="T23" fmla="*/ 189 h 1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9"/>
                <a:gd name="T38" fmla="*/ 54 w 54"/>
                <a:gd name="T39" fmla="*/ 189 h 1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9">
                  <a:moveTo>
                    <a:pt x="0" y="0"/>
                  </a:moveTo>
                  <a:lnTo>
                    <a:pt x="3" y="9"/>
                  </a:lnTo>
                  <a:lnTo>
                    <a:pt x="6" y="21"/>
                  </a:lnTo>
                  <a:lnTo>
                    <a:pt x="15" y="48"/>
                  </a:lnTo>
                  <a:lnTo>
                    <a:pt x="21" y="78"/>
                  </a:lnTo>
                  <a:lnTo>
                    <a:pt x="27" y="111"/>
                  </a:lnTo>
                  <a:lnTo>
                    <a:pt x="33" y="141"/>
                  </a:lnTo>
                  <a:lnTo>
                    <a:pt x="42" y="165"/>
                  </a:lnTo>
                  <a:lnTo>
                    <a:pt x="45" y="174"/>
                  </a:lnTo>
                  <a:lnTo>
                    <a:pt x="48" y="183"/>
                  </a:lnTo>
                  <a:lnTo>
                    <a:pt x="51" y="186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2" name="Freeform 84"/>
            <p:cNvSpPr>
              <a:spLocks/>
            </p:cNvSpPr>
            <p:nvPr/>
          </p:nvSpPr>
          <p:spPr bwMode="auto">
            <a:xfrm>
              <a:off x="2146" y="1893"/>
              <a:ext cx="54" cy="180"/>
            </a:xfrm>
            <a:custGeom>
              <a:avLst/>
              <a:gdLst>
                <a:gd name="T0" fmla="*/ 0 w 54"/>
                <a:gd name="T1" fmla="*/ 180 h 180"/>
                <a:gd name="T2" fmla="*/ 3 w 54"/>
                <a:gd name="T3" fmla="*/ 180 h 180"/>
                <a:gd name="T4" fmla="*/ 6 w 54"/>
                <a:gd name="T5" fmla="*/ 174 h 180"/>
                <a:gd name="T6" fmla="*/ 9 w 54"/>
                <a:gd name="T7" fmla="*/ 165 h 180"/>
                <a:gd name="T8" fmla="*/ 12 w 54"/>
                <a:gd name="T9" fmla="*/ 156 h 180"/>
                <a:gd name="T10" fmla="*/ 21 w 54"/>
                <a:gd name="T11" fmla="*/ 132 h 180"/>
                <a:gd name="T12" fmla="*/ 27 w 54"/>
                <a:gd name="T13" fmla="*/ 102 h 180"/>
                <a:gd name="T14" fmla="*/ 33 w 54"/>
                <a:gd name="T15" fmla="*/ 69 h 180"/>
                <a:gd name="T16" fmla="*/ 39 w 54"/>
                <a:gd name="T17" fmla="*/ 39 h 180"/>
                <a:gd name="T18" fmla="*/ 48 w 54"/>
                <a:gd name="T19" fmla="*/ 15 h 180"/>
                <a:gd name="T20" fmla="*/ 51 w 54"/>
                <a:gd name="T21" fmla="*/ 6 h 180"/>
                <a:gd name="T22" fmla="*/ 54 w 54"/>
                <a:gd name="T23" fmla="*/ 0 h 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0"/>
                <a:gd name="T38" fmla="*/ 54 w 54"/>
                <a:gd name="T39" fmla="*/ 180 h 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0">
                  <a:moveTo>
                    <a:pt x="0" y="180"/>
                  </a:moveTo>
                  <a:lnTo>
                    <a:pt x="3" y="180"/>
                  </a:lnTo>
                  <a:lnTo>
                    <a:pt x="6" y="174"/>
                  </a:lnTo>
                  <a:lnTo>
                    <a:pt x="9" y="165"/>
                  </a:lnTo>
                  <a:lnTo>
                    <a:pt x="12" y="156"/>
                  </a:lnTo>
                  <a:lnTo>
                    <a:pt x="21" y="132"/>
                  </a:lnTo>
                  <a:lnTo>
                    <a:pt x="27" y="102"/>
                  </a:lnTo>
                  <a:lnTo>
                    <a:pt x="33" y="69"/>
                  </a:lnTo>
                  <a:lnTo>
                    <a:pt x="39" y="39"/>
                  </a:lnTo>
                  <a:lnTo>
                    <a:pt x="48" y="15"/>
                  </a:lnTo>
                  <a:lnTo>
                    <a:pt x="51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3" name="Freeform 85"/>
            <p:cNvSpPr>
              <a:spLocks/>
            </p:cNvSpPr>
            <p:nvPr/>
          </p:nvSpPr>
          <p:spPr bwMode="auto">
            <a:xfrm>
              <a:off x="2200" y="1881"/>
              <a:ext cx="54" cy="21"/>
            </a:xfrm>
            <a:custGeom>
              <a:avLst/>
              <a:gdLst>
                <a:gd name="T0" fmla="*/ 0 w 54"/>
                <a:gd name="T1" fmla="*/ 12 h 21"/>
                <a:gd name="T2" fmla="*/ 6 w 54"/>
                <a:gd name="T3" fmla="*/ 6 h 21"/>
                <a:gd name="T4" fmla="*/ 12 w 54"/>
                <a:gd name="T5" fmla="*/ 3 h 21"/>
                <a:gd name="T6" fmla="*/ 21 w 54"/>
                <a:gd name="T7" fmla="*/ 0 h 21"/>
                <a:gd name="T8" fmla="*/ 27 w 54"/>
                <a:gd name="T9" fmla="*/ 3 h 21"/>
                <a:gd name="T10" fmla="*/ 42 w 54"/>
                <a:gd name="T11" fmla="*/ 9 h 21"/>
                <a:gd name="T12" fmla="*/ 54 w 54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1"/>
                <a:gd name="T23" fmla="*/ 54 w 54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1">
                  <a:moveTo>
                    <a:pt x="0" y="12"/>
                  </a:moveTo>
                  <a:lnTo>
                    <a:pt x="6" y="6"/>
                  </a:lnTo>
                  <a:lnTo>
                    <a:pt x="12" y="3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42" y="9"/>
                  </a:lnTo>
                  <a:lnTo>
                    <a:pt x="54" y="2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4" name="Freeform 86"/>
            <p:cNvSpPr>
              <a:spLocks/>
            </p:cNvSpPr>
            <p:nvPr/>
          </p:nvSpPr>
          <p:spPr bwMode="auto">
            <a:xfrm>
              <a:off x="2254" y="1902"/>
              <a:ext cx="57" cy="99"/>
            </a:xfrm>
            <a:custGeom>
              <a:avLst/>
              <a:gdLst>
                <a:gd name="T0" fmla="*/ 0 w 57"/>
                <a:gd name="T1" fmla="*/ 0 h 99"/>
                <a:gd name="T2" fmla="*/ 15 w 57"/>
                <a:gd name="T3" fmla="*/ 18 h 99"/>
                <a:gd name="T4" fmla="*/ 27 w 57"/>
                <a:gd name="T5" fmla="*/ 39 h 99"/>
                <a:gd name="T6" fmla="*/ 42 w 57"/>
                <a:gd name="T7" fmla="*/ 69 h 99"/>
                <a:gd name="T8" fmla="*/ 57 w 5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99"/>
                <a:gd name="T17" fmla="*/ 57 w 5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99">
                  <a:moveTo>
                    <a:pt x="0" y="0"/>
                  </a:moveTo>
                  <a:lnTo>
                    <a:pt x="15" y="18"/>
                  </a:lnTo>
                  <a:lnTo>
                    <a:pt x="27" y="39"/>
                  </a:lnTo>
                  <a:lnTo>
                    <a:pt x="42" y="69"/>
                  </a:lnTo>
                  <a:lnTo>
                    <a:pt x="57" y="9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5" name="Freeform 87"/>
            <p:cNvSpPr>
              <a:spLocks/>
            </p:cNvSpPr>
            <p:nvPr/>
          </p:nvSpPr>
          <p:spPr bwMode="auto">
            <a:xfrm>
              <a:off x="2311" y="2001"/>
              <a:ext cx="54" cy="162"/>
            </a:xfrm>
            <a:custGeom>
              <a:avLst/>
              <a:gdLst>
                <a:gd name="T0" fmla="*/ 0 w 54"/>
                <a:gd name="T1" fmla="*/ 0 h 162"/>
                <a:gd name="T2" fmla="*/ 15 w 54"/>
                <a:gd name="T3" fmla="*/ 36 h 162"/>
                <a:gd name="T4" fmla="*/ 27 w 54"/>
                <a:gd name="T5" fmla="*/ 78 h 162"/>
                <a:gd name="T6" fmla="*/ 42 w 54"/>
                <a:gd name="T7" fmla="*/ 120 h 162"/>
                <a:gd name="T8" fmla="*/ 54 w 54"/>
                <a:gd name="T9" fmla="*/ 162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62"/>
                <a:gd name="T17" fmla="*/ 54 w 54"/>
                <a:gd name="T18" fmla="*/ 162 h 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62">
                  <a:moveTo>
                    <a:pt x="0" y="0"/>
                  </a:moveTo>
                  <a:lnTo>
                    <a:pt x="15" y="36"/>
                  </a:lnTo>
                  <a:lnTo>
                    <a:pt x="27" y="78"/>
                  </a:lnTo>
                  <a:lnTo>
                    <a:pt x="42" y="120"/>
                  </a:lnTo>
                  <a:lnTo>
                    <a:pt x="54" y="16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6" name="Freeform 88"/>
            <p:cNvSpPr>
              <a:spLocks/>
            </p:cNvSpPr>
            <p:nvPr/>
          </p:nvSpPr>
          <p:spPr bwMode="auto">
            <a:xfrm>
              <a:off x="2365" y="2163"/>
              <a:ext cx="54" cy="159"/>
            </a:xfrm>
            <a:custGeom>
              <a:avLst/>
              <a:gdLst>
                <a:gd name="T0" fmla="*/ 0 w 54"/>
                <a:gd name="T1" fmla="*/ 0 h 159"/>
                <a:gd name="T2" fmla="*/ 6 w 54"/>
                <a:gd name="T3" fmla="*/ 21 h 159"/>
                <a:gd name="T4" fmla="*/ 12 w 54"/>
                <a:gd name="T5" fmla="*/ 48 h 159"/>
                <a:gd name="T6" fmla="*/ 21 w 54"/>
                <a:gd name="T7" fmla="*/ 72 h 159"/>
                <a:gd name="T8" fmla="*/ 27 w 54"/>
                <a:gd name="T9" fmla="*/ 99 h 159"/>
                <a:gd name="T10" fmla="*/ 33 w 54"/>
                <a:gd name="T11" fmla="*/ 123 h 159"/>
                <a:gd name="T12" fmla="*/ 39 w 54"/>
                <a:gd name="T13" fmla="*/ 141 h 159"/>
                <a:gd name="T14" fmla="*/ 48 w 54"/>
                <a:gd name="T15" fmla="*/ 153 h 159"/>
                <a:gd name="T16" fmla="*/ 51 w 54"/>
                <a:gd name="T17" fmla="*/ 159 h 159"/>
                <a:gd name="T18" fmla="*/ 54 w 54"/>
                <a:gd name="T19" fmla="*/ 159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"/>
                <a:gd name="T31" fmla="*/ 0 h 159"/>
                <a:gd name="T32" fmla="*/ 54 w 54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" h="159">
                  <a:moveTo>
                    <a:pt x="0" y="0"/>
                  </a:moveTo>
                  <a:lnTo>
                    <a:pt x="6" y="21"/>
                  </a:lnTo>
                  <a:lnTo>
                    <a:pt x="12" y="48"/>
                  </a:lnTo>
                  <a:lnTo>
                    <a:pt x="21" y="72"/>
                  </a:lnTo>
                  <a:lnTo>
                    <a:pt x="27" y="99"/>
                  </a:lnTo>
                  <a:lnTo>
                    <a:pt x="33" y="123"/>
                  </a:lnTo>
                  <a:lnTo>
                    <a:pt x="39" y="141"/>
                  </a:lnTo>
                  <a:lnTo>
                    <a:pt x="48" y="153"/>
                  </a:lnTo>
                  <a:lnTo>
                    <a:pt x="51" y="159"/>
                  </a:lnTo>
                  <a:lnTo>
                    <a:pt x="54" y="15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7" name="Freeform 89"/>
            <p:cNvSpPr>
              <a:spLocks/>
            </p:cNvSpPr>
            <p:nvPr/>
          </p:nvSpPr>
          <p:spPr bwMode="auto">
            <a:xfrm>
              <a:off x="2419" y="2172"/>
              <a:ext cx="57" cy="150"/>
            </a:xfrm>
            <a:custGeom>
              <a:avLst/>
              <a:gdLst>
                <a:gd name="T0" fmla="*/ 0 w 57"/>
                <a:gd name="T1" fmla="*/ 150 h 150"/>
                <a:gd name="T2" fmla="*/ 3 w 57"/>
                <a:gd name="T3" fmla="*/ 150 h 150"/>
                <a:gd name="T4" fmla="*/ 6 w 57"/>
                <a:gd name="T5" fmla="*/ 144 h 150"/>
                <a:gd name="T6" fmla="*/ 12 w 57"/>
                <a:gd name="T7" fmla="*/ 138 h 150"/>
                <a:gd name="T8" fmla="*/ 15 w 57"/>
                <a:gd name="T9" fmla="*/ 129 h 150"/>
                <a:gd name="T10" fmla="*/ 21 w 57"/>
                <a:gd name="T11" fmla="*/ 105 h 150"/>
                <a:gd name="T12" fmla="*/ 27 w 57"/>
                <a:gd name="T13" fmla="*/ 81 h 150"/>
                <a:gd name="T14" fmla="*/ 36 w 57"/>
                <a:gd name="T15" fmla="*/ 54 h 150"/>
                <a:gd name="T16" fmla="*/ 42 w 57"/>
                <a:gd name="T17" fmla="*/ 30 h 150"/>
                <a:gd name="T18" fmla="*/ 51 w 57"/>
                <a:gd name="T19" fmla="*/ 9 h 150"/>
                <a:gd name="T20" fmla="*/ 54 w 57"/>
                <a:gd name="T21" fmla="*/ 3 h 150"/>
                <a:gd name="T22" fmla="*/ 57 w 57"/>
                <a:gd name="T23" fmla="*/ 0 h 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"/>
                <a:gd name="T37" fmla="*/ 0 h 150"/>
                <a:gd name="T38" fmla="*/ 57 w 57"/>
                <a:gd name="T39" fmla="*/ 150 h 1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" h="150">
                  <a:moveTo>
                    <a:pt x="0" y="150"/>
                  </a:moveTo>
                  <a:lnTo>
                    <a:pt x="3" y="150"/>
                  </a:lnTo>
                  <a:lnTo>
                    <a:pt x="6" y="144"/>
                  </a:lnTo>
                  <a:lnTo>
                    <a:pt x="12" y="138"/>
                  </a:lnTo>
                  <a:lnTo>
                    <a:pt x="15" y="129"/>
                  </a:lnTo>
                  <a:lnTo>
                    <a:pt x="21" y="105"/>
                  </a:lnTo>
                  <a:lnTo>
                    <a:pt x="27" y="81"/>
                  </a:lnTo>
                  <a:lnTo>
                    <a:pt x="36" y="54"/>
                  </a:lnTo>
                  <a:lnTo>
                    <a:pt x="42" y="30"/>
                  </a:lnTo>
                  <a:lnTo>
                    <a:pt x="51" y="9"/>
                  </a:lnTo>
                  <a:lnTo>
                    <a:pt x="54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8" name="Freeform 90"/>
            <p:cNvSpPr>
              <a:spLocks/>
            </p:cNvSpPr>
            <p:nvPr/>
          </p:nvSpPr>
          <p:spPr bwMode="auto">
            <a:xfrm>
              <a:off x="2476" y="2172"/>
              <a:ext cx="54" cy="75"/>
            </a:xfrm>
            <a:custGeom>
              <a:avLst/>
              <a:gdLst>
                <a:gd name="T0" fmla="*/ 0 w 54"/>
                <a:gd name="T1" fmla="*/ 0 h 75"/>
                <a:gd name="T2" fmla="*/ 6 w 54"/>
                <a:gd name="T3" fmla="*/ 0 h 75"/>
                <a:gd name="T4" fmla="*/ 15 w 54"/>
                <a:gd name="T5" fmla="*/ 3 h 75"/>
                <a:gd name="T6" fmla="*/ 21 w 54"/>
                <a:gd name="T7" fmla="*/ 15 h 75"/>
                <a:gd name="T8" fmla="*/ 27 w 54"/>
                <a:gd name="T9" fmla="*/ 27 h 75"/>
                <a:gd name="T10" fmla="*/ 42 w 54"/>
                <a:gd name="T11" fmla="*/ 54 h 75"/>
                <a:gd name="T12" fmla="*/ 48 w 54"/>
                <a:gd name="T13" fmla="*/ 66 h 75"/>
                <a:gd name="T14" fmla="*/ 54 w 54"/>
                <a:gd name="T15" fmla="*/ 75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75"/>
                <a:gd name="T26" fmla="*/ 54 w 54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75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15"/>
                  </a:lnTo>
                  <a:lnTo>
                    <a:pt x="27" y="27"/>
                  </a:lnTo>
                  <a:lnTo>
                    <a:pt x="42" y="54"/>
                  </a:lnTo>
                  <a:lnTo>
                    <a:pt x="48" y="66"/>
                  </a:lnTo>
                  <a:lnTo>
                    <a:pt x="54" y="75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9" name="Freeform 91"/>
            <p:cNvSpPr>
              <a:spLocks/>
            </p:cNvSpPr>
            <p:nvPr/>
          </p:nvSpPr>
          <p:spPr bwMode="auto">
            <a:xfrm>
              <a:off x="2530" y="2247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6 w 54"/>
                <a:gd name="T3" fmla="*/ 3 h 12"/>
                <a:gd name="T4" fmla="*/ 12 w 54"/>
                <a:gd name="T5" fmla="*/ 6 h 12"/>
                <a:gd name="T6" fmla="*/ 27 w 54"/>
                <a:gd name="T7" fmla="*/ 6 h 12"/>
                <a:gd name="T8" fmla="*/ 39 w 54"/>
                <a:gd name="T9" fmla="*/ 9 h 12"/>
                <a:gd name="T10" fmla="*/ 54 w 54"/>
                <a:gd name="T11" fmla="*/ 1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2"/>
                <a:gd name="T20" fmla="*/ 54 w 5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2">
                  <a:moveTo>
                    <a:pt x="0" y="0"/>
                  </a:moveTo>
                  <a:lnTo>
                    <a:pt x="6" y="3"/>
                  </a:lnTo>
                  <a:lnTo>
                    <a:pt x="12" y="6"/>
                  </a:lnTo>
                  <a:lnTo>
                    <a:pt x="27" y="6"/>
                  </a:lnTo>
                  <a:lnTo>
                    <a:pt x="39" y="9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0" name="Freeform 92"/>
            <p:cNvSpPr>
              <a:spLocks/>
            </p:cNvSpPr>
            <p:nvPr/>
          </p:nvSpPr>
          <p:spPr bwMode="auto">
            <a:xfrm>
              <a:off x="2584" y="2259"/>
              <a:ext cx="57" cy="51"/>
            </a:xfrm>
            <a:custGeom>
              <a:avLst/>
              <a:gdLst>
                <a:gd name="T0" fmla="*/ 0 w 57"/>
                <a:gd name="T1" fmla="*/ 0 h 51"/>
                <a:gd name="T2" fmla="*/ 15 w 57"/>
                <a:gd name="T3" fmla="*/ 12 h 51"/>
                <a:gd name="T4" fmla="*/ 27 w 57"/>
                <a:gd name="T5" fmla="*/ 27 h 51"/>
                <a:gd name="T6" fmla="*/ 42 w 57"/>
                <a:gd name="T7" fmla="*/ 42 h 51"/>
                <a:gd name="T8" fmla="*/ 57 w 57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1"/>
                <a:gd name="T17" fmla="*/ 57 w 57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1">
                  <a:moveTo>
                    <a:pt x="0" y="0"/>
                  </a:moveTo>
                  <a:lnTo>
                    <a:pt x="15" y="12"/>
                  </a:lnTo>
                  <a:lnTo>
                    <a:pt x="27" y="27"/>
                  </a:lnTo>
                  <a:lnTo>
                    <a:pt x="42" y="42"/>
                  </a:lnTo>
                  <a:lnTo>
                    <a:pt x="57" y="5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1" name="Freeform 93"/>
            <p:cNvSpPr>
              <a:spLocks/>
            </p:cNvSpPr>
            <p:nvPr/>
          </p:nvSpPr>
          <p:spPr bwMode="auto">
            <a:xfrm>
              <a:off x="2641" y="2310"/>
              <a:ext cx="55" cy="3"/>
            </a:xfrm>
            <a:custGeom>
              <a:avLst/>
              <a:gdLst>
                <a:gd name="T0" fmla="*/ 0 w 55"/>
                <a:gd name="T1" fmla="*/ 0 h 3"/>
                <a:gd name="T2" fmla="*/ 16 w 55"/>
                <a:gd name="T3" fmla="*/ 3 h 3"/>
                <a:gd name="T4" fmla="*/ 28 w 55"/>
                <a:gd name="T5" fmla="*/ 3 h 3"/>
                <a:gd name="T6" fmla="*/ 43 w 55"/>
                <a:gd name="T7" fmla="*/ 0 h 3"/>
                <a:gd name="T8" fmla="*/ 55 w 55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"/>
                <a:gd name="T17" fmla="*/ 55 w 55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">
                  <a:moveTo>
                    <a:pt x="0" y="0"/>
                  </a:moveTo>
                  <a:lnTo>
                    <a:pt x="16" y="3"/>
                  </a:lnTo>
                  <a:lnTo>
                    <a:pt x="28" y="3"/>
                  </a:lnTo>
                  <a:lnTo>
                    <a:pt x="43" y="0"/>
                  </a:lnTo>
                  <a:lnTo>
                    <a:pt x="5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2" name="Freeform 94"/>
            <p:cNvSpPr>
              <a:spLocks/>
            </p:cNvSpPr>
            <p:nvPr/>
          </p:nvSpPr>
          <p:spPr bwMode="auto">
            <a:xfrm>
              <a:off x="2696" y="2313"/>
              <a:ext cx="54" cy="46"/>
            </a:xfrm>
            <a:custGeom>
              <a:avLst/>
              <a:gdLst>
                <a:gd name="T0" fmla="*/ 0 w 54"/>
                <a:gd name="T1" fmla="*/ 0 h 46"/>
                <a:gd name="T2" fmla="*/ 12 w 54"/>
                <a:gd name="T3" fmla="*/ 9 h 46"/>
                <a:gd name="T4" fmla="*/ 27 w 54"/>
                <a:gd name="T5" fmla="*/ 21 h 46"/>
                <a:gd name="T6" fmla="*/ 39 w 54"/>
                <a:gd name="T7" fmla="*/ 36 h 46"/>
                <a:gd name="T8" fmla="*/ 54 w 54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6"/>
                <a:gd name="T17" fmla="*/ 54 w 5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6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9" y="36"/>
                  </a:lnTo>
                  <a:lnTo>
                    <a:pt x="54" y="4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3" name="Freeform 95"/>
            <p:cNvSpPr>
              <a:spLocks/>
            </p:cNvSpPr>
            <p:nvPr/>
          </p:nvSpPr>
          <p:spPr bwMode="auto">
            <a:xfrm>
              <a:off x="2750" y="2359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4" name="Freeform 96"/>
            <p:cNvSpPr>
              <a:spLocks/>
            </p:cNvSpPr>
            <p:nvPr/>
          </p:nvSpPr>
          <p:spPr bwMode="auto">
            <a:xfrm>
              <a:off x="2804" y="2365"/>
              <a:ext cx="57" cy="39"/>
            </a:xfrm>
            <a:custGeom>
              <a:avLst/>
              <a:gdLst>
                <a:gd name="T0" fmla="*/ 0 w 57"/>
                <a:gd name="T1" fmla="*/ 0 h 39"/>
                <a:gd name="T2" fmla="*/ 15 w 57"/>
                <a:gd name="T3" fmla="*/ 9 h 39"/>
                <a:gd name="T4" fmla="*/ 27 w 57"/>
                <a:gd name="T5" fmla="*/ 21 h 39"/>
                <a:gd name="T6" fmla="*/ 42 w 57"/>
                <a:gd name="T7" fmla="*/ 30 h 39"/>
                <a:gd name="T8" fmla="*/ 57 w 57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9"/>
                <a:gd name="T17" fmla="*/ 57 w 5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9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0"/>
                  </a:lnTo>
                  <a:lnTo>
                    <a:pt x="57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5" name="Freeform 97"/>
            <p:cNvSpPr>
              <a:spLocks/>
            </p:cNvSpPr>
            <p:nvPr/>
          </p:nvSpPr>
          <p:spPr bwMode="auto">
            <a:xfrm>
              <a:off x="2861" y="240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15 w 54"/>
                <a:gd name="T3" fmla="*/ 3 h 3"/>
                <a:gd name="T4" fmla="*/ 27 w 54"/>
                <a:gd name="T5" fmla="*/ 0 h 3"/>
                <a:gd name="T6" fmla="*/ 42 w 54"/>
                <a:gd name="T7" fmla="*/ 0 h 3"/>
                <a:gd name="T8" fmla="*/ 54 w 54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"/>
                <a:gd name="T17" fmla="*/ 54 w 5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">
                  <a:moveTo>
                    <a:pt x="0" y="0"/>
                  </a:moveTo>
                  <a:lnTo>
                    <a:pt x="15" y="3"/>
                  </a:lnTo>
                  <a:lnTo>
                    <a:pt x="27" y="0"/>
                  </a:lnTo>
                  <a:lnTo>
                    <a:pt x="42" y="0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6" name="Freeform 98"/>
            <p:cNvSpPr>
              <a:spLocks/>
            </p:cNvSpPr>
            <p:nvPr/>
          </p:nvSpPr>
          <p:spPr bwMode="auto">
            <a:xfrm>
              <a:off x="2915" y="2407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2 w 54"/>
                <a:gd name="T3" fmla="*/ 9 h 39"/>
                <a:gd name="T4" fmla="*/ 27 w 54"/>
                <a:gd name="T5" fmla="*/ 18 h 39"/>
                <a:gd name="T6" fmla="*/ 39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2" y="9"/>
                  </a:lnTo>
                  <a:lnTo>
                    <a:pt x="27" y="18"/>
                  </a:lnTo>
                  <a:lnTo>
                    <a:pt x="39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7" name="Freeform 99"/>
            <p:cNvSpPr>
              <a:spLocks/>
            </p:cNvSpPr>
            <p:nvPr/>
          </p:nvSpPr>
          <p:spPr bwMode="auto">
            <a:xfrm>
              <a:off x="2969" y="2446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15 w 57"/>
                <a:gd name="T3" fmla="*/ 3 h 6"/>
                <a:gd name="T4" fmla="*/ 27 w 57"/>
                <a:gd name="T5" fmla="*/ 3 h 6"/>
                <a:gd name="T6" fmla="*/ 42 w 57"/>
                <a:gd name="T7" fmla="*/ 3 h 6"/>
                <a:gd name="T8" fmla="*/ 57 w 57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0" y="0"/>
                  </a:moveTo>
                  <a:lnTo>
                    <a:pt x="15" y="3"/>
                  </a:lnTo>
                  <a:lnTo>
                    <a:pt x="27" y="3"/>
                  </a:lnTo>
                  <a:lnTo>
                    <a:pt x="42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8" name="Freeform 100"/>
            <p:cNvSpPr>
              <a:spLocks/>
            </p:cNvSpPr>
            <p:nvPr/>
          </p:nvSpPr>
          <p:spPr bwMode="auto">
            <a:xfrm>
              <a:off x="3026" y="2452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5 w 54"/>
                <a:gd name="T3" fmla="*/ 9 h 39"/>
                <a:gd name="T4" fmla="*/ 27 w 54"/>
                <a:gd name="T5" fmla="*/ 18 h 39"/>
                <a:gd name="T6" fmla="*/ 42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5" y="9"/>
                  </a:lnTo>
                  <a:lnTo>
                    <a:pt x="27" y="18"/>
                  </a:lnTo>
                  <a:lnTo>
                    <a:pt x="42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9" name="Freeform 101"/>
            <p:cNvSpPr>
              <a:spLocks/>
            </p:cNvSpPr>
            <p:nvPr/>
          </p:nvSpPr>
          <p:spPr bwMode="auto">
            <a:xfrm>
              <a:off x="3080" y="2491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0" name="Freeform 102"/>
            <p:cNvSpPr>
              <a:spLocks/>
            </p:cNvSpPr>
            <p:nvPr/>
          </p:nvSpPr>
          <p:spPr bwMode="auto">
            <a:xfrm>
              <a:off x="3134" y="2497"/>
              <a:ext cx="57" cy="42"/>
            </a:xfrm>
            <a:custGeom>
              <a:avLst/>
              <a:gdLst>
                <a:gd name="T0" fmla="*/ 0 w 57"/>
                <a:gd name="T1" fmla="*/ 0 h 42"/>
                <a:gd name="T2" fmla="*/ 15 w 57"/>
                <a:gd name="T3" fmla="*/ 9 h 42"/>
                <a:gd name="T4" fmla="*/ 27 w 57"/>
                <a:gd name="T5" fmla="*/ 21 h 42"/>
                <a:gd name="T6" fmla="*/ 42 w 57"/>
                <a:gd name="T7" fmla="*/ 33 h 42"/>
                <a:gd name="T8" fmla="*/ 57 w 57"/>
                <a:gd name="T9" fmla="*/ 42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2"/>
                <a:gd name="T17" fmla="*/ 57 w 5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2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3"/>
                  </a:lnTo>
                  <a:lnTo>
                    <a:pt x="57" y="4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1" name="Freeform 103"/>
            <p:cNvSpPr>
              <a:spLocks/>
            </p:cNvSpPr>
            <p:nvPr/>
          </p:nvSpPr>
          <p:spPr bwMode="auto">
            <a:xfrm>
              <a:off x="3191" y="2539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15 w 54"/>
                <a:gd name="T3" fmla="*/ 3 h 12"/>
                <a:gd name="T4" fmla="*/ 27 w 54"/>
                <a:gd name="T5" fmla="*/ 6 h 12"/>
                <a:gd name="T6" fmla="*/ 42 w 54"/>
                <a:gd name="T7" fmla="*/ 6 h 12"/>
                <a:gd name="T8" fmla="*/ 54 w 54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2"/>
                <a:gd name="T17" fmla="*/ 54 w 54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2">
                  <a:moveTo>
                    <a:pt x="0" y="0"/>
                  </a:moveTo>
                  <a:lnTo>
                    <a:pt x="15" y="3"/>
                  </a:lnTo>
                  <a:lnTo>
                    <a:pt x="27" y="6"/>
                  </a:lnTo>
                  <a:lnTo>
                    <a:pt x="42" y="6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2" name="Freeform 104"/>
            <p:cNvSpPr>
              <a:spLocks/>
            </p:cNvSpPr>
            <p:nvPr/>
          </p:nvSpPr>
          <p:spPr bwMode="auto">
            <a:xfrm>
              <a:off x="3245" y="2551"/>
              <a:ext cx="54" cy="48"/>
            </a:xfrm>
            <a:custGeom>
              <a:avLst/>
              <a:gdLst>
                <a:gd name="T0" fmla="*/ 0 w 54"/>
                <a:gd name="T1" fmla="*/ 0 h 48"/>
                <a:gd name="T2" fmla="*/ 12 w 54"/>
                <a:gd name="T3" fmla="*/ 9 h 48"/>
                <a:gd name="T4" fmla="*/ 27 w 54"/>
                <a:gd name="T5" fmla="*/ 24 h 48"/>
                <a:gd name="T6" fmla="*/ 39 w 54"/>
                <a:gd name="T7" fmla="*/ 36 h 48"/>
                <a:gd name="T8" fmla="*/ 54 w 54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8"/>
                <a:gd name="T17" fmla="*/ 54 w 5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8">
                  <a:moveTo>
                    <a:pt x="0" y="0"/>
                  </a:moveTo>
                  <a:lnTo>
                    <a:pt x="12" y="9"/>
                  </a:lnTo>
                  <a:lnTo>
                    <a:pt x="27" y="24"/>
                  </a:lnTo>
                  <a:lnTo>
                    <a:pt x="39" y="36"/>
                  </a:lnTo>
                  <a:lnTo>
                    <a:pt x="54" y="4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3" name="Freeform 105"/>
            <p:cNvSpPr>
              <a:spLocks/>
            </p:cNvSpPr>
            <p:nvPr/>
          </p:nvSpPr>
          <p:spPr bwMode="auto">
            <a:xfrm>
              <a:off x="3299" y="2599"/>
              <a:ext cx="54" cy="27"/>
            </a:xfrm>
            <a:custGeom>
              <a:avLst/>
              <a:gdLst>
                <a:gd name="T0" fmla="*/ 0 w 54"/>
                <a:gd name="T1" fmla="*/ 0 h 27"/>
                <a:gd name="T2" fmla="*/ 12 w 54"/>
                <a:gd name="T3" fmla="*/ 6 h 27"/>
                <a:gd name="T4" fmla="*/ 27 w 54"/>
                <a:gd name="T5" fmla="*/ 12 h 27"/>
                <a:gd name="T6" fmla="*/ 39 w 54"/>
                <a:gd name="T7" fmla="*/ 18 h 27"/>
                <a:gd name="T8" fmla="*/ 54 w 54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27"/>
                <a:gd name="T17" fmla="*/ 54 w 5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27">
                  <a:moveTo>
                    <a:pt x="0" y="0"/>
                  </a:moveTo>
                  <a:lnTo>
                    <a:pt x="12" y="6"/>
                  </a:lnTo>
                  <a:lnTo>
                    <a:pt x="27" y="12"/>
                  </a:lnTo>
                  <a:lnTo>
                    <a:pt x="39" y="18"/>
                  </a:lnTo>
                  <a:lnTo>
                    <a:pt x="54" y="2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4" name="Freeform 106"/>
            <p:cNvSpPr>
              <a:spLocks/>
            </p:cNvSpPr>
            <p:nvPr/>
          </p:nvSpPr>
          <p:spPr bwMode="auto">
            <a:xfrm>
              <a:off x="3353" y="2626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15 w 57"/>
                <a:gd name="T3" fmla="*/ 15 h 69"/>
                <a:gd name="T4" fmla="*/ 27 w 57"/>
                <a:gd name="T5" fmla="*/ 30 h 69"/>
                <a:gd name="T6" fmla="*/ 57 w 57"/>
                <a:gd name="T7" fmla="*/ 69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69"/>
                <a:gd name="T14" fmla="*/ 57 w 57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69">
                  <a:moveTo>
                    <a:pt x="0" y="0"/>
                  </a:moveTo>
                  <a:lnTo>
                    <a:pt x="15" y="15"/>
                  </a:lnTo>
                  <a:lnTo>
                    <a:pt x="27" y="30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5" name="Freeform 107"/>
            <p:cNvSpPr>
              <a:spLocks/>
            </p:cNvSpPr>
            <p:nvPr/>
          </p:nvSpPr>
          <p:spPr bwMode="auto">
            <a:xfrm>
              <a:off x="3410" y="2695"/>
              <a:ext cx="54" cy="78"/>
            </a:xfrm>
            <a:custGeom>
              <a:avLst/>
              <a:gdLst>
                <a:gd name="T0" fmla="*/ 0 w 54"/>
                <a:gd name="T1" fmla="*/ 0 h 78"/>
                <a:gd name="T2" fmla="*/ 27 w 54"/>
                <a:gd name="T3" fmla="*/ 39 h 78"/>
                <a:gd name="T4" fmla="*/ 54 w 54"/>
                <a:gd name="T5" fmla="*/ 78 h 78"/>
                <a:gd name="T6" fmla="*/ 0 60000 65536"/>
                <a:gd name="T7" fmla="*/ 0 60000 65536"/>
                <a:gd name="T8" fmla="*/ 0 60000 65536"/>
                <a:gd name="T9" fmla="*/ 0 w 54"/>
                <a:gd name="T10" fmla="*/ 0 h 78"/>
                <a:gd name="T11" fmla="*/ 54 w 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78">
                  <a:moveTo>
                    <a:pt x="0" y="0"/>
                  </a:moveTo>
                  <a:lnTo>
                    <a:pt x="27" y="39"/>
                  </a:lnTo>
                  <a:lnTo>
                    <a:pt x="54" y="7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6926" name="Line 30"/>
          <p:cNvSpPr>
            <a:spLocks noChangeShapeType="1"/>
          </p:cNvSpPr>
          <p:nvPr/>
        </p:nvSpPr>
        <p:spPr bwMode="auto">
          <a:xfrm flipH="1" flipV="1">
            <a:off x="7223125" y="4195763"/>
            <a:ext cx="4763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27" name="Text Box 109"/>
          <p:cNvSpPr txBox="1">
            <a:spLocks noChangeArrowheads="1"/>
          </p:cNvSpPr>
          <p:nvPr/>
        </p:nvSpPr>
        <p:spPr bwMode="auto">
          <a:xfrm rot="-5400000">
            <a:off x="6720681" y="45172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36928" name="Line 30"/>
          <p:cNvSpPr>
            <a:spLocks noChangeShapeType="1"/>
          </p:cNvSpPr>
          <p:nvPr/>
        </p:nvSpPr>
        <p:spPr bwMode="auto">
          <a:xfrm>
            <a:off x="6950075" y="5195888"/>
            <a:ext cx="198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29" name="Text Box 112"/>
          <p:cNvSpPr txBox="1">
            <a:spLocks noChangeArrowheads="1"/>
          </p:cNvSpPr>
          <p:nvPr/>
        </p:nvSpPr>
        <p:spPr bwMode="auto">
          <a:xfrm>
            <a:off x="8432800" y="5181600"/>
            <a:ext cx="614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Time</a:t>
            </a:r>
          </a:p>
        </p:txBody>
      </p:sp>
      <p:sp>
        <p:nvSpPr>
          <p:cNvPr id="36930" name="AutoShape 114"/>
          <p:cNvSpPr>
            <a:spLocks noChangeArrowheads="1"/>
          </p:cNvSpPr>
          <p:nvPr/>
        </p:nvSpPr>
        <p:spPr bwMode="auto">
          <a:xfrm>
            <a:off x="2441575" y="4683125"/>
            <a:ext cx="4117975" cy="141922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31" name="AutoShape 115"/>
          <p:cNvSpPr>
            <a:spLocks noChangeArrowheads="1"/>
          </p:cNvSpPr>
          <p:nvPr/>
        </p:nvSpPr>
        <p:spPr bwMode="auto">
          <a:xfrm rot="1539148">
            <a:off x="2170113" y="5327650"/>
            <a:ext cx="679450" cy="485775"/>
          </a:xfrm>
          <a:prstGeom prst="rightArrow">
            <a:avLst>
              <a:gd name="adj1" fmla="val 50000"/>
              <a:gd name="adj2" fmla="val 34967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32" name="AutoShape 116"/>
          <p:cNvSpPr>
            <a:spLocks noChangeArrowheads="1"/>
          </p:cNvSpPr>
          <p:nvPr/>
        </p:nvSpPr>
        <p:spPr bwMode="auto">
          <a:xfrm rot="-1702509">
            <a:off x="6326188" y="5321300"/>
            <a:ext cx="601662" cy="485775"/>
          </a:xfrm>
          <a:prstGeom prst="rightArrow">
            <a:avLst>
              <a:gd name="adj1" fmla="val 50000"/>
              <a:gd name="adj2" fmla="val 30964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33" name="Text Box 117"/>
          <p:cNvSpPr txBox="1">
            <a:spLocks noChangeArrowheads="1"/>
          </p:cNvSpPr>
          <p:nvPr/>
        </p:nvSpPr>
        <p:spPr bwMode="auto">
          <a:xfrm>
            <a:off x="7951788" y="48323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08000"/>
                </a:solidFill>
              </a:rPr>
              <a:t>DCT</a:t>
            </a:r>
          </a:p>
        </p:txBody>
      </p:sp>
      <p:sp>
        <p:nvSpPr>
          <p:cNvPr id="36934" name="Text Box 118"/>
          <p:cNvSpPr txBox="1">
            <a:spLocks noChangeArrowheads="1"/>
          </p:cNvSpPr>
          <p:nvPr/>
        </p:nvSpPr>
        <p:spPr bwMode="auto">
          <a:xfrm>
            <a:off x="8161338" y="41021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12BFF"/>
                </a:solidFill>
              </a:rPr>
              <a:t>IDFT</a:t>
            </a:r>
          </a:p>
        </p:txBody>
      </p:sp>
      <p:sp>
        <p:nvSpPr>
          <p:cNvPr id="36935" name="Rectangle 120"/>
          <p:cNvSpPr>
            <a:spLocks noGrp="1" noChangeArrowheads="1"/>
          </p:cNvSpPr>
          <p:nvPr>
            <p:ph type="body" idx="4294967295"/>
          </p:nvPr>
        </p:nvSpPr>
        <p:spPr>
          <a:xfrm>
            <a:off x="153988" y="1349375"/>
            <a:ext cx="8820150" cy="1798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IDFT and DCT can create time-domain components.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IDFT, the discontinuity at the band edges results in a spreading of energy in the impulse response since DFT assumes that the frequency response is periodic, which causes large CSI error.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DCT can reduce the high-frequency components compared to DFT since it assumes mirror extension of the original data.</a:t>
            </a:r>
          </a:p>
        </p:txBody>
      </p:sp>
      <p:sp>
        <p:nvSpPr>
          <p:cNvPr id="36936" name="Text Box 121"/>
          <p:cNvSpPr txBox="1">
            <a:spLocks noChangeArrowheads="1"/>
          </p:cNvSpPr>
          <p:nvPr/>
        </p:nvSpPr>
        <p:spPr bwMode="auto">
          <a:xfrm>
            <a:off x="4024313" y="5126038"/>
            <a:ext cx="1077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Continuity</a:t>
            </a:r>
          </a:p>
        </p:txBody>
      </p:sp>
      <p:sp>
        <p:nvSpPr>
          <p:cNvPr id="36937" name="Oval 122"/>
          <p:cNvSpPr>
            <a:spLocks noChangeArrowheads="1"/>
          </p:cNvSpPr>
          <p:nvPr/>
        </p:nvSpPr>
        <p:spPr bwMode="auto">
          <a:xfrm>
            <a:off x="4437063" y="4776788"/>
            <a:ext cx="195262" cy="18732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38" name="Line 49"/>
          <p:cNvSpPr>
            <a:spLocks noChangeShapeType="1"/>
          </p:cNvSpPr>
          <p:nvPr/>
        </p:nvSpPr>
        <p:spPr bwMode="auto">
          <a:xfrm flipV="1">
            <a:off x="7335838" y="5299075"/>
            <a:ext cx="5429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39" name="Text Box 52"/>
          <p:cNvSpPr txBox="1">
            <a:spLocks noChangeArrowheads="1"/>
          </p:cNvSpPr>
          <p:nvPr/>
        </p:nvSpPr>
        <p:spPr bwMode="auto">
          <a:xfrm>
            <a:off x="7412038" y="5270500"/>
            <a:ext cx="45878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400" i="1"/>
              <a:t>N</a:t>
            </a:r>
            <a:r>
              <a:rPr kumimoji="0" lang="en-US" altLang="ja-JP" sz="1400" i="1" baseline="-25000"/>
              <a:t>g</a:t>
            </a:r>
          </a:p>
        </p:txBody>
      </p:sp>
      <p:sp>
        <p:nvSpPr>
          <p:cNvPr id="36940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36941" name="Text Box 127"/>
          <p:cNvSpPr txBox="1">
            <a:spLocks noChangeArrowheads="1"/>
          </p:cNvSpPr>
          <p:nvPr/>
        </p:nvSpPr>
        <p:spPr bwMode="auto">
          <a:xfrm>
            <a:off x="2068513" y="6099175"/>
            <a:ext cx="4989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DCT is suitable for time-domain conversion.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23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F8E1059-F9C8-474C-9021-15D6A1022C37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3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6515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encoding procedure at each STA</a:t>
            </a:r>
          </a:p>
        </p:txBody>
      </p:sp>
      <p:sp>
        <p:nvSpPr>
          <p:cNvPr id="123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70038"/>
            <a:ext cx="7772400" cy="4875212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channel impulse response estimate is obtained by applying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-point DCT to each group of upper and lower consecutive FD-CSI estimates since there are no CSI components around DC.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scaling ratio is calculated and quantized to 3 bits as FB encoding scheme in 11n; only the first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L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 are used.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real and imaginary parts of each component in the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L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 of the impulse response are quantized to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bits.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25563" y="2486025"/>
          <a:ext cx="4046537" cy="701675"/>
        </p:xfrm>
        <a:graphic>
          <a:graphicData uri="http://schemas.openxmlformats.org/presentationml/2006/ole">
            <p:oleObj spid="_x0000_s12292" name="数式" r:id="rId3" imgW="2844720" imgH="48240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5691188" y="2501900"/>
          <a:ext cx="2055812" cy="706438"/>
        </p:xfrm>
        <a:graphic>
          <a:graphicData uri="http://schemas.openxmlformats.org/presentationml/2006/ole">
            <p:oleObj spid="_x0000_s12294" name="数式" r:id="rId4" imgW="1473120" imgH="507960" progId="Equation.3">
              <p:embed/>
            </p:oleObj>
          </a:graphicData>
        </a:graphic>
      </p:graphicFrame>
      <p:sp>
        <p:nvSpPr>
          <p:cNvPr id="12335" name="Line 28"/>
          <p:cNvSpPr>
            <a:spLocks noChangeShapeType="1"/>
          </p:cNvSpPr>
          <p:nvPr/>
        </p:nvSpPr>
        <p:spPr bwMode="auto">
          <a:xfrm>
            <a:off x="2214563" y="4456113"/>
            <a:ext cx="47545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6" name="Line 29"/>
          <p:cNvSpPr>
            <a:spLocks noChangeShapeType="1"/>
          </p:cNvSpPr>
          <p:nvPr/>
        </p:nvSpPr>
        <p:spPr bwMode="auto">
          <a:xfrm flipV="1">
            <a:off x="2611438" y="3657600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7" name="Line 30"/>
          <p:cNvSpPr>
            <a:spLocks noChangeShapeType="1"/>
          </p:cNvSpPr>
          <p:nvPr/>
        </p:nvSpPr>
        <p:spPr bwMode="auto">
          <a:xfrm flipV="1">
            <a:off x="2827338" y="3667125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8" name="Text Box 31"/>
          <p:cNvSpPr txBox="1">
            <a:spLocks noChangeArrowheads="1"/>
          </p:cNvSpPr>
          <p:nvPr/>
        </p:nvSpPr>
        <p:spPr bwMode="auto">
          <a:xfrm>
            <a:off x="6686550" y="4456113"/>
            <a:ext cx="1174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Subcarrier </a:t>
            </a:r>
            <a:r>
              <a:rPr lang="en-US" altLang="ja-JP" sz="1600" i="1"/>
              <a:t>k</a:t>
            </a:r>
          </a:p>
        </p:txBody>
      </p:sp>
      <p:sp>
        <p:nvSpPr>
          <p:cNvPr id="12339" name="AutoShape 32"/>
          <p:cNvSpPr>
            <a:spLocks/>
          </p:cNvSpPr>
          <p:nvPr/>
        </p:nvSpPr>
        <p:spPr bwMode="auto">
          <a:xfrm rot="5400000">
            <a:off x="3273425" y="3779838"/>
            <a:ext cx="134938" cy="1579562"/>
          </a:xfrm>
          <a:prstGeom prst="rightBrace">
            <a:avLst>
              <a:gd name="adj1" fmla="val 975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0" name="AutoShape 33"/>
          <p:cNvSpPr>
            <a:spLocks/>
          </p:cNvSpPr>
          <p:nvPr/>
        </p:nvSpPr>
        <p:spPr bwMode="auto">
          <a:xfrm rot="5400000">
            <a:off x="5655469" y="3775869"/>
            <a:ext cx="142875" cy="1665287"/>
          </a:xfrm>
          <a:prstGeom prst="rightBrace">
            <a:avLst>
              <a:gd name="adj1" fmla="val 971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1" name="Text Box 34"/>
          <p:cNvSpPr txBox="1">
            <a:spLocks noChangeArrowheads="1"/>
          </p:cNvSpPr>
          <p:nvPr/>
        </p:nvSpPr>
        <p:spPr bwMode="auto">
          <a:xfrm>
            <a:off x="2660650" y="464185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s</a:t>
            </a:r>
            <a:r>
              <a:rPr lang="en-US" altLang="ja-JP" sz="1600"/>
              <a:t>-point DCT</a:t>
            </a:r>
          </a:p>
        </p:txBody>
      </p:sp>
      <p:sp>
        <p:nvSpPr>
          <p:cNvPr id="12342" name="Text Box 35"/>
          <p:cNvSpPr txBox="1">
            <a:spLocks noChangeArrowheads="1"/>
          </p:cNvSpPr>
          <p:nvPr/>
        </p:nvSpPr>
        <p:spPr bwMode="auto">
          <a:xfrm>
            <a:off x="4235450" y="4630738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DC</a:t>
            </a:r>
          </a:p>
        </p:txBody>
      </p:sp>
      <p:sp>
        <p:nvSpPr>
          <p:cNvPr id="12343" name="Line 36"/>
          <p:cNvSpPr>
            <a:spLocks noChangeShapeType="1"/>
          </p:cNvSpPr>
          <p:nvPr/>
        </p:nvSpPr>
        <p:spPr bwMode="auto">
          <a:xfrm flipH="1" flipV="1">
            <a:off x="4324350" y="3636963"/>
            <a:ext cx="7938" cy="819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4" name="Line 37"/>
          <p:cNvSpPr>
            <a:spLocks noChangeShapeType="1"/>
          </p:cNvSpPr>
          <p:nvPr/>
        </p:nvSpPr>
        <p:spPr bwMode="auto">
          <a:xfrm flipH="1" flipV="1">
            <a:off x="4527550" y="3621088"/>
            <a:ext cx="6350" cy="83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5" name="Line 38"/>
          <p:cNvSpPr>
            <a:spLocks noChangeShapeType="1"/>
          </p:cNvSpPr>
          <p:nvPr/>
        </p:nvSpPr>
        <p:spPr bwMode="auto">
          <a:xfrm flipH="1" flipV="1">
            <a:off x="4705350" y="3621088"/>
            <a:ext cx="7938" cy="83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6" name="AutoShape 39"/>
          <p:cNvSpPr>
            <a:spLocks/>
          </p:cNvSpPr>
          <p:nvPr/>
        </p:nvSpPr>
        <p:spPr bwMode="auto">
          <a:xfrm rot="5400000">
            <a:off x="4409281" y="4355307"/>
            <a:ext cx="163513" cy="457200"/>
          </a:xfrm>
          <a:prstGeom prst="rightBrace">
            <a:avLst>
              <a:gd name="adj1" fmla="val 233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7" name="Text Box 40"/>
          <p:cNvSpPr txBox="1">
            <a:spLocks noChangeArrowheads="1"/>
          </p:cNvSpPr>
          <p:nvPr/>
        </p:nvSpPr>
        <p:spPr bwMode="auto">
          <a:xfrm>
            <a:off x="5080000" y="4646613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s</a:t>
            </a:r>
            <a:r>
              <a:rPr lang="en-US" altLang="ja-JP" sz="1600"/>
              <a:t>-point DCT</a:t>
            </a:r>
          </a:p>
        </p:txBody>
      </p:sp>
      <p:graphicFrame>
        <p:nvGraphicFramePr>
          <p:cNvPr id="12329" name="Object 41"/>
          <p:cNvGraphicFramePr>
            <a:graphicFrameLocks noChangeAspect="1"/>
          </p:cNvGraphicFramePr>
          <p:nvPr/>
        </p:nvGraphicFramePr>
        <p:xfrm>
          <a:off x="3079750" y="3856038"/>
          <a:ext cx="503238" cy="215900"/>
        </p:xfrm>
        <a:graphic>
          <a:graphicData uri="http://schemas.openxmlformats.org/presentationml/2006/ole">
            <p:oleObj spid="_x0000_s12329" name="数式" r:id="rId5" imgW="177480" imgH="75960" progId="Equation.3">
              <p:embed/>
            </p:oleObj>
          </a:graphicData>
        </a:graphic>
      </p:graphicFrame>
      <p:graphicFrame>
        <p:nvGraphicFramePr>
          <p:cNvPr id="12330" name="Object 42"/>
          <p:cNvGraphicFramePr>
            <a:graphicFrameLocks noChangeAspect="1"/>
          </p:cNvGraphicFramePr>
          <p:nvPr/>
        </p:nvGraphicFramePr>
        <p:xfrm>
          <a:off x="5453063" y="3854450"/>
          <a:ext cx="503237" cy="215900"/>
        </p:xfrm>
        <a:graphic>
          <a:graphicData uri="http://schemas.openxmlformats.org/presentationml/2006/ole">
            <p:oleObj spid="_x0000_s12330" name="数式" r:id="rId6" imgW="177480" imgH="75960" progId="Equation.3">
              <p:embed/>
            </p:oleObj>
          </a:graphicData>
        </a:graphic>
      </p:graphicFrame>
      <p:sp>
        <p:nvSpPr>
          <p:cNvPr id="12348" name="Line 43"/>
          <p:cNvSpPr>
            <a:spLocks noChangeShapeType="1"/>
          </p:cNvSpPr>
          <p:nvPr/>
        </p:nvSpPr>
        <p:spPr bwMode="auto">
          <a:xfrm flipV="1">
            <a:off x="3873500" y="3635375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9" name="Line 44"/>
          <p:cNvSpPr>
            <a:spLocks noChangeShapeType="1"/>
          </p:cNvSpPr>
          <p:nvPr/>
        </p:nvSpPr>
        <p:spPr bwMode="auto">
          <a:xfrm flipV="1">
            <a:off x="4089400" y="3644900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0" name="Line 45"/>
          <p:cNvSpPr>
            <a:spLocks noChangeShapeType="1"/>
          </p:cNvSpPr>
          <p:nvPr/>
        </p:nvSpPr>
        <p:spPr bwMode="auto">
          <a:xfrm flipV="1">
            <a:off x="4941888" y="3629025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1" name="Line 46"/>
          <p:cNvSpPr>
            <a:spLocks noChangeShapeType="1"/>
          </p:cNvSpPr>
          <p:nvPr/>
        </p:nvSpPr>
        <p:spPr bwMode="auto">
          <a:xfrm flipV="1">
            <a:off x="5157788" y="3638550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2" name="Line 47"/>
          <p:cNvSpPr>
            <a:spLocks noChangeShapeType="1"/>
          </p:cNvSpPr>
          <p:nvPr/>
        </p:nvSpPr>
        <p:spPr bwMode="auto">
          <a:xfrm flipV="1">
            <a:off x="6275388" y="3627438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3" name="Line 48"/>
          <p:cNvSpPr>
            <a:spLocks noChangeShapeType="1"/>
          </p:cNvSpPr>
          <p:nvPr/>
        </p:nvSpPr>
        <p:spPr bwMode="auto">
          <a:xfrm flipV="1">
            <a:off x="6491288" y="3636963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4" name="Text Box 53"/>
          <p:cNvSpPr txBox="1">
            <a:spLocks noChangeArrowheads="1"/>
          </p:cNvSpPr>
          <p:nvPr/>
        </p:nvSpPr>
        <p:spPr bwMode="auto">
          <a:xfrm>
            <a:off x="1290638" y="3198813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l</a:t>
            </a:r>
            <a:r>
              <a:rPr lang="en-US" altLang="ja-JP" sz="1600"/>
              <a:t>: sample index, </a:t>
            </a:r>
            <a:r>
              <a:rPr lang="en-US" altLang="ja-JP" sz="1600" i="1"/>
              <a:t>k</a:t>
            </a:r>
            <a:r>
              <a:rPr lang="en-US" altLang="ja-JP" sz="1600"/>
              <a:t>: subcarrier index, </a:t>
            </a:r>
            <a:r>
              <a:rPr lang="en-US" altLang="ja-JP" sz="1600" i="1"/>
              <a:t>n</a:t>
            </a:r>
            <a:r>
              <a:rPr lang="en-US" altLang="ja-JP" sz="1600"/>
              <a:t>: Rx antenna index, </a:t>
            </a:r>
            <a:r>
              <a:rPr lang="en-US" altLang="ja-JP" sz="1600" i="1"/>
              <a:t>m</a:t>
            </a:r>
            <a:r>
              <a:rPr lang="en-US" altLang="ja-JP" sz="1600"/>
              <a:t>: Tx antenna index</a:t>
            </a:r>
          </a:p>
        </p:txBody>
      </p:sp>
      <p:sp>
        <p:nvSpPr>
          <p:cNvPr id="12355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33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F84B4A6-B0A0-49C0-AAE9-F53943CE728E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decoding procedure at AP</a:t>
            </a:r>
          </a:p>
        </p:txBody>
      </p:sp>
      <p:sp>
        <p:nvSpPr>
          <p:cNvPr id="13352" name="Rectangle 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real and imaginary parts of each impulse response component are decoded to create the complex component.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Each component is then scaled using the values in the amplitude field as in 11n.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FD-CSI of upper/lower group is obtained by applying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-point IDCT to the impulse response.</a:t>
            </a:r>
          </a:p>
          <a:p>
            <a:pPr marL="457200" indent="-457200"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3347" name="Object 35"/>
          <p:cNvGraphicFramePr>
            <a:graphicFrameLocks noChangeAspect="1"/>
          </p:cNvGraphicFramePr>
          <p:nvPr/>
        </p:nvGraphicFramePr>
        <p:xfrm>
          <a:off x="1477963" y="4083050"/>
          <a:ext cx="4065587" cy="701675"/>
        </p:xfrm>
        <a:graphic>
          <a:graphicData uri="http://schemas.openxmlformats.org/presentationml/2006/ole">
            <p:oleObj spid="_x0000_s13347" name="数式" r:id="rId3" imgW="2857320" imgH="482400" progId="Equation.3">
              <p:embed/>
            </p:oleObj>
          </a:graphicData>
        </a:graphic>
      </p:graphicFrame>
      <p:graphicFrame>
        <p:nvGraphicFramePr>
          <p:cNvPr id="13348" name="Object 36"/>
          <p:cNvGraphicFramePr>
            <a:graphicFrameLocks noChangeAspect="1"/>
          </p:cNvGraphicFramePr>
          <p:nvPr/>
        </p:nvGraphicFramePr>
        <p:xfrm>
          <a:off x="5853113" y="4098925"/>
          <a:ext cx="2055812" cy="706438"/>
        </p:xfrm>
        <a:graphic>
          <a:graphicData uri="http://schemas.openxmlformats.org/presentationml/2006/ole">
            <p:oleObj spid="_x0000_s13348" name="数式" r:id="rId4" imgW="1473120" imgH="507960" progId="Equation.3">
              <p:embed/>
            </p:oleObj>
          </a:graphicData>
        </a:graphic>
      </p:graphicFrame>
      <p:sp>
        <p:nvSpPr>
          <p:cNvPr id="13353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39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DAAB1B48-13CC-4635-A494-B72C88B48B6C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731838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Performance comparison</a:t>
            </a:r>
          </a:p>
        </p:txBody>
      </p:sp>
      <p:sp>
        <p:nvSpPr>
          <p:cNvPr id="39940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39941" name="Text Box 15"/>
          <p:cNvSpPr txBox="1">
            <a:spLocks noChangeArrowheads="1"/>
          </p:cNvSpPr>
          <p:nvPr/>
        </p:nvSpPr>
        <p:spPr bwMode="auto">
          <a:xfrm>
            <a:off x="5770563" y="1160463"/>
            <a:ext cx="227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Simulation parameters</a:t>
            </a:r>
          </a:p>
        </p:txBody>
      </p:sp>
      <p:graphicFrame>
        <p:nvGraphicFramePr>
          <p:cNvPr id="40052" name="Group 116"/>
          <p:cNvGraphicFramePr>
            <a:graphicFrameLocks noGrp="1"/>
          </p:cNvGraphicFramePr>
          <p:nvPr/>
        </p:nvGraphicFramePr>
        <p:xfrm>
          <a:off x="4735513" y="1520825"/>
          <a:ext cx="4002087" cy="2346960"/>
        </p:xfrm>
        <a:graphic>
          <a:graphicData uri="http://schemas.openxmlformats.org/drawingml/2006/table">
            <a:tbl>
              <a:tblPr/>
              <a:tblGrid>
                <a:gridCol w="3111500"/>
                <a:gridCol w="8905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Model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subcarriers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AP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STA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TD-CSI components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DCT-point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9968" name="Group 43"/>
          <p:cNvGrpSpPr>
            <a:grpSpLocks/>
          </p:cNvGrpSpPr>
          <p:nvPr/>
        </p:nvGrpSpPr>
        <p:grpSpPr bwMode="auto">
          <a:xfrm>
            <a:off x="482600" y="1198563"/>
            <a:ext cx="4038600" cy="3721100"/>
            <a:chOff x="304" y="839"/>
            <a:chExt cx="2544" cy="2344"/>
          </a:xfrm>
        </p:grpSpPr>
        <p:pic>
          <p:nvPicPr>
            <p:cNvPr id="39982" name="Picture 1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" y="839"/>
              <a:ext cx="2544" cy="2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83" name="Arc 136"/>
            <p:cNvSpPr>
              <a:spLocks/>
            </p:cNvSpPr>
            <p:nvPr/>
          </p:nvSpPr>
          <p:spPr bwMode="auto">
            <a:xfrm rot="6715902">
              <a:off x="1224" y="1486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4" name="Arc 137"/>
            <p:cNvSpPr>
              <a:spLocks/>
            </p:cNvSpPr>
            <p:nvPr/>
          </p:nvSpPr>
          <p:spPr bwMode="auto">
            <a:xfrm rot="6715902">
              <a:off x="1448" y="1740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5" name="Arc 138"/>
            <p:cNvSpPr>
              <a:spLocks/>
            </p:cNvSpPr>
            <p:nvPr/>
          </p:nvSpPr>
          <p:spPr bwMode="auto">
            <a:xfrm rot="6715902">
              <a:off x="1662" y="2062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6" name="Arc 139"/>
            <p:cNvSpPr>
              <a:spLocks/>
            </p:cNvSpPr>
            <p:nvPr/>
          </p:nvSpPr>
          <p:spPr bwMode="auto">
            <a:xfrm rot="6715902">
              <a:off x="1989" y="1643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7" name="Arc 140"/>
            <p:cNvSpPr>
              <a:spLocks/>
            </p:cNvSpPr>
            <p:nvPr/>
          </p:nvSpPr>
          <p:spPr bwMode="auto">
            <a:xfrm rot="6715902">
              <a:off x="2244" y="1913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8" name="Text Box 141"/>
            <p:cNvSpPr txBox="1">
              <a:spLocks noChangeArrowheads="1"/>
            </p:cNvSpPr>
            <p:nvPr/>
          </p:nvSpPr>
          <p:spPr bwMode="auto">
            <a:xfrm>
              <a:off x="789" y="1398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i="1"/>
                <a:t>N</a:t>
              </a:r>
              <a:r>
                <a:rPr lang="en-US" altLang="ja-JP" sz="1400" i="1" baseline="-25000"/>
                <a:t>b</a:t>
              </a:r>
              <a:r>
                <a:rPr lang="en-US" altLang="ja-JP" sz="1400"/>
                <a:t>=8bit</a:t>
              </a:r>
            </a:p>
          </p:txBody>
        </p:sp>
        <p:sp>
          <p:nvSpPr>
            <p:cNvPr id="39989" name="Text Box 142"/>
            <p:cNvSpPr txBox="1">
              <a:spLocks noChangeArrowheads="1"/>
            </p:cNvSpPr>
            <p:nvPr/>
          </p:nvSpPr>
          <p:spPr bwMode="auto">
            <a:xfrm>
              <a:off x="1379" y="1718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7bit</a:t>
              </a:r>
            </a:p>
          </p:txBody>
        </p:sp>
        <p:sp>
          <p:nvSpPr>
            <p:cNvPr id="39990" name="Text Box 143"/>
            <p:cNvSpPr txBox="1">
              <a:spLocks noChangeArrowheads="1"/>
            </p:cNvSpPr>
            <p:nvPr/>
          </p:nvSpPr>
          <p:spPr bwMode="auto">
            <a:xfrm>
              <a:off x="1594" y="204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6bit</a:t>
              </a:r>
            </a:p>
          </p:txBody>
        </p:sp>
        <p:sp>
          <p:nvSpPr>
            <p:cNvPr id="39991" name="Text Box 144"/>
            <p:cNvSpPr txBox="1">
              <a:spLocks noChangeArrowheads="1"/>
            </p:cNvSpPr>
            <p:nvPr/>
          </p:nvSpPr>
          <p:spPr bwMode="auto">
            <a:xfrm>
              <a:off x="1920" y="153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5bit</a:t>
              </a:r>
            </a:p>
          </p:txBody>
        </p:sp>
        <p:sp>
          <p:nvSpPr>
            <p:cNvPr id="39992" name="Text Box 145"/>
            <p:cNvSpPr txBox="1">
              <a:spLocks noChangeArrowheads="1"/>
            </p:cNvSpPr>
            <p:nvPr/>
          </p:nvSpPr>
          <p:spPr bwMode="auto">
            <a:xfrm>
              <a:off x="2130" y="1845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4bit</a:t>
              </a:r>
            </a:p>
          </p:txBody>
        </p:sp>
        <p:sp>
          <p:nvSpPr>
            <p:cNvPr id="39993" name="Line 146"/>
            <p:cNvSpPr>
              <a:spLocks noChangeShapeType="1"/>
            </p:cNvSpPr>
            <p:nvPr/>
          </p:nvSpPr>
          <p:spPr bwMode="auto">
            <a:xfrm>
              <a:off x="671" y="250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4" name="Line 147"/>
            <p:cNvSpPr>
              <a:spLocks noChangeShapeType="1"/>
            </p:cNvSpPr>
            <p:nvPr/>
          </p:nvSpPr>
          <p:spPr bwMode="auto">
            <a:xfrm>
              <a:off x="671" y="262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5" name="Text Box 148"/>
            <p:cNvSpPr txBox="1">
              <a:spLocks noChangeArrowheads="1"/>
            </p:cNvSpPr>
            <p:nvPr/>
          </p:nvSpPr>
          <p:spPr bwMode="auto">
            <a:xfrm>
              <a:off x="853" y="2397"/>
              <a:ext cx="914" cy="3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TD-CSI-FB</a:t>
              </a:r>
            </a:p>
            <a:p>
              <a:r>
                <a:rPr lang="en-US" altLang="ja-JP" sz="1400"/>
                <a:t>FD-CSI-FB (11n)</a:t>
              </a:r>
            </a:p>
          </p:txBody>
        </p:sp>
        <p:sp>
          <p:nvSpPr>
            <p:cNvPr id="39996" name="Line 153"/>
            <p:cNvSpPr>
              <a:spLocks noChangeShapeType="1"/>
            </p:cNvSpPr>
            <p:nvPr/>
          </p:nvSpPr>
          <p:spPr bwMode="auto">
            <a:xfrm flipV="1">
              <a:off x="624" y="1028"/>
              <a:ext cx="2124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7" name="Line 154"/>
            <p:cNvSpPr>
              <a:spLocks noChangeShapeType="1"/>
            </p:cNvSpPr>
            <p:nvPr/>
          </p:nvSpPr>
          <p:spPr bwMode="auto">
            <a:xfrm flipH="1">
              <a:off x="1895" y="955"/>
              <a:ext cx="3" cy="184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9969" name="Text Box 152"/>
          <p:cNvSpPr txBox="1">
            <a:spLocks noChangeArrowheads="1"/>
          </p:cNvSpPr>
          <p:nvPr/>
        </p:nvSpPr>
        <p:spPr bwMode="auto">
          <a:xfrm>
            <a:off x="188913" y="4903788"/>
            <a:ext cx="8842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Tx/>
              <a:buChar char="•"/>
            </a:pPr>
            <a:r>
              <a:rPr lang="en-US" altLang="ja-JP" b="1"/>
              <a:t>When the required MSE is -30dB for CDF=95%, TD-CSI-FB and FD-CSI-FB require 7 and 6bits, respectively to quantize each real/imaginary part of the CSI components.</a:t>
            </a:r>
          </a:p>
          <a:p>
            <a:pPr marL="180975" indent="-180975">
              <a:buFontTx/>
              <a:buChar char="•"/>
            </a:pPr>
            <a:r>
              <a:rPr lang="en-US" altLang="ja-JP" b="1"/>
              <a:t>TD-CSI-FB significantly reduces, by 34.8%, CSI-FB information compared to FD-CSI-FB even though TD-CSI uses more bits in quantization.</a:t>
            </a:r>
          </a:p>
        </p:txBody>
      </p:sp>
      <p:sp>
        <p:nvSpPr>
          <p:cNvPr id="39970" name="Text Box 48"/>
          <p:cNvSpPr txBox="1">
            <a:spLocks noChangeArrowheads="1"/>
          </p:cNvSpPr>
          <p:nvPr/>
        </p:nvSpPr>
        <p:spPr bwMode="auto">
          <a:xfrm>
            <a:off x="5845175" y="383063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FB information bits</a:t>
            </a:r>
          </a:p>
        </p:txBody>
      </p:sp>
      <p:graphicFrame>
        <p:nvGraphicFramePr>
          <p:cNvPr id="40053" name="Group 117"/>
          <p:cNvGraphicFramePr>
            <a:graphicFrameLocks noGrp="1"/>
          </p:cNvGraphicFramePr>
          <p:nvPr/>
        </p:nvGraphicFramePr>
        <p:xfrm>
          <a:off x="5187950" y="4176713"/>
          <a:ext cx="3144838" cy="670560"/>
        </p:xfrm>
        <a:graphic>
          <a:graphicData uri="http://schemas.openxmlformats.org/drawingml/2006/table">
            <a:tbl>
              <a:tblPr/>
              <a:tblGrid>
                <a:gridCol w="1211263"/>
                <a:gridCol w="19335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TD-CSI-FB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)x2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FD-CSI-FB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0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56DA67AF-AA48-4BB9-8EE0-21FB6BB58DD5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6515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Simple example of CSI-FB in DL-MU-MIMO</a:t>
            </a:r>
          </a:p>
        </p:txBody>
      </p:sp>
      <p:sp>
        <p:nvSpPr>
          <p:cNvPr id="40964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40965" name="Line 47"/>
          <p:cNvSpPr>
            <a:spLocks noChangeShapeType="1"/>
          </p:cNvSpPr>
          <p:nvPr/>
        </p:nvSpPr>
        <p:spPr bwMode="auto">
          <a:xfrm>
            <a:off x="441325" y="2617788"/>
            <a:ext cx="84947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66" name="Line 48"/>
          <p:cNvSpPr>
            <a:spLocks noChangeShapeType="1"/>
          </p:cNvSpPr>
          <p:nvPr/>
        </p:nvSpPr>
        <p:spPr bwMode="auto">
          <a:xfrm>
            <a:off x="460375" y="34893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67" name="テキスト ボックス 13"/>
          <p:cNvSpPr txBox="1">
            <a:spLocks noChangeArrowheads="1"/>
          </p:cNvSpPr>
          <p:nvPr/>
        </p:nvSpPr>
        <p:spPr bwMode="auto">
          <a:xfrm>
            <a:off x="88900" y="2244725"/>
            <a:ext cx="442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AP</a:t>
            </a:r>
            <a:endParaRPr lang="ja-JP" altLang="en-US" sz="1600"/>
          </a:p>
        </p:txBody>
      </p:sp>
      <p:sp>
        <p:nvSpPr>
          <p:cNvPr id="40968" name="正方形/長方形 9"/>
          <p:cNvSpPr>
            <a:spLocks noChangeArrowheads="1"/>
          </p:cNvSpPr>
          <p:nvPr/>
        </p:nvSpPr>
        <p:spPr bwMode="auto">
          <a:xfrm rot="-5400000">
            <a:off x="369888" y="2054225"/>
            <a:ext cx="806450" cy="292100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Sounding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69" name="正方形/長方形 10"/>
          <p:cNvSpPr>
            <a:spLocks noChangeArrowheads="1"/>
          </p:cNvSpPr>
          <p:nvPr/>
        </p:nvSpPr>
        <p:spPr bwMode="auto">
          <a:xfrm rot="-5400000">
            <a:off x="1432719" y="273446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#1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70" name="正方形/長方形 135"/>
          <p:cNvSpPr>
            <a:spLocks noChangeArrowheads="1"/>
          </p:cNvSpPr>
          <p:nvPr/>
        </p:nvSpPr>
        <p:spPr bwMode="auto">
          <a:xfrm rot="-5400000">
            <a:off x="1093787" y="3081338"/>
            <a:ext cx="639763" cy="179388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71" name="テキスト ボックス 13"/>
          <p:cNvSpPr txBox="1">
            <a:spLocks noChangeArrowheads="1"/>
          </p:cNvSpPr>
          <p:nvPr/>
        </p:nvSpPr>
        <p:spPr bwMode="auto">
          <a:xfrm>
            <a:off x="0" y="31432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STA#1</a:t>
            </a:r>
          </a:p>
        </p:txBody>
      </p:sp>
      <p:sp>
        <p:nvSpPr>
          <p:cNvPr id="40972" name="Line 59"/>
          <p:cNvSpPr>
            <a:spLocks noChangeShapeType="1"/>
          </p:cNvSpPr>
          <p:nvPr/>
        </p:nvSpPr>
        <p:spPr bwMode="auto">
          <a:xfrm>
            <a:off x="927100" y="2616200"/>
            <a:ext cx="6350" cy="873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3" name="Line 60"/>
          <p:cNvSpPr>
            <a:spLocks noChangeShapeType="1"/>
          </p:cNvSpPr>
          <p:nvPr/>
        </p:nvSpPr>
        <p:spPr bwMode="auto">
          <a:xfrm flipH="1">
            <a:off x="933450" y="2616200"/>
            <a:ext cx="0" cy="25257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4" name="Line 61"/>
          <p:cNvSpPr>
            <a:spLocks noChangeShapeType="1"/>
          </p:cNvSpPr>
          <p:nvPr/>
        </p:nvSpPr>
        <p:spPr bwMode="auto">
          <a:xfrm flipH="1" flipV="1">
            <a:off x="2178050" y="2622550"/>
            <a:ext cx="6350" cy="846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5" name="Line 62"/>
          <p:cNvSpPr>
            <a:spLocks noChangeShapeType="1"/>
          </p:cNvSpPr>
          <p:nvPr/>
        </p:nvSpPr>
        <p:spPr bwMode="auto">
          <a:xfrm flipV="1">
            <a:off x="4865688" y="2613025"/>
            <a:ext cx="0" cy="2327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40976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10643">
            <a:off x="3309937" y="4108451"/>
            <a:ext cx="2889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7" name="Line 68"/>
          <p:cNvSpPr>
            <a:spLocks noChangeShapeType="1"/>
          </p:cNvSpPr>
          <p:nvPr/>
        </p:nvSpPr>
        <p:spPr bwMode="auto">
          <a:xfrm>
            <a:off x="928688" y="2693988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8" name="Text Box 69"/>
          <p:cNvSpPr txBox="1">
            <a:spLocks noChangeArrowheads="1"/>
          </p:cNvSpPr>
          <p:nvPr/>
        </p:nvSpPr>
        <p:spPr bwMode="auto">
          <a:xfrm>
            <a:off x="862013" y="2703513"/>
            <a:ext cx="487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79" name="正方形/長方形 9"/>
          <p:cNvSpPr>
            <a:spLocks noChangeArrowheads="1"/>
          </p:cNvSpPr>
          <p:nvPr/>
        </p:nvSpPr>
        <p:spPr bwMode="auto">
          <a:xfrm rot="-5400000">
            <a:off x="4988719" y="2055019"/>
            <a:ext cx="833438" cy="292100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400">
                <a:solidFill>
                  <a:srgbClr val="000000"/>
                </a:solidFill>
                <a:cs typeface="Times New Roman" pitchFamily="18" charset="0"/>
              </a:rPr>
              <a:t>CTS</a:t>
            </a:r>
            <a:endParaRPr kumimoji="0" lang="ja-JP" altLang="en-US" sz="1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9" name="正方形/長方形 148"/>
          <p:cNvSpPr>
            <a:spLocks noChangeArrowheads="1"/>
          </p:cNvSpPr>
          <p:nvPr/>
        </p:nvSpPr>
        <p:spPr bwMode="auto">
          <a:xfrm rot="-5400000">
            <a:off x="6890544" y="837407"/>
            <a:ext cx="831850" cy="2741612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DL-MU-MIMO data</a:t>
            </a:r>
            <a:endParaRPr kumimoji="0" lang="ja-JP" altLang="en-US" sz="1400" dirty="0">
              <a:solidFill>
                <a:srgbClr val="000000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40981" name="Text Box 86"/>
          <p:cNvSpPr txBox="1">
            <a:spLocks noChangeArrowheads="1"/>
          </p:cNvSpPr>
          <p:nvPr/>
        </p:nvSpPr>
        <p:spPr bwMode="auto">
          <a:xfrm>
            <a:off x="6283325" y="2686050"/>
            <a:ext cx="22733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Simulation parameters</a:t>
            </a:r>
          </a:p>
        </p:txBody>
      </p:sp>
      <p:sp>
        <p:nvSpPr>
          <p:cNvPr id="40982" name="Text Box 180"/>
          <p:cNvSpPr txBox="1">
            <a:spLocks noChangeArrowheads="1"/>
          </p:cNvSpPr>
          <p:nvPr/>
        </p:nvSpPr>
        <p:spPr bwMode="auto">
          <a:xfrm>
            <a:off x="373063" y="5300663"/>
            <a:ext cx="614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CSI-FB duration: 0.77ms@TD-CSI-FB, 1.04ms@FD-CSI-FB</a:t>
            </a:r>
          </a:p>
        </p:txBody>
      </p:sp>
      <p:sp>
        <p:nvSpPr>
          <p:cNvPr id="40983" name="Text Box 193"/>
          <p:cNvSpPr txBox="1">
            <a:spLocks noChangeArrowheads="1"/>
          </p:cNvSpPr>
          <p:nvPr/>
        </p:nvSpPr>
        <p:spPr bwMode="auto">
          <a:xfrm>
            <a:off x="0" y="56816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Tx/>
              <a:buChar char="•"/>
            </a:pPr>
            <a:r>
              <a:rPr lang="en-US" altLang="ja-JP" b="1"/>
              <a:t>In this scenario, FB duration with TD-CSI-FB scheme can reduce FB duration by 26.2% compared to conventional FD-CSI-FB scheme.</a:t>
            </a:r>
          </a:p>
        </p:txBody>
      </p:sp>
      <p:sp>
        <p:nvSpPr>
          <p:cNvPr id="40984" name="Line 48"/>
          <p:cNvSpPr>
            <a:spLocks noChangeShapeType="1"/>
          </p:cNvSpPr>
          <p:nvPr/>
        </p:nvSpPr>
        <p:spPr bwMode="auto">
          <a:xfrm>
            <a:off x="454025" y="42259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5" name="正方形/長方形 10"/>
          <p:cNvSpPr>
            <a:spLocks noChangeArrowheads="1"/>
          </p:cNvSpPr>
          <p:nvPr/>
        </p:nvSpPr>
        <p:spPr bwMode="auto">
          <a:xfrm rot="-5400000">
            <a:off x="2682081" y="346471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#2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86" name="正方形/長方形 135"/>
          <p:cNvSpPr>
            <a:spLocks noChangeArrowheads="1"/>
          </p:cNvSpPr>
          <p:nvPr/>
        </p:nvSpPr>
        <p:spPr bwMode="auto">
          <a:xfrm rot="-5400000">
            <a:off x="2343150" y="3811588"/>
            <a:ext cx="639763" cy="179387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87" name="テキスト ボックス 13"/>
          <p:cNvSpPr txBox="1">
            <a:spLocks noChangeArrowheads="1"/>
          </p:cNvSpPr>
          <p:nvPr/>
        </p:nvSpPr>
        <p:spPr bwMode="auto">
          <a:xfrm>
            <a:off x="-6350" y="38798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STA#2</a:t>
            </a:r>
          </a:p>
        </p:txBody>
      </p:sp>
      <p:sp>
        <p:nvSpPr>
          <p:cNvPr id="40988" name="Line 48"/>
          <p:cNvSpPr>
            <a:spLocks noChangeShapeType="1"/>
          </p:cNvSpPr>
          <p:nvPr/>
        </p:nvSpPr>
        <p:spPr bwMode="auto">
          <a:xfrm>
            <a:off x="454025" y="51149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9" name="正方形/長方形 10"/>
          <p:cNvSpPr>
            <a:spLocks noChangeArrowheads="1"/>
          </p:cNvSpPr>
          <p:nvPr/>
        </p:nvSpPr>
        <p:spPr bwMode="auto">
          <a:xfrm rot="-5400000">
            <a:off x="4110831" y="436006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#4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90" name="正方形/長方形 135"/>
          <p:cNvSpPr>
            <a:spLocks noChangeArrowheads="1"/>
          </p:cNvSpPr>
          <p:nvPr/>
        </p:nvSpPr>
        <p:spPr bwMode="auto">
          <a:xfrm rot="-5400000">
            <a:off x="3771900" y="4706938"/>
            <a:ext cx="639763" cy="179387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91" name="テキスト ボックス 13"/>
          <p:cNvSpPr txBox="1">
            <a:spLocks noChangeArrowheads="1"/>
          </p:cNvSpPr>
          <p:nvPr/>
        </p:nvSpPr>
        <p:spPr bwMode="auto">
          <a:xfrm>
            <a:off x="-6350" y="47688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STA#4</a:t>
            </a:r>
          </a:p>
        </p:txBody>
      </p:sp>
      <p:sp>
        <p:nvSpPr>
          <p:cNvPr id="40992" name="Line 60"/>
          <p:cNvSpPr>
            <a:spLocks noChangeShapeType="1"/>
          </p:cNvSpPr>
          <p:nvPr/>
        </p:nvSpPr>
        <p:spPr bwMode="auto">
          <a:xfrm>
            <a:off x="927100" y="2608263"/>
            <a:ext cx="635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3" name="Line 61"/>
          <p:cNvSpPr>
            <a:spLocks noChangeShapeType="1"/>
          </p:cNvSpPr>
          <p:nvPr/>
        </p:nvSpPr>
        <p:spPr bwMode="auto">
          <a:xfrm flipH="1" flipV="1">
            <a:off x="3436938" y="2614613"/>
            <a:ext cx="6350" cy="9636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40994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4197350"/>
            <a:ext cx="21431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5" name="Line 68"/>
          <p:cNvSpPr>
            <a:spLocks noChangeShapeType="1"/>
          </p:cNvSpPr>
          <p:nvPr/>
        </p:nvSpPr>
        <p:spPr bwMode="auto">
          <a:xfrm>
            <a:off x="2190750" y="3586163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6" name="Text Box 69"/>
          <p:cNvSpPr txBox="1">
            <a:spLocks noChangeArrowheads="1"/>
          </p:cNvSpPr>
          <p:nvPr/>
        </p:nvSpPr>
        <p:spPr bwMode="auto">
          <a:xfrm>
            <a:off x="2124075" y="3595688"/>
            <a:ext cx="487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97" name="Line 68"/>
          <p:cNvSpPr>
            <a:spLocks noChangeShapeType="1"/>
          </p:cNvSpPr>
          <p:nvPr/>
        </p:nvSpPr>
        <p:spPr bwMode="auto">
          <a:xfrm>
            <a:off x="4876800" y="2727325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8" name="Text Box 69"/>
          <p:cNvSpPr txBox="1">
            <a:spLocks noChangeArrowheads="1"/>
          </p:cNvSpPr>
          <p:nvPr/>
        </p:nvSpPr>
        <p:spPr bwMode="auto">
          <a:xfrm>
            <a:off x="4810125" y="2736850"/>
            <a:ext cx="487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99" name="Line 68"/>
          <p:cNvSpPr>
            <a:spLocks noChangeShapeType="1"/>
          </p:cNvSpPr>
          <p:nvPr/>
        </p:nvSpPr>
        <p:spPr bwMode="auto">
          <a:xfrm>
            <a:off x="5561013" y="2727325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0" name="Text Box 69"/>
          <p:cNvSpPr txBox="1">
            <a:spLocks noChangeArrowheads="1"/>
          </p:cNvSpPr>
          <p:nvPr/>
        </p:nvSpPr>
        <p:spPr bwMode="auto">
          <a:xfrm>
            <a:off x="5494338" y="2736850"/>
            <a:ext cx="487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1001" name="Line 59"/>
          <p:cNvSpPr>
            <a:spLocks noChangeShapeType="1"/>
          </p:cNvSpPr>
          <p:nvPr/>
        </p:nvSpPr>
        <p:spPr bwMode="auto">
          <a:xfrm>
            <a:off x="5534025" y="2579688"/>
            <a:ext cx="6350" cy="873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2" name="Line 60"/>
          <p:cNvSpPr>
            <a:spLocks noChangeShapeType="1"/>
          </p:cNvSpPr>
          <p:nvPr/>
        </p:nvSpPr>
        <p:spPr bwMode="auto">
          <a:xfrm flipH="1">
            <a:off x="5540375" y="2579688"/>
            <a:ext cx="0" cy="2525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3" name="Line 60"/>
          <p:cNvSpPr>
            <a:spLocks noChangeShapeType="1"/>
          </p:cNvSpPr>
          <p:nvPr/>
        </p:nvSpPr>
        <p:spPr bwMode="auto">
          <a:xfrm>
            <a:off x="5534025" y="2571750"/>
            <a:ext cx="635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544" name="Group 184"/>
          <p:cNvGraphicFramePr>
            <a:graphicFrameLocks noGrp="1"/>
          </p:cNvGraphicFramePr>
          <p:nvPr/>
        </p:nvGraphicFramePr>
        <p:xfrm>
          <a:off x="5921375" y="3040063"/>
          <a:ext cx="2957513" cy="2193926"/>
        </p:xfrm>
        <a:graphic>
          <a:graphicData uri="http://schemas.openxmlformats.org/drawingml/2006/table">
            <a:tbl>
              <a:tblPr/>
              <a:tblGrid>
                <a:gridCol w="2179638"/>
                <a:gridCol w="7778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subcarriers (</a:t>
                      </a:r>
                      <a:r>
                        <a:rPr kumimoji="0" lang="en-US" altLang="ja-JP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Data modulation at 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16QAM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Coding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30" name="Line 182"/>
          <p:cNvSpPr>
            <a:spLocks noChangeShapeType="1"/>
          </p:cNvSpPr>
          <p:nvPr/>
        </p:nvSpPr>
        <p:spPr bwMode="auto">
          <a:xfrm>
            <a:off x="936625" y="5249863"/>
            <a:ext cx="39227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12504</TotalTime>
  <Words>1046</Words>
  <Application>Microsoft Office PowerPoint</Application>
  <PresentationFormat>画面に合わせる (4:3)</PresentationFormat>
  <Paragraphs>191</Paragraphs>
  <Slides>11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2_802-11-Submission</vt:lpstr>
      <vt:lpstr>文書</vt:lpstr>
      <vt:lpstr>数式</vt:lpstr>
      <vt:lpstr>CSI Feedback Scheme using DCT for Explicit Beamforming</vt:lpstr>
      <vt:lpstr>Introduction</vt:lpstr>
      <vt:lpstr>Concept of CSI-FB scheme in time-domain </vt:lpstr>
      <vt:lpstr>CSI-FB flow in time-domain for explicit beamforming</vt:lpstr>
      <vt:lpstr>Conversion schemes from FD-CSI into TD-CSI</vt:lpstr>
      <vt:lpstr>CSI encoding procedure at each STA</vt:lpstr>
      <vt:lpstr>CSI decoding procedure at AP</vt:lpstr>
      <vt:lpstr>Performance comparison</vt:lpstr>
      <vt:lpstr>Simple example of CSI-FB in DL-MU-MIMO</vt:lpstr>
      <vt:lpstr>Conclusion</vt:lpstr>
      <vt:lpstr>スライド 11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CSI-FB scheme using DCT</dc:title>
  <dc:creator>Koichi Ishihara</dc:creator>
  <cp:lastModifiedBy>Ishihara</cp:lastModifiedBy>
  <cp:revision>435</cp:revision>
  <cp:lastPrinted>1998-02-10T13:28:06Z</cp:lastPrinted>
  <dcterms:created xsi:type="dcterms:W3CDTF">2007-11-09T04:49:36Z</dcterms:created>
  <dcterms:modified xsi:type="dcterms:W3CDTF">2010-07-12T04:50:55Z</dcterms:modified>
</cp:coreProperties>
</file>