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2" r:id="rId2"/>
    <p:sldId id="293" r:id="rId3"/>
    <p:sldId id="294" r:id="rId4"/>
    <p:sldId id="295" r:id="rId5"/>
    <p:sldId id="272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131" d="100"/>
          <a:sy n="131" d="100"/>
        </p:scale>
        <p:origin x="-204" y="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496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802.11-07/xxxxr0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VInko Erceg, Broadcom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016AED07-FF37-4250-89F6-392BD97510C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802.11-07/xxxxr0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VInko Erceg, Broadcom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90477B7-8EC5-42BE-9F2A-1425A4F0E01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802.11-07/xxxxr0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VInko Erceg, Broadcom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49CF0BE-4598-47FB-B398-6EBCFE92558C}" type="slidenum">
              <a:rPr lang="en-US"/>
              <a:pPr/>
              <a:t>1</a:t>
            </a:fld>
            <a:endParaRPr 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C15B8F84-9E7A-4763-B903-56244FF0E24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C15B8F84-9E7A-4763-B903-56244FF0E24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581500" y="8985250"/>
            <a:ext cx="153888" cy="184666"/>
          </a:xfrm>
        </p:spPr>
        <p:txBody>
          <a:bodyPr/>
          <a:lstStyle/>
          <a:p>
            <a:fld id="{C15B8F84-9E7A-4763-B903-56244FF0E24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587207" y="8985250"/>
            <a:ext cx="148181" cy="184666"/>
          </a:xfrm>
        </p:spPr>
        <p:txBody>
          <a:bodyPr/>
          <a:lstStyle/>
          <a:p>
            <a:fld id="{C15B8F84-9E7A-4763-B903-56244FF0E24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581500" y="8985250"/>
            <a:ext cx="153888" cy="184666"/>
          </a:xfrm>
        </p:spPr>
        <p:txBody>
          <a:bodyPr/>
          <a:lstStyle/>
          <a:p>
            <a:fld id="{C15B8F84-9E7A-4763-B903-56244FF0E24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581500" y="8985250"/>
            <a:ext cx="153888" cy="184666"/>
          </a:xfrm>
        </p:spPr>
        <p:txBody>
          <a:bodyPr/>
          <a:lstStyle/>
          <a:p>
            <a:fld id="{C15B8F84-9E7A-4763-B903-56244FF0E24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581500" y="8985250"/>
            <a:ext cx="153888" cy="184666"/>
          </a:xfrm>
        </p:spPr>
        <p:txBody>
          <a:bodyPr/>
          <a:lstStyle/>
          <a:p>
            <a:fld id="{C15B8F84-9E7A-4763-B903-56244FF0E24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802.11-07/xxxxr0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VInko Erceg,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90477B7-8EC5-42BE-9F2A-1425A4F0E01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802.11-07/xxxxr0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VInko Erceg, Broadcom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8B8FB8B-342D-4760-B169-E22D7464D7F0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33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802.11-07/xxxxr0</a:t>
            </a:r>
          </a:p>
        </p:txBody>
      </p:sp>
      <p:sp>
        <p:nvSpPr>
          <p:cNvPr id="1331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133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VInko Erceg, Broadcom</a:t>
            </a:r>
          </a:p>
        </p:txBody>
      </p:sp>
      <p:sp>
        <p:nvSpPr>
          <p:cNvPr id="1331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445F786E-DAD2-44A5-8C58-1FA6F75FE5A8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434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802.11-07/xxxxr0</a:t>
            </a:r>
          </a:p>
        </p:txBody>
      </p:sp>
      <p:sp>
        <p:nvSpPr>
          <p:cNvPr id="143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1434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VInko Erceg, Broadcom</a:t>
            </a:r>
          </a:p>
        </p:txBody>
      </p:sp>
      <p:sp>
        <p:nvSpPr>
          <p:cNvPr id="1434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4B6844-5B4A-401A-B3D1-3FC0D1D357A6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C15B8F84-9E7A-4763-B903-56244FF0E24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C15B8F84-9E7A-4763-B903-56244FF0E24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C15B8F84-9E7A-4763-B903-56244FF0E24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C15B8F84-9E7A-4763-B903-56244FF0E24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Vish Ponnampalam,  Mediatek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C6FB7D1-7B30-4F7B-A545-2B51296063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Vish Ponnampalam,  Mediatek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3FAEA8B-650E-4EB8-85BF-A8EDF4E2D8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Vish Ponnampalam,  Mediatek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07D3E44-80F0-49C2-AD2C-BACE7E68E4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683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80851" y="6475413"/>
            <a:ext cx="186307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Vish Ponnampalam, Mediatek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35DC8B7-CFF5-42E1-9709-AA4A3B894A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683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Vish Ponnampalam,  Mediatek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CF0E089-21A5-4A78-BD3B-22D0EF85DF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80851" y="6475413"/>
            <a:ext cx="186307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Vish Ponnampalam, Mediatek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9F0F2A9-9F90-4D6D-8E44-EC893FE00E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Vish Ponnampalam,  Mediatek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1F17FA8-ED1C-405D-8AF5-68C710EC69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80851" y="6475413"/>
            <a:ext cx="186307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Vish Ponnampalam, Mediatek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75E2FED-D37A-4DF4-A94D-6D200CDA67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Vish Ponnampalam,  Mediatek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B0C6843-7F7E-4E18-8EE6-71DA7E2473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Vish Ponnampalam,  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214753E-E368-49EC-8C7C-6D7885D540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Vish Ponnampalam,  Mediatek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3B99DF7-4358-4675-8558-135BFA3F60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Vish Ponnampalam,  Mediatek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F40E059-6D6E-4127-99AD-B7B45154CF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Vish Ponnampalam,  Mediatek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24857C5-5FDC-4FFE-8E0E-7E78E7EE57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3449" y="6475413"/>
            <a:ext cx="19704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Vish Ponnampalam,  Mediatek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6936E1E0-1D05-4A58-A7BF-CEFA697FF15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802.11-10/0440r0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  <p:sldLayoutId id="2147483946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doori@etri.re.kr" TargetMode="External"/><Relationship Id="rId13" Type="http://schemas.openxmlformats.org/officeDocument/2006/relationships/hyperlink" Target="mailto:brianh@cisco.com" TargetMode="External"/><Relationship Id="rId3" Type="http://schemas.openxmlformats.org/officeDocument/2006/relationships/hyperlink" Target="mailto:kschang@etri.re.kr" TargetMode="External"/><Relationship Id="rId7" Type="http://schemas.openxmlformats.org/officeDocument/2006/relationships/hyperlink" Target="mailto:sgjin@etri.re.kr" TargetMode="External"/><Relationship Id="rId12" Type="http://schemas.openxmlformats.org/officeDocument/2006/relationships/hyperlink" Target="mailto:mtaghavi@qualcom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avinashj@qualcomm.com" TargetMode="External"/><Relationship Id="rId11" Type="http://schemas.openxmlformats.org/officeDocument/2006/relationships/hyperlink" Target="mailto:hsampath@qualcomm.com" TargetMode="External"/><Relationship Id="rId5" Type="http://schemas.openxmlformats.org/officeDocument/2006/relationships/hyperlink" Target="mailto:iptvguru@etri.re.kr" TargetMode="External"/><Relationship Id="rId10" Type="http://schemas.openxmlformats.org/officeDocument/2006/relationships/hyperlink" Target="mailto:wylee@etri.re.kr" TargetMode="External"/><Relationship Id="rId4" Type="http://schemas.openxmlformats.org/officeDocument/2006/relationships/hyperlink" Target="mailto:hkchung@etri.re.kr" TargetMode="External"/><Relationship Id="rId9" Type="http://schemas.openxmlformats.org/officeDocument/2006/relationships/hyperlink" Target="mailto:hslee@etri.re.kr" TargetMode="External"/><Relationship Id="rId14" Type="http://schemas.openxmlformats.org/officeDocument/2006/relationships/hyperlink" Target="mailto:vkjones@qualcomm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iptvguru@etri.re.kr" TargetMode="External"/><Relationship Id="rId13" Type="http://schemas.openxmlformats.org/officeDocument/2006/relationships/hyperlink" Target="mailto:kwonjin@etri.re.kr" TargetMode="External"/><Relationship Id="rId3" Type="http://schemas.openxmlformats.org/officeDocument/2006/relationships/hyperlink" Target="mailto:sgjin@etri.re.kr" TargetMode="External"/><Relationship Id="rId7" Type="http://schemas.openxmlformats.org/officeDocument/2006/relationships/hyperlink" Target="mailto:wylee@etri.re.kr" TargetMode="External"/><Relationship Id="rId12" Type="http://schemas.openxmlformats.org/officeDocument/2006/relationships/hyperlink" Target="mailto:vkjones@qualcomm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slee@etri.re.kr" TargetMode="External"/><Relationship Id="rId11" Type="http://schemas.openxmlformats.org/officeDocument/2006/relationships/hyperlink" Target="mailto:avinashj@qualcomm.com" TargetMode="External"/><Relationship Id="rId5" Type="http://schemas.openxmlformats.org/officeDocument/2006/relationships/hyperlink" Target="mailto:brianh@cisco.com" TargetMode="External"/><Relationship Id="rId10" Type="http://schemas.openxmlformats.org/officeDocument/2006/relationships/hyperlink" Target="mailto:mtaghavi@qualcomm.com" TargetMode="External"/><Relationship Id="rId4" Type="http://schemas.openxmlformats.org/officeDocument/2006/relationships/hyperlink" Target="mailto:doori@etri.re.kr" TargetMode="External"/><Relationship Id="rId9" Type="http://schemas.openxmlformats.org/officeDocument/2006/relationships/hyperlink" Target="mailto:hsampath@qualcomm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hslee@etri.re.kr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sampath@qualcomm.com" TargetMode="External"/><Relationship Id="rId5" Type="http://schemas.openxmlformats.org/officeDocument/2006/relationships/hyperlink" Target="mailto:amyles@cisco.com" TargetMode="External"/><Relationship Id="rId4" Type="http://schemas.openxmlformats.org/officeDocument/2006/relationships/hyperlink" Target="mailto:wylee@etri.re.kr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taghavi@qualcomm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</a:p>
        </p:txBody>
      </p:sp>
      <p:sp>
        <p:nvSpPr>
          <p:cNvPr id="409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77038" y="6475413"/>
            <a:ext cx="1766887" cy="184150"/>
          </a:xfrm>
          <a:noFill/>
        </p:spPr>
        <p:txBody>
          <a:bodyPr/>
          <a:lstStyle/>
          <a:p>
            <a:r>
              <a:rPr lang="en-US" smtClean="0"/>
              <a:t>Carlos Cordeiro, Intel, et. al.</a:t>
            </a:r>
          </a:p>
        </p:txBody>
      </p:sp>
      <p:sp>
        <p:nvSpPr>
          <p:cNvPr id="410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C61856AF-EB21-4A8D-B48D-A48BAB2F81F4}" type="slidenum">
              <a:rPr lang="en-US"/>
              <a:pPr/>
              <a:t>1</a:t>
            </a:fld>
            <a:endParaRPr lang="en-US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OFDM PHY Proposal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743200" y="1447800"/>
            <a:ext cx="3810000" cy="5334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smtClean="0"/>
              <a:t>Date:</a:t>
            </a:r>
            <a:r>
              <a:rPr lang="en-US" sz="1800" b="0" smtClean="0"/>
              <a:t> 2010-05-01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914400" y="1905000"/>
          <a:ext cx="7315200" cy="4467225"/>
        </p:xfrm>
        <a:graphic>
          <a:graphicData uri="http://schemas.openxmlformats.org/drawingml/2006/table">
            <a:tbl>
              <a:tblPr/>
              <a:tblGrid>
                <a:gridCol w="1947863"/>
                <a:gridCol w="1601787"/>
                <a:gridCol w="758825"/>
                <a:gridCol w="622300"/>
                <a:gridCol w="2384425"/>
              </a:tblGrid>
              <a:tr h="21272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Author(s):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Name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Company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Address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Phone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email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Abu-Surra, Shadi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Samsung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sasurra@sta.samsung.com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Ban, Koichiro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Toshiba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3"/>
                        </a:rPr>
                        <a:t>koichiro.ban@toshiba.co.jp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Banerjea, Raja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Marvell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rajab@marvell.com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Basson, Gal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Wilocity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4"/>
                        </a:rPr>
                        <a:t>gal.basson@wilocity.com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Blanksby, Andrew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Broadcom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andrew.blanksby@broadcom.com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Borges, Daniel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Apple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5"/>
                        </a:rPr>
                        <a:t>drborges@apple.com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rId6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Borison, David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Ralink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7"/>
                        </a:rPr>
                        <a:t>david_borison@ralinktech.com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Chang, Kapseok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ETRI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3"/>
                        </a:rPr>
                        <a:t>kschang@etri.re.kr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rId7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Chu, Liwen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STMicroelectronics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8"/>
                        </a:rPr>
                        <a:t>Liwen.chu@st.com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Chung, Hyun Kyu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ETRI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4"/>
                        </a:rPr>
                        <a:t>hkchung@etri.re.kr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rId9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Coffey, Sean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Realtek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10"/>
                        </a:rPr>
                        <a:t>coffey@realtek.com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Cordeiro, Carlos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Intel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11"/>
                        </a:rPr>
                        <a:t>Carlos.Cordeiro@intel.com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Dorsey, John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Apple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12"/>
                        </a:rPr>
                        <a:t>jdorsey@apple.com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Elboim, Yaron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Wilocity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13"/>
                        </a:rPr>
                        <a:t>yaron.elboim@wilocity.com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Fischer, Matthew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Broadcom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5"/>
                        </a:rPr>
                        <a:t>mfischer@broadcom.com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Giraud, Claude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NXP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6"/>
                        </a:rPr>
                        <a:t>claude.giraud@nxp.com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Golan, Ziv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Wilocity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7"/>
                        </a:rPr>
                        <a:t>Ziv.golan@wilocity.com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Gong, Michelle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Intel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Michelle.x.gong@intel.com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Grieve, David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Agilent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14"/>
                        </a:rPr>
                        <a:t>david_grieve@agilent.com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838200"/>
          </a:xfrm>
        </p:spPr>
        <p:txBody>
          <a:bodyPr/>
          <a:lstStyle/>
          <a:p>
            <a:r>
              <a:rPr lang="en-US" dirty="0" smtClean="0"/>
              <a:t>Preamble Format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3048000"/>
          </a:xfrm>
        </p:spPr>
        <p:txBody>
          <a:bodyPr/>
          <a:lstStyle/>
          <a:p>
            <a:r>
              <a:rPr lang="en-US" sz="2000" dirty="0" smtClean="0"/>
              <a:t>Ga</a:t>
            </a:r>
            <a:r>
              <a:rPr lang="en-US" sz="2000" baseline="-25000" dirty="0" smtClean="0"/>
              <a:t>128</a:t>
            </a:r>
            <a:r>
              <a:rPr lang="en-US" sz="2000" dirty="0" smtClean="0"/>
              <a:t> and Gb</a:t>
            </a:r>
            <a:r>
              <a:rPr lang="en-US" sz="2000" baseline="-25000" dirty="0" smtClean="0"/>
              <a:t>128</a:t>
            </a:r>
            <a:r>
              <a:rPr lang="en-US" sz="2000" dirty="0" smtClean="0"/>
              <a:t> are 128-length </a:t>
            </a:r>
            <a:r>
              <a:rPr lang="en-US" sz="2000" dirty="0" err="1" smtClean="0"/>
              <a:t>Golay</a:t>
            </a:r>
            <a:r>
              <a:rPr lang="en-US" sz="2000" dirty="0" smtClean="0"/>
              <a:t> complimentary sequence pairs sampled at SC chip rate F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=1760 MHz (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c</a:t>
            </a:r>
            <a:r>
              <a:rPr lang="en-US" sz="2000" dirty="0" smtClean="0"/>
              <a:t> = 1/F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 ~ 57 ns)</a:t>
            </a:r>
          </a:p>
          <a:p>
            <a:pPr lvl="1"/>
            <a:r>
              <a:rPr lang="en-US" sz="1600" dirty="0" smtClean="0"/>
              <a:t>Allows common pre-amble processing for OFDM and SC PHYs</a:t>
            </a:r>
          </a:p>
          <a:p>
            <a:r>
              <a:rPr lang="en-US" sz="2000" dirty="0" smtClean="0"/>
              <a:t>Short Training Field (STF)</a:t>
            </a:r>
          </a:p>
          <a:p>
            <a:pPr lvl="1"/>
            <a:r>
              <a:rPr lang="en-US" sz="1600" dirty="0" smtClean="0"/>
              <a:t>15x repetition of Ga</a:t>
            </a:r>
            <a:r>
              <a:rPr lang="en-US" sz="1600" baseline="-25000" dirty="0" smtClean="0"/>
              <a:t>128</a:t>
            </a:r>
            <a:r>
              <a:rPr lang="en-US" sz="1600" dirty="0" smtClean="0"/>
              <a:t> sequence</a:t>
            </a:r>
          </a:p>
          <a:p>
            <a:pPr lvl="1"/>
            <a:r>
              <a:rPr lang="en-US" sz="1600" dirty="0" smtClean="0"/>
              <a:t>Used for timing/frequency acquisition</a:t>
            </a:r>
          </a:p>
          <a:p>
            <a:r>
              <a:rPr lang="en-US" sz="2000" dirty="0" smtClean="0"/>
              <a:t>Channel Estimation Field (CEF)</a:t>
            </a:r>
          </a:p>
          <a:p>
            <a:pPr lvl="1"/>
            <a:r>
              <a:rPr lang="en-US" sz="1600" dirty="0" smtClean="0"/>
              <a:t>Consists of two 512-length complementary sequence pairs (GU</a:t>
            </a:r>
            <a:r>
              <a:rPr lang="en-US" sz="1600" baseline="-25000" dirty="0" smtClean="0"/>
              <a:t>512</a:t>
            </a:r>
            <a:r>
              <a:rPr lang="en-US" sz="1600" dirty="0" smtClean="0"/>
              <a:t> and GV</a:t>
            </a:r>
            <a:r>
              <a:rPr lang="en-US" sz="1600" baseline="-25000" dirty="0" smtClean="0"/>
              <a:t>512</a:t>
            </a:r>
            <a:r>
              <a:rPr lang="en-US" sz="1600" dirty="0" smtClean="0"/>
              <a:t>) and a cyclic post-fix (GV</a:t>
            </a:r>
            <a:r>
              <a:rPr lang="en-US" sz="1600" baseline="-25000" dirty="0" smtClean="0"/>
              <a:t>128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Channel estimation in time or frequency domain</a:t>
            </a:r>
          </a:p>
          <a:p>
            <a:pPr lvl="1"/>
            <a:r>
              <a:rPr lang="en-US" sz="1600" dirty="0" smtClean="0"/>
              <a:t>Can auto-detect SC/OFDM PHY  (different CEF formats employed)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2010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676400"/>
            <a:ext cx="7086600" cy="1183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Preamble Re-sampling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2209800"/>
          </a:xfrm>
        </p:spPr>
        <p:txBody>
          <a:bodyPr/>
          <a:lstStyle/>
          <a:p>
            <a:r>
              <a:rPr lang="en-US" sz="2000" dirty="0" smtClean="0"/>
              <a:t>OFDM preamble sequences are defined at SC chip rate (</a:t>
            </a:r>
            <a:r>
              <a:rPr lang="en-US" sz="2000" dirty="0" err="1" smtClean="0"/>
              <a:t>F</a:t>
            </a:r>
            <a:r>
              <a:rPr lang="en-US" sz="2000" baseline="-25000" dirty="0" err="1" smtClean="0"/>
              <a:t>c</a:t>
            </a:r>
            <a:r>
              <a:rPr lang="en-US" sz="2000" dirty="0" smtClean="0"/>
              <a:t>) to support common SC/OFDM preamble processing</a:t>
            </a:r>
          </a:p>
          <a:p>
            <a:r>
              <a:rPr lang="en-US" sz="2000" dirty="0" smtClean="0"/>
              <a:t>3/2-rate re-sampling is required to convert from </a:t>
            </a:r>
            <a:r>
              <a:rPr lang="en-US" sz="2000" dirty="0" err="1" smtClean="0"/>
              <a:t>Fc</a:t>
            </a:r>
            <a:r>
              <a:rPr lang="en-US" sz="2000" dirty="0" smtClean="0"/>
              <a:t> = 1760 MHz to (nominal) OFDM sampling rate (F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 = 2640 MHz)</a:t>
            </a:r>
          </a:p>
          <a:p>
            <a:r>
              <a:rPr lang="en-US" sz="2000" dirty="0" smtClean="0"/>
              <a:t>Re-sampling filter (73 taps) is specified so that Rx can undo filter response from channel estimate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2010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183" y="4419600"/>
            <a:ext cx="8290817" cy="1428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 Coding &amp; Modulation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2010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029344"/>
            <a:ext cx="6400800" cy="4371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Header contains 64 info bits</a:t>
            </a:r>
          </a:p>
          <a:p>
            <a:pPr>
              <a:buNone/>
            </a:pPr>
            <a:r>
              <a:rPr lang="en-US" sz="2400" dirty="0" smtClean="0"/>
              <a:t>which are heavily protected</a:t>
            </a:r>
          </a:p>
          <a:p>
            <a:pPr lvl="1"/>
            <a:r>
              <a:rPr lang="en-US" sz="2000" dirty="0" smtClean="0"/>
              <a:t>168 parity bits generated by ¾ rate LDPC</a:t>
            </a:r>
          </a:p>
          <a:p>
            <a:pPr lvl="1"/>
            <a:r>
              <a:rPr lang="en-US" sz="2000" dirty="0" smtClean="0"/>
              <a:t>Info bits and parity repeated 3x</a:t>
            </a:r>
          </a:p>
          <a:p>
            <a:pPr lvl="1"/>
            <a:r>
              <a:rPr lang="en-US" sz="2000" dirty="0" smtClean="0"/>
              <a:t>Info bits not punctured</a:t>
            </a:r>
          </a:p>
          <a:p>
            <a:pPr lvl="1"/>
            <a:r>
              <a:rPr lang="en-US" sz="2000" dirty="0" smtClean="0"/>
              <a:t>Repetition of parity bits punctured differently</a:t>
            </a:r>
          </a:p>
          <a:p>
            <a:pPr lvl="1"/>
            <a:r>
              <a:rPr lang="en-US" sz="2000" dirty="0" smtClean="0"/>
              <a:t>Header mapped to OFDM symbol</a:t>
            </a:r>
          </a:p>
          <a:p>
            <a:pPr lvl="1"/>
            <a:r>
              <a:rPr lang="en-US" sz="2000" dirty="0" smtClean="0"/>
              <a:t>8-bit check sequence included</a:t>
            </a:r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Payload Coding &amp; Modulation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Scrambling</a:t>
            </a:r>
          </a:p>
          <a:p>
            <a:pPr lvl="1"/>
            <a:r>
              <a:rPr lang="en-US" sz="1600" dirty="0" smtClean="0"/>
              <a:t>Data scrambled using 7-th order m-sequence</a:t>
            </a:r>
          </a:p>
          <a:p>
            <a:pPr lvl="1"/>
            <a:r>
              <a:rPr lang="en-US" sz="1600" dirty="0" smtClean="0"/>
              <a:t>Scrambler initialization sequence is </a:t>
            </a:r>
            <a:r>
              <a:rPr lang="en-US" sz="1600" dirty="0" err="1" smtClean="0"/>
              <a:t>tx-ed</a:t>
            </a:r>
            <a:r>
              <a:rPr lang="en-US" sz="1600" dirty="0" smtClean="0"/>
              <a:t> in the PHY header</a:t>
            </a:r>
          </a:p>
          <a:p>
            <a:r>
              <a:rPr lang="en-US" sz="1800" dirty="0" smtClean="0"/>
              <a:t>LDPC Encoding</a:t>
            </a:r>
          </a:p>
          <a:p>
            <a:pPr lvl="1"/>
            <a:r>
              <a:rPr lang="en-US" sz="1600" dirty="0" smtClean="0"/>
              <a:t>Zero padding to fit into OFDM symbols</a:t>
            </a:r>
          </a:p>
          <a:p>
            <a:pPr lvl="1"/>
            <a:r>
              <a:rPr lang="en-US" sz="1600" dirty="0" smtClean="0"/>
              <a:t>Parity bits generated</a:t>
            </a:r>
          </a:p>
          <a:p>
            <a:pPr lvl="1"/>
            <a:r>
              <a:rPr lang="en-US" sz="1600" dirty="0" smtClean="0"/>
              <a:t>Multiple code blocks are concatenated</a:t>
            </a:r>
          </a:p>
          <a:p>
            <a:r>
              <a:rPr lang="en-US" sz="1800" dirty="0" smtClean="0"/>
              <a:t>Modulation</a:t>
            </a:r>
          </a:p>
          <a:p>
            <a:pPr lvl="1"/>
            <a:r>
              <a:rPr lang="en-US" sz="1600" dirty="0" smtClean="0"/>
              <a:t>SQPSK: each code block is mapped to two OFDM symbols</a:t>
            </a:r>
          </a:p>
          <a:p>
            <a:pPr lvl="1"/>
            <a:r>
              <a:rPr lang="en-US" sz="1600" dirty="0" smtClean="0"/>
              <a:t>QPSK: each code clock is mapped to a single OFDM symbol</a:t>
            </a:r>
          </a:p>
          <a:p>
            <a:pPr lvl="1"/>
            <a:r>
              <a:rPr lang="en-US" sz="1600" dirty="0" smtClean="0"/>
              <a:t>16-QAM: two code blocks are interleaved and mapped to a single OFDM symbol</a:t>
            </a:r>
          </a:p>
          <a:p>
            <a:pPr lvl="1"/>
            <a:r>
              <a:rPr lang="en-US" sz="1600" dirty="0" smtClean="0"/>
              <a:t>64-QAM: three code blocks are interleaved and mapped to a single OFDM symbol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2010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905000"/>
            <a:ext cx="7315200" cy="372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OFDM Tone Mapping (QPSK/SQPSK)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2010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 rot="5400000">
            <a:off x="2743200" y="3657600"/>
            <a:ext cx="38100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533400" y="1447800"/>
            <a:ext cx="119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SQPSK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45967" y="1524000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QPSK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438400" y="57150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Index P(k) is dependent on Dynamic/Static Tone Mapping</a:t>
            </a:r>
          </a:p>
          <a:p>
            <a:r>
              <a:rPr lang="en-US" i="1" dirty="0" smtClean="0"/>
              <a:t>   (a) when Static Tone Mapping (STP) is used P(k) = k+168</a:t>
            </a:r>
          </a:p>
          <a:p>
            <a:r>
              <a:rPr lang="en-US" i="1" dirty="0" smtClean="0"/>
              <a:t>   (b) when Dynamic Tone Mapping (DTP) is used P(k) is derived from feedback </a:t>
            </a:r>
            <a:endParaRPr lang="en-US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OFDM Tone Mapping (16-QAM/64-QAM)</a:t>
            </a:r>
            <a:endParaRPr lang="en-US" sz="3200" dirty="0"/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>
          <a:xfrm>
            <a:off x="381000" y="4953000"/>
            <a:ext cx="7772400" cy="1371600"/>
          </a:xfrm>
        </p:spPr>
        <p:txBody>
          <a:bodyPr/>
          <a:lstStyle/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i="1" dirty="0" smtClean="0"/>
              <a:t>For 16-QAM and 64-QAM, 2 and 3 code blocks are interleaved on a subcarrier basis, respectively.</a:t>
            </a:r>
            <a:endParaRPr lang="en-US" sz="24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2010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905000"/>
            <a:ext cx="7566454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6019800" y="1524000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/>
              <a:t>Only for 64-QAM</a:t>
            </a:r>
            <a:endParaRPr lang="en-US" sz="1800" i="1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5867400" y="1905000"/>
            <a:ext cx="2667000" cy="990600"/>
          </a:xfrm>
          <a:prstGeom prst="rect">
            <a:avLst/>
          </a:prstGeom>
          <a:noFill/>
          <a:ln w="25400" cap="flat" cmpd="sng" algn="ctr">
            <a:solidFill>
              <a:schemeClr val="accent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295400"/>
            <a:ext cx="7391400" cy="3415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2010</a:t>
            </a:r>
            <a:endParaRPr lang="en-US" dirty="0"/>
          </a:p>
        </p:txBody>
      </p:sp>
      <p:sp>
        <p:nvSpPr>
          <p:cNvPr id="7" name="Content Placeholder 10"/>
          <p:cNvSpPr>
            <a:spLocks noGrp="1"/>
          </p:cNvSpPr>
          <p:nvPr>
            <p:ph idx="1"/>
          </p:nvPr>
        </p:nvSpPr>
        <p:spPr>
          <a:xfrm>
            <a:off x="990600" y="4876800"/>
            <a:ext cx="7772400" cy="1600200"/>
          </a:xfrm>
        </p:spPr>
        <p:txBody>
          <a:bodyPr/>
          <a:lstStyle/>
          <a:p>
            <a:r>
              <a:rPr lang="en-US" sz="1400" dirty="0" smtClean="0"/>
              <a:t>First (N</a:t>
            </a:r>
            <a:r>
              <a:rPr lang="en-US" sz="1400" baseline="-25000" dirty="0" smtClean="0"/>
              <a:t>SD</a:t>
            </a:r>
            <a:r>
              <a:rPr lang="en-US" sz="1400" dirty="0" smtClean="0"/>
              <a:t>/2=168) half of data tones are sliced to N</a:t>
            </a:r>
            <a:r>
              <a:rPr lang="en-US" sz="1400" baseline="-25000" dirty="0" smtClean="0"/>
              <a:t>G</a:t>
            </a:r>
            <a:r>
              <a:rPr lang="en-US" sz="1400" dirty="0" smtClean="0"/>
              <a:t> (21 or 42 ) groups</a:t>
            </a:r>
          </a:p>
          <a:p>
            <a:pPr lvl="1"/>
            <a:r>
              <a:rPr lang="en-US" sz="1100" dirty="0" smtClean="0"/>
              <a:t>Each group consists of N</a:t>
            </a:r>
            <a:r>
              <a:rPr lang="en-US" sz="1100" baseline="-25000" dirty="0" smtClean="0"/>
              <a:t>TPG</a:t>
            </a:r>
            <a:r>
              <a:rPr lang="en-US" sz="1100" dirty="0" smtClean="0"/>
              <a:t> tones</a:t>
            </a:r>
          </a:p>
          <a:p>
            <a:r>
              <a:rPr lang="en-US" sz="1400" dirty="0" smtClean="0"/>
              <a:t>Second half of data tones are slices to N</a:t>
            </a:r>
            <a:r>
              <a:rPr lang="en-US" sz="1400" baseline="-25000" dirty="0" smtClean="0"/>
              <a:t>G</a:t>
            </a:r>
            <a:r>
              <a:rPr lang="en-US" sz="1400" dirty="0" smtClean="0"/>
              <a:t> groups</a:t>
            </a:r>
          </a:p>
          <a:p>
            <a:r>
              <a:rPr lang="en-US" sz="1400" dirty="0" smtClean="0"/>
              <a:t>Rx determines and feeds back pairings of groups</a:t>
            </a:r>
          </a:p>
          <a:p>
            <a:pPr lvl="1"/>
            <a:r>
              <a:rPr lang="en-US" sz="1200" i="1" dirty="0" smtClean="0"/>
              <a:t>l</a:t>
            </a:r>
            <a:r>
              <a:rPr lang="en-US" sz="1200" dirty="0" smtClean="0"/>
              <a:t>-</a:t>
            </a:r>
            <a:r>
              <a:rPr lang="en-US" sz="1200" dirty="0" err="1" smtClean="0"/>
              <a:t>th</a:t>
            </a:r>
            <a:r>
              <a:rPr lang="en-US" sz="1200" dirty="0" smtClean="0"/>
              <a:t> group of first half paired to </a:t>
            </a:r>
            <a:r>
              <a:rPr lang="en-US" sz="1200" dirty="0" err="1" smtClean="0"/>
              <a:t>GroupPairIndex</a:t>
            </a:r>
            <a:r>
              <a:rPr lang="en-US" sz="1200" dirty="0" smtClean="0"/>
              <a:t>(</a:t>
            </a:r>
            <a:r>
              <a:rPr lang="en-US" sz="1200" i="1" dirty="0" smtClean="0"/>
              <a:t>l</a:t>
            </a:r>
            <a:r>
              <a:rPr lang="en-US" sz="1200" dirty="0" smtClean="0"/>
              <a:t>)-</a:t>
            </a:r>
            <a:r>
              <a:rPr lang="en-US" sz="1200" dirty="0" err="1" smtClean="0"/>
              <a:t>th</a:t>
            </a:r>
            <a:r>
              <a:rPr lang="en-US" sz="1200" dirty="0" smtClean="0"/>
              <a:t> group of second half</a:t>
            </a:r>
          </a:p>
          <a:p>
            <a:r>
              <a:rPr lang="en-US" sz="1400" dirty="0" err="1" smtClean="0"/>
              <a:t>Tx</a:t>
            </a:r>
            <a:r>
              <a:rPr lang="en-US" sz="1400" dirty="0" smtClean="0"/>
              <a:t>/Rx use fixed mapping of tone-pairs used within pairs of groups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914400"/>
          </a:xfrm>
        </p:spPr>
        <p:txBody>
          <a:bodyPr/>
          <a:lstStyle/>
          <a:p>
            <a:r>
              <a:rPr lang="en-US" dirty="0" smtClean="0"/>
              <a:t>Dynamic Tone Pairing for </a:t>
            </a:r>
            <a:br>
              <a:rPr lang="en-US" dirty="0" smtClean="0"/>
            </a:br>
            <a:r>
              <a:rPr lang="en-US" dirty="0" smtClean="0"/>
              <a:t>SQPSK and QPSK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OFDM PHY Mode has been proposed</a:t>
            </a:r>
          </a:p>
          <a:p>
            <a:pPr lvl="1"/>
            <a:r>
              <a:rPr lang="en-US" dirty="0" smtClean="0"/>
              <a:t>Part of complete proposal in 802.11-10/432r0 (slides) and 802.11-10/433r0 </a:t>
            </a:r>
          </a:p>
          <a:p>
            <a:r>
              <a:rPr lang="en-US" dirty="0" smtClean="0"/>
              <a:t>Main characteristics</a:t>
            </a:r>
          </a:p>
          <a:p>
            <a:pPr lvl="1"/>
            <a:r>
              <a:rPr lang="en-US" dirty="0" smtClean="0"/>
              <a:t>Significant commonality with SC Mode Proposal </a:t>
            </a:r>
          </a:p>
          <a:p>
            <a:pPr lvl="2"/>
            <a:r>
              <a:rPr lang="en-US" dirty="0" smtClean="0"/>
              <a:t>See IEEE 802.11-10-0429-00-00ad-NT-8</a:t>
            </a:r>
          </a:p>
          <a:p>
            <a:pPr lvl="1"/>
            <a:r>
              <a:rPr lang="en-US" dirty="0" smtClean="0"/>
              <a:t>Optimized for NLOS environment</a:t>
            </a:r>
          </a:p>
          <a:p>
            <a:pPr lvl="1"/>
            <a:r>
              <a:rPr lang="en-US" dirty="0" smtClean="0"/>
              <a:t>Provides up to 7 </a:t>
            </a:r>
            <a:r>
              <a:rPr lang="en-US" dirty="0" err="1" smtClean="0"/>
              <a:t>Gbps</a:t>
            </a:r>
            <a:r>
              <a:rPr lang="en-US" dirty="0" smtClean="0"/>
              <a:t> data rate</a:t>
            </a:r>
          </a:p>
          <a:p>
            <a:r>
              <a:rPr lang="en-US" dirty="0" smtClean="0"/>
              <a:t>Performance evaluation as per EVM document</a:t>
            </a:r>
          </a:p>
          <a:p>
            <a:pPr lvl="1"/>
            <a:r>
              <a:rPr lang="en-US" dirty="0" smtClean="0"/>
              <a:t>Presented in IEEE 802.11-10-0431-00-00ad-CP-PHY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F0F2A9-9F90-4D6D-8E44-EC893FE00EA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</a:p>
        </p:txBody>
      </p:sp>
      <p:sp>
        <p:nvSpPr>
          <p:cNvPr id="51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F5326856-7484-4391-8D7E-CD0B4381AF7C}" type="slidenum">
              <a:rPr lang="en-US"/>
              <a:pPr/>
              <a:t>2</a:t>
            </a:fld>
            <a:endParaRPr lang="en-US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</p:nvPr>
        </p:nvGraphicFramePr>
        <p:xfrm>
          <a:off x="685800" y="685800"/>
          <a:ext cx="8001000" cy="5757878"/>
        </p:xfrm>
        <a:graphic>
          <a:graphicData uri="http://schemas.openxmlformats.org/drawingml/2006/table">
            <a:tbl>
              <a:tblPr/>
              <a:tblGrid>
                <a:gridCol w="2130425"/>
                <a:gridCol w="1751013"/>
                <a:gridCol w="831850"/>
                <a:gridCol w="544512"/>
                <a:gridCol w="2743200"/>
              </a:tblGrid>
              <a:tr h="18573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Author(s):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Name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Company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Address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Phone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email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Grodzinsky, Mark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Wilocity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3"/>
                        </a:rPr>
                        <a:t>Mark.grodzinsky@wilocity.com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Hansen, Christopher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Broadcom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4"/>
                        </a:rPr>
                        <a:t>chansen@broadcom.com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Hart, Brian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Cisco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5"/>
                        </a:rPr>
                        <a:t>brianh@cisco.com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rId6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Hassan, Amer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Microsoft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7"/>
                        </a:rPr>
                        <a:t>amerh@microsoft.com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Hong, Seung Eun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ETRI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8"/>
                        </a:rPr>
                        <a:t>iptvguru@etri.re.kr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rId9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Hosoya, Kenichi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NEC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10"/>
                        </a:rPr>
                        <a:t>k-hosoya@ce.jp.nec.com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Hosur, Srinath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Texas Instruments</a:t>
                      </a: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hosur@ti.com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Hsu, Alvin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MediaTek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alvin.hsu@mediatek.com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Hsu, Julan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Samsung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Julan.hsu@samsung.com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Hung, Kun-Chien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MediaTek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kc.hung@mediatek.com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Jain, Avinash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Qualcomm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11"/>
                        </a:rPr>
                        <a:t>avinashj@qualcomm.com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Jauh, Alan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MediaTek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alan.jauh@mediatek.com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Jeon, Paul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LGE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bjjeon@lge.com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Jin, Sunggeun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ETRI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3"/>
                        </a:rPr>
                        <a:t>sgjin@etri.re.kr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Jones, VK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Qualcomm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12"/>
                        </a:rPr>
                        <a:t>vkjones@qualcomm.com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rId3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Joseph, Stacy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Beam Networks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stacy@beamnetworks.com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Jun, Haeyoung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Samsung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Haeyoung.jun@samsung.com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Kaaja, Harald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Nokia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harald.kaaja@nokia.com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Kafle, Padam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Nokia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padam.kafle@nokia.com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Kakani, Naveen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Nokia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naveen.kakani@nokia.com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Kasher, Assaf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Intel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Assaf.kasher@intel.com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Kasslin, Mika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Nokia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mika.kasslin@nokia.com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Kim, Hodong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Samsung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hodong0803.kim@samsung.com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Kim, Yongsun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ETRI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4"/>
                        </a:rPr>
                        <a:t>doori@etri.re.kr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Kreifeldt, Rick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Harman International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rick.kreifeldt@harman.com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Kwon, Edwin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Samsung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cy.kwon@samsung.com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Kwon, Hyoungjin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ETRI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13"/>
                        </a:rPr>
                        <a:t>kwonjin@etri.re.kr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Kwon, Hyukchoon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Samsung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hyukchoon.kwon@samsung.com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Laine, Tuomas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Nokia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tuomas.laine@nokia.com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1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77038" y="6475413"/>
            <a:ext cx="1766887" cy="184150"/>
          </a:xfrm>
          <a:noFill/>
        </p:spPr>
        <p:txBody>
          <a:bodyPr/>
          <a:lstStyle/>
          <a:p>
            <a:r>
              <a:rPr lang="en-US" smtClean="0"/>
              <a:t>Carlos Cordeiro, Intel, et. al.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762000" y="609600"/>
          <a:ext cx="7772400" cy="5852160"/>
        </p:xfrm>
        <a:graphic>
          <a:graphicData uri="http://schemas.openxmlformats.org/drawingml/2006/table">
            <a:tbl>
              <a:tblPr/>
              <a:tblGrid>
                <a:gridCol w="2068513"/>
                <a:gridCol w="1703387"/>
                <a:gridCol w="723900"/>
                <a:gridCol w="609600"/>
                <a:gridCol w="2667000"/>
              </a:tblGrid>
              <a:tr h="18256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Author(s):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Name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Company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Address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Phone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email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Lakkis, Ismail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Tensorcom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ilakkis@tensorcom.com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Lee, Hoosung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ETRI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3"/>
                        </a:rPr>
                        <a:t>hslee@etri.re.kr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Lee, Keith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AMD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keith.lee@amd.com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Lee, Wooyong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ETRI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4"/>
                        </a:rPr>
                        <a:t>wylee@etri.re.kr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Liu, Yong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Marvell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yongliu@marvell.com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Lou, Hui-Ling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Marvell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hlou@marvell.com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Majkowski, Jakub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Nokia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jakub.majkowski@nokia.com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Marin, Janne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Nokia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janne.marin@nokia.com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Maruhashi, Kenichi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NEC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k-maruhashi@bl.jp.nec.com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Matsumoto, Taisuke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Panasonic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matsumoto.taisuke@jp.panasonic.com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Meerson, Yury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Wilocity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Yury.meerson@wilocity.com</a:t>
                      </a: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Mese, Murat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Broadcom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mesem@broadcom.com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Montag, Bruce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Dell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bruce_montag@dell.com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Myles, Andrew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Cisco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5"/>
                        </a:rPr>
                        <a:t>amyles@cisco.com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Nandagopalan, Saishankar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Broadcom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nsai@broadcom.com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Ngo, Chiu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Samsung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Chiu.ngo@samsung.com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Nikula, Eero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Nokia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eero.nikula@nokia.com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Park, DS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Samsung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dspark@samsung.com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Park, Minyoung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Intel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Minyoung.park@intel.com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Pi, Zhouyue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Samsung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zpi@sta.samsung.com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Ponnampalam, Vish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MediaTek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vish.ponnampalam@mediatek.com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Prasad, Narayan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NEC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prasad@nec-labs.com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Prat, Gideon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Intel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Gideon.prat@intel.com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Ramachandran, Kishore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NEC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kishore@nec-labs.com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Raymond, Yu Zhan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Panasonic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Raymond.Yuz@sg.panasonic.com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Ronkin, Roee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Wilocity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Roee.ronkin@wilocity.com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Rozen, Ohad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Wilocity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Ohad.rozen@wilocity.com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Sachdev, Devang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NVIDIA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dsachdev@nvidia.com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Sadri, Ali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Intel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Ali.S.Sadri@intel.com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Sampath, Hemanth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Qualcomm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6"/>
                        </a:rPr>
                        <a:t>hsampath@qualcomm.com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60B1C20B-4572-4796-A950-8CEFC36C0C38}" type="slidenum">
              <a:rPr lang="en-US"/>
              <a:pPr/>
              <a:t>3</a:t>
            </a:fld>
            <a:endParaRPr lang="en-US"/>
          </a:p>
        </p:txBody>
      </p:sp>
      <p:sp>
        <p:nvSpPr>
          <p:cNvPr id="634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77038" y="6475413"/>
            <a:ext cx="1766887" cy="184150"/>
          </a:xfrm>
          <a:noFill/>
        </p:spPr>
        <p:txBody>
          <a:bodyPr/>
          <a:lstStyle/>
          <a:p>
            <a:r>
              <a:rPr lang="en-US" smtClean="0"/>
              <a:t>Carlos Cordeiro, Intel, et. al.</a:t>
            </a:r>
          </a:p>
        </p:txBody>
      </p:sp>
      <p:sp>
        <p:nvSpPr>
          <p:cNvPr id="634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762000" y="762000"/>
          <a:ext cx="7467600" cy="5669280"/>
        </p:xfrm>
        <a:graphic>
          <a:graphicData uri="http://schemas.openxmlformats.org/drawingml/2006/table">
            <a:tbl>
              <a:tblPr/>
              <a:tblGrid>
                <a:gridCol w="1987550"/>
                <a:gridCol w="1517650"/>
                <a:gridCol w="762000"/>
                <a:gridCol w="609600"/>
                <a:gridCol w="2590800"/>
              </a:tblGrid>
              <a:tr h="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Author(s):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Name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Company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Address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Phone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email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Sanderovich, Amichai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Wilocity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Amichai.sanderovich@wilocity.com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Sankaran, Sundar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Atheros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Sundar.Sankaran@Atheros.com</a:t>
                      </a:r>
                      <a:endParaRPr kumimoji="0" lang="en-GB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Scarpa, Vincenzo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STMicroelectronics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vincenzo.scarpa@st.com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Seok, Yongho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LGE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yongho.seok@lge.com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Shao, Huai-Rong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Samsung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hr.shao@samsung.com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Shen, Ba-Zhong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Broadcom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bzshen@broadcom.com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Sim, Michael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Panasonic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Michael.Simhc@sg.panasonic.com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Singh, Harkirat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Samsung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har.singh@sisa.samsung.com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Soffer, Menashe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Intel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Menashe.soffer@intel.com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Song, Seungho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SK Telecom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shsong@sktelecom.com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Sorin, Simha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Wilocity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Simha.sorin@wilocity.com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Smith, Matt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Atheros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matt.smith@atheros.com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Stacey, Robert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Intel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Robert.stacey@intel.com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Sutskover, Ilan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Intel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Ilan.sutskover@intel.com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Taghavi, Hossain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Qualcomm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3"/>
                        </a:rPr>
                        <a:t>mtaghavi@qualcomm.com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Takahashi, Kazuaki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Panasonic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takahashi.kazu@jp.panasonic.com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Trachewsky, Jason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Self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jtrachewsky@gmail.com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Trainin, Solomon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Intel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Solomon.trainin@intel.com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Usuki, Naoshi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Panasonic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usuki.naoshi@jp.panasonic.com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Varshney, Prabodh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Nokia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prabodh.varshney@nokia.com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Vertenten, Bart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NXP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bart.vertenten@nxp.com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Vlantis, George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STMicroelectronics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george.vlantis@st.com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Wang, Chao-Chun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MediaTek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chaochun.wang@mediatek.com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Wang, Homber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TMC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homber@emcite.com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Wang, James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MediaTek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james.wang@mediatek.com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Yee, James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MediaTek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james.yee@mediatek.com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Yucek, Tevfik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Atheros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Tevfik.Yucek@Atheros.com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Yong, Su Khiong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Marvell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skyong@marvell.com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Zhang, Hongyuan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Marvell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hongyuan@marvell.com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3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5782EEA2-F13C-46E1-892B-F650DA2DCD0A}" type="slidenum">
              <a:rPr lang="en-US"/>
              <a:pPr/>
              <a:t>4</a:t>
            </a:fld>
            <a:endParaRPr lang="en-US"/>
          </a:p>
        </p:txBody>
      </p:sp>
      <p:sp>
        <p:nvSpPr>
          <p:cNvPr id="736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77038" y="6475413"/>
            <a:ext cx="1766887" cy="184150"/>
          </a:xfrm>
          <a:noFill/>
        </p:spPr>
        <p:txBody>
          <a:bodyPr/>
          <a:lstStyle/>
          <a:p>
            <a:r>
              <a:rPr lang="en-US" smtClean="0"/>
              <a:t>Carlos Cordeiro, Intel, et. al.</a:t>
            </a:r>
          </a:p>
        </p:txBody>
      </p:sp>
      <p:sp>
        <p:nvSpPr>
          <p:cNvPr id="736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Proposal overview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This presentation is part and is in support of the complete proposal described in 802.11-10/432r0 (slides) and 802.11-10/433r0 (text) that:</a:t>
            </a:r>
          </a:p>
          <a:p>
            <a:pPr lvl="1"/>
            <a:r>
              <a:rPr lang="en-US" sz="1800" dirty="0" smtClean="0"/>
              <a:t>Supports data transmission rates up to 7 </a:t>
            </a:r>
            <a:r>
              <a:rPr lang="en-US" sz="1800" dirty="0" err="1" smtClean="0"/>
              <a:t>Gbps</a:t>
            </a:r>
            <a:endParaRPr lang="en-US" sz="1800" dirty="0" smtClean="0"/>
          </a:p>
          <a:p>
            <a:pPr lvl="1"/>
            <a:r>
              <a:rPr lang="en-US" sz="1800" dirty="0" smtClean="0"/>
              <a:t>Supplements and extends the 802.11 MAC and is backward compatible with the IEEE 802.11 standard </a:t>
            </a:r>
          </a:p>
          <a:p>
            <a:pPr lvl="1"/>
            <a:r>
              <a:rPr lang="en-US" sz="1800" dirty="0" smtClean="0"/>
              <a:t>Enables both the low power and the high performance devices, guaranteeing interoperability and communication at gigabit rates </a:t>
            </a:r>
          </a:p>
          <a:p>
            <a:pPr lvl="1"/>
            <a:r>
              <a:rPr lang="en-US" sz="1800" dirty="0" smtClean="0"/>
              <a:t>Supports beamforming, enabling robust communication at distances beyond 10 meters </a:t>
            </a:r>
          </a:p>
          <a:p>
            <a:pPr lvl="1"/>
            <a:r>
              <a:rPr lang="en-US" sz="1800" dirty="0" smtClean="0"/>
              <a:t>Supports GCMP security and advanced power management</a:t>
            </a:r>
          </a:p>
          <a:p>
            <a:pPr lvl="1"/>
            <a:r>
              <a:rPr lang="en-US" sz="1800" dirty="0" smtClean="0"/>
              <a:t>Supports coexistence with other 60GHz systems</a:t>
            </a:r>
          </a:p>
          <a:p>
            <a:pPr lvl="1"/>
            <a:r>
              <a:rPr lang="en-US" sz="1800" dirty="0" smtClean="0"/>
              <a:t>Supports fast session transfer among 2.4GHz, 5GHz and 60GHz</a:t>
            </a:r>
          </a:p>
        </p:txBody>
      </p:sp>
      <p:sp>
        <p:nvSpPr>
          <p:cNvPr id="819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</a:p>
        </p:txBody>
      </p:sp>
      <p:sp>
        <p:nvSpPr>
          <p:cNvPr id="819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42379" y="6475413"/>
            <a:ext cx="1901546" cy="184666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Vish Ponnampalam,  Mediatek</a:t>
            </a:r>
            <a:endParaRPr lang="en-US" dirty="0"/>
          </a:p>
        </p:txBody>
      </p:sp>
      <p:sp>
        <p:nvSpPr>
          <p:cNvPr id="81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91ADAC25-CC01-45A7-9E7F-B729625D91D8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OFDM PHY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400" dirty="0" smtClean="0"/>
              <a:t>Supports data rates up to ~7 </a:t>
            </a:r>
            <a:r>
              <a:rPr lang="en-US" sz="2400" dirty="0" err="1" smtClean="0"/>
              <a:t>Gbps</a:t>
            </a:r>
            <a:endParaRPr lang="en-US" sz="2400" dirty="0" smtClean="0"/>
          </a:p>
          <a:p>
            <a:pPr lvl="1"/>
            <a:r>
              <a:rPr lang="en-US" sz="2000" dirty="0" smtClean="0"/>
              <a:t>Modulation formats: SQPSK, QPSK, 16-QAM and 64-QAM</a:t>
            </a:r>
          </a:p>
          <a:p>
            <a:pPr lvl="1"/>
            <a:r>
              <a:rPr lang="en-US" sz="2000" dirty="0" smtClean="0"/>
              <a:t>LDPC Coding: rates ½, 5/8, ¾ and 13/16</a:t>
            </a:r>
          </a:p>
          <a:p>
            <a:endParaRPr lang="en-US" sz="2400" dirty="0" smtClean="0"/>
          </a:p>
          <a:p>
            <a:r>
              <a:rPr lang="en-US" sz="2400" dirty="0" smtClean="0"/>
              <a:t>Designed to operate in NLOS environments</a:t>
            </a:r>
          </a:p>
          <a:p>
            <a:pPr lvl="1"/>
            <a:r>
              <a:rPr lang="en-US" sz="2000" dirty="0" smtClean="0"/>
              <a:t>Fixed Guard Interval (GI) of ~48 ns</a:t>
            </a:r>
          </a:p>
          <a:p>
            <a:pPr lvl="1"/>
            <a:r>
              <a:rPr lang="en-US" sz="2000" dirty="0" smtClean="0"/>
              <a:t>Coding tolerant to significant frequency selectivity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Significant commonality with associated SC PHY</a:t>
            </a:r>
          </a:p>
          <a:p>
            <a:pPr lvl="1"/>
            <a:r>
              <a:rPr lang="en-US" sz="2000" dirty="0" smtClean="0"/>
              <a:t>Common preamble</a:t>
            </a:r>
          </a:p>
          <a:p>
            <a:pPr lvl="1"/>
            <a:r>
              <a:rPr lang="en-US" sz="2000" dirty="0" smtClean="0"/>
              <a:t>Common LDPC coding scheme etc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2010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OFDM PHY MCS Table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1" y="2407920"/>
          <a:ext cx="7924799" cy="3840480"/>
        </p:xfrm>
        <a:graphic>
          <a:graphicData uri="http://schemas.openxmlformats.org/drawingml/2006/table">
            <a:tbl>
              <a:tblPr/>
              <a:tblGrid>
                <a:gridCol w="1304353"/>
                <a:gridCol w="1372531"/>
                <a:gridCol w="1124040"/>
                <a:gridCol w="968846"/>
                <a:gridCol w="894388"/>
                <a:gridCol w="968846"/>
                <a:gridCol w="1291795"/>
              </a:tblGrid>
              <a:tr h="5486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MCS Index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Modulation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Code Rate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NBPSC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NCBPS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NDBPS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Data Rate (Mbps)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10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SQPSK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1/2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336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168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693.00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11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SQPSK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5/8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336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210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866.25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12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QPSK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1/2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672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336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1386.00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13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QPSK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5/8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672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420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1732.50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14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QPSK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3/4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672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504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2079.00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16-QAM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1/2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1344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672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2772.00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16-QAM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5/8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1344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840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3465.00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16-QAM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3/4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1344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1008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4158.00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18</a:t>
                      </a:r>
                      <a:endParaRPr lang="en-US" dirty="0"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16-QAM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13/16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1344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1092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4504.50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19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64-QAM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5/8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1260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5197.50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20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64-QAM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3/4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1512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6237.00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21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64-QAM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13/16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1638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6756.75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81800" y="1828800"/>
            <a:ext cx="20109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Info bits per OFDM symbol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1524000"/>
            <a:ext cx="20409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coded bits per OFDM symbol</a:t>
            </a:r>
            <a:endParaRPr lang="en-US" i="1" dirty="0"/>
          </a:p>
        </p:txBody>
      </p:sp>
      <p:cxnSp>
        <p:nvCxnSpPr>
          <p:cNvPr id="12" name="Shape 11"/>
          <p:cNvCxnSpPr>
            <a:stCxn id="7" idx="1"/>
          </p:cNvCxnSpPr>
          <p:nvPr/>
        </p:nvCxnSpPr>
        <p:spPr bwMode="auto">
          <a:xfrm rot="10800000" flipV="1">
            <a:off x="5791200" y="1662500"/>
            <a:ext cx="685800" cy="6997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3" name="Shape 12"/>
          <p:cNvCxnSpPr>
            <a:stCxn id="6" idx="1"/>
          </p:cNvCxnSpPr>
          <p:nvPr/>
        </p:nvCxnSpPr>
        <p:spPr bwMode="auto">
          <a:xfrm rot="10800000" flipV="1">
            <a:off x="6553200" y="1967300"/>
            <a:ext cx="228600" cy="3949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2743200" y="1752600"/>
            <a:ext cx="18133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coded bits per </a:t>
            </a:r>
            <a:r>
              <a:rPr lang="en-US" i="1" dirty="0" err="1" smtClean="0"/>
              <a:t>subcarrrier</a:t>
            </a:r>
            <a:endParaRPr lang="en-US" i="1" dirty="0"/>
          </a:p>
        </p:txBody>
      </p:sp>
      <p:cxnSp>
        <p:nvCxnSpPr>
          <p:cNvPr id="21" name="Shape 20"/>
          <p:cNvCxnSpPr>
            <a:stCxn id="16" idx="3"/>
          </p:cNvCxnSpPr>
          <p:nvPr/>
        </p:nvCxnSpPr>
        <p:spPr bwMode="auto">
          <a:xfrm>
            <a:off x="4556517" y="1891100"/>
            <a:ext cx="320283" cy="4711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OFDM Parameters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747520"/>
          <a:ext cx="7772400" cy="2443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0"/>
                <a:gridCol w="1295400"/>
                <a:gridCol w="1600200"/>
              </a:tblGrid>
              <a:tr h="34906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Parameter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Notation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Value</a:t>
                      </a:r>
                      <a:endParaRPr lang="en-US" sz="1600" dirty="0"/>
                    </a:p>
                  </a:txBody>
                  <a:tcPr/>
                </a:tc>
              </a:tr>
              <a:tr h="34906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FFT Size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</a:t>
                      </a:r>
                      <a:r>
                        <a:rPr lang="en-US" sz="1600" baseline="-25000" dirty="0" smtClean="0"/>
                        <a:t>FFT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512</a:t>
                      </a:r>
                      <a:endParaRPr lang="en-US" sz="1600" dirty="0"/>
                    </a:p>
                  </a:txBody>
                  <a:tcPr/>
                </a:tc>
              </a:tr>
              <a:tr h="34906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Number of data subcarriers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</a:t>
                      </a:r>
                      <a:r>
                        <a:rPr lang="en-US" sz="1600" baseline="-25000" dirty="0" smtClean="0"/>
                        <a:t>SD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336</a:t>
                      </a:r>
                      <a:endParaRPr lang="en-US" sz="1600" dirty="0"/>
                    </a:p>
                  </a:txBody>
                  <a:tcPr/>
                </a:tc>
              </a:tr>
              <a:tr h="34906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Number of pilot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subcarriers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</a:t>
                      </a:r>
                      <a:r>
                        <a:rPr lang="en-US" sz="1600" baseline="-25000" dirty="0" smtClean="0"/>
                        <a:t>SP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/>
                </a:tc>
              </a:tr>
              <a:tr h="34906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OFDM sampling</a:t>
                      </a:r>
                      <a:r>
                        <a:rPr lang="en-US" sz="1600" baseline="0" dirty="0" smtClean="0"/>
                        <a:t> frequency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F</a:t>
                      </a:r>
                      <a:r>
                        <a:rPr lang="en-US" sz="1600" baseline="-25000" dirty="0" smtClean="0"/>
                        <a:t>s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2640 MHz</a:t>
                      </a:r>
                      <a:endParaRPr lang="en-US" sz="1600" dirty="0"/>
                    </a:p>
                  </a:txBody>
                  <a:tcPr/>
                </a:tc>
              </a:tr>
              <a:tr h="34906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Subcarrier frequency</a:t>
                      </a:r>
                      <a:r>
                        <a:rPr lang="en-US" sz="1600" baseline="0" dirty="0" smtClean="0"/>
                        <a:t> spacing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baseline="0" dirty="0" smtClean="0"/>
                        <a:t>Δ</a:t>
                      </a:r>
                      <a:r>
                        <a:rPr lang="en-US" sz="1600" baseline="-25000" dirty="0" smtClean="0"/>
                        <a:t>F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5.16</a:t>
                      </a:r>
                      <a:r>
                        <a:rPr lang="en-US" sz="1600" baseline="0" dirty="0" smtClean="0"/>
                        <a:t>  MHz</a:t>
                      </a:r>
                      <a:endParaRPr lang="en-US" sz="1600" dirty="0"/>
                    </a:p>
                  </a:txBody>
                  <a:tcPr/>
                </a:tc>
              </a:tr>
              <a:tr h="34906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Guard Interval/Cyclic Prefix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T</a:t>
                      </a:r>
                      <a:r>
                        <a:rPr lang="en-US" sz="1600" baseline="-25000" dirty="0" smtClean="0"/>
                        <a:t>GI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128/F</a:t>
                      </a:r>
                      <a:r>
                        <a:rPr lang="en-US" sz="1600" baseline="-25000" dirty="0" smtClean="0"/>
                        <a:t>s</a:t>
                      </a:r>
                      <a:r>
                        <a:rPr lang="en-US" sz="1600" baseline="0" dirty="0" smtClean="0"/>
                        <a:t>= ~48ns</a:t>
                      </a:r>
                      <a:endParaRPr lang="en-US" sz="1600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343400"/>
            <a:ext cx="6248400" cy="2040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OFDM PPDU Format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981200" y="2971800"/>
            <a:ext cx="5410200" cy="3200400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Preamble</a:t>
            </a:r>
          </a:p>
          <a:p>
            <a:pPr lvl="1"/>
            <a:r>
              <a:rPr lang="en-US" sz="1800" dirty="0" smtClean="0"/>
              <a:t>Consists of STF and CEF</a:t>
            </a:r>
          </a:p>
          <a:p>
            <a:pPr lvl="1"/>
            <a:r>
              <a:rPr lang="en-US" sz="1800" dirty="0" smtClean="0"/>
              <a:t>Duration of ~1.09 us</a:t>
            </a:r>
          </a:p>
          <a:p>
            <a:pPr>
              <a:buNone/>
            </a:pPr>
            <a:r>
              <a:rPr lang="en-US" sz="2000" b="1" dirty="0" smtClean="0"/>
              <a:t>Header</a:t>
            </a:r>
          </a:p>
          <a:p>
            <a:pPr lvl="1"/>
            <a:r>
              <a:rPr lang="en-US" sz="1800" dirty="0" smtClean="0"/>
              <a:t>carries 64 bits</a:t>
            </a:r>
          </a:p>
          <a:p>
            <a:pPr lvl="2"/>
            <a:r>
              <a:rPr lang="en-US" sz="1400" dirty="0" smtClean="0"/>
              <a:t>Includes 8-bit HCS and 8 reserved bits</a:t>
            </a:r>
          </a:p>
          <a:p>
            <a:pPr lvl="1"/>
            <a:r>
              <a:rPr lang="en-US" sz="1800" dirty="0" smtClean="0"/>
              <a:t>Fits into one OFDM symbol</a:t>
            </a:r>
          </a:p>
          <a:p>
            <a:pPr lvl="2"/>
            <a:r>
              <a:rPr lang="en-US" sz="1400" dirty="0" smtClean="0"/>
              <a:t>duration of ~ 242 ns</a:t>
            </a:r>
          </a:p>
          <a:p>
            <a:pPr>
              <a:buNone/>
            </a:pPr>
            <a:r>
              <a:rPr lang="en-US" sz="2000" b="1" dirty="0" smtClean="0"/>
              <a:t>TRN-T/R Subfields (optional)</a:t>
            </a:r>
          </a:p>
          <a:p>
            <a:pPr lvl="1"/>
            <a:r>
              <a:rPr lang="en-US" sz="1800" dirty="0" smtClean="0"/>
              <a:t>Used for </a:t>
            </a:r>
            <a:r>
              <a:rPr lang="en-US" sz="1800" dirty="0" err="1" smtClean="0"/>
              <a:t>beamforming</a:t>
            </a:r>
            <a:r>
              <a:rPr lang="en-US" sz="1800" dirty="0" smtClean="0"/>
              <a:t> training/tracking	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2010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019300"/>
            <a:ext cx="81819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9353</TotalTime>
  <Words>1600</Words>
  <Application>Microsoft Office PowerPoint</Application>
  <PresentationFormat>On-screen Show (4:3)</PresentationFormat>
  <Paragraphs>622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802-11-Submission</vt:lpstr>
      <vt:lpstr>OFDM PHY Proposal</vt:lpstr>
      <vt:lpstr>Slide 2</vt:lpstr>
      <vt:lpstr>Slide 3</vt:lpstr>
      <vt:lpstr>Slide 4</vt:lpstr>
      <vt:lpstr>Proposal overview</vt:lpstr>
      <vt:lpstr>OFDM PHY Characteristics</vt:lpstr>
      <vt:lpstr>OFDM PHY MCS Table</vt:lpstr>
      <vt:lpstr>OFDM Parameters</vt:lpstr>
      <vt:lpstr>OFDM PPDU Format </vt:lpstr>
      <vt:lpstr>Preamble Format</vt:lpstr>
      <vt:lpstr>Preamble Re-sampling Filter</vt:lpstr>
      <vt:lpstr>Header Coding &amp; Modulation</vt:lpstr>
      <vt:lpstr>Payload Coding &amp; Modulation</vt:lpstr>
      <vt:lpstr>OFDM Tone Mapping (QPSK/SQPSK)</vt:lpstr>
      <vt:lpstr>OFDM Tone Mapping (16-QAM/64-QAM)</vt:lpstr>
      <vt:lpstr>Dynamic Tone Pairing for  SQPSK and QPSK</vt:lpstr>
      <vt:lpstr>Conclusions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OFDM PHY Proposal</dc:title>
  <dc:creator>Vish Ponnampalam</dc:creator>
  <cp:lastModifiedBy>mtk30118</cp:lastModifiedBy>
  <cp:revision>94</cp:revision>
  <cp:lastPrinted>1998-02-10T13:28:06Z</cp:lastPrinted>
  <dcterms:created xsi:type="dcterms:W3CDTF">2007-11-08T01:07:38Z</dcterms:created>
  <dcterms:modified xsi:type="dcterms:W3CDTF">2010-05-01T02:20:04Z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1596287946</vt:i4>
  </property>
  <property fmtid="{D5CDD505-2E9C-101B-9397-08002B2CF9AE}" pid="3" name="_NewReviewCycle">
    <vt:lpwstr/>
  </property>
  <property fmtid="{D5CDD505-2E9C-101B-9397-08002B2CF9AE}" pid="4" name="_EmailSubject">
    <vt:lpwstr>TGad Presentation 11-10-0440</vt:lpwstr>
  </property>
  <property fmtid="{D5CDD505-2E9C-101B-9397-08002B2CF9AE}" pid="5" name="_AuthorEmail">
    <vt:lpwstr>vish.ponnampalam@mediatek.com</vt:lpwstr>
  </property>
  <property fmtid="{D5CDD505-2E9C-101B-9397-08002B2CF9AE}" pid="6" name="_AuthorEmailDisplayName">
    <vt:lpwstr>Vish Ponnampalam</vt:lpwstr>
  </property>
</Properties>
</file>