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0" r:id="rId2"/>
    <p:sldId id="389" r:id="rId3"/>
    <p:sldId id="385" r:id="rId4"/>
    <p:sldId id="390" r:id="rId5"/>
    <p:sldId id="382" r:id="rId6"/>
    <p:sldId id="383" r:id="rId7"/>
    <p:sldId id="384" r:id="rId8"/>
    <p:sldId id="387" r:id="rId9"/>
    <p:sldId id="386" r:id="rId10"/>
    <p:sldId id="388" r:id="rId11"/>
    <p:sldId id="377" r:id="rId12"/>
    <p:sldId id="391" r:id="rId13"/>
    <p:sldId id="392" r:id="rId14"/>
    <p:sldId id="381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FF99FF"/>
    <a:srgbClr val="66FFFF"/>
    <a:srgbClr val="99FF99"/>
    <a:srgbClr val="FF66FF"/>
    <a:srgbClr val="00CC99"/>
    <a:srgbClr val="FF9900"/>
    <a:srgbClr val="CC00CC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99" autoAdjust="0"/>
    <p:restoredTop sz="78559" autoAdjust="0"/>
  </p:normalViewPr>
  <p:slideViewPr>
    <p:cSldViewPr snapToGrid="0">
      <p:cViewPr varScale="1">
        <p:scale>
          <a:sx n="58" d="100"/>
          <a:sy n="58" d="100"/>
        </p:scale>
        <p:origin x="-6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-1956" y="-11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7013" y="200025"/>
            <a:ext cx="235108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kumimoji="0" sz="1500" b="1"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200" y="200025"/>
            <a:ext cx="9826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kumimoji="0" sz="1500" b="1"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8063" y="990600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kumimoji="0"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6588" y="9906000"/>
            <a:ext cx="5889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 eaLnBrk="0" hangingPunct="0">
              <a:defRPr kumimoji="0"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2DDC8BF6-B1BC-4A97-AC59-426D9F98501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9613" y="427038"/>
            <a:ext cx="5680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 eaLnBrk="0" hangingPunct="0">
              <a:defRPr/>
            </a:pPr>
            <a:endParaRPr kumimoji="0" lang="ja-JP" altLang="en-US"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9613" y="9906000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 eaLnBrk="0" hangingPunct="0">
              <a:defRPr/>
            </a:pPr>
            <a:r>
              <a:rPr kumimoji="0" lang="en-US" altLang="ja-JP" dirty="0"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9613" y="9893300"/>
            <a:ext cx="5837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 eaLnBrk="0" hangingPunct="0">
              <a:defRPr/>
            </a:pPr>
            <a:endParaRPr kumimoji="0" lang="ja-JP" alt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1463" y="112713"/>
            <a:ext cx="2349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kumimoji="0" sz="1500" b="1"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925" y="112713"/>
            <a:ext cx="9810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kumimoji="0" sz="1500" b="1"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250" y="9909175"/>
            <a:ext cx="21447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 eaLnBrk="0" hangingPunct="0">
              <a:defRPr kumimoji="0"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35325" y="9909175"/>
            <a:ext cx="588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kumimoji="0"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CFF89E99-6B87-45E7-8DF3-147487CFE4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363" y="9909175"/>
            <a:ext cx="717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ja-JP"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363" y="9907588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 eaLnBrk="0" hangingPunct="0">
              <a:defRPr/>
            </a:pPr>
            <a:endParaRPr kumimoji="0" lang="ja-JP" altLang="en-US"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575" y="327025"/>
            <a:ext cx="5772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 eaLnBrk="0" hangingPunct="0">
              <a:defRPr/>
            </a:pPr>
            <a:endParaRPr kumimoji="0" lang="ja-JP" alt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DF4A35F4-B063-4575-A5CB-570209E03A2E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A1537519-49DA-435C-BA44-BADD0F02FB8E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D25569E4-4B43-439C-BF53-E5A34BD04A9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DF4A35F4-B063-4575-A5CB-570209E03A2E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CFF89E99-6B87-45E7-8DF3-147487CFE427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CFF89E99-6B87-45E7-8DF3-147487CFE427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January,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Hirokazu Sawada, Tohoku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69E44D2-BE0A-4EEF-852C-731D0E82798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January,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/>
              <a:t>Hirokazu</a:t>
            </a:r>
            <a:r>
              <a:rPr lang="en-US" altLang="ja-JP" dirty="0"/>
              <a:t> Sawada, Tohoku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49CBB69-432C-4F6B-B46E-E90D3C76994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January,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B78CAA-6751-4210-ADF3-F2DF077D3F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January,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167CB17-5E2F-422D-8C3B-AFA2C37859F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2715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2010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019925" y="6475413"/>
            <a:ext cx="1524000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Alexander Maltsev, Intel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B80E2BF8-6044-41C9-BC2B-02114CB20F6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altLang="ja-JP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ea typeface="ＭＳ Ｐゴシック" charset="-128"/>
              </a:defRPr>
            </a:lvl1pPr>
          </a:lstStyle>
          <a:p>
            <a:r>
              <a:rPr lang="en-US" altLang="ja-JP" dirty="0" smtClean="0"/>
              <a:t>January, 2010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9825" y="6475413"/>
            <a:ext cx="2324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Hirokazu Sawada, Tohoku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A8D296C-7EB5-4093-B8B1-8A53893ABE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802.11-10/0112r2</a:t>
            </a:r>
            <a:endParaRPr kumimoji="0"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January, 2010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err="1" smtClean="0"/>
              <a:t>Hirokazu</a:t>
            </a:r>
            <a:r>
              <a:rPr lang="en-US" altLang="ja-JP" smtClean="0"/>
              <a:t> Sawada, Tohoku University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869E44D2-BE0A-4EEF-852C-731D0E82798B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[Intra-cluster response model and parameter for channel modeling at 60GHz (Part 3)]</a:t>
            </a:r>
            <a:endParaRPr kumimoji="1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1767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Date:</a:t>
            </a: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2010-1-19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900113" y="2465388"/>
          <a:ext cx="7259637" cy="3852862"/>
        </p:xfrm>
        <a:graphic>
          <a:graphicData uri="http://schemas.openxmlformats.org/presentationml/2006/ole">
            <p:oleObj spid="_x0000_s2050" name="Document" r:id="rId3" imgW="8305027" imgH="4433620" progId="Word.Document.8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914400" y="21050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 dirty="0"/>
              <a:t>Authors:</a:t>
            </a:r>
            <a:endParaRPr kumimoji="0" lang="en-US" altLang="ja-JP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41"/>
          <p:cNvGrpSpPr/>
          <p:nvPr/>
        </p:nvGrpSpPr>
        <p:grpSpPr>
          <a:xfrm>
            <a:off x="1139687" y="3229516"/>
            <a:ext cx="2637184" cy="1769165"/>
            <a:chOff x="1139687" y="3319669"/>
            <a:chExt cx="2637184" cy="1769165"/>
          </a:xfrm>
        </p:grpSpPr>
        <p:sp>
          <p:nvSpPr>
            <p:cNvPr id="15" name="正方形/長方形 14"/>
            <p:cNvSpPr/>
            <p:nvPr/>
          </p:nvSpPr>
          <p:spPr bwMode="auto">
            <a:xfrm>
              <a:off x="1941441" y="3319669"/>
              <a:ext cx="1822176" cy="10270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1987824" y="3379304"/>
              <a:ext cx="1709533" cy="96740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平行四辺形 15"/>
            <p:cNvSpPr/>
            <p:nvPr/>
          </p:nvSpPr>
          <p:spPr bwMode="auto">
            <a:xfrm>
              <a:off x="1139687" y="4373216"/>
              <a:ext cx="2637184" cy="715618"/>
            </a:xfrm>
            <a:prstGeom prst="parallelogram">
              <a:avLst>
                <a:gd name="adj" fmla="val 108333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平行四辺形 16"/>
            <p:cNvSpPr/>
            <p:nvPr/>
          </p:nvSpPr>
          <p:spPr bwMode="auto">
            <a:xfrm>
              <a:off x="1623392" y="4426226"/>
              <a:ext cx="1941443" cy="331304"/>
            </a:xfrm>
            <a:prstGeom prst="parallelogram">
              <a:avLst>
                <a:gd name="adj" fmla="val 108333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平行四辺形 40"/>
            <p:cNvSpPr/>
            <p:nvPr/>
          </p:nvSpPr>
          <p:spPr bwMode="auto">
            <a:xfrm>
              <a:off x="1311968" y="4956313"/>
              <a:ext cx="225286" cy="72886"/>
            </a:xfrm>
            <a:prstGeom prst="parallelogram">
              <a:avLst>
                <a:gd name="adj" fmla="val 108333"/>
              </a:avLst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Circular polarization is adopted for AP antenna</a:t>
            </a:r>
            <a:endParaRPr kumimoji="1" lang="ja-JP" altLang="en-US" sz="2800" dirty="0">
              <a:solidFill>
                <a:srgbClr val="0000FF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06E6A13-9EC1-484D-BE49-B45783C7E1B6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22" name="平行四辺形 21"/>
          <p:cNvSpPr/>
          <p:nvPr/>
        </p:nvSpPr>
        <p:spPr bwMode="auto">
          <a:xfrm rot="20634726" flipV="1">
            <a:off x="5546091" y="4212940"/>
            <a:ext cx="2427024" cy="618639"/>
          </a:xfrm>
          <a:prstGeom prst="parallelogram">
            <a:avLst>
              <a:gd name="adj" fmla="val 108333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平行四辺形 23"/>
          <p:cNvSpPr/>
          <p:nvPr/>
        </p:nvSpPr>
        <p:spPr bwMode="auto">
          <a:xfrm rot="20636017">
            <a:off x="5327374" y="3236141"/>
            <a:ext cx="2014330" cy="1046921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平行四辺形 24"/>
          <p:cNvSpPr/>
          <p:nvPr/>
        </p:nvSpPr>
        <p:spPr bwMode="auto">
          <a:xfrm rot="20636017">
            <a:off x="5415508" y="3314781"/>
            <a:ext cx="1855237" cy="964235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平行四辺形 25"/>
          <p:cNvSpPr/>
          <p:nvPr/>
        </p:nvSpPr>
        <p:spPr bwMode="auto">
          <a:xfrm rot="20634726" flipV="1">
            <a:off x="5666021" y="4290615"/>
            <a:ext cx="1956755" cy="317852"/>
          </a:xfrm>
          <a:prstGeom prst="parallelogram">
            <a:avLst>
              <a:gd name="adj" fmla="val 108333"/>
            </a:avLst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円弧 27"/>
          <p:cNvSpPr/>
          <p:nvPr/>
        </p:nvSpPr>
        <p:spPr bwMode="auto">
          <a:xfrm>
            <a:off x="2120347" y="2997603"/>
            <a:ext cx="1603513" cy="397566"/>
          </a:xfrm>
          <a:prstGeom prst="arc">
            <a:avLst>
              <a:gd name="adj1" fmla="val 20349516"/>
              <a:gd name="adj2" fmla="val 60921"/>
            </a:avLst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円弧 28"/>
          <p:cNvSpPr/>
          <p:nvPr/>
        </p:nvSpPr>
        <p:spPr bwMode="auto">
          <a:xfrm flipH="1" flipV="1">
            <a:off x="1954696" y="3057239"/>
            <a:ext cx="1603513" cy="397566"/>
          </a:xfrm>
          <a:prstGeom prst="arc">
            <a:avLst>
              <a:gd name="adj1" fmla="val 20349516"/>
              <a:gd name="adj2" fmla="val 60921"/>
            </a:avLst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右矢印 31"/>
          <p:cNvSpPr/>
          <p:nvPr/>
        </p:nvSpPr>
        <p:spPr bwMode="auto">
          <a:xfrm>
            <a:off x="4253948" y="3660212"/>
            <a:ext cx="702365" cy="450574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22645" y="4309569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Rotation</a:t>
            </a:r>
            <a:endParaRPr kumimoji="1" lang="ja-JP" altLang="en-US" sz="2400" dirty="0"/>
          </a:p>
        </p:txBody>
      </p:sp>
      <p:cxnSp>
        <p:nvCxnSpPr>
          <p:cNvPr id="35" name="直線矢印コネクタ 34"/>
          <p:cNvCxnSpPr/>
          <p:nvPr/>
        </p:nvCxnSpPr>
        <p:spPr bwMode="auto">
          <a:xfrm>
            <a:off x="1166191" y="4733638"/>
            <a:ext cx="516835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V="1">
            <a:off x="6235146" y="4932421"/>
            <a:ext cx="523462" cy="1524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平行四辺形 42"/>
          <p:cNvSpPr/>
          <p:nvPr/>
        </p:nvSpPr>
        <p:spPr bwMode="auto">
          <a:xfrm rot="20634726" flipV="1">
            <a:off x="6230124" y="4819395"/>
            <a:ext cx="230328" cy="80250"/>
          </a:xfrm>
          <a:prstGeom prst="parallelogram">
            <a:avLst>
              <a:gd name="adj" fmla="val 108333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232452" y="430956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327914" y="49920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6" name="二等辺三角形 45"/>
          <p:cNvSpPr/>
          <p:nvPr/>
        </p:nvSpPr>
        <p:spPr bwMode="auto">
          <a:xfrm>
            <a:off x="1311965" y="1781722"/>
            <a:ext cx="245961" cy="212035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972931" y="2129585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 Pol.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7" name="二等辺三角形 46"/>
          <p:cNvSpPr/>
          <p:nvPr/>
        </p:nvSpPr>
        <p:spPr bwMode="auto">
          <a:xfrm>
            <a:off x="6208643" y="1808226"/>
            <a:ext cx="245961" cy="212035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869610" y="2136762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 Pol.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90261" y="1672385"/>
            <a:ext cx="1599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AP antenna</a:t>
            </a:r>
            <a:endParaRPr kumimoji="1" lang="ja-JP" altLang="en-US" sz="2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460435" y="1692263"/>
            <a:ext cx="1599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AP antenna</a:t>
            </a:r>
            <a:endParaRPr kumimoji="1" lang="ja-JP" altLang="en-US" sz="2400" dirty="0"/>
          </a:p>
        </p:txBody>
      </p:sp>
      <p:sp>
        <p:nvSpPr>
          <p:cNvPr id="56" name="稲妻 55"/>
          <p:cNvSpPr/>
          <p:nvPr/>
        </p:nvSpPr>
        <p:spPr bwMode="auto">
          <a:xfrm rot="12523097">
            <a:off x="1245705" y="2560284"/>
            <a:ext cx="384313" cy="609600"/>
          </a:xfrm>
          <a:prstGeom prst="lightningBol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稲妻 56"/>
          <p:cNvSpPr/>
          <p:nvPr/>
        </p:nvSpPr>
        <p:spPr bwMode="auto">
          <a:xfrm rot="12523097">
            <a:off x="6155637" y="2566907"/>
            <a:ext cx="384313" cy="609600"/>
          </a:xfrm>
          <a:prstGeom prst="lightningBol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934368" y="5254582"/>
            <a:ext cx="7512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kumimoji="1" lang="en-US" altLang="ja-JP" sz="2400" dirty="0" smtClean="0"/>
              <a:t>Polarization mismatch is generated </a:t>
            </a:r>
            <a:r>
              <a:rPr lang="en-US" altLang="ja-JP" sz="2400" dirty="0" smtClean="0"/>
              <a:t>by rotation of PC</a:t>
            </a:r>
          </a:p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lang="en-US" altLang="ja-JP" sz="2400" dirty="0" smtClean="0"/>
              <a:t>Circular polarized signal wave has adopted for AP antenna</a:t>
            </a:r>
            <a:endParaRPr kumimoji="1" lang="ja-JP" altLang="en-US" sz="2400" dirty="0"/>
          </a:p>
        </p:txBody>
      </p:sp>
      <p:sp>
        <p:nvSpPr>
          <p:cNvPr id="3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219825" y="6475413"/>
            <a:ext cx="2324100" cy="369887"/>
          </a:xfrm>
          <a:noFill/>
        </p:spPr>
        <p:txBody>
          <a:bodyPr/>
          <a:lstStyle/>
          <a:p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</a:p>
          <a:p>
            <a:endParaRPr lang="en-US" altLang="ja-JP" dirty="0" smtClean="0"/>
          </a:p>
        </p:txBody>
      </p:sp>
      <p:sp>
        <p:nvSpPr>
          <p:cNvPr id="3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  <a:noFill/>
        </p:spPr>
        <p:txBody>
          <a:bodyPr/>
          <a:lstStyle/>
          <a:p>
            <a:r>
              <a:rPr lang="en-US" altLang="ja-JP" dirty="0" smtClean="0"/>
              <a:t>January, 2010</a:t>
            </a:r>
          </a:p>
        </p:txBody>
      </p:sp>
      <p:sp>
        <p:nvSpPr>
          <p:cNvPr id="40" name="円弧 39"/>
          <p:cNvSpPr/>
          <p:nvPr/>
        </p:nvSpPr>
        <p:spPr bwMode="auto">
          <a:xfrm>
            <a:off x="1219200" y="2057400"/>
            <a:ext cx="457200" cy="114300"/>
          </a:xfrm>
          <a:prstGeom prst="arc">
            <a:avLst>
              <a:gd name="adj1" fmla="val 1477414"/>
              <a:gd name="adj2" fmla="val 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円弧 41"/>
          <p:cNvSpPr/>
          <p:nvPr/>
        </p:nvSpPr>
        <p:spPr bwMode="auto">
          <a:xfrm>
            <a:off x="6083300" y="2082800"/>
            <a:ext cx="457200" cy="114300"/>
          </a:xfrm>
          <a:prstGeom prst="arc">
            <a:avLst>
              <a:gd name="adj1" fmla="val 1477414"/>
              <a:gd name="adj2" fmla="val 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96900"/>
            <a:ext cx="7772400" cy="939800"/>
          </a:xfrm>
        </p:spPr>
        <p:txBody>
          <a:bodyPr/>
          <a:lstStyle/>
          <a:p>
            <a:r>
              <a:rPr kumimoji="1" lang="en-US" altLang="ja-JP" sz="2800" dirty="0" smtClean="0">
                <a:solidFill>
                  <a:srgbClr val="0000FF"/>
                </a:solidFill>
              </a:rPr>
              <a:t>Intra-cluster parameters for all environments </a:t>
            </a:r>
            <a:br>
              <a:rPr kumimoji="1" lang="en-US" altLang="ja-JP" sz="2800" dirty="0" smtClean="0">
                <a:solidFill>
                  <a:srgbClr val="0000FF"/>
                </a:solidFill>
              </a:rPr>
            </a:br>
            <a:r>
              <a:rPr kumimoji="1" lang="en-US" altLang="ja-JP" sz="2800" dirty="0" smtClean="0">
                <a:solidFill>
                  <a:srgbClr val="0000FF"/>
                </a:solidFill>
              </a:rPr>
              <a:t>(Ant. HPBW: 30deg, V pol.)</a:t>
            </a:r>
            <a:endParaRPr kumimoji="1" lang="ja-JP" altLang="en-US" sz="2800" dirty="0">
              <a:solidFill>
                <a:srgbClr val="0000FF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January, 2010</a:t>
            </a:r>
            <a:endParaRPr lang="en-US" altLang="ja-JP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49CBB69-432C-4F6B-B46E-E90D3C76994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16124" y="1509450"/>
          <a:ext cx="8761615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176"/>
                <a:gridCol w="1019103"/>
                <a:gridCol w="853542"/>
                <a:gridCol w="853542"/>
                <a:gridCol w="853542"/>
                <a:gridCol w="853542"/>
                <a:gridCol w="853542"/>
                <a:gridCol w="853542"/>
                <a:gridCol w="853542"/>
                <a:gridCol w="85354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Environments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 </a:t>
                      </a:r>
                      <a:r>
                        <a:rPr kumimoji="1" lang="en-US" altLang="ja-JP" sz="1600" dirty="0" err="1" smtClean="0"/>
                        <a:t>k</a:t>
                      </a:r>
                      <a:r>
                        <a:rPr kumimoji="1" lang="en-US" altLang="ja-JP" sz="1600" i="1" baseline="-25000" dirty="0" err="1" smtClean="0"/>
                        <a:t>f</a:t>
                      </a:r>
                      <a:r>
                        <a:rPr kumimoji="1" lang="en-US" altLang="ja-JP" sz="1600" baseline="-25000" dirty="0" smtClean="0"/>
                        <a:t> </a:t>
                      </a:r>
                      <a:r>
                        <a:rPr kumimoji="1" lang="en-US" altLang="ja-JP" sz="1600" baseline="0" dirty="0" smtClean="0"/>
                        <a:t>[dB]</a:t>
                      </a:r>
                      <a:endParaRPr kumimoji="1" lang="ja-JP" altLang="en-US" sz="16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 k</a:t>
                      </a:r>
                      <a:r>
                        <a:rPr kumimoji="1" lang="en-US" altLang="ja-JP" sz="1600" i="1" baseline="-25000" dirty="0" smtClean="0"/>
                        <a:t>b</a:t>
                      </a:r>
                      <a:r>
                        <a:rPr kumimoji="1" lang="en-US" altLang="ja-JP" sz="1600" baseline="-25000" dirty="0" smtClean="0"/>
                        <a:t> </a:t>
                      </a:r>
                      <a:r>
                        <a:rPr kumimoji="1" lang="en-US" altLang="ja-JP" sz="1600" baseline="0" dirty="0" smtClean="0"/>
                        <a:t>[dB]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 </a:t>
                      </a:r>
                      <a:r>
                        <a:rPr kumimoji="1" lang="en-US" altLang="ja-JP" sz="1600" dirty="0" err="1" smtClean="0">
                          <a:latin typeface="Symbol" pitchFamily="18" charset="2"/>
                        </a:rPr>
                        <a:t>g</a:t>
                      </a:r>
                      <a:r>
                        <a:rPr kumimoji="1" lang="en-US" altLang="ja-JP" sz="1600" i="1" baseline="-25000" dirty="0" err="1" smtClean="0"/>
                        <a:t>f</a:t>
                      </a:r>
                      <a:r>
                        <a:rPr kumimoji="1" lang="en-US" altLang="ja-JP" sz="1600" i="1" baseline="-25000" dirty="0" smtClean="0"/>
                        <a:t>  </a:t>
                      </a:r>
                      <a:r>
                        <a:rPr kumimoji="1" lang="en-US" altLang="ja-JP" sz="1600" i="0" baseline="0" dirty="0" smtClean="0"/>
                        <a:t>[ns]</a:t>
                      </a:r>
                      <a:endParaRPr kumimoji="1" lang="ja-JP" altLang="en-US" sz="1600" i="0" baseline="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 </a:t>
                      </a:r>
                      <a:r>
                        <a:rPr kumimoji="1" lang="en-US" altLang="ja-JP" sz="1600" dirty="0" err="1" smtClean="0">
                          <a:latin typeface="Symbol" pitchFamily="18" charset="2"/>
                        </a:rPr>
                        <a:t>g</a:t>
                      </a:r>
                      <a:r>
                        <a:rPr kumimoji="1" lang="en-US" altLang="ja-JP" sz="1600" i="1" baseline="-25000" dirty="0" err="1" smtClean="0"/>
                        <a:t>b</a:t>
                      </a:r>
                      <a:r>
                        <a:rPr kumimoji="1" lang="en-US" altLang="ja-JP" sz="1600" baseline="-25000" dirty="0" smtClean="0"/>
                        <a:t> </a:t>
                      </a:r>
                      <a:r>
                        <a:rPr kumimoji="1" lang="en-US" altLang="ja-JP" sz="1600" i="0" baseline="0" dirty="0" smtClean="0"/>
                        <a:t>[ns]</a:t>
                      </a:r>
                      <a:endParaRPr kumimoji="1" lang="ja-JP" altLang="en-US" sz="160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 </a:t>
                      </a:r>
                      <a:r>
                        <a:rPr kumimoji="1" lang="en-US" altLang="ja-JP" sz="1600" dirty="0" smtClean="0">
                          <a:latin typeface="Symbol" pitchFamily="18" charset="2"/>
                        </a:rPr>
                        <a:t>l</a:t>
                      </a:r>
                      <a:r>
                        <a:rPr kumimoji="1" lang="en-US" altLang="ja-JP" sz="1600" i="1" baseline="-25000" dirty="0" smtClean="0"/>
                        <a:t>f </a:t>
                      </a:r>
                      <a:r>
                        <a:rPr kumimoji="1" lang="en-US" altLang="ja-JP" sz="1600" i="0" baseline="0" dirty="0" smtClean="0"/>
                        <a:t>[ns</a:t>
                      </a:r>
                      <a:r>
                        <a:rPr kumimoji="1" lang="en-US" altLang="ja-JP" sz="1600" i="0" baseline="30000" dirty="0" smtClean="0"/>
                        <a:t>-1</a:t>
                      </a:r>
                      <a:r>
                        <a:rPr kumimoji="1" lang="en-US" altLang="ja-JP" sz="1600" i="0" baseline="0" dirty="0" smtClean="0"/>
                        <a:t>]</a:t>
                      </a:r>
                      <a:endParaRPr kumimoji="1" lang="ja-JP" altLang="en-US" sz="1600" i="1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Symbol" pitchFamily="18" charset="2"/>
                        </a:rPr>
                        <a:t>l</a:t>
                      </a:r>
                      <a:r>
                        <a:rPr kumimoji="1" lang="en-US" altLang="ja-JP" sz="1600" i="1" baseline="-25000" dirty="0" smtClean="0"/>
                        <a:t>b </a:t>
                      </a:r>
                      <a:r>
                        <a:rPr kumimoji="1" lang="en-US" altLang="ja-JP" sz="1600" i="0" baseline="0" dirty="0" smtClean="0"/>
                        <a:t>[ns</a:t>
                      </a:r>
                      <a:r>
                        <a:rPr kumimoji="1" lang="en-US" altLang="ja-JP" sz="1600" i="0" baseline="30000" dirty="0" smtClean="0"/>
                        <a:t>-1</a:t>
                      </a:r>
                      <a:r>
                        <a:rPr kumimoji="1" lang="en-US" altLang="ja-JP" sz="1600" i="0" baseline="0" dirty="0" smtClean="0"/>
                        <a:t>]</a:t>
                      </a:r>
                      <a:endParaRPr kumimoji="1" lang="ja-JP" altLang="en-US" sz="1600" baseline="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050" dirty="0" smtClean="0"/>
                        <a:t>Distribution</a:t>
                      </a:r>
                      <a:endParaRPr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050" dirty="0" smtClean="0"/>
                        <a:t>Distribution</a:t>
                      </a:r>
                      <a:endParaRPr lang="ja-JP" altLang="en-US" sz="105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Living room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600" dirty="0" smtClean="0"/>
                        <a:t>11.5</a:t>
                      </a:r>
                      <a:endParaRPr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600" dirty="0" smtClean="0"/>
                        <a:t>10.9</a:t>
                      </a:r>
                      <a:endParaRPr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600" dirty="0" smtClean="0"/>
                        <a:t>1.25</a:t>
                      </a:r>
                      <a:endParaRPr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8.7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600" dirty="0" smtClean="0"/>
                        <a:t>0.277</a:t>
                      </a:r>
                      <a:endParaRPr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600" dirty="0" smtClean="0"/>
                        <a:t>0.996</a:t>
                      </a:r>
                      <a:endParaRPr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Rayleigh</a:t>
                      </a:r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Rayleigh</a:t>
                      </a:r>
                      <a:endParaRPr lang="ja-JP" altLang="en-US" sz="14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Conference room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16.8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18.4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6.13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6.29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0.547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0.501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Rayleigh</a:t>
                      </a:r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Rayleigh</a:t>
                      </a:r>
                      <a:endParaRPr lang="ja-JP" altLang="en-US" sz="1400" dirty="0" smtClean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Cubicle</a:t>
                      </a:r>
                      <a:endParaRPr kumimoji="1" lang="ja-JP" alt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STA-STA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LOS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AP-STA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24.5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0.690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1.13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N/A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Rayleigh</a:t>
                      </a:r>
                      <a:endParaRPr lang="ja-JP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66" name="グループ化 65"/>
          <p:cNvGrpSpPr/>
          <p:nvPr/>
        </p:nvGrpSpPr>
        <p:grpSpPr>
          <a:xfrm>
            <a:off x="2081650" y="3109650"/>
            <a:ext cx="8115300" cy="4584700"/>
            <a:chOff x="1816100" y="2895600"/>
            <a:chExt cx="8115300" cy="4584700"/>
          </a:xfrm>
        </p:grpSpPr>
        <p:sp>
          <p:nvSpPr>
            <p:cNvPr id="50" name="右中かっこ 49"/>
            <p:cNvSpPr/>
            <p:nvPr/>
          </p:nvSpPr>
          <p:spPr bwMode="auto">
            <a:xfrm>
              <a:off x="5156200" y="4495800"/>
              <a:ext cx="292100" cy="29845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右中かっこ 50"/>
            <p:cNvSpPr/>
            <p:nvPr/>
          </p:nvSpPr>
          <p:spPr bwMode="auto">
            <a:xfrm>
              <a:off x="2908300" y="5270500"/>
              <a:ext cx="279400" cy="14351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5" name="グループ化 64"/>
            <p:cNvGrpSpPr/>
            <p:nvPr/>
          </p:nvGrpSpPr>
          <p:grpSpPr>
            <a:xfrm>
              <a:off x="1816100" y="2895600"/>
              <a:ext cx="8115300" cy="3413899"/>
              <a:chOff x="1816100" y="2895600"/>
              <a:chExt cx="8115300" cy="3413899"/>
            </a:xfrm>
          </p:grpSpPr>
          <p:sp>
            <p:nvSpPr>
              <p:cNvPr id="35" name="円弧 34"/>
              <p:cNvSpPr/>
              <p:nvPr/>
            </p:nvSpPr>
            <p:spPr bwMode="auto">
              <a:xfrm rot="10800000">
                <a:off x="3822700" y="3162300"/>
                <a:ext cx="6108700" cy="2286000"/>
              </a:xfrm>
              <a:prstGeom prst="arc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solidFill>
                      <a:srgbClr val="FF0000"/>
                    </a:solidFill>
                    <a:prstDash val="dashDot"/>
                  </a:ln>
                  <a:solidFill>
                    <a:srgbClr val="FF0000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64" name="グループ化 63"/>
              <p:cNvGrpSpPr/>
              <p:nvPr/>
            </p:nvGrpSpPr>
            <p:grpSpPr>
              <a:xfrm>
                <a:off x="1816100" y="2895600"/>
                <a:ext cx="5900949" cy="3413899"/>
                <a:chOff x="1816100" y="2895600"/>
                <a:chExt cx="5900949" cy="3413899"/>
              </a:xfrm>
            </p:grpSpPr>
            <p:grpSp>
              <p:nvGrpSpPr>
                <p:cNvPr id="12" name="グループ化 11"/>
                <p:cNvGrpSpPr/>
                <p:nvPr/>
              </p:nvGrpSpPr>
              <p:grpSpPr>
                <a:xfrm>
                  <a:off x="2628900" y="5130800"/>
                  <a:ext cx="4533900" cy="457200"/>
                  <a:chOff x="1676400" y="4343400"/>
                  <a:chExt cx="4533900" cy="457200"/>
                </a:xfrm>
              </p:grpSpPr>
              <p:sp>
                <p:nvSpPr>
                  <p:cNvPr id="10" name="正方形/長方形 9"/>
                  <p:cNvSpPr/>
                  <p:nvPr/>
                </p:nvSpPr>
                <p:spPr bwMode="auto">
                  <a:xfrm>
                    <a:off x="5029200" y="4343400"/>
                    <a:ext cx="1181100" cy="4191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" name="正方形/長方形 10"/>
                  <p:cNvSpPr/>
                  <p:nvPr/>
                </p:nvSpPr>
                <p:spPr bwMode="auto">
                  <a:xfrm>
                    <a:off x="1676400" y="4381500"/>
                    <a:ext cx="1181100" cy="4191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cxnSp>
              <p:nvCxnSpPr>
                <p:cNvPr id="14" name="直線矢印コネクタ 13"/>
                <p:cNvCxnSpPr/>
                <p:nvPr/>
              </p:nvCxnSpPr>
              <p:spPr bwMode="auto">
                <a:xfrm rot="5400000" flipH="1" flipV="1">
                  <a:off x="2779317" y="4592241"/>
                  <a:ext cx="1991518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17" name="直線矢印コネクタ 16"/>
                <p:cNvCxnSpPr/>
                <p:nvPr/>
              </p:nvCxnSpPr>
              <p:spPr bwMode="auto">
                <a:xfrm rot="5400000" flipH="1" flipV="1">
                  <a:off x="3697685" y="5080397"/>
                  <a:ext cx="101520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20" name="直線矢印コネクタ 19"/>
                <p:cNvCxnSpPr/>
                <p:nvPr/>
              </p:nvCxnSpPr>
              <p:spPr bwMode="auto">
                <a:xfrm rot="5400000" flipH="1" flipV="1">
                  <a:off x="4651376" y="5398294"/>
                  <a:ext cx="354012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22" name="直線矢印コネクタ 21"/>
                <p:cNvCxnSpPr/>
                <p:nvPr/>
              </p:nvCxnSpPr>
              <p:spPr bwMode="auto">
                <a:xfrm rot="5400000" flipH="1" flipV="1">
                  <a:off x="4808141" y="5353447"/>
                  <a:ext cx="496094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24" name="直線矢印コネクタ 23"/>
                <p:cNvCxnSpPr/>
                <p:nvPr/>
              </p:nvCxnSpPr>
              <p:spPr bwMode="auto">
                <a:xfrm rot="5400000" flipH="1" flipV="1">
                  <a:off x="5806679" y="5474097"/>
                  <a:ext cx="20240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26" name="直線矢印コネクタ 25"/>
                <p:cNvCxnSpPr/>
                <p:nvPr/>
              </p:nvCxnSpPr>
              <p:spPr bwMode="auto">
                <a:xfrm rot="5400000" flipH="1" flipV="1">
                  <a:off x="3265091" y="5308997"/>
                  <a:ext cx="534194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28" name="直線矢印コネクタ 27"/>
                <p:cNvCxnSpPr/>
                <p:nvPr/>
              </p:nvCxnSpPr>
              <p:spPr bwMode="auto">
                <a:xfrm rot="5400000" flipH="1" flipV="1">
                  <a:off x="2898379" y="5347097"/>
                  <a:ext cx="45640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31" name="直線矢印コネクタ 30"/>
                <p:cNvCxnSpPr/>
                <p:nvPr/>
              </p:nvCxnSpPr>
              <p:spPr bwMode="auto">
                <a:xfrm>
                  <a:off x="2324100" y="5575300"/>
                  <a:ext cx="4826000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3517900" y="5575300"/>
                  <a:ext cx="50687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 t = 0</a:t>
                  </a:r>
                  <a:endParaRPr kumimoji="1" lang="ja-JP" altLang="en-US" dirty="0"/>
                </a:p>
              </p:txBody>
            </p:sp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6565900" y="5575300"/>
                  <a:ext cx="115114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 Time of arrival</a:t>
                  </a:r>
                  <a:endParaRPr kumimoji="1" lang="ja-JP" altLang="en-US" dirty="0"/>
                </a:p>
              </p:txBody>
            </p:sp>
            <p:sp>
              <p:nvSpPr>
                <p:cNvPr id="36" name="円弧 35"/>
                <p:cNvSpPr/>
                <p:nvPr/>
              </p:nvSpPr>
              <p:spPr bwMode="auto">
                <a:xfrm rot="10800000" flipH="1">
                  <a:off x="1816100" y="2895600"/>
                  <a:ext cx="1892300" cy="24638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8" name="直線矢印コネクタ 37"/>
                <p:cNvCxnSpPr/>
                <p:nvPr/>
              </p:nvCxnSpPr>
              <p:spPr bwMode="auto">
                <a:xfrm rot="5400000">
                  <a:off x="3386932" y="3867944"/>
                  <a:ext cx="519112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39" name="直線矢印コネクタ 38"/>
                <p:cNvCxnSpPr/>
                <p:nvPr/>
              </p:nvCxnSpPr>
              <p:spPr bwMode="auto">
                <a:xfrm rot="5400000">
                  <a:off x="3523059" y="3969147"/>
                  <a:ext cx="750094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43" name="テキスト ボックス 42"/>
                <p:cNvSpPr txBox="1"/>
                <p:nvPr/>
              </p:nvSpPr>
              <p:spPr>
                <a:xfrm>
                  <a:off x="3886200" y="3822700"/>
                  <a:ext cx="3770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 k</a:t>
                  </a:r>
                  <a:r>
                    <a:rPr kumimoji="1" lang="en-US" altLang="ja-JP" i="1" dirty="0" smtClean="0"/>
                    <a:t>b</a:t>
                  </a:r>
                  <a:endParaRPr kumimoji="1" lang="ja-JP" altLang="en-US" i="1" baseline="-25000" dirty="0"/>
                </a:p>
              </p:txBody>
            </p:sp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3289300" y="3721100"/>
                  <a:ext cx="32893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 </a:t>
                  </a:r>
                  <a:r>
                    <a:rPr kumimoji="1" lang="en-US" altLang="ja-JP" dirty="0" err="1" smtClean="0"/>
                    <a:t>k</a:t>
                  </a:r>
                  <a:r>
                    <a:rPr kumimoji="1" lang="en-US" altLang="ja-JP" i="1" baseline="-25000" dirty="0" err="1" smtClean="0"/>
                    <a:t>f</a:t>
                  </a:r>
                  <a:endParaRPr kumimoji="1" lang="ja-JP" altLang="en-US" i="1" baseline="-25000" dirty="0"/>
                </a:p>
              </p:txBody>
            </p:sp>
            <p:sp>
              <p:nvSpPr>
                <p:cNvPr id="45" name="テキスト ボックス 44"/>
                <p:cNvSpPr txBox="1"/>
                <p:nvPr/>
              </p:nvSpPr>
              <p:spPr>
                <a:xfrm>
                  <a:off x="2857500" y="3340100"/>
                  <a:ext cx="185339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 Central ray of intra-cluster</a:t>
                  </a:r>
                  <a:endParaRPr kumimoji="1" lang="ja-JP" altLang="en-US" i="1" dirty="0"/>
                </a:p>
              </p:txBody>
            </p:sp>
            <p:sp>
              <p:nvSpPr>
                <p:cNvPr id="52" name="テキスト ボックス 51"/>
                <p:cNvSpPr txBox="1"/>
                <p:nvPr/>
              </p:nvSpPr>
              <p:spPr>
                <a:xfrm>
                  <a:off x="2374900" y="6032500"/>
                  <a:ext cx="11700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 Arrival rate, </a:t>
                  </a:r>
                  <a:r>
                    <a:rPr kumimoji="1" lang="en-US" altLang="ja-JP" dirty="0" smtClean="0">
                      <a:latin typeface="Symbol" pitchFamily="18" charset="2"/>
                    </a:rPr>
                    <a:t>l</a:t>
                  </a:r>
                  <a:r>
                    <a:rPr kumimoji="1" lang="en-US" altLang="ja-JP" i="1" baseline="-25000" dirty="0" smtClean="0"/>
                    <a:t>b</a:t>
                  </a:r>
                  <a:endParaRPr kumimoji="1" lang="ja-JP" altLang="en-US" i="1" baseline="-25000" dirty="0"/>
                </a:p>
              </p:txBody>
            </p:sp>
            <p:sp>
              <p:nvSpPr>
                <p:cNvPr id="53" name="テキスト ボックス 52"/>
                <p:cNvSpPr txBox="1"/>
                <p:nvPr/>
              </p:nvSpPr>
              <p:spPr>
                <a:xfrm>
                  <a:off x="4686300" y="6032500"/>
                  <a:ext cx="112838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 Arrival rate, </a:t>
                  </a:r>
                  <a:r>
                    <a:rPr kumimoji="1" lang="en-US" altLang="ja-JP" dirty="0" smtClean="0">
                      <a:latin typeface="Symbol" pitchFamily="18" charset="2"/>
                    </a:rPr>
                    <a:t>l</a:t>
                  </a:r>
                  <a:r>
                    <a:rPr kumimoji="1" lang="en-US" altLang="ja-JP" i="1" baseline="-25000" dirty="0" smtClean="0"/>
                    <a:t>f</a:t>
                  </a:r>
                  <a:endParaRPr kumimoji="1" lang="ja-JP" altLang="en-US" i="1" baseline="-25000" dirty="0"/>
                </a:p>
              </p:txBody>
            </p:sp>
            <p:sp>
              <p:nvSpPr>
                <p:cNvPr id="54" name="テキスト ボックス 53"/>
                <p:cNvSpPr txBox="1"/>
                <p:nvPr/>
              </p:nvSpPr>
              <p:spPr>
                <a:xfrm>
                  <a:off x="4648200" y="4749800"/>
                  <a:ext cx="145450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>
                      <a:solidFill>
                        <a:srgbClr val="FF0000"/>
                      </a:solidFill>
                    </a:rPr>
                    <a:t> Ray decay factor, </a:t>
                  </a:r>
                  <a:r>
                    <a:rPr kumimoji="1" lang="en-US" altLang="ja-JP" dirty="0" err="1" smtClean="0">
                      <a:solidFill>
                        <a:srgbClr val="FF0000"/>
                      </a:solidFill>
                      <a:latin typeface="Symbol" pitchFamily="18" charset="2"/>
                    </a:rPr>
                    <a:t>g</a:t>
                  </a:r>
                  <a:r>
                    <a:rPr lang="en-US" altLang="ja-JP" i="1" baseline="-25000" dirty="0" err="1" smtClean="0">
                      <a:solidFill>
                        <a:srgbClr val="FF0000"/>
                      </a:solidFill>
                    </a:rPr>
                    <a:t>b</a:t>
                  </a:r>
                  <a:endParaRPr kumimoji="1" lang="ja-JP" altLang="en-US" i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テキスト ボックス 54"/>
                <p:cNvSpPr txBox="1"/>
                <p:nvPr/>
              </p:nvSpPr>
              <p:spPr>
                <a:xfrm>
                  <a:off x="2070100" y="4699000"/>
                  <a:ext cx="143205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>
                      <a:solidFill>
                        <a:srgbClr val="FF0000"/>
                      </a:solidFill>
                    </a:rPr>
                    <a:t> Ray decay factor, </a:t>
                  </a:r>
                  <a:r>
                    <a:rPr kumimoji="1" lang="en-US" altLang="ja-JP" dirty="0" err="1" smtClean="0">
                      <a:solidFill>
                        <a:srgbClr val="FF0000"/>
                      </a:solidFill>
                      <a:latin typeface="Symbol" pitchFamily="18" charset="2"/>
                    </a:rPr>
                    <a:t>g</a:t>
                  </a:r>
                  <a:r>
                    <a:rPr lang="en-US" altLang="ja-JP" i="1" baseline="-25000" dirty="0" err="1" smtClean="0">
                      <a:solidFill>
                        <a:srgbClr val="FF0000"/>
                      </a:solidFill>
                    </a:rPr>
                    <a:t>f</a:t>
                  </a:r>
                  <a:endParaRPr kumimoji="1" lang="ja-JP" altLang="en-US" i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4254500" y="4292600"/>
                  <a:ext cx="149271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altLang="ja-JP" dirty="0" smtClean="0"/>
                    <a:t>Rayleigh</a:t>
                  </a:r>
                  <a:r>
                    <a:rPr kumimoji="1" lang="en-US" altLang="ja-JP" dirty="0" smtClean="0"/>
                    <a:t> distribution</a:t>
                  </a:r>
                  <a:endParaRPr kumimoji="1" lang="ja-JP" altLang="en-US" i="1" baseline="-25000" dirty="0"/>
                </a:p>
              </p:txBody>
            </p:sp>
            <p:sp>
              <p:nvSpPr>
                <p:cNvPr id="61" name="テキスト ボックス 60"/>
                <p:cNvSpPr txBox="1"/>
                <p:nvPr/>
              </p:nvSpPr>
              <p:spPr>
                <a:xfrm>
                  <a:off x="1816100" y="4254500"/>
                  <a:ext cx="149271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altLang="ja-JP" dirty="0" smtClean="0"/>
                    <a:t>Rayleigh</a:t>
                  </a:r>
                  <a:r>
                    <a:rPr lang="en-US" altLang="ja-JP" dirty="0" smtClean="0"/>
                    <a:t> distribution</a:t>
                  </a:r>
                  <a:endParaRPr kumimoji="1" lang="ja-JP" altLang="en-US" i="1" baseline="-25000" dirty="0"/>
                </a:p>
              </p:txBody>
            </p:sp>
            <p:pic>
              <p:nvPicPr>
                <p:cNvPr id="1229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110039" y="3924300"/>
                  <a:ext cx="576262" cy="21971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cxnSp>
              <p:nvCxnSpPr>
                <p:cNvPr id="49" name="直線コネクタ 48"/>
                <p:cNvCxnSpPr/>
                <p:nvPr/>
              </p:nvCxnSpPr>
              <p:spPr bwMode="auto">
                <a:xfrm>
                  <a:off x="4229100" y="4864100"/>
                  <a:ext cx="3810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</p:grpSp>
      </p:grp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060700" y="4178300"/>
          <a:ext cx="381000" cy="466725"/>
        </p:xfrm>
        <a:graphic>
          <a:graphicData uri="http://schemas.openxmlformats.org/presentationml/2006/ole">
            <p:oleObj spid="_x0000_s9218" name="パッケージ" r:id="rId4" imgW="380880" imgH="466560" progId="Package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January 2010</a:t>
            </a:r>
          </a:p>
        </p:txBody>
      </p:sp>
      <p:sp>
        <p:nvSpPr>
          <p:cNvPr id="6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220276" y="6475413"/>
            <a:ext cx="232364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  <a:endParaRPr lang="en-US" altLang="ja-JP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94359"/>
            <a:ext cx="9144000" cy="476795"/>
          </a:xfrm>
        </p:spPr>
        <p:txBody>
          <a:bodyPr/>
          <a:lstStyle/>
          <a:p>
            <a:r>
              <a:rPr lang="en-US" altLang="ja-JP" sz="2200" dirty="0">
                <a:ea typeface="ＭＳ Ｐゴシック" charset="-128"/>
              </a:rPr>
              <a:t>Summary of Intra-cluster </a:t>
            </a:r>
            <a:r>
              <a:rPr lang="en-US" altLang="ja-JP" sz="2200" dirty="0" smtClean="0">
                <a:ea typeface="ＭＳ Ｐゴシック" charset="-128"/>
              </a:rPr>
              <a:t>Parameters </a:t>
            </a:r>
            <a:r>
              <a:rPr lang="en-US" altLang="ja-JP" sz="2200" dirty="0">
                <a:ea typeface="ＭＳ Ｐゴシック" charset="-128"/>
              </a:rPr>
              <a:t>for Conference Room Environment</a:t>
            </a:r>
          </a:p>
        </p:txBody>
      </p:sp>
      <p:graphicFrame>
        <p:nvGraphicFramePr>
          <p:cNvPr id="42300" name="Group 316"/>
          <p:cNvGraphicFramePr>
            <a:graphicFrameLocks noGrp="1"/>
          </p:cNvGraphicFramePr>
          <p:nvPr>
            <p:ph idx="1"/>
          </p:nvPr>
        </p:nvGraphicFramePr>
        <p:xfrm>
          <a:off x="304800" y="2209800"/>
          <a:ext cx="8593138" cy="4178936"/>
        </p:xfrm>
        <a:graphic>
          <a:graphicData uri="http://schemas.openxmlformats.org/drawingml/2006/table">
            <a:tbl>
              <a:tblPr/>
              <a:tblGrid>
                <a:gridCol w="3675063"/>
                <a:gridCol w="1905000"/>
                <a:gridCol w="1506537"/>
                <a:gridCol w="1506538"/>
              </a:tblGrid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Parameter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Notation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Value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Doc.09/433r4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Averaged 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Pre-cursor rays 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-factor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 dB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10 dB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Pre-cursor rays power decay time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Mincho" pitchFamily="49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1.3 ns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3.7 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Pre-cursor arrival rate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Mincho" pitchFamily="49" charset="-128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0.20 ns</a:t>
                      </a:r>
                      <a:r>
                        <a:rPr kumimoji="0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-1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0.37 ns</a:t>
                      </a:r>
                      <a:r>
                        <a:rPr kumimoji="0" lang="en-US" altLang="ja-JP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-1</a:t>
                      </a:r>
                      <a:endParaRPr kumimoji="0" lang="en-US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Pre-cursor rays amplitude distribution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Rayleigh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Rayleigh</a:t>
                      </a:r>
                      <a:endParaRPr kumimoji="0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Number of pre-cursor rays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Post-cursor rays 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-factor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 dB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14.2 dB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Post-cursor rays power decay time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Mincho" pitchFamily="49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2.8 ns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4.5 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Post-cursor arrival rate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Mincho" pitchFamily="49" charset="-128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0.12 ns</a:t>
                      </a:r>
                      <a:r>
                        <a:rPr kumimoji="0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-1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0.31 ns</a:t>
                      </a:r>
                      <a:r>
                        <a:rPr kumimoji="0" lang="en-US" altLang="ja-JP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Post-cursor rays amplitude distribution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Rayleigh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Rayleigh</a:t>
                      </a:r>
                      <a:endParaRPr kumimoji="0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Number of post-cursor rays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61257" y="1049376"/>
            <a:ext cx="884355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00" b="1" dirty="0" smtClean="0"/>
              <a:t>Proposal; Averaged intra-cluster parameters are used for conference room channel model –two measured environments (Doc.09/433r4 and Doc.10/112r1)</a:t>
            </a:r>
            <a:endParaRPr kumimoji="1" lang="ja-JP" altLang="en-US" sz="23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January 2010</a:t>
            </a:r>
          </a:p>
        </p:txBody>
      </p:sp>
      <p:sp>
        <p:nvSpPr>
          <p:cNvPr id="5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220276" y="6475413"/>
            <a:ext cx="232364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  <a:endParaRPr lang="en-US" altLang="ja-JP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2300"/>
            <a:ext cx="9144000" cy="520700"/>
          </a:xfrm>
        </p:spPr>
        <p:txBody>
          <a:bodyPr/>
          <a:lstStyle/>
          <a:p>
            <a:r>
              <a:rPr lang="en-US" altLang="ja-JP" sz="2300" dirty="0">
                <a:ea typeface="ＭＳ Ｐゴシック" charset="-128"/>
              </a:rPr>
              <a:t>Summary of </a:t>
            </a:r>
            <a:r>
              <a:rPr lang="en-US" altLang="ja-JP" sz="2300" dirty="0" smtClean="0">
                <a:ea typeface="ＭＳ Ｐゴシック" charset="-128"/>
              </a:rPr>
              <a:t>Intra-cluster Parameters </a:t>
            </a:r>
            <a:r>
              <a:rPr lang="en-US" altLang="ja-JP" sz="2300" dirty="0">
                <a:ea typeface="ＭＳ Ｐゴシック" charset="-128"/>
              </a:rPr>
              <a:t>for Living Room Environment</a:t>
            </a:r>
          </a:p>
        </p:txBody>
      </p:sp>
      <p:graphicFrame>
        <p:nvGraphicFramePr>
          <p:cNvPr id="52439" name="Group 215"/>
          <p:cNvGraphicFramePr>
            <a:graphicFrameLocks noGrp="1"/>
          </p:cNvGraphicFramePr>
          <p:nvPr>
            <p:ph idx="1"/>
          </p:nvPr>
        </p:nvGraphicFramePr>
        <p:xfrm>
          <a:off x="1066800" y="2286000"/>
          <a:ext cx="7010400" cy="3916046"/>
        </p:xfrm>
        <a:graphic>
          <a:graphicData uri="http://schemas.openxmlformats.org/drawingml/2006/table">
            <a:tbl>
              <a:tblPr/>
              <a:tblGrid>
                <a:gridCol w="3635375"/>
                <a:gridCol w="1884363"/>
                <a:gridCol w="1490662"/>
              </a:tblGrid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Parameter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Notation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Value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Pre-cursor rays 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-factor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11.5 dB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Pre-cursor rays power decay time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Mincho" pitchFamily="49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1.25 ns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Pre-cursor arrival rate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Mincho" pitchFamily="49" charset="-128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0.28 ns</a:t>
                      </a:r>
                      <a:r>
                        <a:rPr kumimoji="0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-1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Pre-cursor rays amplitude distribution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Rayleigh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Number of pre-cursor rays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Post-cursor rays 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-factor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10.9 dB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Post-cursor rays power decay time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Mincho" pitchFamily="49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8.7 ns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Post-cursor arrival rate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Mincho" pitchFamily="49" charset="-128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1.0 ns</a:t>
                      </a:r>
                      <a:r>
                        <a:rPr kumimoji="0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-1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Post-cursor rays amplitude distribution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Rayleigh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Number of post-cursor rays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8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61257" y="1150976"/>
            <a:ext cx="88435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00" b="1" dirty="0" smtClean="0"/>
              <a:t>Proposal; Intra-cluster parameters </a:t>
            </a:r>
            <a:r>
              <a:rPr lang="en-US" altLang="ja-JP" sz="2300" b="1" dirty="0" smtClean="0"/>
              <a:t>extracted</a:t>
            </a:r>
            <a:r>
              <a:rPr kumimoji="1" lang="en-US" altLang="ja-JP" sz="2300" b="1" dirty="0" smtClean="0"/>
              <a:t> from measured data </a:t>
            </a:r>
            <a:r>
              <a:rPr lang="en-US" altLang="ja-JP" sz="2300" b="1" dirty="0" smtClean="0"/>
              <a:t>(Doc.10/112r1)</a:t>
            </a:r>
            <a:endParaRPr kumimoji="1" lang="ja-JP" alt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9900" y="1752600"/>
            <a:ext cx="8204200" cy="4114800"/>
          </a:xfrm>
        </p:spPr>
        <p:txBody>
          <a:bodyPr/>
          <a:lstStyle/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kumimoji="1" lang="en-US" altLang="ja-JP" dirty="0" smtClean="0"/>
              <a:t>Intra-cluster channel models for two environments are integrated and proposed </a:t>
            </a:r>
            <a:r>
              <a:rPr lang="en-US" altLang="ja-JP" dirty="0" smtClean="0"/>
              <a:t>(Doc.09/433r4 and Doc.10/112r1): 30 degree HPBW antennas for both 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/Rx and vertical polarization</a:t>
            </a:r>
            <a:endParaRPr kumimoji="1" lang="en-US" altLang="ja-JP" dirty="0" smtClean="0"/>
          </a:p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kumimoji="1" lang="en-US" altLang="ja-JP" dirty="0" smtClean="0"/>
              <a:t>Ready to merge with inter-cluster channel models</a:t>
            </a:r>
          </a:p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lang="en-US" altLang="ja-JP" dirty="0" smtClean="0"/>
              <a:t>Preliminary intra-cluster parameters for cubicle environment are presented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January, 2010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49CBB69-432C-4F6B-B46E-E90D3C76994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22300"/>
            <a:ext cx="7772400" cy="533400"/>
          </a:xfrm>
        </p:spPr>
        <p:txBody>
          <a:bodyPr/>
          <a:lstStyle/>
          <a:p>
            <a:r>
              <a:rPr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117600"/>
            <a:ext cx="8042564" cy="5346700"/>
          </a:xfrm>
        </p:spPr>
        <p:txBody>
          <a:bodyPr/>
          <a:lstStyle/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lang="en-US" altLang="ja-JP" dirty="0" smtClean="0"/>
              <a:t>This paper will give all intra-cluster parameters for 3 different environments defined by </a:t>
            </a:r>
            <a:r>
              <a:rPr lang="en-US" altLang="ja-JP" dirty="0" err="1" smtClean="0"/>
              <a:t>TGad</a:t>
            </a:r>
            <a:r>
              <a:rPr lang="en-US" altLang="ja-JP" dirty="0" smtClean="0"/>
              <a:t> </a:t>
            </a:r>
          </a:p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lang="en-US" altLang="ja-JP" dirty="0" smtClean="0"/>
              <a:t>To align intra-cluster channel models, this paper has adopted K-factor and ready to be integrated with inter-cluster channel models given by doc. 09/334r4 by Alexander </a:t>
            </a:r>
          </a:p>
          <a:p>
            <a:pPr>
              <a:buClr>
                <a:srgbClr val="0000FF"/>
              </a:buClr>
              <a:buSzPct val="50000"/>
              <a:buNone/>
            </a:pPr>
            <a:r>
              <a:rPr lang="en-US" altLang="ja-JP" dirty="0" smtClean="0"/>
              <a:t>For simpler PHY simulations:</a:t>
            </a:r>
          </a:p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lang="en-US" altLang="ja-JP" dirty="0" smtClean="0"/>
              <a:t>Single channel model for each living, conference, and cubicle room environment is good preferable rather than too many channel models</a:t>
            </a:r>
          </a:p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lang="en-US" altLang="ja-JP" dirty="0" smtClean="0"/>
              <a:t>We suggest to use the channel model with 30 degree HPBW antennas and vertical polarization for simulation scenarios for directional antenna communications.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January, 2010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Hirokazu Sawada, Tohoku University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49CBB69-432C-4F6B-B46E-E90D3C769944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D_Fi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4063" y="1214438"/>
            <a:ext cx="5119687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smtClean="0">
                <a:solidFill>
                  <a:srgbClr val="0000FF"/>
                </a:solidFill>
                <a:ea typeface="ＭＳ Ｐゴシック" charset="-128"/>
                <a:cs typeface="Times New Roman" pitchFamily="18" charset="0"/>
              </a:rPr>
              <a:t>Measurement system</a:t>
            </a:r>
            <a:endParaRPr lang="ja-JP" altLang="en-US" sz="3600" smtClean="0">
              <a:solidFill>
                <a:srgbClr val="0000FF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412" name="テキスト ボックス 4"/>
          <p:cNvSpPr txBox="1">
            <a:spLocks noChangeArrowheads="1"/>
          </p:cNvSpPr>
          <p:nvPr/>
        </p:nvSpPr>
        <p:spPr bwMode="auto">
          <a:xfrm>
            <a:off x="1866900" y="4951771"/>
            <a:ext cx="556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lang="en-US" altLang="ja-JP" sz="2800" dirty="0">
                <a:cs typeface="Times New Roman" pitchFamily="18" charset="0"/>
              </a:rPr>
              <a:t>Instrument: Vector network analyzer</a:t>
            </a:r>
          </a:p>
          <a:p>
            <a:pPr>
              <a:buClr>
                <a:srgbClr val="0000FF"/>
              </a:buClr>
              <a:buSzPct val="50000"/>
              <a:buFont typeface="Wingdings" pitchFamily="2" charset="2"/>
              <a:buChar char="n"/>
            </a:pPr>
            <a:r>
              <a:rPr lang="en-US" altLang="ja-JP" sz="2800" dirty="0">
                <a:cs typeface="Times New Roman" pitchFamily="18" charset="0"/>
              </a:rPr>
              <a:t>Antenna: Conical horn antenna</a:t>
            </a:r>
          </a:p>
        </p:txBody>
      </p:sp>
      <p:sp>
        <p:nvSpPr>
          <p:cNvPr id="17413" name="テキスト ボックス 5"/>
          <p:cNvSpPr txBox="1">
            <a:spLocks noChangeArrowheads="1"/>
          </p:cNvSpPr>
          <p:nvPr/>
        </p:nvSpPr>
        <p:spPr bwMode="auto">
          <a:xfrm>
            <a:off x="3186113" y="2197100"/>
            <a:ext cx="344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i="1">
                <a:latin typeface="Symbol" pitchFamily="18" charset="2"/>
              </a:rPr>
              <a:t>q</a:t>
            </a:r>
            <a:endParaRPr lang="ja-JP" altLang="en-US" sz="2400" i="1">
              <a:latin typeface="Symbol" pitchFamily="18" charset="2"/>
            </a:endParaRPr>
          </a:p>
        </p:txBody>
      </p:sp>
      <p:sp>
        <p:nvSpPr>
          <p:cNvPr id="17414" name="テキスト ボックス 6"/>
          <p:cNvSpPr txBox="1">
            <a:spLocks noChangeArrowheads="1"/>
          </p:cNvSpPr>
          <p:nvPr/>
        </p:nvSpPr>
        <p:spPr bwMode="auto">
          <a:xfrm>
            <a:off x="5565775" y="2187575"/>
            <a:ext cx="344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i="1">
                <a:latin typeface="Symbol" pitchFamily="18" charset="2"/>
              </a:rPr>
              <a:t>f</a:t>
            </a:r>
            <a:endParaRPr lang="ja-JP" altLang="en-US" sz="2400" i="1">
              <a:latin typeface="Symbol" pitchFamily="18" charset="2"/>
            </a:endParaRPr>
          </a:p>
        </p:txBody>
      </p:sp>
      <p:sp>
        <p:nvSpPr>
          <p:cNvPr id="174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219825" y="6475413"/>
            <a:ext cx="2324100" cy="184150"/>
          </a:xfrm>
          <a:noFill/>
        </p:spPr>
        <p:txBody>
          <a:bodyPr/>
          <a:lstStyle/>
          <a:p>
            <a:r>
              <a:rPr lang="en-US" altLang="ja-JP" smtClean="0"/>
              <a:t>Hirokazu Sawada, Tohoku University</a:t>
            </a:r>
          </a:p>
        </p:txBody>
      </p:sp>
      <p:sp>
        <p:nvSpPr>
          <p:cNvPr id="1741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4189F68-EEAB-4F3D-8DB8-F887B3BFC4FF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  <a:noFill/>
        </p:spPr>
        <p:txBody>
          <a:bodyPr/>
          <a:lstStyle/>
          <a:p>
            <a:r>
              <a:rPr lang="en-US" altLang="ja-JP" dirty="0" smtClean="0"/>
              <a:t>January,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82638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rgbClr val="0000FF"/>
                </a:solidFill>
                <a:ea typeface="ＭＳ Ｐゴシック" charset="-128"/>
                <a:cs typeface="Times New Roman" pitchFamily="18" charset="0"/>
              </a:rPr>
              <a:t>Measurement set up</a:t>
            </a:r>
            <a:endParaRPr lang="ja-JP" altLang="en-US" sz="2800" dirty="0" smtClean="0">
              <a:solidFill>
                <a:srgbClr val="0000FF"/>
              </a:solidFill>
              <a:ea typeface="ＭＳ Ｐゴシック" charset="-128"/>
              <a:cs typeface="Times New Roman" pitchFamily="18" charset="0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642938" y="1528763"/>
          <a:ext cx="7929618" cy="3449320"/>
        </p:xfrm>
        <a:graphic>
          <a:graphicData uri="http://schemas.openxmlformats.org/drawingml/2006/table">
            <a:tbl>
              <a:tblPr firstRow="1" bandRow="1"/>
              <a:tblGrid>
                <a:gridCol w="3964809"/>
                <a:gridCol w="39648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Center frequency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62.5 GHz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Band width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 GHz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Number of frequency points</a:t>
                      </a:r>
                      <a:endParaRPr lang="ja-JP" sz="20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801</a:t>
                      </a:r>
                      <a:endParaRPr lang="ja-JP" sz="20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 step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3.75 MHz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HPBW of antenna (Gain)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30degree(STA), 90 degree(AP)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Polarization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Vertical(STA), Circular(AP)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Calibration</a:t>
                      </a:r>
                      <a:endParaRPr kumimoji="1" lang="ja-JP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Direct port</a:t>
                      </a:r>
                      <a:r>
                        <a:rPr kumimoji="1" lang="en-US" altLang="ja-JP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connection without antennas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4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Hirokazu Sawada, Tohoku University</a:t>
            </a:r>
          </a:p>
        </p:txBody>
      </p:sp>
      <p:sp>
        <p:nvSpPr>
          <p:cNvPr id="1744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3E53D35-9E55-419C-90DA-C8172D01DF18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17442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January, 2010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EBDCB7D6-51C1-4C45-A6EF-86576216130D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0513" y="1563688"/>
            <a:ext cx="6329362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テキスト ボックス 6"/>
          <p:cNvSpPr txBox="1">
            <a:spLocks noChangeArrowheads="1"/>
          </p:cNvSpPr>
          <p:nvPr/>
        </p:nvSpPr>
        <p:spPr bwMode="auto">
          <a:xfrm>
            <a:off x="5753100" y="671513"/>
            <a:ext cx="2597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Antenna height: </a:t>
            </a:r>
          </a:p>
          <a:p>
            <a:r>
              <a:rPr lang="en-US" altLang="ja-JP" sz="2000" dirty="0"/>
              <a:t>1.5m (</a:t>
            </a:r>
            <a:r>
              <a:rPr lang="en-US" altLang="ja-JP" sz="2000" dirty="0" err="1"/>
              <a:t>LoS</a:t>
            </a:r>
            <a:r>
              <a:rPr lang="en-US" altLang="ja-JP" sz="2000" dirty="0"/>
              <a:t> scenario)</a:t>
            </a:r>
          </a:p>
          <a:p>
            <a:r>
              <a:rPr lang="en-US" altLang="ja-JP" sz="2000" dirty="0"/>
              <a:t>1.0 m (</a:t>
            </a:r>
            <a:r>
              <a:rPr lang="en-US" altLang="ja-JP" sz="2000" dirty="0" err="1"/>
              <a:t>NLoS</a:t>
            </a:r>
            <a:r>
              <a:rPr lang="en-US" altLang="ja-JP" sz="2000" dirty="0"/>
              <a:t> scenario) </a:t>
            </a:r>
            <a:endParaRPr lang="ja-JP" altLang="en-US" sz="2000" dirty="0"/>
          </a:p>
        </p:txBody>
      </p:sp>
      <p:sp>
        <p:nvSpPr>
          <p:cNvPr id="1843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219825" y="6475413"/>
            <a:ext cx="2324100" cy="369887"/>
          </a:xfrm>
          <a:noFill/>
        </p:spPr>
        <p:txBody>
          <a:bodyPr/>
          <a:lstStyle/>
          <a:p>
            <a:r>
              <a:rPr lang="en-US" altLang="ja-JP" smtClean="0"/>
              <a:t>Hirokazu Sawada, Tohoku University</a:t>
            </a:r>
          </a:p>
          <a:p>
            <a:endParaRPr lang="en-US" altLang="ja-JP" smtClean="0"/>
          </a:p>
        </p:txBody>
      </p:sp>
      <p:sp>
        <p:nvSpPr>
          <p:cNvPr id="1843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January, 2010</a:t>
            </a:r>
            <a:endParaRPr lang="en-US" altLang="ja-JP" dirty="0"/>
          </a:p>
        </p:txBody>
      </p:sp>
      <p:sp>
        <p:nvSpPr>
          <p:cNvPr id="18439" name="タイトル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5516563" cy="782638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ea typeface="ＭＳ Ｐゴシック" charset="-128"/>
              </a:rPr>
              <a:t>Living room environment</a:t>
            </a:r>
            <a:br>
              <a:rPr lang="en-US" altLang="ja-JP" dirty="0" smtClean="0">
                <a:solidFill>
                  <a:srgbClr val="0000FF"/>
                </a:solidFill>
                <a:ea typeface="ＭＳ Ｐゴシック" charset="-128"/>
              </a:rPr>
            </a:br>
            <a:r>
              <a:rPr lang="ja-JP" altLang="en-US" dirty="0" smtClean="0">
                <a:solidFill>
                  <a:srgbClr val="0000FF"/>
                </a:solidFill>
                <a:ea typeface="ＭＳ Ｐゴシック" charset="-128"/>
              </a:rPr>
              <a:t>‘</a:t>
            </a:r>
            <a:r>
              <a:rPr lang="en-US" altLang="ja-JP" dirty="0" smtClean="0">
                <a:solidFill>
                  <a:srgbClr val="0000FF"/>
                </a:solidFill>
                <a:ea typeface="ＭＳ Ｐゴシック" charset="-128"/>
                <a:cs typeface="Times New Roman" pitchFamily="18" charset="0"/>
              </a:rPr>
              <a:t>defined by </a:t>
            </a:r>
            <a:r>
              <a:rPr lang="en-US" altLang="ja-JP" dirty="0" err="1" smtClean="0">
                <a:solidFill>
                  <a:srgbClr val="0000FF"/>
                </a:solidFill>
                <a:ea typeface="ＭＳ Ｐゴシック" charset="-128"/>
                <a:cs typeface="Times New Roman" pitchFamily="18" charset="0"/>
              </a:rPr>
              <a:t>TGad</a:t>
            </a:r>
            <a:r>
              <a:rPr lang="ja-JP" altLang="en-US" dirty="0" smtClean="0">
                <a:solidFill>
                  <a:srgbClr val="0000FF"/>
                </a:solidFill>
                <a:ea typeface="ＭＳ Ｐゴシック" charset="-128"/>
              </a:rPr>
              <a:t>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39235" y="4276165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D = 3m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>
          <a:xfrm>
            <a:off x="0" y="707870"/>
            <a:ext cx="9144000" cy="65405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rgbClr val="0000FF"/>
                </a:solidFill>
              </a:rPr>
              <a:t>Conference room environment </a:t>
            </a:r>
            <a:r>
              <a:rPr lang="ja-JP" altLang="en-US" dirty="0" smtClean="0">
                <a:solidFill>
                  <a:srgbClr val="0000FF"/>
                </a:solidFill>
              </a:rPr>
              <a:t>“</a:t>
            </a:r>
            <a:r>
              <a:rPr lang="en-US" altLang="ja-JP" dirty="0" smtClean="0">
                <a:solidFill>
                  <a:srgbClr val="0000FF"/>
                </a:solidFill>
              </a:rPr>
              <a:t>defined by </a:t>
            </a:r>
            <a:r>
              <a:rPr lang="en-US" altLang="ja-JP" dirty="0" err="1" smtClean="0">
                <a:solidFill>
                  <a:srgbClr val="0000FF"/>
                </a:solidFill>
              </a:rPr>
              <a:t>TGad</a:t>
            </a:r>
            <a:r>
              <a:rPr lang="ja-JP" altLang="en-US" dirty="0" smtClean="0">
                <a:solidFill>
                  <a:srgbClr val="0000FF"/>
                </a:solidFill>
              </a:rPr>
              <a:t>”</a:t>
            </a:r>
            <a:endParaRPr lang="ja-JP" altLang="en-US" dirty="0" smtClean="0">
              <a:solidFill>
                <a:srgbClr val="0000FF"/>
              </a:solidFill>
              <a:ea typeface="ＭＳ Ｐゴシック" charset="-128"/>
              <a:cs typeface="Times New Roman" pitchFamily="18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0" y="1309128"/>
            <a:ext cx="7285038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219825" y="6475413"/>
            <a:ext cx="2324100" cy="184150"/>
          </a:xfrm>
          <a:noFill/>
        </p:spPr>
        <p:txBody>
          <a:bodyPr/>
          <a:lstStyle/>
          <a:p>
            <a:r>
              <a:rPr lang="en-US" altLang="ja-JP" smtClean="0"/>
              <a:t>Hirokazu Sawada, Tohoku University</a:t>
            </a:r>
          </a:p>
        </p:txBody>
      </p:sp>
      <p:sp>
        <p:nvSpPr>
          <p:cNvPr id="1946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8CADD6-7906-4DDD-913A-274301C1630F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January, 2010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156" y="1083781"/>
            <a:ext cx="6609398" cy="536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06896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Floor plan of cubicle office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06E6A13-9EC1-484D-BE49-B45783C7E1B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219825" y="6475413"/>
            <a:ext cx="2324100" cy="369887"/>
          </a:xfrm>
          <a:noFill/>
        </p:spPr>
        <p:txBody>
          <a:bodyPr/>
          <a:lstStyle/>
          <a:p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</a:p>
          <a:p>
            <a:endParaRPr lang="en-US" altLang="ja-JP" dirty="0" smtClean="0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  <a:noFill/>
        </p:spPr>
        <p:txBody>
          <a:bodyPr/>
          <a:lstStyle/>
          <a:p>
            <a:r>
              <a:rPr lang="en-US" altLang="ja-JP" dirty="0" smtClean="0"/>
              <a:t>January, 2010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STA-STA link</a:t>
            </a:r>
            <a:endParaRPr kumimoji="1" lang="ja-JP" alt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43050"/>
            <a:ext cx="35814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643050"/>
            <a:ext cx="35814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715140" y="2143116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Rx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643570" y="2285992"/>
            <a:ext cx="588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Tx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8" name="Arc 9"/>
          <p:cNvSpPr>
            <a:spLocks/>
          </p:cNvSpPr>
          <p:nvPr/>
        </p:nvSpPr>
        <p:spPr bwMode="auto">
          <a:xfrm>
            <a:off x="7000892" y="2571744"/>
            <a:ext cx="334962" cy="1174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249 w 43200"/>
              <a:gd name="T1" fmla="*/ 39977 h 43200"/>
              <a:gd name="T2" fmla="*/ 19933 w 43200"/>
              <a:gd name="T3" fmla="*/ 43136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10248" y="39977"/>
                </a:moveTo>
                <a:cubicBezTo>
                  <a:pt x="3878" y="36041"/>
                  <a:pt x="0" y="2908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21043" y="43200"/>
                  <a:pt x="20487" y="43178"/>
                  <a:pt x="19933" y="43135"/>
                </a:cubicBezTo>
              </a:path>
              <a:path w="43200" h="43200" stroke="0" extrusionOk="0">
                <a:moveTo>
                  <a:pt x="10248" y="39977"/>
                </a:moveTo>
                <a:cubicBezTo>
                  <a:pt x="3878" y="36041"/>
                  <a:pt x="0" y="2908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21043" y="43200"/>
                  <a:pt x="20487" y="43178"/>
                  <a:pt x="19933" y="43135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 sz="2400"/>
          </a:p>
        </p:txBody>
      </p:sp>
      <p:sp>
        <p:nvSpPr>
          <p:cNvPr id="9" name="Arc 10"/>
          <p:cNvSpPr>
            <a:spLocks/>
          </p:cNvSpPr>
          <p:nvPr/>
        </p:nvSpPr>
        <p:spPr bwMode="auto">
          <a:xfrm>
            <a:off x="5643570" y="2714620"/>
            <a:ext cx="531813" cy="182563"/>
          </a:xfrm>
          <a:custGeom>
            <a:avLst/>
            <a:gdLst>
              <a:gd name="G0" fmla="+- 21600 0 0"/>
              <a:gd name="G1" fmla="+- 20736 0 0"/>
              <a:gd name="G2" fmla="+- 21600 0 0"/>
              <a:gd name="T0" fmla="*/ 29856 w 43200"/>
              <a:gd name="T1" fmla="*/ 776 h 42336"/>
              <a:gd name="T2" fmla="*/ 15552 w 43200"/>
              <a:gd name="T3" fmla="*/ 0 h 42336"/>
              <a:gd name="T4" fmla="*/ 21600 w 43200"/>
              <a:gd name="T5" fmla="*/ 20736 h 42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2336" fill="none" extrusionOk="0">
                <a:moveTo>
                  <a:pt x="29855" y="776"/>
                </a:moveTo>
                <a:cubicBezTo>
                  <a:pt x="37932" y="4116"/>
                  <a:pt x="43200" y="11995"/>
                  <a:pt x="43200" y="20736"/>
                </a:cubicBezTo>
                <a:cubicBezTo>
                  <a:pt x="43200" y="32665"/>
                  <a:pt x="33529" y="42336"/>
                  <a:pt x="21600" y="42336"/>
                </a:cubicBezTo>
                <a:cubicBezTo>
                  <a:pt x="9670" y="42336"/>
                  <a:pt x="0" y="32665"/>
                  <a:pt x="0" y="20736"/>
                </a:cubicBezTo>
                <a:cubicBezTo>
                  <a:pt x="-1" y="11136"/>
                  <a:pt x="6335" y="2688"/>
                  <a:pt x="15551" y="0"/>
                </a:cubicBezTo>
              </a:path>
              <a:path w="43200" h="42336" stroke="0" extrusionOk="0">
                <a:moveTo>
                  <a:pt x="29855" y="776"/>
                </a:moveTo>
                <a:cubicBezTo>
                  <a:pt x="37932" y="4116"/>
                  <a:pt x="43200" y="11995"/>
                  <a:pt x="43200" y="20736"/>
                </a:cubicBezTo>
                <a:cubicBezTo>
                  <a:pt x="43200" y="32665"/>
                  <a:pt x="33529" y="42336"/>
                  <a:pt x="21600" y="42336"/>
                </a:cubicBezTo>
                <a:cubicBezTo>
                  <a:pt x="9670" y="42336"/>
                  <a:pt x="0" y="32665"/>
                  <a:pt x="0" y="20736"/>
                </a:cubicBezTo>
                <a:cubicBezTo>
                  <a:pt x="-1" y="11136"/>
                  <a:pt x="6335" y="2688"/>
                  <a:pt x="15551" y="0"/>
                </a:cubicBezTo>
                <a:lnTo>
                  <a:pt x="21600" y="20736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 sz="240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6286512" y="2714620"/>
            <a:ext cx="642942" cy="71438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265144" y="4429132"/>
            <a:ext cx="2661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Measurement set up</a:t>
            </a:r>
            <a:endParaRPr kumimoji="1" lang="ja-JP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1538" y="364331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N.A.</a:t>
            </a:r>
            <a:endParaRPr kumimoji="1" lang="ja-JP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5984" y="2428868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Rx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500166" y="2643182"/>
            <a:ext cx="588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Tx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86314" y="4429132"/>
            <a:ext cx="405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Manually rotation (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30deg 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step)</a:t>
            </a:r>
            <a:endParaRPr kumimoji="1" lang="ja-JP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03158" y="5214950"/>
            <a:ext cx="6183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This is a very short transmission scenario.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219825" y="6475413"/>
            <a:ext cx="2324100" cy="369887"/>
          </a:xfrm>
          <a:noFill/>
        </p:spPr>
        <p:txBody>
          <a:bodyPr/>
          <a:lstStyle/>
          <a:p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</a:p>
          <a:p>
            <a:endParaRPr lang="en-US" altLang="ja-JP" dirty="0" smtClean="0"/>
          </a:p>
        </p:txBody>
      </p:sp>
      <p:sp>
        <p:nvSpPr>
          <p:cNvPr id="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06E6A13-9EC1-484D-BE49-B45783C7E1B6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23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87425" cy="276225"/>
          </a:xfrm>
          <a:noFill/>
        </p:spPr>
        <p:txBody>
          <a:bodyPr/>
          <a:lstStyle/>
          <a:p>
            <a:r>
              <a:rPr lang="en-US" altLang="ja-JP" dirty="0" smtClean="0"/>
              <a:t>July, 2009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AP-STA link</a:t>
            </a:r>
            <a:endParaRPr kumimoji="1" lang="ja-JP" alt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43050"/>
            <a:ext cx="35814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643050"/>
            <a:ext cx="35814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571604" y="4429132"/>
            <a:ext cx="187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AP-STA Link</a:t>
            </a:r>
            <a:endParaRPr kumimoji="1" lang="ja-JP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86050" y="164305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endParaRPr kumimoji="1" lang="ja-JP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71670" y="364331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Rx</a:t>
            </a:r>
            <a:endParaRPr kumimoji="1" lang="ja-JP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rot="5400000">
            <a:off x="1857356" y="2786058"/>
            <a:ext cx="1857388" cy="1588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350362" y="4429132"/>
            <a:ext cx="24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cs typeface="Times New Roman" pitchFamily="18" charset="0"/>
              </a:rPr>
              <a:t>Inside of a cubicle</a:t>
            </a:r>
            <a:endParaRPr kumimoji="1" lang="ja-JP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23366" y="5214950"/>
            <a:ext cx="6521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This is a vertical transmission link scenario.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219825" y="6475413"/>
            <a:ext cx="2324100" cy="369887"/>
          </a:xfrm>
          <a:noFill/>
        </p:spPr>
        <p:txBody>
          <a:bodyPr/>
          <a:lstStyle/>
          <a:p>
            <a:r>
              <a:rPr lang="en-US" altLang="ja-JP" dirty="0" err="1" smtClean="0"/>
              <a:t>Hirokazu</a:t>
            </a:r>
            <a:r>
              <a:rPr lang="en-US" altLang="ja-JP" dirty="0" smtClean="0"/>
              <a:t> Sawada, Tohoku University</a:t>
            </a:r>
          </a:p>
          <a:p>
            <a:endParaRPr lang="en-US" altLang="ja-JP" dirty="0" smtClean="0"/>
          </a:p>
        </p:txBody>
      </p:sp>
      <p:sp>
        <p:nvSpPr>
          <p:cNvPr id="12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06E6A13-9EC1-484D-BE49-B45783C7E1B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15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  <a:noFill/>
        </p:spPr>
        <p:txBody>
          <a:bodyPr/>
          <a:lstStyle/>
          <a:p>
            <a:r>
              <a:rPr lang="en-US" altLang="ja-JP" dirty="0" smtClean="0"/>
              <a:t>January, 2010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9208</TotalTime>
  <Words>853</Words>
  <Application>Microsoft Office PowerPoint</Application>
  <PresentationFormat>画面に合わせる (4:3)</PresentationFormat>
  <Paragraphs>268</Paragraphs>
  <Slides>14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17" baseType="lpstr">
      <vt:lpstr>802-11-Submission</vt:lpstr>
      <vt:lpstr>Document</vt:lpstr>
      <vt:lpstr>パッケージ</vt:lpstr>
      <vt:lpstr>スライド 1</vt:lpstr>
      <vt:lpstr>Abstract</vt:lpstr>
      <vt:lpstr>Measurement system</vt:lpstr>
      <vt:lpstr>Measurement set up</vt:lpstr>
      <vt:lpstr>Living room environment ‘defined by TGad’</vt:lpstr>
      <vt:lpstr>Conference room environment “defined by TGad”</vt:lpstr>
      <vt:lpstr>Floor plan of cubicle office</vt:lpstr>
      <vt:lpstr>STA-STA link</vt:lpstr>
      <vt:lpstr>AP-STA link</vt:lpstr>
      <vt:lpstr>Circular polarization is adopted for AP antenna</vt:lpstr>
      <vt:lpstr>Intra-cluster parameters for all environments  (Ant. HPBW: 30deg, V pol.)</vt:lpstr>
      <vt:lpstr>Summary of Intra-cluster Parameters for Conference Room Environment</vt:lpstr>
      <vt:lpstr>Summary of Intra-cluster Parameters for Living Room Environment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[Propagation measurement of conference room for TGad]</dc:title>
  <dc:creator>sawahiro</dc:creator>
  <cp:lastModifiedBy>sawahiro</cp:lastModifiedBy>
  <cp:revision>159</cp:revision>
  <cp:lastPrinted>1998-02-10T13:28:06Z</cp:lastPrinted>
  <dcterms:created xsi:type="dcterms:W3CDTF">2009-06-01T12:03:19Z</dcterms:created>
  <dcterms:modified xsi:type="dcterms:W3CDTF">2010-01-22T00:23:25Z</dcterms:modified>
</cp:coreProperties>
</file>