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14" autoAdjust="0"/>
    <p:restoredTop sz="94645"/>
  </p:normalViewPr>
  <p:slideViewPr>
    <p:cSldViewPr snapToGrid="0">
      <p:cViewPr>
        <p:scale>
          <a:sx n="117" d="100"/>
          <a:sy n="117" d="100"/>
        </p:scale>
        <p:origin x="1206" y="57"/>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7/30/2025</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7/30/2025</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latin typeface="+mj-lt"/>
              </a:rPr>
              <a:t>IC17-001 	</a:t>
            </a:r>
            <a:r>
              <a:rPr lang="en-US" altLang="en-US" sz="1500" dirty="0"/>
              <a:t>	</a:t>
            </a:r>
            <a:br>
              <a:rPr lang="en-US" altLang="en-US" sz="1500" dirty="0"/>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(Nendica) </a:t>
            </a:r>
            <a:br>
              <a:rPr lang="en-US" sz="1800" dirty="0">
                <a:effectLst/>
                <a:latin typeface="+mn-lt"/>
                <a:ea typeface="Times New Roman" panose="02020603050405020304" pitchFamily="18" charset="0"/>
              </a:rPr>
            </a:br>
            <a:r>
              <a:rPr lang="en-US" altLang="en-US" sz="1500" dirty="0">
                <a:latin typeface="+mj-lt"/>
              </a:rPr>
              <a:t>Type: </a:t>
            </a:r>
            <a:r>
              <a:rPr lang="en-US" altLang="en-US" sz="1500" b="0" dirty="0">
                <a:solidFill>
                  <a:srgbClr val="FF0000"/>
                </a:solidFill>
                <a:latin typeface="+mj-lt"/>
              </a:rPr>
              <a:t>Individual</a:t>
            </a:r>
            <a:r>
              <a:rPr lang="en-US" altLang="en-US" sz="1500" dirty="0">
                <a:solidFill>
                  <a:srgbClr val="FF0000"/>
                </a:solidFill>
                <a:latin typeface="+mj-lt"/>
              </a:rPr>
              <a:t>  </a:t>
            </a:r>
            <a:r>
              <a:rPr lang="en-US" altLang="en-US" sz="1500" dirty="0">
                <a:latin typeface="+mj-lt"/>
              </a:rPr>
              <a:t>Report Date: 11 September 2025</a:t>
            </a:r>
            <a:endParaRPr lang="en-US" altLang="en-US" b="0" dirty="0">
              <a:solidFill>
                <a:srgbClr val="FF0000"/>
              </a:solidFill>
              <a:latin typeface="+mj-lt"/>
            </a:endParaRPr>
          </a:p>
        </p:txBody>
      </p:sp>
      <p:sp>
        <p:nvSpPr>
          <p:cNvPr id="19459" name="Rectangle 15"/>
          <p:cNvSpPr>
            <a:spLocks noGrp="1" noChangeArrowheads="1"/>
          </p:cNvSpPr>
          <p:nvPr>
            <p:ph idx="1"/>
          </p:nvPr>
        </p:nvSpPr>
        <p:spPr>
          <a:xfrm>
            <a:off x="342900" y="1038498"/>
            <a:ext cx="6172200" cy="3627522"/>
          </a:xfrm>
        </p:spPr>
        <p:txBody>
          <a:bodyPr>
            <a:normAutofit fontScale="77500" lnSpcReduction="20000"/>
          </a:bodyPr>
          <a:lstStyle/>
          <a:p>
            <a:pPr marL="171450" indent="-171450" eaLnBrk="1" hangingPunct="1">
              <a:buClr>
                <a:srgbClr val="00B5E2"/>
              </a:buClr>
              <a:buFont typeface="Wingdings" panose="05000000000000000000" pitchFamily="2" charset="2"/>
              <a:buChar char="q"/>
            </a:pPr>
            <a:r>
              <a:rPr lang="en-US" altLang="en-US" sz="1600" b="1" dirty="0">
                <a:latin typeface="+mn-lt"/>
              </a:rPr>
              <a:t>Chair</a:t>
            </a:r>
            <a:r>
              <a:rPr lang="en-US" altLang="en-US" sz="1600" dirty="0">
                <a:latin typeface="+mn-lt"/>
              </a:rPr>
              <a:t>: Roger Marks, Affiliation: EthAirNet Associates</a:t>
            </a:r>
          </a:p>
          <a:p>
            <a:pPr marL="171450" indent="-171450">
              <a:buClr>
                <a:srgbClr val="00B5E2"/>
              </a:buClr>
              <a:buFont typeface="Wingdings" panose="05000000000000000000" pitchFamily="2" charset="2"/>
              <a:buChar char="q"/>
            </a:pPr>
            <a:r>
              <a:rPr lang="en-US" altLang="en-US" sz="1600" b="1" dirty="0">
                <a:latin typeface="+mn-lt"/>
              </a:rPr>
              <a:t>Participants</a:t>
            </a:r>
            <a:r>
              <a:rPr lang="en-US" altLang="en-US" sz="1600" dirty="0">
                <a:latin typeface="+mn-lt"/>
              </a:rPr>
              <a:t>:  </a:t>
            </a:r>
            <a:r>
              <a:rPr lang="en-US" altLang="en-US" sz="1600" dirty="0">
                <a:solidFill>
                  <a:srgbClr val="FF0000"/>
                </a:solidFill>
                <a:latin typeface="+mn-lt"/>
              </a:rPr>
              <a:t>(optional list of names)average of 14 over 15 meetings</a:t>
            </a:r>
          </a:p>
          <a:p>
            <a:pPr marL="171450" indent="-171450">
              <a:buClr>
                <a:srgbClr val="00B5E2"/>
              </a:buClr>
              <a:buFont typeface="Wingdings" panose="05000000000000000000" pitchFamily="2" charset="2"/>
              <a:buChar char="q"/>
            </a:pPr>
            <a:r>
              <a:rPr lang="en-US" altLang="en-US" sz="1600" b="1" dirty="0">
                <a:latin typeface="+mn-lt"/>
              </a:rPr>
              <a:t>Procedures</a:t>
            </a:r>
            <a:r>
              <a:rPr lang="en-US" altLang="en-US" sz="1600" dirty="0">
                <a:latin typeface="+mn-lt"/>
              </a:rPr>
              <a:t>: </a:t>
            </a:r>
          </a:p>
          <a:p>
            <a:pPr marL="171450" indent="-171450" eaLnBrk="1" hangingPunct="1">
              <a:buClr>
                <a:srgbClr val="00B5E2"/>
              </a:buClr>
              <a:buFont typeface="Arial" panose="020B0604020202020204" pitchFamily="34" charset="0"/>
              <a:buChar char="•"/>
            </a:pPr>
            <a:r>
              <a:rPr lang="en-US" altLang="en-US" sz="1600" dirty="0">
                <a:latin typeface="+mn-lt"/>
              </a:rPr>
              <a:t>IEEE 802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LMSC Operations Manual</a:t>
            </a:r>
          </a:p>
          <a:p>
            <a:pPr marL="171450" indent="-171450" eaLnBrk="1" hangingPunct="1">
              <a:buClr>
                <a:srgbClr val="00B5E2"/>
              </a:buClr>
              <a:buFont typeface="Arial" panose="020B0604020202020204" pitchFamily="34" charset="0"/>
              <a:buChar char="•"/>
            </a:pPr>
            <a:r>
              <a:rPr lang="en-US" altLang="en-US" sz="1600" dirty="0">
                <a:latin typeface="+mn-lt"/>
              </a:rPr>
              <a:t>IEEE 802 Working Group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a:t>
            </a:r>
            <a:r>
              <a:rPr lang="en-US" altLang="en-US" sz="1600" dirty="0" err="1">
                <a:latin typeface="+mn-lt"/>
              </a:rPr>
              <a:t>Nendica</a:t>
            </a:r>
            <a:r>
              <a:rPr lang="en-US" altLang="en-US" sz="1600" dirty="0">
                <a:latin typeface="+mn-lt"/>
              </a:rPr>
              <a:t> Report Development Process</a:t>
            </a:r>
          </a:p>
          <a:p>
            <a:pPr defTabSz="169863" eaLnBrk="1" hangingPunct="1">
              <a:buClr>
                <a:srgbClr val="00B5E2"/>
              </a:buClr>
            </a:pPr>
            <a:r>
              <a:rPr lang="en-US" altLang="en-US" sz="1600" dirty="0">
                <a:latin typeface="+mn-lt"/>
              </a:rPr>
              <a:t>	&lt;https://1.ieee802.org/802-nendica/ieee-802-nendica-procedures&gt;</a:t>
            </a:r>
          </a:p>
          <a:p>
            <a:pPr marL="171450" indent="-171450" eaLnBrk="1" hangingPunct="1">
              <a:buClr>
                <a:srgbClr val="00B5E2"/>
              </a:buClr>
              <a:buFont typeface="Wingdings" panose="05000000000000000000" pitchFamily="2" charset="2"/>
              <a:buChar char="q"/>
            </a:pPr>
            <a:r>
              <a:rPr lang="en-US" altLang="en-US" sz="1600" b="1" dirty="0">
                <a:latin typeface="+mn-lt"/>
              </a:rPr>
              <a:t>Deliverables Listed in the Approved ICAID</a:t>
            </a:r>
            <a:r>
              <a:rPr lang="en-US" altLang="en-US" sz="1600" dirty="0">
                <a:latin typeface="+mn-lt"/>
              </a:rPr>
              <a:t>:</a:t>
            </a:r>
            <a:r>
              <a:rPr lang="en-US" altLang="en-US" sz="1600" b="1" dirty="0">
                <a:solidFill>
                  <a:srgbClr val="FF0000"/>
                </a:solidFill>
                <a:latin typeface="+mn-lt"/>
              </a:rPr>
              <a:t> </a:t>
            </a:r>
            <a:r>
              <a:rPr lang="en-US" altLang="en-US" sz="1600" dirty="0">
                <a:solidFill>
                  <a:srgbClr val="FF0000"/>
                </a:solidFill>
                <a:highlight>
                  <a:srgbClr val="FFFF00"/>
                </a:highlight>
                <a:latin typeface="+mn-lt"/>
              </a:rPr>
              <a:t>(This section will be prepopulated by the Industry Connections Administrator. DO NOT MODIFY)</a:t>
            </a:r>
          </a:p>
          <a:p>
            <a:pPr marL="0" marR="0">
              <a:spcBef>
                <a:spcPts val="0"/>
              </a:spcBef>
              <a:spcAft>
                <a:spcPts val="0"/>
              </a:spcAft>
            </a:pPr>
            <a:endParaRPr lang="en-US" sz="1800" b="0" dirty="0">
              <a:effectLst/>
              <a:latin typeface="+mn-lt"/>
              <a:ea typeface="Times New Roman" panose="02020603050405020304" pitchFamily="18" charset="0"/>
            </a:endParaRPr>
          </a:p>
          <a:p>
            <a:pPr marL="0" marR="0">
              <a:spcBef>
                <a:spcPts val="0"/>
              </a:spcBef>
              <a:spcAft>
                <a:spcPts val="0"/>
              </a:spcAft>
            </a:pPr>
            <a:r>
              <a:rPr lang="en-US" sz="1400" b="0" dirty="0">
                <a:effectLst/>
                <a:latin typeface="+mn-lt"/>
                <a:ea typeface="Times New Roman" panose="02020603050405020304" pitchFamily="18" charset="0"/>
              </a:rPr>
              <a:t>Deliverables will be of two types:  </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and participation</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proposed organizational approaches to ensure effective participation from user    </a:t>
            </a:r>
          </a:p>
          <a:p>
            <a:pPr marR="0" lvl="0">
              <a:spcBef>
                <a:spcPts val="0"/>
              </a:spcBef>
              <a:spcAft>
                <a:spcPts val="0"/>
              </a:spcAft>
            </a:pPr>
            <a:r>
              <a:rPr lang="en-US" sz="1400" b="0" dirty="0">
                <a:effectLst/>
                <a:latin typeface="+mn-lt"/>
                <a:ea typeface="Times New Roman" panose="02020603050405020304" pitchFamily="18" charset="0"/>
              </a:rPr>
              <a:t>    communities</a:t>
            </a:r>
          </a:p>
          <a:p>
            <a:pPr marL="0" marR="0">
              <a:spcBef>
                <a:spcPts val="0"/>
              </a:spcBef>
              <a:spcAft>
                <a:spcPts val="0"/>
              </a:spcAft>
            </a:pPr>
            <a:r>
              <a:rPr lang="en-US" sz="1400" dirty="0">
                <a:effectLst/>
                <a:latin typeface="+mn-lt"/>
                <a:ea typeface="Times New Roman" panose="02020603050405020304" pitchFamily="18" charset="0"/>
              </a:rPr>
              <a:t> </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0480" y="64855"/>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endParaRPr lang="en-US" sz="1400" dirty="0"/>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latin typeface="+mj-lt"/>
              </a:rPr>
              <a:t>Status of Deliverables:</a:t>
            </a:r>
            <a:r>
              <a:rPr lang="en-US" altLang="en-US" dirty="0">
                <a:latin typeface="+mj-lt"/>
              </a:rPr>
              <a:t>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a brief description of the % completed</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links to documents referenced</a:t>
            </a:r>
          </a:p>
          <a:p>
            <a:pPr marL="171450" lvl="1" indent="-171450" eaLnBrk="1" hangingPunct="1">
              <a:buClr>
                <a:srgbClr val="00B5E2"/>
              </a:buClr>
              <a:buFont typeface="Arial" panose="020B0604020202020204" pitchFamily="34" charset="0"/>
              <a:buChar char="•"/>
            </a:pPr>
            <a:endParaRPr lang="en-US" altLang="en-US" sz="1200" dirty="0">
              <a:solidFill>
                <a:srgbClr val="FF0000"/>
              </a:solidFill>
              <a:latin typeface="+mn-lt"/>
            </a:endParaRPr>
          </a:p>
          <a:p>
            <a:pPr marL="0" marR="0">
              <a:spcBef>
                <a:spcPts val="0"/>
              </a:spcBef>
              <a:spcAft>
                <a:spcPts val="0"/>
              </a:spcAft>
            </a:pPr>
            <a:r>
              <a:rPr lang="en-US" b="0" dirty="0">
                <a:effectLst/>
                <a:latin typeface="+mn-lt"/>
                <a:ea typeface="Times New Roman" panose="02020603050405020304" pitchFamily="18" charset="0"/>
              </a:rPr>
              <a:t>Deliverables will be of two types:  </a:t>
            </a:r>
            <a:endParaRPr lang="en-US" sz="1100" b="0" dirty="0">
              <a:effectLst/>
              <a:latin typeface="+mn-lt"/>
              <a:ea typeface="Times New Roman" panose="02020603050405020304" pitchFamily="18" charset="0"/>
            </a:endParaRPr>
          </a:p>
          <a:p>
            <a:pPr marR="0" lvl="0">
              <a:spcBef>
                <a:spcPts val="0"/>
              </a:spcBef>
              <a:spcAft>
                <a:spcPts val="0"/>
              </a:spcAft>
            </a:pPr>
            <a:endParaRPr lang="en-US" sz="1100" b="0" dirty="0">
              <a:effectLst/>
              <a:latin typeface="+mn-lt"/>
              <a:ea typeface="Times New Roman" panose="02020603050405020304" pitchFamily="18" charset="0"/>
            </a:endParaRPr>
          </a:p>
          <a:p>
            <a:pPr marR="0" lvl="0">
              <a:spcBef>
                <a:spcPts val="0"/>
              </a:spcBef>
              <a:spcAft>
                <a:spcPts val="0"/>
              </a:spcAft>
            </a:pPr>
            <a:r>
              <a:rPr lang="en-US" sz="1100" b="0" dirty="0">
                <a:effectLst/>
                <a:latin typeface="+mn-lt"/>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r>
              <a:rPr lang="en-US" sz="1100" b="0" dirty="0">
                <a:solidFill>
                  <a:srgbClr val="FF0000"/>
                </a:solidFill>
                <a:effectLst/>
                <a:latin typeface="+mn-lt"/>
                <a:ea typeface="Times New Roman" panose="02020603050405020304" pitchFamily="18" charset="0"/>
              </a:rPr>
              <a:t>100%  Complete</a:t>
            </a:r>
          </a:p>
          <a:p>
            <a:pPr marR="0" lvl="0">
              <a:spcBef>
                <a:spcPts val="0"/>
              </a:spcBef>
              <a:spcAft>
                <a:spcPts val="0"/>
              </a:spcAft>
            </a:pPr>
            <a:endParaRPr lang="en-US" sz="1100" b="0" dirty="0">
              <a:latin typeface="+mn-lt"/>
              <a:ea typeface="Times New Roman" panose="02020603050405020304" pitchFamily="18" charset="0"/>
            </a:endParaRPr>
          </a:p>
          <a:p>
            <a:pPr marR="0" lvl="0">
              <a:spcBef>
                <a:spcPts val="0"/>
              </a:spcBef>
              <a:spcAft>
                <a:spcPts val="0"/>
              </a:spcAft>
            </a:pPr>
            <a:r>
              <a:rPr lang="en-US" sz="1100" b="0" dirty="0">
                <a:latin typeface="+mn-lt"/>
                <a:ea typeface="Times New Roman" panose="02020603050405020304" pitchFamily="18" charset="0"/>
              </a:rPr>
              <a:t>Reviewed numerous contributions regarding the AI Computing Networks (AICN) Study Item and created draft output documentation. </a:t>
            </a:r>
          </a:p>
          <a:p>
            <a:pPr marR="0" lvl="0">
              <a:spcBef>
                <a:spcPts val="0"/>
              </a:spcBef>
              <a:spcAft>
                <a:spcPts val="0"/>
              </a:spcAft>
            </a:pPr>
            <a:endParaRPr lang="en-US" sz="1100" b="0" dirty="0">
              <a:latin typeface="+mn-lt"/>
              <a:ea typeface="Times New Roman" panose="02020603050405020304" pitchFamily="18" charset="0"/>
            </a:endParaRPr>
          </a:p>
          <a:p>
            <a:pPr marR="0" lvl="0" defTabSz="115888">
              <a:spcBef>
                <a:spcPts val="0"/>
              </a:spcBef>
              <a:spcAft>
                <a:spcPts val="0"/>
              </a:spcAft>
            </a:pPr>
            <a:r>
              <a:rPr lang="en-US" sz="1100" b="0" dirty="0">
                <a:effectLst/>
                <a:latin typeface="+mn-lt"/>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sz="1100" b="0" dirty="0">
                <a:solidFill>
                  <a:srgbClr val="FF0000"/>
                </a:solidFill>
                <a:effectLst/>
                <a:latin typeface="+mn-lt"/>
                <a:ea typeface="Times New Roman" panose="02020603050405020304" pitchFamily="18" charset="0"/>
              </a:rPr>
              <a:t>  </a:t>
            </a:r>
            <a:r>
              <a:rPr lang="en-US" sz="1100" b="0" dirty="0">
                <a:solidFill>
                  <a:srgbClr val="FF0000"/>
                </a:solidFill>
                <a:latin typeface="+mn-lt"/>
                <a:ea typeface="Times New Roman" panose="02020603050405020304" pitchFamily="18" charset="0"/>
              </a:rPr>
              <a:t>0% Complete</a:t>
            </a:r>
          </a:p>
          <a:p>
            <a:pPr marR="0" lvl="0" defTabSz="115888">
              <a:spcBef>
                <a:spcPts val="0"/>
              </a:spcBef>
              <a:spcAft>
                <a:spcPts val="0"/>
              </a:spcAft>
            </a:pPr>
            <a:endParaRPr lang="en-US" altLang="en-US" sz="1100" b="1" dirty="0">
              <a:latin typeface="+mn-lt"/>
            </a:endParaRPr>
          </a:p>
          <a:p>
            <a:pPr defTabSz="115888">
              <a:spcBef>
                <a:spcPts val="0"/>
              </a:spcBef>
              <a:spcAft>
                <a:spcPts val="0"/>
              </a:spcAft>
            </a:pPr>
            <a:r>
              <a:rPr lang="en-US" sz="1100" b="0" dirty="0">
                <a:latin typeface="+mn-lt"/>
                <a:ea typeface="Times New Roman" panose="02020603050405020304" pitchFamily="18" charset="0"/>
              </a:rPr>
              <a:t>AICN Study Item output documentation is still in progress. </a:t>
            </a:r>
          </a:p>
          <a:p>
            <a:pPr marR="0" lvl="0" defTabSz="115888">
              <a:spcBef>
                <a:spcPts val="0"/>
              </a:spcBef>
              <a:spcAft>
                <a:spcPts val="0"/>
              </a:spcAft>
            </a:pPr>
            <a:endParaRPr lang="en-US" altLang="en-US" sz="1100" b="1" dirty="0">
              <a:latin typeface="+mn-lt"/>
            </a:endParaRPr>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n-lt"/>
                <a:ea typeface="Times New Roman" panose="02020603050405020304" pitchFamily="18" charset="0"/>
              </a:rPr>
              <a:t>)</a:t>
            </a:r>
            <a:br>
              <a:rPr lang="en-US" sz="1600" b="1" kern="1400" dirty="0">
                <a:effectLst/>
                <a:latin typeface="+mn-lt"/>
                <a:ea typeface="Times New Roman" panose="02020603050405020304" pitchFamily="18" charset="0"/>
              </a:rPr>
            </a:br>
            <a:br>
              <a:rPr lang="en-US" sz="1600" b="1" kern="1400" dirty="0">
                <a:effectLst/>
                <a:latin typeface="+mn-lt"/>
                <a:ea typeface="Times New Roman" panose="02020603050405020304" pitchFamily="18" charset="0"/>
              </a:rPr>
            </a:br>
            <a:endParaRPr lang="en-US" altLang="en-US" b="0" dirty="0">
              <a:solidFill>
                <a:srgbClr val="FF0000"/>
              </a:solidFill>
              <a:latin typeface="+mn-lt"/>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endParaRPr lang="en-US" altLang="en-US" dirty="0">
              <a:latin typeface="+mj-lt"/>
            </a:endParaRPr>
          </a:p>
          <a:p>
            <a:pPr marL="171450" indent="-171450">
              <a:buClr>
                <a:srgbClr val="00B5E2"/>
              </a:buClr>
              <a:buFont typeface="Wingdings" panose="05000000000000000000" pitchFamily="2" charset="2"/>
              <a:buChar char="q"/>
            </a:pPr>
            <a:r>
              <a:rPr lang="en-US" altLang="en-US" dirty="0">
                <a:latin typeface="+mj-lt"/>
              </a:rPr>
              <a:t>Additional Accomplishments: </a:t>
            </a:r>
            <a:r>
              <a:rPr lang="en-US" altLang="en-US" dirty="0">
                <a:highlight>
                  <a:srgbClr val="FFFF00"/>
                </a:highlight>
                <a:latin typeface="+mj-lt"/>
              </a:rPr>
              <a:t>Provide links</a:t>
            </a:r>
          </a:p>
          <a:p>
            <a:pPr marL="0" lvl="1" indent="0">
              <a:buClr>
                <a:srgbClr val="00B5E2"/>
              </a:buClr>
            </a:pPr>
            <a:endParaRPr lang="en-US" altLang="en-US" dirty="0">
              <a:solidFill>
                <a:srgbClr val="FF0000"/>
              </a:solidFill>
              <a:latin typeface="+mj-lt"/>
            </a:endParaRPr>
          </a:p>
          <a:p>
            <a:pPr marL="171450" indent="-171450">
              <a:buClr>
                <a:srgbClr val="00B5E2"/>
              </a:buClr>
              <a:buFont typeface="Wingdings" panose="05000000000000000000" pitchFamily="2" charset="2"/>
              <a:buChar char="q"/>
            </a:pPr>
            <a:r>
              <a:rPr lang="en-US" altLang="en-US" dirty="0">
                <a:latin typeface="+mj-lt"/>
              </a:rPr>
              <a:t>Future Meetings: Minutes: </a:t>
            </a:r>
            <a:r>
              <a:rPr lang="en-US" altLang="en-US" b="0" dirty="0">
                <a:solidFill>
                  <a:srgbClr val="FF0000"/>
                </a:solidFill>
                <a:latin typeface="+mj-lt"/>
              </a:rPr>
              <a:t>https://1.ieee802.org/802-nendica/nendica-meetings/</a:t>
            </a:r>
          </a:p>
          <a:p>
            <a:pPr marL="171450" indent="-171450">
              <a:buClr>
                <a:srgbClr val="00B5E2"/>
              </a:buClr>
              <a:buFont typeface="Wingdings" panose="05000000000000000000" pitchFamily="2" charset="2"/>
              <a:buChar char="q"/>
            </a:pPr>
            <a:r>
              <a:rPr lang="en-US" altLang="en-US" dirty="0">
                <a:latin typeface="+mj-lt"/>
              </a:rPr>
              <a:t>Issues</a:t>
            </a:r>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
        <p:nvSpPr>
          <p:cNvPr id="3" name="TextBox 2">
            <a:extLst>
              <a:ext uri="{FF2B5EF4-FFF2-40B4-BE49-F238E27FC236}">
                <a16:creationId xmlns:a16="http://schemas.microsoft.com/office/drawing/2014/main" id="{AE2670CE-157B-B20F-103F-BEB2F45E7023}"/>
              </a:ext>
            </a:extLst>
          </p:cNvPr>
          <p:cNvSpPr txBox="1"/>
          <p:nvPr/>
        </p:nvSpPr>
        <p:spPr>
          <a:xfrm>
            <a:off x="342900" y="2074126"/>
            <a:ext cx="5931520" cy="2800767"/>
          </a:xfrm>
          <a:prstGeom prst="rect">
            <a:avLst/>
          </a:prstGeom>
          <a:solidFill>
            <a:schemeClr val="accent6">
              <a:lumMod val="20000"/>
              <a:lumOff val="80000"/>
            </a:schemeClr>
          </a:solidFill>
        </p:spPr>
        <p:txBody>
          <a:bodyPr wrap="square">
            <a:spAutoFit/>
          </a:bodyPr>
          <a:lstStyle/>
          <a:p>
            <a:r>
              <a:rPr lang="en-US" sz="800" dirty="0">
                <a:effectLst/>
                <a:latin typeface="tahoma" panose="020B0604030504040204" pitchFamily="34" charset="0"/>
              </a:rPr>
              <a:t>INSTRUCTIONS</a:t>
            </a:r>
          </a:p>
          <a:p>
            <a:pPr>
              <a:buFont typeface="Arial" panose="020B0604020202020204" pitchFamily="34" charset="0"/>
              <a:buChar char="•"/>
            </a:pPr>
            <a:endParaRPr lang="en-US" sz="800" dirty="0">
              <a:latin typeface="tahoma" panose="020B0604030504040204" pitchFamily="34" charset="0"/>
            </a:endParaRPr>
          </a:p>
          <a:p>
            <a:pPr>
              <a:buFont typeface="Arial" panose="020B0604020202020204" pitchFamily="34" charset="0"/>
              <a:buChar char="•"/>
            </a:pPr>
            <a:r>
              <a:rPr lang="en-US" sz="800" dirty="0">
                <a:effectLst/>
                <a:latin typeface="tahoma" panose="020B0604030504040204" pitchFamily="34" charset="0"/>
              </a:rPr>
              <a:t>The annual status report for IC17-001 IEEE 802 Network Enhancements for the Next Decade is requested for the next </a:t>
            </a:r>
            <a:r>
              <a:rPr lang="en-US" sz="800" dirty="0" err="1">
                <a:effectLst/>
                <a:latin typeface="tahoma" panose="020B0604030504040204" pitchFamily="34" charset="0"/>
              </a:rPr>
              <a:t>ICCom</a:t>
            </a:r>
            <a:r>
              <a:rPr lang="en-US" sz="800" dirty="0">
                <a:effectLst/>
                <a:latin typeface="tahoma" panose="020B0604030504040204" pitchFamily="34" charset="0"/>
              </a:rPr>
              <a:t> meeting. I also wanted to inform you that your ICAID will auto-renew in September. If you wish to revise the ICAID, please let me know, and I will send you the tracked changes version. The current approved ICAID is attached. If there are no changes to the ICAID, the status report is the only thing we need.</a:t>
            </a:r>
            <a:br>
              <a:rPr lang="en-US" sz="800" dirty="0"/>
            </a:br>
            <a:br>
              <a:rPr lang="en-US" sz="800" dirty="0"/>
            </a:br>
            <a:r>
              <a:rPr lang="en-US" sz="800" dirty="0">
                <a:effectLst/>
                <a:latin typeface="tahoma" panose="020B0604030504040204" pitchFamily="34" charset="0"/>
              </a:rPr>
              <a:t>Please send me your status report on the attached status report template (updated with the current IEEE-SA branding) that has been customized for this Activity </a:t>
            </a:r>
            <a:r>
              <a:rPr lang="en-US" sz="800" b="1" dirty="0">
                <a:effectLst/>
                <a:latin typeface="tahoma" panose="020B0604030504040204" pitchFamily="34" charset="0"/>
              </a:rPr>
              <a:t>by 8 August 2025.</a:t>
            </a:r>
            <a:br>
              <a:rPr lang="en-US" sz="800" dirty="0"/>
            </a:br>
            <a:br>
              <a:rPr lang="en-US" sz="800" dirty="0"/>
            </a:br>
            <a:r>
              <a:rPr lang="en-US" sz="800" b="1" dirty="0">
                <a:effectLst/>
                <a:latin typeface="tahoma" panose="020B0604030504040204" pitchFamily="34" charset="0"/>
              </a:rPr>
              <a:t>The report needs the following:</a:t>
            </a:r>
            <a:br>
              <a:rPr lang="en-US" sz="800" dirty="0"/>
            </a:br>
            <a:r>
              <a:rPr lang="en-US" sz="800" dirty="0">
                <a:effectLst/>
                <a:latin typeface="Verdana" panose="020B0604030504040204" pitchFamily="34" charset="0"/>
              </a:rPr>
              <a:t>Number of participants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Specify the procedures used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List the status and target completion date for each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 of completion per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a brief description of the % completed</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Links to webinars/workshops, white papers, and meeting minutes</a:t>
            </a:r>
            <a:endParaRPr lang="en-US" sz="800" dirty="0"/>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0</TotalTime>
  <Words>630</Words>
  <Application>Microsoft Office PowerPoint</Application>
  <PresentationFormat>Custom</PresentationFormat>
  <Paragraphs>56</Paragraphs>
  <Slides>3</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3</vt:i4>
      </vt:variant>
    </vt:vector>
  </HeadingPairs>
  <TitlesOfParts>
    <vt:vector size="16" baseType="lpstr">
      <vt:lpstr>Arial</vt:lpstr>
      <vt:lpstr>Calibri</vt:lpstr>
      <vt:lpstr>Lucida Grande</vt:lpstr>
      <vt:lpstr>Montserrat</vt:lpstr>
      <vt:lpstr>Montserrat ExtraBold</vt:lpstr>
      <vt:lpstr>Montserrat Medium</vt:lpstr>
      <vt:lpstr>Myriad Pro</vt:lpstr>
      <vt:lpstr>tahoma</vt:lpstr>
      <vt:lpstr>Verdana</vt:lpstr>
      <vt:lpstr>Wingdings</vt:lpstr>
      <vt:lpstr>Wingdings 2</vt:lpstr>
      <vt:lpstr>IEEE_template</vt:lpstr>
      <vt:lpstr>blank</vt:lpstr>
      <vt:lpstr>IC17-001    IEEE 802 Network Enhancements for the Next Decade Industry Connections Activity (Nendica)  Type: Individual  Report Date: 11 September 2025</vt:lpstr>
      <vt:lpstr>IC17-001    IEEE 802 Network Enhancements for the Next Decade Industry Connections Activity (Nendica)</vt:lpstr>
      <vt:lpstr>IC17-001    IEEE 802 Network Enhancements for the Next Decade Industry Connections Activity (Nendica)  </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Johannes</cp:lastModifiedBy>
  <cp:revision>53</cp:revision>
  <cp:lastPrinted>2019-10-04T14:43:47Z</cp:lastPrinted>
  <dcterms:created xsi:type="dcterms:W3CDTF">2019-10-22T15:50:24Z</dcterms:created>
  <dcterms:modified xsi:type="dcterms:W3CDTF">2025-07-30T10:43:48Z</dcterms:modified>
</cp:coreProperties>
</file>