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6"/>
  </p:notesMasterIdLst>
  <p:handoutMasterIdLst>
    <p:handoutMasterId r:id="rId7"/>
  </p:handoutMasterIdLst>
  <p:sldIdLst>
    <p:sldId id="404" r:id="rId3"/>
    <p:sldId id="402" r:id="rId4"/>
    <p:sldId id="403" r:id="rId5"/>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22" autoAdjust="0"/>
    <p:restoredTop sz="94645"/>
  </p:normalViewPr>
  <p:slideViewPr>
    <p:cSldViewPr snapToGrid="0">
      <p:cViewPr varScale="1">
        <p:scale>
          <a:sx n="171" d="100"/>
          <a:sy n="171" d="100"/>
        </p:scale>
        <p:origin x="696" y="168"/>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6/25/25</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6/25/25</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731459"/>
          </a:xfrm>
        </p:spPr>
        <p:txBody>
          <a:bodyPr>
            <a:normAutofit fontScale="90000"/>
          </a:bodyPr>
          <a:lstStyle/>
          <a:p>
            <a:pPr marL="0" marR="0">
              <a:spcBef>
                <a:spcPts val="0"/>
              </a:spcBef>
              <a:spcAft>
                <a:spcPts val="300"/>
              </a:spcAft>
            </a:pPr>
            <a:r>
              <a:rPr lang="en-US" altLang="en-US" sz="1500" dirty="0">
                <a:latin typeface="+mj-lt"/>
              </a:rPr>
              <a:t>IC17-001 	</a:t>
            </a:r>
            <a:r>
              <a:rPr lang="en-US" altLang="en-US" sz="1500" dirty="0"/>
              <a:t>	</a:t>
            </a:r>
            <a:br>
              <a:rPr lang="en-US" altLang="en-US" sz="1500" dirty="0"/>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(Nendica) </a:t>
            </a:r>
            <a:br>
              <a:rPr lang="en-US" sz="1800" dirty="0">
                <a:effectLst/>
                <a:latin typeface="+mn-lt"/>
                <a:ea typeface="Times New Roman" panose="02020603050405020304" pitchFamily="18" charset="0"/>
              </a:rPr>
            </a:br>
            <a:r>
              <a:rPr lang="en-US" altLang="en-US" sz="1500" dirty="0">
                <a:latin typeface="+mj-lt"/>
              </a:rPr>
              <a:t>Type: </a:t>
            </a:r>
            <a:r>
              <a:rPr lang="en-US" altLang="en-US" sz="1500" b="0" dirty="0">
                <a:solidFill>
                  <a:srgbClr val="FF0000"/>
                </a:solidFill>
                <a:latin typeface="+mj-lt"/>
              </a:rPr>
              <a:t>Individual</a:t>
            </a:r>
            <a:r>
              <a:rPr lang="en-US" altLang="en-US" sz="1500" dirty="0">
                <a:solidFill>
                  <a:srgbClr val="FF0000"/>
                </a:solidFill>
                <a:latin typeface="+mj-lt"/>
              </a:rPr>
              <a:t>  </a:t>
            </a:r>
            <a:r>
              <a:rPr lang="en-US" altLang="en-US" sz="1500" dirty="0">
                <a:latin typeface="+mj-lt"/>
              </a:rPr>
              <a:t>Report Date: 11 September 2025</a:t>
            </a:r>
            <a:endParaRPr lang="en-US" altLang="en-US" b="0" dirty="0">
              <a:solidFill>
                <a:srgbClr val="FF0000"/>
              </a:solidFill>
              <a:latin typeface="+mj-lt"/>
            </a:endParaRPr>
          </a:p>
        </p:txBody>
      </p:sp>
      <p:sp>
        <p:nvSpPr>
          <p:cNvPr id="19459" name="Rectangle 15"/>
          <p:cNvSpPr>
            <a:spLocks noGrp="1" noChangeArrowheads="1"/>
          </p:cNvSpPr>
          <p:nvPr>
            <p:ph idx="1"/>
          </p:nvPr>
        </p:nvSpPr>
        <p:spPr>
          <a:xfrm>
            <a:off x="342900" y="1038498"/>
            <a:ext cx="6172200" cy="3627522"/>
          </a:xfrm>
        </p:spPr>
        <p:txBody>
          <a:bodyPr>
            <a:normAutofit fontScale="77500" lnSpcReduction="20000"/>
          </a:bodyPr>
          <a:lstStyle/>
          <a:p>
            <a:pPr marL="171450" indent="-171450" eaLnBrk="1" hangingPunct="1">
              <a:buClr>
                <a:srgbClr val="00B5E2"/>
              </a:buClr>
              <a:buFont typeface="Wingdings" panose="05000000000000000000" pitchFamily="2" charset="2"/>
              <a:buChar char="q"/>
            </a:pPr>
            <a:r>
              <a:rPr lang="en-US" altLang="en-US" sz="1600" b="1" dirty="0">
                <a:latin typeface="+mn-lt"/>
              </a:rPr>
              <a:t>Chair</a:t>
            </a:r>
            <a:r>
              <a:rPr lang="en-US" altLang="en-US" sz="1600" dirty="0">
                <a:latin typeface="+mn-lt"/>
              </a:rPr>
              <a:t>: Roger Marks, Affiliation: EthAirNet Associates</a:t>
            </a:r>
          </a:p>
          <a:p>
            <a:pPr marL="171450" indent="-171450">
              <a:buClr>
                <a:srgbClr val="00B5E2"/>
              </a:buClr>
              <a:buFont typeface="Wingdings" panose="05000000000000000000" pitchFamily="2" charset="2"/>
              <a:buChar char="q"/>
            </a:pPr>
            <a:r>
              <a:rPr lang="en-US" altLang="en-US" sz="1600" b="1" dirty="0">
                <a:latin typeface="+mn-lt"/>
              </a:rPr>
              <a:t>Participants</a:t>
            </a:r>
            <a:r>
              <a:rPr lang="en-US" altLang="en-US" sz="1600" dirty="0">
                <a:latin typeface="+mn-lt"/>
              </a:rPr>
              <a:t>:  </a:t>
            </a:r>
            <a:r>
              <a:rPr lang="en-US" altLang="en-US" sz="1600" dirty="0">
                <a:solidFill>
                  <a:srgbClr val="FF0000"/>
                </a:solidFill>
                <a:latin typeface="+mn-lt"/>
              </a:rPr>
              <a:t>(optional list of names)</a:t>
            </a:r>
            <a:r>
              <a:rPr lang="en-US" altLang="en-US" sz="1600" dirty="0">
                <a:solidFill>
                  <a:srgbClr val="FF0000"/>
                </a:solidFill>
                <a:highlight>
                  <a:srgbClr val="00FF00"/>
                </a:highlight>
                <a:latin typeface="+mn-lt"/>
              </a:rPr>
              <a:t>average of 14 over 15 meetings</a:t>
            </a:r>
          </a:p>
          <a:p>
            <a:pPr marL="171450" indent="-171450">
              <a:buClr>
                <a:srgbClr val="00B5E2"/>
              </a:buClr>
              <a:buFont typeface="Wingdings" panose="05000000000000000000" pitchFamily="2" charset="2"/>
              <a:buChar char="q"/>
            </a:pPr>
            <a:r>
              <a:rPr lang="en-US" altLang="en-US" sz="1600" b="1" dirty="0">
                <a:latin typeface="+mn-lt"/>
              </a:rPr>
              <a:t>Procedures</a:t>
            </a:r>
            <a:r>
              <a:rPr lang="en-US" altLang="en-US" sz="1600" dirty="0">
                <a:latin typeface="+mn-lt"/>
              </a:rPr>
              <a:t>: </a:t>
            </a:r>
          </a:p>
          <a:p>
            <a:pPr marL="171450" indent="-171450" eaLnBrk="1" hangingPunct="1">
              <a:buClr>
                <a:srgbClr val="00B5E2"/>
              </a:buClr>
              <a:buFont typeface="Arial" panose="020B0604020202020204" pitchFamily="34" charset="0"/>
              <a:buChar char="•"/>
            </a:pPr>
            <a:r>
              <a:rPr lang="en-US" altLang="en-US" sz="1600" dirty="0">
                <a:latin typeface="+mn-lt"/>
              </a:rPr>
              <a:t>IEEE 802 Policies &amp; Procedures</a:t>
            </a:r>
          </a:p>
          <a:p>
            <a:pPr marL="171450" indent="-171450" eaLnBrk="1" hangingPunct="1">
              <a:buClr>
                <a:srgbClr val="00B5E2"/>
              </a:buClr>
              <a:buFont typeface="Arial" panose="020B0604020202020204" pitchFamily="34" charset="0"/>
              <a:buChar char="•"/>
            </a:pPr>
            <a:r>
              <a:rPr lang="en-US" altLang="en-US" sz="1600" dirty="0">
                <a:latin typeface="+mn-lt"/>
              </a:rPr>
              <a:t>IEEE 802 LMSC Operations Manual</a:t>
            </a:r>
          </a:p>
          <a:p>
            <a:pPr marL="171450" indent="-171450" eaLnBrk="1" hangingPunct="1">
              <a:buClr>
                <a:srgbClr val="00B5E2"/>
              </a:buClr>
              <a:buFont typeface="Arial" panose="020B0604020202020204" pitchFamily="34" charset="0"/>
              <a:buChar char="•"/>
            </a:pPr>
            <a:r>
              <a:rPr lang="en-US" altLang="en-US" sz="1600" dirty="0">
                <a:latin typeface="+mn-lt"/>
              </a:rPr>
              <a:t>IEEE 802 Working Group Policies &amp; Procedures</a:t>
            </a:r>
          </a:p>
          <a:p>
            <a:pPr marL="171450" indent="-171450" eaLnBrk="1" hangingPunct="1">
              <a:buClr>
                <a:srgbClr val="00B5E2"/>
              </a:buClr>
              <a:buFont typeface="Arial" panose="020B0604020202020204" pitchFamily="34" charset="0"/>
              <a:buChar char="•"/>
            </a:pPr>
            <a:r>
              <a:rPr lang="en-US" altLang="en-US" sz="1600" dirty="0">
                <a:latin typeface="+mn-lt"/>
              </a:rPr>
              <a:t>IEEE 802 </a:t>
            </a:r>
            <a:r>
              <a:rPr lang="en-US" altLang="en-US" sz="1600" dirty="0" err="1">
                <a:latin typeface="+mn-lt"/>
              </a:rPr>
              <a:t>Nendica</a:t>
            </a:r>
            <a:r>
              <a:rPr lang="en-US" altLang="en-US" sz="1600" dirty="0">
                <a:latin typeface="+mn-lt"/>
              </a:rPr>
              <a:t> Report Development Process</a:t>
            </a:r>
          </a:p>
          <a:p>
            <a:pPr defTabSz="169863" eaLnBrk="1" hangingPunct="1">
              <a:buClr>
                <a:srgbClr val="00B5E2"/>
              </a:buClr>
            </a:pPr>
            <a:r>
              <a:rPr lang="en-US" altLang="en-US" sz="1600" dirty="0">
                <a:latin typeface="+mn-lt"/>
              </a:rPr>
              <a:t>	&lt;https://1.ieee802.org/802-nendica/ieee-802-nendica-procedures&gt;</a:t>
            </a:r>
          </a:p>
          <a:p>
            <a:pPr marL="171450" indent="-171450" eaLnBrk="1" hangingPunct="1">
              <a:buClr>
                <a:srgbClr val="00B5E2"/>
              </a:buClr>
              <a:buFont typeface="Wingdings" panose="05000000000000000000" pitchFamily="2" charset="2"/>
              <a:buChar char="q"/>
            </a:pPr>
            <a:r>
              <a:rPr lang="en-US" altLang="en-US" sz="1600" b="1" dirty="0">
                <a:latin typeface="+mn-lt"/>
              </a:rPr>
              <a:t>Deliverables Listed in the Approved ICAID</a:t>
            </a:r>
            <a:r>
              <a:rPr lang="en-US" altLang="en-US" sz="1600" dirty="0">
                <a:latin typeface="+mn-lt"/>
              </a:rPr>
              <a:t>:</a:t>
            </a:r>
            <a:r>
              <a:rPr lang="en-US" altLang="en-US" sz="1600" b="1" dirty="0">
                <a:solidFill>
                  <a:srgbClr val="FF0000"/>
                </a:solidFill>
                <a:latin typeface="+mn-lt"/>
              </a:rPr>
              <a:t> </a:t>
            </a:r>
            <a:r>
              <a:rPr lang="en-US" altLang="en-US" sz="1600" dirty="0">
                <a:solidFill>
                  <a:srgbClr val="FF0000"/>
                </a:solidFill>
                <a:highlight>
                  <a:srgbClr val="FFFF00"/>
                </a:highlight>
                <a:latin typeface="+mn-lt"/>
              </a:rPr>
              <a:t>(This section will be prepopulated by the Industry Connections Administrator. DO NOT MODIFY)</a:t>
            </a:r>
          </a:p>
          <a:p>
            <a:pPr marL="0" marR="0">
              <a:spcBef>
                <a:spcPts val="0"/>
              </a:spcBef>
              <a:spcAft>
                <a:spcPts val="0"/>
              </a:spcAft>
            </a:pPr>
            <a:endParaRPr lang="en-US" sz="1800" b="0" dirty="0">
              <a:effectLst/>
              <a:latin typeface="+mn-lt"/>
              <a:ea typeface="Times New Roman" panose="02020603050405020304" pitchFamily="18" charset="0"/>
            </a:endParaRPr>
          </a:p>
          <a:p>
            <a:pPr marL="0" marR="0">
              <a:spcBef>
                <a:spcPts val="0"/>
              </a:spcBef>
              <a:spcAft>
                <a:spcPts val="0"/>
              </a:spcAft>
            </a:pPr>
            <a:r>
              <a:rPr lang="en-US" sz="1400" b="0" dirty="0">
                <a:effectLst/>
                <a:latin typeface="+mn-lt"/>
                <a:ea typeface="Times New Roman" panose="02020603050405020304" pitchFamily="18" charset="0"/>
              </a:rPr>
              <a:t>Deliverables will be of two types:  </a:t>
            </a:r>
          </a:p>
          <a:p>
            <a:pPr marR="0" lvl="0">
              <a:spcBef>
                <a:spcPts val="0"/>
              </a:spcBef>
              <a:spcAft>
                <a:spcPts val="0"/>
              </a:spcAft>
            </a:pPr>
            <a:endParaRPr lang="en-US" sz="1400" b="0" dirty="0">
              <a:effectLst/>
              <a:latin typeface="+mn-lt"/>
              <a:ea typeface="Times New Roman" panose="02020603050405020304" pitchFamily="18" charset="0"/>
            </a:endParaRPr>
          </a:p>
          <a:p>
            <a:pPr marR="0" lvl="0">
              <a:spcBef>
                <a:spcPts val="0"/>
              </a:spcBef>
              <a:spcAft>
                <a:spcPts val="0"/>
              </a:spcAft>
            </a:pPr>
            <a:r>
              <a:rPr lang="en-US" sz="1400" b="0" dirty="0">
                <a:effectLst/>
                <a:latin typeface="+mn-lt"/>
                <a:ea typeface="Times New Roman" panose="02020603050405020304" pitchFamily="18" charset="0"/>
              </a:rPr>
              <a:t>1. Records of the meetings, including minutes and supporting documents, some of which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may be prepared for delivery to other venues for purposes such as encouraging interest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and participation</a:t>
            </a:r>
          </a:p>
          <a:p>
            <a:pPr marR="0" lvl="0">
              <a:spcBef>
                <a:spcPts val="0"/>
              </a:spcBef>
              <a:spcAft>
                <a:spcPts val="0"/>
              </a:spcAft>
            </a:pPr>
            <a:endParaRPr lang="en-US" sz="1400" b="0" dirty="0">
              <a:effectLst/>
              <a:latin typeface="+mn-lt"/>
              <a:ea typeface="Times New Roman" panose="02020603050405020304" pitchFamily="18" charset="0"/>
            </a:endParaRPr>
          </a:p>
          <a:p>
            <a:pPr marR="0" lvl="0">
              <a:spcBef>
                <a:spcPts val="0"/>
              </a:spcBef>
              <a:spcAft>
                <a:spcPts val="0"/>
              </a:spcAft>
            </a:pPr>
            <a:r>
              <a:rPr lang="en-US" sz="1400" b="0" dirty="0">
                <a:effectLst/>
                <a:latin typeface="+mn-lt"/>
                <a:ea typeface="Times New Roman" panose="02020603050405020304" pitchFamily="18" charset="0"/>
              </a:rPr>
              <a:t>2. A set of reports and other consensus outputs documenting the findings of the IC activity,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with recommendations regarding overviews of current industry practice and trends, new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standardization topics, documentation of use cases and user needs for those topics, and     </a:t>
            </a:r>
          </a:p>
          <a:p>
            <a:pPr marR="0" lvl="0">
              <a:spcBef>
                <a:spcPts val="0"/>
              </a:spcBef>
              <a:spcAft>
                <a:spcPts val="0"/>
              </a:spcAft>
            </a:pPr>
            <a:r>
              <a:rPr lang="en-US" sz="1400" b="0" dirty="0">
                <a:latin typeface="+mn-lt"/>
                <a:ea typeface="Times New Roman" panose="02020603050405020304" pitchFamily="18" charset="0"/>
              </a:rPr>
              <a:t>    </a:t>
            </a:r>
            <a:r>
              <a:rPr lang="en-US" sz="1400" b="0" dirty="0">
                <a:effectLst/>
                <a:latin typeface="+mn-lt"/>
                <a:ea typeface="Times New Roman" panose="02020603050405020304" pitchFamily="18" charset="0"/>
              </a:rPr>
              <a:t>proposed organizational approaches to ensure effective participation from user    </a:t>
            </a:r>
          </a:p>
          <a:p>
            <a:pPr marR="0" lvl="0">
              <a:spcBef>
                <a:spcPts val="0"/>
              </a:spcBef>
              <a:spcAft>
                <a:spcPts val="0"/>
              </a:spcAft>
            </a:pPr>
            <a:r>
              <a:rPr lang="en-US" sz="1400" b="0" dirty="0">
                <a:effectLst/>
                <a:latin typeface="+mn-lt"/>
                <a:ea typeface="Times New Roman" panose="02020603050405020304" pitchFamily="18" charset="0"/>
              </a:rPr>
              <a:t>    communities</a:t>
            </a:r>
          </a:p>
          <a:p>
            <a:pPr marL="0" marR="0">
              <a:spcBef>
                <a:spcPts val="0"/>
              </a:spcBef>
              <a:spcAft>
                <a:spcPts val="0"/>
              </a:spcAft>
            </a:pPr>
            <a:r>
              <a:rPr lang="en-US" sz="1400" dirty="0">
                <a:effectLst/>
                <a:latin typeface="+mn-lt"/>
                <a:ea typeface="Times New Roman" panose="02020603050405020304" pitchFamily="18" charset="0"/>
              </a:rPr>
              <a:t> </a:t>
            </a:r>
          </a:p>
          <a:p>
            <a:pPr eaLnBrk="1" hangingPunct="1"/>
            <a:endParaRPr lang="en-US" altLang="en-US" dirty="0"/>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sp>
        <p:nvSpPr>
          <p:cNvPr id="5" name="Footer Placeholder 1">
            <a:extLst>
              <a:ext uri="{FF2B5EF4-FFF2-40B4-BE49-F238E27FC236}">
                <a16:creationId xmlns:a16="http://schemas.microsoft.com/office/drawing/2014/main" id="{15897CCF-8F3E-3E03-961D-107EBD90D88E}"/>
              </a:ext>
            </a:extLst>
          </p:cNvPr>
          <p:cNvSpPr txBox="1">
            <a:spLocks/>
          </p:cNvSpPr>
          <p:nvPr/>
        </p:nvSpPr>
        <p:spPr>
          <a:xfrm>
            <a:off x="1250480" y="64855"/>
            <a:ext cx="5541031" cy="267166"/>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endParaRPr lang="en-US" sz="1400" dirty="0"/>
          </a:p>
        </p:txBody>
      </p:sp>
      <p:sp>
        <p:nvSpPr>
          <p:cNvPr id="4" name="TextBox 3">
            <a:extLst>
              <a:ext uri="{FF2B5EF4-FFF2-40B4-BE49-F238E27FC236}">
                <a16:creationId xmlns:a16="http://schemas.microsoft.com/office/drawing/2014/main" id="{759B3878-7B4C-88D1-17AD-2BCE75885F11}"/>
              </a:ext>
            </a:extLst>
          </p:cNvPr>
          <p:cNvSpPr txBox="1"/>
          <p:nvPr/>
        </p:nvSpPr>
        <p:spPr>
          <a:xfrm>
            <a:off x="5051502" y="66986"/>
            <a:ext cx="1778794" cy="923330"/>
          </a:xfrm>
          <a:prstGeom prst="rect">
            <a:avLst/>
          </a:prstGeom>
          <a:solidFill>
            <a:srgbClr val="92D050"/>
          </a:solidFill>
          <a:ln>
            <a:solidFill>
              <a:schemeClr val="accent1"/>
            </a:solidFill>
          </a:ln>
        </p:spPr>
        <p:txBody>
          <a:bodyPr wrap="square" rtlCol="0">
            <a:spAutoFit/>
          </a:bodyPr>
          <a:lstStyle/>
          <a:p>
            <a:r>
              <a:rPr lang="en-US" sz="900" dirty="0"/>
              <a:t>Green highlights are draft report content drafted by </a:t>
            </a:r>
            <a:r>
              <a:rPr lang="en-US" sz="900" dirty="0" err="1"/>
              <a:t>Nendica</a:t>
            </a:r>
            <a:r>
              <a:rPr lang="en-US" sz="900" dirty="0"/>
              <a:t> Chair. All other content is part of report template provided by ICCOM.</a:t>
            </a:r>
          </a:p>
        </p:txBody>
      </p:sp>
    </p:spTree>
    <p:extLst>
      <p:ext uri="{BB962C8B-B14F-4D97-AF65-F5344CB8AC3E}">
        <p14:creationId xmlns:p14="http://schemas.microsoft.com/office/powerpoint/2010/main" val="20339010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latin typeface="+mn-lt"/>
              </a:rPr>
              <a:t>IC17-001 		</a:t>
            </a:r>
            <a:br>
              <a:rPr lang="en-US" altLang="en-US" sz="1400" dirty="0">
                <a:latin typeface="+mn-lt"/>
              </a:rPr>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a:t>
            </a:r>
            <a:r>
              <a:rPr lang="en-US" sz="1600" b="1" kern="1400" dirty="0" err="1">
                <a:effectLst/>
                <a:latin typeface="+mn-lt"/>
                <a:ea typeface="Times New Roman" panose="02020603050405020304" pitchFamily="18" charset="0"/>
              </a:rPr>
              <a:t>Nendica</a:t>
            </a:r>
            <a:r>
              <a:rPr lang="en-US" sz="1600" b="1" kern="1400" dirty="0">
                <a:effectLst/>
                <a:latin typeface="Montserrat Medium" panose="020B0604020202020204" pitchFamily="2" charset="0"/>
                <a:ea typeface="Times New Roman" panose="02020603050405020304" pitchFamily="18" charset="0"/>
              </a:rPr>
              <a:t>)</a:t>
            </a:r>
            <a:endParaRPr lang="en-US" altLang="en-US" b="0" dirty="0">
              <a:solidFill>
                <a:srgbClr val="FF0000"/>
              </a:solidFill>
            </a:endParaRPr>
          </a:p>
        </p:txBody>
      </p:sp>
      <p:sp>
        <p:nvSpPr>
          <p:cNvPr id="20483" name="Rectangle 15"/>
          <p:cNvSpPr>
            <a:spLocks noGrp="1" noChangeArrowheads="1"/>
          </p:cNvSpPr>
          <p:nvPr>
            <p:ph idx="1"/>
          </p:nvPr>
        </p:nvSpPr>
        <p:spPr>
          <a:xfrm>
            <a:off x="342900" y="867905"/>
            <a:ext cx="6274876" cy="3397707"/>
          </a:xfrm>
        </p:spPr>
        <p:txBody>
          <a:bodyPr>
            <a:normAutofit/>
          </a:bodyPr>
          <a:lstStyle/>
          <a:p>
            <a:pPr marL="171450" indent="-171450" eaLnBrk="1" hangingPunct="1">
              <a:buClr>
                <a:srgbClr val="00B5E2"/>
              </a:buClr>
              <a:buFont typeface="Wingdings" panose="05000000000000000000" pitchFamily="2" charset="2"/>
              <a:buChar char="q"/>
            </a:pPr>
            <a:r>
              <a:rPr lang="en-US" altLang="en-US" b="1" dirty="0">
                <a:latin typeface="+mj-lt"/>
              </a:rPr>
              <a:t>Status of Deliverables:</a:t>
            </a:r>
            <a:r>
              <a:rPr lang="en-US" altLang="en-US" dirty="0">
                <a:latin typeface="+mj-lt"/>
              </a:rPr>
              <a:t> </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List the status and target completion date for each deliverable </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Provide % of completion per deliverable</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Provide a brief description of the % completed</a:t>
            </a:r>
          </a:p>
          <a:p>
            <a:pPr marL="171450" lvl="1" indent="-171450" eaLnBrk="1" hangingPunct="1">
              <a:buClr>
                <a:srgbClr val="00B5E2"/>
              </a:buClr>
              <a:buFont typeface="Arial" panose="020B0604020202020204" pitchFamily="34" charset="0"/>
              <a:buChar char="•"/>
            </a:pPr>
            <a:r>
              <a:rPr lang="en-US" altLang="en-US" dirty="0">
                <a:solidFill>
                  <a:srgbClr val="FF0000"/>
                </a:solidFill>
                <a:latin typeface="+mj-lt"/>
              </a:rPr>
              <a:t>Provide links to documents referenced</a:t>
            </a:r>
          </a:p>
          <a:p>
            <a:pPr marL="171450" lvl="1" indent="-171450" eaLnBrk="1" hangingPunct="1">
              <a:buClr>
                <a:srgbClr val="00B5E2"/>
              </a:buClr>
              <a:buFont typeface="Arial" panose="020B0604020202020204" pitchFamily="34" charset="0"/>
              <a:buChar char="•"/>
            </a:pPr>
            <a:endParaRPr lang="en-US" altLang="en-US" sz="1200" dirty="0">
              <a:solidFill>
                <a:srgbClr val="FF0000"/>
              </a:solidFill>
              <a:latin typeface="+mn-lt"/>
            </a:endParaRPr>
          </a:p>
          <a:p>
            <a:pPr marL="0" marR="0">
              <a:spcBef>
                <a:spcPts val="0"/>
              </a:spcBef>
              <a:spcAft>
                <a:spcPts val="0"/>
              </a:spcAft>
            </a:pPr>
            <a:r>
              <a:rPr lang="en-US" b="0" dirty="0">
                <a:effectLst/>
                <a:latin typeface="+mn-lt"/>
                <a:ea typeface="Times New Roman" panose="02020603050405020304" pitchFamily="18" charset="0"/>
              </a:rPr>
              <a:t>Deliverables will be of two types:  </a:t>
            </a:r>
            <a:endParaRPr lang="en-US" sz="1100" b="0" dirty="0">
              <a:effectLst/>
              <a:latin typeface="+mn-lt"/>
              <a:ea typeface="Times New Roman" panose="02020603050405020304" pitchFamily="18" charset="0"/>
            </a:endParaRPr>
          </a:p>
          <a:p>
            <a:pPr marR="0" lvl="0">
              <a:spcBef>
                <a:spcPts val="0"/>
              </a:spcBef>
              <a:spcAft>
                <a:spcPts val="0"/>
              </a:spcAft>
            </a:pPr>
            <a:endParaRPr lang="en-US" sz="1100" b="0" dirty="0">
              <a:effectLst/>
              <a:latin typeface="+mn-lt"/>
              <a:ea typeface="Times New Roman" panose="02020603050405020304" pitchFamily="18" charset="0"/>
            </a:endParaRPr>
          </a:p>
          <a:p>
            <a:pPr marR="0" lvl="0">
              <a:spcBef>
                <a:spcPts val="0"/>
              </a:spcBef>
              <a:spcAft>
                <a:spcPts val="0"/>
              </a:spcAft>
            </a:pPr>
            <a:r>
              <a:rPr lang="en-US" sz="1100" b="0" dirty="0">
                <a:effectLst/>
                <a:latin typeface="+mn-lt"/>
                <a:ea typeface="Times New Roman" panose="02020603050405020304" pitchFamily="18" charset="0"/>
              </a:rPr>
              <a:t>1. Records of the meetings, including minutes and supporting documents, some of which may be prepared for delivery to other venues for purposes such as encouraging interest and participation –  </a:t>
            </a:r>
            <a:r>
              <a:rPr lang="en-US" sz="1100" b="0" dirty="0">
                <a:solidFill>
                  <a:srgbClr val="FF0000"/>
                </a:solidFill>
                <a:effectLst/>
                <a:highlight>
                  <a:srgbClr val="00FF00"/>
                </a:highlight>
                <a:latin typeface="+mn-lt"/>
                <a:ea typeface="Times New Roman" panose="02020603050405020304" pitchFamily="18" charset="0"/>
              </a:rPr>
              <a:t>100</a:t>
            </a:r>
            <a:r>
              <a:rPr lang="en-US" sz="1100" b="0" dirty="0">
                <a:solidFill>
                  <a:srgbClr val="FF0000"/>
                </a:solidFill>
                <a:effectLst/>
                <a:latin typeface="+mn-lt"/>
                <a:ea typeface="Times New Roman" panose="02020603050405020304" pitchFamily="18" charset="0"/>
              </a:rPr>
              <a:t>%  Complete</a:t>
            </a:r>
          </a:p>
          <a:p>
            <a:pPr marR="0" lvl="0">
              <a:spcBef>
                <a:spcPts val="0"/>
              </a:spcBef>
              <a:spcAft>
                <a:spcPts val="0"/>
              </a:spcAft>
            </a:pPr>
            <a:endParaRPr lang="en-US" sz="1100" b="0" dirty="0">
              <a:latin typeface="+mn-lt"/>
              <a:ea typeface="Times New Roman" panose="02020603050405020304" pitchFamily="18" charset="0"/>
            </a:endParaRPr>
          </a:p>
          <a:p>
            <a:pPr marR="0" lvl="0">
              <a:spcBef>
                <a:spcPts val="0"/>
              </a:spcBef>
              <a:spcAft>
                <a:spcPts val="0"/>
              </a:spcAft>
            </a:pPr>
            <a:r>
              <a:rPr lang="en-US" sz="1100" b="0" dirty="0">
                <a:highlight>
                  <a:srgbClr val="00FF00"/>
                </a:highlight>
                <a:latin typeface="+mn-lt"/>
                <a:ea typeface="Times New Roman" panose="02020603050405020304" pitchFamily="18" charset="0"/>
              </a:rPr>
              <a:t>Reviewed numerous contributions regard the AI Computing Networks (AICN) Study Item and create draft output documentation. </a:t>
            </a:r>
          </a:p>
          <a:p>
            <a:pPr marR="0" lvl="0">
              <a:spcBef>
                <a:spcPts val="0"/>
              </a:spcBef>
              <a:spcAft>
                <a:spcPts val="0"/>
              </a:spcAft>
            </a:pPr>
            <a:endParaRPr lang="en-US" sz="1100" b="0" dirty="0">
              <a:latin typeface="+mn-lt"/>
              <a:ea typeface="Times New Roman" panose="02020603050405020304" pitchFamily="18" charset="0"/>
            </a:endParaRPr>
          </a:p>
          <a:p>
            <a:pPr marR="0" lvl="0" defTabSz="115888">
              <a:spcBef>
                <a:spcPts val="0"/>
              </a:spcBef>
              <a:spcAft>
                <a:spcPts val="0"/>
              </a:spcAft>
            </a:pPr>
            <a:r>
              <a:rPr lang="en-US" sz="1100" b="0" dirty="0">
                <a:effectLst/>
                <a:latin typeface="+mn-lt"/>
                <a:ea typeface="Times New Roman" panose="02020603050405020304" pitchFamily="18" charset="0"/>
              </a:rPr>
              <a:t>2. A set of reports and other consensus outputs documenting the findings of the IC activity, with recommendations regarding overviews of current industry practice and trends, new standardization topics, documentation of use cases and user needs for those topics, and proposed organizational approaches to ensure effective participation from user communities -	</a:t>
            </a:r>
            <a:r>
              <a:rPr lang="en-US" sz="1100" b="0" dirty="0">
                <a:solidFill>
                  <a:srgbClr val="FF0000"/>
                </a:solidFill>
                <a:effectLst/>
                <a:latin typeface="+mn-lt"/>
                <a:ea typeface="Times New Roman" panose="02020603050405020304" pitchFamily="18" charset="0"/>
              </a:rPr>
              <a:t>  </a:t>
            </a:r>
            <a:r>
              <a:rPr lang="en-US" sz="1100" b="0" dirty="0">
                <a:solidFill>
                  <a:srgbClr val="FF0000"/>
                </a:solidFill>
                <a:highlight>
                  <a:srgbClr val="00FF00"/>
                </a:highlight>
                <a:latin typeface="+mn-lt"/>
                <a:ea typeface="Times New Roman" panose="02020603050405020304" pitchFamily="18" charset="0"/>
              </a:rPr>
              <a:t>0</a:t>
            </a:r>
            <a:r>
              <a:rPr lang="en-US" sz="1100" b="0" dirty="0">
                <a:solidFill>
                  <a:srgbClr val="FF0000"/>
                </a:solidFill>
                <a:latin typeface="+mn-lt"/>
                <a:ea typeface="Times New Roman" panose="02020603050405020304" pitchFamily="18" charset="0"/>
              </a:rPr>
              <a:t>% Complete</a:t>
            </a:r>
          </a:p>
          <a:p>
            <a:pPr marR="0" lvl="0" defTabSz="115888">
              <a:spcBef>
                <a:spcPts val="0"/>
              </a:spcBef>
              <a:spcAft>
                <a:spcPts val="0"/>
              </a:spcAft>
            </a:pPr>
            <a:endParaRPr lang="en-US" altLang="en-US" sz="1100" b="1" dirty="0">
              <a:latin typeface="+mn-lt"/>
            </a:endParaRPr>
          </a:p>
          <a:p>
            <a:pPr defTabSz="115888">
              <a:spcBef>
                <a:spcPts val="0"/>
              </a:spcBef>
              <a:spcAft>
                <a:spcPts val="0"/>
              </a:spcAft>
            </a:pPr>
            <a:r>
              <a:rPr lang="en-US" sz="1100" b="0" dirty="0">
                <a:highlight>
                  <a:srgbClr val="00FF00"/>
                </a:highlight>
                <a:latin typeface="+mn-lt"/>
                <a:ea typeface="Times New Roman" panose="02020603050405020304" pitchFamily="18" charset="0"/>
              </a:rPr>
              <a:t>AICN Study Item output documentation is still in progress. </a:t>
            </a:r>
          </a:p>
          <a:p>
            <a:pPr marR="0" lvl="0" defTabSz="115888">
              <a:spcBef>
                <a:spcPts val="0"/>
              </a:spcBef>
              <a:spcAft>
                <a:spcPts val="0"/>
              </a:spcAft>
            </a:pPr>
            <a:endParaRPr lang="en-US" altLang="en-US" sz="1100" b="1" dirty="0">
              <a:latin typeface="+mn-lt"/>
            </a:endParaRPr>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
        <p:nvSpPr>
          <p:cNvPr id="2" name="TextBox 1">
            <a:extLst>
              <a:ext uri="{FF2B5EF4-FFF2-40B4-BE49-F238E27FC236}">
                <a16:creationId xmlns:a16="http://schemas.microsoft.com/office/drawing/2014/main" id="{88002665-5A56-A4D3-1376-0BF5EA4C144A}"/>
              </a:ext>
            </a:extLst>
          </p:cNvPr>
          <p:cNvSpPr txBox="1"/>
          <p:nvPr/>
        </p:nvSpPr>
        <p:spPr>
          <a:xfrm>
            <a:off x="5051502" y="66986"/>
            <a:ext cx="1778794" cy="923330"/>
          </a:xfrm>
          <a:prstGeom prst="rect">
            <a:avLst/>
          </a:prstGeom>
          <a:solidFill>
            <a:srgbClr val="92D050"/>
          </a:solidFill>
          <a:ln>
            <a:solidFill>
              <a:schemeClr val="accent1"/>
            </a:solidFill>
          </a:ln>
        </p:spPr>
        <p:txBody>
          <a:bodyPr wrap="square" rtlCol="0">
            <a:spAutoFit/>
          </a:bodyPr>
          <a:lstStyle/>
          <a:p>
            <a:r>
              <a:rPr lang="en-US" sz="900" dirty="0"/>
              <a:t>Green highlights are draft report content drafted by </a:t>
            </a:r>
            <a:r>
              <a:rPr lang="en-US" sz="900" dirty="0" err="1"/>
              <a:t>Nendica</a:t>
            </a:r>
            <a:r>
              <a:rPr lang="en-US" sz="900" dirty="0"/>
              <a:t> Chair. All other content is part of report template provided by ICCOM.</a:t>
            </a:r>
          </a:p>
        </p:txBody>
      </p:sp>
    </p:spTree>
    <p:extLst>
      <p:ext uri="{BB962C8B-B14F-4D97-AF65-F5344CB8AC3E}">
        <p14:creationId xmlns:p14="http://schemas.microsoft.com/office/powerpoint/2010/main" val="190010904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508025"/>
          </a:xfrm>
        </p:spPr>
        <p:txBody>
          <a:bodyPr>
            <a:normAutofit fontScale="90000"/>
          </a:bodyPr>
          <a:lstStyle/>
          <a:p>
            <a:pPr eaLnBrk="1" hangingPunct="1"/>
            <a:r>
              <a:rPr lang="en-US" altLang="en-US" sz="1400" dirty="0">
                <a:latin typeface="+mn-lt"/>
              </a:rPr>
              <a:t>IC17-001 		</a:t>
            </a:r>
            <a:br>
              <a:rPr lang="en-US" altLang="en-US" sz="1400" dirty="0">
                <a:latin typeface="+mn-lt"/>
              </a:rPr>
            </a:br>
            <a:r>
              <a:rPr lang="en-US" sz="1600" b="1" kern="1400" dirty="0">
                <a:effectLst/>
                <a:latin typeface="+mn-lt"/>
                <a:ea typeface="Times New Roman" panose="02020603050405020304" pitchFamily="18" charset="0"/>
              </a:rPr>
              <a:t>IEEE 802 Network Enhancements for the Next Decade</a:t>
            </a:r>
            <a:br>
              <a:rPr lang="en-US" sz="1600" dirty="0">
                <a:effectLst/>
                <a:latin typeface="+mn-lt"/>
                <a:ea typeface="Times New Roman" panose="02020603050405020304" pitchFamily="18" charset="0"/>
              </a:rPr>
            </a:br>
            <a:r>
              <a:rPr lang="x-none" sz="1600" b="1" kern="1400" dirty="0">
                <a:effectLst/>
                <a:latin typeface="+mn-lt"/>
                <a:ea typeface="Times New Roman" panose="02020603050405020304" pitchFamily="18" charset="0"/>
              </a:rPr>
              <a:t>Industry Connections Activity </a:t>
            </a:r>
            <a:r>
              <a:rPr lang="en-US" sz="1600" b="1" kern="1400" dirty="0">
                <a:effectLst/>
                <a:latin typeface="+mn-lt"/>
                <a:ea typeface="Times New Roman" panose="02020603050405020304" pitchFamily="18" charset="0"/>
              </a:rPr>
              <a:t>(</a:t>
            </a:r>
            <a:r>
              <a:rPr lang="en-US" sz="1600" b="1" kern="1400" dirty="0" err="1">
                <a:effectLst/>
                <a:latin typeface="+mn-lt"/>
                <a:ea typeface="Times New Roman" panose="02020603050405020304" pitchFamily="18" charset="0"/>
              </a:rPr>
              <a:t>Nendica</a:t>
            </a:r>
            <a:r>
              <a:rPr lang="en-US" sz="1600" b="1" kern="1400" dirty="0">
                <a:effectLst/>
                <a:latin typeface="+mn-lt"/>
                <a:ea typeface="Times New Roman" panose="02020603050405020304" pitchFamily="18" charset="0"/>
              </a:rPr>
              <a:t>)</a:t>
            </a:r>
            <a:br>
              <a:rPr lang="en-US" sz="1600" b="1" kern="1400" dirty="0">
                <a:effectLst/>
                <a:latin typeface="+mn-lt"/>
                <a:ea typeface="Times New Roman" panose="02020603050405020304" pitchFamily="18" charset="0"/>
              </a:rPr>
            </a:br>
            <a:br>
              <a:rPr lang="en-US" sz="1600" b="1" kern="1400" dirty="0">
                <a:effectLst/>
                <a:latin typeface="+mn-lt"/>
                <a:ea typeface="Times New Roman" panose="02020603050405020304" pitchFamily="18" charset="0"/>
              </a:rPr>
            </a:br>
            <a:endParaRPr lang="en-US" altLang="en-US" b="0" dirty="0">
              <a:solidFill>
                <a:srgbClr val="FF0000"/>
              </a:solidFill>
              <a:latin typeface="+mn-lt"/>
            </a:endParaRPr>
          </a:p>
        </p:txBody>
      </p:sp>
      <p:sp>
        <p:nvSpPr>
          <p:cNvPr id="20483" name="Rectangle 15"/>
          <p:cNvSpPr>
            <a:spLocks noGrp="1" noChangeArrowheads="1"/>
          </p:cNvSpPr>
          <p:nvPr>
            <p:ph idx="1"/>
          </p:nvPr>
        </p:nvSpPr>
        <p:spPr>
          <a:xfrm>
            <a:off x="342900" y="867905"/>
            <a:ext cx="6172200" cy="3397707"/>
          </a:xfrm>
        </p:spPr>
        <p:txBody>
          <a:bodyPr>
            <a:normAutofit/>
          </a:bodyPr>
          <a:lstStyle/>
          <a:p>
            <a:pPr marL="171450" indent="-171450">
              <a:buClr>
                <a:srgbClr val="00B5E2"/>
              </a:buClr>
              <a:buFont typeface="Wingdings" panose="05000000000000000000" pitchFamily="2" charset="2"/>
              <a:buChar char="q"/>
            </a:pPr>
            <a:endParaRPr lang="en-US" altLang="en-US" dirty="0">
              <a:latin typeface="+mj-lt"/>
            </a:endParaRPr>
          </a:p>
          <a:p>
            <a:pPr marL="171450" indent="-171450">
              <a:buClr>
                <a:srgbClr val="00B5E2"/>
              </a:buClr>
              <a:buFont typeface="Wingdings" panose="05000000000000000000" pitchFamily="2" charset="2"/>
              <a:buChar char="q"/>
            </a:pPr>
            <a:r>
              <a:rPr lang="en-US" altLang="en-US" dirty="0">
                <a:latin typeface="+mj-lt"/>
              </a:rPr>
              <a:t>Additional Accomplishments: </a:t>
            </a:r>
            <a:r>
              <a:rPr lang="en-US" altLang="en-US" dirty="0">
                <a:highlight>
                  <a:srgbClr val="FFFF00"/>
                </a:highlight>
                <a:latin typeface="+mj-lt"/>
              </a:rPr>
              <a:t>Provide links</a:t>
            </a:r>
          </a:p>
          <a:p>
            <a:pPr marL="0" lvl="1" indent="0">
              <a:buClr>
                <a:srgbClr val="00B5E2"/>
              </a:buClr>
            </a:pPr>
            <a:endParaRPr lang="en-US" altLang="en-US" dirty="0">
              <a:solidFill>
                <a:srgbClr val="FF0000"/>
              </a:solidFill>
              <a:latin typeface="+mj-lt"/>
            </a:endParaRPr>
          </a:p>
          <a:p>
            <a:pPr marL="171450" indent="-171450">
              <a:buClr>
                <a:srgbClr val="00B5E2"/>
              </a:buClr>
              <a:buFont typeface="Wingdings" panose="05000000000000000000" pitchFamily="2" charset="2"/>
              <a:buChar char="q"/>
            </a:pPr>
            <a:r>
              <a:rPr lang="en-US" altLang="en-US" dirty="0">
                <a:latin typeface="+mj-lt"/>
              </a:rPr>
              <a:t>Future Meetings: Minutes: </a:t>
            </a:r>
            <a:r>
              <a:rPr lang="en-US" altLang="en-US" b="0" dirty="0">
                <a:solidFill>
                  <a:srgbClr val="FF0000"/>
                </a:solidFill>
                <a:latin typeface="+mj-lt"/>
              </a:rPr>
              <a:t>https://1.ieee802.org/802-nendica/nendica-meetings/</a:t>
            </a:r>
          </a:p>
          <a:p>
            <a:pPr marL="171450" indent="-171450">
              <a:buClr>
                <a:srgbClr val="00B5E2"/>
              </a:buClr>
              <a:buFont typeface="Wingdings" panose="05000000000000000000" pitchFamily="2" charset="2"/>
              <a:buChar char="q"/>
            </a:pPr>
            <a:r>
              <a:rPr lang="en-US" altLang="en-US" dirty="0">
                <a:latin typeface="+mj-lt"/>
              </a:rPr>
              <a:t>Issues</a:t>
            </a:r>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3</a:t>
            </a:fld>
            <a:endParaRPr lang="en-US" altLang="en-US" sz="600" dirty="0">
              <a:solidFill>
                <a:srgbClr val="000000"/>
              </a:solidFill>
            </a:endParaRPr>
          </a:p>
        </p:txBody>
      </p:sp>
      <p:sp>
        <p:nvSpPr>
          <p:cNvPr id="3" name="TextBox 2">
            <a:extLst>
              <a:ext uri="{FF2B5EF4-FFF2-40B4-BE49-F238E27FC236}">
                <a16:creationId xmlns:a16="http://schemas.microsoft.com/office/drawing/2014/main" id="{AE2670CE-157B-B20F-103F-BEB2F45E7023}"/>
              </a:ext>
            </a:extLst>
          </p:cNvPr>
          <p:cNvSpPr txBox="1"/>
          <p:nvPr/>
        </p:nvSpPr>
        <p:spPr>
          <a:xfrm>
            <a:off x="342900" y="2074126"/>
            <a:ext cx="5931520" cy="2800767"/>
          </a:xfrm>
          <a:prstGeom prst="rect">
            <a:avLst/>
          </a:prstGeom>
          <a:solidFill>
            <a:schemeClr val="accent6">
              <a:lumMod val="20000"/>
              <a:lumOff val="80000"/>
            </a:schemeClr>
          </a:solidFill>
        </p:spPr>
        <p:txBody>
          <a:bodyPr wrap="square">
            <a:spAutoFit/>
          </a:bodyPr>
          <a:lstStyle/>
          <a:p>
            <a:r>
              <a:rPr lang="en-US" sz="800" dirty="0">
                <a:effectLst/>
                <a:latin typeface="tahoma" panose="020B0604030504040204" pitchFamily="34" charset="0"/>
              </a:rPr>
              <a:t>INSTRUCTIONS</a:t>
            </a:r>
          </a:p>
          <a:p>
            <a:pPr>
              <a:buFont typeface="Arial" panose="020B0604020202020204" pitchFamily="34" charset="0"/>
              <a:buChar char="•"/>
            </a:pPr>
            <a:endParaRPr lang="en-US" sz="800" dirty="0">
              <a:latin typeface="tahoma" panose="020B0604030504040204" pitchFamily="34" charset="0"/>
            </a:endParaRPr>
          </a:p>
          <a:p>
            <a:pPr>
              <a:buFont typeface="Arial" panose="020B0604020202020204" pitchFamily="34" charset="0"/>
              <a:buChar char="•"/>
            </a:pPr>
            <a:r>
              <a:rPr lang="en-US" sz="800" dirty="0">
                <a:effectLst/>
                <a:latin typeface="tahoma" panose="020B0604030504040204" pitchFamily="34" charset="0"/>
              </a:rPr>
              <a:t>The annual status report for IC17-001 IEEE 802 Network Enhancements for the Next Decade is requested for the next </a:t>
            </a:r>
            <a:r>
              <a:rPr lang="en-US" sz="800" dirty="0" err="1">
                <a:effectLst/>
                <a:latin typeface="tahoma" panose="020B0604030504040204" pitchFamily="34" charset="0"/>
              </a:rPr>
              <a:t>ICCom</a:t>
            </a:r>
            <a:r>
              <a:rPr lang="en-US" sz="800" dirty="0">
                <a:effectLst/>
                <a:latin typeface="tahoma" panose="020B0604030504040204" pitchFamily="34" charset="0"/>
              </a:rPr>
              <a:t> meeting. I also wanted to inform you that your ICAID will auto-renew in September. If you wish to revise the ICAID, please let me know, and I will send you the tracked changes version. The current approved ICAID is attached. If there are no changes to the ICAID, the status report is the only thing we need.</a:t>
            </a:r>
            <a:br>
              <a:rPr lang="en-US" sz="800" dirty="0"/>
            </a:br>
            <a:br>
              <a:rPr lang="en-US" sz="800" dirty="0"/>
            </a:br>
            <a:r>
              <a:rPr lang="en-US" sz="800" dirty="0">
                <a:effectLst/>
                <a:latin typeface="tahoma" panose="020B0604030504040204" pitchFamily="34" charset="0"/>
              </a:rPr>
              <a:t>Please send me your status report on the attached status report template (updated with the current IEEE-SA branding) that has been customized for this Activity </a:t>
            </a:r>
            <a:r>
              <a:rPr lang="en-US" sz="800" b="1" dirty="0">
                <a:effectLst/>
                <a:latin typeface="tahoma" panose="020B0604030504040204" pitchFamily="34" charset="0"/>
              </a:rPr>
              <a:t>by 8 August 2025.</a:t>
            </a:r>
            <a:br>
              <a:rPr lang="en-US" sz="800" dirty="0"/>
            </a:br>
            <a:br>
              <a:rPr lang="en-US" sz="800" dirty="0"/>
            </a:br>
            <a:r>
              <a:rPr lang="en-US" sz="800" b="1" dirty="0">
                <a:effectLst/>
                <a:latin typeface="tahoma" panose="020B0604030504040204" pitchFamily="34" charset="0"/>
              </a:rPr>
              <a:t>The report needs the following:</a:t>
            </a:r>
            <a:br>
              <a:rPr lang="en-US" sz="800" dirty="0"/>
            </a:br>
            <a:r>
              <a:rPr lang="en-US" sz="800" dirty="0">
                <a:effectLst/>
                <a:latin typeface="Verdana" panose="020B0604030504040204" pitchFamily="34" charset="0"/>
              </a:rPr>
              <a:t>Number of participants on page 1</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Specify the procedures used on page 1</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List the status and target completion date for each deliverable</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Provide % of completion per deliverable</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Provide a brief description of the % completed</a:t>
            </a:r>
            <a:br>
              <a:rPr lang="en-US" sz="800" dirty="0"/>
            </a:br>
            <a:endParaRPr lang="en-US" sz="800" dirty="0"/>
          </a:p>
          <a:p>
            <a:pPr>
              <a:buFont typeface="Arial" panose="020B0604020202020204" pitchFamily="34" charset="0"/>
              <a:buChar char="•"/>
            </a:pPr>
            <a:r>
              <a:rPr lang="en-US" sz="800" dirty="0">
                <a:effectLst/>
                <a:latin typeface="Verdana" panose="020B0604030504040204" pitchFamily="34" charset="0"/>
              </a:rPr>
              <a:t>Links to webinars/workshops, white papers, and meeting minutes</a:t>
            </a:r>
            <a:endParaRPr lang="en-US" sz="800" dirty="0"/>
          </a:p>
        </p:txBody>
      </p:sp>
    </p:spTree>
    <p:extLst>
      <p:ext uri="{BB962C8B-B14F-4D97-AF65-F5344CB8AC3E}">
        <p14:creationId xmlns:p14="http://schemas.microsoft.com/office/powerpoint/2010/main" val="3970789503"/>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1218</TotalTime>
  <Words>676</Words>
  <Application>Microsoft Macintosh PowerPoint</Application>
  <PresentationFormat>Custom</PresentationFormat>
  <Paragraphs>58</Paragraphs>
  <Slides>3</Slides>
  <Notes>0</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3</vt:i4>
      </vt:variant>
    </vt:vector>
  </HeadingPairs>
  <TitlesOfParts>
    <vt:vector size="16" baseType="lpstr">
      <vt:lpstr>Arial</vt:lpstr>
      <vt:lpstr>Calibri</vt:lpstr>
      <vt:lpstr>Lucida Grande</vt:lpstr>
      <vt:lpstr>Montserrat</vt:lpstr>
      <vt:lpstr>Montserrat ExtraBold</vt:lpstr>
      <vt:lpstr>Montserrat Medium</vt:lpstr>
      <vt:lpstr>Myriad Pro</vt:lpstr>
      <vt:lpstr>tahoma</vt:lpstr>
      <vt:lpstr>Verdana</vt:lpstr>
      <vt:lpstr>Wingdings</vt:lpstr>
      <vt:lpstr>Wingdings 2</vt:lpstr>
      <vt:lpstr>IEEE_template</vt:lpstr>
      <vt:lpstr>blank</vt:lpstr>
      <vt:lpstr>IC17-001    IEEE 802 Network Enhancements for the Next Decade Industry Connections Activity (Nendica)  Type: Individual  Report Date: 11 September 2025</vt:lpstr>
      <vt:lpstr>IC17-001    IEEE 802 Network Enhancements for the Next Decade Industry Connections Activity (Nendica)</vt:lpstr>
      <vt:lpstr>IC17-001    IEEE 802 Network Enhancements for the Next Decade Industry Connections Activity (Nendica)  </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Roger Marks</cp:lastModifiedBy>
  <cp:revision>50</cp:revision>
  <cp:lastPrinted>2019-10-04T14:43:47Z</cp:lastPrinted>
  <dcterms:created xsi:type="dcterms:W3CDTF">2019-10-22T15:50:24Z</dcterms:created>
  <dcterms:modified xsi:type="dcterms:W3CDTF">2025-06-26T03:33:28Z</dcterms:modified>
</cp:coreProperties>
</file>