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2"/>
  </p:notesMasterIdLst>
  <p:sldIdLst>
    <p:sldId id="256" r:id="rId2"/>
    <p:sldId id="284" r:id="rId3"/>
    <p:sldId id="275" r:id="rId4"/>
    <p:sldId id="285" r:id="rId5"/>
    <p:sldId id="286" r:id="rId6"/>
    <p:sldId id="283" r:id="rId7"/>
    <p:sldId id="290" r:id="rId8"/>
    <p:sldId id="282" r:id="rId9"/>
    <p:sldId id="281" r:id="rId10"/>
    <p:sldId id="28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D70"/>
    <a:srgbClr val="069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0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9DA3F-CA69-4AA3-A153-3700A847DC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803C8A1C-67CB-402E-8A06-D8D6AAFB48B5}">
      <dgm:prSet phldrT="[文本]"/>
      <dgm:spPr/>
      <dgm:t>
        <a:bodyPr/>
        <a:lstStyle/>
        <a:p>
          <a:pPr>
            <a:buNone/>
          </a:pPr>
          <a:r>
            <a:rPr lang="en-US" altLang="zh-CN" dirty="0" smtClean="0">
              <a:latin typeface="Arial" panose="020B0604020202020204" pitchFamily="34" charset="0"/>
              <a:cs typeface="Arial" panose="020B0604020202020204" pitchFamily="34" charset="0"/>
            </a:rPr>
            <a:t>1</a:t>
          </a:r>
          <a:r>
            <a:rPr lang="zh-CN" altLang="en-US" dirty="0" smtClean="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Study the deployment technical requirements and schemes of Lossless network technology in cloud computing data center, business support system and other scenarios, and promote the implementation and pilot commercial use of Lossless network technology meeting business requirements.</a:t>
          </a:r>
          <a:endParaRPr lang="zh-CN" altLang="en-US" dirty="0"/>
        </a:p>
      </dgm:t>
    </dgm:pt>
    <dgm:pt modelId="{DC667D52-504F-4E74-B282-CF169AE8B6F2}" type="parTrans" cxnId="{453FB503-12E0-4AB7-8799-C5DF756B4269}">
      <dgm:prSet/>
      <dgm:spPr/>
      <dgm:t>
        <a:bodyPr/>
        <a:lstStyle/>
        <a:p>
          <a:endParaRPr lang="zh-CN" altLang="en-US"/>
        </a:p>
      </dgm:t>
    </dgm:pt>
    <dgm:pt modelId="{8E9C1249-09FC-421E-82F5-8CFE5566F7D7}" type="sibTrans" cxnId="{453FB503-12E0-4AB7-8799-C5DF756B4269}">
      <dgm:prSet/>
      <dgm:spPr/>
      <dgm:t>
        <a:bodyPr/>
        <a:lstStyle/>
        <a:p>
          <a:endParaRPr lang="zh-CN" altLang="en-US"/>
        </a:p>
      </dgm:t>
    </dgm:pt>
    <dgm:pt modelId="{353C9B47-F180-4025-8455-639CA5BDB09B}">
      <dgm:prSet/>
      <dgm:spPr/>
      <dgm:t>
        <a:bodyPr/>
        <a:lstStyle/>
        <a:p>
          <a:r>
            <a:rPr lang="en-US" altLang="zh-CN" dirty="0">
              <a:latin typeface="Arial" panose="020B0604020202020204" pitchFamily="34" charset="0"/>
              <a:cs typeface="Arial" panose="020B0604020202020204" pitchFamily="34" charset="0"/>
            </a:rPr>
            <a:t>2</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Carry out the research on the relevant technologies of Lossless network  technology, promote the maturity of commercial testing instruments and meters of Lossless network  technology, and build a unified standard of Lossless network  testing capability.</a:t>
          </a:r>
        </a:p>
      </dgm:t>
    </dgm:pt>
    <dgm:pt modelId="{E80B3966-97CB-4A87-9239-1F54703B7B86}" type="parTrans" cxnId="{DAD36EFE-4943-41C5-BD2C-CF950BAD42A4}">
      <dgm:prSet/>
      <dgm:spPr/>
      <dgm:t>
        <a:bodyPr/>
        <a:lstStyle/>
        <a:p>
          <a:endParaRPr lang="zh-CN" altLang="en-US"/>
        </a:p>
      </dgm:t>
    </dgm:pt>
    <dgm:pt modelId="{90B02F9E-0415-4D0C-AEC0-F0A0DB73C01F}" type="sibTrans" cxnId="{DAD36EFE-4943-41C5-BD2C-CF950BAD42A4}">
      <dgm:prSet/>
      <dgm:spPr/>
      <dgm:t>
        <a:bodyPr/>
        <a:lstStyle/>
        <a:p>
          <a:endParaRPr lang="zh-CN" altLang="en-US"/>
        </a:p>
      </dgm:t>
    </dgm:pt>
    <dgm:pt modelId="{1FE23EBA-7FF8-48E2-9B2F-ADBD06C46F95}">
      <dgm:prSet/>
      <dgm:spPr/>
      <dgm:t>
        <a:bodyPr/>
        <a:lstStyle/>
        <a:p>
          <a:r>
            <a:rPr lang="en-US" altLang="zh-CN" dirty="0">
              <a:latin typeface="Arial" panose="020B0604020202020204" pitchFamily="34" charset="0"/>
              <a:cs typeface="Arial" panose="020B0604020202020204" pitchFamily="34" charset="0"/>
            </a:rPr>
            <a:t>3</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Welcome manufacturers, experts and friends to join us or give us valuable suggestions to jointly promote the development of the industry.</a:t>
          </a:r>
          <a:endParaRPr lang="zh-CN" altLang="en-US" dirty="0">
            <a:latin typeface="Arial" panose="020B0604020202020204" pitchFamily="34" charset="0"/>
            <a:cs typeface="Arial" panose="020B0604020202020204" pitchFamily="34" charset="0"/>
          </a:endParaRPr>
        </a:p>
      </dgm:t>
    </dgm:pt>
    <dgm:pt modelId="{D13BDB17-F093-454E-9778-8948040B4A49}" type="parTrans" cxnId="{4678C88C-3B65-4FB2-865A-3FCF673B0FAF}">
      <dgm:prSet/>
      <dgm:spPr/>
      <dgm:t>
        <a:bodyPr/>
        <a:lstStyle/>
        <a:p>
          <a:endParaRPr lang="zh-CN" altLang="en-US"/>
        </a:p>
      </dgm:t>
    </dgm:pt>
    <dgm:pt modelId="{7C5E175D-496F-45CF-AD3C-9268525477F9}" type="sibTrans" cxnId="{4678C88C-3B65-4FB2-865A-3FCF673B0FAF}">
      <dgm:prSet/>
      <dgm:spPr/>
      <dgm:t>
        <a:bodyPr/>
        <a:lstStyle/>
        <a:p>
          <a:endParaRPr lang="zh-CN" altLang="en-US"/>
        </a:p>
      </dgm:t>
    </dgm:pt>
    <dgm:pt modelId="{6A6AA900-ABF4-4475-BC64-927AB85A13C8}">
      <dgm:prSet/>
      <dgm:spPr/>
      <dgm:t>
        <a:bodyPr/>
        <a:lstStyle/>
        <a:p>
          <a:r>
            <a:rPr lang="en-US" dirty="0" smtClean="0">
              <a:latin typeface="Arial" panose="020B0604020202020204" pitchFamily="34" charset="0"/>
              <a:cs typeface="Arial" panose="020B0604020202020204" pitchFamily="34" charset="0"/>
            </a:rPr>
            <a:t>4</a:t>
          </a:r>
          <a:r>
            <a:rPr lang="zh-CN" altLang="en-US"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Strengthen interaction with international standards organizations, such as IEEE.</a:t>
          </a:r>
          <a:endParaRPr lang="zh-CN" altLang="en-US" dirty="0">
            <a:latin typeface="Arial" panose="020B0604020202020204" pitchFamily="34" charset="0"/>
            <a:cs typeface="Arial" panose="020B0604020202020204" pitchFamily="34" charset="0"/>
          </a:endParaRPr>
        </a:p>
      </dgm:t>
    </dgm:pt>
    <dgm:pt modelId="{824F5AD5-4F0F-4B29-8B08-2C6A07C35509}" type="parTrans" cxnId="{7E094E82-D7D5-448B-B610-A50C6C0ACD51}">
      <dgm:prSet/>
      <dgm:spPr/>
      <dgm:t>
        <a:bodyPr/>
        <a:lstStyle/>
        <a:p>
          <a:endParaRPr lang="en-US"/>
        </a:p>
      </dgm:t>
    </dgm:pt>
    <dgm:pt modelId="{15B0DC38-F22F-4D8E-BB5B-1874FC202287}" type="sibTrans" cxnId="{7E094E82-D7D5-448B-B610-A50C6C0ACD51}">
      <dgm:prSet/>
      <dgm:spPr/>
      <dgm:t>
        <a:bodyPr/>
        <a:lstStyle/>
        <a:p>
          <a:endParaRPr lang="en-US"/>
        </a:p>
      </dgm:t>
    </dgm:pt>
    <dgm:pt modelId="{30468F5D-8CEB-4911-B190-FDD7BDA9E2A6}" type="pres">
      <dgm:prSet presAssocID="{E409DA3F-CA69-4AA3-A153-3700A847DC7B}" presName="Name0" presStyleCnt="0">
        <dgm:presLayoutVars>
          <dgm:chMax val="7"/>
          <dgm:chPref val="7"/>
          <dgm:dir/>
        </dgm:presLayoutVars>
      </dgm:prSet>
      <dgm:spPr/>
      <dgm:t>
        <a:bodyPr/>
        <a:lstStyle/>
        <a:p>
          <a:endParaRPr lang="zh-CN" altLang="en-US"/>
        </a:p>
      </dgm:t>
    </dgm:pt>
    <dgm:pt modelId="{25B21E25-DEFB-401B-AA39-E17C757D3523}" type="pres">
      <dgm:prSet presAssocID="{E409DA3F-CA69-4AA3-A153-3700A847DC7B}" presName="Name1" presStyleCnt="0"/>
      <dgm:spPr/>
    </dgm:pt>
    <dgm:pt modelId="{5AB57993-B64E-49C2-9F5E-6C3B4EC9668B}" type="pres">
      <dgm:prSet presAssocID="{E409DA3F-CA69-4AA3-A153-3700A847DC7B}" presName="cycle" presStyleCnt="0"/>
      <dgm:spPr/>
    </dgm:pt>
    <dgm:pt modelId="{459A35DC-6060-4465-8627-A14DCE649329}" type="pres">
      <dgm:prSet presAssocID="{E409DA3F-CA69-4AA3-A153-3700A847DC7B}" presName="srcNode" presStyleLbl="node1" presStyleIdx="0" presStyleCnt="4"/>
      <dgm:spPr/>
    </dgm:pt>
    <dgm:pt modelId="{EEFB4AB3-697E-481F-95F6-A15D56E8A265}" type="pres">
      <dgm:prSet presAssocID="{E409DA3F-CA69-4AA3-A153-3700A847DC7B}" presName="conn" presStyleLbl="parChTrans1D2" presStyleIdx="0" presStyleCnt="1"/>
      <dgm:spPr/>
      <dgm:t>
        <a:bodyPr/>
        <a:lstStyle/>
        <a:p>
          <a:endParaRPr lang="zh-CN" altLang="en-US"/>
        </a:p>
      </dgm:t>
    </dgm:pt>
    <dgm:pt modelId="{46740098-B557-4277-A0FE-1E36AA2FC7F2}" type="pres">
      <dgm:prSet presAssocID="{E409DA3F-CA69-4AA3-A153-3700A847DC7B}" presName="extraNode" presStyleLbl="node1" presStyleIdx="0" presStyleCnt="4"/>
      <dgm:spPr/>
    </dgm:pt>
    <dgm:pt modelId="{4995A1CC-B000-4BDE-8223-6D03C016F67B}" type="pres">
      <dgm:prSet presAssocID="{E409DA3F-CA69-4AA3-A153-3700A847DC7B}" presName="dstNode" presStyleLbl="node1" presStyleIdx="0" presStyleCnt="4"/>
      <dgm:spPr/>
    </dgm:pt>
    <dgm:pt modelId="{E1B81B73-8856-46F6-B9D5-1DA7E7C26AA7}" type="pres">
      <dgm:prSet presAssocID="{803C8A1C-67CB-402E-8A06-D8D6AAFB48B5}" presName="text_1" presStyleLbl="node1" presStyleIdx="0" presStyleCnt="4">
        <dgm:presLayoutVars>
          <dgm:bulletEnabled val="1"/>
        </dgm:presLayoutVars>
      </dgm:prSet>
      <dgm:spPr/>
      <dgm:t>
        <a:bodyPr/>
        <a:lstStyle/>
        <a:p>
          <a:endParaRPr lang="zh-CN" altLang="en-US"/>
        </a:p>
      </dgm:t>
    </dgm:pt>
    <dgm:pt modelId="{0F761DDB-0EDB-47EF-982E-36E59806F067}" type="pres">
      <dgm:prSet presAssocID="{803C8A1C-67CB-402E-8A06-D8D6AAFB48B5}" presName="accent_1" presStyleCnt="0"/>
      <dgm:spPr/>
    </dgm:pt>
    <dgm:pt modelId="{75506B1D-18FB-4CA9-88BB-99D9C7584DF9}" type="pres">
      <dgm:prSet presAssocID="{803C8A1C-67CB-402E-8A06-D8D6AAFB48B5}" presName="accentRepeatNode" presStyleLbl="solidFgAcc1" presStyleIdx="0" presStyleCnt="4"/>
      <dgm:spPr/>
    </dgm:pt>
    <dgm:pt modelId="{FF05142C-522E-4551-95EF-4C7A009DA3F7}" type="pres">
      <dgm:prSet presAssocID="{353C9B47-F180-4025-8455-639CA5BDB09B}" presName="text_2" presStyleLbl="node1" presStyleIdx="1" presStyleCnt="4">
        <dgm:presLayoutVars>
          <dgm:bulletEnabled val="1"/>
        </dgm:presLayoutVars>
      </dgm:prSet>
      <dgm:spPr/>
      <dgm:t>
        <a:bodyPr/>
        <a:lstStyle/>
        <a:p>
          <a:endParaRPr lang="zh-CN" altLang="en-US"/>
        </a:p>
      </dgm:t>
    </dgm:pt>
    <dgm:pt modelId="{D7450C31-AD43-4E3F-A48C-BEAB2C71B81E}" type="pres">
      <dgm:prSet presAssocID="{353C9B47-F180-4025-8455-639CA5BDB09B}" presName="accent_2" presStyleCnt="0"/>
      <dgm:spPr/>
    </dgm:pt>
    <dgm:pt modelId="{E03A2554-5D67-4A8D-BADC-B85C747C06FB}" type="pres">
      <dgm:prSet presAssocID="{353C9B47-F180-4025-8455-639CA5BDB09B}" presName="accentRepeatNode" presStyleLbl="solidFgAcc1" presStyleIdx="1" presStyleCnt="4"/>
      <dgm:spPr/>
    </dgm:pt>
    <dgm:pt modelId="{11741E1A-0746-40A2-81E4-F1557DDC326B}" type="pres">
      <dgm:prSet presAssocID="{1FE23EBA-7FF8-48E2-9B2F-ADBD06C46F95}" presName="text_3" presStyleLbl="node1" presStyleIdx="2" presStyleCnt="4">
        <dgm:presLayoutVars>
          <dgm:bulletEnabled val="1"/>
        </dgm:presLayoutVars>
      </dgm:prSet>
      <dgm:spPr/>
      <dgm:t>
        <a:bodyPr/>
        <a:lstStyle/>
        <a:p>
          <a:endParaRPr lang="zh-CN" altLang="en-US"/>
        </a:p>
      </dgm:t>
    </dgm:pt>
    <dgm:pt modelId="{001DA9E1-84BF-40BA-B5C0-2891916AD4A6}" type="pres">
      <dgm:prSet presAssocID="{1FE23EBA-7FF8-48E2-9B2F-ADBD06C46F95}" presName="accent_3" presStyleCnt="0"/>
      <dgm:spPr/>
    </dgm:pt>
    <dgm:pt modelId="{21D68C2D-D33E-423E-8147-1B104B872C18}" type="pres">
      <dgm:prSet presAssocID="{1FE23EBA-7FF8-48E2-9B2F-ADBD06C46F95}" presName="accentRepeatNode" presStyleLbl="solidFgAcc1" presStyleIdx="2" presStyleCnt="4"/>
      <dgm:spPr/>
    </dgm:pt>
    <dgm:pt modelId="{C49F85E5-4D24-449D-88DF-16EC96534984}" type="pres">
      <dgm:prSet presAssocID="{6A6AA900-ABF4-4475-BC64-927AB85A13C8}" presName="text_4" presStyleLbl="node1" presStyleIdx="3" presStyleCnt="4">
        <dgm:presLayoutVars>
          <dgm:bulletEnabled val="1"/>
        </dgm:presLayoutVars>
      </dgm:prSet>
      <dgm:spPr/>
      <dgm:t>
        <a:bodyPr/>
        <a:lstStyle/>
        <a:p>
          <a:endParaRPr lang="en-US"/>
        </a:p>
      </dgm:t>
    </dgm:pt>
    <dgm:pt modelId="{18325E10-FA80-4B5B-86B2-9E81F956FB2B}" type="pres">
      <dgm:prSet presAssocID="{6A6AA900-ABF4-4475-BC64-927AB85A13C8}" presName="accent_4" presStyleCnt="0"/>
      <dgm:spPr/>
    </dgm:pt>
    <dgm:pt modelId="{FA50C06A-693E-4C72-A8AD-E659A1814399}" type="pres">
      <dgm:prSet presAssocID="{6A6AA900-ABF4-4475-BC64-927AB85A13C8}" presName="accentRepeatNode" presStyleLbl="solidFgAcc1" presStyleIdx="3" presStyleCnt="4"/>
      <dgm:spPr/>
    </dgm:pt>
  </dgm:ptLst>
  <dgm:cxnLst>
    <dgm:cxn modelId="{4678C88C-3B65-4FB2-865A-3FCF673B0FAF}" srcId="{E409DA3F-CA69-4AA3-A153-3700A847DC7B}" destId="{1FE23EBA-7FF8-48E2-9B2F-ADBD06C46F95}" srcOrd="2" destOrd="0" parTransId="{D13BDB17-F093-454E-9778-8948040B4A49}" sibTransId="{7C5E175D-496F-45CF-AD3C-9268525477F9}"/>
    <dgm:cxn modelId="{E3E8370F-FE6B-4DC7-9002-D2DE635335F0}" type="presOf" srcId="{353C9B47-F180-4025-8455-639CA5BDB09B}" destId="{FF05142C-522E-4551-95EF-4C7A009DA3F7}" srcOrd="0" destOrd="0" presId="urn:microsoft.com/office/officeart/2008/layout/VerticalCurvedList"/>
    <dgm:cxn modelId="{790482CA-C1CF-42FB-87C0-0977783A5F5A}" type="presOf" srcId="{6A6AA900-ABF4-4475-BC64-927AB85A13C8}" destId="{C49F85E5-4D24-449D-88DF-16EC96534984}" srcOrd="0" destOrd="0" presId="urn:microsoft.com/office/officeart/2008/layout/VerticalCurvedList"/>
    <dgm:cxn modelId="{708CF321-B796-489A-9CC5-79296BAFC8E1}" type="presOf" srcId="{803C8A1C-67CB-402E-8A06-D8D6AAFB48B5}" destId="{E1B81B73-8856-46F6-B9D5-1DA7E7C26AA7}" srcOrd="0" destOrd="0" presId="urn:microsoft.com/office/officeart/2008/layout/VerticalCurvedList"/>
    <dgm:cxn modelId="{453FB503-12E0-4AB7-8799-C5DF756B4269}" srcId="{E409DA3F-CA69-4AA3-A153-3700A847DC7B}" destId="{803C8A1C-67CB-402E-8A06-D8D6AAFB48B5}" srcOrd="0" destOrd="0" parTransId="{DC667D52-504F-4E74-B282-CF169AE8B6F2}" sibTransId="{8E9C1249-09FC-421E-82F5-8CFE5566F7D7}"/>
    <dgm:cxn modelId="{F0E9D84B-9C2D-4CF2-A4DA-7B247B8D60A4}" type="presOf" srcId="{E409DA3F-CA69-4AA3-A153-3700A847DC7B}" destId="{30468F5D-8CEB-4911-B190-FDD7BDA9E2A6}" srcOrd="0" destOrd="0" presId="urn:microsoft.com/office/officeart/2008/layout/VerticalCurvedList"/>
    <dgm:cxn modelId="{7E094E82-D7D5-448B-B610-A50C6C0ACD51}" srcId="{E409DA3F-CA69-4AA3-A153-3700A847DC7B}" destId="{6A6AA900-ABF4-4475-BC64-927AB85A13C8}" srcOrd="3" destOrd="0" parTransId="{824F5AD5-4F0F-4B29-8B08-2C6A07C35509}" sibTransId="{15B0DC38-F22F-4D8E-BB5B-1874FC202287}"/>
    <dgm:cxn modelId="{D02946D6-5695-450F-96A6-85FA5DD38D58}" type="presOf" srcId="{1FE23EBA-7FF8-48E2-9B2F-ADBD06C46F95}" destId="{11741E1A-0746-40A2-81E4-F1557DDC326B}" srcOrd="0" destOrd="0" presId="urn:microsoft.com/office/officeart/2008/layout/VerticalCurvedList"/>
    <dgm:cxn modelId="{DAD36EFE-4943-41C5-BD2C-CF950BAD42A4}" srcId="{E409DA3F-CA69-4AA3-A153-3700A847DC7B}" destId="{353C9B47-F180-4025-8455-639CA5BDB09B}" srcOrd="1" destOrd="0" parTransId="{E80B3966-97CB-4A87-9239-1F54703B7B86}" sibTransId="{90B02F9E-0415-4D0C-AEC0-F0A0DB73C01F}"/>
    <dgm:cxn modelId="{582FD7AA-07A9-4481-B0C4-0D90C3475CA5}" type="presOf" srcId="{8E9C1249-09FC-421E-82F5-8CFE5566F7D7}" destId="{EEFB4AB3-697E-481F-95F6-A15D56E8A265}" srcOrd="0" destOrd="0" presId="urn:microsoft.com/office/officeart/2008/layout/VerticalCurvedList"/>
    <dgm:cxn modelId="{D2B5CB8D-3FF6-48CF-A978-2829F3E85B61}" type="presParOf" srcId="{30468F5D-8CEB-4911-B190-FDD7BDA9E2A6}" destId="{25B21E25-DEFB-401B-AA39-E17C757D3523}" srcOrd="0" destOrd="0" presId="urn:microsoft.com/office/officeart/2008/layout/VerticalCurvedList"/>
    <dgm:cxn modelId="{07115711-A606-4A2B-96D7-5B6C6763815D}" type="presParOf" srcId="{25B21E25-DEFB-401B-AA39-E17C757D3523}" destId="{5AB57993-B64E-49C2-9F5E-6C3B4EC9668B}" srcOrd="0" destOrd="0" presId="urn:microsoft.com/office/officeart/2008/layout/VerticalCurvedList"/>
    <dgm:cxn modelId="{74403294-AF77-4479-99C2-8D7EDEA10F1A}" type="presParOf" srcId="{5AB57993-B64E-49C2-9F5E-6C3B4EC9668B}" destId="{459A35DC-6060-4465-8627-A14DCE649329}" srcOrd="0" destOrd="0" presId="urn:microsoft.com/office/officeart/2008/layout/VerticalCurvedList"/>
    <dgm:cxn modelId="{9171C0C3-F001-4E63-B6A8-32CD1DA3EDE1}" type="presParOf" srcId="{5AB57993-B64E-49C2-9F5E-6C3B4EC9668B}" destId="{EEFB4AB3-697E-481F-95F6-A15D56E8A265}" srcOrd="1" destOrd="0" presId="urn:microsoft.com/office/officeart/2008/layout/VerticalCurvedList"/>
    <dgm:cxn modelId="{A5534D79-CFB7-4044-A1FC-FCD5B766262C}" type="presParOf" srcId="{5AB57993-B64E-49C2-9F5E-6C3B4EC9668B}" destId="{46740098-B557-4277-A0FE-1E36AA2FC7F2}" srcOrd="2" destOrd="0" presId="urn:microsoft.com/office/officeart/2008/layout/VerticalCurvedList"/>
    <dgm:cxn modelId="{9C1DA478-FDCA-4656-9398-EE702665B79E}" type="presParOf" srcId="{5AB57993-B64E-49C2-9F5E-6C3B4EC9668B}" destId="{4995A1CC-B000-4BDE-8223-6D03C016F67B}" srcOrd="3" destOrd="0" presId="urn:microsoft.com/office/officeart/2008/layout/VerticalCurvedList"/>
    <dgm:cxn modelId="{5344FEE0-2B91-4AF5-8518-A7FE460C9571}" type="presParOf" srcId="{25B21E25-DEFB-401B-AA39-E17C757D3523}" destId="{E1B81B73-8856-46F6-B9D5-1DA7E7C26AA7}" srcOrd="1" destOrd="0" presId="urn:microsoft.com/office/officeart/2008/layout/VerticalCurvedList"/>
    <dgm:cxn modelId="{F0CA3BEE-6AC9-4DA3-B885-95C4A3BC70E7}" type="presParOf" srcId="{25B21E25-DEFB-401B-AA39-E17C757D3523}" destId="{0F761DDB-0EDB-47EF-982E-36E59806F067}" srcOrd="2" destOrd="0" presId="urn:microsoft.com/office/officeart/2008/layout/VerticalCurvedList"/>
    <dgm:cxn modelId="{DB6379CC-95A1-446C-A470-085F7E2D2541}" type="presParOf" srcId="{0F761DDB-0EDB-47EF-982E-36E59806F067}" destId="{75506B1D-18FB-4CA9-88BB-99D9C7584DF9}" srcOrd="0" destOrd="0" presId="urn:microsoft.com/office/officeart/2008/layout/VerticalCurvedList"/>
    <dgm:cxn modelId="{23451D30-691E-4025-9CA9-38D0D2687694}" type="presParOf" srcId="{25B21E25-DEFB-401B-AA39-E17C757D3523}" destId="{FF05142C-522E-4551-95EF-4C7A009DA3F7}" srcOrd="3" destOrd="0" presId="urn:microsoft.com/office/officeart/2008/layout/VerticalCurvedList"/>
    <dgm:cxn modelId="{A682D498-3CA8-4126-B8F8-A780423A61C3}" type="presParOf" srcId="{25B21E25-DEFB-401B-AA39-E17C757D3523}" destId="{D7450C31-AD43-4E3F-A48C-BEAB2C71B81E}" srcOrd="4" destOrd="0" presId="urn:microsoft.com/office/officeart/2008/layout/VerticalCurvedList"/>
    <dgm:cxn modelId="{7724515B-5ABD-4214-801C-BAA6F033248D}" type="presParOf" srcId="{D7450C31-AD43-4E3F-A48C-BEAB2C71B81E}" destId="{E03A2554-5D67-4A8D-BADC-B85C747C06FB}" srcOrd="0" destOrd="0" presId="urn:microsoft.com/office/officeart/2008/layout/VerticalCurvedList"/>
    <dgm:cxn modelId="{7AFD7B9B-EFBA-4AA9-95B0-556E3E703413}" type="presParOf" srcId="{25B21E25-DEFB-401B-AA39-E17C757D3523}" destId="{11741E1A-0746-40A2-81E4-F1557DDC326B}" srcOrd="5" destOrd="0" presId="urn:microsoft.com/office/officeart/2008/layout/VerticalCurvedList"/>
    <dgm:cxn modelId="{C7F35AAC-632D-4661-A7A3-E08BA503CDA8}" type="presParOf" srcId="{25B21E25-DEFB-401B-AA39-E17C757D3523}" destId="{001DA9E1-84BF-40BA-B5C0-2891916AD4A6}" srcOrd="6" destOrd="0" presId="urn:microsoft.com/office/officeart/2008/layout/VerticalCurvedList"/>
    <dgm:cxn modelId="{C170E80D-33A4-44FF-85A1-1EAF4C9BD91B}" type="presParOf" srcId="{001DA9E1-84BF-40BA-B5C0-2891916AD4A6}" destId="{21D68C2D-D33E-423E-8147-1B104B872C18}" srcOrd="0" destOrd="0" presId="urn:microsoft.com/office/officeart/2008/layout/VerticalCurvedList"/>
    <dgm:cxn modelId="{D94F99C8-03B9-4E41-AF95-A9E6E28406D1}" type="presParOf" srcId="{25B21E25-DEFB-401B-AA39-E17C757D3523}" destId="{C49F85E5-4D24-449D-88DF-16EC96534984}" srcOrd="7" destOrd="0" presId="urn:microsoft.com/office/officeart/2008/layout/VerticalCurvedList"/>
    <dgm:cxn modelId="{9A0D2114-E9AF-4546-9CFE-422AC01299F4}" type="presParOf" srcId="{25B21E25-DEFB-401B-AA39-E17C757D3523}" destId="{18325E10-FA80-4B5B-86B2-9E81F956FB2B}" srcOrd="8" destOrd="0" presId="urn:microsoft.com/office/officeart/2008/layout/VerticalCurvedList"/>
    <dgm:cxn modelId="{75AD6BAD-D9EF-48EB-849D-7BCBFE162F97}" type="presParOf" srcId="{18325E10-FA80-4B5B-86B2-9E81F956FB2B}" destId="{FA50C06A-693E-4C72-A8AD-E659A18143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B4AB3-697E-481F-95F6-A15D56E8A265}">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B81B73-8856-46F6-B9D5-1DA7E7C26AA7}">
      <dsp:nvSpPr>
        <dsp:cNvPr id="0" name=""/>
        <dsp:cNvSpPr/>
      </dsp:nvSpPr>
      <dsp:spPr>
        <a:xfrm>
          <a:off x="610504" y="416587"/>
          <a:ext cx="9229758"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35560" rIns="35560" bIns="35560" numCol="1" spcCol="1270" anchor="ctr" anchorCtr="0">
          <a:noAutofit/>
        </a:bodyPr>
        <a:lstStyle/>
        <a:p>
          <a:pPr lvl="0" algn="l" defTabSz="622300">
            <a:lnSpc>
              <a:spcPct val="90000"/>
            </a:lnSpc>
            <a:spcBef>
              <a:spcPct val="0"/>
            </a:spcBef>
            <a:spcAft>
              <a:spcPct val="35000"/>
            </a:spcAft>
            <a:buNone/>
          </a:pPr>
          <a:r>
            <a:rPr lang="en-US" altLang="zh-CN" sz="1400" kern="1200" dirty="0" smtClean="0">
              <a:latin typeface="Arial" panose="020B0604020202020204" pitchFamily="34" charset="0"/>
              <a:cs typeface="Arial" panose="020B0604020202020204" pitchFamily="34" charset="0"/>
            </a:rPr>
            <a:t>1</a:t>
          </a:r>
          <a:r>
            <a:rPr lang="zh-CN" altLang="en-US" sz="1400" kern="1200" dirty="0" smtClean="0">
              <a:latin typeface="Arial" panose="020B0604020202020204" pitchFamily="34" charset="0"/>
              <a:cs typeface="Arial" panose="020B0604020202020204" pitchFamily="34" charset="0"/>
            </a:rPr>
            <a:t>、</a:t>
          </a:r>
          <a:r>
            <a:rPr lang="en-US" altLang="zh-CN" sz="1400" kern="1200" dirty="0">
              <a:latin typeface="Arial" panose="020B0604020202020204" pitchFamily="34" charset="0"/>
              <a:cs typeface="Arial" panose="020B0604020202020204" pitchFamily="34" charset="0"/>
            </a:rPr>
            <a:t>Study the deployment technical requirements and schemes of Lossless network technology in cloud computing data center, business support system and other scenarios, and promote the implementation and pilot commercial use of Lossless network technology meeting business requirements.</a:t>
          </a:r>
          <a:endParaRPr lang="zh-CN" altLang="en-US" sz="1400" kern="1200" dirty="0"/>
        </a:p>
      </dsp:txBody>
      <dsp:txXfrm>
        <a:off x="610504" y="416587"/>
        <a:ext cx="9229758" cy="833607"/>
      </dsp:txXfrm>
    </dsp:sp>
    <dsp:sp modelId="{75506B1D-18FB-4CA9-88BB-99D9C7584DF9}">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5142C-522E-4551-95EF-4C7A009DA3F7}">
      <dsp:nvSpPr>
        <dsp:cNvPr id="0" name=""/>
        <dsp:cNvSpPr/>
      </dsp:nvSpPr>
      <dsp:spPr>
        <a:xfrm>
          <a:off x="1088431" y="1667215"/>
          <a:ext cx="8751831"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35560" rIns="35560" bIns="35560" numCol="1" spcCol="1270" anchor="ctr" anchorCtr="0">
          <a:noAutofit/>
        </a:bodyPr>
        <a:lstStyle/>
        <a:p>
          <a:pPr lvl="0" algn="l" defTabSz="622300">
            <a:lnSpc>
              <a:spcPct val="90000"/>
            </a:lnSpc>
            <a:spcBef>
              <a:spcPct val="0"/>
            </a:spcBef>
            <a:spcAft>
              <a:spcPct val="35000"/>
            </a:spcAft>
          </a:pPr>
          <a:r>
            <a:rPr lang="en-US" altLang="zh-CN" sz="1400" kern="1200" dirty="0">
              <a:latin typeface="Arial" panose="020B0604020202020204" pitchFamily="34" charset="0"/>
              <a:cs typeface="Arial" panose="020B0604020202020204" pitchFamily="34" charset="0"/>
            </a:rPr>
            <a:t>2</a:t>
          </a:r>
          <a:r>
            <a:rPr lang="zh-CN" altLang="en-US" sz="1400" kern="1200" dirty="0">
              <a:latin typeface="Arial" panose="020B0604020202020204" pitchFamily="34" charset="0"/>
              <a:cs typeface="Arial" panose="020B0604020202020204" pitchFamily="34" charset="0"/>
            </a:rPr>
            <a:t>、</a:t>
          </a:r>
          <a:r>
            <a:rPr lang="en-US" altLang="zh-CN" sz="1400" kern="1200" dirty="0">
              <a:latin typeface="Arial" panose="020B0604020202020204" pitchFamily="34" charset="0"/>
              <a:cs typeface="Arial" panose="020B0604020202020204" pitchFamily="34" charset="0"/>
            </a:rPr>
            <a:t>Carry out the research on the relevant technologies of Lossless network  technology, promote the maturity of commercial testing instruments and meters of Lossless network  technology, and build a unified standard of Lossless network  testing capability.</a:t>
          </a:r>
        </a:p>
      </dsp:txBody>
      <dsp:txXfrm>
        <a:off x="1088431" y="1667215"/>
        <a:ext cx="8751831" cy="833607"/>
      </dsp:txXfrm>
    </dsp:sp>
    <dsp:sp modelId="{E03A2554-5D67-4A8D-BADC-B85C747C06FB}">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741E1A-0746-40A2-81E4-F1557DDC326B}">
      <dsp:nvSpPr>
        <dsp:cNvPr id="0" name=""/>
        <dsp:cNvSpPr/>
      </dsp:nvSpPr>
      <dsp:spPr>
        <a:xfrm>
          <a:off x="1088431" y="2917843"/>
          <a:ext cx="8751831"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35560" rIns="35560" bIns="35560" numCol="1" spcCol="1270" anchor="ctr" anchorCtr="0">
          <a:noAutofit/>
        </a:bodyPr>
        <a:lstStyle/>
        <a:p>
          <a:pPr lvl="0" algn="l" defTabSz="622300">
            <a:lnSpc>
              <a:spcPct val="90000"/>
            </a:lnSpc>
            <a:spcBef>
              <a:spcPct val="0"/>
            </a:spcBef>
            <a:spcAft>
              <a:spcPct val="35000"/>
            </a:spcAft>
          </a:pPr>
          <a:r>
            <a:rPr lang="en-US" altLang="zh-CN" sz="1400" kern="1200" dirty="0">
              <a:latin typeface="Arial" panose="020B0604020202020204" pitchFamily="34" charset="0"/>
              <a:cs typeface="Arial" panose="020B0604020202020204" pitchFamily="34" charset="0"/>
            </a:rPr>
            <a:t>3</a:t>
          </a:r>
          <a:r>
            <a:rPr lang="zh-CN" altLang="en-US" sz="1400" kern="1200" dirty="0">
              <a:latin typeface="Arial" panose="020B0604020202020204" pitchFamily="34" charset="0"/>
              <a:cs typeface="Arial" panose="020B0604020202020204" pitchFamily="34" charset="0"/>
            </a:rPr>
            <a:t>、</a:t>
          </a:r>
          <a:r>
            <a:rPr lang="en-US" altLang="zh-CN" sz="1400" kern="1200" dirty="0">
              <a:latin typeface="Arial" panose="020B0604020202020204" pitchFamily="34" charset="0"/>
              <a:cs typeface="Arial" panose="020B0604020202020204" pitchFamily="34" charset="0"/>
            </a:rPr>
            <a:t>Welcome manufacturers, experts and friends to join us or give us valuable suggestions to jointly promote the development of the industry.</a:t>
          </a:r>
          <a:endParaRPr lang="zh-CN" altLang="en-US" sz="1400" kern="1200" dirty="0">
            <a:latin typeface="Arial" panose="020B0604020202020204" pitchFamily="34" charset="0"/>
            <a:cs typeface="Arial" panose="020B0604020202020204" pitchFamily="34" charset="0"/>
          </a:endParaRPr>
        </a:p>
      </dsp:txBody>
      <dsp:txXfrm>
        <a:off x="1088431" y="2917843"/>
        <a:ext cx="8751831" cy="833607"/>
      </dsp:txXfrm>
    </dsp:sp>
    <dsp:sp modelId="{21D68C2D-D33E-423E-8147-1B104B872C18}">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F85E5-4D24-449D-88DF-16EC96534984}">
      <dsp:nvSpPr>
        <dsp:cNvPr id="0" name=""/>
        <dsp:cNvSpPr/>
      </dsp:nvSpPr>
      <dsp:spPr>
        <a:xfrm>
          <a:off x="610504" y="4168472"/>
          <a:ext cx="9229758"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4</a:t>
          </a:r>
          <a:r>
            <a:rPr lang="zh-CN" altLang="en-US" sz="1400" kern="1200" dirty="0" smtClean="0">
              <a:latin typeface="Arial" panose="020B0604020202020204" pitchFamily="34" charset="0"/>
              <a:cs typeface="Arial" panose="020B0604020202020204" pitchFamily="34" charset="0"/>
            </a:rPr>
            <a:t>、</a:t>
          </a:r>
          <a:r>
            <a:rPr lang="en-US" sz="1400" kern="1200" dirty="0" smtClean="0">
              <a:latin typeface="Arial" panose="020B0604020202020204" pitchFamily="34" charset="0"/>
              <a:cs typeface="Arial" panose="020B0604020202020204" pitchFamily="34" charset="0"/>
            </a:rPr>
            <a:t>Strengthen interaction with international standards organizations, such as IEEE.</a:t>
          </a:r>
          <a:endParaRPr lang="zh-CN" altLang="en-US" sz="1400" kern="1200" dirty="0">
            <a:latin typeface="Arial" panose="020B0604020202020204" pitchFamily="34" charset="0"/>
            <a:cs typeface="Arial" panose="020B0604020202020204" pitchFamily="34" charset="0"/>
          </a:endParaRPr>
        </a:p>
      </dsp:txBody>
      <dsp:txXfrm>
        <a:off x="610504" y="4168472"/>
        <a:ext cx="9229758" cy="833607"/>
      </dsp:txXfrm>
    </dsp:sp>
    <dsp:sp modelId="{FA50C06A-693E-4C72-A8AD-E659A1814399}">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78E74-EEC1-4934-A852-BCB3475E3D72}" type="datetimeFigureOut">
              <a:rPr lang="zh-CN" altLang="en-US" smtClean="0"/>
              <a:pPr/>
              <a:t>2019/11/11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FC0DF-7E82-4DA7-B958-D1C4E7B2B05E}" type="slidenum">
              <a:rPr lang="zh-CN" altLang="en-US" smtClean="0"/>
              <a:pPr/>
              <a:t>‹#›</a:t>
            </a:fld>
            <a:endParaRPr lang="zh-CN" altLang="en-US"/>
          </a:p>
        </p:txBody>
      </p:sp>
    </p:spTree>
    <p:extLst>
      <p:ext uri="{BB962C8B-B14F-4D97-AF65-F5344CB8AC3E}">
        <p14:creationId xmlns:p14="http://schemas.microsoft.com/office/powerpoint/2010/main" val="38404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a:solidFill>
                  <a:schemeClr val="tx1"/>
                </a:solidFill>
                <a:effectLst/>
                <a:latin typeface="+mn-lt"/>
                <a:ea typeface="+mn-ea"/>
                <a:cs typeface="+mn-cs"/>
              </a:rPr>
              <a:t>9</a:t>
            </a:r>
            <a:r>
              <a:rPr lang="zh-CN" altLang="en-US" sz="1200" b="0" i="0" u="none" strike="noStrike" kern="1200" dirty="0">
                <a:solidFill>
                  <a:schemeClr val="tx1"/>
                </a:solidFill>
                <a:effectLst/>
                <a:latin typeface="+mn-lt"/>
                <a:ea typeface="+mn-ea"/>
                <a:cs typeface="+mn-cs"/>
              </a:rPr>
              <a:t>月</a:t>
            </a:r>
            <a:r>
              <a:rPr lang="en-US" altLang="zh-CN" sz="1200" b="0" i="0" u="none" strike="noStrike" kern="1200" dirty="0">
                <a:solidFill>
                  <a:schemeClr val="tx1"/>
                </a:solidFill>
                <a:effectLst/>
                <a:latin typeface="+mn-lt"/>
                <a:ea typeface="+mn-ea"/>
                <a:cs typeface="+mn-cs"/>
              </a:rPr>
              <a:t>3-4</a:t>
            </a:r>
            <a:r>
              <a:rPr lang="zh-CN" altLang="en-US" sz="1200" b="0" i="0" u="none" strike="noStrike" kern="1200" dirty="0">
                <a:solidFill>
                  <a:schemeClr val="tx1"/>
                </a:solidFill>
                <a:effectLst/>
                <a:latin typeface="+mn-lt"/>
                <a:ea typeface="+mn-ea"/>
                <a:cs typeface="+mn-cs"/>
              </a:rPr>
              <a:t>日，由开放数据中心标准推进委员会（</a:t>
            </a:r>
            <a:r>
              <a:rPr lang="en-US" altLang="zh-CN" sz="1200" b="0" i="0" u="none" strike="noStrike" kern="1200" dirty="0">
                <a:solidFill>
                  <a:schemeClr val="tx1"/>
                </a:solidFill>
                <a:effectLst/>
                <a:latin typeface="+mn-lt"/>
                <a:ea typeface="+mn-ea"/>
                <a:cs typeface="+mn-cs"/>
              </a:rPr>
              <a:t>ODCC</a:t>
            </a:r>
            <a:r>
              <a:rPr lang="zh-CN" altLang="en-US" sz="1200" b="0" i="0" u="none" strike="noStrike" kern="1200" dirty="0">
                <a:solidFill>
                  <a:schemeClr val="tx1"/>
                </a:solidFill>
                <a:effectLst/>
                <a:latin typeface="+mn-lt"/>
                <a:ea typeface="+mn-ea"/>
                <a:cs typeface="+mn-cs"/>
              </a:rPr>
              <a:t>）主办，百度、腾讯、阿里巴巴、中国电信、中国移动、中国信息通信研究院和英特尔承办的“</a:t>
            </a:r>
            <a:r>
              <a:rPr lang="en-US" altLang="zh-CN" sz="1200" b="0" i="0" u="none" strike="noStrike" kern="1200" dirty="0">
                <a:solidFill>
                  <a:schemeClr val="tx1"/>
                </a:solidFill>
                <a:effectLst/>
                <a:latin typeface="+mn-lt"/>
                <a:ea typeface="+mn-ea"/>
                <a:cs typeface="+mn-cs"/>
              </a:rPr>
              <a:t>2019</a:t>
            </a:r>
            <a:r>
              <a:rPr lang="zh-CN" altLang="en-US" sz="1200" b="0" i="0" u="none" strike="noStrike" kern="1200" dirty="0">
                <a:solidFill>
                  <a:schemeClr val="tx1"/>
                </a:solidFill>
                <a:effectLst/>
                <a:latin typeface="+mn-lt"/>
                <a:ea typeface="+mn-ea"/>
                <a:cs typeface="+mn-cs"/>
              </a:rPr>
              <a:t>开放数据中心峰会”在北京国际会议中心举行。来自政府主管部门、互联网、通信、电力、金融、教育等行业的</a:t>
            </a:r>
            <a:r>
              <a:rPr lang="en-US" altLang="zh-CN" sz="1200" b="0" i="0" u="none" strike="noStrike" kern="1200" dirty="0">
                <a:solidFill>
                  <a:schemeClr val="tx1"/>
                </a:solidFill>
                <a:effectLst/>
                <a:latin typeface="+mn-lt"/>
                <a:ea typeface="+mn-ea"/>
                <a:cs typeface="+mn-cs"/>
              </a:rPr>
              <a:t>8000</a:t>
            </a:r>
            <a:r>
              <a:rPr lang="zh-CN" altLang="en-US" sz="1200" b="0" i="0" u="none" strike="noStrike" kern="1200" dirty="0">
                <a:solidFill>
                  <a:schemeClr val="tx1"/>
                </a:solidFill>
                <a:effectLst/>
                <a:latin typeface="+mn-lt"/>
                <a:ea typeface="+mn-ea"/>
                <a:cs typeface="+mn-cs"/>
              </a:rPr>
              <a:t>余位代表出席了会议。会议设立了主会场和服务器、数据中心、数据中心政策、数据中心网络、新技术与测试、边缘计算六大分论坛。</a:t>
            </a:r>
            <a:endParaRPr lang="en-US" altLang="zh-CN" sz="1200" b="0" i="0" u="none" strike="noStrike" kern="1200" dirty="0">
              <a:solidFill>
                <a:schemeClr val="tx1"/>
              </a:solidFill>
              <a:effectLst/>
              <a:latin typeface="+mn-lt"/>
              <a:ea typeface="+mn-ea"/>
              <a:cs typeface="+mn-cs"/>
            </a:endParaRPr>
          </a:p>
          <a:p>
            <a:r>
              <a:rPr lang="zh-CN" altLang="en-US" sz="1200" b="0" i="0" u="none" strike="noStrike" kern="1200" dirty="0">
                <a:solidFill>
                  <a:schemeClr val="tx1"/>
                </a:solidFill>
                <a:effectLst/>
                <a:latin typeface="+mn-lt"/>
                <a:ea typeface="+mn-ea"/>
                <a:cs typeface="+mn-cs"/>
              </a:rPr>
              <a:t>主会场由中国信通院云大所副所长张雪丽、</a:t>
            </a:r>
            <a:r>
              <a:rPr lang="en-US" altLang="zh-CN" sz="1200" b="0" i="0" u="none" strike="noStrike" kern="1200" dirty="0">
                <a:solidFill>
                  <a:schemeClr val="tx1"/>
                </a:solidFill>
                <a:effectLst/>
                <a:latin typeface="+mn-lt"/>
                <a:ea typeface="+mn-ea"/>
                <a:cs typeface="+mn-cs"/>
              </a:rPr>
              <a:t>ODCC</a:t>
            </a:r>
            <a:r>
              <a:rPr lang="zh-CN" altLang="en-US" sz="1200" b="0" i="0" u="none" strike="noStrike" kern="1200" dirty="0">
                <a:solidFill>
                  <a:schemeClr val="tx1"/>
                </a:solidFill>
                <a:effectLst/>
                <a:latin typeface="+mn-lt"/>
                <a:ea typeface="+mn-ea"/>
                <a:cs typeface="+mn-cs"/>
              </a:rPr>
              <a:t>副主席朱华和高山渊主持。工业和信息化部、国家机关事务管理局、中国通信标准化协会的领导出席会议并致辞。在主会场上，开放数据中心委员会（</a:t>
            </a:r>
            <a:r>
              <a:rPr lang="en-US" altLang="zh-CN" sz="1200" b="0" i="0" u="none" strike="noStrike" kern="1200" dirty="0">
                <a:solidFill>
                  <a:schemeClr val="tx1"/>
                </a:solidFill>
                <a:effectLst/>
                <a:latin typeface="+mn-lt"/>
                <a:ea typeface="+mn-ea"/>
                <a:cs typeface="+mn-cs"/>
              </a:rPr>
              <a:t>ODCC</a:t>
            </a:r>
            <a:r>
              <a:rPr lang="zh-CN" altLang="en-US" sz="1200" b="0" i="0" u="none" strike="noStrike" kern="1200" dirty="0">
                <a:solidFill>
                  <a:schemeClr val="tx1"/>
                </a:solidFill>
                <a:effectLst/>
                <a:latin typeface="+mn-lt"/>
                <a:ea typeface="+mn-ea"/>
                <a:cs typeface="+mn-cs"/>
              </a:rPr>
              <a:t>）发布了</a:t>
            </a:r>
            <a:r>
              <a:rPr lang="en-US" altLang="zh-CN" sz="1200" b="0" i="0" u="none" strike="noStrike" kern="1200" dirty="0">
                <a:solidFill>
                  <a:schemeClr val="tx1"/>
                </a:solidFill>
                <a:effectLst/>
                <a:latin typeface="+mn-lt"/>
                <a:ea typeface="+mn-ea"/>
                <a:cs typeface="+mn-cs"/>
              </a:rPr>
              <a:t>25</a:t>
            </a:r>
            <a:r>
              <a:rPr lang="zh-CN" altLang="en-US" sz="1200" b="0" i="0" u="none" strike="noStrike" kern="1200" dirty="0">
                <a:solidFill>
                  <a:schemeClr val="tx1"/>
                </a:solidFill>
                <a:effectLst/>
                <a:latin typeface="+mn-lt"/>
                <a:ea typeface="+mn-ea"/>
                <a:cs typeface="+mn-cs"/>
              </a:rPr>
              <a:t>项重磅研究成果，正式发布了两部著作，并就数据中心尖端技术、产品、应用、趋势和政策等进行了精彩分享。</a:t>
            </a:r>
            <a:endParaRPr lang="zh-CN" altLang="en-US" dirty="0"/>
          </a:p>
        </p:txBody>
      </p:sp>
      <p:sp>
        <p:nvSpPr>
          <p:cNvPr id="4" name="灯片编号占位符 3"/>
          <p:cNvSpPr>
            <a:spLocks noGrp="1"/>
          </p:cNvSpPr>
          <p:nvPr>
            <p:ph type="sldNum" sz="quarter" idx="5"/>
          </p:nvPr>
        </p:nvSpPr>
        <p:spPr/>
        <p:txBody>
          <a:bodyPr/>
          <a:lstStyle/>
          <a:p>
            <a:fld id="{7E0FC0DF-7E82-4DA7-B958-D1C4E7B2B05E}" type="slidenum">
              <a:rPr lang="zh-CN" altLang="en-US" smtClean="0"/>
              <a:pPr/>
              <a:t>2</a:t>
            </a:fld>
            <a:endParaRPr lang="zh-CN" altLang="en-US"/>
          </a:p>
        </p:txBody>
      </p:sp>
    </p:spTree>
    <p:extLst>
      <p:ext uri="{BB962C8B-B14F-4D97-AF65-F5344CB8AC3E}">
        <p14:creationId xmlns:p14="http://schemas.microsoft.com/office/powerpoint/2010/main" val="265363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CBD----</a:t>
            </a:r>
            <a:endParaRPr lang="zh-CN" altLang="en-US" dirty="0"/>
          </a:p>
        </p:txBody>
      </p:sp>
      <p:sp>
        <p:nvSpPr>
          <p:cNvPr id="4" name="灯片编号占位符 3"/>
          <p:cNvSpPr>
            <a:spLocks noGrp="1"/>
          </p:cNvSpPr>
          <p:nvPr>
            <p:ph type="sldNum" sz="quarter" idx="10"/>
          </p:nvPr>
        </p:nvSpPr>
        <p:spPr/>
        <p:txBody>
          <a:bodyPr/>
          <a:lstStyle/>
          <a:p>
            <a:fld id="{7E0FC0DF-7E82-4DA7-B958-D1C4E7B2B05E}" type="slidenum">
              <a:rPr lang="zh-CN" altLang="en-US" smtClean="0"/>
              <a:pPr/>
              <a:t>7</a:t>
            </a:fld>
            <a:endParaRPr lang="zh-CN" altLang="en-US"/>
          </a:p>
        </p:txBody>
      </p:sp>
    </p:spTree>
    <p:extLst>
      <p:ext uri="{BB962C8B-B14F-4D97-AF65-F5344CB8AC3E}">
        <p14:creationId xmlns:p14="http://schemas.microsoft.com/office/powerpoint/2010/main" val="382341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DAC1BE-E238-40C4-BF6F-714D6BBC83D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FBFD0A0-3C99-4A4E-9851-C2FC5E482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6CE9FC6-8A0A-4716-B11E-73AF9167AF23}"/>
              </a:ext>
            </a:extLst>
          </p:cNvPr>
          <p:cNvSpPr>
            <a:spLocks noGrp="1"/>
          </p:cNvSpPr>
          <p:nvPr>
            <p:ph type="dt" sz="half" idx="10"/>
          </p:nvPr>
        </p:nvSpPr>
        <p:spPr/>
        <p:txBody>
          <a:bodyPr/>
          <a:lstStyle/>
          <a:p>
            <a:fld id="{75CA312C-494F-494A-84DE-885C98765783}" type="datetimeFigureOut">
              <a:rPr lang="zh-CN" altLang="en-US" smtClean="0"/>
              <a:t>2019/11/11</a:t>
            </a:fld>
            <a:endParaRPr lang="zh-CN" altLang="en-US"/>
          </a:p>
        </p:txBody>
      </p:sp>
      <p:sp>
        <p:nvSpPr>
          <p:cNvPr id="5" name="页脚占位符 4">
            <a:extLst>
              <a:ext uri="{FF2B5EF4-FFF2-40B4-BE49-F238E27FC236}">
                <a16:creationId xmlns:a16="http://schemas.microsoft.com/office/drawing/2014/main" xmlns="" id="{8CC80A9D-90C4-498A-B2BE-30B4F40F70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6150EEE-F252-45AC-A7D7-27F298209A03}"/>
              </a:ext>
            </a:extLst>
          </p:cNvPr>
          <p:cNvSpPr>
            <a:spLocks noGrp="1"/>
          </p:cNvSpPr>
          <p:nvPr>
            <p:ph type="sldNum" sz="quarter" idx="12"/>
          </p:nvPr>
        </p:nvSpPr>
        <p:spPr/>
        <p:txBody>
          <a:bodyPr/>
          <a:lstStyle/>
          <a:p>
            <a:fld id="{49666FD7-6699-4BB3-B7FF-1985DC6147DD}" type="slidenum">
              <a:rPr lang="zh-CN" altLang="en-US" smtClean="0"/>
              <a:t>‹#›</a:t>
            </a:fld>
            <a:endParaRPr lang="zh-CN" altLang="en-US"/>
          </a:p>
        </p:txBody>
      </p:sp>
    </p:spTree>
    <p:extLst>
      <p:ext uri="{BB962C8B-B14F-4D97-AF65-F5344CB8AC3E}">
        <p14:creationId xmlns:p14="http://schemas.microsoft.com/office/powerpoint/2010/main" val="216759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5E4204-9CB4-47D1-BE4C-30B7C5BCE1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76A66D4-53F6-426D-BF5A-9162C40F14D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7CDAD83-A2A0-4D00-AEAB-839958226E2C}"/>
              </a:ext>
            </a:extLst>
          </p:cNvPr>
          <p:cNvSpPr>
            <a:spLocks noGrp="1"/>
          </p:cNvSpPr>
          <p:nvPr>
            <p:ph type="dt" sz="half" idx="10"/>
          </p:nvPr>
        </p:nvSpPr>
        <p:spPr/>
        <p:txBody>
          <a:bodyPr/>
          <a:lstStyle/>
          <a:p>
            <a:fld id="{75CA312C-494F-494A-84DE-885C98765783}" type="datetimeFigureOut">
              <a:rPr lang="zh-CN" altLang="en-US" smtClean="0"/>
              <a:t>2019/11/11</a:t>
            </a:fld>
            <a:endParaRPr lang="zh-CN" altLang="en-US"/>
          </a:p>
        </p:txBody>
      </p:sp>
      <p:sp>
        <p:nvSpPr>
          <p:cNvPr id="5" name="页脚占位符 4">
            <a:extLst>
              <a:ext uri="{FF2B5EF4-FFF2-40B4-BE49-F238E27FC236}">
                <a16:creationId xmlns:a16="http://schemas.microsoft.com/office/drawing/2014/main" xmlns="" id="{C9EF4EF1-D866-42A0-865E-AD0ADC33CA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85A4B7D-F4C9-4EC5-83BA-611D2C6FDB15}"/>
              </a:ext>
            </a:extLst>
          </p:cNvPr>
          <p:cNvSpPr>
            <a:spLocks noGrp="1"/>
          </p:cNvSpPr>
          <p:nvPr>
            <p:ph type="sldNum" sz="quarter" idx="12"/>
          </p:nvPr>
        </p:nvSpPr>
        <p:spPr/>
        <p:txBody>
          <a:bodyPr/>
          <a:lstStyle/>
          <a:p>
            <a:fld id="{49666FD7-6699-4BB3-B7FF-1985DC6147DD}" type="slidenum">
              <a:rPr lang="zh-CN" altLang="en-US" smtClean="0"/>
              <a:t>‹#›</a:t>
            </a:fld>
            <a:endParaRPr lang="zh-CN" altLang="en-US"/>
          </a:p>
        </p:txBody>
      </p:sp>
    </p:spTree>
    <p:extLst>
      <p:ext uri="{BB962C8B-B14F-4D97-AF65-F5344CB8AC3E}">
        <p14:creationId xmlns:p14="http://schemas.microsoft.com/office/powerpoint/2010/main" val="189842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38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08DF60E3-190D-4815-A70B-04D6788867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3E5D64E-AF4B-4D69-A74D-9242CAFAD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BA1FDA2-9CE9-4983-8CF0-8432781B26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A312C-494F-494A-84DE-885C98765783}" type="datetimeFigureOut">
              <a:rPr lang="zh-CN" altLang="en-US" smtClean="0"/>
              <a:t>2019/11/11</a:t>
            </a:fld>
            <a:endParaRPr lang="zh-CN" altLang="en-US"/>
          </a:p>
        </p:txBody>
      </p:sp>
      <p:sp>
        <p:nvSpPr>
          <p:cNvPr id="5" name="页脚占位符 4">
            <a:extLst>
              <a:ext uri="{FF2B5EF4-FFF2-40B4-BE49-F238E27FC236}">
                <a16:creationId xmlns:a16="http://schemas.microsoft.com/office/drawing/2014/main" xmlns="" id="{0726D3C6-0C82-4F87-A89D-723811594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881740A-1A9B-42D3-979A-9F95CBE0D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66FD7-6699-4BB3-B7FF-1985DC6147DD}" type="slidenum">
              <a:rPr lang="zh-CN" altLang="en-US" smtClean="0"/>
              <a:t>‹#›</a:t>
            </a:fld>
            <a:endParaRPr lang="zh-CN" altLang="en-US"/>
          </a:p>
        </p:txBody>
      </p:sp>
    </p:spTree>
    <p:extLst>
      <p:ext uri="{BB962C8B-B14F-4D97-AF65-F5344CB8AC3E}">
        <p14:creationId xmlns:p14="http://schemas.microsoft.com/office/powerpoint/2010/main" val="294393109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odcc.org.cn/download/22"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xmlns="" id="{8476B56E-36CB-40B3-89C9-45A14AA944B0}"/>
              </a:ext>
            </a:extLst>
          </p:cNvPr>
          <p:cNvSpPr txBox="1">
            <a:spLocks/>
          </p:cNvSpPr>
          <p:nvPr/>
        </p:nvSpPr>
        <p:spPr>
          <a:xfrm>
            <a:off x="1101687" y="1560512"/>
            <a:ext cx="9303567" cy="6787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smtClean="0">
                <a:latin typeface="Times New Roman" panose="02020603050405020304" pitchFamily="18" charset="0"/>
                <a:cs typeface="Times New Roman" panose="02020603050405020304" pitchFamily="18" charset="0"/>
              </a:rPr>
              <a:t>Update: </a:t>
            </a:r>
            <a:r>
              <a:rPr lang="en-US" altLang="zh-CN" dirty="0">
                <a:latin typeface="Times New Roman" panose="02020603050405020304" pitchFamily="18" charset="0"/>
                <a:cs typeface="Times New Roman" panose="02020603050405020304" pitchFamily="18" charset="0"/>
              </a:rPr>
              <a:t>Lossless </a:t>
            </a:r>
            <a:r>
              <a:rPr lang="en-US" altLang="zh-CN" dirty="0" smtClean="0">
                <a:latin typeface="Times New Roman" panose="02020603050405020304" pitchFamily="18" charset="0"/>
                <a:cs typeface="Times New Roman" panose="02020603050405020304" pitchFamily="18" charset="0"/>
              </a:rPr>
              <a:t>Networks </a:t>
            </a:r>
            <a:r>
              <a:rPr lang="en-US" altLang="zh-CN" dirty="0">
                <a:latin typeface="Times New Roman" panose="02020603050405020304" pitchFamily="18" charset="0"/>
                <a:cs typeface="Times New Roman" panose="02020603050405020304" pitchFamily="18" charset="0"/>
              </a:rPr>
              <a:t>in ODCC</a:t>
            </a:r>
            <a:endParaRPr lang="zh-CN" altLang="en-US" dirty="0">
              <a:latin typeface="Times New Roman" panose="02020603050405020304" pitchFamily="18" charset="0"/>
              <a:cs typeface="Times New Roman" panose="02020603050405020304" pitchFamily="18" charset="0"/>
            </a:endParaRPr>
          </a:p>
        </p:txBody>
      </p:sp>
      <p:sp>
        <p:nvSpPr>
          <p:cNvPr id="5" name="副标题 2">
            <a:extLst>
              <a:ext uri="{FF2B5EF4-FFF2-40B4-BE49-F238E27FC236}">
                <a16:creationId xmlns:a16="http://schemas.microsoft.com/office/drawing/2014/main" xmlns="" id="{A628E6AF-2787-4ACC-8060-5FDEDAF48D2F}"/>
              </a:ext>
            </a:extLst>
          </p:cNvPr>
          <p:cNvSpPr txBox="1">
            <a:spLocks/>
          </p:cNvSpPr>
          <p:nvPr/>
        </p:nvSpPr>
        <p:spPr>
          <a:xfrm>
            <a:off x="1523998" y="2789640"/>
            <a:ext cx="9144000" cy="2051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latin typeface="Times New Roman" panose="02020603050405020304" pitchFamily="18" charset="0"/>
                <a:cs typeface="Times New Roman" panose="02020603050405020304" pitchFamily="18" charset="0"/>
              </a:rPr>
              <a:t>Liang Guo</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ODCC(Chair of New Technology &amp; Test WG</a:t>
            </a:r>
            <a:r>
              <a:rPr lang="en-US" altLang="zh-CN" sz="2000" dirty="0" smtClean="0">
                <a:latin typeface="Times New Roman" panose="02020603050405020304" pitchFamily="18" charset="0"/>
                <a:cs typeface="Times New Roman" panose="02020603050405020304" pitchFamily="18" charset="0"/>
              </a:rPr>
              <a:t>)</a:t>
            </a:r>
          </a:p>
          <a:p>
            <a:pPr marL="0" indent="0" algn="ctr">
              <a:buNone/>
            </a:pPr>
            <a:r>
              <a:rPr lang="en-US" altLang="zh-CN" sz="2000" dirty="0" smtClean="0">
                <a:latin typeface="Times New Roman" panose="02020603050405020304" pitchFamily="18" charset="0"/>
                <a:cs typeface="Times New Roman" panose="02020603050405020304" pitchFamily="18" charset="0"/>
              </a:rPr>
              <a:t>Liyang Sun, </a:t>
            </a:r>
            <a:r>
              <a:rPr lang="en-US" altLang="zh-CN" sz="2000" dirty="0" smtClean="0">
                <a:latin typeface="Times New Roman" panose="02020603050405020304" pitchFamily="18" charset="0"/>
                <a:cs typeface="Times New Roman" panose="02020603050405020304" pitchFamily="18" charset="0"/>
              </a:rPr>
              <a:t>ODCC(Vice </a:t>
            </a:r>
            <a:r>
              <a:rPr lang="en-US" altLang="zh-CN" sz="2000" dirty="0" smtClean="0">
                <a:latin typeface="Times New Roman" panose="02020603050405020304" pitchFamily="18" charset="0"/>
                <a:cs typeface="Times New Roman" panose="02020603050405020304" pitchFamily="18" charset="0"/>
              </a:rPr>
              <a:t>Chair of </a:t>
            </a:r>
            <a:r>
              <a:rPr lang="en-US" altLang="zh-CN" sz="2000" dirty="0">
                <a:latin typeface="Times New Roman" panose="02020603050405020304" pitchFamily="18" charset="0"/>
                <a:cs typeface="Times New Roman" panose="02020603050405020304" pitchFamily="18" charset="0"/>
              </a:rPr>
              <a:t>New Technology &amp; Test </a:t>
            </a:r>
            <a:r>
              <a:rPr lang="en-US" altLang="zh-CN" sz="2000" dirty="0" smtClean="0">
                <a:latin typeface="Times New Roman" panose="02020603050405020304" pitchFamily="18" charset="0"/>
                <a:cs typeface="Times New Roman" panose="02020603050405020304" pitchFamily="18" charset="0"/>
              </a:rPr>
              <a:t>WG, </a:t>
            </a:r>
          </a:p>
          <a:p>
            <a:pPr marL="0" indent="0" algn="ctr">
              <a:buNone/>
            </a:pPr>
            <a:r>
              <a:rPr lang="en-US" altLang="zh-CN" sz="2000" dirty="0" smtClean="0">
                <a:latin typeface="Times New Roman" panose="02020603050405020304" pitchFamily="18" charset="0"/>
                <a:cs typeface="Times New Roman" panose="02020603050405020304" pitchFamily="18" charset="0"/>
              </a:rPr>
              <a:t>Project Manager of Lossless Network)</a:t>
            </a:r>
            <a:endParaRPr lang="en-US" altLang="zh-CN" sz="20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zh-CN" altLang="en-US" sz="20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xmlns="" id="{A7921348-C692-4C89-BC2A-BE3971C9FDB2}"/>
              </a:ext>
            </a:extLst>
          </p:cNvPr>
          <p:cNvSpPr/>
          <p:nvPr/>
        </p:nvSpPr>
        <p:spPr>
          <a:xfrm>
            <a:off x="5116403" y="5428268"/>
            <a:ext cx="1959190" cy="923330"/>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IEEE 802 </a:t>
            </a:r>
            <a:r>
              <a:rPr lang="en-US" dirty="0" err="1">
                <a:latin typeface="Times New Roman" panose="02020603050405020304" pitchFamily="18" charset="0"/>
                <a:cs typeface="Times New Roman" panose="02020603050405020304" pitchFamily="18" charset="0"/>
              </a:rPr>
              <a:t>Nendica</a:t>
            </a:r>
            <a:r>
              <a:rPr lang="en-US" dirty="0">
                <a:latin typeface="Times New Roman" panose="02020603050405020304" pitchFamily="18" charset="0"/>
                <a:cs typeface="Times New Roman" panose="02020603050405020304" pitchFamily="18" charset="0"/>
              </a:rPr>
              <a:t> </a:t>
            </a:r>
          </a:p>
          <a:p>
            <a:pPr algn="ctr"/>
            <a:r>
              <a:rPr lang="en-US" altLang="zh-CN" dirty="0">
                <a:latin typeface="Times New Roman" panose="02020603050405020304" pitchFamily="18" charset="0"/>
                <a:cs typeface="Times New Roman" panose="02020603050405020304" pitchFamily="18" charset="0"/>
              </a:rPr>
              <a:t>Hawaii</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USA</a:t>
            </a:r>
          </a:p>
          <a:p>
            <a:pPr algn="ctr"/>
            <a:r>
              <a:rPr lang="en-US" altLang="zh-CN" dirty="0">
                <a:latin typeface="Times New Roman" panose="02020603050405020304" pitchFamily="18" charset="0"/>
                <a:cs typeface="Times New Roman" panose="02020603050405020304" pitchFamily="18" charset="0"/>
              </a:rPr>
              <a:t>Nov</a:t>
            </a:r>
            <a:r>
              <a:rPr lang="en-US" dirty="0">
                <a:latin typeface="Times New Roman" panose="02020603050405020304" pitchFamily="18" charset="0"/>
                <a:cs typeface="Times New Roman" panose="02020603050405020304" pitchFamily="18" charset="0"/>
              </a:rPr>
              <a:t> 2019</a:t>
            </a:r>
          </a:p>
        </p:txBody>
      </p:sp>
    </p:spTree>
    <p:extLst>
      <p:ext uri="{BB962C8B-B14F-4D97-AF65-F5344CB8AC3E}">
        <p14:creationId xmlns:p14="http://schemas.microsoft.com/office/powerpoint/2010/main" val="13552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AE6D0FF-FFFA-4CD0-98A0-5235F2D0C74C}"/>
              </a:ext>
            </a:extLst>
          </p:cNvPr>
          <p:cNvSpPr txBox="1"/>
          <p:nvPr/>
        </p:nvSpPr>
        <p:spPr>
          <a:xfrm>
            <a:off x="3164909" y="2767280"/>
            <a:ext cx="5862181" cy="1323439"/>
          </a:xfrm>
          <a:prstGeom prst="rect">
            <a:avLst/>
          </a:prstGeom>
          <a:noFill/>
          <a:ln>
            <a:noFill/>
          </a:ln>
        </p:spPr>
        <p:txBody>
          <a:bodyPr wrap="square" rtlCol="0">
            <a:spAutoFit/>
          </a:bodyPr>
          <a:lstStyle/>
          <a:p>
            <a:pPr algn="ctr"/>
            <a:r>
              <a:rPr kumimoji="1" lang="en-US" altLang="zh-CN" sz="8000" b="1" dirty="0">
                <a:ln w="0">
                  <a:solidFill>
                    <a:schemeClr val="bg1"/>
                  </a:solidFill>
                </a:ln>
                <a:solidFill>
                  <a:srgbClr val="004AA0"/>
                </a:solidFill>
                <a:latin typeface="Microsoft YaHei" charset="-122"/>
                <a:ea typeface="Microsoft YaHei" charset="-122"/>
                <a:cs typeface="Microsoft YaHei" charset="-122"/>
              </a:rPr>
              <a:t>THANKS</a:t>
            </a:r>
            <a:r>
              <a:rPr kumimoji="1" lang="zh-CN" altLang="en-US" sz="8000" b="1" dirty="0">
                <a:ln w="0">
                  <a:solidFill>
                    <a:schemeClr val="bg1"/>
                  </a:solidFill>
                </a:ln>
                <a:solidFill>
                  <a:srgbClr val="004AA0"/>
                </a:solidFill>
                <a:latin typeface="Microsoft YaHei" charset="-122"/>
                <a:ea typeface="Microsoft YaHei" charset="-122"/>
                <a:cs typeface="Microsoft YaHei" charset="-122"/>
              </a:rPr>
              <a:t>！</a:t>
            </a:r>
          </a:p>
        </p:txBody>
      </p:sp>
    </p:spTree>
    <p:extLst>
      <p:ext uri="{BB962C8B-B14F-4D97-AF65-F5344CB8AC3E}">
        <p14:creationId xmlns:p14="http://schemas.microsoft.com/office/powerpoint/2010/main" val="4218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F4668D8-BAC2-4082-9785-8737256BB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270" y="1129793"/>
            <a:ext cx="3625228" cy="4838406"/>
          </a:xfrm>
          <a:prstGeom prst="rect">
            <a:avLst/>
          </a:prstGeom>
        </p:spPr>
      </p:pic>
      <p:sp>
        <p:nvSpPr>
          <p:cNvPr id="6" name="文本框 23">
            <a:extLst>
              <a:ext uri="{FF2B5EF4-FFF2-40B4-BE49-F238E27FC236}">
                <a16:creationId xmlns:a16="http://schemas.microsoft.com/office/drawing/2014/main" xmlns="" id="{DBA01592-7BD2-4DFB-B4C8-48406C902C08}"/>
              </a:ext>
            </a:extLst>
          </p:cNvPr>
          <p:cNvSpPr txBox="1">
            <a:spLocks noChangeArrowheads="1"/>
          </p:cNvSpPr>
          <p:nvPr/>
        </p:nvSpPr>
        <p:spPr bwMode="auto">
          <a:xfrm>
            <a:off x="366890" y="246314"/>
            <a:ext cx="113760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a:latin typeface="微软雅黑" panose="020B0503020204020204" pitchFamily="34" charset="-122"/>
                <a:ea typeface="微软雅黑" panose="020B0503020204020204" pitchFamily="34" charset="-122"/>
              </a:rPr>
              <a:t>Achievements about Lossless Network on ODCC 2019 Summit</a:t>
            </a:r>
            <a:endParaRPr lang="zh-CN" altLang="en-US" sz="28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xmlns="" id="{B9FA9435-5BEC-4ABA-994F-C94D2447AB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301" y="926222"/>
            <a:ext cx="3057627" cy="2598449"/>
          </a:xfrm>
          <a:prstGeom prst="rect">
            <a:avLst/>
          </a:prstGeom>
        </p:spPr>
      </p:pic>
      <p:pic>
        <p:nvPicPr>
          <p:cNvPr id="10" name="图片 9">
            <a:extLst>
              <a:ext uri="{FF2B5EF4-FFF2-40B4-BE49-F238E27FC236}">
                <a16:creationId xmlns:a16="http://schemas.microsoft.com/office/drawing/2014/main" xmlns="" id="{34EC86E2-631D-4C32-843C-FB4A377B94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730" y="3524671"/>
            <a:ext cx="3168969" cy="2621063"/>
          </a:xfrm>
          <a:prstGeom prst="rect">
            <a:avLst/>
          </a:prstGeom>
        </p:spPr>
      </p:pic>
      <p:pic>
        <p:nvPicPr>
          <p:cNvPr id="12" name="图片 11">
            <a:extLst>
              <a:ext uri="{FF2B5EF4-FFF2-40B4-BE49-F238E27FC236}">
                <a16:creationId xmlns:a16="http://schemas.microsoft.com/office/drawing/2014/main" xmlns="" id="{3A977F80-7BAB-45DE-A190-10C594753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257" y="3548996"/>
            <a:ext cx="3128727" cy="2627975"/>
          </a:xfrm>
          <a:prstGeom prst="rect">
            <a:avLst/>
          </a:prstGeom>
        </p:spPr>
      </p:pic>
      <p:sp>
        <p:nvSpPr>
          <p:cNvPr id="13" name="文本框 12">
            <a:extLst>
              <a:ext uri="{FF2B5EF4-FFF2-40B4-BE49-F238E27FC236}">
                <a16:creationId xmlns:a16="http://schemas.microsoft.com/office/drawing/2014/main" xmlns="" id="{C713F1F6-09ED-4AC3-9CD3-2A6680CB9511}"/>
              </a:ext>
            </a:extLst>
          </p:cNvPr>
          <p:cNvSpPr txBox="1"/>
          <p:nvPr/>
        </p:nvSpPr>
        <p:spPr>
          <a:xfrm>
            <a:off x="83754" y="1195332"/>
            <a:ext cx="4778205" cy="1200329"/>
          </a:xfrm>
          <a:prstGeom prst="rect">
            <a:avLst/>
          </a:prstGeom>
          <a:noFill/>
        </p:spPr>
        <p:txBody>
          <a:bodyPr wrap="square" rtlCol="0">
            <a:spAutoFit/>
          </a:bodyPr>
          <a:lstStyle/>
          <a:p>
            <a:pPr marL="285750" indent="-285750">
              <a:buFont typeface="Wingdings" panose="05000000000000000000" pitchFamily="2" charset="2"/>
              <a:buChar char="u"/>
            </a:pPr>
            <a:r>
              <a:rPr lang="en-US" altLang="zh-CN" b="1" dirty="0" smtClean="0"/>
              <a:t>White </a:t>
            </a:r>
            <a:r>
              <a:rPr lang="en-US" altLang="zh-CN" b="1" dirty="0"/>
              <a:t>Paper of Data center AI and </a:t>
            </a:r>
            <a:r>
              <a:rPr lang="en-US" altLang="zh-CN" b="1" dirty="0" smtClean="0"/>
              <a:t>Single </a:t>
            </a:r>
            <a:r>
              <a:rPr lang="en-US" altLang="zh-CN" b="1" dirty="0" smtClean="0"/>
              <a:t>Data Center Network (DCN)</a:t>
            </a:r>
            <a:endParaRPr lang="en-US" altLang="zh-CN" b="1" i="1" dirty="0"/>
          </a:p>
          <a:p>
            <a:pPr marL="285750" indent="-285750">
              <a:buFont typeface="Wingdings" panose="05000000000000000000" pitchFamily="2" charset="2"/>
              <a:buChar char="u"/>
            </a:pPr>
            <a:r>
              <a:rPr lang="en-US" altLang="zh-CN" b="1" dirty="0" smtClean="0"/>
              <a:t>Test </a:t>
            </a:r>
            <a:r>
              <a:rPr lang="en-US" altLang="zh-CN" b="1" dirty="0"/>
              <a:t>Specification of </a:t>
            </a:r>
            <a:r>
              <a:rPr lang="en-US" altLang="zh-CN" b="1" dirty="0" smtClean="0"/>
              <a:t>AI and Single DCN</a:t>
            </a:r>
            <a:endParaRPr lang="en-US" altLang="zh-CN" b="1" dirty="0"/>
          </a:p>
          <a:p>
            <a:pPr marL="285750" indent="-285750">
              <a:buFont typeface="Wingdings" panose="05000000000000000000" pitchFamily="2" charset="2"/>
              <a:buChar char="u"/>
            </a:pPr>
            <a:r>
              <a:rPr lang="en-US" altLang="zh-CN" b="1" dirty="0" smtClean="0"/>
              <a:t>Test </a:t>
            </a:r>
            <a:r>
              <a:rPr lang="en-US" altLang="zh-CN" b="1" dirty="0"/>
              <a:t>Specification of Lossless </a:t>
            </a:r>
            <a:r>
              <a:rPr lang="en-US" altLang="zh-CN" b="1" dirty="0" smtClean="0"/>
              <a:t>Network v2</a:t>
            </a:r>
            <a:endParaRPr lang="zh-CN" altLang="en-US" b="1" dirty="0"/>
          </a:p>
        </p:txBody>
      </p:sp>
      <p:sp>
        <p:nvSpPr>
          <p:cNvPr id="14" name="箭头: 右 13">
            <a:extLst>
              <a:ext uri="{FF2B5EF4-FFF2-40B4-BE49-F238E27FC236}">
                <a16:creationId xmlns:a16="http://schemas.microsoft.com/office/drawing/2014/main" xmlns="" id="{5B56BDC9-484F-42A4-86B8-5A324929C5DD}"/>
              </a:ext>
            </a:extLst>
          </p:cNvPr>
          <p:cNvSpPr/>
          <p:nvPr/>
        </p:nvSpPr>
        <p:spPr>
          <a:xfrm>
            <a:off x="4685032" y="1489753"/>
            <a:ext cx="482869" cy="34932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xmlns="" id="{3E5664C0-4F0A-4A86-BF6A-BF897423CFF3}"/>
              </a:ext>
            </a:extLst>
          </p:cNvPr>
          <p:cNvSpPr/>
          <p:nvPr/>
        </p:nvSpPr>
        <p:spPr>
          <a:xfrm rot="3233764">
            <a:off x="4248679" y="2682619"/>
            <a:ext cx="482869" cy="34932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xmlns="" id="{E5988451-27E2-4944-B33C-B8221D288ECC}"/>
              </a:ext>
            </a:extLst>
          </p:cNvPr>
          <p:cNvSpPr/>
          <p:nvPr/>
        </p:nvSpPr>
        <p:spPr>
          <a:xfrm rot="5400000">
            <a:off x="2241185" y="3161495"/>
            <a:ext cx="482869" cy="34932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文本框 1"/>
          <p:cNvSpPr txBox="1"/>
          <p:nvPr/>
        </p:nvSpPr>
        <p:spPr>
          <a:xfrm>
            <a:off x="1773936" y="6314846"/>
            <a:ext cx="9774936"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All documents are published to more than 6,000+ people in the summit.</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80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3">
            <a:extLst>
              <a:ext uri="{FF2B5EF4-FFF2-40B4-BE49-F238E27FC236}">
                <a16:creationId xmlns:a16="http://schemas.microsoft.com/office/drawing/2014/main" xmlns="" id="{E9F77AEA-79AF-43E9-85DD-E3F987BF373D}"/>
              </a:ext>
            </a:extLst>
          </p:cNvPr>
          <p:cNvSpPr txBox="1">
            <a:spLocks noChangeArrowheads="1"/>
          </p:cNvSpPr>
          <p:nvPr/>
        </p:nvSpPr>
        <p:spPr bwMode="auto">
          <a:xfrm>
            <a:off x="110858" y="90246"/>
            <a:ext cx="113760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a:latin typeface="微软雅黑" panose="020B0503020204020204" pitchFamily="34" charset="-122"/>
                <a:ea typeface="微软雅黑" panose="020B0503020204020204" pitchFamily="34" charset="-122"/>
              </a:rPr>
              <a:t>Technical requirements of Lossless network</a:t>
            </a:r>
            <a:endParaRPr lang="zh-CN" altLang="en-US" sz="2800" b="1" dirty="0">
              <a:latin typeface="微软雅黑" panose="020B0503020204020204" pitchFamily="34" charset="-122"/>
              <a:ea typeface="微软雅黑" panose="020B0503020204020204" pitchFamily="34" charset="-122"/>
            </a:endParaRPr>
          </a:p>
        </p:txBody>
      </p:sp>
      <p:sp>
        <p:nvSpPr>
          <p:cNvPr id="127" name="自选图形 17"/>
          <p:cNvSpPr>
            <a:spLocks noChangeArrowheads="1"/>
          </p:cNvSpPr>
          <p:nvPr/>
        </p:nvSpPr>
        <p:spPr bwMode="gray">
          <a:xfrm rot="10800000">
            <a:off x="7862130" y="5362099"/>
            <a:ext cx="609600" cy="457200"/>
          </a:xfrm>
          <a:prstGeom prst="leftArrow">
            <a:avLst>
              <a:gd name="adj1" fmla="val 31250"/>
              <a:gd name="adj2" fmla="val 71531"/>
            </a:avLst>
          </a:prstGeom>
          <a:gradFill rotWithShape="1">
            <a:gsLst>
              <a:gs pos="0">
                <a:srgbClr val="666699"/>
              </a:gs>
              <a:gs pos="100000">
                <a:srgbClr val="BEBED4"/>
              </a:gs>
            </a:gsLst>
            <a:lin ang="0" scaled="1"/>
          </a:gradFill>
          <a:ln w="9525">
            <a:noFill/>
            <a:miter lim="800000"/>
            <a:headEnd/>
            <a:tailEnd/>
          </a:ln>
        </p:spPr>
        <p:txBody>
          <a:bodyPr wrap="none" anchor="ctr"/>
          <a:lstStyle/>
          <a:p>
            <a:endParaRPr lang="zh-CN" altLang="en-US"/>
          </a:p>
        </p:txBody>
      </p:sp>
      <p:pic>
        <p:nvPicPr>
          <p:cNvPr id="9" name="图片 8"/>
          <p:cNvPicPr/>
          <p:nvPr/>
        </p:nvPicPr>
        <p:blipFill>
          <a:blip r:embed="rId2" cstate="print">
            <a:extLst>
              <a:ext uri="{28A0092B-C50C-407E-A947-70E740481C1C}">
                <a14:useLocalDpi xmlns:a14="http://schemas.microsoft.com/office/drawing/2010/main" val="0"/>
              </a:ext>
            </a:extLst>
          </a:blip>
          <a:stretch>
            <a:fillRect/>
          </a:stretch>
        </p:blipFill>
        <p:spPr>
          <a:xfrm>
            <a:off x="0" y="958168"/>
            <a:ext cx="6536035" cy="336355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744" y="3531207"/>
            <a:ext cx="7382256" cy="3326793"/>
          </a:xfrm>
          <a:prstGeom prst="rect">
            <a:avLst/>
          </a:prstGeom>
        </p:spPr>
      </p:pic>
      <p:pic>
        <p:nvPicPr>
          <p:cNvPr id="10" name="Picture 37" descr="Orange Curved Arrow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45273">
            <a:off x="7141224" y="1260771"/>
            <a:ext cx="66357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14186" y="2932317"/>
            <a:ext cx="4899098" cy="707886"/>
          </a:xfrm>
          <a:prstGeom prst="rect">
            <a:avLst/>
          </a:prstGeom>
        </p:spPr>
        <p:txBody>
          <a:bodyPr wrap="none">
            <a:spAutoFit/>
          </a:bodyPr>
          <a:lstStyle/>
          <a:p>
            <a:r>
              <a:rPr lang="en-US" altLang="zh-CN" sz="2000" b="1" dirty="0" smtClean="0">
                <a:solidFill>
                  <a:srgbClr val="FF0000"/>
                </a:solidFill>
                <a:latin typeface="Times New Roman" panose="02020603050405020304" pitchFamily="18" charset="0"/>
                <a:cs typeface="Times New Roman" panose="02020603050405020304" pitchFamily="18" charset="0"/>
              </a:rPr>
              <a:t>Large-scale RDMA DCN requirement:</a:t>
            </a:r>
          </a:p>
          <a:p>
            <a:r>
              <a:rPr lang="en-US" altLang="zh-CN" sz="2000" b="1" dirty="0" smtClean="0">
                <a:solidFill>
                  <a:srgbClr val="FF0000"/>
                </a:solidFill>
                <a:latin typeface="Times New Roman" panose="02020603050405020304" pitchFamily="18" charset="0"/>
                <a:cs typeface="Times New Roman" panose="02020603050405020304" pitchFamily="18" charset="0"/>
              </a:rPr>
              <a:t>Use </a:t>
            </a:r>
            <a:r>
              <a:rPr lang="en-US" altLang="zh-CN" sz="2000" b="1" dirty="0" smtClean="0">
                <a:solidFill>
                  <a:srgbClr val="FF0000"/>
                </a:solidFill>
                <a:latin typeface="Times New Roman" panose="02020603050405020304" pitchFamily="18" charset="0"/>
                <a:cs typeface="Times New Roman" panose="02020603050405020304" pitchFamily="18" charset="0"/>
              </a:rPr>
              <a:t>Ethernet </a:t>
            </a:r>
            <a:r>
              <a:rPr lang="en-US" altLang="zh-CN" sz="2000" b="1" dirty="0" smtClean="0">
                <a:solidFill>
                  <a:srgbClr val="FF0000"/>
                </a:solidFill>
                <a:latin typeface="Times New Roman" panose="02020603050405020304" pitchFamily="18" charset="0"/>
                <a:cs typeface="Times New Roman" panose="02020603050405020304" pitchFamily="18" charset="0"/>
              </a:rPr>
              <a:t>to unify all networks in DCN </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145" name="文本框 125"/>
          <p:cNvSpPr txBox="1">
            <a:spLocks noChangeArrowheads="1"/>
          </p:cNvSpPr>
          <p:nvPr/>
        </p:nvSpPr>
        <p:spPr bwMode="gray">
          <a:xfrm>
            <a:off x="524480" y="435911"/>
            <a:ext cx="6077829" cy="646331"/>
          </a:xfrm>
          <a:prstGeom prst="rect">
            <a:avLst/>
          </a:prstGeom>
          <a:noFill/>
          <a:ln w="9525">
            <a:noFill/>
            <a:miter lim="800000"/>
            <a:headEnd/>
            <a:tailEnd/>
          </a:ln>
        </p:spPr>
        <p:txBody>
          <a:bodyPr wrap="square">
            <a:spAutoFit/>
          </a:bodyPr>
          <a:lstStyle/>
          <a:p>
            <a:pPr eaLnBrk="0" hangingPunct="0"/>
            <a:r>
              <a:rPr lang="en-US" altLang="zh-CN" b="1" dirty="0" smtClean="0">
                <a:solidFill>
                  <a:srgbClr val="FF0000"/>
                </a:solidFill>
                <a:latin typeface="Times New Roman" panose="02020603050405020304" pitchFamily="18" charset="0"/>
                <a:cs typeface="Times New Roman" panose="02020603050405020304" pitchFamily="18" charset="0"/>
              </a:rPr>
              <a:t>Traditional DCN architecture: </a:t>
            </a:r>
            <a:r>
              <a:rPr lang="en-US" altLang="zh-CN" b="1" dirty="0">
                <a:solidFill>
                  <a:srgbClr val="FF0000"/>
                </a:solidFill>
                <a:latin typeface="Times New Roman" panose="02020603050405020304" pitchFamily="18" charset="0"/>
                <a:cs typeface="Times New Roman" panose="02020603050405020304" pitchFamily="18" charset="0"/>
              </a:rPr>
              <a:t>Separate </a:t>
            </a:r>
            <a:r>
              <a:rPr lang="en-US" altLang="zh-CN" b="1" dirty="0" err="1" smtClean="0">
                <a:solidFill>
                  <a:srgbClr val="FF0000"/>
                </a:solidFill>
                <a:latin typeface="Times New Roman" panose="02020603050405020304" pitchFamily="18" charset="0"/>
                <a:cs typeface="Times New Roman" panose="02020603050405020304" pitchFamily="18" charset="0"/>
              </a:rPr>
              <a:t>InfiniBand</a:t>
            </a:r>
            <a:r>
              <a:rPr lang="en-US" altLang="zh-CN" b="1" dirty="0" smtClean="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(IB), Fiber Channel (FC), and Ethernet (Eth) </a:t>
            </a:r>
            <a:r>
              <a:rPr lang="en-US" altLang="zh-CN" b="1" dirty="0" smtClean="0">
                <a:solidFill>
                  <a:srgbClr val="FF0000"/>
                </a:solidFill>
                <a:latin typeface="Times New Roman" panose="02020603050405020304" pitchFamily="18" charset="0"/>
                <a:cs typeface="Times New Roman" panose="02020603050405020304" pitchFamily="18" charset="0"/>
              </a:rPr>
              <a:t>networks</a:t>
            </a:r>
            <a:endParaRPr lang="en-US" altLang="zh-CN" b="1"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148404" y="4738413"/>
            <a:ext cx="4169333" cy="1704569"/>
          </a:xfrm>
          <a:prstGeom prst="rect">
            <a:avLst/>
          </a:prstGeom>
        </p:spPr>
        <p:txBody>
          <a:bodyPr wrap="square">
            <a:spAutoFit/>
          </a:bodyPr>
          <a:lstStyle/>
          <a:p>
            <a:pPr>
              <a:lnSpc>
                <a:spcPct val="150000"/>
              </a:lnSpc>
            </a:pPr>
            <a:r>
              <a:rPr lang="en-US" altLang="zh-CN" dirty="0" smtClean="0">
                <a:latin typeface="Times New Roman" panose="02020603050405020304" pitchFamily="18" charset="0"/>
                <a:cs typeface="Times New Roman" panose="02020603050405020304" pitchFamily="18" charset="0"/>
              </a:rPr>
              <a:t>Challenge:</a:t>
            </a:r>
          </a:p>
          <a:p>
            <a:pPr>
              <a:lnSpc>
                <a:spcPct val="150000"/>
              </a:lnSpc>
            </a:pPr>
            <a:r>
              <a:rPr lang="en-US" altLang="zh-CN" dirty="0" smtClean="0">
                <a:latin typeface="Times New Roman" panose="02020603050405020304" pitchFamily="18" charset="0"/>
                <a:cs typeface="Times New Roman" panose="02020603050405020304" pitchFamily="18" charset="0"/>
              </a:rPr>
              <a:t>For </a:t>
            </a:r>
            <a:r>
              <a:rPr lang="en-US" altLang="zh-CN" dirty="0">
                <a:latin typeface="Times New Roman" panose="02020603050405020304" pitchFamily="18" charset="0"/>
                <a:cs typeface="Times New Roman" panose="02020603050405020304" pitchFamily="18" charset="0"/>
              </a:rPr>
              <a:t>those RDMA applications, h</a:t>
            </a:r>
            <a:r>
              <a:rPr lang="en-US" altLang="zh-CN" dirty="0" smtClean="0">
                <a:latin typeface="Times New Roman" panose="02020603050405020304" pitchFamily="18" charset="0"/>
                <a:cs typeface="Times New Roman" panose="02020603050405020304" pitchFamily="18" charset="0"/>
              </a:rPr>
              <a:t>ow </a:t>
            </a:r>
            <a:r>
              <a:rPr lang="en-US" altLang="zh-CN" dirty="0">
                <a:latin typeface="Times New Roman" panose="02020603050405020304" pitchFamily="18" charset="0"/>
                <a:cs typeface="Times New Roman" panose="02020603050405020304" pitchFamily="18" charset="0"/>
              </a:rPr>
              <a:t>can the Ethernet performance be as good as that of the IB?</a:t>
            </a:r>
          </a:p>
        </p:txBody>
      </p:sp>
      <p:sp>
        <p:nvSpPr>
          <p:cNvPr id="5" name="右箭头 4"/>
          <p:cNvSpPr/>
          <p:nvPr/>
        </p:nvSpPr>
        <p:spPr>
          <a:xfrm>
            <a:off x="4317737" y="5348382"/>
            <a:ext cx="4255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637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3">
            <a:extLst>
              <a:ext uri="{FF2B5EF4-FFF2-40B4-BE49-F238E27FC236}">
                <a16:creationId xmlns:a16="http://schemas.microsoft.com/office/drawing/2014/main" xmlns="" id="{E9F77AEA-79AF-43E9-85DD-E3F987BF373D}"/>
              </a:ext>
            </a:extLst>
          </p:cNvPr>
          <p:cNvSpPr txBox="1">
            <a:spLocks noChangeArrowheads="1"/>
          </p:cNvSpPr>
          <p:nvPr/>
        </p:nvSpPr>
        <p:spPr bwMode="auto">
          <a:xfrm>
            <a:off x="110858" y="90246"/>
            <a:ext cx="113760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a:latin typeface="微软雅黑" panose="020B0503020204020204" pitchFamily="34" charset="-122"/>
                <a:ea typeface="微软雅黑" panose="020B0503020204020204" pitchFamily="34" charset="-122"/>
              </a:rPr>
              <a:t>Technical requirements of Lossless network</a:t>
            </a:r>
            <a:endParaRPr lang="zh-CN" altLang="en-US" sz="2800" b="1"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58" y="613466"/>
            <a:ext cx="7382256" cy="3326793"/>
          </a:xfrm>
          <a:prstGeom prst="rect">
            <a:avLst/>
          </a:prstGeom>
        </p:spPr>
      </p:pic>
      <p:pic>
        <p:nvPicPr>
          <p:cNvPr id="10" name="Picture 37" descr="Orange Curved Arrow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45273">
            <a:off x="8155281" y="1320399"/>
            <a:ext cx="66357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8952" y="4587537"/>
            <a:ext cx="4441555" cy="1754326"/>
          </a:xfrm>
          <a:prstGeom prst="rect">
            <a:avLst/>
          </a:prstGeom>
        </p:spPr>
        <p:txBody>
          <a:bodyPr wrap="square">
            <a:spAutoFit/>
          </a:bodyPr>
          <a:lstStyle/>
          <a:p>
            <a:pPr>
              <a:lnSpc>
                <a:spcPct val="150000"/>
              </a:lnSpc>
            </a:pPr>
            <a:r>
              <a:rPr lang="en-US" altLang="zh-CN" dirty="0" smtClean="0">
                <a:latin typeface="Times New Roman" panose="02020603050405020304" pitchFamily="18" charset="0"/>
                <a:cs typeface="Times New Roman" panose="02020603050405020304" pitchFamily="18" charset="0"/>
              </a:rPr>
              <a:t>Challenge:</a:t>
            </a:r>
          </a:p>
          <a:p>
            <a:pPr>
              <a:lnSpc>
                <a:spcPct val="150000"/>
              </a:lnSpc>
            </a:pPr>
            <a:r>
              <a:rPr lang="en-US" altLang="zh-CN" dirty="0">
                <a:latin typeface="Times New Roman" panose="02020603050405020304" pitchFamily="18" charset="0"/>
                <a:cs typeface="Times New Roman" panose="02020603050405020304" pitchFamily="18" charset="0"/>
              </a:rPr>
              <a:t>How to implement large-scale use of Ethernet across pods</a:t>
            </a:r>
            <a:r>
              <a:rPr lang="en-US" altLang="zh-CN" dirty="0" smtClean="0">
                <a:latin typeface="Times New Roman" panose="02020603050405020304" pitchFamily="18" charset="0"/>
                <a:cs typeface="Times New Roman" panose="02020603050405020304" pitchFamily="18" charset="0"/>
              </a:rPr>
              <a:t>?</a:t>
            </a:r>
          </a:p>
          <a:p>
            <a:pPr>
              <a:lnSpc>
                <a:spcPct val="150000"/>
              </a:lnSpc>
            </a:pPr>
            <a:r>
              <a:rPr lang="en-US" altLang="zh-CN" dirty="0">
                <a:latin typeface="Times New Roman" panose="02020603050405020304" pitchFamily="18" charset="0"/>
                <a:cs typeface="Times New Roman" panose="02020603050405020304" pitchFamily="18" charset="0"/>
              </a:rPr>
              <a:t>Unified network O&amp;M between </a:t>
            </a:r>
            <a:r>
              <a:rPr lang="en-US" altLang="zh-CN" dirty="0" smtClean="0">
                <a:latin typeface="Times New Roman" panose="02020603050405020304" pitchFamily="18" charset="0"/>
                <a:cs typeface="Times New Roman" panose="02020603050405020304" pitchFamily="18" charset="0"/>
              </a:rPr>
              <a:t>pods.</a:t>
            </a:r>
            <a:endParaRPr lang="en-US" altLang="zh-CN" dirty="0">
              <a:latin typeface="Times New Roman" panose="02020603050405020304" pitchFamily="18" charset="0"/>
              <a:cs typeface="Times New Roman" panose="02020603050405020304" pitchFamily="18" charset="0"/>
            </a:endParaRPr>
          </a:p>
        </p:txBody>
      </p:sp>
      <p:sp>
        <p:nvSpPr>
          <p:cNvPr id="5" name="右箭头 4"/>
          <p:cNvSpPr/>
          <p:nvPr/>
        </p:nvSpPr>
        <p:spPr>
          <a:xfrm>
            <a:off x="4317737" y="5348382"/>
            <a:ext cx="4255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a:stretch>
            <a:fillRect/>
          </a:stretch>
        </p:blipFill>
        <p:spPr>
          <a:xfrm>
            <a:off x="4907211" y="3215076"/>
            <a:ext cx="7159718" cy="3642924"/>
          </a:xfrm>
          <a:prstGeom prst="rect">
            <a:avLst/>
          </a:prstGeom>
          <a:solidFill>
            <a:schemeClr val="bg1"/>
          </a:solidFill>
        </p:spPr>
      </p:pic>
      <p:sp>
        <p:nvSpPr>
          <p:cNvPr id="12" name="文本框 11"/>
          <p:cNvSpPr txBox="1"/>
          <p:nvPr/>
        </p:nvSpPr>
        <p:spPr>
          <a:xfrm>
            <a:off x="7263650" y="3260286"/>
            <a:ext cx="2516372" cy="369332"/>
          </a:xfrm>
          <a:prstGeom prst="rect">
            <a:avLst/>
          </a:prstGeom>
          <a:noFill/>
        </p:spPr>
        <p:txBody>
          <a:bodyPr wrap="square" rtlCol="0">
            <a:spAutoFit/>
          </a:bodyPr>
          <a:lstStyle/>
          <a:p>
            <a:pPr algn="ctr"/>
            <a:r>
              <a:rPr lang="en-US" altLang="zh-CN" b="1" dirty="0" smtClean="0">
                <a:solidFill>
                  <a:srgbClr val="FF0000"/>
                </a:solidFill>
                <a:latin typeface="微软雅黑" panose="020B0503020204020204" pitchFamily="34" charset="-122"/>
                <a:ea typeface="微软雅黑" panose="020B0503020204020204" pitchFamily="34" charset="-122"/>
              </a:rPr>
              <a:t>Single DCN</a:t>
            </a:r>
            <a:endParaRPr lang="en-US"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78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857" y="1380352"/>
            <a:ext cx="5723014" cy="646331"/>
          </a:xfrm>
          <a:prstGeom prst="rect">
            <a:avLst/>
          </a:prstGeom>
        </p:spPr>
        <p:txBody>
          <a:bodyPr wrap="square">
            <a:spAutoFit/>
          </a:bodyPr>
          <a:lstStyle/>
          <a:p>
            <a:pPr algn="ctr"/>
            <a:r>
              <a:rPr lang="en-US" altLang="zh-CN" dirty="0" smtClean="0">
                <a:latin typeface="Times New Roman" panose="02020603050405020304" pitchFamily="18" charset="0"/>
                <a:cs typeface="Times New Roman" panose="02020603050405020304" pitchFamily="18" charset="0"/>
              </a:rPr>
              <a:t>Even </a:t>
            </a:r>
            <a:r>
              <a:rPr lang="zh-CN" altLang="en-US" dirty="0">
                <a:latin typeface="Times New Roman" panose="02020603050405020304" pitchFamily="18" charset="0"/>
                <a:cs typeface="Times New Roman" panose="02020603050405020304" pitchFamily="18" charset="0"/>
              </a:rPr>
              <a:t>1‰</a:t>
            </a:r>
            <a:r>
              <a:rPr lang="en-US" altLang="zh-CN" dirty="0" smtClean="0">
                <a:latin typeface="Times New Roman" panose="02020603050405020304" pitchFamily="18" charset="0"/>
                <a:cs typeface="Times New Roman" panose="02020603050405020304" pitchFamily="18" charset="0"/>
              </a:rPr>
              <a:t> p</a:t>
            </a:r>
            <a:r>
              <a:rPr lang="zh-CN" altLang="en-US" dirty="0" smtClean="0">
                <a:latin typeface="Times New Roman" panose="02020603050405020304" pitchFamily="18" charset="0"/>
                <a:cs typeface="Times New Roman" panose="02020603050405020304" pitchFamily="18" charset="0"/>
              </a:rPr>
              <a:t>acket </a:t>
            </a:r>
            <a:r>
              <a:rPr lang="zh-CN" altLang="en-US" dirty="0">
                <a:latin typeface="Times New Roman" panose="02020603050405020304" pitchFamily="18" charset="0"/>
                <a:cs typeface="Times New Roman" panose="02020603050405020304" pitchFamily="18" charset="0"/>
              </a:rPr>
              <a:t>loss on the network </a:t>
            </a:r>
            <a:r>
              <a:rPr lang="zh-CN" altLang="en-US" dirty="0" smtClean="0">
                <a:latin typeface="Times New Roman" panose="02020603050405020304" pitchFamily="18" charset="0"/>
                <a:cs typeface="Times New Roman" panose="02020603050405020304" pitchFamily="18" charset="0"/>
              </a:rPr>
              <a:t>leads </a:t>
            </a:r>
            <a:r>
              <a:rPr lang="zh-CN" altLang="en-US" dirty="0">
                <a:latin typeface="Times New Roman" panose="02020603050405020304" pitchFamily="18" charset="0"/>
                <a:cs typeface="Times New Roman" panose="02020603050405020304" pitchFamily="18" charset="0"/>
              </a:rPr>
              <a:t>to a sharp decrease in service performance.</a:t>
            </a:r>
          </a:p>
        </p:txBody>
      </p:sp>
      <p:sp>
        <p:nvSpPr>
          <p:cNvPr id="5" name="文本框 23">
            <a:extLst>
              <a:ext uri="{FF2B5EF4-FFF2-40B4-BE49-F238E27FC236}">
                <a16:creationId xmlns:a16="http://schemas.microsoft.com/office/drawing/2014/main" xmlns="" id="{E9F77AEA-79AF-43E9-85DD-E3F987BF373D}"/>
              </a:ext>
            </a:extLst>
          </p:cNvPr>
          <p:cNvSpPr txBox="1">
            <a:spLocks noChangeArrowheads="1"/>
          </p:cNvSpPr>
          <p:nvPr/>
        </p:nvSpPr>
        <p:spPr bwMode="auto">
          <a:xfrm>
            <a:off x="110858" y="90246"/>
            <a:ext cx="113760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smtClean="0">
                <a:latin typeface="微软雅黑" panose="020B0503020204020204" pitchFamily="34" charset="-122"/>
                <a:ea typeface="微软雅黑" panose="020B0503020204020204" pitchFamily="34" charset="-122"/>
              </a:rPr>
              <a:t>Problems we try to solve</a:t>
            </a:r>
            <a:endParaRPr lang="zh-CN" altLang="en-US" sz="28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0858" y="2026683"/>
            <a:ext cx="5585854" cy="4081970"/>
            <a:chOff x="110858" y="1710657"/>
            <a:chExt cx="5585854" cy="4081970"/>
          </a:xfrm>
        </p:grpSpPr>
        <p:pic>
          <p:nvPicPr>
            <p:cNvPr id="6" name="图片 5"/>
            <p:cNvPicPr>
              <a:picLocks noChangeAspect="1"/>
            </p:cNvPicPr>
            <p:nvPr/>
          </p:nvPicPr>
          <p:blipFill>
            <a:blip r:embed="rId2"/>
            <a:stretch>
              <a:fillRect/>
            </a:stretch>
          </p:blipFill>
          <p:spPr>
            <a:xfrm>
              <a:off x="110858" y="1710657"/>
              <a:ext cx="5585854" cy="4081970"/>
            </a:xfrm>
            <a:prstGeom prst="rect">
              <a:avLst/>
            </a:prstGeom>
            <a:solidFill>
              <a:schemeClr val="accent1"/>
            </a:solidFill>
          </p:spPr>
        </p:pic>
        <p:sp>
          <p:nvSpPr>
            <p:cNvPr id="8" name="矩形 7"/>
            <p:cNvSpPr/>
            <p:nvPr/>
          </p:nvSpPr>
          <p:spPr>
            <a:xfrm>
              <a:off x="1280160" y="4169664"/>
              <a:ext cx="283464"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63624" y="4169664"/>
              <a:ext cx="31089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110858" y="6108653"/>
            <a:ext cx="5585854" cy="646331"/>
          </a:xfrm>
          <a:prstGeom prst="rect">
            <a:avLst/>
          </a:prstGeom>
        </p:spPr>
        <p:txBody>
          <a:bodyPr wrap="square">
            <a:spAutoFit/>
          </a:bodyPr>
          <a:lstStyle/>
          <a:p>
            <a:pPr algn="ctr"/>
            <a:r>
              <a:rPr lang="zh-CN" altLang="en-US" dirty="0">
                <a:latin typeface="Times New Roman" panose="02020603050405020304" pitchFamily="18" charset="0"/>
                <a:cs typeface="Times New Roman" panose="02020603050405020304" pitchFamily="18" charset="0"/>
              </a:rPr>
              <a:t>When the network scale increases, PFC deadlock may occur on the entire network.</a:t>
            </a:r>
          </a:p>
        </p:txBody>
      </p:sp>
      <p:sp>
        <p:nvSpPr>
          <p:cNvPr id="12" name="文本框 11"/>
          <p:cNvSpPr txBox="1"/>
          <p:nvPr/>
        </p:nvSpPr>
        <p:spPr>
          <a:xfrm>
            <a:off x="1647051" y="801257"/>
            <a:ext cx="3290710" cy="369332"/>
          </a:xfrm>
          <a:prstGeom prst="rect">
            <a:avLst/>
          </a:prstGeom>
          <a:noFill/>
        </p:spPr>
        <p:txBody>
          <a:bodyPr wrap="square" rtlCol="0">
            <a:spAutoFit/>
          </a:bodyPr>
          <a:lstStyle/>
          <a:p>
            <a:r>
              <a:rPr lang="en-US" altLang="zh-CN" dirty="0" smtClean="0">
                <a:solidFill>
                  <a:srgbClr val="FF0000"/>
                </a:solidFill>
                <a:latin typeface="Times New Roman" panose="02020603050405020304" pitchFamily="18" charset="0"/>
                <a:cs typeface="Times New Roman" panose="02020603050405020304" pitchFamily="18" charset="0"/>
              </a:rPr>
              <a:t>Problem 1: PFC deadlock</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7874114" y="795528"/>
            <a:ext cx="3994797" cy="369332"/>
          </a:xfrm>
          <a:prstGeom prst="rect">
            <a:avLst/>
          </a:prstGeom>
          <a:noFill/>
        </p:spPr>
        <p:txBody>
          <a:bodyPr wrap="square" rtlCol="0">
            <a:spAutoFit/>
          </a:bodyPr>
          <a:lstStyle/>
          <a:p>
            <a:r>
              <a:rPr lang="en-US" altLang="zh-CN" dirty="0" smtClean="0">
                <a:solidFill>
                  <a:srgbClr val="FF0000"/>
                </a:solidFill>
                <a:latin typeface="Times New Roman" panose="02020603050405020304" pitchFamily="18" charset="0"/>
                <a:cs typeface="Times New Roman" panose="02020603050405020304" pitchFamily="18" charset="0"/>
              </a:rPr>
              <a:t>Problem 2: </a:t>
            </a:r>
            <a:r>
              <a:rPr lang="en-US" altLang="zh-CN" dirty="0" err="1" smtClean="0">
                <a:solidFill>
                  <a:srgbClr val="FF0000"/>
                </a:solidFill>
                <a:latin typeface="Times New Roman" panose="02020603050405020304" pitchFamily="18" charset="0"/>
                <a:cs typeface="Times New Roman" panose="02020603050405020304" pitchFamily="18" charset="0"/>
              </a:rPr>
              <a:t>TCP+RoCE</a:t>
            </a:r>
            <a:r>
              <a:rPr lang="en-US" altLang="zh-CN" dirty="0" smtClean="0">
                <a:solidFill>
                  <a:srgbClr val="FF0000"/>
                </a:solidFill>
                <a:latin typeface="Times New Roman" panose="02020603050405020304" pitchFamily="18" charset="0"/>
                <a:cs typeface="Times New Roman" panose="02020603050405020304" pitchFamily="18" charset="0"/>
              </a:rPr>
              <a:t> flow mixed</a:t>
            </a:r>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3"/>
          <a:stretch>
            <a:fillRect/>
          </a:stretch>
        </p:blipFill>
        <p:spPr>
          <a:xfrm>
            <a:off x="5856048" y="2026683"/>
            <a:ext cx="6284515" cy="4081970"/>
          </a:xfrm>
          <a:prstGeom prst="rect">
            <a:avLst/>
          </a:prstGeom>
          <a:solidFill>
            <a:schemeClr val="accent1">
              <a:lumMod val="50000"/>
            </a:schemeClr>
          </a:solidFill>
        </p:spPr>
      </p:pic>
      <p:pic>
        <p:nvPicPr>
          <p:cNvPr id="16" name="图片 15"/>
          <p:cNvPicPr>
            <a:picLocks noChangeAspect="1"/>
          </p:cNvPicPr>
          <p:nvPr/>
        </p:nvPicPr>
        <p:blipFill>
          <a:blip r:embed="rId4"/>
          <a:stretch>
            <a:fillRect/>
          </a:stretch>
        </p:blipFill>
        <p:spPr>
          <a:xfrm>
            <a:off x="9286003" y="4067668"/>
            <a:ext cx="487722" cy="542591"/>
          </a:xfrm>
          <a:prstGeom prst="rect">
            <a:avLst/>
          </a:prstGeom>
        </p:spPr>
      </p:pic>
      <p:cxnSp>
        <p:nvCxnSpPr>
          <p:cNvPr id="17" name="直接箭头连接符 16"/>
          <p:cNvCxnSpPr/>
          <p:nvPr/>
        </p:nvCxnSpPr>
        <p:spPr>
          <a:xfrm flipH="1" flipV="1">
            <a:off x="11157162" y="4128410"/>
            <a:ext cx="142874" cy="512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7625162" y="4399321"/>
            <a:ext cx="384850" cy="33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144987" y="4335895"/>
            <a:ext cx="450397" cy="246221"/>
          </a:xfrm>
          <a:prstGeom prst="rect">
            <a:avLst/>
          </a:prstGeom>
          <a:noFill/>
        </p:spPr>
        <p:txBody>
          <a:bodyPr wrap="square" rtlCol="0">
            <a:spAutoFit/>
          </a:bodyPr>
          <a:lstStyle/>
          <a:p>
            <a:r>
              <a:rPr lang="en-US" altLang="zh-CN" sz="1000" dirty="0" smtClean="0">
                <a:solidFill>
                  <a:prstClr val="white"/>
                </a:solidFill>
              </a:rPr>
              <a:t>TCP</a:t>
            </a:r>
            <a:endParaRPr lang="zh-CN" altLang="en-US" sz="1000" dirty="0">
              <a:solidFill>
                <a:prstClr val="white"/>
              </a:solidFill>
            </a:endParaRPr>
          </a:p>
        </p:txBody>
      </p:sp>
      <p:cxnSp>
        <p:nvCxnSpPr>
          <p:cNvPr id="20" name="直接箭头连接符 19"/>
          <p:cNvCxnSpPr/>
          <p:nvPr/>
        </p:nvCxnSpPr>
        <p:spPr>
          <a:xfrm flipH="1" flipV="1">
            <a:off x="8030934" y="4128410"/>
            <a:ext cx="117210" cy="515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6454988" y="4251520"/>
            <a:ext cx="104901" cy="487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038924" y="4392101"/>
            <a:ext cx="643322" cy="246221"/>
          </a:xfrm>
          <a:prstGeom prst="rect">
            <a:avLst/>
          </a:prstGeom>
          <a:noFill/>
        </p:spPr>
        <p:txBody>
          <a:bodyPr wrap="square" rtlCol="0">
            <a:spAutoFit/>
          </a:bodyPr>
          <a:lstStyle/>
          <a:p>
            <a:r>
              <a:rPr lang="en-US" altLang="zh-CN" sz="1000" dirty="0" err="1" smtClean="0">
                <a:solidFill>
                  <a:prstClr val="white"/>
                </a:solidFill>
              </a:rPr>
              <a:t>RoCE</a:t>
            </a:r>
            <a:endParaRPr lang="zh-CN" altLang="en-US" sz="1000" dirty="0">
              <a:solidFill>
                <a:prstClr val="white"/>
              </a:solidFill>
            </a:endParaRPr>
          </a:p>
        </p:txBody>
      </p:sp>
      <p:sp>
        <p:nvSpPr>
          <p:cNvPr id="29" name="矩形 28"/>
          <p:cNvSpPr/>
          <p:nvPr/>
        </p:nvSpPr>
        <p:spPr>
          <a:xfrm>
            <a:off x="7141464" y="1313185"/>
            <a:ext cx="4727447" cy="646331"/>
          </a:xfrm>
          <a:prstGeom prst="rect">
            <a:avLst/>
          </a:prstGeom>
        </p:spPr>
        <p:txBody>
          <a:bodyPr wrap="square">
            <a:spAutoFit/>
          </a:bodyPr>
          <a:lstStyle/>
          <a:p>
            <a:pPr algn="ctr"/>
            <a:r>
              <a:rPr lang="zh-CN" altLang="en-US" dirty="0">
                <a:latin typeface="Times New Roman" panose="02020603050405020304" pitchFamily="18" charset="0"/>
                <a:cs typeface="Times New Roman" panose="02020603050405020304" pitchFamily="18" charset="0"/>
              </a:rPr>
              <a:t>In large-scale applications, TCP+RoCE traffic is mixed on the entire network.</a:t>
            </a:r>
          </a:p>
        </p:txBody>
      </p:sp>
      <p:sp>
        <p:nvSpPr>
          <p:cNvPr id="31" name="文本框 30"/>
          <p:cNvSpPr txBox="1"/>
          <p:nvPr/>
        </p:nvSpPr>
        <p:spPr>
          <a:xfrm>
            <a:off x="5999858" y="5708543"/>
            <a:ext cx="910259" cy="400110"/>
          </a:xfrm>
          <a:prstGeom prst="rect">
            <a:avLst/>
          </a:prstGeom>
          <a:noFill/>
        </p:spPr>
        <p:txBody>
          <a:bodyPr wrap="square" rtlCol="0">
            <a:spAutoFit/>
          </a:bodyPr>
          <a:lstStyle/>
          <a:p>
            <a:pPr algn="ctr"/>
            <a:r>
              <a:rPr lang="en-US" altLang="zh-CN" sz="1000" dirty="0" smtClean="0">
                <a:solidFill>
                  <a:prstClr val="white"/>
                </a:solidFill>
              </a:rPr>
              <a:t>RDMA</a:t>
            </a:r>
          </a:p>
          <a:p>
            <a:pPr algn="ctr"/>
            <a:r>
              <a:rPr lang="en-US" altLang="zh-CN" sz="1000" dirty="0" smtClean="0">
                <a:solidFill>
                  <a:prstClr val="white"/>
                </a:solidFill>
              </a:rPr>
              <a:t>applications</a:t>
            </a:r>
            <a:endParaRPr lang="zh-CN" altLang="en-US" sz="1000" dirty="0">
              <a:solidFill>
                <a:prstClr val="white"/>
              </a:solidFill>
            </a:endParaRPr>
          </a:p>
        </p:txBody>
      </p:sp>
      <p:sp>
        <p:nvSpPr>
          <p:cNvPr id="32" name="文本框 31"/>
          <p:cNvSpPr txBox="1"/>
          <p:nvPr/>
        </p:nvSpPr>
        <p:spPr>
          <a:xfrm>
            <a:off x="7689857" y="5732381"/>
            <a:ext cx="910259" cy="400110"/>
          </a:xfrm>
          <a:prstGeom prst="rect">
            <a:avLst/>
          </a:prstGeom>
          <a:noFill/>
        </p:spPr>
        <p:txBody>
          <a:bodyPr wrap="square" rtlCol="0">
            <a:spAutoFit/>
          </a:bodyPr>
          <a:lstStyle/>
          <a:p>
            <a:pPr algn="ctr"/>
            <a:r>
              <a:rPr lang="en-US" altLang="zh-CN" sz="1000" dirty="0">
                <a:solidFill>
                  <a:prstClr val="white"/>
                </a:solidFill>
              </a:rPr>
              <a:t>Traditional </a:t>
            </a:r>
            <a:r>
              <a:rPr lang="en-US" altLang="zh-CN" sz="1000" dirty="0" smtClean="0">
                <a:solidFill>
                  <a:prstClr val="white"/>
                </a:solidFill>
              </a:rPr>
              <a:t>services</a:t>
            </a:r>
            <a:endParaRPr lang="zh-CN" altLang="en-US" sz="1000" dirty="0">
              <a:solidFill>
                <a:prstClr val="white"/>
              </a:solidFill>
            </a:endParaRPr>
          </a:p>
        </p:txBody>
      </p:sp>
      <p:sp>
        <p:nvSpPr>
          <p:cNvPr id="33" name="文本框 32"/>
          <p:cNvSpPr txBox="1"/>
          <p:nvPr/>
        </p:nvSpPr>
        <p:spPr>
          <a:xfrm>
            <a:off x="9086423" y="5750669"/>
            <a:ext cx="910259" cy="400110"/>
          </a:xfrm>
          <a:prstGeom prst="rect">
            <a:avLst/>
          </a:prstGeom>
          <a:noFill/>
        </p:spPr>
        <p:txBody>
          <a:bodyPr wrap="square" rtlCol="0">
            <a:spAutoFit/>
          </a:bodyPr>
          <a:lstStyle/>
          <a:p>
            <a:pPr algn="ctr"/>
            <a:r>
              <a:rPr lang="en-US" altLang="zh-CN" sz="1000" dirty="0">
                <a:solidFill>
                  <a:prstClr val="white"/>
                </a:solidFill>
              </a:rPr>
              <a:t>Traditional </a:t>
            </a:r>
            <a:r>
              <a:rPr lang="en-US" altLang="zh-CN" sz="1000" dirty="0" smtClean="0">
                <a:solidFill>
                  <a:prstClr val="white"/>
                </a:solidFill>
              </a:rPr>
              <a:t>services</a:t>
            </a:r>
            <a:endParaRPr lang="zh-CN" altLang="en-US" sz="1000" dirty="0">
              <a:solidFill>
                <a:prstClr val="white"/>
              </a:solidFill>
            </a:endParaRPr>
          </a:p>
        </p:txBody>
      </p:sp>
      <p:sp>
        <p:nvSpPr>
          <p:cNvPr id="34" name="文本框 33"/>
          <p:cNvSpPr txBox="1"/>
          <p:nvPr/>
        </p:nvSpPr>
        <p:spPr>
          <a:xfrm>
            <a:off x="10702032" y="5733955"/>
            <a:ext cx="910259" cy="400110"/>
          </a:xfrm>
          <a:prstGeom prst="rect">
            <a:avLst/>
          </a:prstGeom>
          <a:noFill/>
        </p:spPr>
        <p:txBody>
          <a:bodyPr wrap="square" rtlCol="0">
            <a:spAutoFit/>
          </a:bodyPr>
          <a:lstStyle/>
          <a:p>
            <a:pPr algn="ctr"/>
            <a:r>
              <a:rPr lang="en-US" altLang="zh-CN" sz="1000" dirty="0" smtClean="0">
                <a:solidFill>
                  <a:prstClr val="white"/>
                </a:solidFill>
              </a:rPr>
              <a:t>RDMA</a:t>
            </a:r>
          </a:p>
          <a:p>
            <a:pPr algn="ctr"/>
            <a:r>
              <a:rPr lang="en-US" altLang="zh-CN" sz="1000" dirty="0" smtClean="0">
                <a:solidFill>
                  <a:prstClr val="white"/>
                </a:solidFill>
              </a:rPr>
              <a:t>applications</a:t>
            </a:r>
            <a:endParaRPr lang="zh-CN" altLang="en-US" sz="1000" dirty="0">
              <a:solidFill>
                <a:prstClr val="white"/>
              </a:solidFill>
            </a:endParaRPr>
          </a:p>
        </p:txBody>
      </p:sp>
      <p:sp>
        <p:nvSpPr>
          <p:cNvPr id="35" name="矩形 34"/>
          <p:cNvSpPr/>
          <p:nvPr/>
        </p:nvSpPr>
        <p:spPr>
          <a:xfrm>
            <a:off x="6337371" y="6283562"/>
            <a:ext cx="5803192" cy="369332"/>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In the flow mixed scenario, </a:t>
            </a:r>
            <a:r>
              <a:rPr lang="zh-CN" altLang="en-US" dirty="0" smtClean="0">
                <a:latin typeface="Times New Roman" panose="02020603050405020304" pitchFamily="18" charset="0"/>
                <a:cs typeface="Times New Roman" panose="02020603050405020304" pitchFamily="18" charset="0"/>
              </a:rPr>
              <a:t>The </a:t>
            </a:r>
            <a:r>
              <a:rPr lang="zh-CN" altLang="en-US" dirty="0">
                <a:latin typeface="Times New Roman" panose="02020603050405020304" pitchFamily="18" charset="0"/>
                <a:cs typeface="Times New Roman" panose="02020603050405020304" pitchFamily="18" charset="0"/>
              </a:rPr>
              <a:t>ECN </a:t>
            </a:r>
            <a:r>
              <a:rPr lang="en-US" altLang="zh-CN" dirty="0" smtClean="0">
                <a:latin typeface="Times New Roman" panose="02020603050405020304" pitchFamily="18" charset="0"/>
                <a:cs typeface="Times New Roman" panose="02020603050405020304" pitchFamily="18" charset="0"/>
              </a:rPr>
              <a:t>and CNP are</a:t>
            </a:r>
            <a:r>
              <a:rPr lang="zh-CN" altLang="en-US" dirty="0" smtClean="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invalid.</a:t>
            </a:r>
          </a:p>
        </p:txBody>
      </p:sp>
    </p:spTree>
    <p:extLst>
      <p:ext uri="{BB962C8B-B14F-4D97-AF65-F5344CB8AC3E}">
        <p14:creationId xmlns:p14="http://schemas.microsoft.com/office/powerpoint/2010/main" val="270281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3">
            <a:extLst>
              <a:ext uri="{FF2B5EF4-FFF2-40B4-BE49-F238E27FC236}">
                <a16:creationId xmlns:a16="http://schemas.microsoft.com/office/drawing/2014/main" xmlns="" id="{920EF8FF-9CA9-48B9-92FF-9F347F29907B}"/>
              </a:ext>
            </a:extLst>
          </p:cNvPr>
          <p:cNvSpPr txBox="1">
            <a:spLocks noChangeArrowheads="1"/>
          </p:cNvSpPr>
          <p:nvPr/>
        </p:nvSpPr>
        <p:spPr bwMode="auto">
          <a:xfrm>
            <a:off x="326625" y="209686"/>
            <a:ext cx="116245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smtClean="0">
                <a:latin typeface="微软雅黑" panose="020B0503020204020204" pitchFamily="34" charset="-122"/>
                <a:ea typeface="微软雅黑" panose="020B0503020204020204" pitchFamily="34" charset="-122"/>
              </a:rPr>
              <a:t>Large-scale DCN project-Test Specification of Lossless Network </a:t>
            </a:r>
            <a:endParaRPr lang="zh-CN" altLang="en-US" sz="2800" b="1" dirty="0">
              <a:latin typeface="微软雅黑" panose="020B0503020204020204" pitchFamily="34" charset="-122"/>
              <a:ea typeface="微软雅黑" panose="020B0503020204020204" pitchFamily="34" charset="-122"/>
            </a:endParaRPr>
          </a:p>
        </p:txBody>
      </p:sp>
      <p:pic>
        <p:nvPicPr>
          <p:cNvPr id="1026" name="Picture 2" descr="C:\Users\s00384111\AppData\Roaming\eSpace_Desktop\UserData\s00384111\imagefiles\78097B63-1329-42D6-85A9-F0C08FDC4E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04" y="904630"/>
            <a:ext cx="4736227" cy="568819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16813" y="4105656"/>
            <a:ext cx="3264408" cy="707886"/>
          </a:xfrm>
          <a:prstGeom prst="rect">
            <a:avLst/>
          </a:prstGeom>
          <a:solidFill>
            <a:schemeClr val="bg1"/>
          </a:solidFill>
        </p:spPr>
        <p:txBody>
          <a:bodyPr wrap="square" rtlCol="0">
            <a:spAutoFit/>
          </a:bodyPr>
          <a:lstStyle/>
          <a:p>
            <a:pPr algn="ctr"/>
            <a:r>
              <a:rPr lang="en-US" altLang="zh-CN" sz="2000" dirty="0" smtClean="0">
                <a:latin typeface="Times New Roman" panose="02020603050405020304" pitchFamily="18" charset="0"/>
                <a:cs typeface="Times New Roman" panose="02020603050405020304" pitchFamily="18" charset="0"/>
              </a:rPr>
              <a:t>Test Specification of Lossless Network</a:t>
            </a:r>
            <a:endParaRPr lang="zh-CN" altLang="en-US" sz="2000" dirty="0">
              <a:latin typeface="Times New Roman" panose="02020603050405020304" pitchFamily="18" charset="0"/>
              <a:cs typeface="Times New Roman" panose="02020603050405020304" pitchFamily="18" charset="0"/>
            </a:endParaRPr>
          </a:p>
        </p:txBody>
      </p:sp>
      <p:sp>
        <p:nvSpPr>
          <p:cNvPr id="3" name="右箭头 2"/>
          <p:cNvSpPr/>
          <p:nvPr/>
        </p:nvSpPr>
        <p:spPr>
          <a:xfrm>
            <a:off x="4919472" y="3621024"/>
            <a:ext cx="548640" cy="740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大括号 7"/>
          <p:cNvSpPr/>
          <p:nvPr/>
        </p:nvSpPr>
        <p:spPr>
          <a:xfrm>
            <a:off x="5946343" y="1513332"/>
            <a:ext cx="320040" cy="4956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p:cNvSpPr/>
          <p:nvPr/>
        </p:nvSpPr>
        <p:spPr>
          <a:xfrm>
            <a:off x="6577584" y="1424678"/>
            <a:ext cx="5614416" cy="954107"/>
          </a:xfrm>
          <a:prstGeom prst="rect">
            <a:avLst/>
          </a:prstGeom>
        </p:spPr>
        <p:txBody>
          <a:bodyPr wrap="square">
            <a:spAutoFit/>
          </a:bodyPr>
          <a:lstStyle/>
          <a:p>
            <a:r>
              <a:rPr lang="zh-CN" altLang="en-US" sz="2000" dirty="0">
                <a:latin typeface="Times New Roman" panose="02020603050405020304" pitchFamily="18" charset="0"/>
                <a:cs typeface="Times New Roman" panose="02020603050405020304" pitchFamily="18" charset="0"/>
              </a:rPr>
              <a:t>Performance </a:t>
            </a:r>
            <a:r>
              <a:rPr lang="zh-CN" altLang="en-US" sz="2000" dirty="0" smtClean="0">
                <a:latin typeface="Times New Roman" panose="02020603050405020304" pitchFamily="18" charset="0"/>
                <a:cs typeface="Times New Roman" panose="02020603050405020304" pitchFamily="18" charset="0"/>
              </a:rPr>
              <a:t>test</a:t>
            </a:r>
            <a:endParaRPr lang="en-US" altLang="zh-CN" sz="20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RoCE</a:t>
            </a:r>
            <a:r>
              <a:rPr lang="en-US" altLang="zh-CN" dirty="0">
                <a:latin typeface="Times New Roman" panose="02020603050405020304" pitchFamily="18" charset="0"/>
                <a:cs typeface="Times New Roman" panose="02020603050405020304" pitchFamily="18" charset="0"/>
              </a:rPr>
              <a:t> V2 flow </a:t>
            </a:r>
            <a:r>
              <a:rPr lang="en-US" altLang="zh-CN" dirty="0" smtClean="0">
                <a:latin typeface="Times New Roman" panose="02020603050405020304" pitchFamily="18" charset="0"/>
                <a:cs typeface="Times New Roman" panose="02020603050405020304" pitchFamily="18" charset="0"/>
              </a:rPr>
              <a:t>test</a:t>
            </a:r>
          </a:p>
          <a:p>
            <a:pPr marL="742950" lvl="1" indent="-285750">
              <a:buFont typeface="Arial" panose="020B0604020202020204" pitchFamily="34" charset="0"/>
              <a:buChar char="•"/>
            </a:pPr>
            <a:r>
              <a:rPr lang="en-US" altLang="zh-CN" dirty="0" err="1" smtClean="0">
                <a:latin typeface="Times New Roman" panose="02020603050405020304" pitchFamily="18" charset="0"/>
                <a:cs typeface="Times New Roman" panose="02020603050405020304" pitchFamily="18" charset="0"/>
              </a:rPr>
              <a:t>TCP+RoCE</a:t>
            </a:r>
            <a:r>
              <a:rPr lang="en-US" altLang="zh-CN" dirty="0" smtClean="0">
                <a:latin typeface="Times New Roman" panose="02020603050405020304" pitchFamily="18" charset="0"/>
                <a:cs typeface="Times New Roman" panose="02020603050405020304" pitchFamily="18" charset="0"/>
              </a:rPr>
              <a:t> V2 mixed flow test(8 to 1 and 4 to 1)</a:t>
            </a:r>
            <a:endParaRPr lang="zh-CN" altLang="en-US" dirty="0">
              <a:latin typeface="Times New Roman" panose="02020603050405020304" pitchFamily="18" charset="0"/>
              <a:cs typeface="Times New Roman" panose="02020603050405020304" pitchFamily="18" charset="0"/>
            </a:endParaRPr>
          </a:p>
        </p:txBody>
      </p:sp>
      <p:sp>
        <p:nvSpPr>
          <p:cNvPr id="11" name="矩形 10"/>
          <p:cNvSpPr/>
          <p:nvPr/>
        </p:nvSpPr>
        <p:spPr>
          <a:xfrm>
            <a:off x="6577584" y="2656142"/>
            <a:ext cx="5614416" cy="1231106"/>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O&amp;M </a:t>
            </a:r>
            <a:r>
              <a:rPr lang="en-US" altLang="zh-CN" sz="2000" dirty="0" smtClean="0">
                <a:latin typeface="Times New Roman" panose="02020603050405020304" pitchFamily="18" charset="0"/>
                <a:cs typeface="Times New Roman" panose="02020603050405020304" pitchFamily="18" charset="0"/>
              </a:rPr>
              <a:t>function</a:t>
            </a:r>
            <a:r>
              <a:rPr lang="zh-CN" altLang="en-US" sz="2000" dirty="0" smtClean="0">
                <a:latin typeface="Times New Roman" panose="02020603050405020304" pitchFamily="18" charset="0"/>
                <a:cs typeface="Times New Roman" panose="02020603050405020304" pitchFamily="18" charset="0"/>
              </a:rPr>
              <a:t> test</a:t>
            </a:r>
            <a:endParaRPr lang="en-US" altLang="zh-CN" sz="20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PFC deadlock </a:t>
            </a:r>
            <a:r>
              <a:rPr lang="en-US" altLang="zh-CN" dirty="0" smtClean="0">
                <a:latin typeface="Times New Roman" panose="02020603050405020304" pitchFamily="18" charset="0"/>
                <a:cs typeface="Times New Roman" panose="02020603050405020304" pitchFamily="18" charset="0"/>
              </a:rPr>
              <a:t>prevention</a:t>
            </a:r>
          </a:p>
          <a:p>
            <a:pPr marL="742950" lvl="1" indent="-285750">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RoCE</a:t>
            </a:r>
            <a:r>
              <a:rPr lang="en-US" altLang="zh-CN" dirty="0">
                <a:latin typeface="Times New Roman" panose="02020603050405020304" pitchFamily="18" charset="0"/>
                <a:cs typeface="Times New Roman" panose="02020603050405020304" pitchFamily="18" charset="0"/>
              </a:rPr>
              <a:t> Packet Loss </a:t>
            </a:r>
            <a:r>
              <a:rPr lang="en-US" altLang="zh-CN" dirty="0" smtClean="0">
                <a:latin typeface="Times New Roman" panose="02020603050405020304" pitchFamily="18" charset="0"/>
                <a:cs typeface="Times New Roman" panose="02020603050405020304" pitchFamily="18" charset="0"/>
              </a:rPr>
              <a:t>Visualization</a:t>
            </a:r>
          </a:p>
          <a:p>
            <a:pPr marL="742950" lvl="1" indent="-285750">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RoCE</a:t>
            </a:r>
            <a:r>
              <a:rPr lang="en-US" altLang="zh-CN" dirty="0">
                <a:latin typeface="Times New Roman" panose="02020603050405020304" pitchFamily="18" charset="0"/>
                <a:cs typeface="Times New Roman" panose="02020603050405020304" pitchFamily="18" charset="0"/>
              </a:rPr>
              <a:t> performance visualization</a:t>
            </a:r>
            <a:endParaRPr lang="zh-CN" altLang="en-US" dirty="0">
              <a:latin typeface="Times New Roman" panose="02020603050405020304" pitchFamily="18" charset="0"/>
              <a:cs typeface="Times New Roman" panose="02020603050405020304" pitchFamily="18" charset="0"/>
            </a:endParaRPr>
          </a:p>
        </p:txBody>
      </p:sp>
      <p:sp>
        <p:nvSpPr>
          <p:cNvPr id="10" name="矩形 9"/>
          <p:cNvSpPr/>
          <p:nvPr/>
        </p:nvSpPr>
        <p:spPr>
          <a:xfrm>
            <a:off x="867425" y="6375141"/>
            <a:ext cx="3910045" cy="369332"/>
          </a:xfrm>
          <a:prstGeom prst="rect">
            <a:avLst/>
          </a:prstGeom>
        </p:spPr>
        <p:txBody>
          <a:bodyPr wrap="none">
            <a:spAutoFit/>
          </a:bodyPr>
          <a:lstStyle/>
          <a:p>
            <a:r>
              <a:rPr lang="en-US" altLang="zh-CN" dirty="0">
                <a:hlinkClick r:id="rId3"/>
              </a:rPr>
              <a:t>http://www.odcc.org.cn/download/22</a:t>
            </a:r>
            <a:endParaRPr lang="zh-CN" altLang="en-US" dirty="0"/>
          </a:p>
        </p:txBody>
      </p:sp>
      <p:sp>
        <p:nvSpPr>
          <p:cNvPr id="13" name="矩形 12"/>
          <p:cNvSpPr/>
          <p:nvPr/>
        </p:nvSpPr>
        <p:spPr>
          <a:xfrm>
            <a:off x="6577584" y="5028718"/>
            <a:ext cx="5614416" cy="1231106"/>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Large-scale </a:t>
            </a:r>
            <a:r>
              <a:rPr lang="en-US" altLang="zh-CN" sz="2000" dirty="0" err="1" smtClean="0">
                <a:latin typeface="Times New Roman" panose="02020603050405020304" pitchFamily="18" charset="0"/>
                <a:cs typeface="Times New Roman" panose="02020603050405020304" pitchFamily="18" charset="0"/>
              </a:rPr>
              <a:t>RoCE</a:t>
            </a:r>
            <a:r>
              <a:rPr lang="en-US" altLang="zh-CN" sz="2000" dirty="0" smtClean="0">
                <a:latin typeface="Times New Roman" panose="02020603050405020304" pitchFamily="18" charset="0"/>
                <a:cs typeface="Times New Roman" panose="02020603050405020304" pitchFamily="18" charset="0"/>
              </a:rPr>
              <a:t> network </a:t>
            </a:r>
            <a:r>
              <a:rPr lang="zh-CN" altLang="en-US" sz="2000" dirty="0" smtClean="0">
                <a:latin typeface="Times New Roman" panose="02020603050405020304" pitchFamily="18" charset="0"/>
                <a:cs typeface="Times New Roman" panose="02020603050405020304" pitchFamily="18" charset="0"/>
              </a:rPr>
              <a:t>test</a:t>
            </a:r>
            <a:endParaRPr lang="en-US" altLang="zh-CN" sz="20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4 to 1 flow mixed test across pods </a:t>
            </a:r>
          </a:p>
          <a:p>
            <a:pPr marL="742950" lvl="1"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8 </a:t>
            </a:r>
            <a:r>
              <a:rPr lang="en-US" altLang="zh-CN" dirty="0">
                <a:latin typeface="Times New Roman" panose="02020603050405020304" pitchFamily="18" charset="0"/>
                <a:cs typeface="Times New Roman" panose="02020603050405020304" pitchFamily="18" charset="0"/>
              </a:rPr>
              <a:t>to 1 flow mixed test across pods </a:t>
            </a:r>
          </a:p>
          <a:p>
            <a:pPr marL="742950" lvl="1"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PFC deadlock free test across pods</a:t>
            </a:r>
            <a:endParaRPr lang="zh-CN" altLang="en-US" dirty="0">
              <a:latin typeface="Times New Roman" panose="02020603050405020304" pitchFamily="18" charset="0"/>
              <a:cs typeface="Times New Roman" panose="02020603050405020304" pitchFamily="18" charset="0"/>
            </a:endParaRPr>
          </a:p>
        </p:txBody>
      </p:sp>
      <p:sp>
        <p:nvSpPr>
          <p:cNvPr id="12" name="矩形 11"/>
          <p:cNvSpPr/>
          <p:nvPr/>
        </p:nvSpPr>
        <p:spPr>
          <a:xfrm>
            <a:off x="6577584" y="4273317"/>
            <a:ext cx="2557110" cy="400110"/>
          </a:xfrm>
          <a:prstGeom prst="rect">
            <a:avLst/>
          </a:prstGeom>
        </p:spPr>
        <p:txBody>
          <a:bodyPr wrap="none">
            <a:spAutoFit/>
          </a:bodyPr>
          <a:lstStyle/>
          <a:p>
            <a:r>
              <a:rPr lang="zh-CN" altLang="en-US" sz="2000" dirty="0">
                <a:latin typeface="Times New Roman" panose="02020603050405020304" pitchFamily="18" charset="0"/>
                <a:cs typeface="Times New Roman" panose="02020603050405020304" pitchFamily="18" charset="0"/>
              </a:rPr>
              <a:t>Distributed storage test</a:t>
            </a:r>
          </a:p>
        </p:txBody>
      </p:sp>
    </p:spTree>
    <p:extLst>
      <p:ext uri="{BB962C8B-B14F-4D97-AF65-F5344CB8AC3E}">
        <p14:creationId xmlns:p14="http://schemas.microsoft.com/office/powerpoint/2010/main" val="288296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00384111\AppData\Roaming\eSpace_Desktop\UserData\s00384111\imagefiles\originalImgfiles\67B63CCA-05B9-4E82-89AF-EA4BD09184B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7" y="1458943"/>
            <a:ext cx="7689306" cy="445316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805671" y="808470"/>
            <a:ext cx="6838437" cy="646331"/>
          </a:xfrm>
          <a:prstGeom prst="rect">
            <a:avLst/>
          </a:prstGeom>
          <a:ln w="3175" cap="rnd">
            <a:noFill/>
          </a:ln>
        </p:spPr>
        <p:txBody>
          <a:bodyPr wrap="square">
            <a:spAutoFit/>
          </a:bodyPr>
          <a:lstStyle/>
          <a:p>
            <a:pPr algn="ctr"/>
            <a:r>
              <a:rPr lang="en-US" altLang="zh-CN" dirty="0">
                <a:latin typeface="Times New Roman" panose="02020603050405020304" pitchFamily="18" charset="0"/>
                <a:ea typeface="黑体" panose="02010609060101010101" pitchFamily="49" charset="-122"/>
                <a:cs typeface="Times New Roman" panose="02020603050405020304" pitchFamily="18" charset="0"/>
              </a:rPr>
              <a:t>Deadlock-free removes the CBD to ensure that no deadlock occurs on the entire network and the latency and throughput are better.</a:t>
            </a:r>
          </a:p>
        </p:txBody>
      </p:sp>
      <p:sp>
        <p:nvSpPr>
          <p:cNvPr id="8" name="矩形 7"/>
          <p:cNvSpPr/>
          <p:nvPr/>
        </p:nvSpPr>
        <p:spPr>
          <a:xfrm>
            <a:off x="8315229" y="805568"/>
            <a:ext cx="3541436" cy="646331"/>
          </a:xfrm>
          <a:prstGeom prst="rect">
            <a:avLst/>
          </a:prstGeom>
          <a:ln w="3175" cap="rnd">
            <a:noFill/>
          </a:ln>
        </p:spPr>
        <p:txBody>
          <a:bodyPr wrap="square">
            <a:spAutoFit/>
          </a:bodyPr>
          <a:lstStyle/>
          <a:p>
            <a:pPr algn="ctr"/>
            <a:r>
              <a:rPr lang="en-US" altLang="zh-CN" dirty="0" err="1" smtClean="0">
                <a:latin typeface="Times New Roman" panose="02020603050405020304" pitchFamily="18" charset="0"/>
                <a:ea typeface="黑体" panose="02010609060101010101" pitchFamily="49" charset="-122"/>
                <a:cs typeface="Times New Roman" panose="02020603050405020304" pitchFamily="18" charset="0"/>
              </a:rPr>
              <a:t>iQCN</a:t>
            </a:r>
            <a:r>
              <a:rPr lang="en-US" altLang="zh-CN" dirty="0" smtClean="0">
                <a:latin typeface="Times New Roman" panose="02020603050405020304" pitchFamily="18" charset="0"/>
                <a:ea typeface="黑体" panose="02010609060101010101" pitchFamily="49" charset="-122"/>
                <a:cs typeface="Times New Roman" panose="02020603050405020304" pitchFamily="18" charset="0"/>
              </a:rPr>
              <a:t> ensures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that the </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QoS</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on the entire network is consistent.</a:t>
            </a:r>
          </a:p>
        </p:txBody>
      </p:sp>
      <p:sp>
        <p:nvSpPr>
          <p:cNvPr id="14" name="文本框 13"/>
          <p:cNvSpPr txBox="1"/>
          <p:nvPr/>
        </p:nvSpPr>
        <p:spPr>
          <a:xfrm>
            <a:off x="4553712" y="2440685"/>
            <a:ext cx="2907516" cy="830997"/>
          </a:xfrm>
          <a:prstGeom prst="rect">
            <a:avLst/>
          </a:prstGeom>
          <a:solidFill>
            <a:schemeClr val="accent1">
              <a:lumMod val="20000"/>
              <a:lumOff val="80000"/>
            </a:schemeClr>
          </a:solidFill>
          <a:ln>
            <a:solidFill>
              <a:schemeClr val="bg2">
                <a:lumMod val="10000"/>
              </a:schemeClr>
            </a:solidFill>
          </a:ln>
        </p:spPr>
        <p:txBody>
          <a:bodyPr wrap="square" rtlCol="0">
            <a:spAutoFit/>
          </a:bodyPr>
          <a:lstStyle/>
          <a:p>
            <a:pPr algn="just"/>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In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incast</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scenarios, the total throughput can reach more than 90% of the upper limit</a:t>
            </a:r>
            <a:r>
              <a:rPr lang="en-US" altLang="zh-CN" sz="1200" dirty="0" smtClean="0">
                <a:latin typeface="Times New Roman" panose="02020603050405020304" pitchFamily="18" charset="0"/>
                <a:ea typeface="微软雅黑" panose="020B0503020204020204" pitchFamily="34" charset="-122"/>
                <a:cs typeface="Times New Roman" panose="02020603050405020304" pitchFamily="18" charset="0"/>
              </a:rPr>
              <a:t>. Preventing </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and Treating Deadlocks in data center network</a:t>
            </a:r>
          </a:p>
        </p:txBody>
      </p:sp>
      <p:cxnSp>
        <p:nvCxnSpPr>
          <p:cNvPr id="15" name="直接箭头连接符 14"/>
          <p:cNvCxnSpPr/>
          <p:nvPr/>
        </p:nvCxnSpPr>
        <p:spPr>
          <a:xfrm flipV="1">
            <a:off x="5148072" y="2061686"/>
            <a:ext cx="173360" cy="3248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472546" y="1572970"/>
            <a:ext cx="1069848" cy="307777"/>
          </a:xfrm>
          <a:prstGeom prst="rect">
            <a:avLst/>
          </a:prstGeom>
          <a:solidFill>
            <a:schemeClr val="bg2"/>
          </a:solidFill>
        </p:spPr>
        <p:txBody>
          <a:bodyPr wrap="square" rtlCol="0">
            <a:spAutoFit/>
          </a:bodyPr>
          <a:lstStyle/>
          <a:p>
            <a:pPr algn="ctr"/>
            <a:r>
              <a:rPr lang="en-US" altLang="zh-CN" sz="1400" dirty="0" smtClean="0">
                <a:latin typeface="Times New Roman" panose="02020603050405020304" pitchFamily="18" charset="0"/>
                <a:cs typeface="Times New Roman" panose="02020603050405020304" pitchFamily="18" charset="0"/>
              </a:rPr>
              <a:t>Throughput</a:t>
            </a:r>
            <a:endParaRPr lang="zh-CN" altLang="en-US" sz="14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5380120" y="4037352"/>
            <a:ext cx="1069848" cy="307777"/>
          </a:xfrm>
          <a:prstGeom prst="rect">
            <a:avLst/>
          </a:prstGeom>
          <a:solidFill>
            <a:schemeClr val="bg2"/>
          </a:solidFill>
        </p:spPr>
        <p:txBody>
          <a:bodyPr wrap="square" rtlCol="0">
            <a:spAutoFit/>
          </a:bodyPr>
          <a:lstStyle/>
          <a:p>
            <a:pPr algn="ctr"/>
            <a:r>
              <a:rPr lang="en-US" altLang="zh-CN" sz="1400" dirty="0" smtClean="0">
                <a:latin typeface="Times New Roman" panose="02020603050405020304" pitchFamily="18" charset="0"/>
                <a:cs typeface="Times New Roman" panose="02020603050405020304" pitchFamily="18" charset="0"/>
              </a:rPr>
              <a:t>Latency</a:t>
            </a:r>
            <a:endParaRPr lang="zh-CN" altLang="en-US" sz="1400" dirty="0">
              <a:latin typeface="Times New Roman" panose="02020603050405020304" pitchFamily="18" charset="0"/>
              <a:cs typeface="Times New Roman" panose="02020603050405020304" pitchFamily="18" charset="0"/>
            </a:endParaRPr>
          </a:p>
        </p:txBody>
      </p:sp>
      <p:sp>
        <p:nvSpPr>
          <p:cNvPr id="21" name="文本框 23">
            <a:extLst>
              <a:ext uri="{FF2B5EF4-FFF2-40B4-BE49-F238E27FC236}">
                <a16:creationId xmlns:a16="http://schemas.microsoft.com/office/drawing/2014/main" xmlns="" id="{920EF8FF-9CA9-48B9-92FF-9F347F29907B}"/>
              </a:ext>
            </a:extLst>
          </p:cNvPr>
          <p:cNvSpPr txBox="1">
            <a:spLocks noChangeArrowheads="1"/>
          </p:cNvSpPr>
          <p:nvPr/>
        </p:nvSpPr>
        <p:spPr bwMode="auto">
          <a:xfrm>
            <a:off x="288587" y="233100"/>
            <a:ext cx="8530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smtClean="0">
                <a:latin typeface="微软雅黑" panose="020B0503020204020204" pitchFamily="34" charset="-122"/>
                <a:ea typeface="微软雅黑" panose="020B0503020204020204" pitchFamily="34" charset="-122"/>
              </a:rPr>
              <a:t>Test Results</a:t>
            </a:r>
            <a:endParaRPr lang="zh-CN" altLang="en-US" sz="2800" b="1"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839841" y="1458943"/>
            <a:ext cx="4315583" cy="4453162"/>
            <a:chOff x="7839841" y="1458943"/>
            <a:chExt cx="4315583" cy="4453162"/>
          </a:xfrm>
        </p:grpSpPr>
        <p:pic>
          <p:nvPicPr>
            <p:cNvPr id="5" name="Picture 4" descr="C:\Users\s00384111\AppData\Roaming\eSpace_Desktop\UserData\s00384111\imagefiles\7125C418-6C29-4E34-BC1A-9FBB40CA73B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841" y="1458943"/>
              <a:ext cx="4315583" cy="44531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箭头连接符 8"/>
            <p:cNvCxnSpPr/>
            <p:nvPr/>
          </p:nvCxnSpPr>
          <p:spPr>
            <a:xfrm flipH="1">
              <a:off x="10769905" y="4686095"/>
              <a:ext cx="116005" cy="30707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716624" y="4330937"/>
              <a:ext cx="1438800" cy="369332"/>
            </a:xfrm>
            <a:prstGeom prst="rect">
              <a:avLst/>
            </a:prstGeom>
            <a:noFill/>
          </p:spPr>
          <p:txBody>
            <a:bodyPr wrap="square" rtlCol="0">
              <a:spAutoFit/>
            </a:bodyPr>
            <a:lstStyle/>
            <a:p>
              <a:r>
                <a:rPr lang="en-US" altLang="zh-CN" sz="900" dirty="0" err="1" smtClean="0">
                  <a:solidFill>
                    <a:schemeClr val="bg1"/>
                  </a:solidFill>
                  <a:latin typeface="微软雅黑" panose="020B0503020204020204" pitchFamily="34" charset="-122"/>
                  <a:ea typeface="微软雅黑" panose="020B0503020204020204" pitchFamily="34" charset="-122"/>
                </a:rPr>
                <a:t>iQCN</a:t>
              </a:r>
              <a:r>
                <a:rPr lang="en-US" altLang="zh-CN" sz="900" dirty="0" smtClean="0">
                  <a:solidFill>
                    <a:schemeClr val="bg1"/>
                  </a:solidFill>
                  <a:latin typeface="微软雅黑" panose="020B0503020204020204" pitchFamily="34" charset="-122"/>
                  <a:ea typeface="微软雅黑" panose="020B0503020204020204" pitchFamily="34" charset="-122"/>
                </a:rPr>
                <a:t> </a:t>
              </a:r>
              <a:r>
                <a:rPr lang="en-US" sz="900" dirty="0" smtClean="0">
                  <a:solidFill>
                    <a:schemeClr val="bg1"/>
                  </a:solidFill>
                  <a:latin typeface="微软雅黑" panose="020B0503020204020204" pitchFamily="34" charset="-122"/>
                  <a:ea typeface="微软雅黑" panose="020B0503020204020204" pitchFamily="34" charset="-122"/>
                </a:rPr>
                <a:t>ensures latency optimization</a:t>
              </a:r>
              <a:endParaRPr lang="en-US" sz="9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906665" y="2643923"/>
              <a:ext cx="2019892" cy="369332"/>
            </a:xfrm>
            <a:prstGeom prst="rect">
              <a:avLst/>
            </a:prstGeom>
            <a:noFill/>
          </p:spPr>
          <p:txBody>
            <a:bodyPr wrap="square" rtlCol="0">
              <a:spAutoFit/>
            </a:bodyPr>
            <a:lstStyle/>
            <a:p>
              <a:pPr algn="ctr"/>
              <a:r>
                <a:rPr lang="en-US" altLang="zh-CN" sz="900" dirty="0" err="1" smtClean="0">
                  <a:solidFill>
                    <a:schemeClr val="bg1"/>
                  </a:solidFill>
                  <a:latin typeface="微软雅黑" panose="020B0503020204020204" pitchFamily="34" charset="-122"/>
                  <a:ea typeface="微软雅黑" panose="020B0503020204020204" pitchFamily="34" charset="-122"/>
                </a:rPr>
                <a:t>iQCN</a:t>
              </a:r>
              <a:r>
                <a:rPr lang="en-US" altLang="zh-CN" sz="900" dirty="0" smtClean="0">
                  <a:solidFill>
                    <a:schemeClr val="bg1"/>
                  </a:solidFill>
                  <a:latin typeface="微软雅黑" panose="020B0503020204020204" pitchFamily="34" charset="-122"/>
                  <a:ea typeface="微软雅黑" panose="020B0503020204020204" pitchFamily="34" charset="-122"/>
                </a:rPr>
                <a:t> ensures that the throughput </a:t>
              </a:r>
              <a:r>
                <a:rPr lang="en-US" altLang="zh-CN" sz="900" dirty="0" err="1" smtClean="0">
                  <a:solidFill>
                    <a:schemeClr val="bg1"/>
                  </a:solidFill>
                  <a:latin typeface="微软雅黑" panose="020B0503020204020204" pitchFamily="34" charset="-122"/>
                  <a:ea typeface="微软雅黑" panose="020B0503020204020204" pitchFamily="34" charset="-122"/>
                </a:rPr>
                <a:t>QoS</a:t>
              </a:r>
              <a:r>
                <a:rPr lang="en-US" altLang="zh-CN" sz="900" dirty="0" smtClean="0">
                  <a:solidFill>
                    <a:schemeClr val="bg1"/>
                  </a:solidFill>
                  <a:latin typeface="微软雅黑" panose="020B0503020204020204" pitchFamily="34" charset="-122"/>
                  <a:ea typeface="微软雅黑" panose="020B0503020204020204" pitchFamily="34" charset="-122"/>
                </a:rPr>
                <a:t> is consistent</a:t>
              </a:r>
              <a:endParaRPr lang="en-US" sz="900" dirty="0">
                <a:solidFill>
                  <a:schemeClr val="bg1"/>
                </a:solidFill>
                <a:latin typeface="微软雅黑" panose="020B0503020204020204" pitchFamily="34" charset="-122"/>
                <a:ea typeface="微软雅黑" panose="020B0503020204020204" pitchFamily="34" charset="-122"/>
              </a:endParaRPr>
            </a:p>
          </p:txBody>
        </p:sp>
        <p:cxnSp>
          <p:nvCxnSpPr>
            <p:cNvPr id="12" name="直接箭头连接符 11"/>
            <p:cNvCxnSpPr/>
            <p:nvPr/>
          </p:nvCxnSpPr>
          <p:spPr>
            <a:xfrm flipV="1">
              <a:off x="8906665" y="2244001"/>
              <a:ext cx="184802" cy="28516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8906665" y="3039739"/>
              <a:ext cx="216056" cy="34187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462708" y="1607394"/>
              <a:ext cx="1069848" cy="307777"/>
            </a:xfrm>
            <a:prstGeom prst="rect">
              <a:avLst/>
            </a:prstGeom>
            <a:solidFill>
              <a:schemeClr val="bg2"/>
            </a:solidFill>
          </p:spPr>
          <p:txBody>
            <a:bodyPr wrap="square" rtlCol="0">
              <a:spAutoFit/>
            </a:bodyPr>
            <a:lstStyle/>
            <a:p>
              <a:pPr algn="ctr"/>
              <a:r>
                <a:rPr lang="en-US" altLang="zh-CN" sz="1400" dirty="0" smtClean="0">
                  <a:latin typeface="Times New Roman" panose="02020603050405020304" pitchFamily="18" charset="0"/>
                  <a:cs typeface="Times New Roman" panose="02020603050405020304" pitchFamily="18" charset="0"/>
                </a:rPr>
                <a:t>Throughput</a:t>
              </a:r>
              <a:endParaRPr lang="zh-CN" altLang="en-US" sz="1400"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467008" y="3742007"/>
              <a:ext cx="1069848" cy="307777"/>
            </a:xfrm>
            <a:prstGeom prst="rect">
              <a:avLst/>
            </a:prstGeom>
            <a:solidFill>
              <a:schemeClr val="bg2"/>
            </a:solidFill>
          </p:spPr>
          <p:txBody>
            <a:bodyPr wrap="square" rtlCol="0">
              <a:spAutoFit/>
            </a:bodyPr>
            <a:lstStyle/>
            <a:p>
              <a:pPr algn="ctr"/>
              <a:r>
                <a:rPr lang="en-US" altLang="zh-CN" sz="1400" dirty="0" smtClean="0">
                  <a:latin typeface="Times New Roman" panose="02020603050405020304" pitchFamily="18" charset="0"/>
                  <a:cs typeface="Times New Roman" panose="02020603050405020304" pitchFamily="18" charset="0"/>
                </a:rPr>
                <a:t>Latency</a:t>
              </a:r>
              <a:endParaRPr lang="zh-CN" altLang="en-US" sz="1400" dirty="0">
                <a:latin typeface="Times New Roman" panose="02020603050405020304" pitchFamily="18" charset="0"/>
                <a:cs typeface="Times New Roman" panose="02020603050405020304" pitchFamily="18" charset="0"/>
              </a:endParaRPr>
            </a:p>
          </p:txBody>
        </p:sp>
        <p:sp>
          <p:nvSpPr>
            <p:cNvPr id="24" name="矩形 23"/>
            <p:cNvSpPr/>
            <p:nvPr/>
          </p:nvSpPr>
          <p:spPr>
            <a:xfrm>
              <a:off x="11055096" y="1779570"/>
              <a:ext cx="155448" cy="1538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779793" y="1793000"/>
              <a:ext cx="155448" cy="1538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778941" y="3852552"/>
              <a:ext cx="155448" cy="1538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46304" y="6140740"/>
            <a:ext cx="12338304" cy="461665"/>
          </a:xfrm>
          <a:prstGeom prst="rect">
            <a:avLst/>
          </a:prstGeom>
          <a:noFill/>
        </p:spPr>
        <p:txBody>
          <a:bodyPr wrap="square" rtlCol="0">
            <a:spAutoFit/>
          </a:bodyPr>
          <a:lstStyle/>
          <a:p>
            <a:pPr algn="ctr"/>
            <a:r>
              <a:rPr lang="en-US" altLang="zh-CN" sz="2400" dirty="0" smtClean="0">
                <a:latin typeface="Times New Roman" panose="02020603050405020304" pitchFamily="18" charset="0"/>
                <a:cs typeface="Times New Roman" panose="02020603050405020304" pitchFamily="18" charset="0"/>
              </a:rPr>
              <a:t>The test results </a:t>
            </a:r>
            <a:r>
              <a:rPr lang="en-US" altLang="zh-CN" sz="2400" dirty="0">
                <a:latin typeface="Times New Roman" panose="02020603050405020304" pitchFamily="18" charset="0"/>
                <a:cs typeface="Times New Roman" panose="02020603050405020304" pitchFamily="18" charset="0"/>
              </a:rPr>
              <a:t>show that </a:t>
            </a:r>
            <a:r>
              <a:rPr lang="en-US" altLang="zh-CN" sz="2400" dirty="0" smtClean="0">
                <a:latin typeface="Times New Roman" panose="02020603050405020304" pitchFamily="18" charset="0"/>
                <a:cs typeface="Times New Roman" panose="02020603050405020304" pitchFamily="18" charset="0"/>
              </a:rPr>
              <a:t>large-scale </a:t>
            </a:r>
            <a:r>
              <a:rPr lang="en-US" altLang="zh-CN" sz="2400" dirty="0">
                <a:latin typeface="Times New Roman" panose="02020603050405020304" pitchFamily="18" charset="0"/>
                <a:cs typeface="Times New Roman" panose="02020603050405020304" pitchFamily="18" charset="0"/>
              </a:rPr>
              <a:t>RDMA </a:t>
            </a:r>
            <a:r>
              <a:rPr lang="en-US" altLang="zh-CN" sz="2400" dirty="0" smtClean="0">
                <a:latin typeface="Times New Roman" panose="02020603050405020304" pitchFamily="18" charset="0"/>
                <a:cs typeface="Times New Roman" panose="02020603050405020304" pitchFamily="18" charset="0"/>
              </a:rPr>
              <a:t>cross-POD </a:t>
            </a:r>
            <a:r>
              <a:rPr lang="en-US" altLang="zh-CN" sz="2400" dirty="0">
                <a:latin typeface="Times New Roman" panose="02020603050405020304" pitchFamily="18" charset="0"/>
                <a:cs typeface="Times New Roman" panose="02020603050405020304" pitchFamily="18" charset="0"/>
              </a:rPr>
              <a:t>applications </a:t>
            </a:r>
            <a:r>
              <a:rPr lang="en-US" altLang="zh-CN" sz="2400" dirty="0" smtClean="0">
                <a:latin typeface="Times New Roman" panose="02020603050405020304" pitchFamily="18" charset="0"/>
                <a:cs typeface="Times New Roman" panose="02020603050405020304" pitchFamily="18" charset="0"/>
              </a:rPr>
              <a:t>are ready for implementation.</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97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DD3E89B-6618-4A45-990B-AE13A1E34C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659" y="3664935"/>
            <a:ext cx="5553075" cy="3051810"/>
          </a:xfrm>
          <a:prstGeom prst="rect">
            <a:avLst/>
          </a:prstGeom>
          <a:noFill/>
          <a:ln>
            <a:noFill/>
          </a:ln>
        </p:spPr>
      </p:pic>
      <p:sp>
        <p:nvSpPr>
          <p:cNvPr id="5" name="文本框 23">
            <a:extLst>
              <a:ext uri="{FF2B5EF4-FFF2-40B4-BE49-F238E27FC236}">
                <a16:creationId xmlns:a16="http://schemas.microsoft.com/office/drawing/2014/main" xmlns="" id="{A7B03E89-134A-4CD4-BB6F-9C0B6925251E}"/>
              </a:ext>
            </a:extLst>
          </p:cNvPr>
          <p:cNvSpPr txBox="1">
            <a:spLocks noChangeArrowheads="1"/>
          </p:cNvSpPr>
          <p:nvPr/>
        </p:nvSpPr>
        <p:spPr bwMode="auto">
          <a:xfrm>
            <a:off x="335769" y="182254"/>
            <a:ext cx="110095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What’s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NEXT: </a:t>
            </a:r>
          </a:p>
          <a:p>
            <a:r>
              <a:rPr lang="en-US" altLang="zh-CN" sz="2800" b="1" dirty="0" smtClean="0">
                <a:latin typeface="微软雅黑" panose="020B0503020204020204" pitchFamily="34" charset="-122"/>
                <a:ea typeface="微软雅黑" panose="020B0503020204020204" pitchFamily="34" charset="-122"/>
              </a:rPr>
              <a:t>Area </a:t>
            </a:r>
            <a:r>
              <a:rPr lang="en-US" altLang="zh-CN" sz="2800" b="1" dirty="0">
                <a:latin typeface="微软雅黑" panose="020B0503020204020204" pitchFamily="34" charset="-122"/>
                <a:ea typeface="微软雅黑" panose="020B0503020204020204" pitchFamily="34" charset="-122"/>
              </a:rPr>
              <a:t>of Intelligent lossless in Datacenter in ODCC</a:t>
            </a:r>
            <a:endParaRPr lang="zh-CN" altLang="en-US" sz="28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479C102E-A99C-4B57-B7DC-FDB51574210A}"/>
              </a:ext>
            </a:extLst>
          </p:cNvPr>
          <p:cNvSpPr/>
          <p:nvPr/>
        </p:nvSpPr>
        <p:spPr>
          <a:xfrm>
            <a:off x="357951" y="1316736"/>
            <a:ext cx="10008674" cy="53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400" b="1" dirty="0">
                <a:solidFill>
                  <a:srgbClr val="353A3E"/>
                </a:solidFill>
                <a:latin typeface="微软雅黑" panose="020B0503020204020204" pitchFamily="34" charset="-122"/>
                <a:ea typeface="微软雅黑" panose="020B0503020204020204" pitchFamily="34" charset="-122"/>
              </a:rPr>
              <a:t>Area</a:t>
            </a:r>
            <a:r>
              <a:rPr lang="zh-CN" altLang="en-US" sz="1400" b="1" dirty="0">
                <a:solidFill>
                  <a:srgbClr val="353A3E"/>
                </a:solidFill>
                <a:latin typeface="微软雅黑" panose="020B0503020204020204" pitchFamily="34" charset="-122"/>
                <a:ea typeface="微软雅黑" panose="020B0503020204020204" pitchFamily="34" charset="-122"/>
              </a:rPr>
              <a:t> </a:t>
            </a:r>
            <a:r>
              <a:rPr lang="en-US" altLang="zh-CN" sz="1400" b="1" dirty="0">
                <a:solidFill>
                  <a:srgbClr val="353A3E"/>
                </a:solidFill>
                <a:latin typeface="微软雅黑" panose="020B0503020204020204" pitchFamily="34" charset="-122"/>
                <a:ea typeface="微软雅黑" panose="020B0503020204020204" pitchFamily="34" charset="-122"/>
              </a:rPr>
              <a:t>manager</a:t>
            </a:r>
            <a:r>
              <a:rPr lang="zh-CN" altLang="en-US" sz="1400" b="1" dirty="0">
                <a:solidFill>
                  <a:srgbClr val="353A3E"/>
                </a:solidFill>
                <a:latin typeface="微软雅黑" panose="020B0503020204020204" pitchFamily="34" charset="-122"/>
                <a:ea typeface="微软雅黑" panose="020B0503020204020204" pitchFamily="34" charset="-122"/>
              </a:rPr>
              <a:t>：</a:t>
            </a:r>
            <a:endParaRPr lang="en-US" altLang="zh-CN" sz="1400" b="1" dirty="0">
              <a:solidFill>
                <a:srgbClr val="353A3E"/>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353A3E"/>
                </a:solidFill>
                <a:latin typeface="微软雅黑" panose="020B0503020204020204" pitchFamily="34" charset="-122"/>
                <a:ea typeface="微软雅黑" panose="020B0503020204020204" pitchFamily="34" charset="-122"/>
              </a:rPr>
              <a:t>Liang</a:t>
            </a:r>
            <a:r>
              <a:rPr lang="zh-CN" altLang="en-US" sz="1400" dirty="0">
                <a:solidFill>
                  <a:srgbClr val="353A3E"/>
                </a:solidFill>
                <a:latin typeface="微软雅黑" panose="020B0503020204020204" pitchFamily="34" charset="-122"/>
                <a:ea typeface="微软雅黑" panose="020B0503020204020204" pitchFamily="34" charset="-122"/>
              </a:rPr>
              <a:t> </a:t>
            </a:r>
            <a:r>
              <a:rPr lang="en-US" altLang="zh-CN" sz="1400" dirty="0">
                <a:solidFill>
                  <a:srgbClr val="353A3E"/>
                </a:solidFill>
                <a:latin typeface="微软雅黑" panose="020B0503020204020204" pitchFamily="34" charset="-122"/>
                <a:ea typeface="微软雅黑" panose="020B0503020204020204" pitchFamily="34" charset="-122"/>
              </a:rPr>
              <a:t>Guo(CAICT</a:t>
            </a:r>
            <a:r>
              <a:rPr lang="zh-CN" altLang="en-US" sz="1600" dirty="0">
                <a:solidFill>
                  <a:srgbClr val="353A3E"/>
                </a:solidFill>
                <a:latin typeface="微软雅黑" panose="020B0503020204020204" pitchFamily="34" charset="-122"/>
                <a:ea typeface="微软雅黑" panose="020B0503020204020204" pitchFamily="34" charset="-122"/>
              </a:rPr>
              <a:t>）</a:t>
            </a:r>
            <a:endParaRPr lang="en-US" altLang="zh-CN" sz="1600" dirty="0">
              <a:solidFill>
                <a:srgbClr val="353A3E"/>
              </a:solidFill>
              <a:latin typeface="微软雅黑" panose="020B0503020204020204" pitchFamily="34" charset="-122"/>
              <a:ea typeface="微软雅黑" panose="020B0503020204020204" pitchFamily="34" charset="-122"/>
            </a:endParaRPr>
          </a:p>
          <a:p>
            <a:pPr>
              <a:lnSpc>
                <a:spcPct val="150000"/>
              </a:lnSpc>
            </a:pPr>
            <a:r>
              <a:rPr lang="en-US" altLang="zh-CN" sz="1400" b="1" dirty="0">
                <a:solidFill>
                  <a:srgbClr val="353A3E"/>
                </a:solidFill>
                <a:latin typeface="微软雅黑" panose="020B0503020204020204" pitchFamily="34" charset="-122"/>
                <a:ea typeface="微软雅黑" panose="020B0503020204020204" pitchFamily="34" charset="-122"/>
              </a:rPr>
              <a:t>Program manager</a:t>
            </a:r>
            <a:r>
              <a:rPr lang="zh-CN" altLang="en-US" sz="1400" b="1" dirty="0">
                <a:solidFill>
                  <a:srgbClr val="353A3E"/>
                </a:solidFill>
                <a:latin typeface="微软雅黑" panose="020B0503020204020204" pitchFamily="34" charset="-122"/>
                <a:ea typeface="微软雅黑" panose="020B0503020204020204" pitchFamily="34" charset="-122"/>
              </a:rPr>
              <a:t>：</a:t>
            </a:r>
            <a:endParaRPr lang="en-US" altLang="zh-CN" sz="14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400" dirty="0" smtClean="0">
                <a:solidFill>
                  <a:schemeClr val="tx1"/>
                </a:solidFill>
                <a:latin typeface="微软雅黑" panose="020B0503020204020204" pitchFamily="34" charset="-122"/>
                <a:ea typeface="微软雅黑" panose="020B0503020204020204" pitchFamily="34" charset="-122"/>
              </a:rPr>
              <a:t>Liyang Sun</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Huawei</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_ Research on the next generation RDMA switch</a:t>
            </a:r>
          </a:p>
          <a:p>
            <a:pPr>
              <a:lnSpc>
                <a:spcPct val="150000"/>
              </a:lnSpc>
            </a:pPr>
            <a:r>
              <a:rPr lang="en-US" altLang="zh-CN" sz="1400" dirty="0" err="1">
                <a:solidFill>
                  <a:schemeClr val="tx1"/>
                </a:solidFill>
                <a:latin typeface="微软雅黑" panose="020B0503020204020204" pitchFamily="34" charset="-122"/>
                <a:ea typeface="微软雅黑" panose="020B0503020204020204" pitchFamily="34" charset="-122"/>
              </a:rPr>
              <a:t>Ruixue</a:t>
            </a:r>
            <a:r>
              <a:rPr lang="en-US" altLang="zh-CN" sz="1400" dirty="0">
                <a:solidFill>
                  <a:schemeClr val="tx1"/>
                </a:solidFill>
                <a:latin typeface="微软雅黑" panose="020B0503020204020204" pitchFamily="34" charset="-122"/>
                <a:ea typeface="微软雅黑" panose="020B0503020204020204" pitchFamily="34" charset="-122"/>
              </a:rPr>
              <a:t> Wang</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CMCC</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_ Lossless network application scenarios and technical requirements of operators</a:t>
            </a:r>
          </a:p>
          <a:p>
            <a:pPr>
              <a:lnSpc>
                <a:spcPct val="150000"/>
              </a:lnSpc>
            </a:pPr>
            <a:r>
              <a:rPr lang="en-US" altLang="zh-CN" sz="1400" dirty="0" err="1">
                <a:solidFill>
                  <a:schemeClr val="tx1"/>
                </a:solidFill>
                <a:latin typeface="微软雅黑" panose="020B0503020204020204" pitchFamily="34" charset="-122"/>
                <a:ea typeface="微软雅黑" panose="020B0503020204020204" pitchFamily="34" charset="-122"/>
              </a:rPr>
              <a:t>Qingchun</a:t>
            </a:r>
            <a:r>
              <a:rPr lang="zh-CN" altLang="en-US" sz="1400" dirty="0">
                <a:solidFill>
                  <a:schemeClr val="tx1"/>
                </a:solidFill>
                <a:latin typeface="微软雅黑" panose="020B0503020204020204" pitchFamily="34" charset="-122"/>
                <a:ea typeface="微软雅黑" panose="020B0503020204020204" pitchFamily="34" charset="-122"/>
              </a:rPr>
              <a:t> </a:t>
            </a:r>
            <a:r>
              <a:rPr lang="en-US" altLang="zh-CN" sz="1400" dirty="0">
                <a:solidFill>
                  <a:schemeClr val="tx1"/>
                </a:solidFill>
                <a:latin typeface="微软雅黑" panose="020B0503020204020204" pitchFamily="34" charset="-122"/>
                <a:ea typeface="微软雅黑" panose="020B0503020204020204" pitchFamily="34" charset="-122"/>
              </a:rPr>
              <a:t>Song</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Mellanox</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_ White paper of ROCE application in AI</a:t>
            </a:r>
          </a:p>
          <a:p>
            <a:pPr>
              <a:lnSpc>
                <a:spcPct val="150000"/>
              </a:lnSpc>
            </a:pPr>
            <a:r>
              <a:rPr lang="en-US" altLang="zh-CN" sz="1400" b="1" dirty="0">
                <a:solidFill>
                  <a:schemeClr val="tx1"/>
                </a:solidFill>
                <a:latin typeface="微软雅黑" panose="020B0503020204020204" pitchFamily="34" charset="-122"/>
                <a:ea typeface="微软雅黑" panose="020B0503020204020204" pitchFamily="34" charset="-122"/>
              </a:rPr>
              <a:t>Other Contributors</a:t>
            </a:r>
            <a:r>
              <a:rPr lang="zh-CN" altLang="en-US" sz="1400" b="1" dirty="0">
                <a:solidFill>
                  <a:schemeClr val="tx1"/>
                </a:solidFill>
                <a:latin typeface="微软雅黑" panose="020B0503020204020204" pitchFamily="34" charset="-122"/>
                <a:ea typeface="微软雅黑" panose="020B0503020204020204" pitchFamily="34" charset="-122"/>
              </a:rPr>
              <a:t>：</a:t>
            </a:r>
            <a:endParaRPr lang="en-US" altLang="zh-CN" sz="14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rPr>
              <a:t>Feng Gao(Baidu)</a:t>
            </a:r>
          </a:p>
          <a:p>
            <a:pPr>
              <a:lnSpc>
                <a:spcPct val="150000"/>
              </a:lnSpc>
            </a:pPr>
            <a:r>
              <a:rPr lang="en-US" altLang="zh-CN" sz="1400" dirty="0" err="1">
                <a:solidFill>
                  <a:schemeClr val="tx1"/>
                </a:solidFill>
                <a:latin typeface="微软雅黑" panose="020B0503020204020204" pitchFamily="34" charset="-122"/>
                <a:ea typeface="微软雅黑" panose="020B0503020204020204" pitchFamily="34" charset="-122"/>
              </a:rPr>
              <a:t>Zhongping</a:t>
            </a:r>
            <a:r>
              <a:rPr lang="en-US" altLang="zh-CN" sz="1400" dirty="0">
                <a:solidFill>
                  <a:schemeClr val="tx1"/>
                </a:solidFill>
                <a:latin typeface="微软雅黑" panose="020B0503020204020204" pitchFamily="34" charset="-122"/>
                <a:ea typeface="微软雅黑" panose="020B0503020204020204" pitchFamily="34" charset="-122"/>
              </a:rPr>
              <a:t> Wang(</a:t>
            </a:r>
            <a:r>
              <a:rPr lang="en-US" altLang="zh-CN" sz="1400" dirty="0" err="1">
                <a:solidFill>
                  <a:schemeClr val="tx1"/>
                </a:solidFill>
                <a:latin typeface="微软雅黑" panose="020B0503020204020204" pitchFamily="34" charset="-122"/>
                <a:ea typeface="微软雅黑" panose="020B0503020204020204" pitchFamily="34" charset="-122"/>
              </a:rPr>
              <a:t>Meituan</a:t>
            </a:r>
            <a:r>
              <a:rPr lang="en-US" altLang="zh-CN" sz="14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1400" dirty="0" err="1">
                <a:solidFill>
                  <a:schemeClr val="tx1"/>
                </a:solidFill>
                <a:latin typeface="微软雅黑" panose="020B0503020204020204" pitchFamily="34" charset="-122"/>
                <a:ea typeface="微软雅黑" panose="020B0503020204020204" pitchFamily="34" charset="-122"/>
              </a:rPr>
              <a:t>Chuanshen</a:t>
            </a:r>
            <a:r>
              <a:rPr lang="en-US" altLang="zh-CN" sz="1400" dirty="0">
                <a:solidFill>
                  <a:schemeClr val="tx1"/>
                </a:solidFill>
                <a:latin typeface="微软雅黑" panose="020B0503020204020204" pitchFamily="34" charset="-122"/>
                <a:ea typeface="微软雅黑" panose="020B0503020204020204" pitchFamily="34" charset="-122"/>
              </a:rPr>
              <a:t> Cheng(Tencent)</a:t>
            </a:r>
          </a:p>
          <a:p>
            <a:pPr>
              <a:lnSpc>
                <a:spcPct val="150000"/>
              </a:lnSpc>
            </a:pPr>
            <a:r>
              <a:rPr lang="en-US" altLang="zh-CN" sz="1400" dirty="0" err="1">
                <a:solidFill>
                  <a:schemeClr val="tx1"/>
                </a:solidFill>
                <a:latin typeface="微软雅黑" panose="020B0503020204020204" pitchFamily="34" charset="-122"/>
                <a:ea typeface="微软雅黑" panose="020B0503020204020204" pitchFamily="34" charset="-122"/>
              </a:rPr>
              <a:t>Xuequn</a:t>
            </a:r>
            <a:r>
              <a:rPr lang="en-US" altLang="zh-CN" sz="1400" dirty="0">
                <a:solidFill>
                  <a:schemeClr val="tx1"/>
                </a:solidFill>
                <a:latin typeface="微软雅黑" panose="020B0503020204020204" pitchFamily="34" charset="-122"/>
                <a:ea typeface="微软雅黑" panose="020B0503020204020204" pitchFamily="34" charset="-122"/>
              </a:rPr>
              <a:t> Wei(</a:t>
            </a:r>
            <a:r>
              <a:rPr lang="en-US" altLang="zh-CN" sz="1400" dirty="0" err="1">
                <a:solidFill>
                  <a:schemeClr val="tx1"/>
                </a:solidFill>
                <a:latin typeface="微软雅黑" panose="020B0503020204020204" pitchFamily="34" charset="-122"/>
                <a:ea typeface="微软雅黑" panose="020B0503020204020204" pitchFamily="34" charset="-122"/>
              </a:rPr>
              <a:t>Jingdong</a:t>
            </a:r>
            <a:r>
              <a:rPr lang="en-US" altLang="zh-CN" sz="14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1400" dirty="0" err="1">
                <a:solidFill>
                  <a:schemeClr val="tx1"/>
                </a:solidFill>
                <a:latin typeface="微软雅黑" panose="020B0503020204020204" pitchFamily="34" charset="-122"/>
                <a:ea typeface="微软雅黑" panose="020B0503020204020204" pitchFamily="34" charset="-122"/>
              </a:rPr>
              <a:t>Yibing</a:t>
            </a:r>
            <a:r>
              <a:rPr lang="en-US" altLang="zh-CN" sz="1400" dirty="0">
                <a:solidFill>
                  <a:schemeClr val="tx1"/>
                </a:solidFill>
                <a:latin typeface="微软雅黑" panose="020B0503020204020204" pitchFamily="34" charset="-122"/>
                <a:ea typeface="微软雅黑" panose="020B0503020204020204" pitchFamily="34" charset="-122"/>
              </a:rPr>
              <a:t> Jia(</a:t>
            </a:r>
            <a:r>
              <a:rPr lang="en-US" altLang="zh-CN" sz="1400" dirty="0" err="1">
                <a:solidFill>
                  <a:schemeClr val="tx1"/>
                </a:solidFill>
                <a:latin typeface="微软雅黑" panose="020B0503020204020204" pitchFamily="34" charset="-122"/>
                <a:ea typeface="微软雅黑" panose="020B0503020204020204" pitchFamily="34" charset="-122"/>
              </a:rPr>
              <a:t>Kuaishou</a:t>
            </a:r>
            <a:r>
              <a:rPr lang="en-US" altLang="zh-CN" sz="1400"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1400" dirty="0">
                <a:solidFill>
                  <a:schemeClr val="tx1"/>
                </a:solidFill>
                <a:latin typeface="微软雅黑" panose="020B0503020204020204" pitchFamily="34" charset="-122"/>
                <a:ea typeface="微软雅黑" panose="020B0503020204020204" pitchFamily="34" charset="-122"/>
              </a:rPr>
              <a:t>John Liu</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Cisco</a:t>
            </a:r>
            <a:r>
              <a:rPr lang="zh-CN" altLang="en-US" sz="1400" dirty="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400" dirty="0" err="1">
                <a:solidFill>
                  <a:schemeClr val="tx1"/>
                </a:solidFill>
                <a:latin typeface="微软雅黑" panose="020B0503020204020204" pitchFamily="34" charset="-122"/>
                <a:ea typeface="微软雅黑" panose="020B0503020204020204" pitchFamily="34" charset="-122"/>
              </a:rPr>
              <a:t>Zongying</a:t>
            </a:r>
            <a:r>
              <a:rPr lang="en-US" altLang="zh-CN" sz="1400" dirty="0">
                <a:solidFill>
                  <a:schemeClr val="tx1"/>
                </a:solidFill>
                <a:latin typeface="微软雅黑" panose="020B0503020204020204" pitchFamily="34" charset="-122"/>
                <a:ea typeface="微软雅黑" panose="020B0503020204020204" pitchFamily="34" charset="-122"/>
              </a:rPr>
              <a:t> He(Broadcom</a:t>
            </a:r>
            <a:r>
              <a:rPr lang="en-US" altLang="zh-CN" sz="1400" dirty="0" smtClean="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sz="1400" dirty="0" err="1" smtClean="0">
                <a:solidFill>
                  <a:schemeClr val="tx1"/>
                </a:solidFill>
                <a:latin typeface="微软雅黑" panose="020B0503020204020204" pitchFamily="34" charset="-122"/>
                <a:ea typeface="微软雅黑" panose="020B0503020204020204" pitchFamily="34" charset="-122"/>
              </a:rPr>
              <a:t>Jie</a:t>
            </a:r>
            <a:r>
              <a:rPr lang="en-US" altLang="zh-CN" sz="1400" dirty="0" smtClean="0">
                <a:solidFill>
                  <a:schemeClr val="tx1"/>
                </a:solidFill>
                <a:latin typeface="微软雅黑" panose="020B0503020204020204" pitchFamily="34" charset="-122"/>
                <a:ea typeface="微软雅黑" panose="020B0503020204020204" pitchFamily="34" charset="-122"/>
              </a:rPr>
              <a:t> Tang (Xilinx)</a:t>
            </a:r>
          </a:p>
          <a:p>
            <a:pPr>
              <a:lnSpc>
                <a:spcPct val="150000"/>
              </a:lnSpc>
            </a:pPr>
            <a:r>
              <a:rPr lang="en-US" altLang="zh-CN" sz="1400" dirty="0" smtClean="0">
                <a:solidFill>
                  <a:schemeClr val="tx1"/>
                </a:solidFill>
                <a:latin typeface="微软雅黑" panose="020B0503020204020204" pitchFamily="34" charset="-122"/>
                <a:ea typeface="微软雅黑" panose="020B0503020204020204" pitchFamily="34" charset="-122"/>
              </a:rPr>
              <a:t>Kai Li (</a:t>
            </a:r>
            <a:r>
              <a:rPr lang="en-US" altLang="zh-CN" sz="1400" dirty="0" err="1" smtClean="0">
                <a:solidFill>
                  <a:schemeClr val="tx1"/>
                </a:solidFill>
                <a:latin typeface="微软雅黑" panose="020B0503020204020204" pitchFamily="34" charset="-122"/>
                <a:ea typeface="微软雅黑" panose="020B0503020204020204" pitchFamily="34" charset="-122"/>
              </a:rPr>
              <a:t>Keysight</a:t>
            </a:r>
            <a:r>
              <a:rPr lang="en-US" altLang="zh-CN" sz="1400" dirty="0" smtClean="0">
                <a:solidFill>
                  <a:schemeClr val="tx1"/>
                </a:solidFill>
                <a:latin typeface="微软雅黑" panose="020B0503020204020204" pitchFamily="34" charset="-122"/>
                <a:ea typeface="微软雅黑" panose="020B0503020204020204" pitchFamily="34" charset="-122"/>
              </a:rPr>
              <a:t>)</a:t>
            </a:r>
            <a:endParaRPr lang="en-US" altLang="zh-CN" sz="1100" dirty="0"/>
          </a:p>
          <a:p>
            <a:r>
              <a:rPr lang="en-US" altLang="zh-CN" sz="1100" dirty="0"/>
              <a:t>Other</a:t>
            </a:r>
            <a:endParaRPr lang="zh-CN" altLang="en-US" sz="1100" dirty="0"/>
          </a:p>
        </p:txBody>
      </p:sp>
      <p:grpSp>
        <p:nvGrpSpPr>
          <p:cNvPr id="7" name="组合 6">
            <a:extLst>
              <a:ext uri="{FF2B5EF4-FFF2-40B4-BE49-F238E27FC236}">
                <a16:creationId xmlns:a16="http://schemas.microsoft.com/office/drawing/2014/main" xmlns="" id="{579C825E-0EF0-4E50-946B-8090472033AC}"/>
              </a:ext>
            </a:extLst>
          </p:cNvPr>
          <p:cNvGrpSpPr/>
          <p:nvPr/>
        </p:nvGrpSpPr>
        <p:grpSpPr>
          <a:xfrm>
            <a:off x="8528858" y="2119110"/>
            <a:ext cx="3450876" cy="1015766"/>
            <a:chOff x="9005476" y="20395"/>
            <a:chExt cx="3014233" cy="1015766"/>
          </a:xfrm>
        </p:grpSpPr>
        <p:sp>
          <p:nvSpPr>
            <p:cNvPr id="8" name="流程图: 接点 7">
              <a:extLst>
                <a:ext uri="{FF2B5EF4-FFF2-40B4-BE49-F238E27FC236}">
                  <a16:creationId xmlns:a16="http://schemas.microsoft.com/office/drawing/2014/main" xmlns="" id="{E2238D8C-C755-4F80-BD8B-D1A0F0F22329}"/>
                </a:ext>
              </a:extLst>
            </p:cNvPr>
            <p:cNvSpPr/>
            <p:nvPr userDrawn="1"/>
          </p:nvSpPr>
          <p:spPr>
            <a:xfrm>
              <a:off x="11385326" y="310380"/>
              <a:ext cx="634383" cy="632677"/>
            </a:xfrm>
            <a:prstGeom prst="flowChartConnector">
              <a:avLst/>
            </a:prstGeom>
            <a:noFill/>
            <a:ln w="28575">
              <a:solidFill>
                <a:srgbClr val="069D7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等腰三角形 8">
              <a:extLst>
                <a:ext uri="{FF2B5EF4-FFF2-40B4-BE49-F238E27FC236}">
                  <a16:creationId xmlns:a16="http://schemas.microsoft.com/office/drawing/2014/main" xmlns="" id="{F3AA3A60-D2EE-4BDB-A9C0-7E1BC764EEBE}"/>
                </a:ext>
              </a:extLst>
            </p:cNvPr>
            <p:cNvSpPr/>
            <p:nvPr userDrawn="1"/>
          </p:nvSpPr>
          <p:spPr>
            <a:xfrm rot="2341494">
              <a:off x="11328497" y="23596"/>
              <a:ext cx="471861" cy="86394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xmlns="" id="{EA3C7E8B-A319-48E1-A4BA-4A75956ECC9F}"/>
                </a:ext>
              </a:extLst>
            </p:cNvPr>
            <p:cNvGrpSpPr/>
            <p:nvPr userDrawn="1"/>
          </p:nvGrpSpPr>
          <p:grpSpPr>
            <a:xfrm>
              <a:off x="9005476" y="20395"/>
              <a:ext cx="2719412" cy="1015766"/>
              <a:chOff x="2128341" y="721030"/>
              <a:chExt cx="5453061" cy="2605218"/>
            </a:xfrm>
          </p:grpSpPr>
          <p:sp>
            <p:nvSpPr>
              <p:cNvPr id="11" name="文本框 59">
                <a:extLst>
                  <a:ext uri="{FF2B5EF4-FFF2-40B4-BE49-F238E27FC236}">
                    <a16:creationId xmlns:a16="http://schemas.microsoft.com/office/drawing/2014/main" xmlns="" id="{7F92F29B-D521-403F-9235-E4D007B7B396}"/>
                  </a:ext>
                </a:extLst>
              </p:cNvPr>
              <p:cNvSpPr txBox="1"/>
              <p:nvPr/>
            </p:nvSpPr>
            <p:spPr>
              <a:xfrm>
                <a:off x="2128341" y="721030"/>
                <a:ext cx="3783779" cy="1487499"/>
              </a:xfrm>
              <a:prstGeom prst="rect">
                <a:avLst/>
              </a:prstGeom>
              <a:noFill/>
            </p:spPr>
            <p:txBody>
              <a:bodyPr wrap="square" lIns="86683" tIns="43341" rIns="86683" bIns="43341">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69D70"/>
                    </a:solidFill>
                    <a:effectLst/>
                    <a:uLnTx/>
                    <a:uFillTx/>
                    <a:latin typeface="方正小标宋简体" panose="02010601030101010101" pitchFamily="2" charset="-122"/>
                    <a:ea typeface="方正小标宋简体" panose="02010601030101010101" pitchFamily="2" charset="-122"/>
                    <a:cs typeface="Arial" panose="020B0604020202020204" pitchFamily="34" charset="0"/>
                    <a:sym typeface="字魂59号-创粗黑" panose="00000500000000000000" pitchFamily="2" charset="-122"/>
                  </a:rPr>
                  <a:t>ODCC</a:t>
                </a:r>
                <a:endParaRPr kumimoji="0" lang="zh-CN" altLang="en-US" sz="3200" b="1" i="0" u="none" strike="noStrike" kern="1200" cap="none" spc="0" normalizeH="0" baseline="0" noProof="0" dirty="0">
                  <a:ln>
                    <a:noFill/>
                  </a:ln>
                  <a:solidFill>
                    <a:srgbClr val="069D70"/>
                  </a:solidFill>
                  <a:effectLst/>
                  <a:uLnTx/>
                  <a:uFillTx/>
                  <a:latin typeface="方正小标宋简体" panose="02010601030101010101" pitchFamily="2" charset="-122"/>
                  <a:ea typeface="方正小标宋简体" panose="02010601030101010101" pitchFamily="2" charset="-122"/>
                  <a:cs typeface="Arial" panose="020B0604020202020204" pitchFamily="34" charset="0"/>
                  <a:sym typeface="字魂59号-创粗黑" panose="00000500000000000000" pitchFamily="2" charset="-122"/>
                </a:endParaRPr>
              </a:p>
            </p:txBody>
          </p:sp>
          <p:sp>
            <p:nvSpPr>
              <p:cNvPr id="12" name="文本框 59">
                <a:extLst>
                  <a:ext uri="{FF2B5EF4-FFF2-40B4-BE49-F238E27FC236}">
                    <a16:creationId xmlns:a16="http://schemas.microsoft.com/office/drawing/2014/main" xmlns="" id="{56BF7AFA-7136-4167-8ECF-DD2D9741F654}"/>
                  </a:ext>
                </a:extLst>
              </p:cNvPr>
              <p:cNvSpPr txBox="1"/>
              <p:nvPr/>
            </p:nvSpPr>
            <p:spPr>
              <a:xfrm>
                <a:off x="3966077" y="1996624"/>
                <a:ext cx="3237550" cy="1329624"/>
              </a:xfrm>
              <a:prstGeom prst="rect">
                <a:avLst/>
              </a:prstGeom>
              <a:noFill/>
            </p:spPr>
            <p:txBody>
              <a:bodyPr wrap="square" lIns="86683" tIns="43341" rIns="86683" bIns="43341">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69D70"/>
                    </a:solidFill>
                    <a:effectLst/>
                    <a:uLnTx/>
                    <a:uFillTx/>
                    <a:latin typeface="方正小标宋简体" panose="02010601030101010101" pitchFamily="2" charset="-122"/>
                    <a:ea typeface="方正小标宋简体" panose="02010601030101010101" pitchFamily="2" charset="-122"/>
                    <a:cs typeface="Arial" panose="020B0604020202020204" pitchFamily="34" charset="0"/>
                    <a:sym typeface="字魂59号-创粗黑" panose="00000500000000000000" pitchFamily="2" charset="-122"/>
                  </a:rPr>
                  <a:t>冬季全会</a:t>
                </a:r>
              </a:p>
            </p:txBody>
          </p:sp>
          <p:sp>
            <p:nvSpPr>
              <p:cNvPr id="13" name="文本框 59">
                <a:extLst>
                  <a:ext uri="{FF2B5EF4-FFF2-40B4-BE49-F238E27FC236}">
                    <a16:creationId xmlns:a16="http://schemas.microsoft.com/office/drawing/2014/main" xmlns="" id="{70669F91-8703-4A95-9F93-1D4EDE2410D6}"/>
                  </a:ext>
                </a:extLst>
              </p:cNvPr>
              <p:cNvSpPr txBox="1"/>
              <p:nvPr/>
            </p:nvSpPr>
            <p:spPr>
              <a:xfrm>
                <a:off x="5689019" y="1140628"/>
                <a:ext cx="1892383" cy="934932"/>
              </a:xfrm>
              <a:prstGeom prst="rect">
                <a:avLst/>
              </a:prstGeom>
              <a:noFill/>
            </p:spPr>
            <p:txBody>
              <a:bodyPr wrap="square" lIns="86683" tIns="43341" rIns="86683" bIns="43341">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69D70"/>
                    </a:solidFill>
                    <a:effectLst/>
                    <a:uLnTx/>
                    <a:uFillTx/>
                    <a:latin typeface="方正小标宋简体" panose="02010601030101010101" pitchFamily="2" charset="-122"/>
                    <a:ea typeface="方正小标宋简体" panose="02010601030101010101" pitchFamily="2" charset="-122"/>
                    <a:cs typeface="Arial" panose="020B0604020202020204" pitchFamily="34" charset="0"/>
                    <a:sym typeface="字魂59号-创粗黑" panose="00000500000000000000" pitchFamily="2" charset="-122"/>
                  </a:rPr>
                  <a:t>2 0 1 9</a:t>
                </a:r>
                <a:endParaRPr kumimoji="0" lang="zh-CN" altLang="en-US" sz="1800" b="1" i="0" u="none" strike="noStrike" kern="1200" cap="none" spc="0" normalizeH="0" baseline="0" noProof="0" dirty="0">
                  <a:ln>
                    <a:noFill/>
                  </a:ln>
                  <a:solidFill>
                    <a:srgbClr val="069D70"/>
                  </a:solidFill>
                  <a:effectLst/>
                  <a:uLnTx/>
                  <a:uFillTx/>
                  <a:latin typeface="方正小标宋简体" panose="02010601030101010101" pitchFamily="2" charset="-122"/>
                  <a:ea typeface="方正小标宋简体" panose="02010601030101010101" pitchFamily="2" charset="-122"/>
                  <a:cs typeface="Arial" panose="020B0604020202020204" pitchFamily="34" charset="0"/>
                  <a:sym typeface="字魂59号-创粗黑" panose="00000500000000000000" pitchFamily="2" charset="-122"/>
                </a:endParaRPr>
              </a:p>
            </p:txBody>
          </p:sp>
        </p:grpSp>
      </p:grpSp>
    </p:spTree>
    <p:extLst>
      <p:ext uri="{BB962C8B-B14F-4D97-AF65-F5344CB8AC3E}">
        <p14:creationId xmlns:p14="http://schemas.microsoft.com/office/powerpoint/2010/main" val="138570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3">
            <a:extLst>
              <a:ext uri="{FF2B5EF4-FFF2-40B4-BE49-F238E27FC236}">
                <a16:creationId xmlns:a16="http://schemas.microsoft.com/office/drawing/2014/main" xmlns="" id="{E9F77AEA-79AF-43E9-85DD-E3F987BF373D}"/>
              </a:ext>
            </a:extLst>
          </p:cNvPr>
          <p:cNvSpPr txBox="1">
            <a:spLocks noChangeArrowheads="1"/>
          </p:cNvSpPr>
          <p:nvPr/>
        </p:nvSpPr>
        <p:spPr bwMode="auto">
          <a:xfrm>
            <a:off x="435892" y="318871"/>
            <a:ext cx="8978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800" b="1">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en-US" altLang="zh-CN" dirty="0" smtClean="0"/>
              <a:t>Area </a:t>
            </a:r>
            <a:r>
              <a:rPr lang="en-US" altLang="zh-CN" dirty="0"/>
              <a:t>Prospects</a:t>
            </a:r>
            <a:endParaRPr lang="zh-CN" altLang="en-US" dirty="0"/>
          </a:p>
        </p:txBody>
      </p:sp>
      <p:graphicFrame>
        <p:nvGraphicFramePr>
          <p:cNvPr id="3" name="图示 2">
            <a:extLst>
              <a:ext uri="{FF2B5EF4-FFF2-40B4-BE49-F238E27FC236}">
                <a16:creationId xmlns:a16="http://schemas.microsoft.com/office/drawing/2014/main" xmlns="" id="{3938EE38-4AC9-41E0-AD69-D6FC8070C4DB}"/>
              </a:ext>
            </a:extLst>
          </p:cNvPr>
          <p:cNvGraphicFramePr/>
          <p:nvPr>
            <p:extLst>
              <p:ext uri="{D42A27DB-BD31-4B8C-83A1-F6EECF244321}">
                <p14:modId xmlns:p14="http://schemas.microsoft.com/office/powerpoint/2010/main" val="1490028254"/>
              </p:ext>
            </p:extLst>
          </p:nvPr>
        </p:nvGraphicFramePr>
        <p:xfrm>
          <a:off x="1137577" y="986898"/>
          <a:ext cx="99168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37318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2800</TotalTime>
  <Words>858</Words>
  <Application>Microsoft Office PowerPoint</Application>
  <PresentationFormat>宽屏</PresentationFormat>
  <Paragraphs>97</Paragraphs>
  <Slides>10</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等线</vt:lpstr>
      <vt:lpstr>等线 Light</vt:lpstr>
      <vt:lpstr>方正小标宋简体</vt:lpstr>
      <vt:lpstr>黑体</vt:lpstr>
      <vt:lpstr>宋体</vt:lpstr>
      <vt:lpstr>Microsoft YaHei</vt:lpstr>
      <vt:lpstr>Microsoft YaHei</vt:lpstr>
      <vt:lpstr>字魂59号-创粗黑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Guo Ric</dc:creator>
  <cp:lastModifiedBy>Sunliyang (Marcus)</cp:lastModifiedBy>
  <cp:revision>185</cp:revision>
  <dcterms:created xsi:type="dcterms:W3CDTF">2019-10-12T08:38:39Z</dcterms:created>
  <dcterms:modified xsi:type="dcterms:W3CDTF">2019-11-11T06:38:20Z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(3)kvJGEkwuHWb7fjOOc0yCKYn+RNxmgZNGWykDWmjsRFYNO78NUjfmUfu1RAPuhS2fo42CY6SX
TvsimIUggnek/QYMST2A45nJq0YXnMkBHObCcsUgveqWA7PxMgUUisNAvYzfQIbfrMVpSQT1
1oY4YWLet+CvsmXG9LE768JSWC7mt+J7F+RslOb5JlgUsElZuH787g5tQjGkxLOclcUZ2yub
+4ewHoPDxCruthUW85</vt:lpwstr>
  </property>
  <property fmtid="{D5CDD505-2E9C-101B-9397-08002B2CF9AE}" pid="3" name="_2015_ms_pID_7253431">
    <vt:lpwstr>AaJM84xexj56tFrvq2OEjIrfgeAP2X3gw1rIgOvOjCzDg7WaBVPmdJ
gkgmwp/9QkR118Ez02ll8egvdBLZ23YnZZR+dF6xHcyCdKEspU6Xsbjcb3pth6uJ5xPK35aR
WAxoXpbWFI+s1LXwQaYaEc2Rik7Jj/5lSqsWxVzB4bQHwEmVmf9nXby07bZyDKkiD8eQT7bK
NV/NaxxspxDSncRQNpwekl9P+RbCzaLVn/A0</vt:lpwstr>
  </property>
  <property fmtid="{D5CDD505-2E9C-101B-9397-08002B2CF9AE}" pid="4" name="_2015_ms_pID_7253432">
    <vt:lpwstr>Jg==</vt:lpwstr>
  </property>
</Properties>
</file>