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321" r:id="rId3"/>
    <p:sldId id="320" r:id="rId4"/>
    <p:sldId id="322" r:id="rId5"/>
    <p:sldId id="323" r:id="rId6"/>
    <p:sldId id="324" r:id="rId7"/>
    <p:sldId id="267" r:id="rId8"/>
    <p:sldId id="325" r:id="rId9"/>
    <p:sldId id="326" r:id="rId10"/>
    <p:sldId id="264" r:id="rId11"/>
    <p:sldId id="259" r:id="rId12"/>
    <p:sldId id="261" r:id="rId13"/>
    <p:sldId id="327" r:id="rId14"/>
    <p:sldId id="265" r:id="rId15"/>
    <p:sldId id="319" r:id="rId16"/>
    <p:sldId id="312" r:id="rId17"/>
    <p:sldId id="273" r:id="rId18"/>
    <p:sldId id="310" r:id="rId19"/>
    <p:sldId id="311" r:id="rId20"/>
    <p:sldId id="266" r:id="rId21"/>
    <p:sldId id="268" r:id="rId22"/>
    <p:sldId id="270" r:id="rId23"/>
    <p:sldId id="282" r:id="rId24"/>
    <p:sldId id="328" r:id="rId25"/>
    <p:sldId id="260" r:id="rId26"/>
    <p:sldId id="271" r:id="rId27"/>
    <p:sldId id="317" r:id="rId28"/>
    <p:sldId id="313" r:id="rId29"/>
    <p:sldId id="314" r:id="rId30"/>
    <p:sldId id="318" r:id="rId31"/>
    <p:sldId id="315" r:id="rId32"/>
    <p:sldId id="316" r:id="rId33"/>
    <p:sldId id="263" r:id="rId34"/>
    <p:sldId id="329" r:id="rId35"/>
    <p:sldId id="330" r:id="rId36"/>
    <p:sldId id="331" r:id="rId37"/>
    <p:sldId id="275" r:id="rId38"/>
    <p:sldId id="257" r:id="rId39"/>
    <p:sldId id="274" r:id="rId40"/>
    <p:sldId id="33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ongdon" initials="PC" lastIdx="8" clrIdx="0">
    <p:extLst>
      <p:ext uri="{19B8F6BF-5375-455C-9EA6-DF929625EA0E}">
        <p15:presenceInfo xmlns:p15="http://schemas.microsoft.com/office/powerpoint/2012/main" userId="358b8ac633dbc8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0" autoAdjust="0"/>
    <p:restoredTop sz="86327"/>
  </p:normalViewPr>
  <p:slideViewPr>
    <p:cSldViewPr snapToGrid="0" snapToObjects="1">
      <p:cViewPr varScale="1">
        <p:scale>
          <a:sx n="92" d="100"/>
          <a:sy n="92" d="100"/>
        </p:scale>
        <p:origin x="14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1T11:05:14.548" idx="1">
    <p:pos x="558" y="1030"/>
    <p:text>The bullets don't really help me here.  My take-away from this slide is that the roots of congestion can occur anywhere in the fabric and they are dynamic.  There are two types of congestion depending on where the root is at any one time; in-network and incast.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21T11:10:23.618" idx="2">
    <p:pos x="1134" y="1620"/>
    <p:text>People only use PFC for lossless operation, and quite frankly, it isn't used that much.  You could probably add a column to the table called 'strategy' and insert a few words from our bullets and eliminate them.  See next slide as an example of how to eliminate slides 5 and 6 into one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21T11:23:01.228" idx="4">
    <p:pos x="10" y="10"/>
    <p:text>To many slides now, hide this one.  You can talk about consequences wihen disussing the problems.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21T11:27:48.826" idx="6">
    <p:pos x="10" y="10"/>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21T11:28:08.724" idx="7">
    <p:pos x="329" y="1412"/>
    <p:text>A true statement and a good point, ut still not distinguishing in-network from incast</p:text>
    <p:extLst>
      <p:ext uri="{C676402C-5697-4E1C-873F-D02D1690AC5C}">
        <p15:threadingInfo xmlns:p15="http://schemas.microsoft.com/office/powerpoint/2012/main" timeZoneBias="420"/>
      </p:ext>
    </p:extLst>
  </p:cm>
  <p:cm authorId="1" dt="2019-07-21T11:28:37.637" idx="8">
    <p:pos x="10" y="10"/>
    <p:text>I'm looking for something that helps the network and/or end-points understand what type of congestion they are experiencing.  Something like a swithc indicating if it has the root of the congestion tree and what level it is in the topology...   Somehow if this information is included in congestion signals, then we can distinguish the type of congestion and then apply the appropriate mitigation technique.</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27B65-DB2C-5E42-BB69-7D11FB0F4D9D}" type="datetimeFigureOut">
              <a:rPr lang="es-ES" smtClean="0"/>
              <a:t>22/07/2019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D8D-E6D7-124A-B701-C7524E5EDB55}" type="slidenum">
              <a:rPr lang="es-ES" smtClean="0"/>
              <a:t>‹#›</a:t>
            </a:fld>
            <a:endParaRPr lang="es-ES"/>
          </a:p>
        </p:txBody>
      </p:sp>
    </p:spTree>
    <p:extLst>
      <p:ext uri="{BB962C8B-B14F-4D97-AF65-F5344CB8AC3E}">
        <p14:creationId xmlns:p14="http://schemas.microsoft.com/office/powerpoint/2010/main" val="16960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a:t>
            </a:r>
            <a:r>
              <a:rPr lang="es-ES" dirty="0" err="1"/>
              <a:t>Current</a:t>
            </a:r>
            <a:r>
              <a:rPr lang="es-ES" dirty="0"/>
              <a:t> </a:t>
            </a:r>
            <a:r>
              <a:rPr lang="es-ES" dirty="0" err="1"/>
              <a:t>congestion</a:t>
            </a:r>
            <a:r>
              <a:rPr lang="es-ES" dirty="0"/>
              <a:t> control in RoCEv2 (ECN):</a:t>
            </a:r>
          </a:p>
          <a:p>
            <a:r>
              <a:rPr lang="es-ES" dirty="0"/>
              <a:t>    - </a:t>
            </a:r>
            <a:r>
              <a:rPr lang="es-ES" dirty="0" err="1"/>
              <a:t>Packets</a:t>
            </a:r>
            <a:r>
              <a:rPr lang="es-ES" dirty="0"/>
              <a:t> are </a:t>
            </a:r>
            <a:r>
              <a:rPr lang="es-ES" dirty="0" err="1"/>
              <a:t>just</a:t>
            </a:r>
            <a:r>
              <a:rPr lang="es-ES" dirty="0"/>
              <a:t> </a:t>
            </a:r>
            <a:r>
              <a:rPr lang="es-ES" dirty="0" err="1"/>
              <a:t>marked</a:t>
            </a:r>
            <a:r>
              <a:rPr lang="es-ES" dirty="0"/>
              <a:t>, </a:t>
            </a:r>
            <a:r>
              <a:rPr lang="es-ES" dirty="0" err="1"/>
              <a:t>based</a:t>
            </a:r>
            <a:r>
              <a:rPr lang="es-ES" dirty="0"/>
              <a:t> </a:t>
            </a:r>
            <a:r>
              <a:rPr lang="es-ES" dirty="0" err="1"/>
              <a:t>on</a:t>
            </a:r>
            <a:r>
              <a:rPr lang="es-ES" dirty="0"/>
              <a:t> a </a:t>
            </a:r>
            <a:r>
              <a:rPr lang="es-ES" dirty="0" err="1"/>
              <a:t>queue</a:t>
            </a:r>
            <a:r>
              <a:rPr lang="es-ES" dirty="0"/>
              <a:t> </a:t>
            </a:r>
            <a:r>
              <a:rPr lang="es-ES" dirty="0" err="1"/>
              <a:t>threshold</a:t>
            </a:r>
            <a:endParaRPr lang="es-ES" dirty="0"/>
          </a:p>
          <a:p>
            <a:r>
              <a:rPr lang="es-ES" dirty="0"/>
              <a:t>    - Long </a:t>
            </a:r>
            <a:r>
              <a:rPr lang="es-ES" dirty="0" err="1"/>
              <a:t>notification</a:t>
            </a:r>
            <a:r>
              <a:rPr lang="es-ES" dirty="0"/>
              <a:t> </a:t>
            </a:r>
            <a:r>
              <a:rPr lang="es-ES" dirty="0" err="1"/>
              <a:t>delays</a:t>
            </a:r>
            <a:r>
              <a:rPr lang="es-ES" dirty="0"/>
              <a:t>: </a:t>
            </a:r>
            <a:r>
              <a:rPr lang="es-ES" dirty="0" err="1"/>
              <a:t>packets</a:t>
            </a:r>
            <a:r>
              <a:rPr lang="es-ES" dirty="0"/>
              <a:t> </a:t>
            </a:r>
            <a:r>
              <a:rPr lang="es-ES" dirty="0" err="1"/>
              <a:t>have</a:t>
            </a:r>
            <a:r>
              <a:rPr lang="es-ES" dirty="0"/>
              <a:t> to </a:t>
            </a:r>
            <a:r>
              <a:rPr lang="es-ES" dirty="0" err="1"/>
              <a:t>reach</a:t>
            </a:r>
            <a:r>
              <a:rPr lang="es-ES" dirty="0"/>
              <a:t> </a:t>
            </a:r>
            <a:r>
              <a:rPr lang="es-ES" dirty="0" err="1"/>
              <a:t>destination</a:t>
            </a:r>
            <a:r>
              <a:rPr lang="es-ES" dirty="0"/>
              <a:t>, be </a:t>
            </a:r>
            <a:r>
              <a:rPr lang="es-ES" dirty="0" err="1"/>
              <a:t>processed</a:t>
            </a:r>
            <a:r>
              <a:rPr lang="es-ES" dirty="0"/>
              <a:t> at </a:t>
            </a:r>
            <a:r>
              <a:rPr lang="es-ES" dirty="0" err="1"/>
              <a:t>the</a:t>
            </a:r>
            <a:r>
              <a:rPr lang="es-ES" dirty="0"/>
              <a:t> NIC, NIC has to </a:t>
            </a:r>
            <a:r>
              <a:rPr lang="es-ES" dirty="0" err="1"/>
              <a:t>send</a:t>
            </a:r>
            <a:r>
              <a:rPr lang="es-ES" dirty="0"/>
              <a:t> </a:t>
            </a:r>
            <a:r>
              <a:rPr lang="es-ES" dirty="0" err="1"/>
              <a:t>notification</a:t>
            </a:r>
            <a:r>
              <a:rPr lang="es-ES" dirty="0"/>
              <a:t> to </a:t>
            </a:r>
            <a:r>
              <a:rPr lang="es-ES" dirty="0" err="1"/>
              <a:t>the</a:t>
            </a:r>
            <a:r>
              <a:rPr lang="es-ES" dirty="0"/>
              <a:t> </a:t>
            </a:r>
            <a:r>
              <a:rPr lang="es-ES" dirty="0" err="1"/>
              <a:t>source</a:t>
            </a:r>
            <a:r>
              <a:rPr lang="es-ES" dirty="0"/>
              <a:t> NIC</a:t>
            </a:r>
            <a:br>
              <a:rPr lang="es-ES" dirty="0"/>
            </a:br>
            <a:br>
              <a:rPr lang="es-ES" dirty="0"/>
            </a:br>
            <a:r>
              <a:rPr lang="es-ES" dirty="0"/>
              <a:t>2. </a:t>
            </a:r>
            <a:r>
              <a:rPr lang="es-ES" dirty="0" err="1"/>
              <a:t>Consequences</a:t>
            </a:r>
            <a:r>
              <a:rPr lang="es-ES" dirty="0"/>
              <a:t>:</a:t>
            </a:r>
          </a:p>
          <a:p>
            <a:r>
              <a:rPr lang="es-ES" dirty="0"/>
              <a:t>    - </a:t>
            </a:r>
            <a:r>
              <a:rPr lang="es-ES" dirty="0" err="1"/>
              <a:t>Closed-loop</a:t>
            </a:r>
            <a:r>
              <a:rPr lang="es-ES" dirty="0"/>
              <a:t> control </a:t>
            </a:r>
            <a:r>
              <a:rPr lang="es-ES" dirty="0" err="1"/>
              <a:t>system</a:t>
            </a:r>
            <a:r>
              <a:rPr lang="es-ES" dirty="0"/>
              <a:t> </a:t>
            </a:r>
            <a:r>
              <a:rPr lang="es-ES" dirty="0" err="1"/>
              <a:t>with</a:t>
            </a:r>
            <a:r>
              <a:rPr lang="es-ES" dirty="0"/>
              <a:t> </a:t>
            </a:r>
            <a:r>
              <a:rPr lang="es-ES" dirty="0" err="1"/>
              <a:t>long</a:t>
            </a:r>
            <a:r>
              <a:rPr lang="es-ES" dirty="0"/>
              <a:t> </a:t>
            </a:r>
            <a:r>
              <a:rPr lang="es-ES" dirty="0" err="1"/>
              <a:t>delay</a:t>
            </a:r>
            <a:r>
              <a:rPr lang="es-ES" dirty="0"/>
              <a:t> in </a:t>
            </a:r>
            <a:r>
              <a:rPr lang="es-ES" dirty="0" err="1"/>
              <a:t>the</a:t>
            </a:r>
            <a:r>
              <a:rPr lang="es-ES" dirty="0"/>
              <a:t> </a:t>
            </a:r>
            <a:r>
              <a:rPr lang="es-ES" dirty="0" err="1"/>
              <a:t>feedback</a:t>
            </a:r>
            <a:r>
              <a:rPr lang="es-ES" dirty="0"/>
              <a:t> </a:t>
            </a:r>
            <a:r>
              <a:rPr lang="es-ES" dirty="0" err="1"/>
              <a:t>chain</a:t>
            </a:r>
            <a:br>
              <a:rPr lang="es-ES" dirty="0"/>
            </a:br>
            <a:r>
              <a:rPr lang="es-ES" dirty="0"/>
              <a:t>    - </a:t>
            </a:r>
            <a:r>
              <a:rPr lang="es-ES" dirty="0" err="1"/>
              <a:t>By</a:t>
            </a:r>
            <a:r>
              <a:rPr lang="es-ES" dirty="0"/>
              <a:t> </a:t>
            </a:r>
            <a:r>
              <a:rPr lang="es-ES" dirty="0" err="1"/>
              <a:t>the</a:t>
            </a:r>
            <a:r>
              <a:rPr lang="es-ES" dirty="0"/>
              <a:t> time </a:t>
            </a:r>
            <a:r>
              <a:rPr lang="es-ES" dirty="0" err="1"/>
              <a:t>the</a:t>
            </a:r>
            <a:r>
              <a:rPr lang="es-ES" dirty="0"/>
              <a:t> </a:t>
            </a:r>
            <a:r>
              <a:rPr lang="es-ES" dirty="0" err="1"/>
              <a:t>source</a:t>
            </a:r>
            <a:r>
              <a:rPr lang="es-ES" dirty="0"/>
              <a:t> NIC </a:t>
            </a:r>
            <a:r>
              <a:rPr lang="es-ES" dirty="0" err="1"/>
              <a:t>reacts</a:t>
            </a:r>
            <a:r>
              <a:rPr lang="es-ES" dirty="0"/>
              <a:t>, </a:t>
            </a:r>
            <a:r>
              <a:rPr lang="es-ES" dirty="0" err="1"/>
              <a:t>the</a:t>
            </a:r>
            <a:r>
              <a:rPr lang="es-ES" dirty="0"/>
              <a:t> </a:t>
            </a:r>
            <a:r>
              <a:rPr lang="es-ES" dirty="0" err="1"/>
              <a:t>congestion</a:t>
            </a:r>
            <a:r>
              <a:rPr lang="es-ES" dirty="0"/>
              <a:t> </a:t>
            </a:r>
            <a:r>
              <a:rPr lang="es-ES" dirty="0" err="1"/>
              <a:t>tree</a:t>
            </a:r>
            <a:r>
              <a:rPr lang="es-ES" dirty="0"/>
              <a:t> has </a:t>
            </a:r>
            <a:r>
              <a:rPr lang="es-ES" dirty="0" err="1"/>
              <a:t>grown</a:t>
            </a:r>
            <a:r>
              <a:rPr lang="es-ES" dirty="0"/>
              <a:t> </a:t>
            </a:r>
            <a:r>
              <a:rPr lang="es-ES" dirty="0" err="1"/>
              <a:t>significantly</a:t>
            </a:r>
            <a:br>
              <a:rPr lang="es-ES" dirty="0"/>
            </a:br>
            <a:r>
              <a:rPr lang="es-ES" dirty="0"/>
              <a:t>    - </a:t>
            </a:r>
            <a:r>
              <a:rPr lang="es-ES" dirty="0" err="1"/>
              <a:t>Reaction</a:t>
            </a:r>
            <a:r>
              <a:rPr lang="es-ES" dirty="0"/>
              <a:t> </a:t>
            </a:r>
            <a:r>
              <a:rPr lang="es-ES" dirty="0" err="1"/>
              <a:t>based</a:t>
            </a:r>
            <a:r>
              <a:rPr lang="es-ES" dirty="0"/>
              <a:t> </a:t>
            </a:r>
            <a:r>
              <a:rPr lang="es-ES" dirty="0" err="1"/>
              <a:t>on</a:t>
            </a:r>
            <a:r>
              <a:rPr lang="es-ES" dirty="0"/>
              <a:t> </a:t>
            </a:r>
            <a:r>
              <a:rPr lang="es-ES" dirty="0" err="1"/>
              <a:t>possibly</a:t>
            </a:r>
            <a:r>
              <a:rPr lang="es-ES" dirty="0"/>
              <a:t> </a:t>
            </a:r>
            <a:r>
              <a:rPr lang="es-ES" dirty="0" err="1"/>
              <a:t>obsolete</a:t>
            </a:r>
            <a:r>
              <a:rPr lang="es-ES" dirty="0"/>
              <a:t> </a:t>
            </a:r>
            <a:r>
              <a:rPr lang="es-ES" dirty="0" err="1"/>
              <a:t>information</a:t>
            </a:r>
            <a:br>
              <a:rPr lang="es-ES" dirty="0"/>
            </a:br>
            <a:r>
              <a:rPr lang="es-ES" dirty="0"/>
              <a:t>    - </a:t>
            </a:r>
            <a:r>
              <a:rPr lang="es-ES" dirty="0" err="1"/>
              <a:t>Overreaction</a:t>
            </a:r>
            <a:r>
              <a:rPr lang="es-ES" dirty="0"/>
              <a:t> </a:t>
            </a:r>
            <a:r>
              <a:rPr lang="es-ES" dirty="0" err="1"/>
              <a:t>due</a:t>
            </a:r>
            <a:r>
              <a:rPr lang="es-ES" dirty="0"/>
              <a:t> to </a:t>
            </a:r>
            <a:r>
              <a:rPr lang="es-ES" dirty="0" err="1"/>
              <a:t>delayed</a:t>
            </a:r>
            <a:r>
              <a:rPr lang="es-ES" dirty="0"/>
              <a:t> </a:t>
            </a:r>
            <a:r>
              <a:rPr lang="es-ES" dirty="0" err="1"/>
              <a:t>notifications</a:t>
            </a:r>
            <a:br>
              <a:rPr lang="es-ES" dirty="0"/>
            </a:br>
            <a:r>
              <a:rPr lang="es-ES" dirty="0"/>
              <a:t>    - </a:t>
            </a:r>
            <a:r>
              <a:rPr lang="es-ES" dirty="0" err="1"/>
              <a:t>Oscillations</a:t>
            </a:r>
            <a:r>
              <a:rPr lang="es-ES" dirty="0"/>
              <a:t> in </a:t>
            </a:r>
            <a:r>
              <a:rPr lang="es-ES" dirty="0" err="1"/>
              <a:t>the</a:t>
            </a:r>
            <a:r>
              <a:rPr lang="es-ES" dirty="0"/>
              <a:t> </a:t>
            </a:r>
            <a:r>
              <a:rPr lang="es-ES" dirty="0" err="1"/>
              <a:t>injection</a:t>
            </a:r>
            <a:r>
              <a:rPr lang="es-ES" dirty="0"/>
              <a:t> </a:t>
            </a:r>
            <a:r>
              <a:rPr lang="es-ES" dirty="0" err="1"/>
              <a:t>rate</a:t>
            </a:r>
            <a:r>
              <a:rPr lang="es-ES" dirty="0"/>
              <a:t> ---&gt; </a:t>
            </a:r>
            <a:r>
              <a:rPr lang="es-ES" dirty="0" err="1"/>
              <a:t>Low</a:t>
            </a:r>
            <a:r>
              <a:rPr lang="es-ES" dirty="0"/>
              <a:t> </a:t>
            </a:r>
            <a:r>
              <a:rPr lang="es-ES" dirty="0" err="1"/>
              <a:t>throughput</a:t>
            </a:r>
            <a:br>
              <a:rPr lang="es-ES" dirty="0"/>
            </a:br>
            <a:br>
              <a:rPr lang="es-ES" dirty="0"/>
            </a:br>
            <a:r>
              <a:rPr lang="es-ES" dirty="0"/>
              <a:t>3. </a:t>
            </a:r>
            <a:r>
              <a:rPr lang="es-ES" dirty="0" err="1"/>
              <a:t>How</a:t>
            </a:r>
            <a:r>
              <a:rPr lang="es-ES" dirty="0"/>
              <a:t> can </a:t>
            </a:r>
            <a:r>
              <a:rPr lang="es-ES" dirty="0" err="1"/>
              <a:t>we</a:t>
            </a:r>
            <a:r>
              <a:rPr lang="es-ES" dirty="0"/>
              <a:t> </a:t>
            </a:r>
            <a:r>
              <a:rPr lang="es-ES" dirty="0" err="1"/>
              <a:t>improve</a:t>
            </a:r>
            <a:r>
              <a:rPr lang="es-ES" dirty="0"/>
              <a:t> </a:t>
            </a:r>
            <a:r>
              <a:rPr lang="es-ES" dirty="0" err="1"/>
              <a:t>it</a:t>
            </a:r>
            <a:r>
              <a:rPr lang="es-ES" dirty="0"/>
              <a:t>?</a:t>
            </a:r>
            <a:br>
              <a:rPr lang="es-ES" dirty="0"/>
            </a:br>
            <a:r>
              <a:rPr lang="es-ES" dirty="0"/>
              <a:t>    - </a:t>
            </a:r>
            <a:r>
              <a:rPr lang="es-ES" dirty="0" err="1"/>
              <a:t>By</a:t>
            </a:r>
            <a:r>
              <a:rPr lang="es-ES" dirty="0"/>
              <a:t> </a:t>
            </a:r>
            <a:r>
              <a:rPr lang="es-ES" dirty="0" err="1"/>
              <a:t>providing</a:t>
            </a:r>
            <a:r>
              <a:rPr lang="es-ES" dirty="0"/>
              <a:t> more </a:t>
            </a:r>
            <a:r>
              <a:rPr lang="es-ES" dirty="0" err="1"/>
              <a:t>detailed</a:t>
            </a:r>
            <a:r>
              <a:rPr lang="es-ES" dirty="0"/>
              <a:t> </a:t>
            </a:r>
            <a:r>
              <a:rPr lang="es-ES" dirty="0" err="1"/>
              <a:t>feedback</a:t>
            </a:r>
            <a:r>
              <a:rPr lang="es-ES" dirty="0"/>
              <a:t> </a:t>
            </a:r>
            <a:r>
              <a:rPr lang="es-ES" dirty="0" err="1"/>
              <a:t>from</a:t>
            </a:r>
            <a:r>
              <a:rPr lang="es-ES" dirty="0"/>
              <a:t> </a:t>
            </a:r>
            <a:r>
              <a:rPr lang="es-ES" dirty="0" err="1"/>
              <a:t>the</a:t>
            </a:r>
            <a:r>
              <a:rPr lang="es-ES" dirty="0"/>
              <a:t> </a:t>
            </a:r>
            <a:r>
              <a:rPr lang="es-ES" dirty="0" err="1"/>
              <a:t>switches</a:t>
            </a:r>
            <a:br>
              <a:rPr lang="es-ES" dirty="0"/>
            </a:br>
            <a:r>
              <a:rPr lang="es-ES" dirty="0"/>
              <a:t>    - </a:t>
            </a:r>
            <a:r>
              <a:rPr lang="es-ES" dirty="0" err="1"/>
              <a:t>By</a:t>
            </a:r>
            <a:r>
              <a:rPr lang="es-ES" dirty="0"/>
              <a:t> </a:t>
            </a:r>
            <a:r>
              <a:rPr lang="es-ES" dirty="0" err="1"/>
              <a:t>distinguishing</a:t>
            </a:r>
            <a:r>
              <a:rPr lang="es-ES" dirty="0"/>
              <a:t> in-</a:t>
            </a:r>
            <a:r>
              <a:rPr lang="es-ES" dirty="0" err="1"/>
              <a:t>network</a:t>
            </a:r>
            <a:r>
              <a:rPr lang="es-ES" dirty="0"/>
              <a:t> </a:t>
            </a:r>
            <a:r>
              <a:rPr lang="es-ES" dirty="0" err="1"/>
              <a:t>from</a:t>
            </a:r>
            <a:r>
              <a:rPr lang="es-ES" dirty="0"/>
              <a:t> </a:t>
            </a:r>
            <a:r>
              <a:rPr lang="es-ES" dirty="0" err="1"/>
              <a:t>incast</a:t>
            </a:r>
            <a:r>
              <a:rPr lang="es-ES" dirty="0"/>
              <a:t> </a:t>
            </a:r>
            <a:r>
              <a:rPr lang="es-ES" dirty="0" err="1"/>
              <a:t>congestion</a:t>
            </a:r>
            <a:br>
              <a:rPr lang="es-ES" dirty="0"/>
            </a:br>
            <a:r>
              <a:rPr lang="es-ES" dirty="0"/>
              <a:t>    - </a:t>
            </a:r>
            <a:r>
              <a:rPr lang="es-ES" dirty="0" err="1"/>
              <a:t>By</a:t>
            </a:r>
            <a:r>
              <a:rPr lang="es-ES" dirty="0"/>
              <a:t> </a:t>
            </a:r>
            <a:r>
              <a:rPr lang="es-ES" dirty="0" err="1"/>
              <a:t>speeding</a:t>
            </a:r>
            <a:r>
              <a:rPr lang="es-ES" dirty="0"/>
              <a:t> up </a:t>
            </a:r>
            <a:r>
              <a:rPr lang="es-ES" dirty="0" err="1"/>
              <a:t>notifications</a:t>
            </a:r>
            <a:br>
              <a:rPr lang="es-ES" dirty="0"/>
            </a:br>
            <a:r>
              <a:rPr lang="es-ES" dirty="0"/>
              <a:t>    - </a:t>
            </a:r>
            <a:r>
              <a:rPr lang="es-ES" dirty="0" err="1"/>
              <a:t>By</a:t>
            </a:r>
            <a:r>
              <a:rPr lang="es-ES" dirty="0"/>
              <a:t> </a:t>
            </a:r>
            <a:r>
              <a:rPr lang="es-ES" dirty="0" err="1"/>
              <a:t>implementing</a:t>
            </a:r>
            <a:r>
              <a:rPr lang="es-ES" dirty="0"/>
              <a:t> </a:t>
            </a:r>
            <a:r>
              <a:rPr lang="es-ES" dirty="0" err="1"/>
              <a:t>fast</a:t>
            </a:r>
            <a:r>
              <a:rPr lang="es-ES" dirty="0"/>
              <a:t>-response </a:t>
            </a:r>
            <a:r>
              <a:rPr lang="es-ES" dirty="0" err="1"/>
              <a:t>mechanisms</a:t>
            </a:r>
            <a:r>
              <a:rPr lang="es-ES" dirty="0"/>
              <a:t> in </a:t>
            </a:r>
            <a:r>
              <a:rPr lang="es-ES" dirty="0" err="1"/>
              <a:t>the</a:t>
            </a:r>
            <a:r>
              <a:rPr lang="es-ES" dirty="0"/>
              <a:t> </a:t>
            </a:r>
            <a:r>
              <a:rPr lang="es-ES" dirty="0" err="1"/>
              <a:t>switches</a:t>
            </a:r>
            <a:br>
              <a:rPr lang="es-ES" dirty="0"/>
            </a:br>
            <a:br>
              <a:rPr lang="es-ES" dirty="0"/>
            </a:br>
            <a:r>
              <a:rPr lang="es-ES" dirty="0"/>
              <a:t>4. More </a:t>
            </a:r>
            <a:r>
              <a:rPr lang="es-ES" dirty="0" err="1"/>
              <a:t>detailed</a:t>
            </a:r>
            <a:r>
              <a:rPr lang="es-ES" dirty="0"/>
              <a:t> </a:t>
            </a:r>
            <a:r>
              <a:rPr lang="es-ES" dirty="0" err="1"/>
              <a:t>feedback</a:t>
            </a:r>
            <a:br>
              <a:rPr lang="es-ES" dirty="0"/>
            </a:br>
            <a:r>
              <a:rPr lang="es-ES" dirty="0"/>
              <a:t>    - More </a:t>
            </a:r>
            <a:r>
              <a:rPr lang="es-ES" dirty="0" err="1"/>
              <a:t>accurate</a:t>
            </a:r>
            <a:r>
              <a:rPr lang="es-ES" dirty="0"/>
              <a:t> </a:t>
            </a:r>
            <a:r>
              <a:rPr lang="es-ES" dirty="0" err="1"/>
              <a:t>detection</a:t>
            </a:r>
            <a:r>
              <a:rPr lang="es-ES" dirty="0"/>
              <a:t> of </a:t>
            </a:r>
            <a:r>
              <a:rPr lang="es-ES" dirty="0" err="1"/>
              <a:t>packets</a:t>
            </a:r>
            <a:r>
              <a:rPr lang="es-ES" dirty="0"/>
              <a:t> </a:t>
            </a:r>
            <a:r>
              <a:rPr lang="es-ES" dirty="0" err="1"/>
              <a:t>really</a:t>
            </a:r>
            <a:r>
              <a:rPr lang="es-ES" dirty="0"/>
              <a:t> </a:t>
            </a:r>
            <a:r>
              <a:rPr lang="es-ES" dirty="0" err="1"/>
              <a:t>contributing</a:t>
            </a:r>
            <a:r>
              <a:rPr lang="es-ES" dirty="0"/>
              <a:t> to </a:t>
            </a:r>
            <a:r>
              <a:rPr lang="es-ES" dirty="0" err="1"/>
              <a:t>congestion</a:t>
            </a:r>
            <a:r>
              <a:rPr lang="es-ES" dirty="0"/>
              <a:t> (</a:t>
            </a:r>
            <a:r>
              <a:rPr lang="es-ES" dirty="0" err="1"/>
              <a:t>separate</a:t>
            </a:r>
            <a:r>
              <a:rPr lang="es-ES" dirty="0"/>
              <a:t> </a:t>
            </a:r>
            <a:r>
              <a:rPr lang="es-ES" dirty="0" err="1"/>
              <a:t>them</a:t>
            </a:r>
            <a:r>
              <a:rPr lang="es-ES" dirty="0"/>
              <a:t> </a:t>
            </a:r>
            <a:r>
              <a:rPr lang="es-ES" dirty="0" err="1"/>
              <a:t>from</a:t>
            </a:r>
            <a:r>
              <a:rPr lang="es-ES" dirty="0"/>
              <a:t> </a:t>
            </a:r>
            <a:r>
              <a:rPr lang="es-ES" dirty="0" err="1"/>
              <a:t>victim</a:t>
            </a:r>
            <a:r>
              <a:rPr lang="es-ES" dirty="0"/>
              <a:t> </a:t>
            </a:r>
            <a:r>
              <a:rPr lang="es-ES" dirty="0" err="1"/>
              <a:t>packets</a:t>
            </a:r>
            <a:r>
              <a:rPr lang="es-ES" dirty="0"/>
              <a:t>)</a:t>
            </a:r>
            <a:br>
              <a:rPr lang="es-ES" dirty="0"/>
            </a:br>
            <a:r>
              <a:rPr lang="es-ES" dirty="0"/>
              <a:t>    - Record </a:t>
            </a:r>
            <a:r>
              <a:rPr lang="es-ES" dirty="0" err="1"/>
              <a:t>accumulated</a:t>
            </a:r>
            <a:r>
              <a:rPr lang="es-ES" dirty="0"/>
              <a:t> </a:t>
            </a:r>
            <a:r>
              <a:rPr lang="es-ES" dirty="0" err="1"/>
              <a:t>packet</a:t>
            </a:r>
            <a:r>
              <a:rPr lang="es-ES" dirty="0"/>
              <a:t> </a:t>
            </a:r>
            <a:r>
              <a:rPr lang="es-ES" dirty="0" err="1"/>
              <a:t>delay</a:t>
            </a:r>
            <a:r>
              <a:rPr lang="es-ES" dirty="0"/>
              <a:t> in </a:t>
            </a:r>
            <a:r>
              <a:rPr lang="es-ES" dirty="0" err="1"/>
              <a:t>the</a:t>
            </a:r>
            <a:r>
              <a:rPr lang="es-ES" dirty="0"/>
              <a:t> </a:t>
            </a:r>
            <a:r>
              <a:rPr lang="es-ES" dirty="0" err="1"/>
              <a:t>packet</a:t>
            </a:r>
            <a:r>
              <a:rPr lang="es-ES" dirty="0"/>
              <a:t> </a:t>
            </a:r>
            <a:r>
              <a:rPr lang="es-ES" dirty="0" err="1"/>
              <a:t>headers</a:t>
            </a:r>
            <a:r>
              <a:rPr lang="es-ES" dirty="0"/>
              <a:t> and </a:t>
            </a:r>
            <a:r>
              <a:rPr lang="es-ES" dirty="0" err="1"/>
              <a:t>include</a:t>
            </a:r>
            <a:r>
              <a:rPr lang="es-ES" dirty="0"/>
              <a:t> </a:t>
            </a:r>
            <a:r>
              <a:rPr lang="es-ES" dirty="0" err="1"/>
              <a:t>this</a:t>
            </a:r>
            <a:r>
              <a:rPr lang="es-ES" dirty="0"/>
              <a:t> </a:t>
            </a:r>
            <a:r>
              <a:rPr lang="es-ES" dirty="0" err="1"/>
              <a:t>information</a:t>
            </a:r>
            <a:r>
              <a:rPr lang="es-ES" dirty="0"/>
              <a:t> in </a:t>
            </a:r>
            <a:r>
              <a:rPr lang="es-ES" dirty="0" err="1"/>
              <a:t>the</a:t>
            </a:r>
            <a:r>
              <a:rPr lang="es-ES" dirty="0"/>
              <a:t> </a:t>
            </a:r>
            <a:r>
              <a:rPr lang="es-ES" dirty="0" err="1"/>
              <a:t>notifications</a:t>
            </a:r>
            <a:br>
              <a:rPr lang="es-ES" dirty="0"/>
            </a:br>
            <a:endParaRPr lang="es-ES" dirty="0"/>
          </a:p>
          <a:p>
            <a:br>
              <a:rPr lang="es-ES" dirty="0"/>
            </a:br>
            <a:endParaRPr lang="es-ES" dirty="0"/>
          </a:p>
          <a:p>
            <a:endParaRPr lang="es-ES" dirty="0"/>
          </a:p>
        </p:txBody>
      </p:sp>
      <p:sp>
        <p:nvSpPr>
          <p:cNvPr id="4" name="Marcador de número de diapositiva 3"/>
          <p:cNvSpPr>
            <a:spLocks noGrp="1"/>
          </p:cNvSpPr>
          <p:nvPr>
            <p:ph type="sldNum" sz="quarter" idx="5"/>
          </p:nvPr>
        </p:nvSpPr>
        <p:spPr/>
        <p:txBody>
          <a:bodyPr/>
          <a:lstStyle/>
          <a:p>
            <a:fld id="{2D50BD8D-E6D7-124A-B701-C7524E5EDB55}" type="slidenum">
              <a:rPr lang="es-ES" smtClean="0"/>
              <a:t>1</a:t>
            </a:fld>
            <a:endParaRPr lang="es-ES"/>
          </a:p>
        </p:txBody>
      </p:sp>
    </p:spTree>
    <p:extLst>
      <p:ext uri="{BB962C8B-B14F-4D97-AF65-F5344CB8AC3E}">
        <p14:creationId xmlns:p14="http://schemas.microsoft.com/office/powerpoint/2010/main" val="3668873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34</a:t>
            </a:fld>
            <a:endParaRPr lang="zh-CN" altLang="en-US"/>
          </a:p>
        </p:txBody>
      </p:sp>
    </p:spTree>
    <p:extLst>
      <p:ext uri="{BB962C8B-B14F-4D97-AF65-F5344CB8AC3E}">
        <p14:creationId xmlns:p14="http://schemas.microsoft.com/office/powerpoint/2010/main" val="120496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35</a:t>
            </a:fld>
            <a:endParaRPr lang="zh-CN" altLang="en-US"/>
          </a:p>
        </p:txBody>
      </p:sp>
    </p:spTree>
    <p:extLst>
      <p:ext uri="{BB962C8B-B14F-4D97-AF65-F5344CB8AC3E}">
        <p14:creationId xmlns:p14="http://schemas.microsoft.com/office/powerpoint/2010/main" val="322319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36</a:t>
            </a:fld>
            <a:endParaRPr lang="zh-CN" altLang="en-US"/>
          </a:p>
        </p:txBody>
      </p:sp>
    </p:spTree>
    <p:extLst>
      <p:ext uri="{BB962C8B-B14F-4D97-AF65-F5344CB8AC3E}">
        <p14:creationId xmlns:p14="http://schemas.microsoft.com/office/powerpoint/2010/main" val="241755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37</a:t>
            </a:fld>
            <a:endParaRPr lang="zh-CN" altLang="en-US"/>
          </a:p>
        </p:txBody>
      </p:sp>
    </p:spTree>
    <p:extLst>
      <p:ext uri="{BB962C8B-B14F-4D97-AF65-F5344CB8AC3E}">
        <p14:creationId xmlns:p14="http://schemas.microsoft.com/office/powerpoint/2010/main" val="324675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38</a:t>
            </a:fld>
            <a:endParaRPr lang="zh-CN" altLang="en-US"/>
          </a:p>
        </p:txBody>
      </p:sp>
    </p:spTree>
    <p:extLst>
      <p:ext uri="{BB962C8B-B14F-4D97-AF65-F5344CB8AC3E}">
        <p14:creationId xmlns:p14="http://schemas.microsoft.com/office/powerpoint/2010/main" val="200625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58DAAD7-F2E3-4F3F-81B5-26910788B037}" type="slidenum">
              <a:rPr lang="zh-CN" altLang="en-US" smtClean="0"/>
              <a:pPr/>
              <a:t>39</a:t>
            </a:fld>
            <a:endParaRPr lang="zh-CN" altLang="en-US"/>
          </a:p>
        </p:txBody>
      </p:sp>
    </p:spTree>
    <p:extLst>
      <p:ext uri="{BB962C8B-B14F-4D97-AF65-F5344CB8AC3E}">
        <p14:creationId xmlns:p14="http://schemas.microsoft.com/office/powerpoint/2010/main" val="170150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5" name="灯片编号占位符 4"/>
          <p:cNvSpPr>
            <a:spLocks noGrp="1"/>
          </p:cNvSpPr>
          <p:nvPr>
            <p:ph type="sldNum" sz="quarter" idx="11"/>
          </p:nvPr>
        </p:nvSpPr>
        <p:spPr/>
        <p:txBody>
          <a:bodyPr/>
          <a:lstStyle/>
          <a:p>
            <a:fld id="{558DAAD7-F2E3-4F3F-81B5-26910788B037}" type="slidenum">
              <a:rPr lang="zh-CN" altLang="en-US" smtClean="0"/>
              <a:pPr/>
              <a:t>40</a:t>
            </a:fld>
            <a:endParaRPr lang="zh-CN" altLang="en-US"/>
          </a:p>
        </p:txBody>
      </p:sp>
    </p:spTree>
    <p:extLst>
      <p:ext uri="{BB962C8B-B14F-4D97-AF65-F5344CB8AC3E}">
        <p14:creationId xmlns:p14="http://schemas.microsoft.com/office/powerpoint/2010/main" val="144712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a:t>
            </a:r>
            <a:r>
              <a:rPr lang="es-ES" dirty="0" err="1"/>
              <a:t>Current</a:t>
            </a:r>
            <a:r>
              <a:rPr lang="es-ES" dirty="0"/>
              <a:t> </a:t>
            </a:r>
            <a:r>
              <a:rPr lang="es-ES" dirty="0" err="1"/>
              <a:t>congestion</a:t>
            </a:r>
            <a:r>
              <a:rPr lang="es-ES" dirty="0"/>
              <a:t> control in RoCEv2 (ECN):</a:t>
            </a:r>
          </a:p>
          <a:p>
            <a:r>
              <a:rPr lang="es-ES" dirty="0"/>
              <a:t>    - </a:t>
            </a:r>
            <a:r>
              <a:rPr lang="es-ES" dirty="0" err="1"/>
              <a:t>Packets</a:t>
            </a:r>
            <a:r>
              <a:rPr lang="es-ES" dirty="0"/>
              <a:t> are </a:t>
            </a:r>
            <a:r>
              <a:rPr lang="es-ES" dirty="0" err="1"/>
              <a:t>just</a:t>
            </a:r>
            <a:r>
              <a:rPr lang="es-ES" dirty="0"/>
              <a:t> </a:t>
            </a:r>
            <a:r>
              <a:rPr lang="es-ES" dirty="0" err="1"/>
              <a:t>marked</a:t>
            </a:r>
            <a:r>
              <a:rPr lang="es-ES" dirty="0"/>
              <a:t>, </a:t>
            </a:r>
            <a:r>
              <a:rPr lang="es-ES" dirty="0" err="1"/>
              <a:t>based</a:t>
            </a:r>
            <a:r>
              <a:rPr lang="es-ES" dirty="0"/>
              <a:t> </a:t>
            </a:r>
            <a:r>
              <a:rPr lang="es-ES" dirty="0" err="1"/>
              <a:t>on</a:t>
            </a:r>
            <a:r>
              <a:rPr lang="es-ES" dirty="0"/>
              <a:t> a </a:t>
            </a:r>
            <a:r>
              <a:rPr lang="es-ES" dirty="0" err="1"/>
              <a:t>queue</a:t>
            </a:r>
            <a:r>
              <a:rPr lang="es-ES" dirty="0"/>
              <a:t> </a:t>
            </a:r>
            <a:r>
              <a:rPr lang="es-ES" dirty="0" err="1"/>
              <a:t>threshold</a:t>
            </a:r>
            <a:endParaRPr lang="es-ES" dirty="0"/>
          </a:p>
          <a:p>
            <a:r>
              <a:rPr lang="es-ES" dirty="0"/>
              <a:t>    - Long </a:t>
            </a:r>
            <a:r>
              <a:rPr lang="es-ES" dirty="0" err="1"/>
              <a:t>notification</a:t>
            </a:r>
            <a:r>
              <a:rPr lang="es-ES" dirty="0"/>
              <a:t> </a:t>
            </a:r>
            <a:r>
              <a:rPr lang="es-ES" dirty="0" err="1"/>
              <a:t>delays</a:t>
            </a:r>
            <a:r>
              <a:rPr lang="es-ES" dirty="0"/>
              <a:t>: </a:t>
            </a:r>
            <a:r>
              <a:rPr lang="es-ES" dirty="0" err="1"/>
              <a:t>packets</a:t>
            </a:r>
            <a:r>
              <a:rPr lang="es-ES" dirty="0"/>
              <a:t> </a:t>
            </a:r>
            <a:r>
              <a:rPr lang="es-ES" dirty="0" err="1"/>
              <a:t>have</a:t>
            </a:r>
            <a:r>
              <a:rPr lang="es-ES" dirty="0"/>
              <a:t> to </a:t>
            </a:r>
            <a:r>
              <a:rPr lang="es-ES" dirty="0" err="1"/>
              <a:t>reach</a:t>
            </a:r>
            <a:r>
              <a:rPr lang="es-ES" dirty="0"/>
              <a:t> </a:t>
            </a:r>
            <a:r>
              <a:rPr lang="es-ES" dirty="0" err="1"/>
              <a:t>destination</a:t>
            </a:r>
            <a:r>
              <a:rPr lang="es-ES" dirty="0"/>
              <a:t>, be </a:t>
            </a:r>
            <a:r>
              <a:rPr lang="es-ES" dirty="0" err="1"/>
              <a:t>processed</a:t>
            </a:r>
            <a:r>
              <a:rPr lang="es-ES" dirty="0"/>
              <a:t> at </a:t>
            </a:r>
            <a:r>
              <a:rPr lang="es-ES" dirty="0" err="1"/>
              <a:t>the</a:t>
            </a:r>
            <a:r>
              <a:rPr lang="es-ES" dirty="0"/>
              <a:t> NIC, NIC has to </a:t>
            </a:r>
            <a:r>
              <a:rPr lang="es-ES" dirty="0" err="1"/>
              <a:t>send</a:t>
            </a:r>
            <a:r>
              <a:rPr lang="es-ES" dirty="0"/>
              <a:t> </a:t>
            </a:r>
            <a:r>
              <a:rPr lang="es-ES" dirty="0" err="1"/>
              <a:t>notification</a:t>
            </a:r>
            <a:r>
              <a:rPr lang="es-ES" dirty="0"/>
              <a:t> to </a:t>
            </a:r>
            <a:r>
              <a:rPr lang="es-ES" dirty="0" err="1"/>
              <a:t>the</a:t>
            </a:r>
            <a:r>
              <a:rPr lang="es-ES" dirty="0"/>
              <a:t> </a:t>
            </a:r>
            <a:r>
              <a:rPr lang="es-ES" dirty="0" err="1"/>
              <a:t>source</a:t>
            </a:r>
            <a:r>
              <a:rPr lang="es-ES" dirty="0"/>
              <a:t> NIC</a:t>
            </a:r>
            <a:br>
              <a:rPr lang="es-ES" dirty="0"/>
            </a:br>
            <a:br>
              <a:rPr lang="es-ES" dirty="0"/>
            </a:br>
            <a:r>
              <a:rPr lang="es-ES" dirty="0"/>
              <a:t>2. </a:t>
            </a:r>
            <a:r>
              <a:rPr lang="es-ES" dirty="0" err="1"/>
              <a:t>Consequences</a:t>
            </a:r>
            <a:r>
              <a:rPr lang="es-ES" dirty="0"/>
              <a:t>:</a:t>
            </a:r>
          </a:p>
          <a:p>
            <a:r>
              <a:rPr lang="es-ES" dirty="0"/>
              <a:t>    - </a:t>
            </a:r>
            <a:r>
              <a:rPr lang="es-ES" dirty="0" err="1"/>
              <a:t>Closed-loop</a:t>
            </a:r>
            <a:r>
              <a:rPr lang="es-ES" dirty="0"/>
              <a:t> control </a:t>
            </a:r>
            <a:r>
              <a:rPr lang="es-ES" dirty="0" err="1"/>
              <a:t>system</a:t>
            </a:r>
            <a:r>
              <a:rPr lang="es-ES" dirty="0"/>
              <a:t> </a:t>
            </a:r>
            <a:r>
              <a:rPr lang="es-ES" dirty="0" err="1"/>
              <a:t>with</a:t>
            </a:r>
            <a:r>
              <a:rPr lang="es-ES" dirty="0"/>
              <a:t> </a:t>
            </a:r>
            <a:r>
              <a:rPr lang="es-ES" dirty="0" err="1"/>
              <a:t>long</a:t>
            </a:r>
            <a:r>
              <a:rPr lang="es-ES" dirty="0"/>
              <a:t> </a:t>
            </a:r>
            <a:r>
              <a:rPr lang="es-ES" dirty="0" err="1"/>
              <a:t>delay</a:t>
            </a:r>
            <a:r>
              <a:rPr lang="es-ES" dirty="0"/>
              <a:t> in </a:t>
            </a:r>
            <a:r>
              <a:rPr lang="es-ES" dirty="0" err="1"/>
              <a:t>the</a:t>
            </a:r>
            <a:r>
              <a:rPr lang="es-ES" dirty="0"/>
              <a:t> </a:t>
            </a:r>
            <a:r>
              <a:rPr lang="es-ES" dirty="0" err="1"/>
              <a:t>feedback</a:t>
            </a:r>
            <a:r>
              <a:rPr lang="es-ES" dirty="0"/>
              <a:t> </a:t>
            </a:r>
            <a:r>
              <a:rPr lang="es-ES" dirty="0" err="1"/>
              <a:t>chain</a:t>
            </a:r>
            <a:br>
              <a:rPr lang="es-ES" dirty="0"/>
            </a:br>
            <a:r>
              <a:rPr lang="es-ES" dirty="0"/>
              <a:t>    - </a:t>
            </a:r>
            <a:r>
              <a:rPr lang="es-ES" dirty="0" err="1"/>
              <a:t>By</a:t>
            </a:r>
            <a:r>
              <a:rPr lang="es-ES" dirty="0"/>
              <a:t> </a:t>
            </a:r>
            <a:r>
              <a:rPr lang="es-ES" dirty="0" err="1"/>
              <a:t>the</a:t>
            </a:r>
            <a:r>
              <a:rPr lang="es-ES" dirty="0"/>
              <a:t> time </a:t>
            </a:r>
            <a:r>
              <a:rPr lang="es-ES" dirty="0" err="1"/>
              <a:t>the</a:t>
            </a:r>
            <a:r>
              <a:rPr lang="es-ES" dirty="0"/>
              <a:t> </a:t>
            </a:r>
            <a:r>
              <a:rPr lang="es-ES" dirty="0" err="1"/>
              <a:t>source</a:t>
            </a:r>
            <a:r>
              <a:rPr lang="es-ES" dirty="0"/>
              <a:t> NIC </a:t>
            </a:r>
            <a:r>
              <a:rPr lang="es-ES" dirty="0" err="1"/>
              <a:t>reacts</a:t>
            </a:r>
            <a:r>
              <a:rPr lang="es-ES" dirty="0"/>
              <a:t>, </a:t>
            </a:r>
            <a:r>
              <a:rPr lang="es-ES" dirty="0" err="1"/>
              <a:t>the</a:t>
            </a:r>
            <a:r>
              <a:rPr lang="es-ES" dirty="0"/>
              <a:t> </a:t>
            </a:r>
            <a:r>
              <a:rPr lang="es-ES" dirty="0" err="1"/>
              <a:t>congestion</a:t>
            </a:r>
            <a:r>
              <a:rPr lang="es-ES" dirty="0"/>
              <a:t> </a:t>
            </a:r>
            <a:r>
              <a:rPr lang="es-ES" dirty="0" err="1"/>
              <a:t>tree</a:t>
            </a:r>
            <a:r>
              <a:rPr lang="es-ES" dirty="0"/>
              <a:t> has </a:t>
            </a:r>
            <a:r>
              <a:rPr lang="es-ES" dirty="0" err="1"/>
              <a:t>grown</a:t>
            </a:r>
            <a:r>
              <a:rPr lang="es-ES" dirty="0"/>
              <a:t> </a:t>
            </a:r>
            <a:r>
              <a:rPr lang="es-ES" dirty="0" err="1"/>
              <a:t>significantly</a:t>
            </a:r>
            <a:br>
              <a:rPr lang="es-ES" dirty="0"/>
            </a:br>
            <a:r>
              <a:rPr lang="es-ES" dirty="0"/>
              <a:t>    - </a:t>
            </a:r>
            <a:r>
              <a:rPr lang="es-ES" dirty="0" err="1"/>
              <a:t>Reaction</a:t>
            </a:r>
            <a:r>
              <a:rPr lang="es-ES" dirty="0"/>
              <a:t> </a:t>
            </a:r>
            <a:r>
              <a:rPr lang="es-ES" dirty="0" err="1"/>
              <a:t>based</a:t>
            </a:r>
            <a:r>
              <a:rPr lang="es-ES" dirty="0"/>
              <a:t> </a:t>
            </a:r>
            <a:r>
              <a:rPr lang="es-ES" dirty="0" err="1"/>
              <a:t>on</a:t>
            </a:r>
            <a:r>
              <a:rPr lang="es-ES" dirty="0"/>
              <a:t> </a:t>
            </a:r>
            <a:r>
              <a:rPr lang="es-ES" dirty="0" err="1"/>
              <a:t>possibly</a:t>
            </a:r>
            <a:r>
              <a:rPr lang="es-ES" dirty="0"/>
              <a:t> </a:t>
            </a:r>
            <a:r>
              <a:rPr lang="es-ES" dirty="0" err="1"/>
              <a:t>obsolete</a:t>
            </a:r>
            <a:r>
              <a:rPr lang="es-ES" dirty="0"/>
              <a:t> </a:t>
            </a:r>
            <a:r>
              <a:rPr lang="es-ES" dirty="0" err="1"/>
              <a:t>information</a:t>
            </a:r>
            <a:br>
              <a:rPr lang="es-ES" dirty="0"/>
            </a:br>
            <a:r>
              <a:rPr lang="es-ES" dirty="0"/>
              <a:t>    - </a:t>
            </a:r>
            <a:r>
              <a:rPr lang="es-ES" dirty="0" err="1"/>
              <a:t>Overreaction</a:t>
            </a:r>
            <a:r>
              <a:rPr lang="es-ES" dirty="0"/>
              <a:t> </a:t>
            </a:r>
            <a:r>
              <a:rPr lang="es-ES" dirty="0" err="1"/>
              <a:t>due</a:t>
            </a:r>
            <a:r>
              <a:rPr lang="es-ES" dirty="0"/>
              <a:t> to </a:t>
            </a:r>
            <a:r>
              <a:rPr lang="es-ES" dirty="0" err="1"/>
              <a:t>delayed</a:t>
            </a:r>
            <a:r>
              <a:rPr lang="es-ES" dirty="0"/>
              <a:t> </a:t>
            </a:r>
            <a:r>
              <a:rPr lang="es-ES" dirty="0" err="1"/>
              <a:t>notifications</a:t>
            </a:r>
            <a:br>
              <a:rPr lang="es-ES" dirty="0"/>
            </a:br>
            <a:r>
              <a:rPr lang="es-ES" dirty="0"/>
              <a:t>    - </a:t>
            </a:r>
            <a:r>
              <a:rPr lang="es-ES" dirty="0" err="1"/>
              <a:t>Oscillations</a:t>
            </a:r>
            <a:r>
              <a:rPr lang="es-ES" dirty="0"/>
              <a:t> in </a:t>
            </a:r>
            <a:r>
              <a:rPr lang="es-ES" dirty="0" err="1"/>
              <a:t>the</a:t>
            </a:r>
            <a:r>
              <a:rPr lang="es-ES" dirty="0"/>
              <a:t> </a:t>
            </a:r>
            <a:r>
              <a:rPr lang="es-ES" dirty="0" err="1"/>
              <a:t>injection</a:t>
            </a:r>
            <a:r>
              <a:rPr lang="es-ES" dirty="0"/>
              <a:t> </a:t>
            </a:r>
            <a:r>
              <a:rPr lang="es-ES" dirty="0" err="1"/>
              <a:t>rate</a:t>
            </a:r>
            <a:r>
              <a:rPr lang="es-ES" dirty="0"/>
              <a:t> ---&gt; </a:t>
            </a:r>
            <a:r>
              <a:rPr lang="es-ES" dirty="0" err="1"/>
              <a:t>Low</a:t>
            </a:r>
            <a:r>
              <a:rPr lang="es-ES" dirty="0"/>
              <a:t> </a:t>
            </a:r>
            <a:r>
              <a:rPr lang="es-ES" dirty="0" err="1"/>
              <a:t>throughput</a:t>
            </a:r>
            <a:br>
              <a:rPr lang="es-ES" dirty="0"/>
            </a:br>
            <a:br>
              <a:rPr lang="es-ES" dirty="0"/>
            </a:br>
            <a:r>
              <a:rPr lang="es-ES" dirty="0"/>
              <a:t>3. </a:t>
            </a:r>
            <a:r>
              <a:rPr lang="es-ES" dirty="0" err="1"/>
              <a:t>How</a:t>
            </a:r>
            <a:r>
              <a:rPr lang="es-ES" dirty="0"/>
              <a:t> can </a:t>
            </a:r>
            <a:r>
              <a:rPr lang="es-ES" dirty="0" err="1"/>
              <a:t>we</a:t>
            </a:r>
            <a:r>
              <a:rPr lang="es-ES" dirty="0"/>
              <a:t> </a:t>
            </a:r>
            <a:r>
              <a:rPr lang="es-ES" dirty="0" err="1"/>
              <a:t>improve</a:t>
            </a:r>
            <a:r>
              <a:rPr lang="es-ES" dirty="0"/>
              <a:t> </a:t>
            </a:r>
            <a:r>
              <a:rPr lang="es-ES" dirty="0" err="1"/>
              <a:t>it</a:t>
            </a:r>
            <a:r>
              <a:rPr lang="es-ES" dirty="0"/>
              <a:t>?</a:t>
            </a:r>
            <a:br>
              <a:rPr lang="es-ES" dirty="0"/>
            </a:br>
            <a:r>
              <a:rPr lang="es-ES" dirty="0"/>
              <a:t>    - </a:t>
            </a:r>
            <a:r>
              <a:rPr lang="es-ES" dirty="0" err="1"/>
              <a:t>By</a:t>
            </a:r>
            <a:r>
              <a:rPr lang="es-ES" dirty="0"/>
              <a:t> </a:t>
            </a:r>
            <a:r>
              <a:rPr lang="es-ES" dirty="0" err="1"/>
              <a:t>providing</a:t>
            </a:r>
            <a:r>
              <a:rPr lang="es-ES" dirty="0"/>
              <a:t> more </a:t>
            </a:r>
            <a:r>
              <a:rPr lang="es-ES" dirty="0" err="1"/>
              <a:t>detailed</a:t>
            </a:r>
            <a:r>
              <a:rPr lang="es-ES" dirty="0"/>
              <a:t> </a:t>
            </a:r>
            <a:r>
              <a:rPr lang="es-ES" dirty="0" err="1"/>
              <a:t>feedback</a:t>
            </a:r>
            <a:r>
              <a:rPr lang="es-ES" dirty="0"/>
              <a:t> </a:t>
            </a:r>
            <a:r>
              <a:rPr lang="es-ES" dirty="0" err="1"/>
              <a:t>from</a:t>
            </a:r>
            <a:r>
              <a:rPr lang="es-ES" dirty="0"/>
              <a:t> </a:t>
            </a:r>
            <a:r>
              <a:rPr lang="es-ES" dirty="0" err="1"/>
              <a:t>the</a:t>
            </a:r>
            <a:r>
              <a:rPr lang="es-ES" dirty="0"/>
              <a:t> </a:t>
            </a:r>
            <a:r>
              <a:rPr lang="es-ES" dirty="0" err="1"/>
              <a:t>switches</a:t>
            </a:r>
            <a:br>
              <a:rPr lang="es-ES" dirty="0"/>
            </a:br>
            <a:r>
              <a:rPr lang="es-ES" dirty="0"/>
              <a:t>    - </a:t>
            </a:r>
            <a:r>
              <a:rPr lang="es-ES" dirty="0" err="1"/>
              <a:t>By</a:t>
            </a:r>
            <a:r>
              <a:rPr lang="es-ES" dirty="0"/>
              <a:t> </a:t>
            </a:r>
            <a:r>
              <a:rPr lang="es-ES" dirty="0" err="1"/>
              <a:t>distinguishing</a:t>
            </a:r>
            <a:r>
              <a:rPr lang="es-ES" dirty="0"/>
              <a:t> in-</a:t>
            </a:r>
            <a:r>
              <a:rPr lang="es-ES" dirty="0" err="1"/>
              <a:t>network</a:t>
            </a:r>
            <a:r>
              <a:rPr lang="es-ES" dirty="0"/>
              <a:t> </a:t>
            </a:r>
            <a:r>
              <a:rPr lang="es-ES" dirty="0" err="1"/>
              <a:t>from</a:t>
            </a:r>
            <a:r>
              <a:rPr lang="es-ES" dirty="0"/>
              <a:t> </a:t>
            </a:r>
            <a:r>
              <a:rPr lang="es-ES" dirty="0" err="1"/>
              <a:t>incast</a:t>
            </a:r>
            <a:r>
              <a:rPr lang="es-ES" dirty="0"/>
              <a:t> </a:t>
            </a:r>
            <a:r>
              <a:rPr lang="es-ES" dirty="0" err="1"/>
              <a:t>congestion</a:t>
            </a:r>
            <a:br>
              <a:rPr lang="es-ES" dirty="0"/>
            </a:br>
            <a:r>
              <a:rPr lang="es-ES" dirty="0"/>
              <a:t>    - </a:t>
            </a:r>
            <a:r>
              <a:rPr lang="es-ES" dirty="0" err="1"/>
              <a:t>By</a:t>
            </a:r>
            <a:r>
              <a:rPr lang="es-ES" dirty="0"/>
              <a:t> </a:t>
            </a:r>
            <a:r>
              <a:rPr lang="es-ES" dirty="0" err="1"/>
              <a:t>speeding</a:t>
            </a:r>
            <a:r>
              <a:rPr lang="es-ES" dirty="0"/>
              <a:t> up </a:t>
            </a:r>
            <a:r>
              <a:rPr lang="es-ES" dirty="0" err="1"/>
              <a:t>notifications</a:t>
            </a:r>
            <a:br>
              <a:rPr lang="es-ES" dirty="0"/>
            </a:br>
            <a:r>
              <a:rPr lang="es-ES" dirty="0"/>
              <a:t>    - </a:t>
            </a:r>
            <a:r>
              <a:rPr lang="es-ES" dirty="0" err="1"/>
              <a:t>By</a:t>
            </a:r>
            <a:r>
              <a:rPr lang="es-ES" dirty="0"/>
              <a:t> </a:t>
            </a:r>
            <a:r>
              <a:rPr lang="es-ES" dirty="0" err="1"/>
              <a:t>implementing</a:t>
            </a:r>
            <a:r>
              <a:rPr lang="es-ES" dirty="0"/>
              <a:t> </a:t>
            </a:r>
            <a:r>
              <a:rPr lang="es-ES" dirty="0" err="1"/>
              <a:t>fast</a:t>
            </a:r>
            <a:r>
              <a:rPr lang="es-ES" dirty="0"/>
              <a:t>-response </a:t>
            </a:r>
            <a:r>
              <a:rPr lang="es-ES" dirty="0" err="1"/>
              <a:t>mechanisms</a:t>
            </a:r>
            <a:r>
              <a:rPr lang="es-ES" dirty="0"/>
              <a:t> in </a:t>
            </a:r>
            <a:r>
              <a:rPr lang="es-ES" dirty="0" err="1"/>
              <a:t>the</a:t>
            </a:r>
            <a:r>
              <a:rPr lang="es-ES" dirty="0"/>
              <a:t> </a:t>
            </a:r>
            <a:r>
              <a:rPr lang="es-ES" dirty="0" err="1"/>
              <a:t>switches</a:t>
            </a:r>
            <a:br>
              <a:rPr lang="es-ES" dirty="0"/>
            </a:br>
            <a:br>
              <a:rPr lang="es-ES" dirty="0"/>
            </a:br>
            <a:r>
              <a:rPr lang="es-ES" dirty="0"/>
              <a:t>4. More </a:t>
            </a:r>
            <a:r>
              <a:rPr lang="es-ES" dirty="0" err="1"/>
              <a:t>detailed</a:t>
            </a:r>
            <a:r>
              <a:rPr lang="es-ES" dirty="0"/>
              <a:t> </a:t>
            </a:r>
            <a:r>
              <a:rPr lang="es-ES" dirty="0" err="1"/>
              <a:t>feedback</a:t>
            </a:r>
            <a:br>
              <a:rPr lang="es-ES" dirty="0"/>
            </a:br>
            <a:r>
              <a:rPr lang="es-ES" dirty="0"/>
              <a:t>    - More </a:t>
            </a:r>
            <a:r>
              <a:rPr lang="es-ES" dirty="0" err="1"/>
              <a:t>accurate</a:t>
            </a:r>
            <a:r>
              <a:rPr lang="es-ES" dirty="0"/>
              <a:t> </a:t>
            </a:r>
            <a:r>
              <a:rPr lang="es-ES" dirty="0" err="1"/>
              <a:t>detection</a:t>
            </a:r>
            <a:r>
              <a:rPr lang="es-ES" dirty="0"/>
              <a:t> of </a:t>
            </a:r>
            <a:r>
              <a:rPr lang="es-ES" dirty="0" err="1"/>
              <a:t>packets</a:t>
            </a:r>
            <a:r>
              <a:rPr lang="es-ES" dirty="0"/>
              <a:t> </a:t>
            </a:r>
            <a:r>
              <a:rPr lang="es-ES" dirty="0" err="1"/>
              <a:t>really</a:t>
            </a:r>
            <a:r>
              <a:rPr lang="es-ES" dirty="0"/>
              <a:t> </a:t>
            </a:r>
            <a:r>
              <a:rPr lang="es-ES" dirty="0" err="1"/>
              <a:t>contributing</a:t>
            </a:r>
            <a:r>
              <a:rPr lang="es-ES" dirty="0"/>
              <a:t> to </a:t>
            </a:r>
            <a:r>
              <a:rPr lang="es-ES" dirty="0" err="1"/>
              <a:t>congestion</a:t>
            </a:r>
            <a:r>
              <a:rPr lang="es-ES" dirty="0"/>
              <a:t> (</a:t>
            </a:r>
            <a:r>
              <a:rPr lang="es-ES" dirty="0" err="1"/>
              <a:t>separate</a:t>
            </a:r>
            <a:r>
              <a:rPr lang="es-ES" dirty="0"/>
              <a:t> </a:t>
            </a:r>
            <a:r>
              <a:rPr lang="es-ES" dirty="0" err="1"/>
              <a:t>them</a:t>
            </a:r>
            <a:r>
              <a:rPr lang="es-ES" dirty="0"/>
              <a:t> </a:t>
            </a:r>
            <a:r>
              <a:rPr lang="es-ES" dirty="0" err="1"/>
              <a:t>from</a:t>
            </a:r>
            <a:r>
              <a:rPr lang="es-ES" dirty="0"/>
              <a:t> </a:t>
            </a:r>
            <a:r>
              <a:rPr lang="es-ES" dirty="0" err="1"/>
              <a:t>victim</a:t>
            </a:r>
            <a:r>
              <a:rPr lang="es-ES" dirty="0"/>
              <a:t> </a:t>
            </a:r>
            <a:r>
              <a:rPr lang="es-ES" dirty="0" err="1"/>
              <a:t>packets</a:t>
            </a:r>
            <a:r>
              <a:rPr lang="es-ES" dirty="0"/>
              <a:t>)</a:t>
            </a:r>
            <a:br>
              <a:rPr lang="es-ES" dirty="0"/>
            </a:br>
            <a:r>
              <a:rPr lang="es-ES" dirty="0"/>
              <a:t>    - Record </a:t>
            </a:r>
            <a:r>
              <a:rPr lang="es-ES" dirty="0" err="1"/>
              <a:t>accumulated</a:t>
            </a:r>
            <a:r>
              <a:rPr lang="es-ES" dirty="0"/>
              <a:t> </a:t>
            </a:r>
            <a:r>
              <a:rPr lang="es-ES" dirty="0" err="1"/>
              <a:t>packet</a:t>
            </a:r>
            <a:r>
              <a:rPr lang="es-ES" dirty="0"/>
              <a:t> </a:t>
            </a:r>
            <a:r>
              <a:rPr lang="es-ES" dirty="0" err="1"/>
              <a:t>delay</a:t>
            </a:r>
            <a:r>
              <a:rPr lang="es-ES" dirty="0"/>
              <a:t> in </a:t>
            </a:r>
            <a:r>
              <a:rPr lang="es-ES" dirty="0" err="1"/>
              <a:t>the</a:t>
            </a:r>
            <a:r>
              <a:rPr lang="es-ES" dirty="0"/>
              <a:t> </a:t>
            </a:r>
            <a:r>
              <a:rPr lang="es-ES" dirty="0" err="1"/>
              <a:t>packet</a:t>
            </a:r>
            <a:r>
              <a:rPr lang="es-ES" dirty="0"/>
              <a:t> </a:t>
            </a:r>
            <a:r>
              <a:rPr lang="es-ES" dirty="0" err="1"/>
              <a:t>headers</a:t>
            </a:r>
            <a:r>
              <a:rPr lang="es-ES" dirty="0"/>
              <a:t> and </a:t>
            </a:r>
            <a:r>
              <a:rPr lang="es-ES" dirty="0" err="1"/>
              <a:t>include</a:t>
            </a:r>
            <a:r>
              <a:rPr lang="es-ES" dirty="0"/>
              <a:t> </a:t>
            </a:r>
            <a:r>
              <a:rPr lang="es-ES" dirty="0" err="1"/>
              <a:t>this</a:t>
            </a:r>
            <a:r>
              <a:rPr lang="es-ES" dirty="0"/>
              <a:t> </a:t>
            </a:r>
            <a:r>
              <a:rPr lang="es-ES" dirty="0" err="1"/>
              <a:t>information</a:t>
            </a:r>
            <a:r>
              <a:rPr lang="es-ES" dirty="0"/>
              <a:t> in </a:t>
            </a:r>
            <a:r>
              <a:rPr lang="es-ES" dirty="0" err="1"/>
              <a:t>the</a:t>
            </a:r>
            <a:r>
              <a:rPr lang="es-ES" dirty="0"/>
              <a:t> </a:t>
            </a:r>
            <a:r>
              <a:rPr lang="es-ES" dirty="0" err="1"/>
              <a:t>notifications</a:t>
            </a:r>
            <a:br>
              <a:rPr lang="es-ES" dirty="0"/>
            </a:br>
            <a:endParaRPr lang="es-ES" dirty="0"/>
          </a:p>
          <a:p>
            <a:br>
              <a:rPr lang="es-ES" dirty="0"/>
            </a:br>
            <a:endParaRPr lang="es-ES" dirty="0"/>
          </a:p>
          <a:p>
            <a:endParaRPr lang="es-ES" dirty="0"/>
          </a:p>
        </p:txBody>
      </p:sp>
      <p:sp>
        <p:nvSpPr>
          <p:cNvPr id="4" name="Marcador de número de diapositiva 3"/>
          <p:cNvSpPr>
            <a:spLocks noGrp="1"/>
          </p:cNvSpPr>
          <p:nvPr>
            <p:ph type="sldNum" sz="quarter" idx="5"/>
          </p:nvPr>
        </p:nvSpPr>
        <p:spPr/>
        <p:txBody>
          <a:bodyPr/>
          <a:lstStyle/>
          <a:p>
            <a:fld id="{2D50BD8D-E6D7-124A-B701-C7524E5EDB55}" type="slidenum">
              <a:rPr lang="es-ES" smtClean="0"/>
              <a:t>5</a:t>
            </a:fld>
            <a:endParaRPr lang="es-ES"/>
          </a:p>
        </p:txBody>
      </p:sp>
    </p:spTree>
    <p:extLst>
      <p:ext uri="{BB962C8B-B14F-4D97-AF65-F5344CB8AC3E}">
        <p14:creationId xmlns:p14="http://schemas.microsoft.com/office/powerpoint/2010/main" val="366887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0BD8D-E6D7-124A-B701-C7524E5EDB55}" type="slidenum">
              <a:rPr lang="es-ES" smtClean="0"/>
              <a:t>6</a:t>
            </a:fld>
            <a:endParaRPr lang="es-ES"/>
          </a:p>
        </p:txBody>
      </p:sp>
    </p:spTree>
    <p:extLst>
      <p:ext uri="{BB962C8B-B14F-4D97-AF65-F5344CB8AC3E}">
        <p14:creationId xmlns:p14="http://schemas.microsoft.com/office/powerpoint/2010/main" val="269658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R"/>
            </a:pPr>
            <a:r>
              <a:rPr lang="en-US" dirty="0"/>
              <a:t>I want to illustrate with this slide the the delay introduced by the ECN closed-loop approach.</a:t>
            </a:r>
          </a:p>
          <a:p>
            <a:pPr marL="228600" indent="-228600">
              <a:buAutoNum type="arabicParenR"/>
            </a:pPr>
            <a:r>
              <a:rPr lang="en-US" dirty="0"/>
              <a:t>By the time the actual congestion occurs, the traffic status in the network, and by so the congestion dynamics may have changed.</a:t>
            </a:r>
          </a:p>
          <a:p>
            <a:pPr marL="228600" indent="-228600">
              <a:buAutoNum type="arabicParenR"/>
            </a:pPr>
            <a:r>
              <a:rPr lang="en-US" dirty="0"/>
              <a:t>Let’s think about the nature of DCNs: size or number of sever nodes interconnected, the network topology and offered paths diversity, the routing algorithm. All these properties, make it more difficult for ECN to react property. </a:t>
            </a:r>
          </a:p>
          <a:p>
            <a:pPr marL="228600" indent="-228600">
              <a:buAutoNum type="arabicParenR"/>
            </a:pPr>
            <a:r>
              <a:rPr lang="en-US" dirty="0"/>
              <a:t>Configuration and tuning in these environments can be painful.</a:t>
            </a:r>
          </a:p>
        </p:txBody>
      </p:sp>
      <p:sp>
        <p:nvSpPr>
          <p:cNvPr id="4" name="Marcador de número de diapositiva 3"/>
          <p:cNvSpPr>
            <a:spLocks noGrp="1"/>
          </p:cNvSpPr>
          <p:nvPr>
            <p:ph type="sldNum" sz="quarter" idx="5"/>
          </p:nvPr>
        </p:nvSpPr>
        <p:spPr/>
        <p:txBody>
          <a:bodyPr/>
          <a:lstStyle/>
          <a:p>
            <a:fld id="{2D50BD8D-E6D7-124A-B701-C7524E5EDB55}" type="slidenum">
              <a:rPr lang="es-ES" smtClean="0"/>
              <a:t>10</a:t>
            </a:fld>
            <a:endParaRPr lang="es-ES"/>
          </a:p>
        </p:txBody>
      </p:sp>
    </p:spTree>
    <p:extLst>
      <p:ext uri="{BB962C8B-B14F-4D97-AF65-F5344CB8AC3E}">
        <p14:creationId xmlns:p14="http://schemas.microsoft.com/office/powerpoint/2010/main" val="48534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D50BD8D-E6D7-124A-B701-C7524E5EDB55}" type="slidenum">
              <a:rPr lang="es-ES" smtClean="0"/>
              <a:t>12</a:t>
            </a:fld>
            <a:endParaRPr lang="es-ES"/>
          </a:p>
        </p:txBody>
      </p:sp>
    </p:spTree>
    <p:extLst>
      <p:ext uri="{BB962C8B-B14F-4D97-AF65-F5344CB8AC3E}">
        <p14:creationId xmlns:p14="http://schemas.microsoft.com/office/powerpoint/2010/main" val="399138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 successful strategy for reducing congestion impact on network performance should be focused on </a:t>
            </a:r>
            <a:r>
              <a:rPr lang="en-US" b="1" dirty="0">
                <a:highlight>
                  <a:srgbClr val="FFFF00"/>
                </a:highlight>
              </a:rPr>
              <a:t>preventing HOL blocking immediately, while congestion trees are drained </a:t>
            </a:r>
            <a:r>
              <a:rPr lang="en-US" dirty="0">
                <a:highlight>
                  <a:srgbClr val="FFFF00"/>
                </a:highlight>
              </a:rPr>
              <a:t>(e.g. by an ECN-like approach).</a:t>
            </a:r>
          </a:p>
          <a:p>
            <a:endParaRPr lang="en-US" dirty="0"/>
          </a:p>
        </p:txBody>
      </p:sp>
      <p:sp>
        <p:nvSpPr>
          <p:cNvPr id="4" name="Marcador de número de diapositiva 3"/>
          <p:cNvSpPr>
            <a:spLocks noGrp="1"/>
          </p:cNvSpPr>
          <p:nvPr>
            <p:ph type="sldNum" sz="quarter" idx="5"/>
          </p:nvPr>
        </p:nvSpPr>
        <p:spPr/>
        <p:txBody>
          <a:bodyPr/>
          <a:lstStyle/>
          <a:p>
            <a:fld id="{2D50BD8D-E6D7-124A-B701-C7524E5EDB55}" type="slidenum">
              <a:rPr lang="es-ES" smtClean="0"/>
              <a:t>22</a:t>
            </a:fld>
            <a:endParaRPr lang="es-ES"/>
          </a:p>
        </p:txBody>
      </p:sp>
    </p:spTree>
    <p:extLst>
      <p:ext uri="{BB962C8B-B14F-4D97-AF65-F5344CB8AC3E}">
        <p14:creationId xmlns:p14="http://schemas.microsoft.com/office/powerpoint/2010/main" val="138275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Studying congestion dynamics is crucial to face congestion problems</a:t>
            </a:r>
          </a:p>
        </p:txBody>
      </p:sp>
      <p:sp>
        <p:nvSpPr>
          <p:cNvPr id="4" name="Marcador de número de diapositiva 3"/>
          <p:cNvSpPr>
            <a:spLocks noGrp="1"/>
          </p:cNvSpPr>
          <p:nvPr>
            <p:ph type="sldNum" sz="quarter" idx="5"/>
          </p:nvPr>
        </p:nvSpPr>
        <p:spPr/>
        <p:txBody>
          <a:bodyPr/>
          <a:lstStyle/>
          <a:p>
            <a:fld id="{2D50BD8D-E6D7-124A-B701-C7524E5EDB55}" type="slidenum">
              <a:rPr lang="es-ES" smtClean="0"/>
              <a:t>23</a:t>
            </a:fld>
            <a:endParaRPr lang="es-ES"/>
          </a:p>
        </p:txBody>
      </p:sp>
    </p:spTree>
    <p:extLst>
      <p:ext uri="{BB962C8B-B14F-4D97-AF65-F5344CB8AC3E}">
        <p14:creationId xmlns:p14="http://schemas.microsoft.com/office/powerpoint/2010/main" val="369588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IPPM for packet header stamping at </a:t>
            </a:r>
            <a:r>
              <a:rPr lang="en-US" dirty="0" err="1"/>
              <a:t>swtiches</a:t>
            </a:r>
            <a:r>
              <a:rPr lang="en-US" dirty="0"/>
              <a:t>.</a:t>
            </a:r>
          </a:p>
        </p:txBody>
      </p:sp>
      <p:sp>
        <p:nvSpPr>
          <p:cNvPr id="4" name="Marcador de número de diapositiva 3"/>
          <p:cNvSpPr>
            <a:spLocks noGrp="1"/>
          </p:cNvSpPr>
          <p:nvPr>
            <p:ph type="sldNum" sz="quarter" idx="5"/>
          </p:nvPr>
        </p:nvSpPr>
        <p:spPr/>
        <p:txBody>
          <a:bodyPr/>
          <a:lstStyle/>
          <a:p>
            <a:fld id="{2D50BD8D-E6D7-124A-B701-C7524E5EDB55}" type="slidenum">
              <a:rPr lang="es-ES" smtClean="0"/>
              <a:t>28</a:t>
            </a:fld>
            <a:endParaRPr lang="es-ES"/>
          </a:p>
        </p:txBody>
      </p:sp>
    </p:spTree>
    <p:extLst>
      <p:ext uri="{BB962C8B-B14F-4D97-AF65-F5344CB8AC3E}">
        <p14:creationId xmlns:p14="http://schemas.microsoft.com/office/powerpoint/2010/main" val="237626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D50BD8D-E6D7-124A-B701-C7524E5EDB55}" type="slidenum">
              <a:rPr lang="es-ES" smtClean="0"/>
              <a:t>33</a:t>
            </a:fld>
            <a:endParaRPr lang="es-ES"/>
          </a:p>
        </p:txBody>
      </p:sp>
    </p:spTree>
    <p:extLst>
      <p:ext uri="{BB962C8B-B14F-4D97-AF65-F5344CB8AC3E}">
        <p14:creationId xmlns:p14="http://schemas.microsoft.com/office/powerpoint/2010/main" val="315817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noProof="0"/>
              <a:t>Haga clic para modificar el estilo de título del patrón</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Haga clic para modificar el estilo de subtítulo del patrón</a:t>
            </a:r>
          </a:p>
        </p:txBody>
      </p:sp>
    </p:spTree>
    <p:extLst>
      <p:ext uri="{BB962C8B-B14F-4D97-AF65-F5344CB8AC3E}">
        <p14:creationId xmlns:p14="http://schemas.microsoft.com/office/powerpoint/2010/main" val="29952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872F1B08-9AA2-804F-9049-0CF613FEDB92}" type="slidenum">
              <a:rPr lang="es-ES" smtClean="0"/>
              <a:t>‹#›</a:t>
            </a:fld>
            <a:endParaRPr lang="es-ES"/>
          </a:p>
        </p:txBody>
      </p:sp>
      <p:sp>
        <p:nvSpPr>
          <p:cNvPr id="7" name="Footer Placeholder 4">
            <a:extLst>
              <a:ext uri="{FF2B5EF4-FFF2-40B4-BE49-F238E27FC236}">
                <a16:creationId xmlns:a16="http://schemas.microsoft.com/office/drawing/2014/main" id="{D983935B-9159-8F4B-9CCB-D68AA5C7D844}"/>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83119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872F1B08-9AA2-804F-9049-0CF613FEDB92}" type="slidenum">
              <a:rPr lang="es-ES" smtClean="0"/>
              <a:t>‹#›</a:t>
            </a:fld>
            <a:endParaRPr lang="es-ES"/>
          </a:p>
        </p:txBody>
      </p:sp>
      <p:sp>
        <p:nvSpPr>
          <p:cNvPr id="7" name="Footer Placeholder 4">
            <a:extLst>
              <a:ext uri="{FF2B5EF4-FFF2-40B4-BE49-F238E27FC236}">
                <a16:creationId xmlns:a16="http://schemas.microsoft.com/office/drawing/2014/main" id="{51652CED-37E0-AE4B-B474-44874C4EE933}"/>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306627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96066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90309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Haga clic para modificar el estilo de título del patrón</a:t>
            </a:r>
          </a:p>
        </p:txBody>
      </p:sp>
      <p:sp>
        <p:nvSpPr>
          <p:cNvPr id="3" name="Content Placeholder 2"/>
          <p:cNvSpPr>
            <a:spLocks noGrp="1"/>
          </p:cNvSpPr>
          <p:nvPr>
            <p:ph idx="1"/>
          </p:nvPr>
        </p:nvSpPr>
        <p:spPr/>
        <p:txBody>
          <a:bodyPr/>
          <a:lstStyle/>
          <a:p>
            <a:pPr lvl="0"/>
            <a:r>
              <a:rPr lang="en-US" noProof="0"/>
              <a:t>Haga clic para modificar los estilos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12" name="Footer Placeholder 4">
            <a:extLst>
              <a:ext uri="{FF2B5EF4-FFF2-40B4-BE49-F238E27FC236}">
                <a16:creationId xmlns:a16="http://schemas.microsoft.com/office/drawing/2014/main" id="{EB5EAB68-E7B7-8047-9FEC-7DFF13C2D3BD}"/>
              </a:ext>
            </a:extLst>
          </p:cNvPr>
          <p:cNvSpPr>
            <a:spLocks noGrp="1"/>
          </p:cNvSpPr>
          <p:nvPr>
            <p:ph type="ftr" sz="quarter" idx="3"/>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n-US" noProof="0"/>
              <a:t>NENDICA Plenary, July 2019, Vienna, Austria</a:t>
            </a:r>
          </a:p>
        </p:txBody>
      </p:sp>
      <p:sp>
        <p:nvSpPr>
          <p:cNvPr id="13" name="Slide Number Placeholder 5">
            <a:extLst>
              <a:ext uri="{FF2B5EF4-FFF2-40B4-BE49-F238E27FC236}">
                <a16:creationId xmlns:a16="http://schemas.microsoft.com/office/drawing/2014/main" id="{004E391C-4EE7-2548-9B9D-21F1171A8A9D}"/>
              </a:ext>
            </a:extLst>
          </p:cNvPr>
          <p:cNvSpPr>
            <a:spLocks noGrp="1"/>
          </p:cNvSpPr>
          <p:nvPr>
            <p:ph type="sldNum" sz="quarter" idx="4"/>
          </p:nvPr>
        </p:nvSpPr>
        <p:spPr>
          <a:xfrm>
            <a:off x="7742582" y="6356351"/>
            <a:ext cx="772767" cy="365125"/>
          </a:xfrm>
          <a:prstGeom prst="rect">
            <a:avLst/>
          </a:prstGeom>
        </p:spPr>
        <p:txBody>
          <a:bodyPr vert="horz" lIns="91440" tIns="45720" rIns="91440" bIns="45720" rtlCol="0" anchor="ctr"/>
          <a:lstStyle>
            <a:lvl1pPr algn="r">
              <a:defRPr sz="1200" b="1">
                <a:solidFill>
                  <a:schemeClr val="accent5">
                    <a:lumMod val="75000"/>
                  </a:schemeClr>
                </a:solidFill>
              </a:defRPr>
            </a:lvl1pPr>
          </a:lstStyle>
          <a:p>
            <a:fld id="{872F1B08-9AA2-804F-9049-0CF613FEDB92}" type="slidenum">
              <a:rPr lang="en-US" noProof="0" smtClean="0"/>
              <a:pPr/>
              <a:t>‹#›</a:t>
            </a:fld>
            <a:endParaRPr lang="en-US" noProof="0"/>
          </a:p>
        </p:txBody>
      </p:sp>
    </p:spTree>
    <p:extLst>
      <p:ext uri="{BB962C8B-B14F-4D97-AF65-F5344CB8AC3E}">
        <p14:creationId xmlns:p14="http://schemas.microsoft.com/office/powerpoint/2010/main" val="36365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Footer Placeholder 4">
            <a:extLst>
              <a:ext uri="{FF2B5EF4-FFF2-40B4-BE49-F238E27FC236}">
                <a16:creationId xmlns:a16="http://schemas.microsoft.com/office/drawing/2014/main" id="{1E0F93A1-2A7A-2047-B37A-C76A0CBF9FE7}"/>
              </a:ext>
            </a:extLst>
          </p:cNvPr>
          <p:cNvSpPr>
            <a:spLocks noGrp="1"/>
          </p:cNvSpPr>
          <p:nvPr>
            <p:ph type="ftr" sz="quarter" idx="3"/>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
        <p:nvSpPr>
          <p:cNvPr id="10" name="Slide Number Placeholder 5">
            <a:extLst>
              <a:ext uri="{FF2B5EF4-FFF2-40B4-BE49-F238E27FC236}">
                <a16:creationId xmlns:a16="http://schemas.microsoft.com/office/drawing/2014/main" id="{4FF82815-B5FB-1B47-977B-A7C365868505}"/>
              </a:ext>
            </a:extLst>
          </p:cNvPr>
          <p:cNvSpPr>
            <a:spLocks noGrp="1"/>
          </p:cNvSpPr>
          <p:nvPr>
            <p:ph type="sldNum" sz="quarter" idx="4"/>
          </p:nvPr>
        </p:nvSpPr>
        <p:spPr>
          <a:xfrm>
            <a:off x="7742582" y="6356351"/>
            <a:ext cx="772767" cy="365125"/>
          </a:xfrm>
          <a:prstGeom prst="rect">
            <a:avLst/>
          </a:prstGeom>
        </p:spPr>
        <p:txBody>
          <a:bodyPr vert="horz" lIns="91440" tIns="45720" rIns="91440" bIns="45720" rtlCol="0" anchor="ctr"/>
          <a:lstStyle>
            <a:lvl1pPr algn="r">
              <a:defRPr sz="1200" b="1">
                <a:solidFill>
                  <a:schemeClr val="accent5">
                    <a:lumMod val="75000"/>
                  </a:schemeClr>
                </a:solidFill>
              </a:defRPr>
            </a:lvl1pPr>
          </a:lstStyle>
          <a:p>
            <a:fld id="{872F1B08-9AA2-804F-9049-0CF613FEDB92}" type="slidenum">
              <a:rPr lang="es-ES" smtClean="0"/>
              <a:pPr/>
              <a:t>‹#›</a:t>
            </a:fld>
            <a:endParaRPr lang="es-ES"/>
          </a:p>
        </p:txBody>
      </p:sp>
    </p:spTree>
    <p:extLst>
      <p:ext uri="{BB962C8B-B14F-4D97-AF65-F5344CB8AC3E}">
        <p14:creationId xmlns:p14="http://schemas.microsoft.com/office/powerpoint/2010/main" val="363737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Footer Placeholder 4">
            <a:extLst>
              <a:ext uri="{FF2B5EF4-FFF2-40B4-BE49-F238E27FC236}">
                <a16:creationId xmlns:a16="http://schemas.microsoft.com/office/drawing/2014/main" id="{B2A7D687-24B1-B74A-8314-2C5C7425CAA3}"/>
              </a:ext>
            </a:extLst>
          </p:cNvPr>
          <p:cNvSpPr>
            <a:spLocks noGrp="1"/>
          </p:cNvSpPr>
          <p:nvPr>
            <p:ph type="ftr" sz="quarter" idx="3"/>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
        <p:nvSpPr>
          <p:cNvPr id="9" name="Slide Number Placeholder 5">
            <a:extLst>
              <a:ext uri="{FF2B5EF4-FFF2-40B4-BE49-F238E27FC236}">
                <a16:creationId xmlns:a16="http://schemas.microsoft.com/office/drawing/2014/main" id="{B3A4B234-AF27-F747-9A15-CD226F71FD6D}"/>
              </a:ext>
            </a:extLst>
          </p:cNvPr>
          <p:cNvSpPr>
            <a:spLocks noGrp="1"/>
          </p:cNvSpPr>
          <p:nvPr>
            <p:ph type="sldNum" sz="quarter" idx="4"/>
          </p:nvPr>
        </p:nvSpPr>
        <p:spPr>
          <a:xfrm>
            <a:off x="7742582" y="6356351"/>
            <a:ext cx="772767" cy="365125"/>
          </a:xfrm>
          <a:prstGeom prst="rect">
            <a:avLst/>
          </a:prstGeom>
        </p:spPr>
        <p:txBody>
          <a:bodyPr vert="horz" lIns="91440" tIns="45720" rIns="91440" bIns="45720" rtlCol="0" anchor="ctr"/>
          <a:lstStyle>
            <a:lvl1pPr algn="r">
              <a:defRPr sz="1200" b="1">
                <a:solidFill>
                  <a:schemeClr val="accent5">
                    <a:lumMod val="75000"/>
                  </a:schemeClr>
                </a:solidFill>
              </a:defRPr>
            </a:lvl1pPr>
          </a:lstStyle>
          <a:p>
            <a:fld id="{872F1B08-9AA2-804F-9049-0CF613FEDB92}" type="slidenum">
              <a:rPr lang="es-ES" smtClean="0"/>
              <a:pPr/>
              <a:t>‹#›</a:t>
            </a:fld>
            <a:endParaRPr lang="es-ES"/>
          </a:p>
        </p:txBody>
      </p:sp>
    </p:spTree>
    <p:extLst>
      <p:ext uri="{BB962C8B-B14F-4D97-AF65-F5344CB8AC3E}">
        <p14:creationId xmlns:p14="http://schemas.microsoft.com/office/powerpoint/2010/main" val="107800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Footer Placeholder 4">
            <a:extLst>
              <a:ext uri="{FF2B5EF4-FFF2-40B4-BE49-F238E27FC236}">
                <a16:creationId xmlns:a16="http://schemas.microsoft.com/office/drawing/2014/main" id="{BAFCE148-6AC7-4D40-8FCD-CBCEBADC8668}"/>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
        <p:nvSpPr>
          <p:cNvPr id="11" name="Slide Number Placeholder 5">
            <a:extLst>
              <a:ext uri="{FF2B5EF4-FFF2-40B4-BE49-F238E27FC236}">
                <a16:creationId xmlns:a16="http://schemas.microsoft.com/office/drawing/2014/main" id="{A663774B-083D-374D-8EA7-D33CB3B4AF18}"/>
              </a:ext>
            </a:extLst>
          </p:cNvPr>
          <p:cNvSpPr>
            <a:spLocks noGrp="1"/>
          </p:cNvSpPr>
          <p:nvPr>
            <p:ph type="sldNum" sz="quarter" idx="11"/>
          </p:nvPr>
        </p:nvSpPr>
        <p:spPr>
          <a:xfrm>
            <a:off x="7742582" y="6356351"/>
            <a:ext cx="772767" cy="365125"/>
          </a:xfrm>
          <a:prstGeom prst="rect">
            <a:avLst/>
          </a:prstGeom>
        </p:spPr>
        <p:txBody>
          <a:bodyPr vert="horz" lIns="91440" tIns="45720" rIns="91440" bIns="45720" rtlCol="0" anchor="ctr"/>
          <a:lstStyle>
            <a:lvl1pPr algn="r">
              <a:defRPr sz="1200" b="1">
                <a:solidFill>
                  <a:schemeClr val="accent5">
                    <a:lumMod val="75000"/>
                  </a:schemeClr>
                </a:solidFill>
              </a:defRPr>
            </a:lvl1pPr>
          </a:lstStyle>
          <a:p>
            <a:fld id="{872F1B08-9AA2-804F-9049-0CF613FEDB92}" type="slidenum">
              <a:rPr lang="es-ES" smtClean="0"/>
              <a:pPr/>
              <a:t>‹#›</a:t>
            </a:fld>
            <a:endParaRPr lang="es-ES"/>
          </a:p>
        </p:txBody>
      </p:sp>
    </p:spTree>
    <p:extLst>
      <p:ext uri="{BB962C8B-B14F-4D97-AF65-F5344CB8AC3E}">
        <p14:creationId xmlns:p14="http://schemas.microsoft.com/office/powerpoint/2010/main" val="25888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5" name="Slide Number Placeholder 4"/>
          <p:cNvSpPr>
            <a:spLocks noGrp="1"/>
          </p:cNvSpPr>
          <p:nvPr>
            <p:ph type="sldNum" sz="quarter" idx="12"/>
          </p:nvPr>
        </p:nvSpPr>
        <p:spPr/>
        <p:txBody>
          <a:bodyPr/>
          <a:lstStyle/>
          <a:p>
            <a:fld id="{872F1B08-9AA2-804F-9049-0CF613FEDB92}" type="slidenum">
              <a:rPr lang="es-ES" smtClean="0"/>
              <a:t>‹#›</a:t>
            </a:fld>
            <a:endParaRPr lang="es-ES"/>
          </a:p>
        </p:txBody>
      </p:sp>
      <p:sp>
        <p:nvSpPr>
          <p:cNvPr id="6" name="Footer Placeholder 4">
            <a:extLst>
              <a:ext uri="{FF2B5EF4-FFF2-40B4-BE49-F238E27FC236}">
                <a16:creationId xmlns:a16="http://schemas.microsoft.com/office/drawing/2014/main" id="{DD18AB81-BDF7-E946-90D2-2ADCE67CED84}"/>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358886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2F1B08-9AA2-804F-9049-0CF613FEDB92}" type="slidenum">
              <a:rPr lang="es-ES" smtClean="0"/>
              <a:t>‹#›</a:t>
            </a:fld>
            <a:endParaRPr lang="es-ES"/>
          </a:p>
        </p:txBody>
      </p:sp>
      <p:sp>
        <p:nvSpPr>
          <p:cNvPr id="5" name="Footer Placeholder 4">
            <a:extLst>
              <a:ext uri="{FF2B5EF4-FFF2-40B4-BE49-F238E27FC236}">
                <a16:creationId xmlns:a16="http://schemas.microsoft.com/office/drawing/2014/main" id="{2FD9BC93-81AC-0E47-A969-3D185117C646}"/>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384782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Slide Number Placeholder 6"/>
          <p:cNvSpPr>
            <a:spLocks noGrp="1"/>
          </p:cNvSpPr>
          <p:nvPr>
            <p:ph type="sldNum" sz="quarter" idx="12"/>
          </p:nvPr>
        </p:nvSpPr>
        <p:spPr/>
        <p:txBody>
          <a:bodyPr/>
          <a:lstStyle/>
          <a:p>
            <a:fld id="{872F1B08-9AA2-804F-9049-0CF613FEDB92}" type="slidenum">
              <a:rPr lang="es-ES" smtClean="0"/>
              <a:t>‹#›</a:t>
            </a:fld>
            <a:endParaRPr lang="es-ES"/>
          </a:p>
        </p:txBody>
      </p:sp>
      <p:sp>
        <p:nvSpPr>
          <p:cNvPr id="8" name="Footer Placeholder 4">
            <a:extLst>
              <a:ext uri="{FF2B5EF4-FFF2-40B4-BE49-F238E27FC236}">
                <a16:creationId xmlns:a16="http://schemas.microsoft.com/office/drawing/2014/main" id="{7856797E-37C8-1C46-BBFF-84D97CBCD721}"/>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182591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Slide Number Placeholder 6"/>
          <p:cNvSpPr>
            <a:spLocks noGrp="1"/>
          </p:cNvSpPr>
          <p:nvPr>
            <p:ph type="sldNum" sz="quarter" idx="12"/>
          </p:nvPr>
        </p:nvSpPr>
        <p:spPr/>
        <p:txBody>
          <a:bodyPr/>
          <a:lstStyle/>
          <a:p>
            <a:fld id="{872F1B08-9AA2-804F-9049-0CF613FEDB92}" type="slidenum">
              <a:rPr lang="es-ES" smtClean="0"/>
              <a:t>‹#›</a:t>
            </a:fld>
            <a:endParaRPr lang="es-ES"/>
          </a:p>
        </p:txBody>
      </p:sp>
      <p:sp>
        <p:nvSpPr>
          <p:cNvPr id="8" name="Footer Placeholder 4">
            <a:extLst>
              <a:ext uri="{FF2B5EF4-FFF2-40B4-BE49-F238E27FC236}">
                <a16:creationId xmlns:a16="http://schemas.microsoft.com/office/drawing/2014/main" id="{E2205852-206C-8B4B-8EA1-A9113C341AEC}"/>
              </a:ext>
            </a:extLst>
          </p:cNvPr>
          <p:cNvSpPr>
            <a:spLocks noGrp="1"/>
          </p:cNvSpPr>
          <p:nvPr>
            <p:ph type="ftr" sz="quarter" idx="10"/>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s-ES"/>
              <a:t>NENDICA Plenary, July 2019, Vienna, Austria</a:t>
            </a:r>
            <a:endParaRPr lang="es-ES" dirty="0"/>
          </a:p>
        </p:txBody>
      </p:sp>
    </p:spTree>
    <p:extLst>
      <p:ext uri="{BB962C8B-B14F-4D97-AF65-F5344CB8AC3E}">
        <p14:creationId xmlns:p14="http://schemas.microsoft.com/office/powerpoint/2010/main" val="3802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noProof="0"/>
              <a:t>Haga clic para modificar el estilo de título del patrón</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noProof="0"/>
              <a:t>Haga clic para modificar los estilos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5" name="Footer Placeholder 4"/>
          <p:cNvSpPr>
            <a:spLocks noGrp="1"/>
          </p:cNvSpPr>
          <p:nvPr>
            <p:ph type="ftr" sz="quarter" idx="3"/>
          </p:nvPr>
        </p:nvSpPr>
        <p:spPr>
          <a:xfrm>
            <a:off x="628651" y="6356351"/>
            <a:ext cx="6994662" cy="365125"/>
          </a:xfrm>
          <a:prstGeom prst="rect">
            <a:avLst/>
          </a:prstGeom>
        </p:spPr>
        <p:txBody>
          <a:bodyPr vert="horz" lIns="91440" tIns="45720" rIns="91440" bIns="45720" rtlCol="0" anchor="ctr"/>
          <a:lstStyle>
            <a:lvl1pPr algn="ctr">
              <a:defRPr sz="1200" b="1">
                <a:solidFill>
                  <a:schemeClr val="accent5">
                    <a:lumMod val="75000"/>
                  </a:schemeClr>
                </a:solidFill>
              </a:defRPr>
            </a:lvl1pPr>
          </a:lstStyle>
          <a:p>
            <a:pPr algn="l"/>
            <a:r>
              <a:rPr lang="en-US" noProof="0"/>
              <a:t>NENDICA Plenary, July 2019, Vienna, Austria</a:t>
            </a:r>
            <a:endParaRPr lang="en-US" noProof="0" dirty="0"/>
          </a:p>
        </p:txBody>
      </p:sp>
      <p:sp>
        <p:nvSpPr>
          <p:cNvPr id="6" name="Slide Number Placeholder 5"/>
          <p:cNvSpPr>
            <a:spLocks noGrp="1"/>
          </p:cNvSpPr>
          <p:nvPr>
            <p:ph type="sldNum" sz="quarter" idx="4"/>
          </p:nvPr>
        </p:nvSpPr>
        <p:spPr>
          <a:xfrm>
            <a:off x="7742582" y="6356351"/>
            <a:ext cx="772767" cy="365125"/>
          </a:xfrm>
          <a:prstGeom prst="rect">
            <a:avLst/>
          </a:prstGeom>
        </p:spPr>
        <p:txBody>
          <a:bodyPr vert="horz" lIns="91440" tIns="45720" rIns="91440" bIns="45720" rtlCol="0" anchor="ctr"/>
          <a:lstStyle>
            <a:lvl1pPr algn="r">
              <a:defRPr sz="1200" b="1">
                <a:solidFill>
                  <a:schemeClr val="accent5">
                    <a:lumMod val="75000"/>
                  </a:schemeClr>
                </a:solidFill>
              </a:defRPr>
            </a:lvl1pPr>
          </a:lstStyle>
          <a:p>
            <a:fld id="{872F1B08-9AA2-804F-9049-0CF613FEDB92}" type="slidenum">
              <a:rPr lang="en-US" noProof="0" smtClean="0"/>
              <a:pPr/>
              <a:t>‹#›</a:t>
            </a:fld>
            <a:endParaRPr lang="en-US" noProof="0"/>
          </a:p>
        </p:txBody>
      </p:sp>
    </p:spTree>
    <p:extLst>
      <p:ext uri="{BB962C8B-B14F-4D97-AF65-F5344CB8AC3E}">
        <p14:creationId xmlns:p14="http://schemas.microsoft.com/office/powerpoint/2010/main" val="1026362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ools.ietf.org/html/rfc3168" TargetMode="External"/><Relationship Id="rId2" Type="http://schemas.openxmlformats.org/officeDocument/2006/relationships/hyperlink" Target="https://mentor.ieee.org/802.1/dcn/19/1-19-0012-00-ICne-congestion-management-for-ethernet-based-lossless-datacenter-networks.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z-escudero-sahuquillo-ci-internetworking-0718-v1.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ietf.org/privacy-policy/" TargetMode="External"/><Relationship Id="rId3" Type="http://schemas.openxmlformats.org/officeDocument/2006/relationships/hyperlink" Target="https://www.rfc-editor.org/info/bcp9" TargetMode="External"/><Relationship Id="rId7" Type="http://schemas.openxmlformats.org/officeDocument/2006/relationships/hyperlink" Target="https://www.rfc-editor.org/info/bcp79" TargetMode="External"/><Relationship Id="rId2" Type="http://schemas.openxmlformats.org/officeDocument/2006/relationships/hyperlink" Target="https://www.ietf.org/contact/ombudsteam/" TargetMode="External"/><Relationship Id="rId1" Type="http://schemas.openxmlformats.org/officeDocument/2006/relationships/slideLayout" Target="../slideLayouts/slideLayout2.xml"/><Relationship Id="rId6" Type="http://schemas.openxmlformats.org/officeDocument/2006/relationships/hyperlink" Target="https://www.rfc-editor.org/info/bcp78" TargetMode="External"/><Relationship Id="rId5" Type="http://schemas.openxmlformats.org/officeDocument/2006/relationships/hyperlink" Target="https://www.rfc-editor.org/info/bcp54" TargetMode="External"/><Relationship Id="rId4" Type="http://schemas.openxmlformats.org/officeDocument/2006/relationships/hyperlink" Target="https://www.rfc-editor.org/info/bcp2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zoom.us/u/aeo5yUZXg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448DE79-4CD5-B745-8070-2AC4023551A1}"/>
              </a:ext>
            </a:extLst>
          </p:cNvPr>
          <p:cNvSpPr>
            <a:spLocks noGrp="1"/>
          </p:cNvSpPr>
          <p:nvPr>
            <p:ph type="subTitle" idx="1"/>
          </p:nvPr>
        </p:nvSpPr>
        <p:spPr>
          <a:xfrm>
            <a:off x="574127" y="4064001"/>
            <a:ext cx="7995746" cy="2133599"/>
          </a:xfrm>
        </p:spPr>
        <p:txBody>
          <a:bodyPr>
            <a:normAutofit/>
          </a:bodyPr>
          <a:lstStyle/>
          <a:p>
            <a:r>
              <a:rPr lang="en-US" dirty="0"/>
              <a:t>Paul Congdon (Tallac Networks)</a:t>
            </a:r>
          </a:p>
        </p:txBody>
      </p:sp>
      <p:sp>
        <p:nvSpPr>
          <p:cNvPr id="5" name="Title 4">
            <a:extLst>
              <a:ext uri="{FF2B5EF4-FFF2-40B4-BE49-F238E27FC236}">
                <a16:creationId xmlns:a16="http://schemas.microsoft.com/office/drawing/2014/main" id="{22066C32-B417-48B1-BAC7-D3BFA8405DE4}"/>
              </a:ext>
            </a:extLst>
          </p:cNvPr>
          <p:cNvSpPr>
            <a:spLocks noGrp="1"/>
          </p:cNvSpPr>
          <p:nvPr>
            <p:ph type="ctrTitle"/>
          </p:nvPr>
        </p:nvSpPr>
        <p:spPr/>
        <p:txBody>
          <a:bodyPr>
            <a:normAutofit fontScale="90000"/>
          </a:bodyPr>
          <a:lstStyle/>
          <a:p>
            <a:r>
              <a:rPr lang="en-US" dirty="0"/>
              <a:t>IETF </a:t>
            </a:r>
            <a:r>
              <a:rPr lang="en-US" dirty="0" err="1"/>
              <a:t>Sidemeeting</a:t>
            </a:r>
            <a:r>
              <a:rPr lang="en-US" dirty="0"/>
              <a:t>: </a:t>
            </a:r>
            <a:r>
              <a:rPr lang="it-IT" dirty="0"/>
              <a:t>Large Scale Data Center HPC/RDMA</a:t>
            </a:r>
            <a:endParaRPr lang="en-US" dirty="0"/>
          </a:p>
        </p:txBody>
      </p:sp>
    </p:spTree>
    <p:extLst>
      <p:ext uri="{BB962C8B-B14F-4D97-AF65-F5344CB8AC3E}">
        <p14:creationId xmlns:p14="http://schemas.microsoft.com/office/powerpoint/2010/main" val="388298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Nube 42">
            <a:extLst>
              <a:ext uri="{FF2B5EF4-FFF2-40B4-BE49-F238E27FC236}">
                <a16:creationId xmlns:a16="http://schemas.microsoft.com/office/drawing/2014/main" id="{D526D902-0DD3-0E48-ABD2-92E1B7E8770E}"/>
              </a:ext>
            </a:extLst>
          </p:cNvPr>
          <p:cNvSpPr/>
          <p:nvPr/>
        </p:nvSpPr>
        <p:spPr>
          <a:xfrm>
            <a:off x="1920782" y="2517915"/>
            <a:ext cx="5160899" cy="3465786"/>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CD49A9D-394A-4A46-93E8-22440A261CB7}"/>
              </a:ext>
            </a:extLst>
          </p:cNvPr>
          <p:cNvSpPr>
            <a:spLocks noGrp="1"/>
          </p:cNvSpPr>
          <p:nvPr>
            <p:ph type="title"/>
          </p:nvPr>
        </p:nvSpPr>
        <p:spPr>
          <a:xfrm>
            <a:off x="628649" y="365126"/>
            <a:ext cx="8154619" cy="1325563"/>
          </a:xfrm>
        </p:spPr>
        <p:txBody>
          <a:bodyPr>
            <a:normAutofit fontScale="90000"/>
          </a:bodyPr>
          <a:lstStyle/>
          <a:p>
            <a:r>
              <a:rPr lang="en-US" sz="4900" b="1" dirty="0"/>
              <a:t>Problems with current CC</a:t>
            </a:r>
            <a:br>
              <a:rPr lang="en-US" sz="4900" b="1" dirty="0"/>
            </a:br>
            <a:r>
              <a:rPr lang="en-US" sz="3400" b="1" u="sng" dirty="0"/>
              <a:t>Explicit Congestion Notification </a:t>
            </a:r>
            <a:r>
              <a:rPr lang="en-US" sz="3400" b="1" dirty="0"/>
              <a:t>(ECN) </a:t>
            </a:r>
            <a:r>
              <a:rPr lang="en-US" sz="3400" b="1" dirty="0">
                <a:solidFill>
                  <a:schemeClr val="accent1">
                    <a:lumMod val="60000"/>
                    <a:lumOff val="40000"/>
                  </a:schemeClr>
                </a:solidFill>
              </a:rPr>
              <a:t>[RFC 3168]</a:t>
            </a:r>
            <a:endParaRPr lang="en-US" sz="3400" b="1" dirty="0"/>
          </a:p>
        </p:txBody>
      </p:sp>
      <p:sp>
        <p:nvSpPr>
          <p:cNvPr id="4" name="Elipse 3">
            <a:extLst>
              <a:ext uri="{FF2B5EF4-FFF2-40B4-BE49-F238E27FC236}">
                <a16:creationId xmlns:a16="http://schemas.microsoft.com/office/drawing/2014/main" id="{7412C70E-CD1B-C04E-847B-005F114DB6AE}"/>
              </a:ext>
            </a:extLst>
          </p:cNvPr>
          <p:cNvSpPr/>
          <p:nvPr/>
        </p:nvSpPr>
        <p:spPr>
          <a:xfrm>
            <a:off x="941238" y="4061913"/>
            <a:ext cx="717755" cy="7177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Agrupar 5">
            <a:extLst>
              <a:ext uri="{FF2B5EF4-FFF2-40B4-BE49-F238E27FC236}">
                <a16:creationId xmlns:a16="http://schemas.microsoft.com/office/drawing/2014/main" id="{4F25EAFD-C7CF-CA47-A478-CC609F653BA6}"/>
              </a:ext>
            </a:extLst>
          </p:cNvPr>
          <p:cNvGrpSpPr/>
          <p:nvPr/>
        </p:nvGrpSpPr>
        <p:grpSpPr>
          <a:xfrm>
            <a:off x="3008944" y="3801602"/>
            <a:ext cx="924568" cy="1238375"/>
            <a:chOff x="3534419" y="1883099"/>
            <a:chExt cx="873355" cy="1169780"/>
          </a:xfrm>
        </p:grpSpPr>
        <p:sp>
          <p:nvSpPr>
            <p:cNvPr id="14" name="Rectangle 23">
              <a:extLst>
                <a:ext uri="{FF2B5EF4-FFF2-40B4-BE49-F238E27FC236}">
                  <a16:creationId xmlns:a16="http://schemas.microsoft.com/office/drawing/2014/main" id="{750DCCD7-E436-DA4D-8B24-9158592B5EF4}"/>
                </a:ext>
              </a:extLst>
            </p:cNvPr>
            <p:cNvSpPr>
              <a:spLocks noChangeArrowheads="1"/>
            </p:cNvSpPr>
            <p:nvPr/>
          </p:nvSpPr>
          <p:spPr bwMode="auto">
            <a:xfrm>
              <a:off x="3534419" y="1883099"/>
              <a:ext cx="873355" cy="1169780"/>
            </a:xfrm>
            <a:prstGeom prst="rect">
              <a:avLst/>
            </a:prstGeom>
            <a:solidFill>
              <a:srgbClr val="99CCFF"/>
            </a:solidFill>
            <a:ln w="9360">
              <a:no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15" name="Group 24">
              <a:extLst>
                <a:ext uri="{FF2B5EF4-FFF2-40B4-BE49-F238E27FC236}">
                  <a16:creationId xmlns:a16="http://schemas.microsoft.com/office/drawing/2014/main" id="{000C3C53-09CC-144B-9B92-2800A1E88DF0}"/>
                </a:ext>
              </a:extLst>
            </p:cNvPr>
            <p:cNvGrpSpPr>
              <a:grpSpLocks/>
            </p:cNvGrpSpPr>
            <p:nvPr/>
          </p:nvGrpSpPr>
          <p:grpSpPr bwMode="auto">
            <a:xfrm>
              <a:off x="3828395" y="2042336"/>
              <a:ext cx="280502" cy="841507"/>
              <a:chOff x="2402" y="1936"/>
              <a:chExt cx="229" cy="687"/>
            </a:xfrm>
          </p:grpSpPr>
          <p:sp>
            <p:nvSpPr>
              <p:cNvPr id="16" name="AutoShape 25">
                <a:extLst>
                  <a:ext uri="{FF2B5EF4-FFF2-40B4-BE49-F238E27FC236}">
                    <a16:creationId xmlns:a16="http://schemas.microsoft.com/office/drawing/2014/main" id="{1F7C1121-ECF5-D84A-BA6C-0D42AE436625}"/>
                  </a:ext>
                </a:extLst>
              </p:cNvPr>
              <p:cNvSpPr>
                <a:spLocks noChangeArrowheads="1"/>
              </p:cNvSpPr>
              <p:nvPr/>
            </p:nvSpPr>
            <p:spPr bwMode="auto">
              <a:xfrm>
                <a:off x="2402" y="1936"/>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17" name="Group 26">
                <a:extLst>
                  <a:ext uri="{FF2B5EF4-FFF2-40B4-BE49-F238E27FC236}">
                    <a16:creationId xmlns:a16="http://schemas.microsoft.com/office/drawing/2014/main" id="{38E21E18-33CF-8A48-968F-2936B8678A46}"/>
                  </a:ext>
                </a:extLst>
              </p:cNvPr>
              <p:cNvGrpSpPr>
                <a:grpSpLocks/>
              </p:cNvGrpSpPr>
              <p:nvPr/>
            </p:nvGrpSpPr>
            <p:grpSpPr bwMode="auto">
              <a:xfrm>
                <a:off x="2450" y="2010"/>
                <a:ext cx="122" cy="541"/>
                <a:chOff x="2450" y="2010"/>
                <a:chExt cx="122" cy="541"/>
              </a:xfrm>
            </p:grpSpPr>
            <p:sp>
              <p:nvSpPr>
                <p:cNvPr id="18" name="Line 27">
                  <a:extLst>
                    <a:ext uri="{FF2B5EF4-FFF2-40B4-BE49-F238E27FC236}">
                      <a16:creationId xmlns:a16="http://schemas.microsoft.com/office/drawing/2014/main" id="{43BFDD66-065A-E44B-9234-61E1415EEE17}"/>
                    </a:ext>
                  </a:extLst>
                </p:cNvPr>
                <p:cNvSpPr>
                  <a:spLocks noChangeShapeType="1"/>
                </p:cNvSpPr>
                <p:nvPr/>
              </p:nvSpPr>
              <p:spPr bwMode="auto">
                <a:xfrm flipV="1">
                  <a:off x="2450" y="2009"/>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Line 28">
                  <a:extLst>
                    <a:ext uri="{FF2B5EF4-FFF2-40B4-BE49-F238E27FC236}">
                      <a16:creationId xmlns:a16="http://schemas.microsoft.com/office/drawing/2014/main" id="{709EF00C-6C20-774A-B741-6F777982C069}"/>
                    </a:ext>
                  </a:extLst>
                </p:cNvPr>
                <p:cNvSpPr>
                  <a:spLocks noChangeShapeType="1"/>
                </p:cNvSpPr>
                <p:nvPr/>
              </p:nvSpPr>
              <p:spPr bwMode="auto">
                <a:xfrm flipH="1" flipV="1">
                  <a:off x="2449" y="2009"/>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35" name="Agrupar 5">
            <a:extLst>
              <a:ext uri="{FF2B5EF4-FFF2-40B4-BE49-F238E27FC236}">
                <a16:creationId xmlns:a16="http://schemas.microsoft.com/office/drawing/2014/main" id="{3F70500C-F760-494D-96E0-C1FFA2C6654E}"/>
              </a:ext>
            </a:extLst>
          </p:cNvPr>
          <p:cNvGrpSpPr/>
          <p:nvPr/>
        </p:nvGrpSpPr>
        <p:grpSpPr>
          <a:xfrm>
            <a:off x="5210490" y="3801602"/>
            <a:ext cx="924568" cy="1238375"/>
            <a:chOff x="3534419" y="1883099"/>
            <a:chExt cx="873355" cy="1169780"/>
          </a:xfrm>
        </p:grpSpPr>
        <p:sp>
          <p:nvSpPr>
            <p:cNvPr id="36" name="Rectangle 23">
              <a:extLst>
                <a:ext uri="{FF2B5EF4-FFF2-40B4-BE49-F238E27FC236}">
                  <a16:creationId xmlns:a16="http://schemas.microsoft.com/office/drawing/2014/main" id="{4A9CFBE2-AE48-584E-8E99-F824F27EC038}"/>
                </a:ext>
              </a:extLst>
            </p:cNvPr>
            <p:cNvSpPr>
              <a:spLocks noChangeArrowheads="1"/>
            </p:cNvSpPr>
            <p:nvPr/>
          </p:nvSpPr>
          <p:spPr bwMode="auto">
            <a:xfrm>
              <a:off x="3534419" y="1883099"/>
              <a:ext cx="873355" cy="1169780"/>
            </a:xfrm>
            <a:prstGeom prst="rect">
              <a:avLst/>
            </a:prstGeom>
            <a:solidFill>
              <a:srgbClr val="99CCFF"/>
            </a:solidFill>
            <a:ln w="9360">
              <a:no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37" name="Group 24">
              <a:extLst>
                <a:ext uri="{FF2B5EF4-FFF2-40B4-BE49-F238E27FC236}">
                  <a16:creationId xmlns:a16="http://schemas.microsoft.com/office/drawing/2014/main" id="{A127B0FC-9004-0C47-864F-9C0BC6D34B95}"/>
                </a:ext>
              </a:extLst>
            </p:cNvPr>
            <p:cNvGrpSpPr>
              <a:grpSpLocks/>
            </p:cNvGrpSpPr>
            <p:nvPr/>
          </p:nvGrpSpPr>
          <p:grpSpPr bwMode="auto">
            <a:xfrm>
              <a:off x="3828395" y="2042336"/>
              <a:ext cx="280502" cy="841507"/>
              <a:chOff x="2402" y="1936"/>
              <a:chExt cx="229" cy="687"/>
            </a:xfrm>
          </p:grpSpPr>
          <p:sp>
            <p:nvSpPr>
              <p:cNvPr id="38" name="AutoShape 25">
                <a:extLst>
                  <a:ext uri="{FF2B5EF4-FFF2-40B4-BE49-F238E27FC236}">
                    <a16:creationId xmlns:a16="http://schemas.microsoft.com/office/drawing/2014/main" id="{C1F7D7C6-65AB-CD4E-A69A-10088DE0E375}"/>
                  </a:ext>
                </a:extLst>
              </p:cNvPr>
              <p:cNvSpPr>
                <a:spLocks noChangeArrowheads="1"/>
              </p:cNvSpPr>
              <p:nvPr/>
            </p:nvSpPr>
            <p:spPr bwMode="auto">
              <a:xfrm>
                <a:off x="2402" y="1936"/>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39" name="Group 26">
                <a:extLst>
                  <a:ext uri="{FF2B5EF4-FFF2-40B4-BE49-F238E27FC236}">
                    <a16:creationId xmlns:a16="http://schemas.microsoft.com/office/drawing/2014/main" id="{BBEFD80B-A287-BA44-ACDF-2C98077BE191}"/>
                  </a:ext>
                </a:extLst>
              </p:cNvPr>
              <p:cNvGrpSpPr>
                <a:grpSpLocks/>
              </p:cNvGrpSpPr>
              <p:nvPr/>
            </p:nvGrpSpPr>
            <p:grpSpPr bwMode="auto">
              <a:xfrm>
                <a:off x="2450" y="2010"/>
                <a:ext cx="122" cy="541"/>
                <a:chOff x="2450" y="2010"/>
                <a:chExt cx="122" cy="541"/>
              </a:xfrm>
            </p:grpSpPr>
            <p:sp>
              <p:nvSpPr>
                <p:cNvPr id="40" name="Line 27">
                  <a:extLst>
                    <a:ext uri="{FF2B5EF4-FFF2-40B4-BE49-F238E27FC236}">
                      <a16:creationId xmlns:a16="http://schemas.microsoft.com/office/drawing/2014/main" id="{46C8121D-9951-3A4F-A70B-7462F6697D88}"/>
                    </a:ext>
                  </a:extLst>
                </p:cNvPr>
                <p:cNvSpPr>
                  <a:spLocks noChangeShapeType="1"/>
                </p:cNvSpPr>
                <p:nvPr/>
              </p:nvSpPr>
              <p:spPr bwMode="auto">
                <a:xfrm flipV="1">
                  <a:off x="2450" y="2009"/>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 name="Line 28">
                  <a:extLst>
                    <a:ext uri="{FF2B5EF4-FFF2-40B4-BE49-F238E27FC236}">
                      <a16:creationId xmlns:a16="http://schemas.microsoft.com/office/drawing/2014/main" id="{3FFF9680-5057-9E4D-AC1B-89EA7CA8CF21}"/>
                    </a:ext>
                  </a:extLst>
                </p:cNvPr>
                <p:cNvSpPr>
                  <a:spLocks noChangeShapeType="1"/>
                </p:cNvSpPr>
                <p:nvPr/>
              </p:nvSpPr>
              <p:spPr bwMode="auto">
                <a:xfrm flipH="1" flipV="1">
                  <a:off x="2449" y="2009"/>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42" name="Elipse 41">
            <a:extLst>
              <a:ext uri="{FF2B5EF4-FFF2-40B4-BE49-F238E27FC236}">
                <a16:creationId xmlns:a16="http://schemas.microsoft.com/office/drawing/2014/main" id="{C1118AAA-C8DB-9449-B751-97AF17024788}"/>
              </a:ext>
            </a:extLst>
          </p:cNvPr>
          <p:cNvSpPr/>
          <p:nvPr/>
        </p:nvSpPr>
        <p:spPr>
          <a:xfrm>
            <a:off x="7485007" y="4061913"/>
            <a:ext cx="717755" cy="71775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Conector recto de flecha 44">
            <a:extLst>
              <a:ext uri="{FF2B5EF4-FFF2-40B4-BE49-F238E27FC236}">
                <a16:creationId xmlns:a16="http://schemas.microsoft.com/office/drawing/2014/main" id="{999AAB5D-1CFD-EB48-85B5-C3FB43282D08}"/>
              </a:ext>
            </a:extLst>
          </p:cNvPr>
          <p:cNvCxnSpPr>
            <a:stCxn id="4" idx="6"/>
            <a:endCxn id="14" idx="1"/>
          </p:cNvCxnSpPr>
          <p:nvPr/>
        </p:nvCxnSpPr>
        <p:spPr>
          <a:xfrm flipV="1">
            <a:off x="1658993" y="4420790"/>
            <a:ext cx="1349951"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5DC16515-79C8-154E-BA4A-879E7523E888}"/>
              </a:ext>
            </a:extLst>
          </p:cNvPr>
          <p:cNvCxnSpPr>
            <a:cxnSpLocks/>
            <a:stCxn id="36" idx="3"/>
            <a:endCxn id="42" idx="2"/>
          </p:cNvCxnSpPr>
          <p:nvPr/>
        </p:nvCxnSpPr>
        <p:spPr>
          <a:xfrm>
            <a:off x="6135058" y="4420790"/>
            <a:ext cx="1349949"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F8DA50F6-0C2C-6E4D-9B1C-1E6C9470525D}"/>
              </a:ext>
            </a:extLst>
          </p:cNvPr>
          <p:cNvCxnSpPr>
            <a:cxnSpLocks/>
            <a:stCxn id="14" idx="3"/>
            <a:endCxn id="36" idx="1"/>
          </p:cNvCxnSpPr>
          <p:nvPr/>
        </p:nvCxnSpPr>
        <p:spPr>
          <a:xfrm>
            <a:off x="3933512" y="4420790"/>
            <a:ext cx="127697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Rectángulo 52">
            <a:extLst>
              <a:ext uri="{FF2B5EF4-FFF2-40B4-BE49-F238E27FC236}">
                <a16:creationId xmlns:a16="http://schemas.microsoft.com/office/drawing/2014/main" id="{D11FE805-8568-BD47-B9BA-6B25D5B542D6}"/>
              </a:ext>
            </a:extLst>
          </p:cNvPr>
          <p:cNvSpPr/>
          <p:nvPr/>
        </p:nvSpPr>
        <p:spPr>
          <a:xfrm>
            <a:off x="3792001" y="4729662"/>
            <a:ext cx="1569119" cy="923330"/>
          </a:xfrm>
          <a:prstGeom prst="rect">
            <a:avLst/>
          </a:prstGeom>
        </p:spPr>
        <p:txBody>
          <a:bodyPr wrap="square">
            <a:spAutoFit/>
          </a:bodyPr>
          <a:lstStyle/>
          <a:p>
            <a:pPr algn="ctr"/>
            <a:r>
              <a:rPr lang="en-US" b="1"/>
              <a:t>DataCenter</a:t>
            </a:r>
          </a:p>
          <a:p>
            <a:pPr algn="ctr"/>
            <a:r>
              <a:rPr lang="en-US" b="1"/>
              <a:t>Network (DCN)</a:t>
            </a:r>
          </a:p>
        </p:txBody>
      </p:sp>
      <p:sp>
        <p:nvSpPr>
          <p:cNvPr id="55" name="Elipse 54">
            <a:extLst>
              <a:ext uri="{FF2B5EF4-FFF2-40B4-BE49-F238E27FC236}">
                <a16:creationId xmlns:a16="http://schemas.microsoft.com/office/drawing/2014/main" id="{CF4BE35C-3A59-F641-8F7C-DACEB1CE56E4}"/>
              </a:ext>
            </a:extLst>
          </p:cNvPr>
          <p:cNvSpPr/>
          <p:nvPr/>
        </p:nvSpPr>
        <p:spPr>
          <a:xfrm>
            <a:off x="6043682" y="4296981"/>
            <a:ext cx="238539" cy="23853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ángulo 57">
            <a:extLst>
              <a:ext uri="{FF2B5EF4-FFF2-40B4-BE49-F238E27FC236}">
                <a16:creationId xmlns:a16="http://schemas.microsoft.com/office/drawing/2014/main" id="{D37412E3-96F4-5144-81EC-66F0B4AB6A79}"/>
              </a:ext>
            </a:extLst>
          </p:cNvPr>
          <p:cNvSpPr/>
          <p:nvPr/>
        </p:nvSpPr>
        <p:spPr>
          <a:xfrm>
            <a:off x="403001" y="4805007"/>
            <a:ext cx="1798983" cy="523220"/>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Source end-node </a:t>
            </a:r>
          </a:p>
          <a:p>
            <a:pPr algn="ctr"/>
            <a:r>
              <a:rPr lang="en-US" sz="1400" b="1" dirty="0">
                <a:latin typeface="Arial" panose="020B0604020202020204" pitchFamily="34" charset="0"/>
                <a:cs typeface="Arial" panose="020B0604020202020204" pitchFamily="34" charset="0"/>
              </a:rPr>
              <a:t>(ECN-enabled)</a:t>
            </a:r>
          </a:p>
        </p:txBody>
      </p:sp>
      <p:sp>
        <p:nvSpPr>
          <p:cNvPr id="59" name="Rectángulo 58">
            <a:extLst>
              <a:ext uri="{FF2B5EF4-FFF2-40B4-BE49-F238E27FC236}">
                <a16:creationId xmlns:a16="http://schemas.microsoft.com/office/drawing/2014/main" id="{676EBF5C-0C7D-E641-B54D-BC3B44B37E46}"/>
              </a:ext>
            </a:extLst>
          </p:cNvPr>
          <p:cNvSpPr/>
          <p:nvPr/>
        </p:nvSpPr>
        <p:spPr>
          <a:xfrm>
            <a:off x="6830159" y="4805007"/>
            <a:ext cx="2006716" cy="523220"/>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Destination end-node </a:t>
            </a:r>
          </a:p>
          <a:p>
            <a:pPr algn="ctr"/>
            <a:r>
              <a:rPr lang="en-US" sz="1400" b="1" dirty="0">
                <a:latin typeface="Arial" panose="020B0604020202020204" pitchFamily="34" charset="0"/>
                <a:cs typeface="Arial" panose="020B0604020202020204" pitchFamily="34" charset="0"/>
              </a:rPr>
              <a:t>(ECN-enabled)</a:t>
            </a:r>
          </a:p>
        </p:txBody>
      </p:sp>
      <p:sp>
        <p:nvSpPr>
          <p:cNvPr id="60" name="Rectángulo 59">
            <a:extLst>
              <a:ext uri="{FF2B5EF4-FFF2-40B4-BE49-F238E27FC236}">
                <a16:creationId xmlns:a16="http://schemas.microsoft.com/office/drawing/2014/main" id="{9DD2968B-4073-6144-B7F1-6CF0BD6FC894}"/>
              </a:ext>
            </a:extLst>
          </p:cNvPr>
          <p:cNvSpPr/>
          <p:nvPr/>
        </p:nvSpPr>
        <p:spPr>
          <a:xfrm>
            <a:off x="2481613" y="3292522"/>
            <a:ext cx="1798983" cy="523220"/>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Switch A</a:t>
            </a:r>
          </a:p>
          <a:p>
            <a:pPr algn="ctr"/>
            <a:r>
              <a:rPr lang="en-US" sz="1400" b="1" dirty="0">
                <a:latin typeface="Arial" panose="020B0604020202020204" pitchFamily="34" charset="0"/>
                <a:cs typeface="Arial" panose="020B0604020202020204" pitchFamily="34" charset="0"/>
              </a:rPr>
              <a:t>(ECN-enabled)</a:t>
            </a:r>
          </a:p>
        </p:txBody>
      </p:sp>
      <p:sp>
        <p:nvSpPr>
          <p:cNvPr id="61" name="Rectángulo 60">
            <a:extLst>
              <a:ext uri="{FF2B5EF4-FFF2-40B4-BE49-F238E27FC236}">
                <a16:creationId xmlns:a16="http://schemas.microsoft.com/office/drawing/2014/main" id="{D1B5F04C-13F1-F34D-90F3-580D0C5710E3}"/>
              </a:ext>
            </a:extLst>
          </p:cNvPr>
          <p:cNvSpPr/>
          <p:nvPr/>
        </p:nvSpPr>
        <p:spPr>
          <a:xfrm>
            <a:off x="4764204" y="3277390"/>
            <a:ext cx="1798983" cy="523220"/>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Switch B</a:t>
            </a:r>
          </a:p>
          <a:p>
            <a:pPr algn="ctr"/>
            <a:r>
              <a:rPr lang="en-US" sz="1400" b="1" dirty="0">
                <a:latin typeface="Arial" panose="020B0604020202020204" pitchFamily="34" charset="0"/>
                <a:cs typeface="Arial" panose="020B0604020202020204" pitchFamily="34" charset="0"/>
              </a:rPr>
              <a:t>(ECN-enabled)</a:t>
            </a:r>
          </a:p>
        </p:txBody>
      </p:sp>
      <p:cxnSp>
        <p:nvCxnSpPr>
          <p:cNvPr id="72" name="Conector recto 71">
            <a:extLst>
              <a:ext uri="{FF2B5EF4-FFF2-40B4-BE49-F238E27FC236}">
                <a16:creationId xmlns:a16="http://schemas.microsoft.com/office/drawing/2014/main" id="{D82A5F26-C3D6-674C-B029-C1856175989C}"/>
              </a:ext>
            </a:extLst>
          </p:cNvPr>
          <p:cNvCxnSpPr>
            <a:cxnSpLocks/>
            <a:stCxn id="4" idx="0"/>
            <a:endCxn id="42" idx="0"/>
          </p:cNvCxnSpPr>
          <p:nvPr/>
        </p:nvCxnSpPr>
        <p:spPr>
          <a:xfrm rot="5400000" flipH="1" flipV="1">
            <a:off x="4572000" y="790029"/>
            <a:ext cx="12700" cy="6543769"/>
          </a:xfrm>
          <a:prstGeom prst="bentConnector3">
            <a:avLst>
              <a:gd name="adj1" fmla="val 7826055"/>
            </a:avLst>
          </a:prstGeom>
          <a:ln w="25400">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79" name="Llamada con línea 1 78">
            <a:extLst>
              <a:ext uri="{FF2B5EF4-FFF2-40B4-BE49-F238E27FC236}">
                <a16:creationId xmlns:a16="http://schemas.microsoft.com/office/drawing/2014/main" id="{D08E352C-4F87-2B43-8B50-AA3DB7A30105}"/>
              </a:ext>
            </a:extLst>
          </p:cNvPr>
          <p:cNvSpPr/>
          <p:nvPr/>
        </p:nvSpPr>
        <p:spPr>
          <a:xfrm>
            <a:off x="3541899" y="2043215"/>
            <a:ext cx="1979806" cy="548375"/>
          </a:xfrm>
          <a:prstGeom prst="borderCallout1">
            <a:avLst>
              <a:gd name="adj1" fmla="val 98479"/>
              <a:gd name="adj2" fmla="val 50669"/>
              <a:gd name="adj3" fmla="val 184630"/>
              <a:gd name="adj4" fmla="val 67022"/>
            </a:avLst>
          </a:prstGeom>
          <a:solidFill>
            <a:srgbClr val="FFF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CE Transmitted</a:t>
            </a:r>
          </a:p>
          <a:p>
            <a:pPr algn="ctr"/>
            <a:r>
              <a:rPr lang="en-US" sz="1100" b="1" dirty="0">
                <a:solidFill>
                  <a:schemeClr val="tx1"/>
                </a:solidFill>
                <a:latin typeface="Arial" panose="020B0604020202020204" pitchFamily="34" charset="0"/>
                <a:cs typeface="Arial" panose="020B0604020202020204" pitchFamily="34" charset="0"/>
              </a:rPr>
              <a:t>to sender</a:t>
            </a:r>
          </a:p>
        </p:txBody>
      </p:sp>
      <p:sp>
        <p:nvSpPr>
          <p:cNvPr id="80" name="Rectángulo 79">
            <a:extLst>
              <a:ext uri="{FF2B5EF4-FFF2-40B4-BE49-F238E27FC236}">
                <a16:creationId xmlns:a16="http://schemas.microsoft.com/office/drawing/2014/main" id="{174C21D2-6069-2D48-985C-5FFB2CEA96D4}"/>
              </a:ext>
            </a:extLst>
          </p:cNvPr>
          <p:cNvSpPr/>
          <p:nvPr/>
        </p:nvSpPr>
        <p:spPr>
          <a:xfrm>
            <a:off x="6358386" y="4026208"/>
            <a:ext cx="188475" cy="27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lamada con línea 1 80">
            <a:extLst>
              <a:ext uri="{FF2B5EF4-FFF2-40B4-BE49-F238E27FC236}">
                <a16:creationId xmlns:a16="http://schemas.microsoft.com/office/drawing/2014/main" id="{8172F8FA-C5CA-0A47-8C5D-461F291996C8}"/>
              </a:ext>
            </a:extLst>
          </p:cNvPr>
          <p:cNvSpPr/>
          <p:nvPr/>
        </p:nvSpPr>
        <p:spPr>
          <a:xfrm>
            <a:off x="6563187" y="2347741"/>
            <a:ext cx="2220082" cy="467137"/>
          </a:xfrm>
          <a:prstGeom prst="borderCallout1">
            <a:avLst>
              <a:gd name="adj1" fmla="val 104862"/>
              <a:gd name="adj2" fmla="val 48103"/>
              <a:gd name="adj3" fmla="val 360609"/>
              <a:gd name="adj4" fmla="val -4610"/>
            </a:avLst>
          </a:prstGeom>
          <a:solidFill>
            <a:srgbClr val="FFF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Packets are marked</a:t>
            </a:r>
          </a:p>
          <a:p>
            <a:pPr algn="ctr"/>
            <a:r>
              <a:rPr lang="en-US" sz="1100" b="1" dirty="0">
                <a:solidFill>
                  <a:schemeClr val="tx1"/>
                </a:solidFill>
                <a:latin typeface="Arial" panose="020B0604020202020204" pitchFamily="34" charset="0"/>
                <a:cs typeface="Arial" panose="020B0604020202020204" pitchFamily="34" charset="0"/>
              </a:rPr>
              <a:t>(CE set)</a:t>
            </a:r>
          </a:p>
        </p:txBody>
      </p:sp>
      <p:sp>
        <p:nvSpPr>
          <p:cNvPr id="82" name="Llamada con línea 1 81">
            <a:extLst>
              <a:ext uri="{FF2B5EF4-FFF2-40B4-BE49-F238E27FC236}">
                <a16:creationId xmlns:a16="http://schemas.microsoft.com/office/drawing/2014/main" id="{28B39EAD-7C7B-3E41-8BC1-1ACB6A9B48FD}"/>
              </a:ext>
            </a:extLst>
          </p:cNvPr>
          <p:cNvSpPr/>
          <p:nvPr/>
        </p:nvSpPr>
        <p:spPr>
          <a:xfrm>
            <a:off x="781832" y="2045591"/>
            <a:ext cx="1798982" cy="548375"/>
          </a:xfrm>
          <a:prstGeom prst="borderCallout1">
            <a:avLst>
              <a:gd name="adj1" fmla="val 98479"/>
              <a:gd name="adj2" fmla="val 50669"/>
              <a:gd name="adj3" fmla="val 389440"/>
              <a:gd name="adj4" fmla="val 37039"/>
            </a:avLst>
          </a:prstGeom>
          <a:solidFill>
            <a:srgbClr val="FFF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Traffic flows</a:t>
            </a:r>
          </a:p>
          <a:p>
            <a:pPr algn="ctr"/>
            <a:r>
              <a:rPr lang="en-US" sz="1100" b="1" dirty="0">
                <a:solidFill>
                  <a:schemeClr val="tx1"/>
                </a:solidFill>
                <a:latin typeface="Arial" panose="020B0604020202020204" pitchFamily="34" charset="0"/>
                <a:cs typeface="Arial" panose="020B0604020202020204" pitchFamily="34" charset="0"/>
              </a:rPr>
              <a:t> are throttled</a:t>
            </a:r>
          </a:p>
        </p:txBody>
      </p:sp>
      <p:sp>
        <p:nvSpPr>
          <p:cNvPr id="57" name="Llamada con línea 1 56">
            <a:extLst>
              <a:ext uri="{FF2B5EF4-FFF2-40B4-BE49-F238E27FC236}">
                <a16:creationId xmlns:a16="http://schemas.microsoft.com/office/drawing/2014/main" id="{94B259FC-40C5-5B45-876D-345726D83548}"/>
              </a:ext>
            </a:extLst>
          </p:cNvPr>
          <p:cNvSpPr/>
          <p:nvPr/>
        </p:nvSpPr>
        <p:spPr>
          <a:xfrm>
            <a:off x="4764205" y="5627090"/>
            <a:ext cx="1894048" cy="467137"/>
          </a:xfrm>
          <a:prstGeom prst="borderCallout1">
            <a:avLst>
              <a:gd name="adj1" fmla="val 606"/>
              <a:gd name="adj2" fmla="val 49386"/>
              <a:gd name="adj3" fmla="val -233010"/>
              <a:gd name="adj4" fmla="val 71580"/>
            </a:avLst>
          </a:prstGeom>
          <a:solidFill>
            <a:srgbClr val="FFF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Congestion </a:t>
            </a:r>
          </a:p>
          <a:p>
            <a:pPr algn="ctr"/>
            <a:r>
              <a:rPr lang="en-US" sz="1100" b="1" dirty="0">
                <a:solidFill>
                  <a:schemeClr val="tx1"/>
                </a:solidFill>
                <a:latin typeface="Arial" panose="020B0604020202020204" pitchFamily="34" charset="0"/>
                <a:cs typeface="Arial" panose="020B0604020202020204" pitchFamily="34" charset="0"/>
              </a:rPr>
              <a:t>Experienced (CE)</a:t>
            </a:r>
          </a:p>
        </p:txBody>
      </p:sp>
      <p:sp>
        <p:nvSpPr>
          <p:cNvPr id="83" name="Elipse 82">
            <a:extLst>
              <a:ext uri="{FF2B5EF4-FFF2-40B4-BE49-F238E27FC236}">
                <a16:creationId xmlns:a16="http://schemas.microsoft.com/office/drawing/2014/main" id="{29BCA9FF-AF34-5443-8721-9D95A9EA0267}"/>
              </a:ext>
            </a:extLst>
          </p:cNvPr>
          <p:cNvSpPr/>
          <p:nvPr/>
        </p:nvSpPr>
        <p:spPr>
          <a:xfrm>
            <a:off x="4809769" y="5718805"/>
            <a:ext cx="298247" cy="298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85" name="Elipse 84">
            <a:extLst>
              <a:ext uri="{FF2B5EF4-FFF2-40B4-BE49-F238E27FC236}">
                <a16:creationId xmlns:a16="http://schemas.microsoft.com/office/drawing/2014/main" id="{7021E017-2D29-0B4B-9693-8E237D40E7A3}"/>
              </a:ext>
            </a:extLst>
          </p:cNvPr>
          <p:cNvSpPr/>
          <p:nvPr/>
        </p:nvSpPr>
        <p:spPr>
          <a:xfrm>
            <a:off x="6629946" y="2426448"/>
            <a:ext cx="298247" cy="298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87" name="Llamada con línea 1 86">
            <a:extLst>
              <a:ext uri="{FF2B5EF4-FFF2-40B4-BE49-F238E27FC236}">
                <a16:creationId xmlns:a16="http://schemas.microsoft.com/office/drawing/2014/main" id="{9F18EBE7-A6F6-3D49-BFFC-C313FF4D9115}"/>
              </a:ext>
            </a:extLst>
          </p:cNvPr>
          <p:cNvSpPr/>
          <p:nvPr/>
        </p:nvSpPr>
        <p:spPr>
          <a:xfrm>
            <a:off x="6744005" y="5634998"/>
            <a:ext cx="2208895" cy="467137"/>
          </a:xfrm>
          <a:prstGeom prst="borderCallout1">
            <a:avLst>
              <a:gd name="adj1" fmla="val 606"/>
              <a:gd name="adj2" fmla="val 49386"/>
              <a:gd name="adj3" fmla="val -298967"/>
              <a:gd name="adj4" fmla="val 29713"/>
            </a:avLst>
          </a:prstGeom>
          <a:solidFill>
            <a:srgbClr val="FFF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Marked packets reach destination end-node </a:t>
            </a:r>
          </a:p>
        </p:txBody>
      </p:sp>
      <p:sp>
        <p:nvSpPr>
          <p:cNvPr id="88" name="Rectángulo 87">
            <a:extLst>
              <a:ext uri="{FF2B5EF4-FFF2-40B4-BE49-F238E27FC236}">
                <a16:creationId xmlns:a16="http://schemas.microsoft.com/office/drawing/2014/main" id="{A809B0E6-A7A2-7C4E-9D01-192F511692CC}"/>
              </a:ext>
            </a:extLst>
          </p:cNvPr>
          <p:cNvSpPr/>
          <p:nvPr/>
        </p:nvSpPr>
        <p:spPr>
          <a:xfrm>
            <a:off x="7255220" y="4018938"/>
            <a:ext cx="188475" cy="270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Elipse 88">
            <a:extLst>
              <a:ext uri="{FF2B5EF4-FFF2-40B4-BE49-F238E27FC236}">
                <a16:creationId xmlns:a16="http://schemas.microsoft.com/office/drawing/2014/main" id="{7EFAD778-030E-D84B-B0F4-2C76A7865823}"/>
              </a:ext>
            </a:extLst>
          </p:cNvPr>
          <p:cNvSpPr/>
          <p:nvPr/>
        </p:nvSpPr>
        <p:spPr>
          <a:xfrm>
            <a:off x="6779069" y="5718805"/>
            <a:ext cx="298247" cy="298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90" name="Elipse 89">
            <a:extLst>
              <a:ext uri="{FF2B5EF4-FFF2-40B4-BE49-F238E27FC236}">
                <a16:creationId xmlns:a16="http://schemas.microsoft.com/office/drawing/2014/main" id="{08845441-AE6C-F243-9A33-623068CB7ACF}"/>
              </a:ext>
            </a:extLst>
          </p:cNvPr>
          <p:cNvSpPr/>
          <p:nvPr/>
        </p:nvSpPr>
        <p:spPr>
          <a:xfrm>
            <a:off x="3642877" y="2171795"/>
            <a:ext cx="298247" cy="298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91" name="Elipse 90">
            <a:extLst>
              <a:ext uri="{FF2B5EF4-FFF2-40B4-BE49-F238E27FC236}">
                <a16:creationId xmlns:a16="http://schemas.microsoft.com/office/drawing/2014/main" id="{C93C07B7-96A1-5D4C-B6FF-F9DB614C064E}"/>
              </a:ext>
            </a:extLst>
          </p:cNvPr>
          <p:cNvSpPr/>
          <p:nvPr/>
        </p:nvSpPr>
        <p:spPr>
          <a:xfrm>
            <a:off x="861372" y="2178036"/>
            <a:ext cx="298247" cy="2982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3" name="Marcador de pie de página 2">
            <a:extLst>
              <a:ext uri="{FF2B5EF4-FFF2-40B4-BE49-F238E27FC236}">
                <a16:creationId xmlns:a16="http://schemas.microsoft.com/office/drawing/2014/main" id="{C3F3C83C-76D4-BC42-BF60-737BA9280861}"/>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7A9AD811-F336-7543-8962-C56FB9D17645}"/>
              </a:ext>
            </a:extLst>
          </p:cNvPr>
          <p:cNvSpPr>
            <a:spLocks noGrp="1"/>
          </p:cNvSpPr>
          <p:nvPr>
            <p:ph type="sldNum" sz="quarter" idx="4"/>
          </p:nvPr>
        </p:nvSpPr>
        <p:spPr/>
        <p:txBody>
          <a:bodyPr/>
          <a:lstStyle/>
          <a:p>
            <a:fld id="{872F1B08-9AA2-804F-9049-0CF613FEDB92}" type="slidenum">
              <a:rPr lang="en-US" noProof="0" smtClean="0"/>
              <a:pPr/>
              <a:t>10</a:t>
            </a:fld>
            <a:endParaRPr lang="en-US" noProof="0"/>
          </a:p>
        </p:txBody>
      </p:sp>
    </p:spTree>
    <p:extLst>
      <p:ext uri="{BB962C8B-B14F-4D97-AF65-F5344CB8AC3E}">
        <p14:creationId xmlns:p14="http://schemas.microsoft.com/office/powerpoint/2010/main" val="246476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CF9ECA7-0BC7-914C-9AE4-771F4898389A}"/>
              </a:ext>
            </a:extLst>
          </p:cNvPr>
          <p:cNvSpPr>
            <a:spLocks noGrp="1"/>
          </p:cNvSpPr>
          <p:nvPr>
            <p:ph idx="1"/>
          </p:nvPr>
        </p:nvSpPr>
        <p:spPr>
          <a:xfrm>
            <a:off x="628650" y="1825624"/>
            <a:ext cx="7886700" cy="4771119"/>
          </a:xfrm>
        </p:spPr>
        <p:txBody>
          <a:bodyPr>
            <a:normAutofit lnSpcReduction="10000"/>
          </a:bodyPr>
          <a:lstStyle/>
          <a:p>
            <a:pPr marL="0" indent="0">
              <a:buNone/>
            </a:pPr>
            <a:r>
              <a:rPr lang="en-US" dirty="0"/>
              <a:t>We identify the following </a:t>
            </a:r>
            <a:r>
              <a:rPr lang="en-US" b="1" dirty="0">
                <a:solidFill>
                  <a:srgbClr val="FF0000"/>
                </a:solidFill>
              </a:rPr>
              <a:t>problems</a:t>
            </a:r>
            <a:r>
              <a:rPr lang="en-US" dirty="0"/>
              <a:t>:</a:t>
            </a:r>
          </a:p>
          <a:p>
            <a:r>
              <a:rPr lang="en-US" b="1" dirty="0"/>
              <a:t>Packets marking</a:t>
            </a:r>
            <a:r>
              <a:rPr lang="en-US" dirty="0"/>
              <a:t> is based on a queue occupancy threshold that triggers the congestion detection.</a:t>
            </a:r>
          </a:p>
          <a:p>
            <a:r>
              <a:rPr lang="en-US" b="1" dirty="0"/>
              <a:t>Long notification delays </a:t>
            </a:r>
            <a:r>
              <a:rPr lang="en-US" dirty="0"/>
              <a:t>between packets marking  and the actual injection throttling.</a:t>
            </a:r>
          </a:p>
          <a:p>
            <a:r>
              <a:rPr lang="en-US" b="1" dirty="0"/>
              <a:t>Injection throttling </a:t>
            </a:r>
            <a:r>
              <a:rPr lang="en-US" dirty="0"/>
              <a:t>may be based on obsolete information due to congestion dynamics and long notification delays.</a:t>
            </a:r>
          </a:p>
          <a:p>
            <a:r>
              <a:rPr lang="en-US" b="1" dirty="0"/>
              <a:t>ECN does not directly approach </a:t>
            </a:r>
            <a:r>
              <a:rPr lang="en-US" b="1" dirty="0" err="1"/>
              <a:t>HoL</a:t>
            </a:r>
            <a:r>
              <a:rPr lang="en-US" b="1" dirty="0"/>
              <a:t> blocking:</a:t>
            </a:r>
          </a:p>
          <a:p>
            <a:pPr lvl="1"/>
            <a:r>
              <a:rPr lang="en-US" dirty="0" err="1"/>
              <a:t>HoL</a:t>
            </a:r>
            <a:r>
              <a:rPr lang="en-US" dirty="0"/>
              <a:t> blocking actually happening while congestion trees are throttled.</a:t>
            </a:r>
          </a:p>
        </p:txBody>
      </p:sp>
      <p:sp>
        <p:nvSpPr>
          <p:cNvPr id="6" name="Título 1">
            <a:extLst>
              <a:ext uri="{FF2B5EF4-FFF2-40B4-BE49-F238E27FC236}">
                <a16:creationId xmlns:a16="http://schemas.microsoft.com/office/drawing/2014/main" id="{1E6C9B6C-FCAE-E143-990F-6A96C0E3A731}"/>
              </a:ext>
            </a:extLst>
          </p:cNvPr>
          <p:cNvSpPr>
            <a:spLocks noGrp="1"/>
          </p:cNvSpPr>
          <p:nvPr>
            <p:ph type="title"/>
          </p:nvPr>
        </p:nvSpPr>
        <p:spPr>
          <a:xfrm>
            <a:off x="628649" y="365126"/>
            <a:ext cx="8112579" cy="1325563"/>
          </a:xfrm>
        </p:spPr>
        <p:txBody>
          <a:bodyPr>
            <a:normAutofit fontScale="90000"/>
          </a:bodyPr>
          <a:lstStyle/>
          <a:p>
            <a:r>
              <a:rPr lang="en-US" sz="4900" b="1" dirty="0"/>
              <a:t>Problems with current CC</a:t>
            </a:r>
            <a:br>
              <a:rPr lang="en-US" b="1" dirty="0"/>
            </a:br>
            <a:r>
              <a:rPr lang="en-US" sz="3400" b="1" u="sng" dirty="0"/>
              <a:t>Explicit Congestion Notification </a:t>
            </a:r>
            <a:r>
              <a:rPr lang="en-US" sz="3400" b="1" dirty="0"/>
              <a:t>(ECN) </a:t>
            </a:r>
            <a:r>
              <a:rPr lang="en-US" sz="3400" b="1" dirty="0">
                <a:solidFill>
                  <a:schemeClr val="accent1">
                    <a:lumMod val="60000"/>
                    <a:lumOff val="40000"/>
                  </a:schemeClr>
                </a:solidFill>
              </a:rPr>
              <a:t>[RFC 3169]</a:t>
            </a:r>
            <a:endParaRPr lang="en-US" sz="3400" b="1" dirty="0"/>
          </a:p>
        </p:txBody>
      </p:sp>
      <p:sp>
        <p:nvSpPr>
          <p:cNvPr id="2" name="Marcador de pie de página 1">
            <a:extLst>
              <a:ext uri="{FF2B5EF4-FFF2-40B4-BE49-F238E27FC236}">
                <a16:creationId xmlns:a16="http://schemas.microsoft.com/office/drawing/2014/main" id="{5F8A2678-C406-3045-BAF7-099521EC2BA6}"/>
              </a:ext>
            </a:extLst>
          </p:cNvPr>
          <p:cNvSpPr>
            <a:spLocks noGrp="1"/>
          </p:cNvSpPr>
          <p:nvPr>
            <p:ph type="ftr" sz="quarter" idx="3"/>
          </p:nvPr>
        </p:nvSpPr>
        <p:spPr/>
        <p:txBody>
          <a:bodyPr/>
          <a:lstStyle/>
          <a:p>
            <a:pPr algn="l"/>
            <a:r>
              <a:rPr lang="en-US"/>
              <a:t>J. Escudero-Sahuquillo et al. IETF-105, July 2019, Montreal, Canada</a:t>
            </a:r>
          </a:p>
        </p:txBody>
      </p:sp>
      <p:sp>
        <p:nvSpPr>
          <p:cNvPr id="4" name="Marcador de número de diapositiva 3">
            <a:extLst>
              <a:ext uri="{FF2B5EF4-FFF2-40B4-BE49-F238E27FC236}">
                <a16:creationId xmlns:a16="http://schemas.microsoft.com/office/drawing/2014/main" id="{E40E996B-937C-F141-AE5B-6495A3437DEF}"/>
              </a:ext>
            </a:extLst>
          </p:cNvPr>
          <p:cNvSpPr>
            <a:spLocks noGrp="1"/>
          </p:cNvSpPr>
          <p:nvPr>
            <p:ph type="sldNum" sz="quarter" idx="4"/>
          </p:nvPr>
        </p:nvSpPr>
        <p:spPr/>
        <p:txBody>
          <a:bodyPr/>
          <a:lstStyle/>
          <a:p>
            <a:fld id="{872F1B08-9AA2-804F-9049-0CF613FEDB92}" type="slidenum">
              <a:rPr lang="en-US" smtClean="0"/>
              <a:pPr/>
              <a:t>11</a:t>
            </a:fld>
            <a:endParaRPr lang="en-US"/>
          </a:p>
        </p:txBody>
      </p:sp>
    </p:spTree>
    <p:extLst>
      <p:ext uri="{BB962C8B-B14F-4D97-AF65-F5344CB8AC3E}">
        <p14:creationId xmlns:p14="http://schemas.microsoft.com/office/powerpoint/2010/main" val="89750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81942-1978-484D-8D6D-8D5463D4401D}"/>
              </a:ext>
            </a:extLst>
          </p:cNvPr>
          <p:cNvSpPr>
            <a:spLocks noGrp="1"/>
          </p:cNvSpPr>
          <p:nvPr>
            <p:ph type="title"/>
          </p:nvPr>
        </p:nvSpPr>
        <p:spPr/>
        <p:txBody>
          <a:bodyPr/>
          <a:lstStyle/>
          <a:p>
            <a:r>
              <a:rPr lang="en-US" b="1" dirty="0"/>
              <a:t>How can we improve it?</a:t>
            </a:r>
          </a:p>
        </p:txBody>
      </p:sp>
      <p:sp>
        <p:nvSpPr>
          <p:cNvPr id="3" name="Marcador de contenido 2">
            <a:extLst>
              <a:ext uri="{FF2B5EF4-FFF2-40B4-BE49-F238E27FC236}">
                <a16:creationId xmlns:a16="http://schemas.microsoft.com/office/drawing/2014/main" id="{466AE4D2-6F2C-DE4C-8014-8153B604E88F}"/>
              </a:ext>
            </a:extLst>
          </p:cNvPr>
          <p:cNvSpPr>
            <a:spLocks noGrp="1"/>
          </p:cNvSpPr>
          <p:nvPr>
            <p:ph idx="1"/>
          </p:nvPr>
        </p:nvSpPr>
        <p:spPr/>
        <p:txBody>
          <a:bodyPr>
            <a:normAutofit/>
          </a:bodyPr>
          <a:lstStyle/>
          <a:p>
            <a:pPr marL="0" indent="0">
              <a:buNone/>
            </a:pPr>
            <a:r>
              <a:rPr lang="en-US" b="1" dirty="0"/>
              <a:t>Augmenting ECN </a:t>
            </a:r>
            <a:r>
              <a:rPr lang="en-US" dirty="0"/>
              <a:t>to enable Data Center focused UDP based congestion control:</a:t>
            </a:r>
          </a:p>
          <a:p>
            <a:r>
              <a:rPr lang="en-US" dirty="0"/>
              <a:t>By providing </a:t>
            </a:r>
            <a:r>
              <a:rPr lang="en-US" b="1" dirty="0"/>
              <a:t>more detailed feedback from the switches and packet headers.</a:t>
            </a:r>
          </a:p>
          <a:p>
            <a:r>
              <a:rPr lang="en-US" dirty="0"/>
              <a:t>By </a:t>
            </a:r>
            <a:r>
              <a:rPr lang="en-US" b="1" dirty="0"/>
              <a:t>distinguishing in-network from </a:t>
            </a:r>
            <a:r>
              <a:rPr lang="en-US" b="1" dirty="0" err="1"/>
              <a:t>incast</a:t>
            </a:r>
            <a:r>
              <a:rPr lang="en-US" b="1" dirty="0"/>
              <a:t> congestion.</a:t>
            </a:r>
          </a:p>
          <a:p>
            <a:r>
              <a:rPr lang="en-US" dirty="0"/>
              <a:t>By </a:t>
            </a:r>
            <a:r>
              <a:rPr lang="en-US" b="1" dirty="0"/>
              <a:t>speeding up notifications.</a:t>
            </a:r>
          </a:p>
          <a:p>
            <a:r>
              <a:rPr lang="en-US" dirty="0"/>
              <a:t>By implementing </a:t>
            </a:r>
            <a:r>
              <a:rPr lang="en-US" b="1" dirty="0"/>
              <a:t>fast-response mechanisms in the switches.</a:t>
            </a:r>
          </a:p>
        </p:txBody>
      </p:sp>
      <p:sp>
        <p:nvSpPr>
          <p:cNvPr id="4" name="Marcador de pie de página 3">
            <a:extLst>
              <a:ext uri="{FF2B5EF4-FFF2-40B4-BE49-F238E27FC236}">
                <a16:creationId xmlns:a16="http://schemas.microsoft.com/office/drawing/2014/main" id="{2D0A65C4-5411-5B42-8A22-5FDD15F6A17F}"/>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80B8025D-FD02-8942-B131-980129AA6869}"/>
              </a:ext>
            </a:extLst>
          </p:cNvPr>
          <p:cNvSpPr>
            <a:spLocks noGrp="1"/>
          </p:cNvSpPr>
          <p:nvPr>
            <p:ph type="sldNum" sz="quarter" idx="4"/>
          </p:nvPr>
        </p:nvSpPr>
        <p:spPr/>
        <p:txBody>
          <a:bodyPr/>
          <a:lstStyle/>
          <a:p>
            <a:fld id="{872F1B08-9AA2-804F-9049-0CF613FEDB92}" type="slidenum">
              <a:rPr lang="en-US" noProof="0" smtClean="0"/>
              <a:pPr/>
              <a:t>12</a:t>
            </a:fld>
            <a:endParaRPr lang="en-US" noProof="0"/>
          </a:p>
        </p:txBody>
      </p:sp>
    </p:spTree>
    <p:extLst>
      <p:ext uri="{BB962C8B-B14F-4D97-AF65-F5344CB8AC3E}">
        <p14:creationId xmlns:p14="http://schemas.microsoft.com/office/powerpoint/2010/main" val="298066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9EFD8C-72C2-C04E-A02B-DE549F70253E}"/>
              </a:ext>
            </a:extLst>
          </p:cNvPr>
          <p:cNvSpPr>
            <a:spLocks noGrp="1"/>
          </p:cNvSpPr>
          <p:nvPr>
            <p:ph idx="1"/>
          </p:nvPr>
        </p:nvSpPr>
        <p:spPr>
          <a:xfrm>
            <a:off x="628651" y="1448315"/>
            <a:ext cx="7886700" cy="4667249"/>
          </a:xfrm>
        </p:spPr>
        <p:txBody>
          <a:bodyPr>
            <a:normAutofit lnSpcReduction="10000"/>
          </a:bodyPr>
          <a:lstStyle/>
          <a:p>
            <a:r>
              <a:rPr lang="en-US" b="1" dirty="0"/>
              <a:t>More detailed feedback</a:t>
            </a:r>
          </a:p>
          <a:p>
            <a:pPr lvl="1"/>
            <a:r>
              <a:rPr lang="en-US" dirty="0"/>
              <a:t>Switches indicate more details on congestion status.</a:t>
            </a:r>
          </a:p>
          <a:p>
            <a:pPr lvl="1"/>
            <a:r>
              <a:rPr lang="en-US" dirty="0"/>
              <a:t>Record accumulated packet delay in the packet headers and include this information in the notifications</a:t>
            </a:r>
          </a:p>
          <a:p>
            <a:r>
              <a:rPr lang="en-US" b="1" dirty="0"/>
              <a:t>Distinguish in-network from incast congestion</a:t>
            </a:r>
          </a:p>
          <a:p>
            <a:pPr lvl="1"/>
            <a:r>
              <a:rPr lang="en-US" dirty="0"/>
              <a:t>Understand switch position in topology</a:t>
            </a:r>
          </a:p>
          <a:p>
            <a:pPr lvl="1"/>
            <a:r>
              <a:rPr lang="en-US" dirty="0"/>
              <a:t>Identify when congestion root appears</a:t>
            </a:r>
          </a:p>
          <a:p>
            <a:r>
              <a:rPr lang="en-US" b="1" dirty="0"/>
              <a:t>Speeding up congestion notifications</a:t>
            </a:r>
          </a:p>
          <a:p>
            <a:pPr lvl="1"/>
            <a:r>
              <a:rPr lang="en-US" dirty="0"/>
              <a:t>Notifications directly from switches backwards to other switches and end-nodes.</a:t>
            </a:r>
          </a:p>
          <a:p>
            <a:r>
              <a:rPr lang="en-US" b="1" dirty="0"/>
              <a:t>Fast-response congestion mechanisms at switches</a:t>
            </a:r>
          </a:p>
          <a:p>
            <a:pPr lvl="1"/>
            <a:r>
              <a:rPr lang="en-US" dirty="0"/>
              <a:t>Congestion Isolation (in progress – P802.1Qcz)</a:t>
            </a:r>
          </a:p>
        </p:txBody>
      </p:sp>
      <p:sp>
        <p:nvSpPr>
          <p:cNvPr id="4" name="Título 1">
            <a:extLst>
              <a:ext uri="{FF2B5EF4-FFF2-40B4-BE49-F238E27FC236}">
                <a16:creationId xmlns:a16="http://schemas.microsoft.com/office/drawing/2014/main" id="{F13DAADA-4E56-504B-97A1-5F5852ABD7CD}"/>
              </a:ext>
            </a:extLst>
          </p:cNvPr>
          <p:cNvSpPr>
            <a:spLocks noGrp="1"/>
          </p:cNvSpPr>
          <p:nvPr>
            <p:ph type="title"/>
          </p:nvPr>
        </p:nvSpPr>
        <p:spPr>
          <a:xfrm>
            <a:off x="628650" y="122752"/>
            <a:ext cx="7886700" cy="1325563"/>
          </a:xfrm>
        </p:spPr>
        <p:txBody>
          <a:bodyPr>
            <a:normAutofit/>
          </a:bodyPr>
          <a:lstStyle/>
          <a:p>
            <a:r>
              <a:rPr lang="en-US" b="1" dirty="0"/>
              <a:t>Some ideas to consider</a:t>
            </a:r>
            <a:br>
              <a:rPr lang="en-US" b="1" dirty="0"/>
            </a:br>
            <a:r>
              <a:rPr lang="en-US" sz="3100" b="1" u="sng" dirty="0"/>
              <a:t>open for discussion</a:t>
            </a:r>
          </a:p>
        </p:txBody>
      </p:sp>
      <p:sp>
        <p:nvSpPr>
          <p:cNvPr id="2" name="Marcador de pie de página 1">
            <a:extLst>
              <a:ext uri="{FF2B5EF4-FFF2-40B4-BE49-F238E27FC236}">
                <a16:creationId xmlns:a16="http://schemas.microsoft.com/office/drawing/2014/main" id="{3C726B87-2D13-2F4D-81C3-5324C8D1C0EF}"/>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172F9263-BD46-E348-94B0-8EF6585CCE99}"/>
              </a:ext>
            </a:extLst>
          </p:cNvPr>
          <p:cNvSpPr>
            <a:spLocks noGrp="1"/>
          </p:cNvSpPr>
          <p:nvPr>
            <p:ph type="sldNum" sz="quarter" idx="4"/>
          </p:nvPr>
        </p:nvSpPr>
        <p:spPr/>
        <p:txBody>
          <a:bodyPr/>
          <a:lstStyle/>
          <a:p>
            <a:fld id="{872F1B08-9AA2-804F-9049-0CF613FEDB92}" type="slidenum">
              <a:rPr lang="en-US" smtClean="0"/>
              <a:pPr/>
              <a:t>13</a:t>
            </a:fld>
            <a:endParaRPr lang="en-US"/>
          </a:p>
        </p:txBody>
      </p:sp>
    </p:spTree>
    <p:extLst>
      <p:ext uri="{BB962C8B-B14F-4D97-AF65-F5344CB8AC3E}">
        <p14:creationId xmlns:p14="http://schemas.microsoft.com/office/powerpoint/2010/main" val="88528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8DDEBF-D0AD-3E4D-9098-0DD3C112AE8E}"/>
              </a:ext>
            </a:extLst>
          </p:cNvPr>
          <p:cNvSpPr>
            <a:spLocks noGrp="1"/>
          </p:cNvSpPr>
          <p:nvPr>
            <p:ph type="title"/>
          </p:nvPr>
        </p:nvSpPr>
        <p:spPr/>
        <p:txBody>
          <a:bodyPr/>
          <a:lstStyle/>
          <a:p>
            <a:r>
              <a:rPr lang="es-ES" b="1" dirty="0" err="1"/>
              <a:t>References</a:t>
            </a:r>
            <a:endParaRPr lang="es-ES" b="1" dirty="0"/>
          </a:p>
        </p:txBody>
      </p:sp>
      <p:sp>
        <p:nvSpPr>
          <p:cNvPr id="3" name="Marcador de contenido 2">
            <a:extLst>
              <a:ext uri="{FF2B5EF4-FFF2-40B4-BE49-F238E27FC236}">
                <a16:creationId xmlns:a16="http://schemas.microsoft.com/office/drawing/2014/main" id="{CC7EA1DC-3711-604B-97B4-BB2B47A2F00F}"/>
              </a:ext>
            </a:extLst>
          </p:cNvPr>
          <p:cNvSpPr>
            <a:spLocks noGrp="1"/>
          </p:cNvSpPr>
          <p:nvPr>
            <p:ph idx="1"/>
          </p:nvPr>
        </p:nvSpPr>
        <p:spPr>
          <a:xfrm>
            <a:off x="628650" y="1411358"/>
            <a:ext cx="7886699" cy="5081516"/>
          </a:xfrm>
        </p:spPr>
        <p:txBody>
          <a:bodyPr>
            <a:normAutofit fontScale="92500"/>
          </a:bodyPr>
          <a:lstStyle/>
          <a:p>
            <a:pPr marL="0" indent="0">
              <a:buNone/>
            </a:pPr>
            <a:r>
              <a:rPr lang="es-ES" sz="1400" dirty="0">
                <a:solidFill>
                  <a:schemeClr val="accent1">
                    <a:lumMod val="60000"/>
                    <a:lumOff val="40000"/>
                  </a:schemeClr>
                </a:solidFill>
              </a:rPr>
              <a:t>[Congdon18] </a:t>
            </a:r>
            <a:r>
              <a:rPr lang="es-ES" sz="1400" dirty="0"/>
              <a:t>Paul </a:t>
            </a:r>
            <a:r>
              <a:rPr lang="es-ES" sz="1400" dirty="0" err="1"/>
              <a:t>Congdon</a:t>
            </a:r>
            <a:r>
              <a:rPr lang="es-ES" sz="1400" dirty="0"/>
              <a:t> et al: </a:t>
            </a:r>
            <a:r>
              <a:rPr lang="es-ES" sz="1400" b="1" dirty="0" err="1"/>
              <a:t>The</a:t>
            </a:r>
            <a:r>
              <a:rPr lang="es-ES" sz="1400" b="1" dirty="0"/>
              <a:t> </a:t>
            </a:r>
            <a:r>
              <a:rPr lang="es-ES" sz="1400" b="1" dirty="0" err="1"/>
              <a:t>Lossless</a:t>
            </a:r>
            <a:r>
              <a:rPr lang="es-ES" sz="1400" b="1" dirty="0"/>
              <a:t> Network </a:t>
            </a:r>
            <a:r>
              <a:rPr lang="es-ES" sz="1400" b="1" dirty="0" err="1"/>
              <a:t>for</a:t>
            </a:r>
            <a:r>
              <a:rPr lang="es-ES" sz="1400" b="1" dirty="0"/>
              <a:t> Data Centers</a:t>
            </a:r>
            <a:r>
              <a:rPr lang="es-ES" sz="1400" dirty="0"/>
              <a:t>. NENDICA “Network </a:t>
            </a:r>
            <a:r>
              <a:rPr lang="es-ES" sz="1400" dirty="0" err="1"/>
              <a:t>Enhancements</a:t>
            </a:r>
            <a:r>
              <a:rPr lang="es-ES" sz="1400" dirty="0"/>
              <a:t> </a:t>
            </a:r>
            <a:r>
              <a:rPr lang="es-ES" sz="1400" dirty="0" err="1"/>
              <a:t>for</a:t>
            </a:r>
            <a:r>
              <a:rPr lang="es-ES" sz="1400" dirty="0"/>
              <a:t> </a:t>
            </a:r>
            <a:r>
              <a:rPr lang="es-ES" sz="1400" dirty="0" err="1"/>
              <a:t>the</a:t>
            </a:r>
            <a:r>
              <a:rPr lang="es-ES" sz="1400" dirty="0"/>
              <a:t> </a:t>
            </a:r>
            <a:r>
              <a:rPr lang="es-ES" sz="1400" dirty="0" err="1"/>
              <a:t>Next</a:t>
            </a:r>
            <a:r>
              <a:rPr lang="es-ES" sz="1400" dirty="0"/>
              <a:t> </a:t>
            </a:r>
            <a:r>
              <a:rPr lang="es-ES" sz="1400" dirty="0" err="1"/>
              <a:t>Decade</a:t>
            </a:r>
            <a:r>
              <a:rPr lang="es-ES" sz="1400" dirty="0"/>
              <a:t>” </a:t>
            </a:r>
            <a:r>
              <a:rPr lang="es-ES" sz="1400" dirty="0" err="1"/>
              <a:t>Industry</a:t>
            </a:r>
            <a:r>
              <a:rPr lang="es-ES" sz="1400" dirty="0"/>
              <a:t> </a:t>
            </a:r>
            <a:r>
              <a:rPr lang="es-ES" sz="1400" dirty="0" err="1"/>
              <a:t>Connections</a:t>
            </a:r>
            <a:r>
              <a:rPr lang="es-ES" sz="1400" dirty="0"/>
              <a:t> </a:t>
            </a:r>
            <a:r>
              <a:rPr lang="es-ES" sz="1400" dirty="0" err="1"/>
              <a:t>Activity</a:t>
            </a:r>
            <a:r>
              <a:rPr lang="es-ES" sz="1400" dirty="0"/>
              <a:t>, IEEE </a:t>
            </a:r>
            <a:r>
              <a:rPr lang="es-ES" sz="1400" dirty="0" err="1"/>
              <a:t>Standards</a:t>
            </a:r>
            <a:r>
              <a:rPr lang="es-ES" sz="1400" dirty="0"/>
              <a:t> </a:t>
            </a:r>
            <a:r>
              <a:rPr lang="es-ES" sz="1400" dirty="0" err="1"/>
              <a:t>Association</a:t>
            </a:r>
            <a:r>
              <a:rPr lang="es-ES" sz="1400" dirty="0"/>
              <a:t>, 2018.</a:t>
            </a:r>
          </a:p>
          <a:p>
            <a:pPr marL="0" indent="0">
              <a:buNone/>
            </a:pPr>
            <a:r>
              <a:rPr lang="es-ES" sz="1400" dirty="0">
                <a:solidFill>
                  <a:schemeClr val="accent1">
                    <a:lumMod val="60000"/>
                    <a:lumOff val="40000"/>
                  </a:schemeClr>
                </a:solidFill>
              </a:rPr>
              <a:t>[Garcia05] </a:t>
            </a:r>
            <a:r>
              <a:rPr lang="es-ES" sz="1400" dirty="0"/>
              <a:t>P. J. </a:t>
            </a:r>
            <a:r>
              <a:rPr lang="es-ES" sz="1400" dirty="0" err="1"/>
              <a:t>Garcia</a:t>
            </a:r>
            <a:r>
              <a:rPr lang="es-ES" sz="1400" dirty="0"/>
              <a:t>, J. </a:t>
            </a:r>
            <a:r>
              <a:rPr lang="es-ES" sz="1400" dirty="0" err="1"/>
              <a:t>Flich</a:t>
            </a:r>
            <a:r>
              <a:rPr lang="es-ES" sz="1400" dirty="0"/>
              <a:t>, J. </a:t>
            </a:r>
            <a:r>
              <a:rPr lang="es-ES" sz="1400" dirty="0" err="1"/>
              <a:t>Duato</a:t>
            </a:r>
            <a:r>
              <a:rPr lang="es-ES" sz="1400" dirty="0"/>
              <a:t>, I. Johnson, F. J. Quiles, and F. </a:t>
            </a:r>
            <a:r>
              <a:rPr lang="es-ES" sz="1400" dirty="0" err="1"/>
              <a:t>Naven</a:t>
            </a:r>
            <a:r>
              <a:rPr lang="es-ES" sz="1400" dirty="0"/>
              <a:t>, “</a:t>
            </a:r>
            <a:r>
              <a:rPr lang="es-ES" sz="1400" b="1" dirty="0" err="1"/>
              <a:t>Dynamic</a:t>
            </a:r>
            <a:r>
              <a:rPr lang="es-ES" sz="1400" b="1" dirty="0"/>
              <a:t> </a:t>
            </a:r>
            <a:r>
              <a:rPr lang="es-ES" sz="1400" b="1" dirty="0" err="1"/>
              <a:t>Evolution</a:t>
            </a:r>
            <a:r>
              <a:rPr lang="es-ES" sz="1400" b="1" dirty="0"/>
              <a:t> of </a:t>
            </a:r>
            <a:r>
              <a:rPr lang="es-ES" sz="1400" b="1" dirty="0" err="1"/>
              <a:t>Congestion</a:t>
            </a:r>
            <a:r>
              <a:rPr lang="es-ES" sz="1400" b="1" dirty="0"/>
              <a:t> </a:t>
            </a:r>
            <a:r>
              <a:rPr lang="es-ES" sz="1400" b="1" dirty="0" err="1"/>
              <a:t>Trees</a:t>
            </a:r>
            <a:r>
              <a:rPr lang="es-ES" sz="1400" b="1" dirty="0"/>
              <a:t>: </a:t>
            </a:r>
            <a:r>
              <a:rPr lang="es-ES" sz="1400" b="1" dirty="0" err="1"/>
              <a:t>Analysis</a:t>
            </a:r>
            <a:r>
              <a:rPr lang="es-ES" sz="1400" b="1" dirty="0"/>
              <a:t> and </a:t>
            </a:r>
            <a:r>
              <a:rPr lang="es-ES" sz="1400" b="1" dirty="0" err="1"/>
              <a:t>Impact</a:t>
            </a:r>
            <a:r>
              <a:rPr lang="es-ES" sz="1400" b="1" dirty="0"/>
              <a:t> </a:t>
            </a:r>
            <a:r>
              <a:rPr lang="es-ES" sz="1400" b="1" dirty="0" err="1"/>
              <a:t>on</a:t>
            </a:r>
            <a:r>
              <a:rPr lang="es-ES" sz="1400" b="1" dirty="0"/>
              <a:t> </a:t>
            </a:r>
            <a:r>
              <a:rPr lang="es-ES" sz="1400" b="1" dirty="0" err="1"/>
              <a:t>Switch</a:t>
            </a:r>
            <a:r>
              <a:rPr lang="es-ES" sz="1400" b="1" dirty="0"/>
              <a:t> </a:t>
            </a:r>
            <a:r>
              <a:rPr lang="es-ES" sz="1400" b="1" dirty="0" err="1"/>
              <a:t>Architecture</a:t>
            </a:r>
            <a:r>
              <a:rPr lang="es-ES" sz="1400" dirty="0"/>
              <a:t>,” in High Performance </a:t>
            </a:r>
            <a:r>
              <a:rPr lang="es-ES" sz="1400" dirty="0" err="1"/>
              <a:t>Embedded</a:t>
            </a:r>
            <a:r>
              <a:rPr lang="es-ES" sz="1400" dirty="0"/>
              <a:t> </a:t>
            </a:r>
            <a:r>
              <a:rPr lang="es-ES" sz="1400" dirty="0" err="1"/>
              <a:t>Architectures</a:t>
            </a:r>
            <a:r>
              <a:rPr lang="es-ES" sz="1400" dirty="0"/>
              <a:t> and </a:t>
            </a:r>
            <a:r>
              <a:rPr lang="es-ES" sz="1400" dirty="0" err="1"/>
              <a:t>Compilers</a:t>
            </a:r>
            <a:r>
              <a:rPr lang="es-ES" sz="1400" dirty="0"/>
              <a:t>, ser. </a:t>
            </a:r>
            <a:r>
              <a:rPr lang="es-ES" sz="1400" dirty="0" err="1"/>
              <a:t>Lecture</a:t>
            </a:r>
            <a:r>
              <a:rPr lang="es-ES" sz="1400" dirty="0"/>
              <a:t> Notes in </a:t>
            </a:r>
            <a:r>
              <a:rPr lang="es-ES" sz="1400" dirty="0" err="1"/>
              <a:t>Computer</a:t>
            </a:r>
            <a:r>
              <a:rPr lang="es-ES" sz="1400" dirty="0"/>
              <a:t> </a:t>
            </a:r>
            <a:r>
              <a:rPr lang="es-ES" sz="1400" dirty="0" err="1"/>
              <a:t>Science</a:t>
            </a:r>
            <a:r>
              <a:rPr lang="es-ES" sz="1400" dirty="0"/>
              <a:t>. </a:t>
            </a:r>
            <a:r>
              <a:rPr lang="es-ES" sz="1400" dirty="0" err="1"/>
              <a:t>Springer</a:t>
            </a:r>
            <a:r>
              <a:rPr lang="es-ES" sz="1400" dirty="0"/>
              <a:t>, </a:t>
            </a:r>
            <a:r>
              <a:rPr lang="es-ES" sz="1400" dirty="0" err="1"/>
              <a:t>Berlin</a:t>
            </a:r>
            <a:r>
              <a:rPr lang="es-ES" sz="1400" dirty="0"/>
              <a:t>, Heidelberg, Nov. 2005, pp. 266–285.</a:t>
            </a:r>
          </a:p>
          <a:p>
            <a:pPr marL="0" indent="0">
              <a:buNone/>
            </a:pPr>
            <a:r>
              <a:rPr lang="es-ES" sz="1400" dirty="0">
                <a:solidFill>
                  <a:schemeClr val="accent1">
                    <a:lumMod val="60000"/>
                    <a:lumOff val="40000"/>
                  </a:schemeClr>
                </a:solidFill>
              </a:rPr>
              <a:t>[Garcia19]</a:t>
            </a:r>
            <a:r>
              <a:rPr lang="es-ES" sz="1400" dirty="0"/>
              <a:t> Pedro Javier </a:t>
            </a:r>
            <a:r>
              <a:rPr lang="es-ES" sz="1400" dirty="0" err="1"/>
              <a:t>Garcia</a:t>
            </a:r>
            <a:r>
              <a:rPr lang="es-ES" sz="1400" dirty="0"/>
              <a:t>, </a:t>
            </a:r>
            <a:r>
              <a:rPr lang="es-ES" sz="1400" dirty="0" err="1"/>
              <a:t>Jesus</a:t>
            </a:r>
            <a:r>
              <a:rPr lang="es-ES" sz="1400" dirty="0"/>
              <a:t> Escudero-</a:t>
            </a:r>
            <a:r>
              <a:rPr lang="es-ES" sz="1400" dirty="0" err="1"/>
              <a:t>Sahuquillo</a:t>
            </a:r>
            <a:r>
              <a:rPr lang="es-ES" sz="1400" dirty="0"/>
              <a:t>, Francisco J. Quiles and </a:t>
            </a:r>
            <a:r>
              <a:rPr lang="es-ES" sz="1400" dirty="0" err="1"/>
              <a:t>Jose</a:t>
            </a:r>
            <a:r>
              <a:rPr lang="es-ES" sz="1400" dirty="0"/>
              <a:t> </a:t>
            </a:r>
            <a:r>
              <a:rPr lang="es-ES" sz="1400" dirty="0" err="1"/>
              <a:t>Duato</a:t>
            </a:r>
            <a:r>
              <a:rPr lang="es-ES" sz="1400" dirty="0"/>
              <a:t>, “</a:t>
            </a:r>
            <a:r>
              <a:rPr lang="es-ES" sz="1400" b="1" dirty="0" err="1"/>
              <a:t>Congestion</a:t>
            </a:r>
            <a:r>
              <a:rPr lang="es-ES" sz="1400" b="1" dirty="0"/>
              <a:t> Management </a:t>
            </a:r>
            <a:r>
              <a:rPr lang="es-ES" sz="1400" b="1" dirty="0" err="1"/>
              <a:t>for</a:t>
            </a:r>
            <a:r>
              <a:rPr lang="es-ES" sz="1400" b="1" dirty="0"/>
              <a:t> Ethernet-</a:t>
            </a:r>
            <a:r>
              <a:rPr lang="es-ES" sz="1400" b="1" dirty="0" err="1"/>
              <a:t>based</a:t>
            </a:r>
            <a:r>
              <a:rPr lang="es-ES" sz="1400" b="1" dirty="0"/>
              <a:t> </a:t>
            </a:r>
            <a:r>
              <a:rPr lang="es-ES" sz="1400" b="1" dirty="0" err="1"/>
              <a:t>Lossless</a:t>
            </a:r>
            <a:r>
              <a:rPr lang="es-ES" sz="1400" b="1" dirty="0"/>
              <a:t> </a:t>
            </a:r>
            <a:r>
              <a:rPr lang="es-ES" sz="1400" b="1" dirty="0" err="1"/>
              <a:t>DataCenter</a:t>
            </a:r>
            <a:r>
              <a:rPr lang="es-ES" sz="1400" b="1" dirty="0"/>
              <a:t> Networks</a:t>
            </a:r>
            <a:r>
              <a:rPr lang="es-ES" sz="1400" dirty="0"/>
              <a:t>“ DCN: </a:t>
            </a:r>
            <a:r>
              <a:rPr lang="es-ES" sz="1400" dirty="0">
                <a:solidFill>
                  <a:schemeClr val="accent1">
                    <a:lumMod val="60000"/>
                    <a:lumOff val="40000"/>
                  </a:schemeClr>
                </a:solidFill>
              </a:rPr>
              <a:t> </a:t>
            </a:r>
            <a:r>
              <a:rPr lang="es-ES" sz="1400" dirty="0">
                <a:hlinkClick r:id="rId2"/>
              </a:rPr>
              <a:t>1-19-0012-00-Icne</a:t>
            </a:r>
            <a:r>
              <a:rPr lang="es-ES" sz="1400" dirty="0"/>
              <a:t>.</a:t>
            </a:r>
          </a:p>
          <a:p>
            <a:pPr marL="0" indent="0">
              <a:buNone/>
            </a:pPr>
            <a:r>
              <a:rPr lang="es-ES" sz="1400" dirty="0">
                <a:solidFill>
                  <a:schemeClr val="accent1">
                    <a:lumMod val="60000"/>
                    <a:lumOff val="40000"/>
                  </a:schemeClr>
                </a:solidFill>
              </a:rPr>
              <a:t>[Karol87] </a:t>
            </a:r>
            <a:r>
              <a:rPr lang="es-ES" sz="1400" dirty="0"/>
              <a:t>M. J. </a:t>
            </a:r>
            <a:r>
              <a:rPr lang="es-ES" sz="1400" dirty="0" err="1"/>
              <a:t>Karol</a:t>
            </a:r>
            <a:r>
              <a:rPr lang="es-ES" sz="1400" dirty="0"/>
              <a:t>, M. G. </a:t>
            </a:r>
            <a:r>
              <a:rPr lang="es-ES" sz="1400" dirty="0" err="1"/>
              <a:t>Hluchyj</a:t>
            </a:r>
            <a:r>
              <a:rPr lang="es-ES" sz="1400" dirty="0"/>
              <a:t>, S. P. Morgan, "Input versus output </a:t>
            </a:r>
            <a:r>
              <a:rPr lang="es-ES" sz="1400" dirty="0" err="1"/>
              <a:t>queuing</a:t>
            </a:r>
            <a:r>
              <a:rPr lang="es-ES" sz="1400" dirty="0"/>
              <a:t> </a:t>
            </a:r>
            <a:r>
              <a:rPr lang="es-ES" sz="1400" dirty="0" err="1"/>
              <a:t>on</a:t>
            </a:r>
            <a:r>
              <a:rPr lang="es-ES" sz="1400" dirty="0"/>
              <a:t> a </a:t>
            </a:r>
            <a:r>
              <a:rPr lang="es-ES" sz="1400" dirty="0" err="1"/>
              <a:t>space-division</a:t>
            </a:r>
            <a:r>
              <a:rPr lang="es-ES" sz="1400" dirty="0"/>
              <a:t> </a:t>
            </a:r>
            <a:r>
              <a:rPr lang="es-ES" sz="1400" dirty="0" err="1"/>
              <a:t>packet</a:t>
            </a:r>
            <a:r>
              <a:rPr lang="es-ES" sz="1400" dirty="0"/>
              <a:t> </a:t>
            </a:r>
            <a:r>
              <a:rPr lang="es-ES" sz="1400" dirty="0" err="1"/>
              <a:t>switch</a:t>
            </a:r>
            <a:r>
              <a:rPr lang="es-ES" sz="1400" dirty="0"/>
              <a:t>", </a:t>
            </a:r>
            <a:r>
              <a:rPr lang="es-ES" sz="1400" i="1" dirty="0"/>
              <a:t>IEEE </a:t>
            </a:r>
            <a:r>
              <a:rPr lang="es-ES" sz="1400" i="1" dirty="0" err="1"/>
              <a:t>Trans</a:t>
            </a:r>
            <a:r>
              <a:rPr lang="es-ES" sz="1400" i="1" dirty="0"/>
              <a:t>. </a:t>
            </a:r>
            <a:r>
              <a:rPr lang="es-ES" sz="1400" i="1" dirty="0" err="1"/>
              <a:t>Commun</a:t>
            </a:r>
            <a:r>
              <a:rPr lang="es-ES" sz="1400" i="1" dirty="0"/>
              <a:t>.</a:t>
            </a:r>
            <a:r>
              <a:rPr lang="es-ES" sz="1400" dirty="0"/>
              <a:t>, vol. COM-35, no. 12, pp. 1347-1356, </a:t>
            </a:r>
            <a:r>
              <a:rPr lang="es-ES" sz="1400" dirty="0" err="1"/>
              <a:t>Dec</a:t>
            </a:r>
            <a:r>
              <a:rPr lang="es-ES" sz="1400" dirty="0"/>
              <a:t>. 1987.</a:t>
            </a:r>
            <a:endParaRPr lang="es-ES" sz="1400" dirty="0">
              <a:solidFill>
                <a:schemeClr val="accent1">
                  <a:lumMod val="60000"/>
                  <a:lumOff val="40000"/>
                </a:schemeClr>
              </a:solidFill>
            </a:endParaRPr>
          </a:p>
          <a:p>
            <a:pPr marL="0" indent="0">
              <a:buNone/>
            </a:pPr>
            <a:r>
              <a:rPr lang="es-ES" sz="1400" dirty="0">
                <a:solidFill>
                  <a:schemeClr val="accent1">
                    <a:lumMod val="60000"/>
                    <a:lumOff val="40000"/>
                  </a:schemeClr>
                </a:solidFill>
              </a:rPr>
              <a:t>[RFC 3168] </a:t>
            </a:r>
            <a:r>
              <a:rPr lang="es-ES" sz="1400" dirty="0"/>
              <a:t>K. </a:t>
            </a:r>
            <a:r>
              <a:rPr lang="es-ES" sz="1400" dirty="0" err="1"/>
              <a:t>Ramakrishnan</a:t>
            </a:r>
            <a:r>
              <a:rPr lang="es-ES" sz="1400" dirty="0"/>
              <a:t> et al. </a:t>
            </a:r>
            <a:r>
              <a:rPr lang="es-ES" sz="1400" b="1" dirty="0" err="1"/>
              <a:t>The</a:t>
            </a:r>
            <a:r>
              <a:rPr lang="es-ES" sz="1400" b="1" dirty="0"/>
              <a:t> </a:t>
            </a:r>
            <a:r>
              <a:rPr lang="es-ES" sz="1400" b="1" dirty="0" err="1"/>
              <a:t>Addition</a:t>
            </a:r>
            <a:r>
              <a:rPr lang="es-ES" sz="1400" b="1" dirty="0"/>
              <a:t> of </a:t>
            </a:r>
            <a:r>
              <a:rPr lang="es-ES" sz="1400" b="1" dirty="0" err="1"/>
              <a:t>Explicit</a:t>
            </a:r>
            <a:r>
              <a:rPr lang="es-ES" sz="1400" b="1" dirty="0"/>
              <a:t> </a:t>
            </a:r>
            <a:r>
              <a:rPr lang="es-ES" sz="1400" b="1" dirty="0" err="1"/>
              <a:t>Congestion</a:t>
            </a:r>
            <a:r>
              <a:rPr lang="es-ES" sz="1400" b="1" dirty="0"/>
              <a:t> </a:t>
            </a:r>
            <a:r>
              <a:rPr lang="es-ES" sz="1400" b="1" dirty="0" err="1"/>
              <a:t>Notification</a:t>
            </a:r>
            <a:r>
              <a:rPr lang="es-ES" sz="1400" b="1" dirty="0"/>
              <a:t> (ECN) to IP</a:t>
            </a:r>
            <a:r>
              <a:rPr lang="es-ES" sz="1400" dirty="0"/>
              <a:t>. RFC 3168, </a:t>
            </a:r>
            <a:r>
              <a:rPr lang="es-ES" sz="1400" dirty="0" err="1"/>
              <a:t>Year</a:t>
            </a:r>
            <a:r>
              <a:rPr lang="es-ES" sz="1400" dirty="0"/>
              <a:t> 2001</a:t>
            </a:r>
            <a:r>
              <a:rPr lang="es-ES" sz="1400" b="1" dirty="0"/>
              <a:t>: </a:t>
            </a:r>
            <a:r>
              <a:rPr lang="es-ES" sz="1400" dirty="0">
                <a:hlinkClick r:id="rId3"/>
              </a:rPr>
              <a:t>https://tools.ietf.org/html/rfc3168</a:t>
            </a:r>
            <a:r>
              <a:rPr lang="es-ES" sz="1400" dirty="0"/>
              <a:t>.</a:t>
            </a:r>
            <a:endParaRPr lang="es-ES" sz="1400" dirty="0">
              <a:solidFill>
                <a:schemeClr val="accent1">
                  <a:lumMod val="60000"/>
                  <a:lumOff val="40000"/>
                </a:schemeClr>
              </a:solidFill>
            </a:endParaRPr>
          </a:p>
          <a:p>
            <a:pPr marL="0" indent="0">
              <a:buNone/>
            </a:pPr>
            <a:r>
              <a:rPr lang="es-ES" sz="1400" dirty="0">
                <a:solidFill>
                  <a:schemeClr val="accent1">
                    <a:lumMod val="60000"/>
                    <a:lumOff val="40000"/>
                  </a:schemeClr>
                </a:solidFill>
              </a:rPr>
              <a:t>[Congdon19Qcz] </a:t>
            </a:r>
            <a:r>
              <a:rPr lang="es-ES" sz="1400" dirty="0"/>
              <a:t>Paul </a:t>
            </a:r>
            <a:r>
              <a:rPr lang="es-ES" sz="1400" dirty="0" err="1"/>
              <a:t>Congdon</a:t>
            </a:r>
            <a:r>
              <a:rPr lang="es-ES" sz="1400" dirty="0"/>
              <a:t>: P802.1Qcz – </a:t>
            </a:r>
            <a:r>
              <a:rPr lang="es-ES" sz="1400" dirty="0" err="1"/>
              <a:t>Congestion</a:t>
            </a:r>
            <a:r>
              <a:rPr lang="es-ES" sz="1400" dirty="0"/>
              <a:t> </a:t>
            </a:r>
            <a:r>
              <a:rPr lang="es-ES" sz="1400" dirty="0" err="1"/>
              <a:t>Isolation</a:t>
            </a:r>
            <a:r>
              <a:rPr lang="es-ES" sz="1400" dirty="0"/>
              <a:t>. </a:t>
            </a:r>
            <a:r>
              <a:rPr lang="es-ES" sz="1400" b="1" dirty="0"/>
              <a:t>Standard </a:t>
            </a:r>
            <a:r>
              <a:rPr lang="es-ES" sz="1400" b="1" dirty="0" err="1"/>
              <a:t>for</a:t>
            </a:r>
            <a:r>
              <a:rPr lang="es-ES" sz="1400" b="1" dirty="0"/>
              <a:t> Local and </a:t>
            </a:r>
            <a:r>
              <a:rPr lang="es-ES" sz="1400" b="1" dirty="0" err="1"/>
              <a:t>Metropolitan</a:t>
            </a:r>
            <a:r>
              <a:rPr lang="es-ES" sz="1400" b="1" dirty="0"/>
              <a:t> </a:t>
            </a:r>
            <a:r>
              <a:rPr lang="es-ES" sz="1400" b="1" dirty="0" err="1"/>
              <a:t>Area</a:t>
            </a:r>
            <a:r>
              <a:rPr lang="es-ES" sz="1400" b="1" dirty="0"/>
              <a:t> Networks — Bridges and </a:t>
            </a:r>
            <a:r>
              <a:rPr lang="es-ES" sz="1400" b="1" dirty="0" err="1"/>
              <a:t>Bridged</a:t>
            </a:r>
            <a:r>
              <a:rPr lang="es-ES" sz="1400" b="1" dirty="0"/>
              <a:t> Networks — </a:t>
            </a:r>
            <a:r>
              <a:rPr lang="es-ES" sz="1400" b="1" dirty="0" err="1"/>
              <a:t>Amendment</a:t>
            </a:r>
            <a:r>
              <a:rPr lang="es-ES" sz="1400" b="1" dirty="0"/>
              <a:t>: </a:t>
            </a:r>
            <a:r>
              <a:rPr lang="es-ES" sz="1400" b="1" dirty="0" err="1"/>
              <a:t>Congestion</a:t>
            </a:r>
            <a:r>
              <a:rPr lang="es-ES" sz="1400" b="1" dirty="0"/>
              <a:t> </a:t>
            </a:r>
            <a:r>
              <a:rPr lang="es-ES" sz="1400" b="1" dirty="0" err="1"/>
              <a:t>Isolation</a:t>
            </a:r>
            <a:r>
              <a:rPr lang="es-ES" sz="1400" b="1" dirty="0"/>
              <a:t>. </a:t>
            </a:r>
            <a:r>
              <a:rPr lang="es-ES" sz="1400" dirty="0"/>
              <a:t>PAR </a:t>
            </a:r>
            <a:r>
              <a:rPr lang="es-ES" sz="1400" dirty="0" err="1"/>
              <a:t>approved</a:t>
            </a:r>
            <a:r>
              <a:rPr lang="es-ES" sz="1400" dirty="0"/>
              <a:t> 27 </a:t>
            </a:r>
            <a:r>
              <a:rPr lang="es-ES" sz="1400" dirty="0" err="1"/>
              <a:t>Sep</a:t>
            </a:r>
            <a:r>
              <a:rPr lang="es-ES" sz="1400" dirty="0"/>
              <a:t> 2018.</a:t>
            </a:r>
            <a:endParaRPr lang="es-ES" sz="1400" dirty="0">
              <a:solidFill>
                <a:schemeClr val="accent1">
                  <a:lumMod val="60000"/>
                  <a:lumOff val="40000"/>
                </a:schemeClr>
              </a:solidFill>
            </a:endParaRPr>
          </a:p>
          <a:p>
            <a:pPr marL="0" indent="0">
              <a:buNone/>
            </a:pPr>
            <a:r>
              <a:rPr lang="es-ES" sz="1400" dirty="0">
                <a:solidFill>
                  <a:schemeClr val="accent1">
                    <a:lumMod val="60000"/>
                    <a:lumOff val="40000"/>
                  </a:schemeClr>
                </a:solidFill>
              </a:rPr>
              <a:t>[Escudero11] </a:t>
            </a:r>
            <a:r>
              <a:rPr lang="es-ES" sz="1400" dirty="0"/>
              <a:t>Jesús Escudero-</a:t>
            </a:r>
            <a:r>
              <a:rPr lang="es-ES" sz="1400" dirty="0" err="1"/>
              <a:t>Sahuquillo</a:t>
            </a:r>
            <a:r>
              <a:rPr lang="es-ES" sz="1400" dirty="0"/>
              <a:t>, Ernst </a:t>
            </a:r>
            <a:r>
              <a:rPr lang="es-ES" sz="1400" dirty="0" err="1"/>
              <a:t>Gunnar</a:t>
            </a:r>
            <a:r>
              <a:rPr lang="es-ES" sz="1400" dirty="0"/>
              <a:t> Gran, Pedro Javier García, </a:t>
            </a:r>
            <a:r>
              <a:rPr lang="es-ES" sz="1400" dirty="0" err="1"/>
              <a:t>Jose</a:t>
            </a:r>
            <a:r>
              <a:rPr lang="es-ES" sz="1400" dirty="0"/>
              <a:t> </a:t>
            </a:r>
            <a:r>
              <a:rPr lang="es-ES" sz="1400" dirty="0" err="1"/>
              <a:t>Flich</a:t>
            </a:r>
            <a:r>
              <a:rPr lang="es-ES" sz="1400" dirty="0"/>
              <a:t>, </a:t>
            </a:r>
            <a:r>
              <a:rPr lang="es-ES" sz="1400" dirty="0" err="1"/>
              <a:t>Tor</a:t>
            </a:r>
            <a:r>
              <a:rPr lang="es-ES" sz="1400" dirty="0"/>
              <a:t> </a:t>
            </a:r>
            <a:r>
              <a:rPr lang="es-ES" sz="1400" dirty="0" err="1"/>
              <a:t>Skeie</a:t>
            </a:r>
            <a:r>
              <a:rPr lang="es-ES" sz="1400" dirty="0"/>
              <a:t>, </a:t>
            </a:r>
            <a:r>
              <a:rPr lang="es-ES" sz="1400" dirty="0" err="1"/>
              <a:t>Olav</a:t>
            </a:r>
            <a:r>
              <a:rPr lang="es-ES" sz="1400" dirty="0"/>
              <a:t> </a:t>
            </a:r>
            <a:r>
              <a:rPr lang="es-ES" sz="1400" dirty="0" err="1"/>
              <a:t>Lysne</a:t>
            </a:r>
            <a:r>
              <a:rPr lang="es-ES" sz="1400" dirty="0"/>
              <a:t>, Francisco J. Quiles, José </a:t>
            </a:r>
            <a:r>
              <a:rPr lang="es-ES" sz="1400" dirty="0" err="1"/>
              <a:t>Duato</a:t>
            </a:r>
            <a:r>
              <a:rPr lang="es-ES" sz="1400" dirty="0"/>
              <a:t>: </a:t>
            </a:r>
            <a:r>
              <a:rPr lang="es-ES" sz="1400" b="1" dirty="0" err="1"/>
              <a:t>Combining</a:t>
            </a:r>
            <a:r>
              <a:rPr lang="es-ES" sz="1400" b="1" dirty="0"/>
              <a:t> </a:t>
            </a:r>
            <a:r>
              <a:rPr lang="es-ES" sz="1400" b="1" dirty="0" err="1"/>
              <a:t>Congested-Flow</a:t>
            </a:r>
            <a:r>
              <a:rPr lang="es-ES" sz="1400" b="1" dirty="0"/>
              <a:t> </a:t>
            </a:r>
            <a:r>
              <a:rPr lang="es-ES" sz="1400" b="1" dirty="0" err="1"/>
              <a:t>Isolation</a:t>
            </a:r>
            <a:r>
              <a:rPr lang="es-ES" sz="1400" b="1" dirty="0"/>
              <a:t> and </a:t>
            </a:r>
            <a:r>
              <a:rPr lang="es-ES" sz="1400" b="1" dirty="0" err="1"/>
              <a:t>Injection</a:t>
            </a:r>
            <a:r>
              <a:rPr lang="es-ES" sz="1400" b="1" dirty="0"/>
              <a:t> </a:t>
            </a:r>
            <a:r>
              <a:rPr lang="es-ES" sz="1400" b="1" dirty="0" err="1"/>
              <a:t>Throttling</a:t>
            </a:r>
            <a:r>
              <a:rPr lang="es-ES" sz="1400" b="1" dirty="0"/>
              <a:t> in HPC </a:t>
            </a:r>
            <a:r>
              <a:rPr lang="es-ES" sz="1400" b="1" dirty="0" err="1"/>
              <a:t>Interconnection</a:t>
            </a:r>
            <a:r>
              <a:rPr lang="es-ES" sz="1400" b="1" dirty="0"/>
              <a:t> Networks</a:t>
            </a:r>
            <a:r>
              <a:rPr lang="es-ES" sz="1400" dirty="0"/>
              <a:t>. ICPP 2011: 662-672.</a:t>
            </a:r>
          </a:p>
          <a:p>
            <a:pPr marL="0" indent="0">
              <a:buNone/>
            </a:pPr>
            <a:r>
              <a:rPr lang="es-ES" sz="1400" dirty="0">
                <a:solidFill>
                  <a:schemeClr val="accent5">
                    <a:lumMod val="60000"/>
                    <a:lumOff val="40000"/>
                  </a:schemeClr>
                </a:solidFill>
              </a:rPr>
              <a:t>[Rocher17]</a:t>
            </a:r>
            <a:r>
              <a:rPr lang="es-ES" sz="1400" dirty="0"/>
              <a:t> </a:t>
            </a:r>
            <a:r>
              <a:rPr lang="es-ES" sz="1400" dirty="0" err="1"/>
              <a:t>Jose</a:t>
            </a:r>
            <a:r>
              <a:rPr lang="es-ES" sz="1400" dirty="0"/>
              <a:t> </a:t>
            </a:r>
            <a:r>
              <a:rPr lang="es-ES" sz="1400" dirty="0" err="1"/>
              <a:t>Rocher-Gonzalez</a:t>
            </a:r>
            <a:r>
              <a:rPr lang="es-ES" sz="1400" dirty="0"/>
              <a:t>, Jesús Escudero-</a:t>
            </a:r>
            <a:r>
              <a:rPr lang="es-ES" sz="1400" dirty="0" err="1"/>
              <a:t>Sahuquillo</a:t>
            </a:r>
            <a:r>
              <a:rPr lang="es-ES" sz="1400" dirty="0"/>
              <a:t>, Pedro Javier García, Francisco J. Quiles:</a:t>
            </a:r>
            <a:br>
              <a:rPr lang="es-ES" sz="1400" dirty="0"/>
            </a:br>
            <a:r>
              <a:rPr lang="es-ES" sz="1400" b="1" dirty="0" err="1"/>
              <a:t>On</a:t>
            </a:r>
            <a:r>
              <a:rPr lang="es-ES" sz="1400" b="1" dirty="0"/>
              <a:t> </a:t>
            </a:r>
            <a:r>
              <a:rPr lang="es-ES" sz="1400" b="1" dirty="0" err="1"/>
              <a:t>the</a:t>
            </a:r>
            <a:r>
              <a:rPr lang="es-ES" sz="1400" b="1" dirty="0"/>
              <a:t> </a:t>
            </a:r>
            <a:r>
              <a:rPr lang="es-ES" sz="1400" b="1" dirty="0" err="1"/>
              <a:t>Impact</a:t>
            </a:r>
            <a:r>
              <a:rPr lang="es-ES" sz="1400" b="1" dirty="0"/>
              <a:t> of </a:t>
            </a:r>
            <a:r>
              <a:rPr lang="es-ES" sz="1400" b="1" dirty="0" err="1"/>
              <a:t>Routing</a:t>
            </a:r>
            <a:r>
              <a:rPr lang="es-ES" sz="1400" b="1" dirty="0"/>
              <a:t> </a:t>
            </a:r>
            <a:r>
              <a:rPr lang="es-ES" sz="1400" b="1" dirty="0" err="1"/>
              <a:t>Algorithms</a:t>
            </a:r>
            <a:r>
              <a:rPr lang="es-ES" sz="1400" b="1" dirty="0"/>
              <a:t> in </a:t>
            </a:r>
            <a:r>
              <a:rPr lang="es-ES" sz="1400" b="1" dirty="0" err="1"/>
              <a:t>the</a:t>
            </a:r>
            <a:r>
              <a:rPr lang="es-ES" sz="1400" b="1" dirty="0"/>
              <a:t> </a:t>
            </a:r>
            <a:r>
              <a:rPr lang="es-ES" sz="1400" b="1" dirty="0" err="1"/>
              <a:t>Effectiveness</a:t>
            </a:r>
            <a:r>
              <a:rPr lang="es-ES" sz="1400" b="1" dirty="0"/>
              <a:t> of </a:t>
            </a:r>
            <a:r>
              <a:rPr lang="es-ES" sz="1400" b="1" dirty="0" err="1"/>
              <a:t>Queuing</a:t>
            </a:r>
            <a:r>
              <a:rPr lang="es-ES" sz="1400" b="1" dirty="0"/>
              <a:t> </a:t>
            </a:r>
            <a:r>
              <a:rPr lang="es-ES" sz="1400" b="1" dirty="0" err="1"/>
              <a:t>Schemes</a:t>
            </a:r>
            <a:r>
              <a:rPr lang="es-ES" sz="1400" b="1" dirty="0"/>
              <a:t> in High-Performance </a:t>
            </a:r>
            <a:r>
              <a:rPr lang="es-ES" sz="1400" b="1" dirty="0" err="1"/>
              <a:t>Interconnection</a:t>
            </a:r>
            <a:r>
              <a:rPr lang="es-ES" sz="1400" b="1" dirty="0"/>
              <a:t> Networks</a:t>
            </a:r>
            <a:r>
              <a:rPr lang="es-ES" sz="1400" dirty="0"/>
              <a:t>. Hot </a:t>
            </a:r>
            <a:r>
              <a:rPr lang="es-ES" sz="1400" dirty="0" err="1"/>
              <a:t>Interconnects</a:t>
            </a:r>
            <a:r>
              <a:rPr lang="es-ES" sz="1400" dirty="0"/>
              <a:t> 2017: 65-72.</a:t>
            </a:r>
            <a:endParaRPr lang="es-ES" sz="1400" dirty="0">
              <a:solidFill>
                <a:schemeClr val="accent5">
                  <a:lumMod val="60000"/>
                  <a:lumOff val="40000"/>
                </a:schemeClr>
              </a:solidFill>
            </a:endParaRPr>
          </a:p>
          <a:p>
            <a:pPr marL="0" indent="0">
              <a:buNone/>
            </a:pPr>
            <a:r>
              <a:rPr lang="es-ES" sz="1400" dirty="0">
                <a:solidFill>
                  <a:schemeClr val="accent1">
                    <a:lumMod val="60000"/>
                    <a:lumOff val="40000"/>
                  </a:schemeClr>
                </a:solidFill>
              </a:rPr>
              <a:t>[Escudero19] </a:t>
            </a:r>
            <a:r>
              <a:rPr lang="es-ES" sz="1400" dirty="0"/>
              <a:t>Jesús Escudero-</a:t>
            </a:r>
            <a:r>
              <a:rPr lang="es-ES" sz="1400" dirty="0" err="1"/>
              <a:t>Sahuquillo</a:t>
            </a:r>
            <a:r>
              <a:rPr lang="es-ES" sz="1400" dirty="0"/>
              <a:t>, Pedro Javier García, Francisco J. Quiles, José </a:t>
            </a:r>
            <a:r>
              <a:rPr lang="es-ES" sz="1400" dirty="0" err="1"/>
              <a:t>Duato</a:t>
            </a:r>
            <a:r>
              <a:rPr lang="es-ES" sz="1400" dirty="0"/>
              <a:t>: </a:t>
            </a:r>
            <a:r>
              <a:rPr lang="es-ES" sz="1400" b="1" dirty="0"/>
              <a:t>P802.1Qcz </a:t>
            </a:r>
            <a:r>
              <a:rPr lang="es-ES" sz="1400" b="1" dirty="0" err="1"/>
              <a:t>interworking</a:t>
            </a:r>
            <a:r>
              <a:rPr lang="es-ES" sz="1400" b="1" dirty="0"/>
              <a:t> </a:t>
            </a:r>
            <a:r>
              <a:rPr lang="es-ES" sz="1400" b="1" dirty="0" err="1"/>
              <a:t>with</a:t>
            </a:r>
            <a:r>
              <a:rPr lang="es-ES" sz="1400" b="1" dirty="0"/>
              <a:t> </a:t>
            </a:r>
            <a:r>
              <a:rPr lang="es-ES" sz="1400" b="1" dirty="0" err="1"/>
              <a:t>other</a:t>
            </a:r>
            <a:r>
              <a:rPr lang="es-ES" sz="1400" b="1" dirty="0"/>
              <a:t> data center </a:t>
            </a:r>
            <a:r>
              <a:rPr lang="es-ES" sz="1400" b="1" dirty="0" err="1"/>
              <a:t>technologies</a:t>
            </a:r>
            <a:r>
              <a:rPr lang="es-ES" sz="1400" dirty="0"/>
              <a:t>. IEEE 802.1 </a:t>
            </a:r>
            <a:r>
              <a:rPr lang="es-ES" sz="1400" dirty="0" err="1"/>
              <a:t>Plenary</a:t>
            </a:r>
            <a:r>
              <a:rPr lang="es-ES" sz="1400" dirty="0"/>
              <a:t> Meeting, San Diego, CA, USA </a:t>
            </a:r>
            <a:r>
              <a:rPr lang="es-ES" sz="1400" dirty="0" err="1"/>
              <a:t>July</a:t>
            </a:r>
            <a:r>
              <a:rPr lang="es-ES" sz="1400" dirty="0"/>
              <a:t> 8, 2018 (</a:t>
            </a:r>
            <a:r>
              <a:rPr lang="es-ES" sz="1400" dirty="0">
                <a:hlinkClick r:id="rId4"/>
              </a:rPr>
              <a:t>cz-escudero-sahuquillo-ci-internetworking-0718-v1.pdf</a:t>
            </a:r>
            <a:r>
              <a:rPr lang="es-ES" sz="1400" dirty="0"/>
              <a:t>)</a:t>
            </a:r>
          </a:p>
        </p:txBody>
      </p:sp>
      <p:sp>
        <p:nvSpPr>
          <p:cNvPr id="5" name="Marcador de número de diapositiva 4">
            <a:extLst>
              <a:ext uri="{FF2B5EF4-FFF2-40B4-BE49-F238E27FC236}">
                <a16:creationId xmlns:a16="http://schemas.microsoft.com/office/drawing/2014/main" id="{56EA169C-62CF-7E4B-B828-77C944E449F9}"/>
              </a:ext>
            </a:extLst>
          </p:cNvPr>
          <p:cNvSpPr>
            <a:spLocks noGrp="1"/>
          </p:cNvSpPr>
          <p:nvPr>
            <p:ph type="sldNum" sz="quarter" idx="4"/>
          </p:nvPr>
        </p:nvSpPr>
        <p:spPr/>
        <p:txBody>
          <a:bodyPr/>
          <a:lstStyle/>
          <a:p>
            <a:fld id="{872F1B08-9AA2-804F-9049-0CF613FEDB92}" type="slidenum">
              <a:rPr lang="en-US" noProof="0" smtClean="0"/>
              <a:pPr/>
              <a:t>14</a:t>
            </a:fld>
            <a:endParaRPr lang="en-US" noProof="0"/>
          </a:p>
        </p:txBody>
      </p:sp>
    </p:spTree>
    <p:extLst>
      <p:ext uri="{BB962C8B-B14F-4D97-AF65-F5344CB8AC3E}">
        <p14:creationId xmlns:p14="http://schemas.microsoft.com/office/powerpoint/2010/main" val="3535665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D0416D1-74CC-394E-86B1-7D6CE11473A2}"/>
              </a:ext>
            </a:extLst>
          </p:cNvPr>
          <p:cNvSpPr>
            <a:spLocks noGrp="1"/>
          </p:cNvSpPr>
          <p:nvPr>
            <p:ph type="ctrTitle"/>
          </p:nvPr>
        </p:nvSpPr>
        <p:spPr/>
        <p:txBody>
          <a:bodyPr/>
          <a:lstStyle/>
          <a:p>
            <a:r>
              <a:rPr lang="en-US" dirty="0"/>
              <a:t>Backup</a:t>
            </a:r>
            <a:br>
              <a:rPr lang="en-US" dirty="0"/>
            </a:br>
            <a:r>
              <a:rPr lang="en-US" dirty="0"/>
              <a:t>Slides</a:t>
            </a:r>
          </a:p>
        </p:txBody>
      </p:sp>
      <p:sp>
        <p:nvSpPr>
          <p:cNvPr id="7" name="Subtítulo 6">
            <a:extLst>
              <a:ext uri="{FF2B5EF4-FFF2-40B4-BE49-F238E27FC236}">
                <a16:creationId xmlns:a16="http://schemas.microsoft.com/office/drawing/2014/main" id="{0454C50E-AEAC-1247-940A-E74F28CBDC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463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1" y="1825624"/>
            <a:ext cx="4341480" cy="4829819"/>
          </a:xfrm>
        </p:spPr>
        <p:txBody>
          <a:bodyPr>
            <a:normAutofit fontScale="77500" lnSpcReduction="20000"/>
          </a:bodyPr>
          <a:lstStyle/>
          <a:p>
            <a:r>
              <a:rPr lang="en-GB" dirty="0"/>
              <a:t>It </a:t>
            </a:r>
            <a:r>
              <a:rPr lang="en-US" dirty="0"/>
              <a:t>usually occurs when </a:t>
            </a:r>
            <a:r>
              <a:rPr lang="en-US" b="1" dirty="0"/>
              <a:t>congestion is light </a:t>
            </a:r>
            <a:r>
              <a:rPr lang="en-US" dirty="0"/>
              <a:t>(i.e. it exceeds available link bandwidth by a small integer factor at most).</a:t>
            </a:r>
          </a:p>
          <a:p>
            <a:r>
              <a:rPr lang="en-US" dirty="0"/>
              <a:t>There are two basic scenarios:</a:t>
            </a:r>
          </a:p>
          <a:p>
            <a:pPr marL="668338" lvl="1" indent="-311150">
              <a:buFont typeface="+mj-lt"/>
              <a:buAutoNum type="arabicPeriod"/>
            </a:pPr>
            <a:r>
              <a:rPr lang="en-US" dirty="0"/>
              <a:t>A few nodes injecting traffic at full rate towards the same destination.</a:t>
            </a:r>
          </a:p>
          <a:p>
            <a:pPr marL="668338" lvl="1" indent="-311150">
              <a:buFont typeface="+mj-lt"/>
              <a:buAutoNum type="arabicPeriod"/>
            </a:pPr>
            <a:r>
              <a:rPr lang="en-US" dirty="0"/>
              <a:t>Many nodes injecting traffic at low rates towards the same destination.</a:t>
            </a:r>
          </a:p>
          <a:p>
            <a:r>
              <a:rPr lang="es-ES" dirty="0" err="1"/>
              <a:t>Egress</a:t>
            </a:r>
            <a:r>
              <a:rPr lang="es-ES" dirty="0"/>
              <a:t> </a:t>
            </a:r>
            <a:r>
              <a:rPr lang="es-ES" dirty="0" err="1"/>
              <a:t>ports</a:t>
            </a:r>
            <a:r>
              <a:rPr lang="es-ES" dirty="0"/>
              <a:t> of in-</a:t>
            </a:r>
            <a:r>
              <a:rPr lang="es-ES" dirty="0" err="1"/>
              <a:t>network</a:t>
            </a:r>
            <a:r>
              <a:rPr lang="es-ES" dirty="0"/>
              <a:t> </a:t>
            </a:r>
            <a:r>
              <a:rPr lang="es-ES" dirty="0" err="1"/>
              <a:t>congested</a:t>
            </a:r>
            <a:r>
              <a:rPr lang="es-ES" dirty="0"/>
              <a:t> </a:t>
            </a:r>
            <a:r>
              <a:rPr lang="es-ES" dirty="0" err="1"/>
              <a:t>switches</a:t>
            </a:r>
            <a:r>
              <a:rPr lang="es-ES" dirty="0"/>
              <a:t> </a:t>
            </a:r>
            <a:r>
              <a:rPr lang="es-ES" dirty="0" err="1"/>
              <a:t>work</a:t>
            </a:r>
            <a:r>
              <a:rPr lang="es-ES" dirty="0"/>
              <a:t> at full </a:t>
            </a:r>
            <a:r>
              <a:rPr lang="es-ES" dirty="0" err="1"/>
              <a:t>capacity</a:t>
            </a:r>
            <a:r>
              <a:rPr lang="es-ES" dirty="0"/>
              <a:t> and </a:t>
            </a:r>
            <a:r>
              <a:rPr lang="es-ES" dirty="0" err="1"/>
              <a:t>may</a:t>
            </a:r>
            <a:r>
              <a:rPr lang="es-ES" dirty="0"/>
              <a:t> </a:t>
            </a:r>
            <a:r>
              <a:rPr lang="es-ES" dirty="0" err="1"/>
              <a:t>contend</a:t>
            </a:r>
            <a:r>
              <a:rPr lang="es-ES" dirty="0"/>
              <a:t> </a:t>
            </a:r>
            <a:r>
              <a:rPr lang="es-ES" dirty="0" err="1"/>
              <a:t>with</a:t>
            </a:r>
            <a:r>
              <a:rPr lang="es-ES" dirty="0"/>
              <a:t> </a:t>
            </a:r>
            <a:r>
              <a:rPr lang="es-ES" dirty="0" err="1"/>
              <a:t>other</a:t>
            </a:r>
            <a:r>
              <a:rPr lang="es-ES" dirty="0"/>
              <a:t> </a:t>
            </a:r>
            <a:r>
              <a:rPr lang="es-ES" dirty="0" err="1"/>
              <a:t>flows</a:t>
            </a:r>
            <a:r>
              <a:rPr lang="es-ES" dirty="0"/>
              <a:t> </a:t>
            </a:r>
            <a:r>
              <a:rPr lang="es-ES" dirty="0" err="1"/>
              <a:t>for</a:t>
            </a:r>
            <a:r>
              <a:rPr lang="es-ES" dirty="0"/>
              <a:t> </a:t>
            </a:r>
            <a:r>
              <a:rPr lang="es-ES" dirty="0" err="1"/>
              <a:t>downstream</a:t>
            </a:r>
            <a:r>
              <a:rPr lang="es-ES" dirty="0"/>
              <a:t> </a:t>
            </a:r>
            <a:r>
              <a:rPr lang="es-ES" dirty="0" err="1"/>
              <a:t>switches</a:t>
            </a:r>
            <a:r>
              <a:rPr lang="es-ES" dirty="0"/>
              <a:t>, </a:t>
            </a:r>
            <a:r>
              <a:rPr lang="es-ES" dirty="0" err="1"/>
              <a:t>eventually</a:t>
            </a:r>
            <a:r>
              <a:rPr lang="es-ES" dirty="0"/>
              <a:t> </a:t>
            </a:r>
            <a:r>
              <a:rPr lang="es-ES" dirty="0" err="1"/>
              <a:t>moving</a:t>
            </a:r>
            <a:r>
              <a:rPr lang="es-ES" dirty="0"/>
              <a:t> </a:t>
            </a:r>
            <a:r>
              <a:rPr lang="es-ES" dirty="0" err="1"/>
              <a:t>the</a:t>
            </a:r>
            <a:r>
              <a:rPr lang="es-ES" dirty="0"/>
              <a:t> </a:t>
            </a:r>
            <a:r>
              <a:rPr lang="es-ES" dirty="0" err="1"/>
              <a:t>root</a:t>
            </a:r>
            <a:r>
              <a:rPr lang="es-ES" dirty="0"/>
              <a:t> of </a:t>
            </a:r>
            <a:r>
              <a:rPr lang="es-ES" dirty="0" err="1"/>
              <a:t>congestion</a:t>
            </a:r>
            <a:r>
              <a:rPr lang="es-ES" dirty="0"/>
              <a:t> </a:t>
            </a:r>
            <a:r>
              <a:rPr lang="es-ES" dirty="0" err="1"/>
              <a:t>downwards</a:t>
            </a:r>
            <a:r>
              <a:rPr lang="en-US" dirty="0"/>
              <a:t>.</a:t>
            </a:r>
          </a:p>
        </p:txBody>
      </p:sp>
      <p:sp>
        <p:nvSpPr>
          <p:cNvPr id="4" name="Título 1"/>
          <p:cNvSpPr>
            <a:spLocks noGrp="1"/>
          </p:cNvSpPr>
          <p:nvPr>
            <p:ph type="title"/>
          </p:nvPr>
        </p:nvSpPr>
        <p:spPr>
          <a:xfrm>
            <a:off x="628650" y="365126"/>
            <a:ext cx="7886700" cy="1325563"/>
          </a:xfrm>
        </p:spPr>
        <p:txBody>
          <a:bodyPr/>
          <a:lstStyle/>
          <a:p>
            <a:r>
              <a:rPr lang="en-US" b="1" dirty="0"/>
              <a:t>Introduction</a:t>
            </a:r>
            <a:br>
              <a:rPr lang="en-US" dirty="0"/>
            </a:br>
            <a:r>
              <a:rPr lang="en-US" sz="2800" b="1" u="sng" dirty="0"/>
              <a:t>In-Network Congestion</a:t>
            </a:r>
            <a:endParaRPr lang="en-GB" sz="6000" b="1" u="sng" dirty="0"/>
          </a:p>
        </p:txBody>
      </p:sp>
      <p:grpSp>
        <p:nvGrpSpPr>
          <p:cNvPr id="6" name="Agrupar 5"/>
          <p:cNvGrpSpPr/>
          <p:nvPr/>
        </p:nvGrpSpPr>
        <p:grpSpPr>
          <a:xfrm>
            <a:off x="5122423" y="2704739"/>
            <a:ext cx="3754054" cy="2955839"/>
            <a:chOff x="642169" y="3226361"/>
            <a:chExt cx="3754054" cy="2955839"/>
          </a:xfrm>
        </p:grpSpPr>
        <p:grpSp>
          <p:nvGrpSpPr>
            <p:cNvPr id="7" name="Agrupar 6"/>
            <p:cNvGrpSpPr/>
            <p:nvPr/>
          </p:nvGrpSpPr>
          <p:grpSpPr>
            <a:xfrm>
              <a:off x="642169" y="3226361"/>
              <a:ext cx="3601797" cy="2588985"/>
              <a:chOff x="2571750" y="2832100"/>
              <a:chExt cx="4618038" cy="3319463"/>
            </a:xfrm>
          </p:grpSpPr>
          <p:sp>
            <p:nvSpPr>
              <p:cNvPr id="10" name="Rectangle 23"/>
              <p:cNvSpPr>
                <a:spLocks noChangeArrowheads="1"/>
              </p:cNvSpPr>
              <p:nvPr/>
            </p:nvSpPr>
            <p:spPr bwMode="auto">
              <a:xfrm>
                <a:off x="3432175" y="2867025"/>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11" name="Rectangle 59"/>
              <p:cNvSpPr>
                <a:spLocks noChangeArrowheads="1"/>
              </p:cNvSpPr>
              <p:nvPr/>
            </p:nvSpPr>
            <p:spPr bwMode="auto">
              <a:xfrm>
                <a:off x="3476625" y="3786188"/>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12" name="Line 12"/>
              <p:cNvSpPr>
                <a:spLocks noChangeShapeType="1"/>
              </p:cNvSpPr>
              <p:nvPr/>
            </p:nvSpPr>
            <p:spPr bwMode="auto">
              <a:xfrm>
                <a:off x="2867025" y="30003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3" name="Line 13"/>
              <p:cNvSpPr>
                <a:spLocks noChangeShapeType="1"/>
              </p:cNvSpPr>
              <p:nvPr/>
            </p:nvSpPr>
            <p:spPr bwMode="auto">
              <a:xfrm>
                <a:off x="2863850" y="34194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4" name="Line 14"/>
              <p:cNvSpPr>
                <a:spLocks noChangeShapeType="1"/>
              </p:cNvSpPr>
              <p:nvPr/>
            </p:nvSpPr>
            <p:spPr bwMode="auto">
              <a:xfrm>
                <a:off x="2863850" y="38973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 name="Line 15"/>
              <p:cNvSpPr>
                <a:spLocks noChangeShapeType="1"/>
              </p:cNvSpPr>
              <p:nvPr/>
            </p:nvSpPr>
            <p:spPr bwMode="auto">
              <a:xfrm>
                <a:off x="2871788" y="43164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6" name="Line 16"/>
              <p:cNvSpPr>
                <a:spLocks noChangeShapeType="1"/>
              </p:cNvSpPr>
              <p:nvPr/>
            </p:nvSpPr>
            <p:spPr bwMode="auto">
              <a:xfrm>
                <a:off x="2863850" y="4630738"/>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7" name="Line 17"/>
              <p:cNvSpPr>
                <a:spLocks noChangeShapeType="1"/>
              </p:cNvSpPr>
              <p:nvPr/>
            </p:nvSpPr>
            <p:spPr bwMode="auto">
              <a:xfrm>
                <a:off x="2860675" y="5049838"/>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a:off x="2860675" y="55276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2868613" y="59467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 name="Line 20"/>
              <p:cNvSpPr>
                <a:spLocks noChangeShapeType="1"/>
              </p:cNvSpPr>
              <p:nvPr/>
            </p:nvSpPr>
            <p:spPr bwMode="auto">
              <a:xfrm flipV="1">
                <a:off x="4565650" y="4705350"/>
                <a:ext cx="882650" cy="3460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 name="Line 21"/>
              <p:cNvSpPr>
                <a:spLocks noChangeShapeType="1"/>
              </p:cNvSpPr>
              <p:nvPr/>
            </p:nvSpPr>
            <p:spPr bwMode="auto">
              <a:xfrm>
                <a:off x="4564063" y="3000375"/>
                <a:ext cx="890587" cy="11652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2" name="Line 22"/>
              <p:cNvSpPr>
                <a:spLocks noChangeShapeType="1"/>
              </p:cNvSpPr>
              <p:nvPr/>
            </p:nvSpPr>
            <p:spPr bwMode="auto">
              <a:xfrm>
                <a:off x="6586538" y="4508500"/>
                <a:ext cx="6032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nvGrpSpPr>
              <p:cNvPr id="23" name="Group 24"/>
              <p:cNvGrpSpPr>
                <a:grpSpLocks/>
              </p:cNvGrpSpPr>
              <p:nvPr/>
            </p:nvGrpSpPr>
            <p:grpSpPr bwMode="auto">
              <a:xfrm>
                <a:off x="3813175" y="3073400"/>
                <a:ext cx="363538" cy="1090613"/>
                <a:chOff x="2402" y="1936"/>
                <a:chExt cx="229" cy="687"/>
              </a:xfrm>
            </p:grpSpPr>
            <p:sp>
              <p:nvSpPr>
                <p:cNvPr id="63" name="AutoShape 25"/>
                <p:cNvSpPr>
                  <a:spLocks noChangeArrowheads="1"/>
                </p:cNvSpPr>
                <p:nvPr/>
              </p:nvSpPr>
              <p:spPr bwMode="auto">
                <a:xfrm>
                  <a:off x="2402" y="1936"/>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64" name="Group 26"/>
                <p:cNvGrpSpPr>
                  <a:grpSpLocks/>
                </p:cNvGrpSpPr>
                <p:nvPr/>
              </p:nvGrpSpPr>
              <p:grpSpPr bwMode="auto">
                <a:xfrm>
                  <a:off x="2450" y="2010"/>
                  <a:ext cx="122" cy="541"/>
                  <a:chOff x="2450" y="2010"/>
                  <a:chExt cx="122" cy="541"/>
                </a:xfrm>
              </p:grpSpPr>
              <p:sp>
                <p:nvSpPr>
                  <p:cNvPr id="65" name="Line 27"/>
                  <p:cNvSpPr>
                    <a:spLocks noChangeShapeType="1"/>
                  </p:cNvSpPr>
                  <p:nvPr/>
                </p:nvSpPr>
                <p:spPr bwMode="auto">
                  <a:xfrm flipV="1">
                    <a:off x="2450" y="2009"/>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6" name="Line 28"/>
                  <p:cNvSpPr>
                    <a:spLocks noChangeShapeType="1"/>
                  </p:cNvSpPr>
                  <p:nvPr/>
                </p:nvSpPr>
                <p:spPr bwMode="auto">
                  <a:xfrm flipH="1" flipV="1">
                    <a:off x="2449" y="2009"/>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4" name="Rectangle 29"/>
              <p:cNvSpPr>
                <a:spLocks noChangeArrowheads="1"/>
              </p:cNvSpPr>
              <p:nvPr/>
            </p:nvSpPr>
            <p:spPr bwMode="auto">
              <a:xfrm>
                <a:off x="3433763" y="4545013"/>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25" name="Group 30"/>
              <p:cNvGrpSpPr>
                <a:grpSpLocks/>
              </p:cNvGrpSpPr>
              <p:nvPr/>
            </p:nvGrpSpPr>
            <p:grpSpPr bwMode="auto">
              <a:xfrm>
                <a:off x="3814763" y="4751388"/>
                <a:ext cx="363537" cy="1090612"/>
                <a:chOff x="2403" y="2993"/>
                <a:chExt cx="229" cy="687"/>
              </a:xfrm>
            </p:grpSpPr>
            <p:sp>
              <p:nvSpPr>
                <p:cNvPr id="59" name="AutoShape 31"/>
                <p:cNvSpPr>
                  <a:spLocks noChangeArrowheads="1"/>
                </p:cNvSpPr>
                <p:nvPr/>
              </p:nvSpPr>
              <p:spPr bwMode="auto">
                <a:xfrm>
                  <a:off x="2403" y="2993"/>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60" name="Group 32"/>
                <p:cNvGrpSpPr>
                  <a:grpSpLocks/>
                </p:cNvGrpSpPr>
                <p:nvPr/>
              </p:nvGrpSpPr>
              <p:grpSpPr bwMode="auto">
                <a:xfrm>
                  <a:off x="2451" y="3067"/>
                  <a:ext cx="122" cy="541"/>
                  <a:chOff x="2451" y="3067"/>
                  <a:chExt cx="122" cy="541"/>
                </a:xfrm>
              </p:grpSpPr>
              <p:sp>
                <p:nvSpPr>
                  <p:cNvPr id="61" name="Line 33"/>
                  <p:cNvSpPr>
                    <a:spLocks noChangeShapeType="1"/>
                  </p:cNvSpPr>
                  <p:nvPr/>
                </p:nvSpPr>
                <p:spPr bwMode="auto">
                  <a:xfrm flipV="1">
                    <a:off x="2451" y="3066"/>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2" name="Line 34"/>
                  <p:cNvSpPr>
                    <a:spLocks noChangeShapeType="1"/>
                  </p:cNvSpPr>
                  <p:nvPr/>
                </p:nvSpPr>
                <p:spPr bwMode="auto">
                  <a:xfrm flipH="1" flipV="1">
                    <a:off x="2450" y="3066"/>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6" name="Rectangle 35"/>
              <p:cNvSpPr>
                <a:spLocks noChangeArrowheads="1"/>
              </p:cNvSpPr>
              <p:nvPr/>
            </p:nvSpPr>
            <p:spPr bwMode="auto">
              <a:xfrm>
                <a:off x="5454650" y="3727450"/>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27" name="Group 36"/>
              <p:cNvGrpSpPr>
                <a:grpSpLocks/>
              </p:cNvGrpSpPr>
              <p:nvPr/>
            </p:nvGrpSpPr>
            <p:grpSpPr bwMode="auto">
              <a:xfrm>
                <a:off x="5835650" y="3933825"/>
                <a:ext cx="363538" cy="1090613"/>
                <a:chOff x="3676" y="2478"/>
                <a:chExt cx="229" cy="687"/>
              </a:xfrm>
            </p:grpSpPr>
            <p:sp>
              <p:nvSpPr>
                <p:cNvPr id="55" name="AutoShape 37"/>
                <p:cNvSpPr>
                  <a:spLocks noChangeArrowheads="1"/>
                </p:cNvSpPr>
                <p:nvPr/>
              </p:nvSpPr>
              <p:spPr bwMode="auto">
                <a:xfrm>
                  <a:off x="3676" y="2478"/>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56" name="Group 38"/>
                <p:cNvGrpSpPr>
                  <a:grpSpLocks/>
                </p:cNvGrpSpPr>
                <p:nvPr/>
              </p:nvGrpSpPr>
              <p:grpSpPr bwMode="auto">
                <a:xfrm>
                  <a:off x="3724" y="2552"/>
                  <a:ext cx="122" cy="541"/>
                  <a:chOff x="3724" y="2552"/>
                  <a:chExt cx="122" cy="541"/>
                </a:xfrm>
              </p:grpSpPr>
              <p:sp>
                <p:nvSpPr>
                  <p:cNvPr id="57" name="Line 39"/>
                  <p:cNvSpPr>
                    <a:spLocks noChangeShapeType="1"/>
                  </p:cNvSpPr>
                  <p:nvPr/>
                </p:nvSpPr>
                <p:spPr bwMode="auto">
                  <a:xfrm flipV="1">
                    <a:off x="3724" y="2551"/>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58" name="Line 40"/>
                  <p:cNvSpPr>
                    <a:spLocks noChangeShapeType="1"/>
                  </p:cNvSpPr>
                  <p:nvPr/>
                </p:nvSpPr>
                <p:spPr bwMode="auto">
                  <a:xfrm flipH="1" flipV="1">
                    <a:off x="3723" y="2551"/>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8" name="Rectangle 41"/>
              <p:cNvSpPr>
                <a:spLocks noChangeArrowheads="1"/>
              </p:cNvSpPr>
              <p:nvPr/>
            </p:nvSpPr>
            <p:spPr bwMode="auto">
              <a:xfrm>
                <a:off x="6251575" y="4383088"/>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29" name="Rectangle 42"/>
              <p:cNvSpPr>
                <a:spLocks noChangeArrowheads="1"/>
              </p:cNvSpPr>
              <p:nvPr/>
            </p:nvSpPr>
            <p:spPr bwMode="auto">
              <a:xfrm>
                <a:off x="3475038" y="292100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0" name="Rectangle 44"/>
              <p:cNvSpPr>
                <a:spLocks noChangeArrowheads="1"/>
              </p:cNvSpPr>
              <p:nvPr/>
            </p:nvSpPr>
            <p:spPr bwMode="auto">
              <a:xfrm>
                <a:off x="3475038" y="5427663"/>
                <a:ext cx="277812"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1" name="Rectangle 45"/>
              <p:cNvSpPr>
                <a:spLocks noChangeArrowheads="1"/>
              </p:cNvSpPr>
              <p:nvPr/>
            </p:nvSpPr>
            <p:spPr bwMode="auto">
              <a:xfrm>
                <a:off x="4248150" y="2924175"/>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2" name="Rectangle 46"/>
              <p:cNvSpPr>
                <a:spLocks noChangeArrowheads="1"/>
              </p:cNvSpPr>
              <p:nvPr/>
            </p:nvSpPr>
            <p:spPr bwMode="auto">
              <a:xfrm>
                <a:off x="4251325" y="4962525"/>
                <a:ext cx="277813"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3" name="Rectangle 47"/>
              <p:cNvSpPr>
                <a:spLocks noChangeArrowheads="1"/>
              </p:cNvSpPr>
              <p:nvPr/>
            </p:nvSpPr>
            <p:spPr bwMode="auto">
              <a:xfrm>
                <a:off x="5483225" y="4075113"/>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4" name="Rectangle 48"/>
              <p:cNvSpPr>
                <a:spLocks noChangeArrowheads="1"/>
              </p:cNvSpPr>
              <p:nvPr/>
            </p:nvSpPr>
            <p:spPr bwMode="auto">
              <a:xfrm>
                <a:off x="5483225" y="4608513"/>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5" name="Line 55"/>
              <p:cNvSpPr>
                <a:spLocks noChangeShapeType="1"/>
              </p:cNvSpPr>
              <p:nvPr/>
            </p:nvSpPr>
            <p:spPr bwMode="auto">
              <a:xfrm>
                <a:off x="3787775" y="3017838"/>
                <a:ext cx="460375" cy="1587"/>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 name="Rectangle 60"/>
              <p:cNvSpPr>
                <a:spLocks noChangeArrowheads="1"/>
              </p:cNvSpPr>
              <p:nvPr/>
            </p:nvSpPr>
            <p:spPr bwMode="auto">
              <a:xfrm>
                <a:off x="3476625" y="4954588"/>
                <a:ext cx="277813"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7" name="147 Elipse"/>
              <p:cNvSpPr>
                <a:spLocks noChangeAspect="1" noChangeArrowheads="1"/>
              </p:cNvSpPr>
              <p:nvPr/>
            </p:nvSpPr>
            <p:spPr bwMode="auto">
              <a:xfrm>
                <a:off x="2571750" y="2832100"/>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38" name="147 Elipse"/>
              <p:cNvSpPr>
                <a:spLocks noChangeAspect="1" noChangeArrowheads="1"/>
              </p:cNvSpPr>
              <p:nvPr/>
            </p:nvSpPr>
            <p:spPr bwMode="auto">
              <a:xfrm>
                <a:off x="2571750" y="32321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39" name="147 Elipse"/>
              <p:cNvSpPr>
                <a:spLocks noChangeAspect="1" noChangeArrowheads="1"/>
              </p:cNvSpPr>
              <p:nvPr/>
            </p:nvSpPr>
            <p:spPr bwMode="auto">
              <a:xfrm>
                <a:off x="2571750" y="371157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0" name="147 Elipse"/>
              <p:cNvSpPr>
                <a:spLocks noChangeAspect="1" noChangeArrowheads="1"/>
              </p:cNvSpPr>
              <p:nvPr/>
            </p:nvSpPr>
            <p:spPr bwMode="auto">
              <a:xfrm>
                <a:off x="2571750" y="40957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1" name="147 Elipse"/>
              <p:cNvSpPr>
                <a:spLocks noChangeAspect="1" noChangeArrowheads="1"/>
              </p:cNvSpPr>
              <p:nvPr/>
            </p:nvSpPr>
            <p:spPr bwMode="auto">
              <a:xfrm>
                <a:off x="2571750" y="449262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2" name="147 Elipse"/>
              <p:cNvSpPr>
                <a:spLocks noChangeAspect="1" noChangeArrowheads="1"/>
              </p:cNvSpPr>
              <p:nvPr/>
            </p:nvSpPr>
            <p:spPr bwMode="auto">
              <a:xfrm>
                <a:off x="2571750" y="4897438"/>
                <a:ext cx="360363" cy="36036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3" name="147 Elipse"/>
              <p:cNvSpPr>
                <a:spLocks noChangeAspect="1" noChangeArrowheads="1"/>
              </p:cNvSpPr>
              <p:nvPr/>
            </p:nvSpPr>
            <p:spPr bwMode="auto">
              <a:xfrm>
                <a:off x="2571750" y="5376863"/>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4" name="147 Elipse"/>
              <p:cNvSpPr>
                <a:spLocks noChangeAspect="1" noChangeArrowheads="1"/>
              </p:cNvSpPr>
              <p:nvPr/>
            </p:nvSpPr>
            <p:spPr bwMode="auto">
              <a:xfrm>
                <a:off x="2571750" y="5792788"/>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5" name="Line 55"/>
              <p:cNvSpPr>
                <a:spLocks noChangeShapeType="1"/>
              </p:cNvSpPr>
              <p:nvPr/>
            </p:nvSpPr>
            <p:spPr bwMode="auto">
              <a:xfrm flipV="1">
                <a:off x="3786188" y="3135311"/>
                <a:ext cx="461961" cy="762001"/>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 name="AutoShape 58"/>
              <p:cNvSpPr>
                <a:spLocks noChangeArrowheads="1"/>
              </p:cNvSpPr>
              <p:nvPr/>
            </p:nvSpPr>
            <p:spPr bwMode="auto">
              <a:xfrm>
                <a:off x="5436394" y="2938688"/>
                <a:ext cx="1292225" cy="525463"/>
              </a:xfrm>
              <a:prstGeom prst="wedgeRectCallout">
                <a:avLst>
                  <a:gd name="adj1" fmla="val -130843"/>
                  <a:gd name="adj2" fmla="val -31324"/>
                </a:avLst>
              </a:prstGeom>
              <a:solidFill>
                <a:srgbClr val="FFFF99"/>
              </a:solidFill>
              <a:ln w="9360">
                <a:solidFill>
                  <a:srgbClr val="000000"/>
                </a:solidFill>
                <a:miter lim="800000"/>
                <a:headEnd/>
                <a:tailEnd/>
              </a:ln>
            </p:spPr>
            <p:txBody>
              <a:bodyPr lIns="90000" tIns="46800" rIns="90000" bIns="46800"/>
              <a:lstStyle>
                <a:lvl1pPr>
                  <a:spcBef>
                    <a:spcPts val="1500"/>
                  </a:spcBef>
                  <a:buClr>
                    <a:srgbClr val="10167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1pPr>
                <a:lvl2pPr marL="742950" indent="-285750">
                  <a:spcBef>
                    <a:spcPts val="125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10167F"/>
                    </a:solidFill>
                    <a:latin typeface="Corbel" charset="0"/>
                  </a:defRPr>
                </a:lvl2pPr>
                <a:lvl3pPr marL="1143000" indent="-228600">
                  <a:spcBef>
                    <a:spcPts val="15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3pPr>
                <a:lvl4pPr marL="1600200" indent="-228600">
                  <a:spcBef>
                    <a:spcPts val="10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10167F"/>
                    </a:solidFill>
                    <a:latin typeface="Corbel" charset="0"/>
                  </a:defRPr>
                </a:lvl4pPr>
                <a:lvl5pPr marL="2057400" indent="-228600">
                  <a:spcBef>
                    <a:spcPts val="875"/>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9pPr>
              </a:lstStyle>
              <a:p>
                <a:pPr algn="ctr" eaLnBrk="1" hangingPunct="1">
                  <a:spcBef>
                    <a:spcPct val="0"/>
                  </a:spcBef>
                  <a:buClr>
                    <a:srgbClr val="000000"/>
                  </a:buClr>
                  <a:buFont typeface="Tahoma" charset="0"/>
                  <a:buNone/>
                </a:pPr>
                <a:r>
                  <a:rPr lang="en-US" altLang="x-none" sz="1100" b="1">
                    <a:solidFill>
                      <a:srgbClr val="000000"/>
                    </a:solidFill>
                    <a:latin typeface="Tahoma" charset="0"/>
                  </a:rPr>
                  <a:t>Root of Congestion</a:t>
                </a:r>
              </a:p>
            </p:txBody>
          </p:sp>
          <p:sp>
            <p:nvSpPr>
              <p:cNvPr id="47" name="Rectangle 52"/>
              <p:cNvSpPr>
                <a:spLocks noChangeArrowheads="1"/>
              </p:cNvSpPr>
              <p:nvPr/>
            </p:nvSpPr>
            <p:spPr bwMode="auto">
              <a:xfrm>
                <a:off x="3616325" y="49514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48" name="Rectangle 52"/>
              <p:cNvSpPr>
                <a:spLocks noChangeArrowheads="1"/>
              </p:cNvSpPr>
              <p:nvPr/>
            </p:nvSpPr>
            <p:spPr bwMode="auto">
              <a:xfrm>
                <a:off x="5624513" y="46085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49" name="Rectangle 52"/>
              <p:cNvSpPr>
                <a:spLocks noChangeArrowheads="1"/>
              </p:cNvSpPr>
              <p:nvPr/>
            </p:nvSpPr>
            <p:spPr bwMode="auto">
              <a:xfrm>
                <a:off x="4254499" y="4962525"/>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0" name="Rectangle 52"/>
              <p:cNvSpPr>
                <a:spLocks noChangeArrowheads="1"/>
              </p:cNvSpPr>
              <p:nvPr/>
            </p:nvSpPr>
            <p:spPr bwMode="auto">
              <a:xfrm>
                <a:off x="5624513" y="40751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1" name="Line 55"/>
              <p:cNvSpPr>
                <a:spLocks noChangeShapeType="1"/>
              </p:cNvSpPr>
              <p:nvPr/>
            </p:nvSpPr>
            <p:spPr bwMode="auto">
              <a:xfrm>
                <a:off x="5770564" y="4165599"/>
                <a:ext cx="481011" cy="327025"/>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 name="Rectangle 52"/>
              <p:cNvSpPr>
                <a:spLocks noChangeArrowheads="1"/>
              </p:cNvSpPr>
              <p:nvPr/>
            </p:nvSpPr>
            <p:spPr bwMode="auto">
              <a:xfrm>
                <a:off x="6257131" y="4381500"/>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3" name="Line 55"/>
              <p:cNvSpPr>
                <a:spLocks noChangeShapeType="1"/>
              </p:cNvSpPr>
              <p:nvPr/>
            </p:nvSpPr>
            <p:spPr bwMode="auto">
              <a:xfrm flipV="1">
                <a:off x="5789614" y="4545013"/>
                <a:ext cx="461961" cy="160337"/>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 name="Line 55"/>
              <p:cNvSpPr>
                <a:spLocks noChangeShapeType="1"/>
              </p:cNvSpPr>
              <p:nvPr/>
            </p:nvSpPr>
            <p:spPr bwMode="auto">
              <a:xfrm flipV="1">
                <a:off x="3821113" y="5049836"/>
                <a:ext cx="423862" cy="1"/>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8" name="Rectángulo 7"/>
            <p:cNvSpPr/>
            <p:nvPr/>
          </p:nvSpPr>
          <p:spPr>
            <a:xfrm>
              <a:off x="1411617" y="5812868"/>
              <a:ext cx="2331664" cy="369332"/>
            </a:xfrm>
            <a:prstGeom prst="rect">
              <a:avLst/>
            </a:prstGeom>
          </p:spPr>
          <p:txBody>
            <a:bodyPr wrap="none">
              <a:spAutoFit/>
            </a:bodyPr>
            <a:lstStyle/>
            <a:p>
              <a:r>
                <a:rPr lang="en-US" b="1"/>
                <a:t>In-network congestion</a:t>
              </a:r>
              <a:endParaRPr lang="en-GB" b="1"/>
            </a:p>
          </p:txBody>
        </p:sp>
        <p:sp>
          <p:nvSpPr>
            <p:cNvPr id="9" name="147 Elipse"/>
            <p:cNvSpPr>
              <a:spLocks noChangeAspect="1" noChangeArrowheads="1"/>
            </p:cNvSpPr>
            <p:nvPr/>
          </p:nvSpPr>
          <p:spPr bwMode="auto">
            <a:xfrm>
              <a:off x="4119659" y="4396181"/>
              <a:ext cx="276564" cy="27534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grpSp>
      <p:sp>
        <p:nvSpPr>
          <p:cNvPr id="2" name="Marcador de pie de página 1">
            <a:extLst>
              <a:ext uri="{FF2B5EF4-FFF2-40B4-BE49-F238E27FC236}">
                <a16:creationId xmlns:a16="http://schemas.microsoft.com/office/drawing/2014/main" id="{C90BD180-625C-154B-8C74-C4D64BE7DC3A}"/>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9AF33D02-4C60-BB45-B0EC-D67C6E6A01EA}"/>
              </a:ext>
            </a:extLst>
          </p:cNvPr>
          <p:cNvSpPr>
            <a:spLocks noGrp="1"/>
          </p:cNvSpPr>
          <p:nvPr>
            <p:ph type="sldNum" sz="quarter" idx="4"/>
          </p:nvPr>
        </p:nvSpPr>
        <p:spPr/>
        <p:txBody>
          <a:bodyPr/>
          <a:lstStyle/>
          <a:p>
            <a:fld id="{872F1B08-9AA2-804F-9049-0CF613FEDB92}" type="slidenum">
              <a:rPr lang="en-US" noProof="0" smtClean="0"/>
              <a:pPr/>
              <a:t>16</a:t>
            </a:fld>
            <a:endParaRPr lang="en-US" noProof="0"/>
          </a:p>
        </p:txBody>
      </p:sp>
      <p:sp>
        <p:nvSpPr>
          <p:cNvPr id="67" name="Rectángulo 66">
            <a:extLst>
              <a:ext uri="{FF2B5EF4-FFF2-40B4-BE49-F238E27FC236}">
                <a16:creationId xmlns:a16="http://schemas.microsoft.com/office/drawing/2014/main" id="{64F6E171-1D4C-E84C-8446-EFB5CFB9EB19}"/>
              </a:ext>
            </a:extLst>
          </p:cNvPr>
          <p:cNvSpPr/>
          <p:nvPr/>
        </p:nvSpPr>
        <p:spPr>
          <a:xfrm>
            <a:off x="5931057" y="2292351"/>
            <a:ext cx="603049"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First</a:t>
            </a:r>
          </a:p>
          <a:p>
            <a:pPr algn="ctr"/>
            <a:r>
              <a:rPr lang="en-US" sz="1200" b="1" dirty="0">
                <a:latin typeface="Arial" panose="020B0604020202020204" pitchFamily="34" charset="0"/>
                <a:cs typeface="Arial" panose="020B0604020202020204" pitchFamily="34" charset="0"/>
              </a:rPr>
              <a:t>Stage</a:t>
            </a:r>
          </a:p>
        </p:txBody>
      </p:sp>
      <p:sp>
        <p:nvSpPr>
          <p:cNvPr id="68" name="Rectángulo 67">
            <a:extLst>
              <a:ext uri="{FF2B5EF4-FFF2-40B4-BE49-F238E27FC236}">
                <a16:creationId xmlns:a16="http://schemas.microsoft.com/office/drawing/2014/main" id="{753B7C4E-AC41-A047-82E3-93B3B30183FA}"/>
              </a:ext>
            </a:extLst>
          </p:cNvPr>
          <p:cNvSpPr/>
          <p:nvPr/>
        </p:nvSpPr>
        <p:spPr>
          <a:xfrm>
            <a:off x="7490666" y="2297016"/>
            <a:ext cx="740908"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Second</a:t>
            </a:r>
          </a:p>
          <a:p>
            <a:pPr algn="ctr"/>
            <a:r>
              <a:rPr lang="en-US" sz="1200" b="1" dirty="0">
                <a:latin typeface="Arial" panose="020B0604020202020204" pitchFamily="34" charset="0"/>
                <a:cs typeface="Arial" panose="020B0604020202020204" pitchFamily="34" charset="0"/>
              </a:rPr>
              <a:t>Stage</a:t>
            </a:r>
          </a:p>
        </p:txBody>
      </p:sp>
    </p:spTree>
    <p:extLst>
      <p:ext uri="{BB962C8B-B14F-4D97-AF65-F5344CB8AC3E}">
        <p14:creationId xmlns:p14="http://schemas.microsoft.com/office/powerpoint/2010/main" val="16360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1" y="1825625"/>
            <a:ext cx="4383798" cy="4528288"/>
          </a:xfrm>
        </p:spPr>
        <p:txBody>
          <a:bodyPr>
            <a:normAutofit fontScale="77500" lnSpcReduction="20000"/>
          </a:bodyPr>
          <a:lstStyle/>
          <a:p>
            <a:r>
              <a:rPr lang="en-US"/>
              <a:t>Many nodes start to send packets at full rate towards the same destination, almost at the same time (e.g. OLDI services)</a:t>
            </a:r>
          </a:p>
          <a:p>
            <a:r>
              <a:rPr lang="en-US" b="1"/>
              <a:t>Incast congestion </a:t>
            </a:r>
            <a:r>
              <a:rPr lang="en-US"/>
              <a:t>occurs at the ToR switch where the node that multiple parties are synchronizing with is connected, and </a:t>
            </a:r>
            <a:r>
              <a:rPr lang="en-US" b="1"/>
              <a:t>grows from ToR switches to upstream switches.</a:t>
            </a:r>
            <a:endParaRPr lang="en-US"/>
          </a:p>
          <a:p>
            <a:r>
              <a:rPr lang="en-US"/>
              <a:t>Alternatively, in CLOS networks many small congestion trees concurrently appear at first-stage switches, later merging at second-stage switches and finally forming a larger congestion tree.</a:t>
            </a:r>
            <a:endParaRPr lang="en-US" b="1"/>
          </a:p>
        </p:txBody>
      </p:sp>
      <p:sp>
        <p:nvSpPr>
          <p:cNvPr id="4" name="Título 1"/>
          <p:cNvSpPr>
            <a:spLocks noGrp="1"/>
          </p:cNvSpPr>
          <p:nvPr>
            <p:ph type="title"/>
          </p:nvPr>
        </p:nvSpPr>
        <p:spPr>
          <a:xfrm>
            <a:off x="628650" y="365126"/>
            <a:ext cx="7886700" cy="1325563"/>
          </a:xfrm>
        </p:spPr>
        <p:txBody>
          <a:bodyPr/>
          <a:lstStyle/>
          <a:p>
            <a:r>
              <a:rPr lang="en-US" b="1"/>
              <a:t>Introduction</a:t>
            </a:r>
            <a:br>
              <a:rPr lang="en-US"/>
            </a:br>
            <a:r>
              <a:rPr lang="en-US" sz="2800" b="1" u="sng"/>
              <a:t>Incast Congestion</a:t>
            </a:r>
            <a:endParaRPr lang="en-US" sz="6000" b="1" u="sng"/>
          </a:p>
        </p:txBody>
      </p:sp>
      <p:grpSp>
        <p:nvGrpSpPr>
          <p:cNvPr id="7" name="Agrupar 6"/>
          <p:cNvGrpSpPr/>
          <p:nvPr/>
        </p:nvGrpSpPr>
        <p:grpSpPr>
          <a:xfrm>
            <a:off x="5012449" y="2750361"/>
            <a:ext cx="3538062" cy="2547551"/>
            <a:chOff x="2571750" y="2832100"/>
            <a:chExt cx="4610100" cy="3319463"/>
          </a:xfrm>
        </p:grpSpPr>
        <p:sp>
          <p:nvSpPr>
            <p:cNvPr id="10" name="Line 12"/>
            <p:cNvSpPr>
              <a:spLocks noChangeShapeType="1"/>
            </p:cNvSpPr>
            <p:nvPr/>
          </p:nvSpPr>
          <p:spPr bwMode="auto">
            <a:xfrm>
              <a:off x="2859088" y="30083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a:off x="2855913" y="34274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 name="Line 14"/>
            <p:cNvSpPr>
              <a:spLocks noChangeShapeType="1"/>
            </p:cNvSpPr>
            <p:nvPr/>
          </p:nvSpPr>
          <p:spPr bwMode="auto">
            <a:xfrm>
              <a:off x="2855913" y="3905250"/>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Line 15"/>
            <p:cNvSpPr>
              <a:spLocks noChangeShapeType="1"/>
            </p:cNvSpPr>
            <p:nvPr/>
          </p:nvSpPr>
          <p:spPr bwMode="auto">
            <a:xfrm>
              <a:off x="2863850" y="4324350"/>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 name="Line 16"/>
            <p:cNvSpPr>
              <a:spLocks noChangeShapeType="1"/>
            </p:cNvSpPr>
            <p:nvPr/>
          </p:nvSpPr>
          <p:spPr bwMode="auto">
            <a:xfrm>
              <a:off x="2855913" y="46386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p:cNvSpPr>
              <a:spLocks noChangeShapeType="1"/>
            </p:cNvSpPr>
            <p:nvPr/>
          </p:nvSpPr>
          <p:spPr bwMode="auto">
            <a:xfrm>
              <a:off x="2852738" y="50577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 name="Line 18"/>
            <p:cNvSpPr>
              <a:spLocks noChangeShapeType="1"/>
            </p:cNvSpPr>
            <p:nvPr/>
          </p:nvSpPr>
          <p:spPr bwMode="auto">
            <a:xfrm>
              <a:off x="2852738" y="55356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 name="Line 19"/>
            <p:cNvSpPr>
              <a:spLocks noChangeShapeType="1"/>
            </p:cNvSpPr>
            <p:nvPr/>
          </p:nvSpPr>
          <p:spPr bwMode="auto">
            <a:xfrm>
              <a:off x="2860675" y="59547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flipV="1">
              <a:off x="4557713" y="4713288"/>
              <a:ext cx="882650" cy="3460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Line 21"/>
            <p:cNvSpPr>
              <a:spLocks noChangeShapeType="1"/>
            </p:cNvSpPr>
            <p:nvPr/>
          </p:nvSpPr>
          <p:spPr bwMode="auto">
            <a:xfrm>
              <a:off x="4556125" y="3008313"/>
              <a:ext cx="890588" cy="11652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22"/>
            <p:cNvSpPr>
              <a:spLocks noChangeShapeType="1"/>
            </p:cNvSpPr>
            <p:nvPr/>
          </p:nvSpPr>
          <p:spPr bwMode="auto">
            <a:xfrm>
              <a:off x="6578600" y="4516438"/>
              <a:ext cx="6032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23"/>
            <p:cNvSpPr>
              <a:spLocks noChangeArrowheads="1"/>
            </p:cNvSpPr>
            <p:nvPr/>
          </p:nvSpPr>
          <p:spPr bwMode="auto">
            <a:xfrm>
              <a:off x="3424238" y="2874963"/>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22" name="Group 24"/>
            <p:cNvGrpSpPr>
              <a:grpSpLocks/>
            </p:cNvGrpSpPr>
            <p:nvPr/>
          </p:nvGrpSpPr>
          <p:grpSpPr bwMode="auto">
            <a:xfrm>
              <a:off x="3805238" y="3081338"/>
              <a:ext cx="363537" cy="1090612"/>
              <a:chOff x="2397" y="1941"/>
              <a:chExt cx="229" cy="687"/>
            </a:xfrm>
          </p:grpSpPr>
          <p:sp>
            <p:nvSpPr>
              <p:cNvPr id="55" name="AutoShape 25"/>
              <p:cNvSpPr>
                <a:spLocks noChangeArrowheads="1"/>
              </p:cNvSpPr>
              <p:nvPr/>
            </p:nvSpPr>
            <p:spPr bwMode="auto">
              <a:xfrm>
                <a:off x="2397" y="1941"/>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56" name="Group 26"/>
              <p:cNvGrpSpPr>
                <a:grpSpLocks/>
              </p:cNvGrpSpPr>
              <p:nvPr/>
            </p:nvGrpSpPr>
            <p:grpSpPr bwMode="auto">
              <a:xfrm>
                <a:off x="2445" y="2015"/>
                <a:ext cx="122" cy="541"/>
                <a:chOff x="2445" y="2015"/>
                <a:chExt cx="122" cy="541"/>
              </a:xfrm>
            </p:grpSpPr>
            <p:sp>
              <p:nvSpPr>
                <p:cNvPr id="57" name="Line 27"/>
                <p:cNvSpPr>
                  <a:spLocks noChangeShapeType="1"/>
                </p:cNvSpPr>
                <p:nvPr/>
              </p:nvSpPr>
              <p:spPr bwMode="auto">
                <a:xfrm flipV="1">
                  <a:off x="2445" y="2014"/>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8" name="Line 28"/>
                <p:cNvSpPr>
                  <a:spLocks noChangeShapeType="1"/>
                </p:cNvSpPr>
                <p:nvPr/>
              </p:nvSpPr>
              <p:spPr bwMode="auto">
                <a:xfrm flipH="1" flipV="1">
                  <a:off x="2444" y="2014"/>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 name="Rectangle 29"/>
            <p:cNvSpPr>
              <a:spLocks noChangeArrowheads="1"/>
            </p:cNvSpPr>
            <p:nvPr/>
          </p:nvSpPr>
          <p:spPr bwMode="auto">
            <a:xfrm>
              <a:off x="3425825" y="4552950"/>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24" name="Group 30"/>
            <p:cNvGrpSpPr>
              <a:grpSpLocks/>
            </p:cNvGrpSpPr>
            <p:nvPr/>
          </p:nvGrpSpPr>
          <p:grpSpPr bwMode="auto">
            <a:xfrm>
              <a:off x="3806825" y="4759325"/>
              <a:ext cx="363538" cy="1090613"/>
              <a:chOff x="2398" y="2998"/>
              <a:chExt cx="229" cy="687"/>
            </a:xfrm>
          </p:grpSpPr>
          <p:sp>
            <p:nvSpPr>
              <p:cNvPr id="51" name="AutoShape 31"/>
              <p:cNvSpPr>
                <a:spLocks noChangeArrowheads="1"/>
              </p:cNvSpPr>
              <p:nvPr/>
            </p:nvSpPr>
            <p:spPr bwMode="auto">
              <a:xfrm>
                <a:off x="2398" y="2998"/>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52" name="Group 32"/>
              <p:cNvGrpSpPr>
                <a:grpSpLocks/>
              </p:cNvGrpSpPr>
              <p:nvPr/>
            </p:nvGrpSpPr>
            <p:grpSpPr bwMode="auto">
              <a:xfrm>
                <a:off x="2446" y="3072"/>
                <a:ext cx="122" cy="541"/>
                <a:chOff x="2446" y="3072"/>
                <a:chExt cx="122" cy="541"/>
              </a:xfrm>
            </p:grpSpPr>
            <p:sp>
              <p:nvSpPr>
                <p:cNvPr id="53" name="Line 33"/>
                <p:cNvSpPr>
                  <a:spLocks noChangeShapeType="1"/>
                </p:cNvSpPr>
                <p:nvPr/>
              </p:nvSpPr>
              <p:spPr bwMode="auto">
                <a:xfrm flipV="1">
                  <a:off x="2446" y="3071"/>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4" name="Line 34"/>
                <p:cNvSpPr>
                  <a:spLocks noChangeShapeType="1"/>
                </p:cNvSpPr>
                <p:nvPr/>
              </p:nvSpPr>
              <p:spPr bwMode="auto">
                <a:xfrm flipH="1" flipV="1">
                  <a:off x="2445" y="3071"/>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5" name="Rectangle 35"/>
            <p:cNvSpPr>
              <a:spLocks noChangeArrowheads="1"/>
            </p:cNvSpPr>
            <p:nvPr/>
          </p:nvSpPr>
          <p:spPr bwMode="auto">
            <a:xfrm>
              <a:off x="5446713" y="3735388"/>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26" name="Group 36"/>
            <p:cNvGrpSpPr>
              <a:grpSpLocks/>
            </p:cNvGrpSpPr>
            <p:nvPr/>
          </p:nvGrpSpPr>
          <p:grpSpPr bwMode="auto">
            <a:xfrm>
              <a:off x="5827713" y="3941763"/>
              <a:ext cx="363537" cy="1090612"/>
              <a:chOff x="3671" y="2483"/>
              <a:chExt cx="229" cy="687"/>
            </a:xfrm>
          </p:grpSpPr>
          <p:sp>
            <p:nvSpPr>
              <p:cNvPr id="47" name="AutoShape 37"/>
              <p:cNvSpPr>
                <a:spLocks noChangeArrowheads="1"/>
              </p:cNvSpPr>
              <p:nvPr/>
            </p:nvSpPr>
            <p:spPr bwMode="auto">
              <a:xfrm>
                <a:off x="3671" y="2483"/>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nvGrpSpPr>
              <p:cNvPr id="48" name="Group 38"/>
              <p:cNvGrpSpPr>
                <a:grpSpLocks/>
              </p:cNvGrpSpPr>
              <p:nvPr/>
            </p:nvGrpSpPr>
            <p:grpSpPr bwMode="auto">
              <a:xfrm>
                <a:off x="3719" y="2557"/>
                <a:ext cx="122" cy="541"/>
                <a:chOff x="3719" y="2557"/>
                <a:chExt cx="122" cy="541"/>
              </a:xfrm>
            </p:grpSpPr>
            <p:sp>
              <p:nvSpPr>
                <p:cNvPr id="49" name="Line 39"/>
                <p:cNvSpPr>
                  <a:spLocks noChangeShapeType="1"/>
                </p:cNvSpPr>
                <p:nvPr/>
              </p:nvSpPr>
              <p:spPr bwMode="auto">
                <a:xfrm flipV="1">
                  <a:off x="3719" y="2556"/>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0" name="Line 40"/>
                <p:cNvSpPr>
                  <a:spLocks noChangeShapeType="1"/>
                </p:cNvSpPr>
                <p:nvPr/>
              </p:nvSpPr>
              <p:spPr bwMode="auto">
                <a:xfrm flipH="1" flipV="1">
                  <a:off x="3718" y="2556"/>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 name="Rectangle 41"/>
            <p:cNvSpPr>
              <a:spLocks noChangeArrowheads="1"/>
            </p:cNvSpPr>
            <p:nvPr/>
          </p:nvSpPr>
          <p:spPr bwMode="auto">
            <a:xfrm>
              <a:off x="6243638" y="4391025"/>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28" name="Rectangle 42"/>
            <p:cNvSpPr>
              <a:spLocks noChangeArrowheads="1"/>
            </p:cNvSpPr>
            <p:nvPr/>
          </p:nvSpPr>
          <p:spPr bwMode="auto">
            <a:xfrm>
              <a:off x="3467100" y="2928938"/>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29" name="Rectangle 43"/>
            <p:cNvSpPr>
              <a:spLocks noChangeArrowheads="1"/>
            </p:cNvSpPr>
            <p:nvPr/>
          </p:nvSpPr>
          <p:spPr bwMode="auto">
            <a:xfrm>
              <a:off x="3467100" y="5435600"/>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30" name="Rectangle 44"/>
            <p:cNvSpPr>
              <a:spLocks noChangeArrowheads="1"/>
            </p:cNvSpPr>
            <p:nvPr/>
          </p:nvSpPr>
          <p:spPr bwMode="auto">
            <a:xfrm>
              <a:off x="4240213" y="2932113"/>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31" name="Rectangle 45"/>
            <p:cNvSpPr>
              <a:spLocks noChangeArrowheads="1"/>
            </p:cNvSpPr>
            <p:nvPr/>
          </p:nvSpPr>
          <p:spPr bwMode="auto">
            <a:xfrm>
              <a:off x="4243388" y="4970463"/>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32" name="Rectangle 46"/>
            <p:cNvSpPr>
              <a:spLocks noChangeArrowheads="1"/>
            </p:cNvSpPr>
            <p:nvPr/>
          </p:nvSpPr>
          <p:spPr bwMode="auto">
            <a:xfrm>
              <a:off x="5475288" y="408305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33" name="Rectangle 47"/>
            <p:cNvSpPr>
              <a:spLocks noChangeArrowheads="1"/>
            </p:cNvSpPr>
            <p:nvPr/>
          </p:nvSpPr>
          <p:spPr bwMode="auto">
            <a:xfrm>
              <a:off x="5475288" y="461645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34" name="Line 48"/>
            <p:cNvSpPr>
              <a:spLocks noChangeShapeType="1"/>
            </p:cNvSpPr>
            <p:nvPr/>
          </p:nvSpPr>
          <p:spPr bwMode="auto">
            <a:xfrm>
              <a:off x="3779838" y="3025775"/>
              <a:ext cx="460375" cy="1588"/>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49"/>
            <p:cNvSpPr>
              <a:spLocks noChangeShapeType="1"/>
            </p:cNvSpPr>
            <p:nvPr/>
          </p:nvSpPr>
          <p:spPr bwMode="auto">
            <a:xfrm flipV="1">
              <a:off x="3778250" y="5056188"/>
              <a:ext cx="465138" cy="493712"/>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50"/>
            <p:cNvSpPr>
              <a:spLocks noChangeShapeType="1"/>
            </p:cNvSpPr>
            <p:nvPr/>
          </p:nvSpPr>
          <p:spPr bwMode="auto">
            <a:xfrm>
              <a:off x="5753100" y="4183063"/>
              <a:ext cx="490538" cy="207962"/>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51"/>
            <p:cNvSpPr>
              <a:spLocks noChangeShapeType="1"/>
            </p:cNvSpPr>
            <p:nvPr/>
          </p:nvSpPr>
          <p:spPr bwMode="auto">
            <a:xfrm flipV="1">
              <a:off x="5753100" y="4514850"/>
              <a:ext cx="490538" cy="223838"/>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AutoShape 62"/>
            <p:cNvSpPr>
              <a:spLocks noChangeArrowheads="1"/>
            </p:cNvSpPr>
            <p:nvPr/>
          </p:nvSpPr>
          <p:spPr bwMode="auto">
            <a:xfrm>
              <a:off x="5452626" y="2921541"/>
              <a:ext cx="1316753" cy="548419"/>
            </a:xfrm>
            <a:prstGeom prst="wedgeRectCallout">
              <a:avLst>
                <a:gd name="adj1" fmla="val 19855"/>
                <a:gd name="adj2" fmla="val 243134"/>
              </a:avLst>
            </a:prstGeom>
            <a:solidFill>
              <a:srgbClr val="FFFF99"/>
            </a:solidFill>
            <a:ln w="9360">
              <a:solidFill>
                <a:srgbClr val="000000"/>
              </a:solidFill>
              <a:miter lim="800000"/>
              <a:headEnd/>
              <a:tailEnd/>
            </a:ln>
          </p:spPr>
          <p:txBody>
            <a:bodyPr lIns="90000" tIns="46800" rIns="90000" bIns="46800"/>
            <a:lstStyle>
              <a:lvl1pPr>
                <a:spcBef>
                  <a:spcPts val="1500"/>
                </a:spcBef>
                <a:buClr>
                  <a:srgbClr val="10167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1pPr>
              <a:lvl2pPr marL="742950" indent="-285750">
                <a:spcBef>
                  <a:spcPts val="125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10167F"/>
                  </a:solidFill>
                  <a:latin typeface="Corbel" charset="0"/>
                </a:defRPr>
              </a:lvl2pPr>
              <a:lvl3pPr marL="1143000" indent="-228600">
                <a:spcBef>
                  <a:spcPts val="15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3pPr>
              <a:lvl4pPr marL="1600200" indent="-228600">
                <a:spcBef>
                  <a:spcPts val="10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10167F"/>
                  </a:solidFill>
                  <a:latin typeface="Corbel" charset="0"/>
                </a:defRPr>
              </a:lvl4pPr>
              <a:lvl5pPr marL="2057400" indent="-228600">
                <a:spcBef>
                  <a:spcPts val="875"/>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9pPr>
            </a:lstStyle>
            <a:p>
              <a:pPr algn="ctr" eaLnBrk="1" hangingPunct="1">
                <a:spcBef>
                  <a:spcPct val="0"/>
                </a:spcBef>
                <a:buClr>
                  <a:srgbClr val="000000"/>
                </a:buClr>
                <a:buFont typeface="Tahoma" charset="0"/>
                <a:buNone/>
              </a:pPr>
              <a:r>
                <a:rPr lang="en-US" altLang="x-none" sz="1100" b="1">
                  <a:solidFill>
                    <a:srgbClr val="000000"/>
                  </a:solidFill>
                  <a:latin typeface="Tahoma" charset="0"/>
                </a:rPr>
                <a:t>Root of Congestion</a:t>
              </a:r>
            </a:p>
          </p:txBody>
        </p:sp>
        <p:sp>
          <p:nvSpPr>
            <p:cNvPr id="39" name="147 Elipse"/>
            <p:cNvSpPr>
              <a:spLocks noChangeAspect="1" noChangeArrowheads="1"/>
            </p:cNvSpPr>
            <p:nvPr/>
          </p:nvSpPr>
          <p:spPr bwMode="auto">
            <a:xfrm>
              <a:off x="2571750" y="2832100"/>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0" name="147 Elipse"/>
            <p:cNvSpPr>
              <a:spLocks noChangeAspect="1" noChangeArrowheads="1"/>
            </p:cNvSpPr>
            <p:nvPr/>
          </p:nvSpPr>
          <p:spPr bwMode="auto">
            <a:xfrm>
              <a:off x="2571750" y="32321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1" name="147 Elipse"/>
            <p:cNvSpPr>
              <a:spLocks noChangeAspect="1" noChangeArrowheads="1"/>
            </p:cNvSpPr>
            <p:nvPr/>
          </p:nvSpPr>
          <p:spPr bwMode="auto">
            <a:xfrm>
              <a:off x="2571750" y="371157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2" name="147 Elipse"/>
            <p:cNvSpPr>
              <a:spLocks noChangeAspect="1" noChangeArrowheads="1"/>
            </p:cNvSpPr>
            <p:nvPr/>
          </p:nvSpPr>
          <p:spPr bwMode="auto">
            <a:xfrm>
              <a:off x="2571750" y="40957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3" name="147 Elipse"/>
            <p:cNvSpPr>
              <a:spLocks noChangeAspect="1" noChangeArrowheads="1"/>
            </p:cNvSpPr>
            <p:nvPr/>
          </p:nvSpPr>
          <p:spPr bwMode="auto">
            <a:xfrm>
              <a:off x="2571750" y="449262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4" name="147 Elipse"/>
            <p:cNvSpPr>
              <a:spLocks noChangeAspect="1" noChangeArrowheads="1"/>
            </p:cNvSpPr>
            <p:nvPr/>
          </p:nvSpPr>
          <p:spPr bwMode="auto">
            <a:xfrm>
              <a:off x="2571750" y="4897438"/>
              <a:ext cx="360363" cy="36036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5" name="147 Elipse"/>
            <p:cNvSpPr>
              <a:spLocks noChangeAspect="1" noChangeArrowheads="1"/>
            </p:cNvSpPr>
            <p:nvPr/>
          </p:nvSpPr>
          <p:spPr bwMode="auto">
            <a:xfrm>
              <a:off x="2571750" y="5376863"/>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46" name="147 Elipse"/>
            <p:cNvSpPr>
              <a:spLocks noChangeAspect="1" noChangeArrowheads="1"/>
            </p:cNvSpPr>
            <p:nvPr/>
          </p:nvSpPr>
          <p:spPr bwMode="auto">
            <a:xfrm>
              <a:off x="2571750" y="5792788"/>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grpSp>
      <p:sp>
        <p:nvSpPr>
          <p:cNvPr id="8" name="Rectángulo 7"/>
          <p:cNvSpPr/>
          <p:nvPr/>
        </p:nvSpPr>
        <p:spPr>
          <a:xfrm>
            <a:off x="5972385" y="5257203"/>
            <a:ext cx="1835246" cy="646331"/>
          </a:xfrm>
          <a:prstGeom prst="rect">
            <a:avLst/>
          </a:prstGeom>
        </p:spPr>
        <p:txBody>
          <a:bodyPr wrap="none">
            <a:spAutoFit/>
          </a:bodyPr>
          <a:lstStyle/>
          <a:p>
            <a:pPr algn="ctr"/>
            <a:r>
              <a:rPr lang="en-US" b="1"/>
              <a:t>Incast congestion</a:t>
            </a:r>
          </a:p>
          <a:p>
            <a:pPr algn="ctr"/>
            <a:r>
              <a:rPr lang="en-US" b="1"/>
              <a:t>scenario</a:t>
            </a:r>
          </a:p>
        </p:txBody>
      </p:sp>
      <p:sp>
        <p:nvSpPr>
          <p:cNvPr id="9" name="147 Elipse"/>
          <p:cNvSpPr>
            <a:spLocks noChangeAspect="1" noChangeArrowheads="1"/>
          </p:cNvSpPr>
          <p:nvPr/>
        </p:nvSpPr>
        <p:spPr bwMode="auto">
          <a:xfrm>
            <a:off x="8410725" y="3907303"/>
            <a:ext cx="276564" cy="27534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2" name="Marcador de pie de página 1">
            <a:extLst>
              <a:ext uri="{FF2B5EF4-FFF2-40B4-BE49-F238E27FC236}">
                <a16:creationId xmlns:a16="http://schemas.microsoft.com/office/drawing/2014/main" id="{66AFE772-F68F-DB43-95BF-5DD871454C01}"/>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CB1E2CC6-2892-AA4A-83F1-3E5F5241D8C4}"/>
              </a:ext>
            </a:extLst>
          </p:cNvPr>
          <p:cNvSpPr>
            <a:spLocks noGrp="1"/>
          </p:cNvSpPr>
          <p:nvPr>
            <p:ph type="sldNum" sz="quarter" idx="4"/>
          </p:nvPr>
        </p:nvSpPr>
        <p:spPr/>
        <p:txBody>
          <a:bodyPr/>
          <a:lstStyle/>
          <a:p>
            <a:fld id="{872F1B08-9AA2-804F-9049-0CF613FEDB92}" type="slidenum">
              <a:rPr lang="en-US" smtClean="0"/>
              <a:pPr/>
              <a:t>17</a:t>
            </a:fld>
            <a:endParaRPr lang="en-US"/>
          </a:p>
        </p:txBody>
      </p:sp>
      <p:sp>
        <p:nvSpPr>
          <p:cNvPr id="59" name="Rectángulo 58">
            <a:extLst>
              <a:ext uri="{FF2B5EF4-FFF2-40B4-BE49-F238E27FC236}">
                <a16:creationId xmlns:a16="http://schemas.microsoft.com/office/drawing/2014/main" id="{5C0708CE-E4A7-1D46-A10F-DC19C1A27325}"/>
              </a:ext>
            </a:extLst>
          </p:cNvPr>
          <p:cNvSpPr/>
          <p:nvPr/>
        </p:nvSpPr>
        <p:spPr>
          <a:xfrm>
            <a:off x="5789540" y="2292351"/>
            <a:ext cx="603049"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First</a:t>
            </a:r>
          </a:p>
          <a:p>
            <a:pPr algn="ctr"/>
            <a:r>
              <a:rPr lang="en-US" sz="1200" b="1" dirty="0">
                <a:latin typeface="Arial" panose="020B0604020202020204" pitchFamily="34" charset="0"/>
                <a:cs typeface="Arial" panose="020B0604020202020204" pitchFamily="34" charset="0"/>
              </a:rPr>
              <a:t>Stage</a:t>
            </a:r>
          </a:p>
        </p:txBody>
      </p:sp>
      <p:sp>
        <p:nvSpPr>
          <p:cNvPr id="60" name="Rectángulo 59">
            <a:extLst>
              <a:ext uri="{FF2B5EF4-FFF2-40B4-BE49-F238E27FC236}">
                <a16:creationId xmlns:a16="http://schemas.microsoft.com/office/drawing/2014/main" id="{144A11CF-9F24-594E-BA46-9133B5265F01}"/>
              </a:ext>
            </a:extLst>
          </p:cNvPr>
          <p:cNvSpPr/>
          <p:nvPr/>
        </p:nvSpPr>
        <p:spPr>
          <a:xfrm>
            <a:off x="7349149" y="2297016"/>
            <a:ext cx="740908"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Second</a:t>
            </a:r>
          </a:p>
          <a:p>
            <a:pPr algn="ctr"/>
            <a:r>
              <a:rPr lang="en-US" sz="1200" b="1" dirty="0">
                <a:latin typeface="Arial" panose="020B0604020202020204" pitchFamily="34" charset="0"/>
                <a:cs typeface="Arial" panose="020B0604020202020204" pitchFamily="34" charset="0"/>
              </a:rPr>
              <a:t>Stage</a:t>
            </a:r>
          </a:p>
        </p:txBody>
      </p:sp>
    </p:spTree>
    <p:extLst>
      <p:ext uri="{BB962C8B-B14F-4D97-AF65-F5344CB8AC3E}">
        <p14:creationId xmlns:p14="http://schemas.microsoft.com/office/powerpoint/2010/main" val="269518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825624"/>
            <a:ext cx="7886700" cy="4714071"/>
          </a:xfrm>
        </p:spPr>
        <p:txBody>
          <a:bodyPr>
            <a:normAutofit/>
          </a:bodyPr>
          <a:lstStyle/>
          <a:p>
            <a:r>
              <a:rPr lang="en-US" u="sng" dirty="0"/>
              <a:t>Load balancing</a:t>
            </a:r>
            <a:r>
              <a:rPr lang="en-US" dirty="0"/>
              <a:t>: </a:t>
            </a:r>
            <a:r>
              <a:rPr lang="en-US" b="1" dirty="0"/>
              <a:t>spread traffic flows across the multiple paths </a:t>
            </a:r>
            <a:r>
              <a:rPr lang="en-US" dirty="0"/>
              <a:t>in order to balance the load and hopefully avoid congestion (load balancing).</a:t>
            </a:r>
          </a:p>
          <a:p>
            <a:r>
              <a:rPr lang="en-US" u="sng" dirty="0">
                <a:solidFill>
                  <a:srgbClr val="FF0000"/>
                </a:solidFill>
              </a:rPr>
              <a:t>Problems</a:t>
            </a:r>
            <a:r>
              <a:rPr lang="en-US" dirty="0">
                <a:solidFill>
                  <a:srgbClr val="FF0000"/>
                </a:solidFill>
              </a:rPr>
              <a:t>: </a:t>
            </a:r>
          </a:p>
          <a:p>
            <a:pPr marL="914400" lvl="1" indent="-457200">
              <a:buFont typeface="+mj-lt"/>
              <a:buAutoNum type="arabicPeriod"/>
            </a:pPr>
            <a:r>
              <a:rPr lang="en-US" dirty="0">
                <a:solidFill>
                  <a:srgbClr val="FF0000"/>
                </a:solidFill>
              </a:rPr>
              <a:t>Spreading traffic does not take into account whether the selected path is congested, generating </a:t>
            </a:r>
            <a:r>
              <a:rPr lang="en-US" b="1" dirty="0">
                <a:solidFill>
                  <a:srgbClr val="FF0000"/>
                </a:solidFill>
              </a:rPr>
              <a:t>collisions of traffic flows in paths already congested</a:t>
            </a:r>
            <a:r>
              <a:rPr lang="en-US" dirty="0">
                <a:solidFill>
                  <a:srgbClr val="FF0000"/>
                </a:solidFill>
              </a:rPr>
              <a:t>. </a:t>
            </a:r>
          </a:p>
          <a:p>
            <a:pPr marL="914400" lvl="1" indent="-457200">
              <a:buFont typeface="+mj-lt"/>
              <a:buAutoNum type="arabicPeriod"/>
            </a:pPr>
            <a:r>
              <a:rPr lang="en-US" dirty="0">
                <a:solidFill>
                  <a:srgbClr val="FF0000"/>
                </a:solidFill>
              </a:rPr>
              <a:t>The nature of flows matters: </a:t>
            </a:r>
            <a:r>
              <a:rPr lang="en-US" b="1" dirty="0">
                <a:solidFill>
                  <a:srgbClr val="FF0000"/>
                </a:solidFill>
              </a:rPr>
              <a:t>elephant flows increase the chance of creating in-network congestion</a:t>
            </a:r>
            <a:r>
              <a:rPr lang="en-US" dirty="0">
                <a:solidFill>
                  <a:srgbClr val="FF0000"/>
                </a:solidFill>
              </a:rPr>
              <a:t>.</a:t>
            </a:r>
          </a:p>
          <a:p>
            <a:pPr marL="914400" lvl="1" indent="-457200">
              <a:buFont typeface="+mj-lt"/>
              <a:buAutoNum type="arabicPeriod"/>
            </a:pPr>
            <a:r>
              <a:rPr lang="en-US" dirty="0">
                <a:solidFill>
                  <a:srgbClr val="FF0000"/>
                </a:solidFill>
              </a:rPr>
              <a:t>Traditional load balancing (e.g. ECMP) </a:t>
            </a:r>
            <a:r>
              <a:rPr lang="en-US" b="1" dirty="0">
                <a:solidFill>
                  <a:srgbClr val="FF0000"/>
                </a:solidFill>
              </a:rPr>
              <a:t>does not work when </a:t>
            </a:r>
            <a:r>
              <a:rPr lang="en-US" b="1" dirty="0" err="1">
                <a:solidFill>
                  <a:srgbClr val="FF0000"/>
                </a:solidFill>
              </a:rPr>
              <a:t>incast</a:t>
            </a:r>
            <a:r>
              <a:rPr lang="en-US" b="1" dirty="0">
                <a:solidFill>
                  <a:srgbClr val="FF0000"/>
                </a:solidFill>
              </a:rPr>
              <a:t> congestion appears</a:t>
            </a:r>
            <a:r>
              <a:rPr lang="en-US" dirty="0">
                <a:solidFill>
                  <a:srgbClr val="FF0000"/>
                </a:solidFill>
              </a:rPr>
              <a:t>.</a:t>
            </a:r>
          </a:p>
          <a:p>
            <a:pPr marL="914400" lvl="1" indent="-457200">
              <a:buFont typeface="+mj-lt"/>
              <a:buAutoNum type="arabicPeriod"/>
            </a:pPr>
            <a:endParaRPr lang="en-US" dirty="0">
              <a:solidFill>
                <a:srgbClr val="FF0000"/>
              </a:solidFill>
            </a:endParaRPr>
          </a:p>
        </p:txBody>
      </p:sp>
      <p:sp>
        <p:nvSpPr>
          <p:cNvPr id="4" name="Título 1"/>
          <p:cNvSpPr>
            <a:spLocks noGrp="1"/>
          </p:cNvSpPr>
          <p:nvPr>
            <p:ph type="title"/>
          </p:nvPr>
        </p:nvSpPr>
        <p:spPr>
          <a:xfrm>
            <a:off x="628650" y="365126"/>
            <a:ext cx="7886700" cy="1325563"/>
          </a:xfrm>
        </p:spPr>
        <p:txBody>
          <a:bodyPr/>
          <a:lstStyle/>
          <a:p>
            <a:r>
              <a:rPr lang="en-US" b="1" dirty="0"/>
              <a:t>Introduction</a:t>
            </a:r>
            <a:br>
              <a:rPr lang="en-US" dirty="0"/>
            </a:br>
            <a:r>
              <a:rPr lang="en-US" sz="2800" b="1" u="sng" dirty="0"/>
              <a:t>Traditional approaches</a:t>
            </a:r>
            <a:endParaRPr lang="en-GB" sz="6000" b="1" u="sng" dirty="0"/>
          </a:p>
        </p:txBody>
      </p:sp>
      <p:sp>
        <p:nvSpPr>
          <p:cNvPr id="2" name="Marcador de pie de página 1">
            <a:extLst>
              <a:ext uri="{FF2B5EF4-FFF2-40B4-BE49-F238E27FC236}">
                <a16:creationId xmlns:a16="http://schemas.microsoft.com/office/drawing/2014/main" id="{0083E562-85AE-E748-9CD7-9CB1879FD51A}"/>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75B92F6A-B336-F641-A6FB-648404868610}"/>
              </a:ext>
            </a:extLst>
          </p:cNvPr>
          <p:cNvSpPr>
            <a:spLocks noGrp="1"/>
          </p:cNvSpPr>
          <p:nvPr>
            <p:ph type="sldNum" sz="quarter" idx="4"/>
          </p:nvPr>
        </p:nvSpPr>
        <p:spPr/>
        <p:txBody>
          <a:bodyPr/>
          <a:lstStyle/>
          <a:p>
            <a:fld id="{872F1B08-9AA2-804F-9049-0CF613FEDB92}" type="slidenum">
              <a:rPr lang="en-US" noProof="0" smtClean="0"/>
              <a:pPr/>
              <a:t>18</a:t>
            </a:fld>
            <a:endParaRPr lang="en-US" noProof="0"/>
          </a:p>
        </p:txBody>
      </p:sp>
    </p:spTree>
    <p:extLst>
      <p:ext uri="{BB962C8B-B14F-4D97-AF65-F5344CB8AC3E}">
        <p14:creationId xmlns:p14="http://schemas.microsoft.com/office/powerpoint/2010/main" val="284766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1" y="1825625"/>
            <a:ext cx="4224424" cy="4351338"/>
          </a:xfrm>
        </p:spPr>
        <p:txBody>
          <a:bodyPr>
            <a:normAutofit fontScale="77500" lnSpcReduction="20000"/>
          </a:bodyPr>
          <a:lstStyle/>
          <a:p>
            <a:r>
              <a:rPr lang="en-US" u="sng" dirty="0"/>
              <a:t>ECN + PFC</a:t>
            </a:r>
            <a:r>
              <a:rPr lang="en-US" dirty="0"/>
              <a:t>: The DCN network equipment reacts to congestion using ECN + PFC and smart buffer management in an attempt to eliminate the congestion tree.</a:t>
            </a:r>
          </a:p>
          <a:p>
            <a:r>
              <a:rPr lang="en-US" u="sng" dirty="0">
                <a:solidFill>
                  <a:srgbClr val="FF0000"/>
                </a:solidFill>
              </a:rPr>
              <a:t>Problems</a:t>
            </a:r>
            <a:r>
              <a:rPr lang="en-US" dirty="0">
                <a:solidFill>
                  <a:srgbClr val="FF0000"/>
                </a:solidFill>
              </a:rPr>
              <a:t>:</a:t>
            </a:r>
          </a:p>
          <a:p>
            <a:pPr marL="495300" lvl="1" indent="-268288">
              <a:buFont typeface="+mj-lt"/>
              <a:buAutoNum type="arabicPeriod"/>
            </a:pPr>
            <a:r>
              <a:rPr lang="en-US" dirty="0">
                <a:solidFill>
                  <a:srgbClr val="FF0000"/>
                </a:solidFill>
              </a:rPr>
              <a:t>Large DCN networks have more hops, increasing the </a:t>
            </a:r>
            <a:r>
              <a:rPr lang="en-US" b="1" dirty="0">
                <a:solidFill>
                  <a:srgbClr val="FF0000"/>
                </a:solidFill>
              </a:rPr>
              <a:t>closed-loop reaction time of ECN</a:t>
            </a:r>
            <a:r>
              <a:rPr lang="en-US" dirty="0">
                <a:solidFill>
                  <a:srgbClr val="FF0000"/>
                </a:solidFill>
              </a:rPr>
              <a:t>.</a:t>
            </a:r>
          </a:p>
          <a:p>
            <a:pPr marL="495300" lvl="1" indent="-268288">
              <a:buFont typeface="+mj-lt"/>
              <a:buAutoNum type="arabicPeriod"/>
            </a:pPr>
            <a:r>
              <a:rPr lang="en-US" dirty="0">
                <a:solidFill>
                  <a:srgbClr val="FF0000"/>
                </a:solidFill>
              </a:rPr>
              <a:t>More </a:t>
            </a:r>
            <a:r>
              <a:rPr lang="en-US" b="1" dirty="0">
                <a:solidFill>
                  <a:srgbClr val="FF0000"/>
                </a:solidFill>
              </a:rPr>
              <a:t>traffic in flight makes it difficult for ECN to react</a:t>
            </a:r>
            <a:r>
              <a:rPr lang="en-US" dirty="0">
                <a:solidFill>
                  <a:srgbClr val="FF0000"/>
                </a:solidFill>
              </a:rPr>
              <a:t> to sudden traffic bursts.</a:t>
            </a:r>
          </a:p>
          <a:p>
            <a:pPr marL="495300" lvl="1" indent="-268288">
              <a:buFont typeface="+mj-lt"/>
              <a:buAutoNum type="arabicPeriod"/>
            </a:pPr>
            <a:r>
              <a:rPr lang="en-US" dirty="0">
                <a:solidFill>
                  <a:srgbClr val="FF0000"/>
                </a:solidFill>
              </a:rPr>
              <a:t>PFC generates </a:t>
            </a:r>
            <a:r>
              <a:rPr lang="en-US" b="1" dirty="0" err="1">
                <a:solidFill>
                  <a:srgbClr val="FF0000"/>
                </a:solidFill>
              </a:rPr>
              <a:t>HoL</a:t>
            </a:r>
            <a:r>
              <a:rPr lang="en-US" b="1" dirty="0">
                <a:solidFill>
                  <a:srgbClr val="FF0000"/>
                </a:solidFill>
              </a:rPr>
              <a:t> blocking</a:t>
            </a:r>
            <a:r>
              <a:rPr lang="en-US" dirty="0">
                <a:solidFill>
                  <a:srgbClr val="FF0000"/>
                </a:solidFill>
              </a:rPr>
              <a:t> in upstream switches.</a:t>
            </a:r>
          </a:p>
          <a:p>
            <a:pPr marL="495300" lvl="1" indent="-268288">
              <a:buFont typeface="+mj-lt"/>
              <a:buAutoNum type="arabicPeriod"/>
            </a:pPr>
            <a:r>
              <a:rPr lang="en-US" b="1" dirty="0">
                <a:solidFill>
                  <a:srgbClr val="FF0000"/>
                </a:solidFill>
              </a:rPr>
              <a:t>Injection throttling </a:t>
            </a:r>
            <a:r>
              <a:rPr lang="en-US" dirty="0">
                <a:solidFill>
                  <a:srgbClr val="FF0000"/>
                </a:solidFill>
              </a:rPr>
              <a:t>may be triggered at sources not contributing to congestion.</a:t>
            </a:r>
          </a:p>
        </p:txBody>
      </p:sp>
      <p:sp>
        <p:nvSpPr>
          <p:cNvPr id="4" name="Título 1"/>
          <p:cNvSpPr>
            <a:spLocks noGrp="1"/>
          </p:cNvSpPr>
          <p:nvPr>
            <p:ph type="title"/>
          </p:nvPr>
        </p:nvSpPr>
        <p:spPr>
          <a:xfrm>
            <a:off x="628650" y="365126"/>
            <a:ext cx="7886700" cy="1325563"/>
          </a:xfrm>
        </p:spPr>
        <p:txBody>
          <a:bodyPr/>
          <a:lstStyle/>
          <a:p>
            <a:r>
              <a:rPr lang="en-US" b="1"/>
              <a:t>Introduction</a:t>
            </a:r>
            <a:br>
              <a:rPr lang="en-US"/>
            </a:br>
            <a:r>
              <a:rPr lang="en-US" sz="2800" b="1" u="sng"/>
              <a:t>Traditional approaches</a:t>
            </a:r>
            <a:endParaRPr lang="en-US" sz="6000" b="1" u="sng"/>
          </a:p>
        </p:txBody>
      </p:sp>
      <p:sp>
        <p:nvSpPr>
          <p:cNvPr id="59" name="Line 121"/>
          <p:cNvSpPr>
            <a:spLocks noChangeShapeType="1"/>
          </p:cNvSpPr>
          <p:nvPr/>
        </p:nvSpPr>
        <p:spPr bwMode="auto">
          <a:xfrm flipH="1" flipV="1">
            <a:off x="6522294" y="2864404"/>
            <a:ext cx="662777" cy="857567"/>
          </a:xfrm>
          <a:prstGeom prst="line">
            <a:avLst/>
          </a:prstGeom>
          <a:noFill/>
          <a:ln w="50800">
            <a:solidFill>
              <a:srgbClr val="CC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122"/>
          <p:cNvSpPr>
            <a:spLocks noChangeShapeType="1"/>
          </p:cNvSpPr>
          <p:nvPr/>
        </p:nvSpPr>
        <p:spPr bwMode="auto">
          <a:xfrm flipH="1">
            <a:off x="6510043" y="4257338"/>
            <a:ext cx="708106" cy="269521"/>
          </a:xfrm>
          <a:prstGeom prst="line">
            <a:avLst/>
          </a:prstGeom>
          <a:noFill/>
          <a:ln w="50800">
            <a:solidFill>
              <a:srgbClr val="CC99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1141"/>
          <p:cNvSpPr>
            <a:spLocks noChangeShapeType="1"/>
          </p:cNvSpPr>
          <p:nvPr/>
        </p:nvSpPr>
        <p:spPr bwMode="auto">
          <a:xfrm>
            <a:off x="8069590" y="4074799"/>
            <a:ext cx="465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2" name="Rectangle 1156"/>
          <p:cNvSpPr>
            <a:spLocks noChangeArrowheads="1"/>
          </p:cNvSpPr>
          <p:nvPr/>
        </p:nvSpPr>
        <p:spPr bwMode="auto">
          <a:xfrm>
            <a:off x="7196097" y="3472052"/>
            <a:ext cx="873493" cy="1169967"/>
          </a:xfrm>
          <a:prstGeom prst="rect">
            <a:avLst/>
          </a:prstGeom>
          <a:solidFill>
            <a:srgbClr val="99CC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grpSp>
        <p:nvGrpSpPr>
          <p:cNvPr id="63" name="Group 1157"/>
          <p:cNvGrpSpPr>
            <a:grpSpLocks/>
          </p:cNvGrpSpPr>
          <p:nvPr/>
        </p:nvGrpSpPr>
        <p:grpSpPr bwMode="auto">
          <a:xfrm>
            <a:off x="7490118" y="3721971"/>
            <a:ext cx="209491" cy="664002"/>
            <a:chOff x="866" y="2182"/>
            <a:chExt cx="171" cy="542"/>
          </a:xfrm>
        </p:grpSpPr>
        <p:sp>
          <p:nvSpPr>
            <p:cNvPr id="64" name="AutoShape 1158"/>
            <p:cNvSpPr>
              <a:spLocks noChangeArrowheads="1"/>
            </p:cNvSpPr>
            <p:nvPr/>
          </p:nvSpPr>
          <p:spPr bwMode="auto">
            <a:xfrm>
              <a:off x="866" y="2255"/>
              <a:ext cx="164" cy="393"/>
            </a:xfrm>
            <a:prstGeom prst="roundRect">
              <a:avLst>
                <a:gd name="adj" fmla="val 16667"/>
              </a:avLst>
            </a:pr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grpSp>
          <p:nvGrpSpPr>
            <p:cNvPr id="65" name="Group 1159"/>
            <p:cNvGrpSpPr>
              <a:grpSpLocks/>
            </p:cNvGrpSpPr>
            <p:nvPr/>
          </p:nvGrpSpPr>
          <p:grpSpPr bwMode="auto">
            <a:xfrm>
              <a:off x="914" y="2182"/>
              <a:ext cx="123" cy="542"/>
              <a:chOff x="2079" y="3489"/>
              <a:chExt cx="123" cy="542"/>
            </a:xfrm>
          </p:grpSpPr>
          <p:sp>
            <p:nvSpPr>
              <p:cNvPr id="66" name="Line 1160"/>
              <p:cNvSpPr>
                <a:spLocks noChangeShapeType="1"/>
              </p:cNvSpPr>
              <p:nvPr/>
            </p:nvSpPr>
            <p:spPr bwMode="auto">
              <a:xfrm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67" name="Line 1161"/>
              <p:cNvSpPr>
                <a:spLocks noChangeShapeType="1"/>
              </p:cNvSpPr>
              <p:nvPr/>
            </p:nvSpPr>
            <p:spPr bwMode="auto">
              <a:xfrm flipH="1"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sp>
        <p:nvSpPr>
          <p:cNvPr id="68" name="Rectangle 1144"/>
          <p:cNvSpPr>
            <a:spLocks noChangeArrowheads="1"/>
          </p:cNvSpPr>
          <p:nvPr/>
        </p:nvSpPr>
        <p:spPr bwMode="auto">
          <a:xfrm>
            <a:off x="5635324" y="2799474"/>
            <a:ext cx="873493" cy="1169967"/>
          </a:xfrm>
          <a:prstGeom prst="rect">
            <a:avLst/>
          </a:prstGeom>
          <a:solidFill>
            <a:srgbClr val="99CC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69" name="Rectangle 1150"/>
          <p:cNvSpPr>
            <a:spLocks noChangeArrowheads="1"/>
          </p:cNvSpPr>
          <p:nvPr/>
        </p:nvSpPr>
        <p:spPr bwMode="auto">
          <a:xfrm>
            <a:off x="5636549" y="4102976"/>
            <a:ext cx="873494" cy="1169967"/>
          </a:xfrm>
          <a:prstGeom prst="rect">
            <a:avLst/>
          </a:prstGeom>
          <a:solidFill>
            <a:srgbClr val="99CC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70" name="Rectangle 104"/>
          <p:cNvSpPr>
            <a:spLocks noChangeArrowheads="1"/>
          </p:cNvSpPr>
          <p:nvPr/>
        </p:nvSpPr>
        <p:spPr bwMode="auto">
          <a:xfrm>
            <a:off x="7818446" y="3978016"/>
            <a:ext cx="214391"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71" name="Rectangle 109"/>
          <p:cNvSpPr>
            <a:spLocks noChangeArrowheads="1"/>
          </p:cNvSpPr>
          <p:nvPr/>
        </p:nvSpPr>
        <p:spPr bwMode="auto">
          <a:xfrm>
            <a:off x="7225499" y="3740348"/>
            <a:ext cx="214391"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72" name="Rectangle 110"/>
          <p:cNvSpPr>
            <a:spLocks noChangeArrowheads="1"/>
          </p:cNvSpPr>
          <p:nvPr/>
        </p:nvSpPr>
        <p:spPr bwMode="auto">
          <a:xfrm>
            <a:off x="7225499" y="4151980"/>
            <a:ext cx="214391"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73" name="Line 117"/>
          <p:cNvSpPr>
            <a:spLocks noChangeShapeType="1"/>
          </p:cNvSpPr>
          <p:nvPr/>
        </p:nvSpPr>
        <p:spPr bwMode="auto">
          <a:xfrm>
            <a:off x="7439890" y="3817529"/>
            <a:ext cx="378555" cy="16048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18"/>
          <p:cNvSpPr>
            <a:spLocks noChangeShapeType="1"/>
          </p:cNvSpPr>
          <p:nvPr/>
        </p:nvSpPr>
        <p:spPr bwMode="auto">
          <a:xfrm flipV="1">
            <a:off x="7439890" y="4074799"/>
            <a:ext cx="378555" cy="170288"/>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1131"/>
          <p:cNvSpPr>
            <a:spLocks noChangeShapeType="1"/>
          </p:cNvSpPr>
          <p:nvPr/>
        </p:nvSpPr>
        <p:spPr bwMode="auto">
          <a:xfrm>
            <a:off x="5199190" y="2902382"/>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1132"/>
          <p:cNvSpPr>
            <a:spLocks noChangeShapeType="1"/>
          </p:cNvSpPr>
          <p:nvPr/>
        </p:nvSpPr>
        <p:spPr bwMode="auto">
          <a:xfrm>
            <a:off x="5196739" y="3225807"/>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1133"/>
          <p:cNvSpPr>
            <a:spLocks noChangeShapeType="1"/>
          </p:cNvSpPr>
          <p:nvPr/>
        </p:nvSpPr>
        <p:spPr bwMode="auto">
          <a:xfrm>
            <a:off x="5196739" y="3594561"/>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134"/>
          <p:cNvSpPr>
            <a:spLocks noChangeShapeType="1"/>
          </p:cNvSpPr>
          <p:nvPr/>
        </p:nvSpPr>
        <p:spPr bwMode="auto">
          <a:xfrm>
            <a:off x="5202864" y="3917987"/>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1135"/>
          <p:cNvSpPr>
            <a:spLocks noChangeShapeType="1"/>
          </p:cNvSpPr>
          <p:nvPr/>
        </p:nvSpPr>
        <p:spPr bwMode="auto">
          <a:xfrm>
            <a:off x="5196739" y="4169131"/>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1136"/>
          <p:cNvSpPr>
            <a:spLocks noChangeShapeType="1"/>
          </p:cNvSpPr>
          <p:nvPr/>
        </p:nvSpPr>
        <p:spPr bwMode="auto">
          <a:xfrm>
            <a:off x="5194289" y="4492557"/>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1137"/>
          <p:cNvSpPr>
            <a:spLocks noChangeShapeType="1"/>
          </p:cNvSpPr>
          <p:nvPr/>
        </p:nvSpPr>
        <p:spPr bwMode="auto">
          <a:xfrm>
            <a:off x="5194289" y="4861311"/>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1138"/>
          <p:cNvSpPr>
            <a:spLocks noChangeShapeType="1"/>
          </p:cNvSpPr>
          <p:nvPr/>
        </p:nvSpPr>
        <p:spPr bwMode="auto">
          <a:xfrm>
            <a:off x="5200414" y="5184737"/>
            <a:ext cx="4361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139"/>
          <p:cNvSpPr>
            <a:spLocks noChangeShapeType="1"/>
          </p:cNvSpPr>
          <p:nvPr/>
        </p:nvSpPr>
        <p:spPr bwMode="auto">
          <a:xfrm flipV="1">
            <a:off x="6510043" y="4227936"/>
            <a:ext cx="681154" cy="2646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1140"/>
          <p:cNvSpPr>
            <a:spLocks noChangeShapeType="1"/>
          </p:cNvSpPr>
          <p:nvPr/>
        </p:nvSpPr>
        <p:spPr bwMode="auto">
          <a:xfrm>
            <a:off x="6508817" y="2910958"/>
            <a:ext cx="687279" cy="8992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5" name="Group 1145"/>
          <p:cNvGrpSpPr>
            <a:grpSpLocks/>
          </p:cNvGrpSpPr>
          <p:nvPr/>
        </p:nvGrpSpPr>
        <p:grpSpPr bwMode="auto">
          <a:xfrm>
            <a:off x="5929345" y="3049393"/>
            <a:ext cx="209491" cy="664002"/>
            <a:chOff x="866" y="2182"/>
            <a:chExt cx="171" cy="542"/>
          </a:xfrm>
        </p:grpSpPr>
        <p:sp>
          <p:nvSpPr>
            <p:cNvPr id="86" name="AutoShape 1146"/>
            <p:cNvSpPr>
              <a:spLocks noChangeArrowheads="1"/>
            </p:cNvSpPr>
            <p:nvPr/>
          </p:nvSpPr>
          <p:spPr bwMode="auto">
            <a:xfrm>
              <a:off x="866" y="2255"/>
              <a:ext cx="164" cy="393"/>
            </a:xfrm>
            <a:prstGeom prst="roundRect">
              <a:avLst>
                <a:gd name="adj" fmla="val 16667"/>
              </a:avLst>
            </a:pr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grpSp>
          <p:nvGrpSpPr>
            <p:cNvPr id="87" name="Group 1147"/>
            <p:cNvGrpSpPr>
              <a:grpSpLocks/>
            </p:cNvGrpSpPr>
            <p:nvPr/>
          </p:nvGrpSpPr>
          <p:grpSpPr bwMode="auto">
            <a:xfrm>
              <a:off x="914" y="2182"/>
              <a:ext cx="123" cy="542"/>
              <a:chOff x="2079" y="3489"/>
              <a:chExt cx="123" cy="542"/>
            </a:xfrm>
          </p:grpSpPr>
          <p:sp>
            <p:nvSpPr>
              <p:cNvPr id="88" name="Line 1148"/>
              <p:cNvSpPr>
                <a:spLocks noChangeShapeType="1"/>
              </p:cNvSpPr>
              <p:nvPr/>
            </p:nvSpPr>
            <p:spPr bwMode="auto">
              <a:xfrm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9" name="Line 1149"/>
              <p:cNvSpPr>
                <a:spLocks noChangeShapeType="1"/>
              </p:cNvSpPr>
              <p:nvPr/>
            </p:nvSpPr>
            <p:spPr bwMode="auto">
              <a:xfrm flipH="1"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grpSp>
        <p:nvGrpSpPr>
          <p:cNvPr id="90" name="Group 1151"/>
          <p:cNvGrpSpPr>
            <a:grpSpLocks/>
          </p:cNvGrpSpPr>
          <p:nvPr/>
        </p:nvGrpSpPr>
        <p:grpSpPr bwMode="auto">
          <a:xfrm>
            <a:off x="5930570" y="4352896"/>
            <a:ext cx="209491" cy="664002"/>
            <a:chOff x="866" y="2182"/>
            <a:chExt cx="171" cy="542"/>
          </a:xfrm>
        </p:grpSpPr>
        <p:sp>
          <p:nvSpPr>
            <p:cNvPr id="91" name="AutoShape 1152"/>
            <p:cNvSpPr>
              <a:spLocks noChangeArrowheads="1"/>
            </p:cNvSpPr>
            <p:nvPr/>
          </p:nvSpPr>
          <p:spPr bwMode="auto">
            <a:xfrm>
              <a:off x="866" y="2255"/>
              <a:ext cx="164" cy="393"/>
            </a:xfrm>
            <a:prstGeom prst="roundRect">
              <a:avLst>
                <a:gd name="adj" fmla="val 16667"/>
              </a:avLst>
            </a:pr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grpSp>
          <p:nvGrpSpPr>
            <p:cNvPr id="92" name="Group 1153"/>
            <p:cNvGrpSpPr>
              <a:grpSpLocks/>
            </p:cNvGrpSpPr>
            <p:nvPr/>
          </p:nvGrpSpPr>
          <p:grpSpPr bwMode="auto">
            <a:xfrm>
              <a:off x="914" y="2182"/>
              <a:ext cx="123" cy="542"/>
              <a:chOff x="2079" y="3489"/>
              <a:chExt cx="123" cy="542"/>
            </a:xfrm>
          </p:grpSpPr>
          <p:sp>
            <p:nvSpPr>
              <p:cNvPr id="93" name="Line 1154"/>
              <p:cNvSpPr>
                <a:spLocks noChangeShapeType="1"/>
              </p:cNvSpPr>
              <p:nvPr/>
            </p:nvSpPr>
            <p:spPr bwMode="auto">
              <a:xfrm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4" name="Line 1155"/>
              <p:cNvSpPr>
                <a:spLocks noChangeShapeType="1"/>
              </p:cNvSpPr>
              <p:nvPr/>
            </p:nvSpPr>
            <p:spPr bwMode="auto">
              <a:xfrm flipH="1" flipV="1">
                <a:off x="2079" y="3489"/>
                <a:ext cx="123" cy="542"/>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sp>
        <p:nvSpPr>
          <p:cNvPr id="95" name="Rectangle 1163"/>
          <p:cNvSpPr>
            <a:spLocks noChangeArrowheads="1"/>
          </p:cNvSpPr>
          <p:nvPr/>
        </p:nvSpPr>
        <p:spPr bwMode="auto">
          <a:xfrm>
            <a:off x="5668401" y="2841127"/>
            <a:ext cx="214392"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96" name="Rectangle 1165"/>
          <p:cNvSpPr>
            <a:spLocks noChangeArrowheads="1"/>
          </p:cNvSpPr>
          <p:nvPr/>
        </p:nvSpPr>
        <p:spPr bwMode="auto">
          <a:xfrm>
            <a:off x="5668401" y="4784130"/>
            <a:ext cx="214392"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97" name="Rectangle 1166"/>
          <p:cNvSpPr>
            <a:spLocks noChangeArrowheads="1"/>
          </p:cNvSpPr>
          <p:nvPr/>
        </p:nvSpPr>
        <p:spPr bwMode="auto">
          <a:xfrm>
            <a:off x="6265023" y="2843577"/>
            <a:ext cx="214391"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98" name="Rectangle 1167"/>
          <p:cNvSpPr>
            <a:spLocks noChangeArrowheads="1"/>
          </p:cNvSpPr>
          <p:nvPr/>
        </p:nvSpPr>
        <p:spPr bwMode="auto">
          <a:xfrm>
            <a:off x="6267474" y="4425177"/>
            <a:ext cx="214391" cy="151912"/>
          </a:xfrm>
          <a:prstGeom prst="rect">
            <a:avLst/>
          </a:prstGeom>
          <a:solidFill>
            <a:srgbClr val="FF0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99" name="Line 1176"/>
          <p:cNvSpPr>
            <a:spLocks noChangeShapeType="1"/>
          </p:cNvSpPr>
          <p:nvPr/>
        </p:nvSpPr>
        <p:spPr bwMode="auto">
          <a:xfrm>
            <a:off x="5909745" y="2915858"/>
            <a:ext cx="355278"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1177"/>
          <p:cNvSpPr>
            <a:spLocks noChangeShapeType="1"/>
          </p:cNvSpPr>
          <p:nvPr/>
        </p:nvSpPr>
        <p:spPr bwMode="auto">
          <a:xfrm flipV="1">
            <a:off x="5908520" y="4492557"/>
            <a:ext cx="358954" cy="37855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 name="Rectangle 1180"/>
          <p:cNvSpPr>
            <a:spLocks noChangeArrowheads="1"/>
          </p:cNvSpPr>
          <p:nvPr/>
        </p:nvSpPr>
        <p:spPr bwMode="auto">
          <a:xfrm>
            <a:off x="5669627" y="3508805"/>
            <a:ext cx="214391" cy="151912"/>
          </a:xfrm>
          <a:prstGeom prst="rect">
            <a:avLst/>
          </a:prstGeom>
          <a:solidFill>
            <a:srgbClr val="FFFF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2" name="Rectangle 1181"/>
          <p:cNvSpPr>
            <a:spLocks noChangeArrowheads="1"/>
          </p:cNvSpPr>
          <p:nvPr/>
        </p:nvSpPr>
        <p:spPr bwMode="auto">
          <a:xfrm>
            <a:off x="5669627" y="4419051"/>
            <a:ext cx="214391" cy="151912"/>
          </a:xfrm>
          <a:prstGeom prst="rect">
            <a:avLst/>
          </a:prstGeom>
          <a:solidFill>
            <a:srgbClr val="FFFF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3" name="Rectangle 123"/>
          <p:cNvSpPr>
            <a:spLocks noChangeArrowheads="1"/>
          </p:cNvSpPr>
          <p:nvPr/>
        </p:nvSpPr>
        <p:spPr bwMode="auto">
          <a:xfrm>
            <a:off x="5778660" y="3510029"/>
            <a:ext cx="105358" cy="151912"/>
          </a:xfrm>
          <a:prstGeom prst="rect">
            <a:avLst/>
          </a:prstGeom>
          <a:solidFill>
            <a:srgbClr val="FFCC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4" name="Line 127"/>
          <p:cNvSpPr>
            <a:spLocks noChangeShapeType="1"/>
          </p:cNvSpPr>
          <p:nvPr/>
        </p:nvSpPr>
        <p:spPr bwMode="auto">
          <a:xfrm flipV="1">
            <a:off x="5906070" y="3035918"/>
            <a:ext cx="358954" cy="594171"/>
          </a:xfrm>
          <a:prstGeom prst="line">
            <a:avLst/>
          </a:prstGeom>
          <a:noFill/>
          <a:ln w="508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 name="Rectangle 122"/>
          <p:cNvSpPr>
            <a:spLocks noChangeArrowheads="1"/>
          </p:cNvSpPr>
          <p:nvPr/>
        </p:nvSpPr>
        <p:spPr bwMode="auto">
          <a:xfrm>
            <a:off x="6355681" y="2843577"/>
            <a:ext cx="55129" cy="151912"/>
          </a:xfrm>
          <a:prstGeom prst="rect">
            <a:avLst/>
          </a:prstGeom>
          <a:solidFill>
            <a:srgbClr val="FFCC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6" name="Rectangle 122"/>
          <p:cNvSpPr>
            <a:spLocks noChangeArrowheads="1"/>
          </p:cNvSpPr>
          <p:nvPr/>
        </p:nvSpPr>
        <p:spPr bwMode="auto">
          <a:xfrm>
            <a:off x="7300229" y="3741573"/>
            <a:ext cx="55130" cy="151912"/>
          </a:xfrm>
          <a:prstGeom prst="rect">
            <a:avLst/>
          </a:prstGeom>
          <a:solidFill>
            <a:srgbClr val="FFCC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7" name="Rectangle 1180"/>
          <p:cNvSpPr>
            <a:spLocks noChangeArrowheads="1"/>
          </p:cNvSpPr>
          <p:nvPr/>
        </p:nvSpPr>
        <p:spPr bwMode="auto">
          <a:xfrm>
            <a:off x="7807419" y="3579860"/>
            <a:ext cx="214392" cy="151912"/>
          </a:xfrm>
          <a:prstGeom prst="rect">
            <a:avLst/>
          </a:prstGeom>
          <a:solidFill>
            <a:srgbClr val="FFFFFF"/>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08" name="Line 1141"/>
          <p:cNvSpPr>
            <a:spLocks noChangeShapeType="1"/>
          </p:cNvSpPr>
          <p:nvPr/>
        </p:nvSpPr>
        <p:spPr bwMode="auto">
          <a:xfrm>
            <a:off x="8078166" y="3657041"/>
            <a:ext cx="4655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9" name="Line 118"/>
          <p:cNvSpPr>
            <a:spLocks noChangeShapeType="1"/>
          </p:cNvSpPr>
          <p:nvPr/>
        </p:nvSpPr>
        <p:spPr bwMode="auto">
          <a:xfrm flipV="1">
            <a:off x="7438666" y="3653366"/>
            <a:ext cx="378554" cy="170288"/>
          </a:xfrm>
          <a:prstGeom prst="line">
            <a:avLst/>
          </a:prstGeom>
          <a:noFill/>
          <a:ln w="508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 name="AutoShape 133"/>
          <p:cNvSpPr>
            <a:spLocks noChangeArrowheads="1"/>
          </p:cNvSpPr>
          <p:nvPr/>
        </p:nvSpPr>
        <p:spPr bwMode="auto">
          <a:xfrm>
            <a:off x="7578327" y="2561805"/>
            <a:ext cx="1565673" cy="831841"/>
          </a:xfrm>
          <a:prstGeom prst="wedgeRectCallout">
            <a:avLst>
              <a:gd name="adj1" fmla="val -64792"/>
              <a:gd name="adj2" fmla="val 100043"/>
            </a:avLst>
          </a:prstGeom>
          <a:solidFill>
            <a:srgbClr val="FFFF99"/>
          </a:solidFill>
          <a:ln w="9525">
            <a:solidFill>
              <a:schemeClr val="tx1"/>
            </a:solidFill>
            <a:miter lim="800000"/>
            <a:headEnd/>
            <a:tailEnd/>
          </a:ln>
        </p:spPr>
        <p:txBody>
          <a:bodyPr lIns="90000" tIns="46800" rIns="90000" bIns="46800"/>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algn="ctr" eaLnBrk="1" hangingPunct="1">
              <a:spcBef>
                <a:spcPct val="0"/>
              </a:spcBef>
              <a:buClrTx/>
              <a:buSzTx/>
              <a:buFontTx/>
              <a:buNone/>
            </a:pPr>
            <a:r>
              <a:rPr lang="en-US" altLang="x-none" sz="1100" b="1" dirty="0">
                <a:solidFill>
                  <a:schemeClr val="tx1"/>
                </a:solidFill>
                <a:latin typeface="Arial" charset="0"/>
              </a:rPr>
              <a:t>Non-congested flows advance at the same speed as congested ones</a:t>
            </a:r>
            <a:endParaRPr lang="en-US" altLang="x-none" sz="1800" b="1" dirty="0">
              <a:solidFill>
                <a:schemeClr val="tx1"/>
              </a:solidFill>
              <a:latin typeface="Arial" charset="0"/>
            </a:endParaRPr>
          </a:p>
        </p:txBody>
      </p:sp>
      <p:sp>
        <p:nvSpPr>
          <p:cNvPr id="111" name="Rectangle 122"/>
          <p:cNvSpPr>
            <a:spLocks noChangeArrowheads="1"/>
          </p:cNvSpPr>
          <p:nvPr/>
        </p:nvSpPr>
        <p:spPr bwMode="auto">
          <a:xfrm>
            <a:off x="7966682" y="3579860"/>
            <a:ext cx="55130" cy="151912"/>
          </a:xfrm>
          <a:prstGeom prst="rect">
            <a:avLst/>
          </a:prstGeom>
          <a:solidFill>
            <a:srgbClr val="FFCC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12" name="Rectangle 1180"/>
          <p:cNvSpPr>
            <a:spLocks noChangeArrowheads="1"/>
          </p:cNvSpPr>
          <p:nvPr/>
        </p:nvSpPr>
        <p:spPr bwMode="auto">
          <a:xfrm>
            <a:off x="5669627" y="3510029"/>
            <a:ext cx="214391" cy="151912"/>
          </a:xfrm>
          <a:prstGeom prst="rect">
            <a:avLst/>
          </a:prstGeom>
          <a:solidFill>
            <a:srgbClr val="FFC000"/>
          </a:solidFill>
          <a:ln w="9525">
            <a:solidFill>
              <a:schemeClr val="tx1"/>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a:solidFill>
                <a:schemeClr val="bg1"/>
              </a:solidFill>
              <a:latin typeface="Arial" charset="0"/>
            </a:endParaRPr>
          </a:p>
        </p:txBody>
      </p:sp>
      <p:sp>
        <p:nvSpPr>
          <p:cNvPr id="113" name="147 Elipse"/>
          <p:cNvSpPr>
            <a:spLocks noChangeAspect="1" noChangeArrowheads="1"/>
          </p:cNvSpPr>
          <p:nvPr/>
        </p:nvSpPr>
        <p:spPr bwMode="auto">
          <a:xfrm>
            <a:off x="5070554" y="2767621"/>
            <a:ext cx="278097" cy="27687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4" name="147 Elipse"/>
          <p:cNvSpPr>
            <a:spLocks noChangeAspect="1" noChangeArrowheads="1"/>
          </p:cNvSpPr>
          <p:nvPr/>
        </p:nvSpPr>
        <p:spPr bwMode="auto">
          <a:xfrm>
            <a:off x="5070554" y="3076345"/>
            <a:ext cx="278097" cy="278097"/>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5" name="147 Elipse"/>
          <p:cNvSpPr>
            <a:spLocks noChangeAspect="1" noChangeArrowheads="1"/>
          </p:cNvSpPr>
          <p:nvPr/>
        </p:nvSpPr>
        <p:spPr bwMode="auto">
          <a:xfrm>
            <a:off x="5070554" y="3446324"/>
            <a:ext cx="278097" cy="278097"/>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6" name="147 Elipse"/>
          <p:cNvSpPr>
            <a:spLocks noChangeAspect="1" noChangeArrowheads="1"/>
          </p:cNvSpPr>
          <p:nvPr/>
        </p:nvSpPr>
        <p:spPr bwMode="auto">
          <a:xfrm>
            <a:off x="5070554" y="3742798"/>
            <a:ext cx="278097" cy="278097"/>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7" name="147 Elipse"/>
          <p:cNvSpPr>
            <a:spLocks noChangeAspect="1" noChangeArrowheads="1"/>
          </p:cNvSpPr>
          <p:nvPr/>
        </p:nvSpPr>
        <p:spPr bwMode="auto">
          <a:xfrm>
            <a:off x="5070554" y="4049072"/>
            <a:ext cx="278097" cy="278097"/>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8" name="147 Elipse"/>
          <p:cNvSpPr>
            <a:spLocks noChangeAspect="1" noChangeArrowheads="1"/>
          </p:cNvSpPr>
          <p:nvPr/>
        </p:nvSpPr>
        <p:spPr bwMode="auto">
          <a:xfrm>
            <a:off x="5070554" y="4361472"/>
            <a:ext cx="278097" cy="278096"/>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19" name="147 Elipse"/>
          <p:cNvSpPr>
            <a:spLocks noChangeAspect="1" noChangeArrowheads="1"/>
          </p:cNvSpPr>
          <p:nvPr/>
        </p:nvSpPr>
        <p:spPr bwMode="auto">
          <a:xfrm>
            <a:off x="5070554" y="4731451"/>
            <a:ext cx="278097" cy="27687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20" name="147 Elipse"/>
          <p:cNvSpPr>
            <a:spLocks noChangeAspect="1" noChangeArrowheads="1"/>
          </p:cNvSpPr>
          <p:nvPr/>
        </p:nvSpPr>
        <p:spPr bwMode="auto">
          <a:xfrm>
            <a:off x="5070554" y="5052426"/>
            <a:ext cx="278097" cy="27687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n-US" altLang="x-none">
              <a:solidFill>
                <a:schemeClr val="bg1"/>
              </a:solidFill>
              <a:latin typeface="Arial" charset="0"/>
            </a:endParaRPr>
          </a:p>
        </p:txBody>
      </p:sp>
      <p:sp>
        <p:nvSpPr>
          <p:cNvPr id="121" name="AutoShape 133"/>
          <p:cNvSpPr>
            <a:spLocks noChangeArrowheads="1"/>
          </p:cNvSpPr>
          <p:nvPr/>
        </p:nvSpPr>
        <p:spPr bwMode="auto">
          <a:xfrm>
            <a:off x="5280658" y="1699875"/>
            <a:ext cx="1565673" cy="672745"/>
          </a:xfrm>
          <a:prstGeom prst="wedgeRectCallout">
            <a:avLst>
              <a:gd name="adj1" fmla="val -52670"/>
              <a:gd name="adj2" fmla="val 232076"/>
            </a:avLst>
          </a:prstGeom>
          <a:solidFill>
            <a:srgbClr val="FFFF99"/>
          </a:solidFill>
          <a:ln w="9525">
            <a:solidFill>
              <a:schemeClr val="tx1"/>
            </a:solidFill>
            <a:miter lim="800000"/>
            <a:headEnd/>
            <a:tailEnd/>
          </a:ln>
        </p:spPr>
        <p:txBody>
          <a:bodyPr lIns="90000" tIns="46800" rIns="90000" bIns="46800"/>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algn="ctr" eaLnBrk="1" hangingPunct="1">
              <a:spcBef>
                <a:spcPct val="0"/>
              </a:spcBef>
              <a:buClrTx/>
              <a:buSzTx/>
              <a:buFontTx/>
              <a:buNone/>
            </a:pPr>
            <a:r>
              <a:rPr lang="en-US" altLang="x-none" sz="1100" b="1">
                <a:solidFill>
                  <a:schemeClr val="tx1"/>
                </a:solidFill>
                <a:latin typeface="Arial" charset="0"/>
              </a:rPr>
              <a:t>Congestion affects</a:t>
            </a:r>
          </a:p>
          <a:p>
            <a:pPr algn="ctr" eaLnBrk="1" hangingPunct="1">
              <a:spcBef>
                <a:spcPct val="0"/>
              </a:spcBef>
              <a:buClrTx/>
              <a:buSzTx/>
              <a:buFontTx/>
              <a:buNone/>
            </a:pPr>
            <a:r>
              <a:rPr lang="en-US" altLang="x-none" sz="1100" b="1">
                <a:solidFill>
                  <a:schemeClr val="tx1"/>
                </a:solidFill>
                <a:latin typeface="Arial" charset="0"/>
              </a:rPr>
              <a:t>sources that do not</a:t>
            </a:r>
          </a:p>
          <a:p>
            <a:pPr algn="ctr" eaLnBrk="1" hangingPunct="1">
              <a:spcBef>
                <a:spcPct val="0"/>
              </a:spcBef>
              <a:buClrTx/>
              <a:buSzTx/>
              <a:buFontTx/>
              <a:buNone/>
            </a:pPr>
            <a:r>
              <a:rPr lang="en-US" altLang="x-none" sz="1100" b="1">
                <a:solidFill>
                  <a:schemeClr val="tx1"/>
                </a:solidFill>
                <a:latin typeface="Arial" charset="0"/>
              </a:rPr>
              <a:t>cause congestion</a:t>
            </a:r>
          </a:p>
          <a:p>
            <a:pPr eaLnBrk="1" hangingPunct="1">
              <a:spcBef>
                <a:spcPct val="0"/>
              </a:spcBef>
              <a:buClrTx/>
              <a:buSzTx/>
              <a:buFontTx/>
              <a:buNone/>
            </a:pPr>
            <a:endParaRPr lang="en-US" altLang="x-none" sz="1800" b="1">
              <a:solidFill>
                <a:schemeClr val="bg1"/>
              </a:solidFill>
              <a:latin typeface="Arial" charset="0"/>
            </a:endParaRPr>
          </a:p>
        </p:txBody>
      </p:sp>
      <p:sp>
        <p:nvSpPr>
          <p:cNvPr id="122" name="AutoShape 61"/>
          <p:cNvSpPr>
            <a:spLocks noChangeArrowheads="1"/>
          </p:cNvSpPr>
          <p:nvPr/>
        </p:nvSpPr>
        <p:spPr bwMode="auto">
          <a:xfrm>
            <a:off x="6689449" y="2680121"/>
            <a:ext cx="811213" cy="230838"/>
          </a:xfrm>
          <a:prstGeom prst="wedgeRectCallout">
            <a:avLst>
              <a:gd name="adj1" fmla="val -29525"/>
              <a:gd name="adj2" fmla="val 193468"/>
            </a:avLst>
          </a:prstGeom>
          <a:solidFill>
            <a:srgbClr val="FFFF99"/>
          </a:solidFill>
          <a:ln w="9360">
            <a:solidFill>
              <a:srgbClr val="000000"/>
            </a:solidFill>
            <a:miter lim="800000"/>
            <a:headEnd/>
            <a:tailEnd/>
          </a:ln>
        </p:spPr>
        <p:txBody>
          <a:bodyPr lIns="90000" tIns="46800" rIns="90000" bIns="46800"/>
          <a:lstStyle>
            <a:lvl1pPr>
              <a:spcBef>
                <a:spcPts val="1500"/>
              </a:spcBef>
              <a:buClr>
                <a:srgbClr val="10167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1pPr>
            <a:lvl2pPr marL="742950" indent="-285750">
              <a:spcBef>
                <a:spcPts val="125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10167F"/>
                </a:solidFill>
                <a:latin typeface="Corbel" charset="0"/>
              </a:defRPr>
            </a:lvl2pPr>
            <a:lvl3pPr marL="1143000" indent="-228600">
              <a:spcBef>
                <a:spcPts val="15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3pPr>
            <a:lvl4pPr marL="1600200" indent="-228600">
              <a:spcBef>
                <a:spcPts val="10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10167F"/>
                </a:solidFill>
                <a:latin typeface="Corbel" charset="0"/>
              </a:defRPr>
            </a:lvl4pPr>
            <a:lvl5pPr marL="2057400" indent="-228600">
              <a:spcBef>
                <a:spcPts val="875"/>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9pPr>
          </a:lstStyle>
          <a:p>
            <a:pPr algn="ctr" eaLnBrk="1" hangingPunct="1">
              <a:spcBef>
                <a:spcPct val="0"/>
              </a:spcBef>
              <a:buClr>
                <a:srgbClr val="000000"/>
              </a:buClr>
              <a:buFont typeface="Tahoma" charset="0"/>
              <a:buNone/>
            </a:pPr>
            <a:r>
              <a:rPr lang="en-US" altLang="x-none" sz="1100" b="1">
                <a:solidFill>
                  <a:srgbClr val="000000"/>
                </a:solidFill>
                <a:latin typeface="Tahoma" charset="0"/>
              </a:rPr>
              <a:t>PFC</a:t>
            </a:r>
          </a:p>
        </p:txBody>
      </p:sp>
      <p:sp>
        <p:nvSpPr>
          <p:cNvPr id="2" name="Marcador de pie de página 1">
            <a:extLst>
              <a:ext uri="{FF2B5EF4-FFF2-40B4-BE49-F238E27FC236}">
                <a16:creationId xmlns:a16="http://schemas.microsoft.com/office/drawing/2014/main" id="{BFD938FE-1218-F746-B65C-C7E95BAB9882}"/>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41B05243-3F06-EB4A-9991-55EC5B1F2002}"/>
              </a:ext>
            </a:extLst>
          </p:cNvPr>
          <p:cNvSpPr>
            <a:spLocks noGrp="1"/>
          </p:cNvSpPr>
          <p:nvPr>
            <p:ph type="sldNum" sz="quarter" idx="4"/>
          </p:nvPr>
        </p:nvSpPr>
        <p:spPr/>
        <p:txBody>
          <a:bodyPr/>
          <a:lstStyle/>
          <a:p>
            <a:fld id="{872F1B08-9AA2-804F-9049-0CF613FEDB92}" type="slidenum">
              <a:rPr lang="en-US" smtClean="0"/>
              <a:pPr/>
              <a:t>19</a:t>
            </a:fld>
            <a:endParaRPr lang="en-US"/>
          </a:p>
        </p:txBody>
      </p:sp>
    </p:spTree>
    <p:extLst>
      <p:ext uri="{BB962C8B-B14F-4D97-AF65-F5344CB8AC3E}">
        <p14:creationId xmlns:p14="http://schemas.microsoft.com/office/powerpoint/2010/main" val="161060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58B6B-E14B-46DA-8E75-4F7AD704997C}"/>
              </a:ext>
            </a:extLst>
          </p:cNvPr>
          <p:cNvSpPr>
            <a:spLocks noGrp="1"/>
          </p:cNvSpPr>
          <p:nvPr>
            <p:ph type="title"/>
          </p:nvPr>
        </p:nvSpPr>
        <p:spPr>
          <a:xfrm>
            <a:off x="389657" y="63792"/>
            <a:ext cx="7886700" cy="1325563"/>
          </a:xfrm>
        </p:spPr>
        <p:txBody>
          <a:bodyPr>
            <a:normAutofit/>
          </a:bodyPr>
          <a:lstStyle/>
          <a:p>
            <a:r>
              <a:rPr lang="en-US" dirty="0"/>
              <a:t>IETF Note Well</a:t>
            </a:r>
            <a:br>
              <a:rPr lang="en-US" dirty="0"/>
            </a:br>
            <a:r>
              <a:rPr lang="en-US" sz="2400" dirty="0"/>
              <a:t>https://www.ietf.org/about/note-well/</a:t>
            </a:r>
            <a:endParaRPr lang="en-US" dirty="0"/>
          </a:p>
        </p:txBody>
      </p:sp>
      <p:sp>
        <p:nvSpPr>
          <p:cNvPr id="3" name="Content Placeholder 2">
            <a:extLst>
              <a:ext uri="{FF2B5EF4-FFF2-40B4-BE49-F238E27FC236}">
                <a16:creationId xmlns:a16="http://schemas.microsoft.com/office/drawing/2014/main" id="{6F654842-A1EB-4D02-B033-8F755CBB3869}"/>
              </a:ext>
            </a:extLst>
          </p:cNvPr>
          <p:cNvSpPr>
            <a:spLocks noGrp="1"/>
          </p:cNvSpPr>
          <p:nvPr>
            <p:ph idx="1"/>
          </p:nvPr>
        </p:nvSpPr>
        <p:spPr>
          <a:xfrm>
            <a:off x="187037" y="1525086"/>
            <a:ext cx="8769926" cy="4784581"/>
          </a:xfrm>
        </p:spPr>
        <p:txBody>
          <a:bodyPr tIns="0" rIns="0" bIns="0">
            <a:noAutofit/>
          </a:bodyPr>
          <a:lstStyle/>
          <a:p>
            <a:pPr marL="0" indent="0">
              <a:lnSpc>
                <a:spcPct val="100000"/>
              </a:lnSpc>
              <a:spcBef>
                <a:spcPts val="0"/>
              </a:spcBef>
              <a:buNone/>
            </a:pPr>
            <a:r>
              <a:rPr lang="en-US" sz="1400" dirty="0"/>
              <a:t>This is a reminder of IETF policies in effect on various topics such as patents or code of conduct. It is only meant to point you in the right direction. Exceptions may apply. The IETF's patent policy and the definition of an IETF "contribution" and "participation" are set forth in BCP 79; please read it carefully.</a:t>
            </a:r>
          </a:p>
          <a:p>
            <a:pPr marL="0" indent="0">
              <a:lnSpc>
                <a:spcPct val="100000"/>
              </a:lnSpc>
              <a:spcBef>
                <a:spcPts val="0"/>
              </a:spcBef>
              <a:buNone/>
            </a:pPr>
            <a:endParaRPr lang="en-US" sz="500" dirty="0"/>
          </a:p>
          <a:p>
            <a:pPr marL="0" indent="0">
              <a:lnSpc>
                <a:spcPct val="100000"/>
              </a:lnSpc>
              <a:spcBef>
                <a:spcPts val="0"/>
              </a:spcBef>
              <a:buNone/>
            </a:pPr>
            <a:r>
              <a:rPr lang="en-US" sz="1400" dirty="0"/>
              <a:t>As a reminder:</a:t>
            </a:r>
          </a:p>
          <a:p>
            <a:pPr marL="0" indent="0">
              <a:lnSpc>
                <a:spcPct val="100000"/>
              </a:lnSpc>
              <a:spcBef>
                <a:spcPts val="0"/>
              </a:spcBef>
              <a:buNone/>
            </a:pPr>
            <a:r>
              <a:rPr lang="en-US" sz="1400" dirty="0"/>
              <a:t>By participating in the IETF, you agree to follow IETF processes and policies.</a:t>
            </a:r>
            <a:br>
              <a:rPr lang="en-US" sz="1400" dirty="0"/>
            </a:br>
            <a:endParaRPr lang="en-US" sz="500" dirty="0"/>
          </a:p>
          <a:p>
            <a:pPr marL="0" indent="0">
              <a:lnSpc>
                <a:spcPct val="100000"/>
              </a:lnSpc>
              <a:spcBef>
                <a:spcPts val="0"/>
              </a:spcBef>
              <a:buNone/>
            </a:pPr>
            <a:r>
              <a:rPr lang="en-US" sz="1400" dirty="0"/>
              <a:t>If you are aware that any IETF contribution is covered by patents or patent applications that are owned or controlled by you or your sponsor, you must disclose that fact, or not participate in the discussion.</a:t>
            </a:r>
            <a:br>
              <a:rPr lang="en-US" sz="1400" dirty="0"/>
            </a:br>
            <a:endParaRPr lang="en-US" sz="500" dirty="0"/>
          </a:p>
          <a:p>
            <a:pPr marL="0" indent="0">
              <a:lnSpc>
                <a:spcPct val="100000"/>
              </a:lnSpc>
              <a:spcBef>
                <a:spcPts val="0"/>
              </a:spcBef>
              <a:buNone/>
            </a:pPr>
            <a:r>
              <a:rPr lang="en-US" sz="1400" dirty="0"/>
              <a:t>As a participant in or attendee to any IETF activity you acknowledge that written, audio, video, and photographic records of meetings may be made public.</a:t>
            </a:r>
            <a:br>
              <a:rPr lang="en-US" sz="1400" dirty="0"/>
            </a:br>
            <a:endParaRPr lang="en-US" sz="600" dirty="0"/>
          </a:p>
          <a:p>
            <a:pPr marL="0" indent="0">
              <a:lnSpc>
                <a:spcPct val="100000"/>
              </a:lnSpc>
              <a:spcBef>
                <a:spcPts val="0"/>
              </a:spcBef>
              <a:buNone/>
            </a:pPr>
            <a:r>
              <a:rPr lang="en-US" sz="1400" dirty="0"/>
              <a:t>Personal information that you provide to IETF will be handled in accordance with the IETF Privacy Statement.</a:t>
            </a:r>
            <a:br>
              <a:rPr lang="en-US" sz="1400" dirty="0"/>
            </a:br>
            <a:endParaRPr lang="en-US" sz="800" dirty="0"/>
          </a:p>
          <a:p>
            <a:pPr marL="0" indent="0">
              <a:lnSpc>
                <a:spcPct val="100000"/>
              </a:lnSpc>
              <a:spcBef>
                <a:spcPts val="0"/>
              </a:spcBef>
              <a:buNone/>
            </a:pPr>
            <a:r>
              <a:rPr lang="en-US" sz="1400" dirty="0"/>
              <a:t>As a participant or attendee, you agree to work respectfully with other participants; please contact the </a:t>
            </a:r>
            <a:r>
              <a:rPr lang="en-US" sz="1400" dirty="0" err="1"/>
              <a:t>ombudsteam</a:t>
            </a:r>
            <a:r>
              <a:rPr lang="en-US" sz="1400" dirty="0"/>
              <a:t> (</a:t>
            </a:r>
            <a:r>
              <a:rPr lang="en-US" sz="1400" dirty="0">
                <a:hlinkClick r:id="rId2"/>
              </a:rPr>
              <a:t>https://www.ietf.org/contact/ombudsteam/</a:t>
            </a:r>
            <a:r>
              <a:rPr lang="en-US" sz="1400" dirty="0"/>
              <a:t>) if you have questions or concerns about this.</a:t>
            </a:r>
            <a:br>
              <a:rPr lang="en-US" sz="1400" dirty="0"/>
            </a:br>
            <a:endParaRPr lang="en-US" sz="900" dirty="0"/>
          </a:p>
          <a:p>
            <a:pPr marL="0" indent="0">
              <a:lnSpc>
                <a:spcPct val="100000"/>
              </a:lnSpc>
              <a:spcBef>
                <a:spcPts val="0"/>
              </a:spcBef>
              <a:buNone/>
            </a:pPr>
            <a:r>
              <a:rPr lang="en-US" sz="1400" dirty="0"/>
              <a:t>Definitive information is in the documents listed below and other IETF BCPs. For advice, please talk to WG chairs or ADs:</a:t>
            </a:r>
          </a:p>
          <a:p>
            <a:pPr>
              <a:lnSpc>
                <a:spcPct val="100000"/>
              </a:lnSpc>
              <a:spcBef>
                <a:spcPts val="0"/>
              </a:spcBef>
            </a:pPr>
            <a:r>
              <a:rPr lang="en-US" sz="1400" dirty="0">
                <a:hlinkClick r:id="rId3"/>
              </a:rPr>
              <a:t>BCP 9</a:t>
            </a:r>
            <a:r>
              <a:rPr lang="en-US" sz="1400" dirty="0"/>
              <a:t> (Internet Standards Process)</a:t>
            </a:r>
          </a:p>
          <a:p>
            <a:pPr>
              <a:lnSpc>
                <a:spcPct val="100000"/>
              </a:lnSpc>
              <a:spcBef>
                <a:spcPts val="0"/>
              </a:spcBef>
            </a:pPr>
            <a:r>
              <a:rPr lang="en-US" sz="1400" dirty="0">
                <a:hlinkClick r:id="rId4"/>
              </a:rPr>
              <a:t>BCP 25</a:t>
            </a:r>
            <a:r>
              <a:rPr lang="en-US" sz="1400" dirty="0"/>
              <a:t> (Working Group processes)</a:t>
            </a:r>
          </a:p>
          <a:p>
            <a:pPr>
              <a:lnSpc>
                <a:spcPct val="100000"/>
              </a:lnSpc>
              <a:spcBef>
                <a:spcPts val="0"/>
              </a:spcBef>
            </a:pPr>
            <a:r>
              <a:rPr lang="en-US" sz="1400" dirty="0">
                <a:hlinkClick r:id="rId4"/>
              </a:rPr>
              <a:t>BCP 25</a:t>
            </a:r>
            <a:r>
              <a:rPr lang="en-US" sz="1400" dirty="0"/>
              <a:t> (Anti-Harassment Procedures) </a:t>
            </a:r>
          </a:p>
          <a:p>
            <a:pPr>
              <a:lnSpc>
                <a:spcPct val="100000"/>
              </a:lnSpc>
              <a:spcBef>
                <a:spcPts val="0"/>
              </a:spcBef>
            </a:pPr>
            <a:r>
              <a:rPr lang="en-US" sz="1400" dirty="0">
                <a:hlinkClick r:id="rId5"/>
              </a:rPr>
              <a:t>BCP 54</a:t>
            </a:r>
            <a:r>
              <a:rPr lang="en-US" sz="1400" dirty="0"/>
              <a:t> (Code of Conduct)</a:t>
            </a:r>
          </a:p>
          <a:p>
            <a:pPr>
              <a:lnSpc>
                <a:spcPct val="100000"/>
              </a:lnSpc>
              <a:spcBef>
                <a:spcPts val="0"/>
              </a:spcBef>
            </a:pPr>
            <a:r>
              <a:rPr lang="en-US" sz="1400" dirty="0">
                <a:hlinkClick r:id="rId6"/>
              </a:rPr>
              <a:t>BCP 78</a:t>
            </a:r>
            <a:r>
              <a:rPr lang="en-US" sz="1400" dirty="0"/>
              <a:t> (Copyright)</a:t>
            </a:r>
          </a:p>
          <a:p>
            <a:pPr>
              <a:lnSpc>
                <a:spcPct val="100000"/>
              </a:lnSpc>
              <a:spcBef>
                <a:spcPts val="0"/>
              </a:spcBef>
            </a:pPr>
            <a:r>
              <a:rPr lang="en-US" sz="1400" dirty="0">
                <a:hlinkClick r:id="rId7"/>
              </a:rPr>
              <a:t>BCP 79</a:t>
            </a:r>
            <a:r>
              <a:rPr lang="en-US" sz="1400" dirty="0"/>
              <a:t> (Patents, Participation)</a:t>
            </a:r>
          </a:p>
          <a:p>
            <a:pPr>
              <a:lnSpc>
                <a:spcPct val="100000"/>
              </a:lnSpc>
              <a:spcBef>
                <a:spcPts val="0"/>
              </a:spcBef>
            </a:pPr>
            <a:r>
              <a:rPr lang="en-US" sz="1400" dirty="0">
                <a:hlinkClick r:id="rId8"/>
              </a:rPr>
              <a:t>https://www.ietf.org/privacy-policy/</a:t>
            </a:r>
            <a:r>
              <a:rPr lang="en-US" sz="1400" dirty="0"/>
              <a:t> (Privacy Policy)</a:t>
            </a:r>
          </a:p>
          <a:p>
            <a:pPr marL="0" indent="0">
              <a:buNone/>
            </a:pPr>
            <a:endParaRPr lang="en-US" sz="1000" dirty="0"/>
          </a:p>
        </p:txBody>
      </p:sp>
      <p:sp>
        <p:nvSpPr>
          <p:cNvPr id="5" name="Slide Number Placeholder 4">
            <a:extLst>
              <a:ext uri="{FF2B5EF4-FFF2-40B4-BE49-F238E27FC236}">
                <a16:creationId xmlns:a16="http://schemas.microsoft.com/office/drawing/2014/main" id="{B7A19E44-3E41-46DD-AD92-6ADBDCD8EAB0}"/>
              </a:ext>
            </a:extLst>
          </p:cNvPr>
          <p:cNvSpPr>
            <a:spLocks noGrp="1"/>
          </p:cNvSpPr>
          <p:nvPr>
            <p:ph type="sldNum" sz="quarter" idx="4"/>
          </p:nvPr>
        </p:nvSpPr>
        <p:spPr/>
        <p:txBody>
          <a:bodyPr/>
          <a:lstStyle/>
          <a:p>
            <a:fld id="{872F1B08-9AA2-804F-9049-0CF613FEDB92}" type="slidenum">
              <a:rPr lang="en-US" noProof="0" smtClean="0"/>
              <a:pPr/>
              <a:t>2</a:t>
            </a:fld>
            <a:endParaRPr lang="en-US" noProof="0"/>
          </a:p>
        </p:txBody>
      </p:sp>
    </p:spTree>
    <p:extLst>
      <p:ext uri="{BB962C8B-B14F-4D97-AF65-F5344CB8AC3E}">
        <p14:creationId xmlns:p14="http://schemas.microsoft.com/office/powerpoint/2010/main" val="3608318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121AE-909C-9742-BD3E-B034050235C9}"/>
              </a:ext>
            </a:extLst>
          </p:cNvPr>
          <p:cNvSpPr>
            <a:spLocks noGrp="1"/>
          </p:cNvSpPr>
          <p:nvPr>
            <p:ph type="title"/>
          </p:nvPr>
        </p:nvSpPr>
        <p:spPr/>
        <p:txBody>
          <a:bodyPr>
            <a:normAutofit/>
          </a:bodyPr>
          <a:lstStyle/>
          <a:p>
            <a:r>
              <a:rPr lang="en-US" b="1" dirty="0"/>
              <a:t>Current congestion control</a:t>
            </a:r>
            <a:br>
              <a:rPr lang="en-US" b="1" dirty="0"/>
            </a:br>
            <a:r>
              <a:rPr lang="en-US" sz="3100" b="1" u="sng" dirty="0"/>
              <a:t>Head-of-Line (HOL) Blocking problem </a:t>
            </a:r>
            <a:r>
              <a:rPr lang="en-US" sz="3100" b="1" dirty="0">
                <a:solidFill>
                  <a:schemeClr val="accent1">
                    <a:lumMod val="60000"/>
                    <a:lumOff val="40000"/>
                  </a:schemeClr>
                </a:solidFill>
              </a:rPr>
              <a:t>[Karol87]</a:t>
            </a:r>
            <a:endParaRPr lang="en-US" b="1" dirty="0"/>
          </a:p>
        </p:txBody>
      </p:sp>
      <p:pic>
        <p:nvPicPr>
          <p:cNvPr id="185" name="Imagen 184">
            <a:extLst>
              <a:ext uri="{FF2B5EF4-FFF2-40B4-BE49-F238E27FC236}">
                <a16:creationId xmlns:a16="http://schemas.microsoft.com/office/drawing/2014/main" id="{A801A200-BEB9-234A-A96E-1CCA7280B5A8}"/>
              </a:ext>
            </a:extLst>
          </p:cNvPr>
          <p:cNvPicPr>
            <a:picLocks noChangeAspect="1"/>
          </p:cNvPicPr>
          <p:nvPr/>
        </p:nvPicPr>
        <p:blipFill>
          <a:blip r:embed="rId2"/>
          <a:stretch>
            <a:fillRect/>
          </a:stretch>
        </p:blipFill>
        <p:spPr>
          <a:xfrm>
            <a:off x="628650" y="1740983"/>
            <a:ext cx="7886700" cy="4659220"/>
          </a:xfrm>
          <a:prstGeom prst="rect">
            <a:avLst/>
          </a:prstGeom>
        </p:spPr>
      </p:pic>
      <p:sp>
        <p:nvSpPr>
          <p:cNvPr id="3" name="Marcador de pie de página 2">
            <a:extLst>
              <a:ext uri="{FF2B5EF4-FFF2-40B4-BE49-F238E27FC236}">
                <a16:creationId xmlns:a16="http://schemas.microsoft.com/office/drawing/2014/main" id="{5D932268-014B-B047-8798-32E7A9AE6883}"/>
              </a:ext>
            </a:extLst>
          </p:cNvPr>
          <p:cNvSpPr>
            <a:spLocks noGrp="1"/>
          </p:cNvSpPr>
          <p:nvPr>
            <p:ph type="ftr" sz="quarter" idx="3"/>
          </p:nvPr>
        </p:nvSpPr>
        <p:spPr/>
        <p:txBody>
          <a:bodyPr/>
          <a:lstStyle/>
          <a:p>
            <a:pPr algn="l"/>
            <a:r>
              <a:rPr lang="en-US" noProof="0"/>
              <a:t>J. Escudero-Sahuquillo et al. IETF-105, July 2019, Montreal, Canada</a:t>
            </a:r>
          </a:p>
        </p:txBody>
      </p:sp>
      <p:sp>
        <p:nvSpPr>
          <p:cNvPr id="4" name="Marcador de número de diapositiva 3">
            <a:extLst>
              <a:ext uri="{FF2B5EF4-FFF2-40B4-BE49-F238E27FC236}">
                <a16:creationId xmlns:a16="http://schemas.microsoft.com/office/drawing/2014/main" id="{E3D0E3B6-1231-BE47-8756-742588A84C3D}"/>
              </a:ext>
            </a:extLst>
          </p:cNvPr>
          <p:cNvSpPr>
            <a:spLocks noGrp="1"/>
          </p:cNvSpPr>
          <p:nvPr>
            <p:ph type="sldNum" sz="quarter" idx="4"/>
          </p:nvPr>
        </p:nvSpPr>
        <p:spPr/>
        <p:txBody>
          <a:bodyPr/>
          <a:lstStyle/>
          <a:p>
            <a:fld id="{872F1B08-9AA2-804F-9049-0CF613FEDB92}" type="slidenum">
              <a:rPr lang="en-US" noProof="0" smtClean="0"/>
              <a:pPr/>
              <a:t>20</a:t>
            </a:fld>
            <a:endParaRPr lang="en-US" noProof="0"/>
          </a:p>
        </p:txBody>
      </p:sp>
    </p:spTree>
    <p:extLst>
      <p:ext uri="{BB962C8B-B14F-4D97-AF65-F5344CB8AC3E}">
        <p14:creationId xmlns:p14="http://schemas.microsoft.com/office/powerpoint/2010/main" val="1959214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121AE-909C-9742-BD3E-B034050235C9}"/>
              </a:ext>
            </a:extLst>
          </p:cNvPr>
          <p:cNvSpPr>
            <a:spLocks noGrp="1"/>
          </p:cNvSpPr>
          <p:nvPr>
            <p:ph type="title"/>
          </p:nvPr>
        </p:nvSpPr>
        <p:spPr/>
        <p:txBody>
          <a:bodyPr>
            <a:normAutofit/>
          </a:bodyPr>
          <a:lstStyle/>
          <a:p>
            <a:r>
              <a:rPr lang="en-US" b="1" dirty="0"/>
              <a:t>Current congestion control</a:t>
            </a:r>
            <a:br>
              <a:rPr lang="en-US" b="1" dirty="0"/>
            </a:br>
            <a:r>
              <a:rPr lang="en-US" sz="3100" b="1" u="sng" dirty="0"/>
              <a:t>Head-of-Line (HOL) Blocking problem </a:t>
            </a:r>
            <a:r>
              <a:rPr lang="en-US" sz="3100" b="1" dirty="0">
                <a:solidFill>
                  <a:schemeClr val="accent1">
                    <a:lumMod val="60000"/>
                    <a:lumOff val="40000"/>
                  </a:schemeClr>
                </a:solidFill>
              </a:rPr>
              <a:t>[Karol87]</a:t>
            </a:r>
            <a:endParaRPr lang="en-US" b="1" dirty="0"/>
          </a:p>
        </p:txBody>
      </p:sp>
      <p:pic>
        <p:nvPicPr>
          <p:cNvPr id="6" name="Imagen 5">
            <a:extLst>
              <a:ext uri="{FF2B5EF4-FFF2-40B4-BE49-F238E27FC236}">
                <a16:creationId xmlns:a16="http://schemas.microsoft.com/office/drawing/2014/main" id="{EF0DDA3F-0F87-B944-B123-9016CB6C06F3}"/>
              </a:ext>
            </a:extLst>
          </p:cNvPr>
          <p:cNvPicPr>
            <a:picLocks noChangeAspect="1"/>
          </p:cNvPicPr>
          <p:nvPr/>
        </p:nvPicPr>
        <p:blipFill>
          <a:blip r:embed="rId2"/>
          <a:stretch>
            <a:fillRect/>
          </a:stretch>
        </p:blipFill>
        <p:spPr>
          <a:xfrm>
            <a:off x="628650" y="1740762"/>
            <a:ext cx="7886700" cy="4659219"/>
          </a:xfrm>
          <a:prstGeom prst="rect">
            <a:avLst/>
          </a:prstGeom>
        </p:spPr>
      </p:pic>
      <p:sp>
        <p:nvSpPr>
          <p:cNvPr id="3" name="Marcador de pie de página 2">
            <a:extLst>
              <a:ext uri="{FF2B5EF4-FFF2-40B4-BE49-F238E27FC236}">
                <a16:creationId xmlns:a16="http://schemas.microsoft.com/office/drawing/2014/main" id="{F18E071C-339B-204A-A6BB-77E7ADE6E049}"/>
              </a:ext>
            </a:extLst>
          </p:cNvPr>
          <p:cNvSpPr>
            <a:spLocks noGrp="1"/>
          </p:cNvSpPr>
          <p:nvPr>
            <p:ph type="ftr" sz="quarter" idx="3"/>
          </p:nvPr>
        </p:nvSpPr>
        <p:spPr/>
        <p:txBody>
          <a:bodyPr/>
          <a:lstStyle/>
          <a:p>
            <a:pPr algn="l"/>
            <a:r>
              <a:rPr lang="en-US" noProof="0"/>
              <a:t>J. Escudero-Sahuquillo et al. IETF-105, July 2019, Montreal, Canada</a:t>
            </a:r>
          </a:p>
        </p:txBody>
      </p:sp>
      <p:sp>
        <p:nvSpPr>
          <p:cNvPr id="4" name="Marcador de número de diapositiva 3">
            <a:extLst>
              <a:ext uri="{FF2B5EF4-FFF2-40B4-BE49-F238E27FC236}">
                <a16:creationId xmlns:a16="http://schemas.microsoft.com/office/drawing/2014/main" id="{87742582-1302-304A-B78A-B11F4BE0A383}"/>
              </a:ext>
            </a:extLst>
          </p:cNvPr>
          <p:cNvSpPr>
            <a:spLocks noGrp="1"/>
          </p:cNvSpPr>
          <p:nvPr>
            <p:ph type="sldNum" sz="quarter" idx="4"/>
          </p:nvPr>
        </p:nvSpPr>
        <p:spPr/>
        <p:txBody>
          <a:bodyPr/>
          <a:lstStyle/>
          <a:p>
            <a:fld id="{872F1B08-9AA2-804F-9049-0CF613FEDB92}" type="slidenum">
              <a:rPr lang="en-US" noProof="0" smtClean="0"/>
              <a:pPr/>
              <a:t>21</a:t>
            </a:fld>
            <a:endParaRPr lang="en-US" noProof="0"/>
          </a:p>
        </p:txBody>
      </p:sp>
    </p:spTree>
    <p:extLst>
      <p:ext uri="{BB962C8B-B14F-4D97-AF65-F5344CB8AC3E}">
        <p14:creationId xmlns:p14="http://schemas.microsoft.com/office/powerpoint/2010/main" val="4088804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121AE-909C-9742-BD3E-B034050235C9}"/>
              </a:ext>
            </a:extLst>
          </p:cNvPr>
          <p:cNvSpPr>
            <a:spLocks noGrp="1"/>
          </p:cNvSpPr>
          <p:nvPr>
            <p:ph type="title"/>
          </p:nvPr>
        </p:nvSpPr>
        <p:spPr/>
        <p:txBody>
          <a:bodyPr>
            <a:normAutofit/>
          </a:bodyPr>
          <a:lstStyle/>
          <a:p>
            <a:r>
              <a:rPr lang="en-US" b="1" dirty="0"/>
              <a:t>Introduction</a:t>
            </a:r>
            <a:br>
              <a:rPr lang="en-US" b="1" dirty="0"/>
            </a:br>
            <a:r>
              <a:rPr lang="en-US" sz="3100" b="1" u="sng" dirty="0"/>
              <a:t>HOL Blocking the main negative effect</a:t>
            </a:r>
            <a:endParaRPr lang="en-US" b="1" dirty="0"/>
          </a:p>
        </p:txBody>
      </p:sp>
      <p:sp>
        <p:nvSpPr>
          <p:cNvPr id="4" name="Marcador de contenido 3">
            <a:extLst>
              <a:ext uri="{FF2B5EF4-FFF2-40B4-BE49-F238E27FC236}">
                <a16:creationId xmlns:a16="http://schemas.microsoft.com/office/drawing/2014/main" id="{BF1D1B49-CFEE-7A4F-93F7-C47DCE9F6DD0}"/>
              </a:ext>
            </a:extLst>
          </p:cNvPr>
          <p:cNvSpPr>
            <a:spLocks noGrp="1"/>
          </p:cNvSpPr>
          <p:nvPr>
            <p:ph idx="1"/>
          </p:nvPr>
        </p:nvSpPr>
        <p:spPr>
          <a:xfrm>
            <a:off x="628650" y="1825625"/>
            <a:ext cx="7886700" cy="4151842"/>
          </a:xfrm>
        </p:spPr>
        <p:txBody>
          <a:bodyPr>
            <a:normAutofit/>
          </a:bodyPr>
          <a:lstStyle/>
          <a:p>
            <a:r>
              <a:rPr lang="en-US" dirty="0"/>
              <a:t>The </a:t>
            </a:r>
            <a:r>
              <a:rPr lang="en-US" b="1" dirty="0"/>
              <a:t>problem is not the congestion itself</a:t>
            </a:r>
            <a:r>
              <a:rPr lang="en-US" dirty="0"/>
              <a:t> but the Head-of-Line (</a:t>
            </a:r>
            <a:r>
              <a:rPr lang="en-US" dirty="0" err="1"/>
              <a:t>HoL</a:t>
            </a:r>
            <a:r>
              <a:rPr lang="en-US" dirty="0"/>
              <a:t>) blocking </a:t>
            </a:r>
            <a:r>
              <a:rPr lang="en-US" dirty="0">
                <a:solidFill>
                  <a:schemeClr val="accent1">
                    <a:lumMod val="60000"/>
                    <a:lumOff val="40000"/>
                  </a:schemeClr>
                </a:solidFill>
              </a:rPr>
              <a:t>[Karol87] </a:t>
            </a:r>
            <a:r>
              <a:rPr lang="en-US" dirty="0"/>
              <a:t>that spoils the traffic flows performance (throughput and latency).</a:t>
            </a:r>
          </a:p>
          <a:p>
            <a:r>
              <a:rPr lang="en-US" dirty="0"/>
              <a:t>By </a:t>
            </a:r>
            <a:r>
              <a:rPr lang="en-US" b="1" dirty="0"/>
              <a:t>preventing the </a:t>
            </a:r>
            <a:r>
              <a:rPr lang="en-US" b="1" dirty="0" err="1"/>
              <a:t>HoL</a:t>
            </a:r>
            <a:r>
              <a:rPr lang="en-US" b="1" dirty="0"/>
              <a:t> blocking</a:t>
            </a:r>
            <a:r>
              <a:rPr lang="en-US" dirty="0"/>
              <a:t>, congestion becomes harmless </a:t>
            </a:r>
            <a:r>
              <a:rPr lang="en-GB" dirty="0">
                <a:solidFill>
                  <a:schemeClr val="accent1">
                    <a:lumMod val="60000"/>
                    <a:lumOff val="40000"/>
                  </a:schemeClr>
                </a:solidFill>
              </a:rPr>
              <a:t>[Garcia05][Garcia19]</a:t>
            </a:r>
            <a:r>
              <a:rPr lang="en-US" dirty="0"/>
              <a:t>.</a:t>
            </a:r>
          </a:p>
          <a:p>
            <a:r>
              <a:rPr lang="en-US" b="1" dirty="0"/>
              <a:t>Traditional approaches </a:t>
            </a:r>
            <a:r>
              <a:rPr lang="en-US" dirty="0"/>
              <a:t>for congestion control</a:t>
            </a:r>
            <a:r>
              <a:rPr lang="en-US" b="1" dirty="0"/>
              <a:t> do not deal with the </a:t>
            </a:r>
            <a:r>
              <a:rPr lang="en-US" b="1" dirty="0" err="1"/>
              <a:t>HoL</a:t>
            </a:r>
            <a:r>
              <a:rPr lang="en-US" b="1" dirty="0"/>
              <a:t> blocking entirely.</a:t>
            </a:r>
          </a:p>
        </p:txBody>
      </p:sp>
      <p:sp>
        <p:nvSpPr>
          <p:cNvPr id="3" name="Marcador de pie de página 2">
            <a:extLst>
              <a:ext uri="{FF2B5EF4-FFF2-40B4-BE49-F238E27FC236}">
                <a16:creationId xmlns:a16="http://schemas.microsoft.com/office/drawing/2014/main" id="{99365FDB-B3D1-DB4B-8EF1-3203E5BCD85E}"/>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B6FCD6D1-E77E-2142-B201-4C3438623390}"/>
              </a:ext>
            </a:extLst>
          </p:cNvPr>
          <p:cNvSpPr>
            <a:spLocks noGrp="1"/>
          </p:cNvSpPr>
          <p:nvPr>
            <p:ph type="sldNum" sz="quarter" idx="4"/>
          </p:nvPr>
        </p:nvSpPr>
        <p:spPr/>
        <p:txBody>
          <a:bodyPr/>
          <a:lstStyle/>
          <a:p>
            <a:fld id="{872F1B08-9AA2-804F-9049-0CF613FEDB92}" type="slidenum">
              <a:rPr lang="en-US" noProof="0" smtClean="0"/>
              <a:pPr/>
              <a:t>22</a:t>
            </a:fld>
            <a:endParaRPr lang="en-US" noProof="0"/>
          </a:p>
        </p:txBody>
      </p:sp>
    </p:spTree>
    <p:extLst>
      <p:ext uri="{BB962C8B-B14F-4D97-AF65-F5344CB8AC3E}">
        <p14:creationId xmlns:p14="http://schemas.microsoft.com/office/powerpoint/2010/main" val="2514654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dirty="0"/>
              <a:t>Motivation</a:t>
            </a:r>
            <a:br>
              <a:rPr lang="en-GB" dirty="0"/>
            </a:br>
            <a:r>
              <a:rPr lang="en-GB" sz="3100" b="1" u="sng" dirty="0"/>
              <a:t>Congestion tree dynamics</a:t>
            </a:r>
            <a:r>
              <a:rPr lang="en-GB" sz="3100" b="1" dirty="0">
                <a:solidFill>
                  <a:schemeClr val="accent1">
                    <a:lumMod val="60000"/>
                    <a:lumOff val="40000"/>
                  </a:schemeClr>
                </a:solidFill>
              </a:rPr>
              <a:t> [Garcia05][Garcia19]</a:t>
            </a:r>
          </a:p>
        </p:txBody>
      </p:sp>
      <p:sp>
        <p:nvSpPr>
          <p:cNvPr id="3" name="Marcador de contenido 2"/>
          <p:cNvSpPr>
            <a:spLocks noGrp="1"/>
          </p:cNvSpPr>
          <p:nvPr>
            <p:ph idx="1"/>
          </p:nvPr>
        </p:nvSpPr>
        <p:spPr>
          <a:xfrm>
            <a:off x="628650" y="1825625"/>
            <a:ext cx="7886700" cy="1152006"/>
          </a:xfrm>
        </p:spPr>
        <p:txBody>
          <a:bodyPr>
            <a:normAutofit lnSpcReduction="10000"/>
          </a:bodyPr>
          <a:lstStyle/>
          <a:p>
            <a:pPr marL="228600" lvl="1">
              <a:spcBef>
                <a:spcPts val="1000"/>
              </a:spcBef>
            </a:pPr>
            <a:r>
              <a:rPr lang="en-US" dirty="0"/>
              <a:t>It is </a:t>
            </a:r>
            <a:r>
              <a:rPr lang="en-US" b="1" dirty="0"/>
              <a:t>crucial to understand them </a:t>
            </a:r>
            <a:r>
              <a:rPr lang="en-US" dirty="0"/>
              <a:t>to propose better solutions.</a:t>
            </a:r>
          </a:p>
          <a:p>
            <a:pPr marL="228600" lvl="1">
              <a:spcBef>
                <a:spcPts val="1000"/>
              </a:spcBef>
            </a:pPr>
            <a:r>
              <a:rPr lang="en-US" b="1" dirty="0"/>
              <a:t>Congestion originates </a:t>
            </a:r>
            <a:r>
              <a:rPr lang="en-US" dirty="0"/>
              <a:t>at some initial, intermediate or final stage in the network, and it changes a lot the perspective.</a:t>
            </a:r>
          </a:p>
          <a:p>
            <a:endParaRPr lang="en-GB" dirty="0"/>
          </a:p>
        </p:txBody>
      </p:sp>
      <p:grpSp>
        <p:nvGrpSpPr>
          <p:cNvPr id="129" name="Agrupar 128"/>
          <p:cNvGrpSpPr/>
          <p:nvPr/>
        </p:nvGrpSpPr>
        <p:grpSpPr>
          <a:xfrm>
            <a:off x="4984717" y="3448666"/>
            <a:ext cx="3674840" cy="2876174"/>
            <a:chOff x="4984717" y="3274491"/>
            <a:chExt cx="3674840" cy="2876174"/>
          </a:xfrm>
        </p:grpSpPr>
        <p:grpSp>
          <p:nvGrpSpPr>
            <p:cNvPr id="63" name="Agrupar 62"/>
            <p:cNvGrpSpPr/>
            <p:nvPr/>
          </p:nvGrpSpPr>
          <p:grpSpPr>
            <a:xfrm>
              <a:off x="4984717" y="3274491"/>
              <a:ext cx="3538062" cy="2547551"/>
              <a:chOff x="2571750" y="2832100"/>
              <a:chExt cx="4610100" cy="3319463"/>
            </a:xfrm>
          </p:grpSpPr>
          <p:sp>
            <p:nvSpPr>
              <p:cNvPr id="64" name="Line 12"/>
              <p:cNvSpPr>
                <a:spLocks noChangeShapeType="1"/>
              </p:cNvSpPr>
              <p:nvPr/>
            </p:nvSpPr>
            <p:spPr bwMode="auto">
              <a:xfrm>
                <a:off x="2859088" y="30083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5" name="Line 13"/>
              <p:cNvSpPr>
                <a:spLocks noChangeShapeType="1"/>
              </p:cNvSpPr>
              <p:nvPr/>
            </p:nvSpPr>
            <p:spPr bwMode="auto">
              <a:xfrm>
                <a:off x="2855913" y="34274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6" name="Line 14"/>
              <p:cNvSpPr>
                <a:spLocks noChangeShapeType="1"/>
              </p:cNvSpPr>
              <p:nvPr/>
            </p:nvSpPr>
            <p:spPr bwMode="auto">
              <a:xfrm>
                <a:off x="2855913" y="3905250"/>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7" name="Line 15"/>
              <p:cNvSpPr>
                <a:spLocks noChangeShapeType="1"/>
              </p:cNvSpPr>
              <p:nvPr/>
            </p:nvSpPr>
            <p:spPr bwMode="auto">
              <a:xfrm>
                <a:off x="2863850" y="4324350"/>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8" name="Line 16"/>
              <p:cNvSpPr>
                <a:spLocks noChangeShapeType="1"/>
              </p:cNvSpPr>
              <p:nvPr/>
            </p:nvSpPr>
            <p:spPr bwMode="auto">
              <a:xfrm>
                <a:off x="2855913" y="46386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9" name="Line 17"/>
              <p:cNvSpPr>
                <a:spLocks noChangeShapeType="1"/>
              </p:cNvSpPr>
              <p:nvPr/>
            </p:nvSpPr>
            <p:spPr bwMode="auto">
              <a:xfrm>
                <a:off x="2852738" y="50577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0" name="Line 18"/>
              <p:cNvSpPr>
                <a:spLocks noChangeShapeType="1"/>
              </p:cNvSpPr>
              <p:nvPr/>
            </p:nvSpPr>
            <p:spPr bwMode="auto">
              <a:xfrm>
                <a:off x="2852738" y="55356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1" name="Line 19"/>
              <p:cNvSpPr>
                <a:spLocks noChangeShapeType="1"/>
              </p:cNvSpPr>
              <p:nvPr/>
            </p:nvSpPr>
            <p:spPr bwMode="auto">
              <a:xfrm>
                <a:off x="2860675" y="59547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2" name="Line 20"/>
              <p:cNvSpPr>
                <a:spLocks noChangeShapeType="1"/>
              </p:cNvSpPr>
              <p:nvPr/>
            </p:nvSpPr>
            <p:spPr bwMode="auto">
              <a:xfrm flipV="1">
                <a:off x="4557713" y="4713288"/>
                <a:ext cx="882650" cy="3460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3" name="Line 21"/>
              <p:cNvSpPr>
                <a:spLocks noChangeShapeType="1"/>
              </p:cNvSpPr>
              <p:nvPr/>
            </p:nvSpPr>
            <p:spPr bwMode="auto">
              <a:xfrm>
                <a:off x="4556125" y="3008313"/>
                <a:ext cx="890588" cy="11652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4" name="Line 22"/>
              <p:cNvSpPr>
                <a:spLocks noChangeShapeType="1"/>
              </p:cNvSpPr>
              <p:nvPr/>
            </p:nvSpPr>
            <p:spPr bwMode="auto">
              <a:xfrm>
                <a:off x="6578600" y="4516438"/>
                <a:ext cx="6032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5" name="Rectangle 23"/>
              <p:cNvSpPr>
                <a:spLocks noChangeArrowheads="1"/>
              </p:cNvSpPr>
              <p:nvPr/>
            </p:nvSpPr>
            <p:spPr bwMode="auto">
              <a:xfrm>
                <a:off x="3424238" y="2874963"/>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76" name="Group 24"/>
              <p:cNvGrpSpPr>
                <a:grpSpLocks/>
              </p:cNvGrpSpPr>
              <p:nvPr/>
            </p:nvGrpSpPr>
            <p:grpSpPr bwMode="auto">
              <a:xfrm>
                <a:off x="3805238" y="3081338"/>
                <a:ext cx="363537" cy="1090612"/>
                <a:chOff x="2397" y="1941"/>
                <a:chExt cx="229" cy="687"/>
              </a:xfrm>
            </p:grpSpPr>
            <p:sp>
              <p:nvSpPr>
                <p:cNvPr id="118" name="AutoShape 25"/>
                <p:cNvSpPr>
                  <a:spLocks noChangeArrowheads="1"/>
                </p:cNvSpPr>
                <p:nvPr/>
              </p:nvSpPr>
              <p:spPr bwMode="auto">
                <a:xfrm>
                  <a:off x="2397" y="1941"/>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119" name="Group 26"/>
                <p:cNvGrpSpPr>
                  <a:grpSpLocks/>
                </p:cNvGrpSpPr>
                <p:nvPr/>
              </p:nvGrpSpPr>
              <p:grpSpPr bwMode="auto">
                <a:xfrm>
                  <a:off x="2445" y="2015"/>
                  <a:ext cx="122" cy="541"/>
                  <a:chOff x="2445" y="2015"/>
                  <a:chExt cx="122" cy="541"/>
                </a:xfrm>
              </p:grpSpPr>
              <p:sp>
                <p:nvSpPr>
                  <p:cNvPr id="120" name="Line 27"/>
                  <p:cNvSpPr>
                    <a:spLocks noChangeShapeType="1"/>
                  </p:cNvSpPr>
                  <p:nvPr/>
                </p:nvSpPr>
                <p:spPr bwMode="auto">
                  <a:xfrm flipV="1">
                    <a:off x="2445" y="2014"/>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21" name="Line 28"/>
                  <p:cNvSpPr>
                    <a:spLocks noChangeShapeType="1"/>
                  </p:cNvSpPr>
                  <p:nvPr/>
                </p:nvSpPr>
                <p:spPr bwMode="auto">
                  <a:xfrm flipH="1" flipV="1">
                    <a:off x="2444" y="2014"/>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7" name="Rectangle 29"/>
              <p:cNvSpPr>
                <a:spLocks noChangeArrowheads="1"/>
              </p:cNvSpPr>
              <p:nvPr/>
            </p:nvSpPr>
            <p:spPr bwMode="auto">
              <a:xfrm>
                <a:off x="3425825" y="4552950"/>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78" name="Group 30"/>
              <p:cNvGrpSpPr>
                <a:grpSpLocks/>
              </p:cNvGrpSpPr>
              <p:nvPr/>
            </p:nvGrpSpPr>
            <p:grpSpPr bwMode="auto">
              <a:xfrm>
                <a:off x="3806825" y="4759325"/>
                <a:ext cx="363538" cy="1090613"/>
                <a:chOff x="2398" y="2998"/>
                <a:chExt cx="229" cy="687"/>
              </a:xfrm>
            </p:grpSpPr>
            <p:sp>
              <p:nvSpPr>
                <p:cNvPr id="114" name="AutoShape 31"/>
                <p:cNvSpPr>
                  <a:spLocks noChangeArrowheads="1"/>
                </p:cNvSpPr>
                <p:nvPr/>
              </p:nvSpPr>
              <p:spPr bwMode="auto">
                <a:xfrm>
                  <a:off x="2398" y="2998"/>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115" name="Group 32"/>
                <p:cNvGrpSpPr>
                  <a:grpSpLocks/>
                </p:cNvGrpSpPr>
                <p:nvPr/>
              </p:nvGrpSpPr>
              <p:grpSpPr bwMode="auto">
                <a:xfrm>
                  <a:off x="2446" y="3072"/>
                  <a:ext cx="122" cy="541"/>
                  <a:chOff x="2446" y="3072"/>
                  <a:chExt cx="122" cy="541"/>
                </a:xfrm>
              </p:grpSpPr>
              <p:sp>
                <p:nvSpPr>
                  <p:cNvPr id="116" name="Line 33"/>
                  <p:cNvSpPr>
                    <a:spLocks noChangeShapeType="1"/>
                  </p:cNvSpPr>
                  <p:nvPr/>
                </p:nvSpPr>
                <p:spPr bwMode="auto">
                  <a:xfrm flipV="1">
                    <a:off x="2446" y="3071"/>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17" name="Line 34"/>
                  <p:cNvSpPr>
                    <a:spLocks noChangeShapeType="1"/>
                  </p:cNvSpPr>
                  <p:nvPr/>
                </p:nvSpPr>
                <p:spPr bwMode="auto">
                  <a:xfrm flipH="1" flipV="1">
                    <a:off x="2445" y="3071"/>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79" name="Rectangle 35"/>
              <p:cNvSpPr>
                <a:spLocks noChangeArrowheads="1"/>
              </p:cNvSpPr>
              <p:nvPr/>
            </p:nvSpPr>
            <p:spPr bwMode="auto">
              <a:xfrm>
                <a:off x="5446713" y="3735388"/>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80" name="Group 36"/>
              <p:cNvGrpSpPr>
                <a:grpSpLocks/>
              </p:cNvGrpSpPr>
              <p:nvPr/>
            </p:nvGrpSpPr>
            <p:grpSpPr bwMode="auto">
              <a:xfrm>
                <a:off x="5827713" y="3941763"/>
                <a:ext cx="363537" cy="1090612"/>
                <a:chOff x="3671" y="2483"/>
                <a:chExt cx="229" cy="687"/>
              </a:xfrm>
            </p:grpSpPr>
            <p:sp>
              <p:nvSpPr>
                <p:cNvPr id="110" name="AutoShape 37"/>
                <p:cNvSpPr>
                  <a:spLocks noChangeArrowheads="1"/>
                </p:cNvSpPr>
                <p:nvPr/>
              </p:nvSpPr>
              <p:spPr bwMode="auto">
                <a:xfrm>
                  <a:off x="3671" y="2483"/>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111" name="Group 38"/>
                <p:cNvGrpSpPr>
                  <a:grpSpLocks/>
                </p:cNvGrpSpPr>
                <p:nvPr/>
              </p:nvGrpSpPr>
              <p:grpSpPr bwMode="auto">
                <a:xfrm>
                  <a:off x="3719" y="2557"/>
                  <a:ext cx="122" cy="541"/>
                  <a:chOff x="3719" y="2557"/>
                  <a:chExt cx="122" cy="541"/>
                </a:xfrm>
              </p:grpSpPr>
              <p:sp>
                <p:nvSpPr>
                  <p:cNvPr id="112" name="Line 39"/>
                  <p:cNvSpPr>
                    <a:spLocks noChangeShapeType="1"/>
                  </p:cNvSpPr>
                  <p:nvPr/>
                </p:nvSpPr>
                <p:spPr bwMode="auto">
                  <a:xfrm flipV="1">
                    <a:off x="3719" y="2556"/>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13" name="Line 40"/>
                  <p:cNvSpPr>
                    <a:spLocks noChangeShapeType="1"/>
                  </p:cNvSpPr>
                  <p:nvPr/>
                </p:nvSpPr>
                <p:spPr bwMode="auto">
                  <a:xfrm flipH="1" flipV="1">
                    <a:off x="3718" y="2556"/>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81" name="Rectangle 41"/>
              <p:cNvSpPr>
                <a:spLocks noChangeArrowheads="1"/>
              </p:cNvSpPr>
              <p:nvPr/>
            </p:nvSpPr>
            <p:spPr bwMode="auto">
              <a:xfrm>
                <a:off x="6243638" y="4391025"/>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2" name="Rectangle 42"/>
              <p:cNvSpPr>
                <a:spLocks noChangeArrowheads="1"/>
              </p:cNvSpPr>
              <p:nvPr/>
            </p:nvSpPr>
            <p:spPr bwMode="auto">
              <a:xfrm>
                <a:off x="3467100" y="2928938"/>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3" name="Rectangle 43"/>
              <p:cNvSpPr>
                <a:spLocks noChangeArrowheads="1"/>
              </p:cNvSpPr>
              <p:nvPr/>
            </p:nvSpPr>
            <p:spPr bwMode="auto">
              <a:xfrm>
                <a:off x="3467100" y="5435600"/>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4" name="Rectangle 44"/>
              <p:cNvSpPr>
                <a:spLocks noChangeArrowheads="1"/>
              </p:cNvSpPr>
              <p:nvPr/>
            </p:nvSpPr>
            <p:spPr bwMode="auto">
              <a:xfrm>
                <a:off x="4240213" y="2932113"/>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5" name="Rectangle 45"/>
              <p:cNvSpPr>
                <a:spLocks noChangeArrowheads="1"/>
              </p:cNvSpPr>
              <p:nvPr/>
            </p:nvSpPr>
            <p:spPr bwMode="auto">
              <a:xfrm>
                <a:off x="4243388" y="4970463"/>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6" name="Rectangle 46"/>
              <p:cNvSpPr>
                <a:spLocks noChangeArrowheads="1"/>
              </p:cNvSpPr>
              <p:nvPr/>
            </p:nvSpPr>
            <p:spPr bwMode="auto">
              <a:xfrm>
                <a:off x="5475288" y="408305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7" name="Rectangle 47"/>
              <p:cNvSpPr>
                <a:spLocks noChangeArrowheads="1"/>
              </p:cNvSpPr>
              <p:nvPr/>
            </p:nvSpPr>
            <p:spPr bwMode="auto">
              <a:xfrm>
                <a:off x="5475288" y="461645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88" name="Line 48"/>
              <p:cNvSpPr>
                <a:spLocks noChangeShapeType="1"/>
              </p:cNvSpPr>
              <p:nvPr/>
            </p:nvSpPr>
            <p:spPr bwMode="auto">
              <a:xfrm>
                <a:off x="3779838" y="3025775"/>
                <a:ext cx="460375" cy="1588"/>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9" name="Line 49"/>
              <p:cNvSpPr>
                <a:spLocks noChangeShapeType="1"/>
              </p:cNvSpPr>
              <p:nvPr/>
            </p:nvSpPr>
            <p:spPr bwMode="auto">
              <a:xfrm flipV="1">
                <a:off x="3778250" y="5056188"/>
                <a:ext cx="465138" cy="493712"/>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0" name="Line 50"/>
              <p:cNvSpPr>
                <a:spLocks noChangeShapeType="1"/>
              </p:cNvSpPr>
              <p:nvPr/>
            </p:nvSpPr>
            <p:spPr bwMode="auto">
              <a:xfrm>
                <a:off x="5753100" y="4183063"/>
                <a:ext cx="490538" cy="207962"/>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1" name="Line 51"/>
              <p:cNvSpPr>
                <a:spLocks noChangeShapeType="1"/>
              </p:cNvSpPr>
              <p:nvPr/>
            </p:nvSpPr>
            <p:spPr bwMode="auto">
              <a:xfrm flipV="1">
                <a:off x="5753100" y="4514850"/>
                <a:ext cx="490538" cy="223838"/>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6" name="AutoShape 62"/>
              <p:cNvSpPr>
                <a:spLocks noChangeArrowheads="1"/>
              </p:cNvSpPr>
              <p:nvPr/>
            </p:nvSpPr>
            <p:spPr bwMode="auto">
              <a:xfrm>
                <a:off x="5452626" y="2921541"/>
                <a:ext cx="1316753" cy="548419"/>
              </a:xfrm>
              <a:prstGeom prst="wedgeRectCallout">
                <a:avLst>
                  <a:gd name="adj1" fmla="val 19855"/>
                  <a:gd name="adj2" fmla="val 243134"/>
                </a:avLst>
              </a:prstGeom>
              <a:solidFill>
                <a:srgbClr val="FFFF99"/>
              </a:solidFill>
              <a:ln w="9360">
                <a:solidFill>
                  <a:srgbClr val="000000"/>
                </a:solidFill>
                <a:miter lim="800000"/>
                <a:headEnd/>
                <a:tailEnd/>
              </a:ln>
            </p:spPr>
            <p:txBody>
              <a:bodyPr lIns="90000" tIns="46800" rIns="90000" bIns="46800"/>
              <a:lstStyle>
                <a:lvl1pPr>
                  <a:spcBef>
                    <a:spcPts val="1500"/>
                  </a:spcBef>
                  <a:buClr>
                    <a:srgbClr val="10167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1pPr>
                <a:lvl2pPr marL="742950" indent="-285750">
                  <a:spcBef>
                    <a:spcPts val="125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10167F"/>
                    </a:solidFill>
                    <a:latin typeface="Corbel" charset="0"/>
                  </a:defRPr>
                </a:lvl2pPr>
                <a:lvl3pPr marL="1143000" indent="-228600">
                  <a:spcBef>
                    <a:spcPts val="15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3pPr>
                <a:lvl4pPr marL="1600200" indent="-228600">
                  <a:spcBef>
                    <a:spcPts val="10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10167F"/>
                    </a:solidFill>
                    <a:latin typeface="Corbel" charset="0"/>
                  </a:defRPr>
                </a:lvl4pPr>
                <a:lvl5pPr marL="2057400" indent="-228600">
                  <a:spcBef>
                    <a:spcPts val="875"/>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9pPr>
              </a:lstStyle>
              <a:p>
                <a:pPr algn="ctr" eaLnBrk="1" hangingPunct="1">
                  <a:spcBef>
                    <a:spcPct val="0"/>
                  </a:spcBef>
                  <a:buClr>
                    <a:srgbClr val="000000"/>
                  </a:buClr>
                  <a:buFont typeface="Tahoma" charset="0"/>
                  <a:buNone/>
                </a:pPr>
                <a:r>
                  <a:rPr lang="en-US" altLang="x-none" sz="1100" b="1">
                    <a:solidFill>
                      <a:srgbClr val="000000"/>
                    </a:solidFill>
                    <a:latin typeface="Tahoma" charset="0"/>
                  </a:rPr>
                  <a:t>Root of Congestion</a:t>
                </a:r>
              </a:p>
            </p:txBody>
          </p:sp>
          <p:sp>
            <p:nvSpPr>
              <p:cNvPr id="101" name="147 Elipse"/>
              <p:cNvSpPr>
                <a:spLocks noChangeAspect="1" noChangeArrowheads="1"/>
              </p:cNvSpPr>
              <p:nvPr/>
            </p:nvSpPr>
            <p:spPr bwMode="auto">
              <a:xfrm>
                <a:off x="2571750" y="2832100"/>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2" name="147 Elipse"/>
              <p:cNvSpPr>
                <a:spLocks noChangeAspect="1" noChangeArrowheads="1"/>
              </p:cNvSpPr>
              <p:nvPr/>
            </p:nvSpPr>
            <p:spPr bwMode="auto">
              <a:xfrm>
                <a:off x="2571750" y="32321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3" name="147 Elipse"/>
              <p:cNvSpPr>
                <a:spLocks noChangeAspect="1" noChangeArrowheads="1"/>
              </p:cNvSpPr>
              <p:nvPr/>
            </p:nvSpPr>
            <p:spPr bwMode="auto">
              <a:xfrm>
                <a:off x="2571750" y="371157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4" name="147 Elipse"/>
              <p:cNvSpPr>
                <a:spLocks noChangeAspect="1" noChangeArrowheads="1"/>
              </p:cNvSpPr>
              <p:nvPr/>
            </p:nvSpPr>
            <p:spPr bwMode="auto">
              <a:xfrm>
                <a:off x="2571750" y="40957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5" name="147 Elipse"/>
              <p:cNvSpPr>
                <a:spLocks noChangeAspect="1" noChangeArrowheads="1"/>
              </p:cNvSpPr>
              <p:nvPr/>
            </p:nvSpPr>
            <p:spPr bwMode="auto">
              <a:xfrm>
                <a:off x="2571750" y="449262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6" name="147 Elipse"/>
              <p:cNvSpPr>
                <a:spLocks noChangeAspect="1" noChangeArrowheads="1"/>
              </p:cNvSpPr>
              <p:nvPr/>
            </p:nvSpPr>
            <p:spPr bwMode="auto">
              <a:xfrm>
                <a:off x="2571750" y="4897438"/>
                <a:ext cx="360363" cy="36036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7" name="147 Elipse"/>
              <p:cNvSpPr>
                <a:spLocks noChangeAspect="1" noChangeArrowheads="1"/>
              </p:cNvSpPr>
              <p:nvPr/>
            </p:nvSpPr>
            <p:spPr bwMode="auto">
              <a:xfrm>
                <a:off x="2571750" y="5376863"/>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108" name="147 Elipse"/>
              <p:cNvSpPr>
                <a:spLocks noChangeAspect="1" noChangeArrowheads="1"/>
              </p:cNvSpPr>
              <p:nvPr/>
            </p:nvSpPr>
            <p:spPr bwMode="auto">
              <a:xfrm>
                <a:off x="2571750" y="5792788"/>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grpSp>
        <p:sp>
          <p:nvSpPr>
            <p:cNvPr id="123" name="Rectángulo 122"/>
            <p:cNvSpPr/>
            <p:nvPr/>
          </p:nvSpPr>
          <p:spPr>
            <a:xfrm>
              <a:off x="5944653" y="5781333"/>
              <a:ext cx="1831079" cy="369332"/>
            </a:xfrm>
            <a:prstGeom prst="rect">
              <a:avLst/>
            </a:prstGeom>
          </p:spPr>
          <p:txBody>
            <a:bodyPr wrap="none">
              <a:spAutoFit/>
            </a:bodyPr>
            <a:lstStyle/>
            <a:p>
              <a:r>
                <a:rPr lang="en-US" b="1" err="1"/>
                <a:t>Incast</a:t>
              </a:r>
              <a:r>
                <a:rPr lang="en-US" b="1"/>
                <a:t> congestion</a:t>
              </a:r>
              <a:endParaRPr lang="en-GB" b="1"/>
            </a:p>
          </p:txBody>
        </p:sp>
        <p:sp>
          <p:nvSpPr>
            <p:cNvPr id="125" name="147 Elipse"/>
            <p:cNvSpPr>
              <a:spLocks noChangeAspect="1" noChangeArrowheads="1"/>
            </p:cNvSpPr>
            <p:nvPr/>
          </p:nvSpPr>
          <p:spPr bwMode="auto">
            <a:xfrm>
              <a:off x="8382993" y="4431433"/>
              <a:ext cx="276564" cy="27534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grpSp>
      <p:grpSp>
        <p:nvGrpSpPr>
          <p:cNvPr id="128" name="Agrupar 127"/>
          <p:cNvGrpSpPr/>
          <p:nvPr/>
        </p:nvGrpSpPr>
        <p:grpSpPr>
          <a:xfrm>
            <a:off x="642169" y="3400536"/>
            <a:ext cx="3754054" cy="2955839"/>
            <a:chOff x="642169" y="3226361"/>
            <a:chExt cx="3754054" cy="2955839"/>
          </a:xfrm>
        </p:grpSpPr>
        <p:grpSp>
          <p:nvGrpSpPr>
            <p:cNvPr id="62" name="Agrupar 61"/>
            <p:cNvGrpSpPr/>
            <p:nvPr/>
          </p:nvGrpSpPr>
          <p:grpSpPr>
            <a:xfrm>
              <a:off x="642169" y="3226361"/>
              <a:ext cx="3601797" cy="2588985"/>
              <a:chOff x="2571750" y="2832100"/>
              <a:chExt cx="4618038" cy="3319463"/>
            </a:xfrm>
          </p:grpSpPr>
          <p:sp>
            <p:nvSpPr>
              <p:cNvPr id="4" name="Rectangle 23"/>
              <p:cNvSpPr>
                <a:spLocks noChangeArrowheads="1"/>
              </p:cNvSpPr>
              <p:nvPr/>
            </p:nvSpPr>
            <p:spPr bwMode="auto">
              <a:xfrm>
                <a:off x="3432175" y="2867025"/>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 name="Rectangle 59"/>
              <p:cNvSpPr>
                <a:spLocks noChangeArrowheads="1"/>
              </p:cNvSpPr>
              <p:nvPr/>
            </p:nvSpPr>
            <p:spPr bwMode="auto">
              <a:xfrm>
                <a:off x="3476625" y="3786188"/>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6" name="Line 12"/>
              <p:cNvSpPr>
                <a:spLocks noChangeShapeType="1"/>
              </p:cNvSpPr>
              <p:nvPr/>
            </p:nvSpPr>
            <p:spPr bwMode="auto">
              <a:xfrm>
                <a:off x="2867025" y="30003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 name="Line 13"/>
              <p:cNvSpPr>
                <a:spLocks noChangeShapeType="1"/>
              </p:cNvSpPr>
              <p:nvPr/>
            </p:nvSpPr>
            <p:spPr bwMode="auto">
              <a:xfrm>
                <a:off x="2863850" y="34194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8" name="Line 14"/>
              <p:cNvSpPr>
                <a:spLocks noChangeShapeType="1"/>
              </p:cNvSpPr>
              <p:nvPr/>
            </p:nvSpPr>
            <p:spPr bwMode="auto">
              <a:xfrm>
                <a:off x="2863850" y="38973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9" name="Line 15"/>
              <p:cNvSpPr>
                <a:spLocks noChangeShapeType="1"/>
              </p:cNvSpPr>
              <p:nvPr/>
            </p:nvSpPr>
            <p:spPr bwMode="auto">
              <a:xfrm>
                <a:off x="2871788" y="4316413"/>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0" name="Line 16"/>
              <p:cNvSpPr>
                <a:spLocks noChangeShapeType="1"/>
              </p:cNvSpPr>
              <p:nvPr/>
            </p:nvSpPr>
            <p:spPr bwMode="auto">
              <a:xfrm>
                <a:off x="2863850" y="4630738"/>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1" name="Line 17"/>
              <p:cNvSpPr>
                <a:spLocks noChangeShapeType="1"/>
              </p:cNvSpPr>
              <p:nvPr/>
            </p:nvSpPr>
            <p:spPr bwMode="auto">
              <a:xfrm>
                <a:off x="2860675" y="5049838"/>
                <a:ext cx="56515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2" name="Line 18"/>
              <p:cNvSpPr>
                <a:spLocks noChangeShapeType="1"/>
              </p:cNvSpPr>
              <p:nvPr/>
            </p:nvSpPr>
            <p:spPr bwMode="auto">
              <a:xfrm>
                <a:off x="2860675" y="55276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3" name="Line 19"/>
              <p:cNvSpPr>
                <a:spLocks noChangeShapeType="1"/>
              </p:cNvSpPr>
              <p:nvPr/>
            </p:nvSpPr>
            <p:spPr bwMode="auto">
              <a:xfrm>
                <a:off x="2868613" y="5946775"/>
                <a:ext cx="5651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4" name="Line 20"/>
              <p:cNvSpPr>
                <a:spLocks noChangeShapeType="1"/>
              </p:cNvSpPr>
              <p:nvPr/>
            </p:nvSpPr>
            <p:spPr bwMode="auto">
              <a:xfrm flipV="1">
                <a:off x="4565650" y="4705350"/>
                <a:ext cx="882650" cy="34607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5" name="Line 21"/>
              <p:cNvSpPr>
                <a:spLocks noChangeShapeType="1"/>
              </p:cNvSpPr>
              <p:nvPr/>
            </p:nvSpPr>
            <p:spPr bwMode="auto">
              <a:xfrm>
                <a:off x="4564063" y="3000375"/>
                <a:ext cx="890587" cy="11652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6" name="Line 22"/>
              <p:cNvSpPr>
                <a:spLocks noChangeShapeType="1"/>
              </p:cNvSpPr>
              <p:nvPr/>
            </p:nvSpPr>
            <p:spPr bwMode="auto">
              <a:xfrm>
                <a:off x="6586538" y="4508500"/>
                <a:ext cx="603250"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nvGrpSpPr>
              <p:cNvPr id="17" name="Group 24"/>
              <p:cNvGrpSpPr>
                <a:grpSpLocks/>
              </p:cNvGrpSpPr>
              <p:nvPr/>
            </p:nvGrpSpPr>
            <p:grpSpPr bwMode="auto">
              <a:xfrm>
                <a:off x="3813175" y="3073400"/>
                <a:ext cx="363538" cy="1090613"/>
                <a:chOff x="2402" y="1936"/>
                <a:chExt cx="229" cy="687"/>
              </a:xfrm>
            </p:grpSpPr>
            <p:sp>
              <p:nvSpPr>
                <p:cNvPr id="18" name="AutoShape 25"/>
                <p:cNvSpPr>
                  <a:spLocks noChangeArrowheads="1"/>
                </p:cNvSpPr>
                <p:nvPr/>
              </p:nvSpPr>
              <p:spPr bwMode="auto">
                <a:xfrm>
                  <a:off x="2402" y="1936"/>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19" name="Group 26"/>
                <p:cNvGrpSpPr>
                  <a:grpSpLocks/>
                </p:cNvGrpSpPr>
                <p:nvPr/>
              </p:nvGrpSpPr>
              <p:grpSpPr bwMode="auto">
                <a:xfrm>
                  <a:off x="2450" y="2010"/>
                  <a:ext cx="122" cy="541"/>
                  <a:chOff x="2450" y="2010"/>
                  <a:chExt cx="122" cy="541"/>
                </a:xfrm>
              </p:grpSpPr>
              <p:sp>
                <p:nvSpPr>
                  <p:cNvPr id="20" name="Line 27"/>
                  <p:cNvSpPr>
                    <a:spLocks noChangeShapeType="1"/>
                  </p:cNvSpPr>
                  <p:nvPr/>
                </p:nvSpPr>
                <p:spPr bwMode="auto">
                  <a:xfrm flipV="1">
                    <a:off x="2450" y="2009"/>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1" name="Line 28"/>
                  <p:cNvSpPr>
                    <a:spLocks noChangeShapeType="1"/>
                  </p:cNvSpPr>
                  <p:nvPr/>
                </p:nvSpPr>
                <p:spPr bwMode="auto">
                  <a:xfrm flipH="1" flipV="1">
                    <a:off x="2449" y="2009"/>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2" name="Rectangle 29"/>
              <p:cNvSpPr>
                <a:spLocks noChangeArrowheads="1"/>
              </p:cNvSpPr>
              <p:nvPr/>
            </p:nvSpPr>
            <p:spPr bwMode="auto">
              <a:xfrm>
                <a:off x="3433763" y="4545013"/>
                <a:ext cx="1131887" cy="1516062"/>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23" name="Group 30"/>
              <p:cNvGrpSpPr>
                <a:grpSpLocks/>
              </p:cNvGrpSpPr>
              <p:nvPr/>
            </p:nvGrpSpPr>
            <p:grpSpPr bwMode="auto">
              <a:xfrm>
                <a:off x="3814763" y="4751388"/>
                <a:ext cx="363537" cy="1090612"/>
                <a:chOff x="2403" y="2993"/>
                <a:chExt cx="229" cy="687"/>
              </a:xfrm>
            </p:grpSpPr>
            <p:sp>
              <p:nvSpPr>
                <p:cNvPr id="24" name="AutoShape 31"/>
                <p:cNvSpPr>
                  <a:spLocks noChangeArrowheads="1"/>
                </p:cNvSpPr>
                <p:nvPr/>
              </p:nvSpPr>
              <p:spPr bwMode="auto">
                <a:xfrm>
                  <a:off x="2403" y="2993"/>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25" name="Group 32"/>
                <p:cNvGrpSpPr>
                  <a:grpSpLocks/>
                </p:cNvGrpSpPr>
                <p:nvPr/>
              </p:nvGrpSpPr>
              <p:grpSpPr bwMode="auto">
                <a:xfrm>
                  <a:off x="2451" y="3067"/>
                  <a:ext cx="122" cy="541"/>
                  <a:chOff x="2451" y="3067"/>
                  <a:chExt cx="122" cy="541"/>
                </a:xfrm>
              </p:grpSpPr>
              <p:sp>
                <p:nvSpPr>
                  <p:cNvPr id="26" name="Line 33"/>
                  <p:cNvSpPr>
                    <a:spLocks noChangeShapeType="1"/>
                  </p:cNvSpPr>
                  <p:nvPr/>
                </p:nvSpPr>
                <p:spPr bwMode="auto">
                  <a:xfrm flipV="1">
                    <a:off x="2451" y="3066"/>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7" name="Line 34"/>
                  <p:cNvSpPr>
                    <a:spLocks noChangeShapeType="1"/>
                  </p:cNvSpPr>
                  <p:nvPr/>
                </p:nvSpPr>
                <p:spPr bwMode="auto">
                  <a:xfrm flipH="1" flipV="1">
                    <a:off x="2450" y="3066"/>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28" name="Rectangle 35"/>
              <p:cNvSpPr>
                <a:spLocks noChangeArrowheads="1"/>
              </p:cNvSpPr>
              <p:nvPr/>
            </p:nvSpPr>
            <p:spPr bwMode="auto">
              <a:xfrm>
                <a:off x="5454650" y="3727450"/>
                <a:ext cx="1131888" cy="1516063"/>
              </a:xfrm>
              <a:prstGeom prst="rect">
                <a:avLst/>
              </a:prstGeom>
              <a:solidFill>
                <a:srgbClr val="99CC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29" name="Group 36"/>
              <p:cNvGrpSpPr>
                <a:grpSpLocks/>
              </p:cNvGrpSpPr>
              <p:nvPr/>
            </p:nvGrpSpPr>
            <p:grpSpPr bwMode="auto">
              <a:xfrm>
                <a:off x="5835650" y="3933825"/>
                <a:ext cx="363538" cy="1090613"/>
                <a:chOff x="3676" y="2478"/>
                <a:chExt cx="229" cy="687"/>
              </a:xfrm>
            </p:grpSpPr>
            <p:sp>
              <p:nvSpPr>
                <p:cNvPr id="30" name="AutoShape 37"/>
                <p:cNvSpPr>
                  <a:spLocks noChangeArrowheads="1"/>
                </p:cNvSpPr>
                <p:nvPr/>
              </p:nvSpPr>
              <p:spPr bwMode="auto">
                <a:xfrm>
                  <a:off x="3676" y="2478"/>
                  <a:ext cx="230" cy="688"/>
                </a:xfrm>
                <a:prstGeom prst="roundRect">
                  <a:avLst>
                    <a:gd name="adj" fmla="val 16667"/>
                  </a:avLst>
                </a:prstGeom>
                <a:noFill/>
                <a:ln w="9360">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grpSp>
              <p:nvGrpSpPr>
                <p:cNvPr id="31" name="Group 38"/>
                <p:cNvGrpSpPr>
                  <a:grpSpLocks/>
                </p:cNvGrpSpPr>
                <p:nvPr/>
              </p:nvGrpSpPr>
              <p:grpSpPr bwMode="auto">
                <a:xfrm>
                  <a:off x="3724" y="2552"/>
                  <a:ext cx="122" cy="541"/>
                  <a:chOff x="3724" y="2552"/>
                  <a:chExt cx="122" cy="541"/>
                </a:xfrm>
              </p:grpSpPr>
              <p:sp>
                <p:nvSpPr>
                  <p:cNvPr id="32" name="Line 39"/>
                  <p:cNvSpPr>
                    <a:spLocks noChangeShapeType="1"/>
                  </p:cNvSpPr>
                  <p:nvPr/>
                </p:nvSpPr>
                <p:spPr bwMode="auto">
                  <a:xfrm flipV="1">
                    <a:off x="3724" y="2551"/>
                    <a:ext cx="123"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3" name="Line 40"/>
                  <p:cNvSpPr>
                    <a:spLocks noChangeShapeType="1"/>
                  </p:cNvSpPr>
                  <p:nvPr/>
                </p:nvSpPr>
                <p:spPr bwMode="auto">
                  <a:xfrm flipH="1" flipV="1">
                    <a:off x="3723" y="2551"/>
                    <a:ext cx="125" cy="544"/>
                  </a:xfrm>
                  <a:prstGeom prst="line">
                    <a:avLst/>
                  </a:prstGeom>
                  <a:noFill/>
                  <a:ln w="9360">
                    <a:solidFill>
                      <a:srgbClr val="969696"/>
                    </a:solidFill>
                    <a:miter lim="800000"/>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34" name="Rectangle 41"/>
              <p:cNvSpPr>
                <a:spLocks noChangeArrowheads="1"/>
              </p:cNvSpPr>
              <p:nvPr/>
            </p:nvSpPr>
            <p:spPr bwMode="auto">
              <a:xfrm>
                <a:off x="6251575" y="4383088"/>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5" name="Rectangle 42"/>
              <p:cNvSpPr>
                <a:spLocks noChangeArrowheads="1"/>
              </p:cNvSpPr>
              <p:nvPr/>
            </p:nvSpPr>
            <p:spPr bwMode="auto">
              <a:xfrm>
                <a:off x="3475038" y="2921000"/>
                <a:ext cx="277812"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6" name="Rectangle 44"/>
              <p:cNvSpPr>
                <a:spLocks noChangeArrowheads="1"/>
              </p:cNvSpPr>
              <p:nvPr/>
            </p:nvSpPr>
            <p:spPr bwMode="auto">
              <a:xfrm>
                <a:off x="3475038" y="5427663"/>
                <a:ext cx="277812"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7" name="Rectangle 45"/>
              <p:cNvSpPr>
                <a:spLocks noChangeArrowheads="1"/>
              </p:cNvSpPr>
              <p:nvPr/>
            </p:nvSpPr>
            <p:spPr bwMode="auto">
              <a:xfrm>
                <a:off x="4248150" y="2924175"/>
                <a:ext cx="277813" cy="196850"/>
              </a:xfrm>
              <a:prstGeom prst="rect">
                <a:avLst/>
              </a:prstGeom>
              <a:solidFill>
                <a:srgbClr val="FF00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8" name="Rectangle 46"/>
              <p:cNvSpPr>
                <a:spLocks noChangeArrowheads="1"/>
              </p:cNvSpPr>
              <p:nvPr/>
            </p:nvSpPr>
            <p:spPr bwMode="auto">
              <a:xfrm>
                <a:off x="4251325" y="4962525"/>
                <a:ext cx="277813"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39" name="Rectangle 47"/>
              <p:cNvSpPr>
                <a:spLocks noChangeArrowheads="1"/>
              </p:cNvSpPr>
              <p:nvPr/>
            </p:nvSpPr>
            <p:spPr bwMode="auto">
              <a:xfrm>
                <a:off x="5483225" y="4075113"/>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40" name="Rectangle 48"/>
              <p:cNvSpPr>
                <a:spLocks noChangeArrowheads="1"/>
              </p:cNvSpPr>
              <p:nvPr/>
            </p:nvSpPr>
            <p:spPr bwMode="auto">
              <a:xfrm>
                <a:off x="5483225" y="4608513"/>
                <a:ext cx="277813" cy="196850"/>
              </a:xfrm>
              <a:prstGeom prst="rect">
                <a:avLst/>
              </a:prstGeom>
              <a:solidFill>
                <a:srgbClr val="FFFFFF"/>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41" name="Line 55"/>
              <p:cNvSpPr>
                <a:spLocks noChangeShapeType="1"/>
              </p:cNvSpPr>
              <p:nvPr/>
            </p:nvSpPr>
            <p:spPr bwMode="auto">
              <a:xfrm>
                <a:off x="3787775" y="3017838"/>
                <a:ext cx="460375" cy="1587"/>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2" name="Rectangle 60"/>
              <p:cNvSpPr>
                <a:spLocks noChangeArrowheads="1"/>
              </p:cNvSpPr>
              <p:nvPr/>
            </p:nvSpPr>
            <p:spPr bwMode="auto">
              <a:xfrm>
                <a:off x="3476625" y="4954588"/>
                <a:ext cx="277813" cy="196850"/>
              </a:xfrm>
              <a:prstGeom prst="rect">
                <a:avLst/>
              </a:prstGeom>
              <a:solidFill>
                <a:schemeClr val="bg1"/>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43" name="147 Elipse"/>
              <p:cNvSpPr>
                <a:spLocks noChangeAspect="1" noChangeArrowheads="1"/>
              </p:cNvSpPr>
              <p:nvPr/>
            </p:nvSpPr>
            <p:spPr bwMode="auto">
              <a:xfrm>
                <a:off x="2571750" y="2832100"/>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4" name="147 Elipse"/>
              <p:cNvSpPr>
                <a:spLocks noChangeAspect="1" noChangeArrowheads="1"/>
              </p:cNvSpPr>
              <p:nvPr/>
            </p:nvSpPr>
            <p:spPr bwMode="auto">
              <a:xfrm>
                <a:off x="2571750" y="32321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5" name="147 Elipse"/>
              <p:cNvSpPr>
                <a:spLocks noChangeAspect="1" noChangeArrowheads="1"/>
              </p:cNvSpPr>
              <p:nvPr/>
            </p:nvSpPr>
            <p:spPr bwMode="auto">
              <a:xfrm>
                <a:off x="2571750" y="371157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6" name="147 Elipse"/>
              <p:cNvSpPr>
                <a:spLocks noChangeAspect="1" noChangeArrowheads="1"/>
              </p:cNvSpPr>
              <p:nvPr/>
            </p:nvSpPr>
            <p:spPr bwMode="auto">
              <a:xfrm>
                <a:off x="2571750" y="4095750"/>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7" name="147 Elipse"/>
              <p:cNvSpPr>
                <a:spLocks noChangeAspect="1" noChangeArrowheads="1"/>
              </p:cNvSpPr>
              <p:nvPr/>
            </p:nvSpPr>
            <p:spPr bwMode="auto">
              <a:xfrm>
                <a:off x="2571750" y="4492625"/>
                <a:ext cx="360363" cy="360363"/>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8" name="147 Elipse"/>
              <p:cNvSpPr>
                <a:spLocks noChangeAspect="1" noChangeArrowheads="1"/>
              </p:cNvSpPr>
              <p:nvPr/>
            </p:nvSpPr>
            <p:spPr bwMode="auto">
              <a:xfrm>
                <a:off x="2571750" y="4897438"/>
                <a:ext cx="360363" cy="360362"/>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49" name="147 Elipse"/>
              <p:cNvSpPr>
                <a:spLocks noChangeAspect="1" noChangeArrowheads="1"/>
              </p:cNvSpPr>
              <p:nvPr/>
            </p:nvSpPr>
            <p:spPr bwMode="auto">
              <a:xfrm>
                <a:off x="2571750" y="5376863"/>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50" name="147 Elipse"/>
              <p:cNvSpPr>
                <a:spLocks noChangeAspect="1" noChangeArrowheads="1"/>
              </p:cNvSpPr>
              <p:nvPr/>
            </p:nvSpPr>
            <p:spPr bwMode="auto">
              <a:xfrm>
                <a:off x="2571750" y="5792788"/>
                <a:ext cx="360363" cy="35877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sp>
            <p:nvSpPr>
              <p:cNvPr id="51" name="Line 55"/>
              <p:cNvSpPr>
                <a:spLocks noChangeShapeType="1"/>
              </p:cNvSpPr>
              <p:nvPr/>
            </p:nvSpPr>
            <p:spPr bwMode="auto">
              <a:xfrm flipV="1">
                <a:off x="3786188" y="3135311"/>
                <a:ext cx="461961" cy="762001"/>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 name="AutoShape 58"/>
              <p:cNvSpPr>
                <a:spLocks noChangeArrowheads="1"/>
              </p:cNvSpPr>
              <p:nvPr/>
            </p:nvSpPr>
            <p:spPr bwMode="auto">
              <a:xfrm>
                <a:off x="5436394" y="2938688"/>
                <a:ext cx="1292225" cy="525463"/>
              </a:xfrm>
              <a:prstGeom prst="wedgeRectCallout">
                <a:avLst>
                  <a:gd name="adj1" fmla="val -130843"/>
                  <a:gd name="adj2" fmla="val -31324"/>
                </a:avLst>
              </a:prstGeom>
              <a:solidFill>
                <a:srgbClr val="FFFF99"/>
              </a:solidFill>
              <a:ln w="9360">
                <a:solidFill>
                  <a:srgbClr val="000000"/>
                </a:solidFill>
                <a:miter lim="800000"/>
                <a:headEnd/>
                <a:tailEnd/>
              </a:ln>
            </p:spPr>
            <p:txBody>
              <a:bodyPr lIns="90000" tIns="46800" rIns="90000" bIns="46800"/>
              <a:lstStyle>
                <a:lvl1pPr>
                  <a:spcBef>
                    <a:spcPts val="1500"/>
                  </a:spcBef>
                  <a:buClr>
                    <a:srgbClr val="10167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1pPr>
                <a:lvl2pPr marL="742950" indent="-285750">
                  <a:spcBef>
                    <a:spcPts val="125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10167F"/>
                    </a:solidFill>
                    <a:latin typeface="Corbel" charset="0"/>
                  </a:defRPr>
                </a:lvl2pPr>
                <a:lvl3pPr marL="1143000" indent="-228600">
                  <a:spcBef>
                    <a:spcPts val="15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10167F"/>
                    </a:solidFill>
                    <a:latin typeface="Corbel" charset="0"/>
                  </a:defRPr>
                </a:lvl3pPr>
                <a:lvl4pPr marL="1600200" indent="-228600">
                  <a:spcBef>
                    <a:spcPts val="1000"/>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10167F"/>
                    </a:solidFill>
                    <a:latin typeface="Corbel" charset="0"/>
                  </a:defRPr>
                </a:lvl4pPr>
                <a:lvl5pPr marL="2057400" indent="-228600">
                  <a:spcBef>
                    <a:spcPts val="875"/>
                  </a:spcBef>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10167F"/>
                    </a:solidFill>
                    <a:latin typeface="Corbel" charset="0"/>
                  </a:defRPr>
                </a:lvl9pPr>
              </a:lstStyle>
              <a:p>
                <a:pPr algn="ctr" eaLnBrk="1" hangingPunct="1">
                  <a:spcBef>
                    <a:spcPct val="0"/>
                  </a:spcBef>
                  <a:buClr>
                    <a:srgbClr val="000000"/>
                  </a:buClr>
                  <a:buFont typeface="Tahoma" charset="0"/>
                  <a:buNone/>
                </a:pPr>
                <a:r>
                  <a:rPr lang="en-US" altLang="x-none" sz="1100" b="1">
                    <a:solidFill>
                      <a:srgbClr val="000000"/>
                    </a:solidFill>
                    <a:latin typeface="Tahoma" charset="0"/>
                  </a:rPr>
                  <a:t>Root of Congestion</a:t>
                </a:r>
              </a:p>
            </p:txBody>
          </p:sp>
          <p:sp>
            <p:nvSpPr>
              <p:cNvPr id="53" name="Rectangle 52"/>
              <p:cNvSpPr>
                <a:spLocks noChangeArrowheads="1"/>
              </p:cNvSpPr>
              <p:nvPr/>
            </p:nvSpPr>
            <p:spPr bwMode="auto">
              <a:xfrm>
                <a:off x="3616325" y="49514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4" name="Rectangle 52"/>
              <p:cNvSpPr>
                <a:spLocks noChangeArrowheads="1"/>
              </p:cNvSpPr>
              <p:nvPr/>
            </p:nvSpPr>
            <p:spPr bwMode="auto">
              <a:xfrm>
                <a:off x="5624513" y="46085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5" name="Rectangle 52"/>
              <p:cNvSpPr>
                <a:spLocks noChangeArrowheads="1"/>
              </p:cNvSpPr>
              <p:nvPr/>
            </p:nvSpPr>
            <p:spPr bwMode="auto">
              <a:xfrm>
                <a:off x="4254499" y="4962525"/>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6" name="Rectangle 52"/>
              <p:cNvSpPr>
                <a:spLocks noChangeArrowheads="1"/>
              </p:cNvSpPr>
              <p:nvPr/>
            </p:nvSpPr>
            <p:spPr bwMode="auto">
              <a:xfrm>
                <a:off x="5624513" y="4075113"/>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7" name="Line 55"/>
              <p:cNvSpPr>
                <a:spLocks noChangeShapeType="1"/>
              </p:cNvSpPr>
              <p:nvPr/>
            </p:nvSpPr>
            <p:spPr bwMode="auto">
              <a:xfrm>
                <a:off x="5770564" y="4165599"/>
                <a:ext cx="481011" cy="327025"/>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8" name="Rectangle 52"/>
              <p:cNvSpPr>
                <a:spLocks noChangeArrowheads="1"/>
              </p:cNvSpPr>
              <p:nvPr/>
            </p:nvSpPr>
            <p:spPr bwMode="auto">
              <a:xfrm>
                <a:off x="6257131" y="4381500"/>
                <a:ext cx="136525" cy="196850"/>
              </a:xfrm>
              <a:prstGeom prst="rect">
                <a:avLst/>
              </a:prstGeom>
              <a:solidFill>
                <a:srgbClr val="00FF00"/>
              </a:solidFill>
              <a:ln w="9360">
                <a:solidFill>
                  <a:srgbClr val="000000"/>
                </a:solidFill>
                <a:miter lim="800000"/>
                <a:headEnd/>
                <a:tailEnd/>
              </a:ln>
            </p:spPr>
            <p:txBody>
              <a:bodyPr wrap="none" anchor="ct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_tradnl" altLang="x-none">
                  <a:solidFill>
                    <a:schemeClr val="bg1"/>
                  </a:solidFill>
                  <a:latin typeface="Arial" charset="0"/>
                </a:endParaRPr>
              </a:p>
            </p:txBody>
          </p:sp>
          <p:sp>
            <p:nvSpPr>
              <p:cNvPr id="59" name="Line 55"/>
              <p:cNvSpPr>
                <a:spLocks noChangeShapeType="1"/>
              </p:cNvSpPr>
              <p:nvPr/>
            </p:nvSpPr>
            <p:spPr bwMode="auto">
              <a:xfrm flipV="1">
                <a:off x="5789614" y="4545013"/>
                <a:ext cx="461961" cy="160337"/>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 name="Line 55"/>
              <p:cNvSpPr>
                <a:spLocks noChangeShapeType="1"/>
              </p:cNvSpPr>
              <p:nvPr/>
            </p:nvSpPr>
            <p:spPr bwMode="auto">
              <a:xfrm flipV="1">
                <a:off x="3821113" y="5049836"/>
                <a:ext cx="423862" cy="1"/>
              </a:xfrm>
              <a:prstGeom prst="line">
                <a:avLst/>
              </a:prstGeom>
              <a:noFill/>
              <a:ln w="50760">
                <a:solidFill>
                  <a:srgbClr val="339966"/>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22" name="Rectángulo 121"/>
            <p:cNvSpPr/>
            <p:nvPr/>
          </p:nvSpPr>
          <p:spPr>
            <a:xfrm>
              <a:off x="1411617" y="5812868"/>
              <a:ext cx="2331664" cy="369332"/>
            </a:xfrm>
            <a:prstGeom prst="rect">
              <a:avLst/>
            </a:prstGeom>
          </p:spPr>
          <p:txBody>
            <a:bodyPr wrap="none">
              <a:spAutoFit/>
            </a:bodyPr>
            <a:lstStyle/>
            <a:p>
              <a:r>
                <a:rPr lang="en-US" b="1"/>
                <a:t>In-network congestion</a:t>
              </a:r>
              <a:endParaRPr lang="en-GB" b="1"/>
            </a:p>
          </p:txBody>
        </p:sp>
        <p:sp>
          <p:nvSpPr>
            <p:cNvPr id="127" name="147 Elipse"/>
            <p:cNvSpPr>
              <a:spLocks noChangeAspect="1" noChangeArrowheads="1"/>
            </p:cNvSpPr>
            <p:nvPr/>
          </p:nvSpPr>
          <p:spPr bwMode="auto">
            <a:xfrm>
              <a:off x="4119659" y="4396181"/>
              <a:ext cx="276564" cy="275345"/>
            </a:xfrm>
            <a:prstGeom prst="ellipse">
              <a:avLst/>
            </a:prstGeom>
            <a:solidFill>
              <a:srgbClr val="FFA899"/>
            </a:solidFill>
            <a:ln w="9525">
              <a:solidFill>
                <a:schemeClr val="tx1"/>
              </a:solidFill>
              <a:round/>
              <a:headEnd/>
              <a:tailEnd/>
            </a:ln>
          </p:spPr>
          <p:txBody>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
                  <a:srgbClr val="BABABA"/>
                </a:buClr>
                <a:buFont typeface="Arial" charset="0"/>
                <a:buNone/>
              </a:pPr>
              <a:endParaRPr lang="es-ES" altLang="x-none">
                <a:solidFill>
                  <a:schemeClr val="bg1"/>
                </a:solidFill>
                <a:latin typeface="Arial" charset="0"/>
              </a:endParaRPr>
            </a:p>
          </p:txBody>
        </p:sp>
      </p:grpSp>
      <p:sp>
        <p:nvSpPr>
          <p:cNvPr id="60" name="Marcador de pie de página 59">
            <a:extLst>
              <a:ext uri="{FF2B5EF4-FFF2-40B4-BE49-F238E27FC236}">
                <a16:creationId xmlns:a16="http://schemas.microsoft.com/office/drawing/2014/main" id="{5F51D4AD-497E-0F4E-8817-239C4DA03733}"/>
              </a:ext>
            </a:extLst>
          </p:cNvPr>
          <p:cNvSpPr>
            <a:spLocks noGrp="1"/>
          </p:cNvSpPr>
          <p:nvPr>
            <p:ph type="ftr" sz="quarter" idx="3"/>
          </p:nvPr>
        </p:nvSpPr>
        <p:spPr/>
        <p:txBody>
          <a:bodyPr/>
          <a:lstStyle/>
          <a:p>
            <a:pPr algn="l"/>
            <a:r>
              <a:rPr lang="en-US" noProof="0"/>
              <a:t>J. Escudero-Sahuquillo et al. IETF-105, July 2019, Montreal, Canada</a:t>
            </a:r>
            <a:endParaRPr lang="en-US" noProof="0" dirty="0"/>
          </a:p>
        </p:txBody>
      </p:sp>
      <p:sp>
        <p:nvSpPr>
          <p:cNvPr id="92" name="Marcador de número de diapositiva 91">
            <a:extLst>
              <a:ext uri="{FF2B5EF4-FFF2-40B4-BE49-F238E27FC236}">
                <a16:creationId xmlns:a16="http://schemas.microsoft.com/office/drawing/2014/main" id="{D6652255-B973-2343-8088-98DB4A22FD26}"/>
              </a:ext>
            </a:extLst>
          </p:cNvPr>
          <p:cNvSpPr>
            <a:spLocks noGrp="1"/>
          </p:cNvSpPr>
          <p:nvPr>
            <p:ph type="sldNum" sz="quarter" idx="4"/>
          </p:nvPr>
        </p:nvSpPr>
        <p:spPr/>
        <p:txBody>
          <a:bodyPr/>
          <a:lstStyle/>
          <a:p>
            <a:fld id="{872F1B08-9AA2-804F-9049-0CF613FEDB92}" type="slidenum">
              <a:rPr lang="en-US" noProof="0" smtClean="0"/>
              <a:pPr/>
              <a:t>23</a:t>
            </a:fld>
            <a:endParaRPr lang="en-US" noProof="0"/>
          </a:p>
        </p:txBody>
      </p:sp>
      <p:sp>
        <p:nvSpPr>
          <p:cNvPr id="124" name="Rectángulo 123">
            <a:extLst>
              <a:ext uri="{FF2B5EF4-FFF2-40B4-BE49-F238E27FC236}">
                <a16:creationId xmlns:a16="http://schemas.microsoft.com/office/drawing/2014/main" id="{0E9B7730-65A0-534B-BF71-15256CB6604A}"/>
              </a:ext>
            </a:extLst>
          </p:cNvPr>
          <p:cNvSpPr/>
          <p:nvPr/>
        </p:nvSpPr>
        <p:spPr>
          <a:xfrm>
            <a:off x="5763307" y="2946630"/>
            <a:ext cx="603049"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First</a:t>
            </a:r>
          </a:p>
          <a:p>
            <a:pPr algn="ctr"/>
            <a:r>
              <a:rPr lang="en-US" sz="1200" b="1" dirty="0">
                <a:latin typeface="Arial" panose="020B0604020202020204" pitchFamily="34" charset="0"/>
                <a:cs typeface="Arial" panose="020B0604020202020204" pitchFamily="34" charset="0"/>
              </a:rPr>
              <a:t>Stage</a:t>
            </a:r>
          </a:p>
        </p:txBody>
      </p:sp>
      <p:sp>
        <p:nvSpPr>
          <p:cNvPr id="126" name="Rectángulo 125">
            <a:extLst>
              <a:ext uri="{FF2B5EF4-FFF2-40B4-BE49-F238E27FC236}">
                <a16:creationId xmlns:a16="http://schemas.microsoft.com/office/drawing/2014/main" id="{AD044296-951F-5B40-A3EC-4E5A03014ABC}"/>
              </a:ext>
            </a:extLst>
          </p:cNvPr>
          <p:cNvSpPr/>
          <p:nvPr/>
        </p:nvSpPr>
        <p:spPr>
          <a:xfrm>
            <a:off x="7322916" y="2951295"/>
            <a:ext cx="740908"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Second</a:t>
            </a:r>
          </a:p>
          <a:p>
            <a:pPr algn="ctr"/>
            <a:r>
              <a:rPr lang="en-US" sz="1200" b="1" dirty="0">
                <a:latin typeface="Arial" panose="020B0604020202020204" pitchFamily="34" charset="0"/>
                <a:cs typeface="Arial" panose="020B0604020202020204" pitchFamily="34" charset="0"/>
              </a:rPr>
              <a:t>Stage</a:t>
            </a:r>
          </a:p>
        </p:txBody>
      </p:sp>
      <p:sp>
        <p:nvSpPr>
          <p:cNvPr id="130" name="Rectángulo 129">
            <a:extLst>
              <a:ext uri="{FF2B5EF4-FFF2-40B4-BE49-F238E27FC236}">
                <a16:creationId xmlns:a16="http://schemas.microsoft.com/office/drawing/2014/main" id="{488C5F9D-427E-4E4E-A93C-26793CFF8A04}"/>
              </a:ext>
            </a:extLst>
          </p:cNvPr>
          <p:cNvSpPr/>
          <p:nvPr/>
        </p:nvSpPr>
        <p:spPr>
          <a:xfrm>
            <a:off x="1436592" y="2979570"/>
            <a:ext cx="603049"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First</a:t>
            </a:r>
          </a:p>
          <a:p>
            <a:pPr algn="ctr"/>
            <a:r>
              <a:rPr lang="en-US" sz="1200" b="1" dirty="0">
                <a:latin typeface="Arial" panose="020B0604020202020204" pitchFamily="34" charset="0"/>
                <a:cs typeface="Arial" panose="020B0604020202020204" pitchFamily="34" charset="0"/>
              </a:rPr>
              <a:t>Stage</a:t>
            </a:r>
          </a:p>
        </p:txBody>
      </p:sp>
      <p:sp>
        <p:nvSpPr>
          <p:cNvPr id="131" name="Rectángulo 130">
            <a:extLst>
              <a:ext uri="{FF2B5EF4-FFF2-40B4-BE49-F238E27FC236}">
                <a16:creationId xmlns:a16="http://schemas.microsoft.com/office/drawing/2014/main" id="{6215514A-25C8-3644-ADDD-273F428DACBC}"/>
              </a:ext>
            </a:extLst>
          </p:cNvPr>
          <p:cNvSpPr/>
          <p:nvPr/>
        </p:nvSpPr>
        <p:spPr>
          <a:xfrm>
            <a:off x="2996201" y="2984235"/>
            <a:ext cx="740908" cy="461665"/>
          </a:xfrm>
          <a:prstGeom prst="rect">
            <a:avLst/>
          </a:prstGeom>
        </p:spPr>
        <p:txBody>
          <a:bodyPr wrap="none">
            <a:spAutoFit/>
          </a:bodyPr>
          <a:lstStyle/>
          <a:p>
            <a:pPr algn="ctr"/>
            <a:r>
              <a:rPr lang="en-US" sz="1200" b="1" dirty="0">
                <a:latin typeface="Arial" panose="020B0604020202020204" pitchFamily="34" charset="0"/>
                <a:cs typeface="Arial" panose="020B0604020202020204" pitchFamily="34" charset="0"/>
              </a:rPr>
              <a:t>Second</a:t>
            </a:r>
          </a:p>
          <a:p>
            <a:pPr algn="ctr"/>
            <a:r>
              <a:rPr lang="en-US" sz="1200" b="1" dirty="0">
                <a:latin typeface="Arial" panose="020B0604020202020204" pitchFamily="34" charset="0"/>
                <a:cs typeface="Arial" panose="020B0604020202020204" pitchFamily="34" charset="0"/>
              </a:rPr>
              <a:t>Stage</a:t>
            </a:r>
          </a:p>
        </p:txBody>
      </p:sp>
    </p:spTree>
    <p:extLst>
      <p:ext uri="{BB962C8B-B14F-4D97-AF65-F5344CB8AC3E}">
        <p14:creationId xmlns:p14="http://schemas.microsoft.com/office/powerpoint/2010/main" val="190035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b="1" dirty="0"/>
              <a:t>Motivation</a:t>
            </a:r>
            <a:br>
              <a:rPr lang="en-GB" dirty="0"/>
            </a:br>
            <a:r>
              <a:rPr lang="en-GB" sz="3100" b="1" u="sng" dirty="0"/>
              <a:t>Traditional approaches</a:t>
            </a:r>
            <a:endParaRPr lang="en-GB" sz="3100" b="1" dirty="0">
              <a:solidFill>
                <a:schemeClr val="accent1">
                  <a:lumMod val="60000"/>
                  <a:lumOff val="40000"/>
                </a:schemeClr>
              </a:solidFill>
            </a:endParaRPr>
          </a:p>
        </p:txBody>
      </p:sp>
      <p:sp>
        <p:nvSpPr>
          <p:cNvPr id="3" name="Marcador de contenido 2"/>
          <p:cNvSpPr>
            <a:spLocks noGrp="1"/>
          </p:cNvSpPr>
          <p:nvPr>
            <p:ph idx="1"/>
          </p:nvPr>
        </p:nvSpPr>
        <p:spPr>
          <a:xfrm>
            <a:off x="515651" y="1768610"/>
            <a:ext cx="8069036" cy="1777546"/>
          </a:xfrm>
        </p:spPr>
        <p:txBody>
          <a:bodyPr>
            <a:normAutofit fontScale="85000" lnSpcReduction="10000"/>
          </a:bodyPr>
          <a:lstStyle/>
          <a:p>
            <a:r>
              <a:rPr lang="en-US" u="sng" dirty="0"/>
              <a:t>Load balancing</a:t>
            </a:r>
            <a:r>
              <a:rPr lang="en-US" dirty="0"/>
              <a:t>: </a:t>
            </a:r>
            <a:r>
              <a:rPr lang="en-US" b="1" dirty="0"/>
              <a:t>spread traffic flows across the multiple paths </a:t>
            </a:r>
            <a:r>
              <a:rPr lang="en-US" dirty="0"/>
              <a:t>in order to balance the load and hopefully avoid congestion.</a:t>
            </a:r>
          </a:p>
          <a:p>
            <a:r>
              <a:rPr lang="en-US" u="sng" dirty="0"/>
              <a:t>ECN + PFC </a:t>
            </a:r>
            <a:r>
              <a:rPr lang="en-US" dirty="0"/>
              <a:t>react to congestion using and smart buffer management in an attempt </a:t>
            </a:r>
            <a:r>
              <a:rPr lang="en-US" b="1" dirty="0"/>
              <a:t>to eliminate the congestion tree.</a:t>
            </a:r>
            <a:endParaRPr lang="en-GB" b="1" dirty="0"/>
          </a:p>
        </p:txBody>
      </p:sp>
      <p:sp>
        <p:nvSpPr>
          <p:cNvPr id="60" name="Marcador de pie de página 59">
            <a:extLst>
              <a:ext uri="{FF2B5EF4-FFF2-40B4-BE49-F238E27FC236}">
                <a16:creationId xmlns:a16="http://schemas.microsoft.com/office/drawing/2014/main" id="{5F51D4AD-497E-0F4E-8817-239C4DA03733}"/>
              </a:ext>
            </a:extLst>
          </p:cNvPr>
          <p:cNvSpPr>
            <a:spLocks noGrp="1"/>
          </p:cNvSpPr>
          <p:nvPr>
            <p:ph type="ftr" sz="quarter" idx="3"/>
          </p:nvPr>
        </p:nvSpPr>
        <p:spPr/>
        <p:txBody>
          <a:bodyPr/>
          <a:lstStyle/>
          <a:p>
            <a:pPr algn="l"/>
            <a:r>
              <a:rPr lang="en-US" noProof="0"/>
              <a:t>J. Escudero-Sahuquillo et al. IETF-105, July 2019, Montreal, Canada</a:t>
            </a:r>
          </a:p>
        </p:txBody>
      </p:sp>
      <p:sp>
        <p:nvSpPr>
          <p:cNvPr id="92" name="Marcador de número de diapositiva 91">
            <a:extLst>
              <a:ext uri="{FF2B5EF4-FFF2-40B4-BE49-F238E27FC236}">
                <a16:creationId xmlns:a16="http://schemas.microsoft.com/office/drawing/2014/main" id="{D6652255-B973-2343-8088-98DB4A22FD26}"/>
              </a:ext>
            </a:extLst>
          </p:cNvPr>
          <p:cNvSpPr>
            <a:spLocks noGrp="1"/>
          </p:cNvSpPr>
          <p:nvPr>
            <p:ph type="sldNum" sz="quarter" idx="4"/>
          </p:nvPr>
        </p:nvSpPr>
        <p:spPr/>
        <p:txBody>
          <a:bodyPr/>
          <a:lstStyle/>
          <a:p>
            <a:fld id="{872F1B08-9AA2-804F-9049-0CF613FEDB92}" type="slidenum">
              <a:rPr lang="en-US" noProof="0" smtClean="0"/>
              <a:pPr/>
              <a:t>24</a:t>
            </a:fld>
            <a:endParaRPr lang="en-US" noProof="0"/>
          </a:p>
        </p:txBody>
      </p:sp>
      <p:graphicFrame>
        <p:nvGraphicFramePr>
          <p:cNvPr id="132" name="Table 96">
            <a:extLst>
              <a:ext uri="{FF2B5EF4-FFF2-40B4-BE49-F238E27FC236}">
                <a16:creationId xmlns:a16="http://schemas.microsoft.com/office/drawing/2014/main" id="{A704FCAF-2259-BA45-99F6-B0319C68AAB8}"/>
              </a:ext>
            </a:extLst>
          </p:cNvPr>
          <p:cNvGraphicFramePr>
            <a:graphicFrameLocks noGrp="1"/>
          </p:cNvGraphicFramePr>
          <p:nvPr/>
        </p:nvGraphicFramePr>
        <p:xfrm>
          <a:off x="628650" y="3684269"/>
          <a:ext cx="7843038" cy="2595880"/>
        </p:xfrm>
        <a:graphic>
          <a:graphicData uri="http://schemas.openxmlformats.org/drawingml/2006/table">
            <a:tbl>
              <a:tblPr firstRow="1" bandRow="1">
                <a:tableStyleId>{5940675A-B579-460E-94D1-54222C63F5DA}</a:tableStyleId>
              </a:tblPr>
              <a:tblGrid>
                <a:gridCol w="2153009">
                  <a:extLst>
                    <a:ext uri="{9D8B030D-6E8A-4147-A177-3AD203B41FA5}">
                      <a16:colId xmlns:a16="http://schemas.microsoft.com/office/drawing/2014/main" val="667057395"/>
                    </a:ext>
                  </a:extLst>
                </a:gridCol>
                <a:gridCol w="1979525">
                  <a:extLst>
                    <a:ext uri="{9D8B030D-6E8A-4147-A177-3AD203B41FA5}">
                      <a16:colId xmlns:a16="http://schemas.microsoft.com/office/drawing/2014/main" val="1314914796"/>
                    </a:ext>
                  </a:extLst>
                </a:gridCol>
                <a:gridCol w="3710504">
                  <a:extLst>
                    <a:ext uri="{9D8B030D-6E8A-4147-A177-3AD203B41FA5}">
                      <a16:colId xmlns:a16="http://schemas.microsoft.com/office/drawing/2014/main" val="3397213080"/>
                    </a:ext>
                  </a:extLst>
                </a:gridCol>
              </a:tblGrid>
              <a:tr h="370840">
                <a:tc>
                  <a:txBody>
                    <a:bodyPr/>
                    <a:lstStyle/>
                    <a:p>
                      <a:pPr algn="ctr"/>
                      <a:r>
                        <a:rPr lang="en-US" sz="1800" b="1" dirty="0"/>
                        <a:t>Current solution</a:t>
                      </a:r>
                    </a:p>
                  </a:txBody>
                  <a:tcPr>
                    <a:solidFill>
                      <a:schemeClr val="accent1">
                        <a:lumMod val="40000"/>
                        <a:lumOff val="60000"/>
                      </a:schemeClr>
                    </a:solidFill>
                  </a:tcPr>
                </a:tc>
                <a:tc>
                  <a:txBody>
                    <a:bodyPr/>
                    <a:lstStyle/>
                    <a:p>
                      <a:pPr algn="ctr"/>
                      <a:r>
                        <a:rPr lang="en-US" sz="1800" b="1" dirty="0"/>
                        <a:t>Pros</a:t>
                      </a:r>
                    </a:p>
                  </a:txBody>
                  <a:tcPr>
                    <a:solidFill>
                      <a:schemeClr val="accent1">
                        <a:lumMod val="40000"/>
                        <a:lumOff val="60000"/>
                      </a:schemeClr>
                    </a:solidFill>
                  </a:tcPr>
                </a:tc>
                <a:tc>
                  <a:txBody>
                    <a:bodyPr/>
                    <a:lstStyle/>
                    <a:p>
                      <a:pPr algn="ctr"/>
                      <a:r>
                        <a:rPr lang="en-US" sz="1800" b="1" dirty="0"/>
                        <a:t>Cons</a:t>
                      </a:r>
                    </a:p>
                  </a:txBody>
                  <a:tcPr>
                    <a:solidFill>
                      <a:schemeClr val="accent1">
                        <a:lumMod val="40000"/>
                        <a:lumOff val="60000"/>
                      </a:schemeClr>
                    </a:solidFill>
                  </a:tcPr>
                </a:tc>
                <a:extLst>
                  <a:ext uri="{0D108BD9-81ED-4DB2-BD59-A6C34878D82A}">
                    <a16:rowId xmlns:a16="http://schemas.microsoft.com/office/drawing/2014/main" val="1472241901"/>
                  </a:ext>
                </a:extLst>
              </a:tr>
              <a:tr h="370840">
                <a:tc>
                  <a:txBody>
                    <a:bodyPr/>
                    <a:lstStyle/>
                    <a:p>
                      <a:pPr algn="ctr"/>
                      <a:r>
                        <a:rPr lang="en-US" sz="1600" b="1" dirty="0"/>
                        <a:t>ECMP </a:t>
                      </a:r>
                    </a:p>
                    <a:p>
                      <a:pPr algn="ctr"/>
                      <a:r>
                        <a:rPr lang="en-US" sz="1600" b="1" dirty="0"/>
                        <a:t>Load-balancing</a:t>
                      </a:r>
                    </a:p>
                  </a:txBody>
                  <a:tcPr anchor="ctr"/>
                </a:tc>
                <a:tc>
                  <a:txBody>
                    <a:bodyPr/>
                    <a:lstStyle/>
                    <a:p>
                      <a:pPr marL="0" indent="0" algn="ctr">
                        <a:buFont typeface="Arial" panose="020B0604020202020204" pitchFamily="34" charset="0"/>
                        <a:buNone/>
                      </a:pPr>
                      <a:r>
                        <a:rPr lang="en-US" sz="1600" dirty="0"/>
                        <a:t>Exists and is easy</a:t>
                      </a:r>
                    </a:p>
                  </a:txBody>
                  <a:tcPr anchor="ctr"/>
                </a:tc>
                <a:tc>
                  <a:txBody>
                    <a:bodyPr/>
                    <a:lstStyle/>
                    <a:p>
                      <a:pPr marL="134938" indent="-134938">
                        <a:buFont typeface="Arial" panose="020B0604020202020204" pitchFamily="34" charset="0"/>
                        <a:buChar char="•"/>
                        <a:tabLst/>
                      </a:pPr>
                      <a:r>
                        <a:rPr lang="en-US" sz="1600" dirty="0"/>
                        <a:t>Not congestion aware</a:t>
                      </a:r>
                    </a:p>
                    <a:p>
                      <a:pPr marL="134938" indent="-134938">
                        <a:buFont typeface="Arial" panose="020B0604020202020204" pitchFamily="34" charset="0"/>
                        <a:buChar char="•"/>
                        <a:tabLst/>
                      </a:pPr>
                      <a:r>
                        <a:rPr lang="en-US" sz="1600" dirty="0"/>
                        <a:t>Not flow-type aware</a:t>
                      </a:r>
                    </a:p>
                    <a:p>
                      <a:pPr marL="134938" indent="-134938">
                        <a:buFont typeface="Arial" panose="020B0604020202020204" pitchFamily="34" charset="0"/>
                        <a:buChar char="•"/>
                        <a:tabLst/>
                      </a:pPr>
                      <a:r>
                        <a:rPr lang="en-US" sz="1600" b="1" dirty="0"/>
                        <a:t>Doesn’t help incast congestion</a:t>
                      </a:r>
                    </a:p>
                  </a:txBody>
                  <a:tcPr/>
                </a:tc>
                <a:extLst>
                  <a:ext uri="{0D108BD9-81ED-4DB2-BD59-A6C34878D82A}">
                    <a16:rowId xmlns:a16="http://schemas.microsoft.com/office/drawing/2014/main" val="3139792869"/>
                  </a:ext>
                </a:extLst>
              </a:tr>
              <a:tr h="370840">
                <a:tc>
                  <a:txBody>
                    <a:bodyPr/>
                    <a:lstStyle/>
                    <a:p>
                      <a:pPr algn="ctr"/>
                      <a:r>
                        <a:rPr lang="en-US" sz="1600" b="1" dirty="0"/>
                        <a:t>ECN</a:t>
                      </a:r>
                    </a:p>
                  </a:txBody>
                  <a:tcPr anchor="ctr"/>
                </a:tc>
                <a:tc>
                  <a:txBody>
                    <a:bodyPr/>
                    <a:lstStyle/>
                    <a:p>
                      <a:pPr marL="0" indent="0" algn="ctr">
                        <a:buFont typeface="Arial" panose="020B0604020202020204" pitchFamily="34" charset="0"/>
                        <a:buNone/>
                      </a:pPr>
                      <a:r>
                        <a:rPr lang="en-US" sz="1600" dirty="0"/>
                        <a:t>Exists and is easy</a:t>
                      </a:r>
                    </a:p>
                  </a:txBody>
                  <a:tcPr anchor="ctr"/>
                </a:tc>
                <a:tc>
                  <a:txBody>
                    <a:bodyPr/>
                    <a:lstStyle/>
                    <a:p>
                      <a:pPr marL="134938" indent="-134938">
                        <a:buFont typeface="Arial" panose="020B0604020202020204" pitchFamily="34" charset="0"/>
                        <a:buChar char="•"/>
                        <a:tabLst/>
                      </a:pPr>
                      <a:r>
                        <a:rPr lang="en-US" sz="1600" b="1" dirty="0"/>
                        <a:t>Long reaction time in DCNs</a:t>
                      </a:r>
                    </a:p>
                    <a:p>
                      <a:pPr marL="134938" indent="-134938">
                        <a:buFont typeface="Arial" panose="020B0604020202020204" pitchFamily="34" charset="0"/>
                        <a:buChar char="•"/>
                        <a:tabLst/>
                      </a:pPr>
                      <a:r>
                        <a:rPr lang="en-US" sz="1600" dirty="0"/>
                        <a:t>Limited information from the switch</a:t>
                      </a:r>
                    </a:p>
                    <a:p>
                      <a:pPr marL="134938" indent="-134938">
                        <a:buFont typeface="Arial" panose="020B0604020202020204" pitchFamily="34" charset="0"/>
                        <a:buChar char="•"/>
                        <a:tabLst/>
                      </a:pPr>
                      <a:r>
                        <a:rPr lang="en-US" sz="1600" dirty="0"/>
                        <a:t>Un(not-well)defined for non-TCP use</a:t>
                      </a:r>
                    </a:p>
                  </a:txBody>
                  <a:tcPr/>
                </a:tc>
                <a:extLst>
                  <a:ext uri="{0D108BD9-81ED-4DB2-BD59-A6C34878D82A}">
                    <a16:rowId xmlns:a16="http://schemas.microsoft.com/office/drawing/2014/main" val="2357160739"/>
                  </a:ext>
                </a:extLst>
              </a:tr>
              <a:tr h="370840">
                <a:tc>
                  <a:txBody>
                    <a:bodyPr/>
                    <a:lstStyle/>
                    <a:p>
                      <a:pPr algn="ctr"/>
                      <a:r>
                        <a:rPr lang="en-US" sz="1600" b="1" dirty="0"/>
                        <a:t>ECN + PFC (lossless)</a:t>
                      </a:r>
                    </a:p>
                  </a:txBody>
                  <a:tcPr anchor="ctr"/>
                </a:tc>
                <a:tc>
                  <a:txBody>
                    <a:bodyPr/>
                    <a:lstStyle/>
                    <a:p>
                      <a:pPr marL="0" indent="0" algn="ctr">
                        <a:buFont typeface="Arial" panose="020B0604020202020204" pitchFamily="34" charset="0"/>
                        <a:buNone/>
                      </a:pPr>
                      <a:r>
                        <a:rPr lang="en-US" sz="1600" dirty="0"/>
                        <a:t>Exists</a:t>
                      </a:r>
                    </a:p>
                  </a:txBody>
                  <a:tcPr anchor="ctr"/>
                </a:tc>
                <a:tc>
                  <a:txBody>
                    <a:bodyPr/>
                    <a:lstStyle/>
                    <a:p>
                      <a:pPr marL="134938" indent="-134938">
                        <a:buFont typeface="Arial" panose="020B0604020202020204" pitchFamily="34" charset="0"/>
                        <a:buChar char="•"/>
                        <a:tabLst/>
                      </a:pPr>
                      <a:r>
                        <a:rPr lang="en-US" sz="1600" b="1" dirty="0"/>
                        <a:t>Congestion spreading </a:t>
                      </a:r>
                      <a:r>
                        <a:rPr lang="en-US" sz="1600" dirty="0">
                          <a:sym typeface="Wingdings" pitchFamily="2" charset="2"/>
                        </a:rPr>
                        <a:t> </a:t>
                      </a:r>
                      <a:r>
                        <a:rPr lang="en-US" sz="1600" dirty="0" err="1">
                          <a:sym typeface="Wingdings" pitchFamily="2" charset="2"/>
                        </a:rPr>
                        <a:t>HoL</a:t>
                      </a:r>
                      <a:r>
                        <a:rPr lang="en-US" sz="1600" dirty="0">
                          <a:sym typeface="Wingdings" pitchFamily="2" charset="2"/>
                        </a:rPr>
                        <a:t> blocking</a:t>
                      </a:r>
                      <a:endParaRPr lang="en-US" sz="1600" dirty="0"/>
                    </a:p>
                    <a:p>
                      <a:pPr marL="134938" indent="-134938">
                        <a:buFont typeface="Arial" panose="020B0604020202020204" pitchFamily="34" charset="0"/>
                        <a:buChar char="•"/>
                        <a:tabLst/>
                      </a:pPr>
                      <a:r>
                        <a:rPr lang="en-US" sz="1600" b="1" dirty="0"/>
                        <a:t>Hard to configure and tune</a:t>
                      </a:r>
                    </a:p>
                  </a:txBody>
                  <a:tcPr/>
                </a:tc>
                <a:extLst>
                  <a:ext uri="{0D108BD9-81ED-4DB2-BD59-A6C34878D82A}">
                    <a16:rowId xmlns:a16="http://schemas.microsoft.com/office/drawing/2014/main" val="3868072008"/>
                  </a:ext>
                </a:extLst>
              </a:tr>
            </a:tbl>
          </a:graphicData>
        </a:graphic>
      </p:graphicFrame>
    </p:spTree>
    <p:extLst>
      <p:ext uri="{BB962C8B-B14F-4D97-AF65-F5344CB8AC3E}">
        <p14:creationId xmlns:p14="http://schemas.microsoft.com/office/powerpoint/2010/main" val="56892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8A265-141E-D446-AB1D-BDF5CDFCA52A}"/>
              </a:ext>
            </a:extLst>
          </p:cNvPr>
          <p:cNvSpPr>
            <a:spLocks noGrp="1"/>
          </p:cNvSpPr>
          <p:nvPr>
            <p:ph type="title"/>
          </p:nvPr>
        </p:nvSpPr>
        <p:spPr>
          <a:xfrm>
            <a:off x="628650" y="365126"/>
            <a:ext cx="7886700" cy="1325563"/>
          </a:xfrm>
        </p:spPr>
        <p:txBody>
          <a:bodyPr/>
          <a:lstStyle/>
          <a:p>
            <a:r>
              <a:rPr lang="en-US" b="1" dirty="0"/>
              <a:t>Problems with current CC </a:t>
            </a:r>
            <a:br>
              <a:rPr lang="en-US" sz="4000" b="1" dirty="0"/>
            </a:br>
            <a:r>
              <a:rPr lang="en-US" sz="3100" b="1" u="sng" dirty="0"/>
              <a:t>Consequences</a:t>
            </a:r>
          </a:p>
        </p:txBody>
      </p:sp>
      <p:sp>
        <p:nvSpPr>
          <p:cNvPr id="3" name="Marcador de contenido 2">
            <a:extLst>
              <a:ext uri="{FF2B5EF4-FFF2-40B4-BE49-F238E27FC236}">
                <a16:creationId xmlns:a16="http://schemas.microsoft.com/office/drawing/2014/main" id="{5D6B1610-0B3E-B04F-A6DB-2258E14F2698}"/>
              </a:ext>
            </a:extLst>
          </p:cNvPr>
          <p:cNvSpPr>
            <a:spLocks noGrp="1"/>
          </p:cNvSpPr>
          <p:nvPr>
            <p:ph idx="1"/>
          </p:nvPr>
        </p:nvSpPr>
        <p:spPr>
          <a:xfrm>
            <a:off x="628650" y="1690689"/>
            <a:ext cx="7886700" cy="4610720"/>
          </a:xfrm>
        </p:spPr>
        <p:txBody>
          <a:bodyPr>
            <a:normAutofit/>
          </a:bodyPr>
          <a:lstStyle/>
          <a:p>
            <a:r>
              <a:rPr lang="en-US" dirty="0"/>
              <a:t>Closed-loop control system with long delay in the feedback chain:</a:t>
            </a:r>
          </a:p>
          <a:p>
            <a:pPr lvl="1"/>
            <a:r>
              <a:rPr lang="en-US" dirty="0"/>
              <a:t>The delay from congestion detection to actual traffic throttling can be very long.</a:t>
            </a:r>
          </a:p>
          <a:p>
            <a:pPr lvl="1"/>
            <a:r>
              <a:rPr lang="en-US" dirty="0"/>
              <a:t>Depending on the DCN topology diameter and routing, this delay may be even worse.</a:t>
            </a:r>
          </a:p>
          <a:p>
            <a:r>
              <a:rPr lang="en-US" dirty="0"/>
              <a:t>By the time the source NIC reacts, the congestion tree has grown significantly:</a:t>
            </a:r>
          </a:p>
          <a:p>
            <a:pPr lvl="1"/>
            <a:r>
              <a:rPr lang="en-US" dirty="0"/>
              <a:t>When delayed congestion notifications reach the NIC, then the throttling has to be more aggressive to reduce the already formed congestion tree.</a:t>
            </a:r>
          </a:p>
        </p:txBody>
      </p:sp>
      <p:sp>
        <p:nvSpPr>
          <p:cNvPr id="4" name="Marcador de pie de página 3">
            <a:extLst>
              <a:ext uri="{FF2B5EF4-FFF2-40B4-BE49-F238E27FC236}">
                <a16:creationId xmlns:a16="http://schemas.microsoft.com/office/drawing/2014/main" id="{9D43C775-5CD4-CD4B-9A61-ACC7BB02D018}"/>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C8C370F8-A930-EE44-A0E0-A9794EE0BB89}"/>
              </a:ext>
            </a:extLst>
          </p:cNvPr>
          <p:cNvSpPr>
            <a:spLocks noGrp="1"/>
          </p:cNvSpPr>
          <p:nvPr>
            <p:ph type="sldNum" sz="quarter" idx="4"/>
          </p:nvPr>
        </p:nvSpPr>
        <p:spPr/>
        <p:txBody>
          <a:bodyPr/>
          <a:lstStyle/>
          <a:p>
            <a:fld id="{872F1B08-9AA2-804F-9049-0CF613FEDB92}" type="slidenum">
              <a:rPr lang="en-US" noProof="0" smtClean="0"/>
              <a:pPr/>
              <a:t>25</a:t>
            </a:fld>
            <a:endParaRPr lang="en-US" noProof="0"/>
          </a:p>
        </p:txBody>
      </p:sp>
    </p:spTree>
    <p:extLst>
      <p:ext uri="{BB962C8B-B14F-4D97-AF65-F5344CB8AC3E}">
        <p14:creationId xmlns:p14="http://schemas.microsoft.com/office/powerpoint/2010/main" val="247514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AACEE5-EBA0-874C-9F8F-41AAC448AFCD}"/>
              </a:ext>
            </a:extLst>
          </p:cNvPr>
          <p:cNvSpPr>
            <a:spLocks noGrp="1"/>
          </p:cNvSpPr>
          <p:nvPr>
            <p:ph idx="1"/>
          </p:nvPr>
        </p:nvSpPr>
        <p:spPr/>
        <p:txBody>
          <a:bodyPr>
            <a:normAutofit fontScale="92500" lnSpcReduction="10000"/>
          </a:bodyPr>
          <a:lstStyle/>
          <a:p>
            <a:r>
              <a:rPr lang="en-US" dirty="0"/>
              <a:t>Reaction based on possibly obsolete information:</a:t>
            </a:r>
          </a:p>
          <a:p>
            <a:pPr lvl="1"/>
            <a:r>
              <a:rPr lang="en-US" dirty="0"/>
              <a:t>Throttling at NICs may be disproportional with the network traffic status.</a:t>
            </a:r>
          </a:p>
          <a:p>
            <a:pPr lvl="1"/>
            <a:r>
              <a:rPr lang="en-US" dirty="0"/>
              <a:t>By the time the closed-loop mechanism actually reacts at NICs the congestion trees may have evolved (movable roots and branches).</a:t>
            </a:r>
          </a:p>
          <a:p>
            <a:r>
              <a:rPr lang="en-US" dirty="0"/>
              <a:t>Overreaction due to delayed notifications</a:t>
            </a:r>
          </a:p>
          <a:p>
            <a:pPr lvl="1"/>
            <a:r>
              <a:rPr lang="en-US" dirty="0"/>
              <a:t>Aggressive throttling causes that flows throughput may be reduced excessively when congestion trees are disappearing or moving.</a:t>
            </a:r>
          </a:p>
          <a:p>
            <a:pPr lvl="1"/>
            <a:r>
              <a:rPr lang="en-US"/>
              <a:t>Inadequate </a:t>
            </a:r>
            <a:r>
              <a:rPr lang="en-US" dirty="0"/>
              <a:t>reaction in case of transient congestion.</a:t>
            </a:r>
          </a:p>
          <a:p>
            <a:r>
              <a:rPr lang="en-US" dirty="0"/>
              <a:t>ECN works </a:t>
            </a:r>
            <a:r>
              <a:rPr lang="en-GB" dirty="0"/>
              <a:t>work end-to-end (e2e), so that </a:t>
            </a:r>
            <a:r>
              <a:rPr lang="en-GB" b="1" dirty="0"/>
              <a:t>transient congestion may still spoil network performance</a:t>
            </a:r>
            <a:r>
              <a:rPr lang="en-GB" dirty="0"/>
              <a:t>.</a:t>
            </a:r>
          </a:p>
        </p:txBody>
      </p:sp>
      <p:sp>
        <p:nvSpPr>
          <p:cNvPr id="4" name="Marcador de pie de página 3">
            <a:extLst>
              <a:ext uri="{FF2B5EF4-FFF2-40B4-BE49-F238E27FC236}">
                <a16:creationId xmlns:a16="http://schemas.microsoft.com/office/drawing/2014/main" id="{2F595810-518D-BC45-BAF1-6057F7EB49D2}"/>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F775933C-27E8-944A-B472-2517B00C6F07}"/>
              </a:ext>
            </a:extLst>
          </p:cNvPr>
          <p:cNvSpPr>
            <a:spLocks noGrp="1"/>
          </p:cNvSpPr>
          <p:nvPr>
            <p:ph type="sldNum" sz="quarter" idx="4"/>
          </p:nvPr>
        </p:nvSpPr>
        <p:spPr/>
        <p:txBody>
          <a:bodyPr/>
          <a:lstStyle/>
          <a:p>
            <a:fld id="{872F1B08-9AA2-804F-9049-0CF613FEDB92}" type="slidenum">
              <a:rPr lang="en-US" noProof="0" smtClean="0"/>
              <a:pPr/>
              <a:t>26</a:t>
            </a:fld>
            <a:endParaRPr lang="en-US" noProof="0"/>
          </a:p>
        </p:txBody>
      </p:sp>
      <p:sp>
        <p:nvSpPr>
          <p:cNvPr id="9" name="Título 1">
            <a:extLst>
              <a:ext uri="{FF2B5EF4-FFF2-40B4-BE49-F238E27FC236}">
                <a16:creationId xmlns:a16="http://schemas.microsoft.com/office/drawing/2014/main" id="{C5DB11BE-B3F7-B743-8A72-9273530D19A6}"/>
              </a:ext>
            </a:extLst>
          </p:cNvPr>
          <p:cNvSpPr>
            <a:spLocks noGrp="1"/>
          </p:cNvSpPr>
          <p:nvPr>
            <p:ph type="title"/>
          </p:nvPr>
        </p:nvSpPr>
        <p:spPr>
          <a:xfrm>
            <a:off x="628650" y="365126"/>
            <a:ext cx="7886700" cy="1325563"/>
          </a:xfrm>
        </p:spPr>
        <p:txBody>
          <a:bodyPr/>
          <a:lstStyle/>
          <a:p>
            <a:r>
              <a:rPr lang="en-US" b="1" dirty="0"/>
              <a:t>Problems with current CC </a:t>
            </a:r>
            <a:br>
              <a:rPr lang="en-US" sz="4000" b="1" dirty="0"/>
            </a:br>
            <a:r>
              <a:rPr lang="en-US" sz="3100" b="1" u="sng" dirty="0"/>
              <a:t>Consequences</a:t>
            </a:r>
          </a:p>
        </p:txBody>
      </p:sp>
    </p:spTree>
    <p:extLst>
      <p:ext uri="{BB962C8B-B14F-4D97-AF65-F5344CB8AC3E}">
        <p14:creationId xmlns:p14="http://schemas.microsoft.com/office/powerpoint/2010/main" val="111533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BAACEE5-EBA0-874C-9F8F-41AAC448AFCD}"/>
              </a:ext>
            </a:extLst>
          </p:cNvPr>
          <p:cNvSpPr>
            <a:spLocks noGrp="1"/>
          </p:cNvSpPr>
          <p:nvPr>
            <p:ph idx="1"/>
          </p:nvPr>
        </p:nvSpPr>
        <p:spPr>
          <a:xfrm>
            <a:off x="628650" y="1825625"/>
            <a:ext cx="7886700" cy="1373758"/>
          </a:xfrm>
        </p:spPr>
        <p:txBody>
          <a:bodyPr>
            <a:normAutofit fontScale="92500" lnSpcReduction="10000"/>
          </a:bodyPr>
          <a:lstStyle/>
          <a:p>
            <a:r>
              <a:rPr lang="en-US" dirty="0"/>
              <a:t>The result are the oscillations in the injection rate, so that the DCN obtains low throughput and poor latency:</a:t>
            </a:r>
          </a:p>
          <a:p>
            <a:pPr lvl="1"/>
            <a:r>
              <a:rPr lang="en-US" dirty="0"/>
              <a:t>ECN is </a:t>
            </a:r>
            <a:r>
              <a:rPr lang="en-US" b="1" dirty="0"/>
              <a:t>very difficult to tune </a:t>
            </a:r>
            <a:r>
              <a:rPr lang="en-US" dirty="0"/>
              <a:t>as it depends on the traffic pattern </a:t>
            </a:r>
            <a:r>
              <a:rPr lang="en-US" dirty="0">
                <a:solidFill>
                  <a:schemeClr val="accent5">
                    <a:lumMod val="60000"/>
                    <a:lumOff val="40000"/>
                  </a:schemeClr>
                </a:solidFill>
              </a:rPr>
              <a:t>[Escudero11]</a:t>
            </a:r>
            <a:r>
              <a:rPr lang="en-US" dirty="0"/>
              <a:t>.</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p:txBody>
      </p:sp>
      <p:grpSp>
        <p:nvGrpSpPr>
          <p:cNvPr id="7" name="Grupo 6">
            <a:extLst>
              <a:ext uri="{FF2B5EF4-FFF2-40B4-BE49-F238E27FC236}">
                <a16:creationId xmlns:a16="http://schemas.microsoft.com/office/drawing/2014/main" id="{808511AB-BF3A-F144-8ED1-7F9613FFF5E7}"/>
              </a:ext>
            </a:extLst>
          </p:cNvPr>
          <p:cNvGrpSpPr/>
          <p:nvPr/>
        </p:nvGrpSpPr>
        <p:grpSpPr>
          <a:xfrm>
            <a:off x="728041" y="3360447"/>
            <a:ext cx="7787308" cy="2862322"/>
            <a:chOff x="728041" y="3102033"/>
            <a:chExt cx="7787308" cy="2862322"/>
          </a:xfrm>
        </p:grpSpPr>
        <p:pic>
          <p:nvPicPr>
            <p:cNvPr id="4" name="Imagen 1" descr="ef64H4T.eps">
              <a:extLst>
                <a:ext uri="{FF2B5EF4-FFF2-40B4-BE49-F238E27FC236}">
                  <a16:creationId xmlns:a16="http://schemas.microsoft.com/office/drawing/2014/main" id="{0E2D202C-4FAD-844C-BBAD-A4E6A60D31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041" y="3146344"/>
              <a:ext cx="3962429" cy="27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5">
              <a:extLst>
                <a:ext uri="{FF2B5EF4-FFF2-40B4-BE49-F238E27FC236}">
                  <a16:creationId xmlns:a16="http://schemas.microsoft.com/office/drawing/2014/main" id="{C43A6743-2A26-6045-BA2D-BEAC1217C450}"/>
                </a:ext>
              </a:extLst>
            </p:cNvPr>
            <p:cNvSpPr txBox="1">
              <a:spLocks noChangeArrowheads="1"/>
            </p:cNvSpPr>
            <p:nvPr/>
          </p:nvSpPr>
          <p:spPr bwMode="auto">
            <a:xfrm>
              <a:off x="4998798" y="3102033"/>
              <a:ext cx="3516551" cy="2862322"/>
            </a:xfrm>
            <a:prstGeom prst="rect">
              <a:avLst/>
            </a:prstGeom>
            <a:solidFill>
              <a:schemeClr val="accent5">
                <a:lumMod val="20000"/>
                <a:lumOff val="80000"/>
              </a:schemeClr>
            </a:solidFill>
            <a:ln>
              <a:noFill/>
            </a:ln>
          </p:spPr>
          <p:txBody>
            <a:bodyPr wrap="squar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s-ES" sz="1800" b="1" i="1" dirty="0">
                  <a:solidFill>
                    <a:schemeClr val="tx1"/>
                  </a:solidFill>
                </a:rPr>
                <a:t>Simulation results:</a:t>
              </a:r>
            </a:p>
            <a:p>
              <a:pPr marL="138113" indent="-138113" eaLnBrk="1" hangingPunct="1">
                <a:buFont typeface="Arial" panose="020B0604020202020204" pitchFamily="34" charset="0"/>
                <a:buChar char="•"/>
              </a:pPr>
              <a:r>
                <a:rPr lang="en-GB" altLang="es-ES" sz="1800" i="1" dirty="0">
                  <a:solidFill>
                    <a:schemeClr val="tx1"/>
                  </a:solidFill>
                </a:rPr>
                <a:t>64-node 3-level CLOS</a:t>
              </a:r>
            </a:p>
            <a:p>
              <a:pPr marL="138113" indent="-138113" eaLnBrk="1" hangingPunct="1">
                <a:buFont typeface="Arial" panose="020B0604020202020204" pitchFamily="34" charset="0"/>
                <a:buChar char="•"/>
              </a:pPr>
              <a:r>
                <a:rPr lang="en-GB" altLang="es-ES" sz="1800" i="1" dirty="0">
                  <a:solidFill>
                    <a:schemeClr val="tx1"/>
                  </a:solidFill>
                </a:rPr>
                <a:t>75% Uniform/Random traffic</a:t>
              </a:r>
            </a:p>
            <a:p>
              <a:pPr marL="138113" indent="-138113" eaLnBrk="1" hangingPunct="1">
                <a:buFont typeface="Arial" panose="020B0604020202020204" pitchFamily="34" charset="0"/>
                <a:buChar char="•"/>
              </a:pPr>
              <a:r>
                <a:rPr lang="en-GB" altLang="es-ES" sz="1800" i="1" dirty="0">
                  <a:solidFill>
                    <a:schemeClr val="tx1"/>
                  </a:solidFill>
                </a:rPr>
                <a:t>25% Hot-spot traffic</a:t>
              </a:r>
            </a:p>
            <a:p>
              <a:pPr marL="138113" indent="-138113" eaLnBrk="1" hangingPunct="1">
                <a:buFont typeface="Arial" panose="020B0604020202020204" pitchFamily="34" charset="0"/>
                <a:buChar char="•"/>
              </a:pPr>
              <a:r>
                <a:rPr lang="en-GB" altLang="es-ES" sz="1800" i="1" dirty="0">
                  <a:solidFill>
                    <a:schemeClr val="tx1"/>
                  </a:solidFill>
                </a:rPr>
                <a:t>4 </a:t>
              </a:r>
              <a:r>
                <a:rPr lang="en-GB" altLang="es-ES" sz="1800" i="1" dirty="0" err="1">
                  <a:solidFill>
                    <a:schemeClr val="tx1"/>
                  </a:solidFill>
                </a:rPr>
                <a:t>incast</a:t>
              </a:r>
              <a:r>
                <a:rPr lang="en-GB" altLang="es-ES" sz="1800" i="1" dirty="0">
                  <a:solidFill>
                    <a:schemeClr val="tx1"/>
                  </a:solidFill>
                </a:rPr>
                <a:t> situations [1ms-2ms]</a:t>
              </a:r>
            </a:p>
            <a:p>
              <a:pPr marL="138113" indent="-138113" eaLnBrk="1" hangingPunct="1">
                <a:buFont typeface="Arial" panose="020B0604020202020204" pitchFamily="34" charset="0"/>
                <a:buChar char="•"/>
              </a:pPr>
              <a:r>
                <a:rPr lang="en-GB" altLang="es-ES" sz="1800" i="1" u="sng" dirty="0">
                  <a:solidFill>
                    <a:schemeClr val="tx1"/>
                  </a:solidFill>
                </a:rPr>
                <a:t>Network configurations</a:t>
              </a:r>
              <a:r>
                <a:rPr lang="en-GB" altLang="es-ES" sz="1800" i="1" dirty="0">
                  <a:solidFill>
                    <a:schemeClr val="tx1"/>
                  </a:solidFill>
                </a:rPr>
                <a:t>:</a:t>
              </a:r>
            </a:p>
            <a:p>
              <a:pPr marL="317500" lvl="1" indent="-130175" eaLnBrk="1" hangingPunct="1">
                <a:buFont typeface="Wingdings" pitchFamily="2" charset="2"/>
                <a:buChar char="§"/>
              </a:pPr>
              <a:r>
                <a:rPr lang="en-GB" altLang="es-ES" sz="1800" i="1" dirty="0">
                  <a:solidFill>
                    <a:schemeClr val="tx1"/>
                  </a:solidFill>
                </a:rPr>
                <a:t>1Q: one queue per buffer</a:t>
              </a:r>
            </a:p>
            <a:p>
              <a:pPr marL="317500" lvl="1" indent="-130175" eaLnBrk="1" hangingPunct="1">
                <a:buFont typeface="Wingdings" pitchFamily="2" charset="2"/>
                <a:buChar char="§"/>
              </a:pPr>
              <a:r>
                <a:rPr lang="en-GB" altLang="es-ES" sz="1800" i="1" dirty="0" err="1">
                  <a:solidFill>
                    <a:schemeClr val="tx1"/>
                  </a:solidFill>
                </a:rPr>
                <a:t>ITh</a:t>
              </a:r>
              <a:r>
                <a:rPr lang="en-GB" altLang="es-ES" sz="1800" i="1" dirty="0">
                  <a:solidFill>
                    <a:schemeClr val="tx1"/>
                  </a:solidFill>
                </a:rPr>
                <a:t>: ECN-like technique</a:t>
              </a:r>
            </a:p>
            <a:p>
              <a:pPr marL="317500" lvl="1" indent="-130175" eaLnBrk="1" hangingPunct="1">
                <a:buFont typeface="Wingdings" pitchFamily="2" charset="2"/>
                <a:buChar char="§"/>
              </a:pPr>
              <a:r>
                <a:rPr lang="en-GB" altLang="es-ES" sz="1800" i="1" dirty="0" err="1">
                  <a:solidFill>
                    <a:schemeClr val="tx1"/>
                  </a:solidFill>
                </a:rPr>
                <a:t>VOQnet</a:t>
              </a:r>
              <a:r>
                <a:rPr lang="en-GB" altLang="es-ES" sz="1800" i="1" dirty="0">
                  <a:solidFill>
                    <a:schemeClr val="tx1"/>
                  </a:solidFill>
                </a:rPr>
                <a:t> (ideal): one queue per server node (64 queues)</a:t>
              </a:r>
            </a:p>
          </p:txBody>
        </p:sp>
        <p:sp>
          <p:nvSpPr>
            <p:cNvPr id="6" name="Rectángulo redondeado 5">
              <a:extLst>
                <a:ext uri="{FF2B5EF4-FFF2-40B4-BE49-F238E27FC236}">
                  <a16:creationId xmlns:a16="http://schemas.microsoft.com/office/drawing/2014/main" id="{D10E15FB-3AF5-7043-AF2C-C1EE8B7A646E}"/>
                </a:ext>
              </a:extLst>
            </p:cNvPr>
            <p:cNvSpPr/>
            <p:nvPr/>
          </p:nvSpPr>
          <p:spPr>
            <a:xfrm>
              <a:off x="1172817" y="3429000"/>
              <a:ext cx="3399183" cy="77525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Line 7">
            <a:extLst>
              <a:ext uri="{FF2B5EF4-FFF2-40B4-BE49-F238E27FC236}">
                <a16:creationId xmlns:a16="http://schemas.microsoft.com/office/drawing/2014/main" id="{C5332623-B2A3-474D-8DA2-03B7B9AC1B2A}"/>
              </a:ext>
            </a:extLst>
          </p:cNvPr>
          <p:cNvSpPr>
            <a:spLocks noChangeShapeType="1"/>
          </p:cNvSpPr>
          <p:nvPr/>
        </p:nvSpPr>
        <p:spPr bwMode="auto">
          <a:xfrm>
            <a:off x="2146392" y="3567198"/>
            <a:ext cx="4625" cy="2180459"/>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dirty="0"/>
          </a:p>
        </p:txBody>
      </p:sp>
      <p:sp>
        <p:nvSpPr>
          <p:cNvPr id="9" name="Line 8">
            <a:extLst>
              <a:ext uri="{FF2B5EF4-FFF2-40B4-BE49-F238E27FC236}">
                <a16:creationId xmlns:a16="http://schemas.microsoft.com/office/drawing/2014/main" id="{B71D5A2C-CCA0-0B41-8447-361C8A5A0AE7}"/>
              </a:ext>
            </a:extLst>
          </p:cNvPr>
          <p:cNvSpPr>
            <a:spLocks noChangeShapeType="1"/>
          </p:cNvSpPr>
          <p:nvPr/>
        </p:nvSpPr>
        <p:spPr bwMode="auto">
          <a:xfrm flipH="1">
            <a:off x="2746031" y="3566366"/>
            <a:ext cx="4625" cy="2180459"/>
          </a:xfrm>
          <a:prstGeom prst="line">
            <a:avLst/>
          </a:prstGeom>
          <a:noFill/>
          <a:ln w="25400">
            <a:solidFill>
              <a:srgbClr val="0000FF"/>
            </a:solidFill>
            <a:prstDash val="dash"/>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dirty="0"/>
          </a:p>
        </p:txBody>
      </p:sp>
      <p:sp>
        <p:nvSpPr>
          <p:cNvPr id="10" name="AutoShape 9">
            <a:extLst>
              <a:ext uri="{FF2B5EF4-FFF2-40B4-BE49-F238E27FC236}">
                <a16:creationId xmlns:a16="http://schemas.microsoft.com/office/drawing/2014/main" id="{AF1D81A5-29EE-D24B-8DF1-29C7E37E180F}"/>
              </a:ext>
            </a:extLst>
          </p:cNvPr>
          <p:cNvSpPr>
            <a:spLocks noChangeArrowheads="1"/>
          </p:cNvSpPr>
          <p:nvPr/>
        </p:nvSpPr>
        <p:spPr bwMode="auto">
          <a:xfrm>
            <a:off x="1835945" y="5005583"/>
            <a:ext cx="296993" cy="341727"/>
          </a:xfrm>
          <a:prstGeom prst="rightArrow">
            <a:avLst>
              <a:gd name="adj1" fmla="val 50000"/>
              <a:gd name="adj2" fmla="val 36783"/>
            </a:avLst>
          </a:prstGeom>
          <a:solidFill>
            <a:schemeClr val="accent2"/>
          </a:solidFill>
          <a:ln w="9525">
            <a:solidFill>
              <a:schemeClr val="accent2"/>
            </a:solidFill>
            <a:miter lim="800000"/>
            <a:headEnd/>
            <a:tailEnd/>
          </a:ln>
        </p:spPr>
        <p:txBody>
          <a:bodyPr wrap="square" lIns="90000" tIns="46800" rIns="90000" bIns="46800" anchor="ctr">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dirty="0">
              <a:solidFill>
                <a:schemeClr val="bg1"/>
              </a:solidFill>
              <a:latin typeface="Arial" charset="0"/>
            </a:endParaRPr>
          </a:p>
        </p:txBody>
      </p:sp>
      <p:sp>
        <p:nvSpPr>
          <p:cNvPr id="11" name="AutoShape 10">
            <a:extLst>
              <a:ext uri="{FF2B5EF4-FFF2-40B4-BE49-F238E27FC236}">
                <a16:creationId xmlns:a16="http://schemas.microsoft.com/office/drawing/2014/main" id="{0EFB57E5-5C0C-F840-AF7D-3C6506E9DDC0}"/>
              </a:ext>
            </a:extLst>
          </p:cNvPr>
          <p:cNvSpPr>
            <a:spLocks noChangeArrowheads="1"/>
          </p:cNvSpPr>
          <p:nvPr/>
        </p:nvSpPr>
        <p:spPr bwMode="auto">
          <a:xfrm flipH="1">
            <a:off x="2754871" y="5004751"/>
            <a:ext cx="299485" cy="342559"/>
          </a:xfrm>
          <a:prstGeom prst="rightArrow">
            <a:avLst>
              <a:gd name="adj1" fmla="val 50000"/>
              <a:gd name="adj2" fmla="val 36783"/>
            </a:avLst>
          </a:prstGeom>
          <a:solidFill>
            <a:schemeClr val="accent2"/>
          </a:solidFill>
          <a:ln w="9525">
            <a:solidFill>
              <a:schemeClr val="accent2"/>
            </a:solidFill>
            <a:miter lim="800000"/>
            <a:headEnd/>
            <a:tailEnd/>
          </a:ln>
        </p:spPr>
        <p:txBody>
          <a:bodyPr wrap="square" lIns="90000" tIns="46800" rIns="90000" bIns="46800" anchor="ctr">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endParaRPr lang="en-US" altLang="x-none" dirty="0">
              <a:solidFill>
                <a:schemeClr val="bg1"/>
              </a:solidFill>
              <a:latin typeface="Arial" charset="0"/>
            </a:endParaRPr>
          </a:p>
        </p:txBody>
      </p:sp>
      <p:sp>
        <p:nvSpPr>
          <p:cNvPr id="12" name="Text Box 11">
            <a:extLst>
              <a:ext uri="{FF2B5EF4-FFF2-40B4-BE49-F238E27FC236}">
                <a16:creationId xmlns:a16="http://schemas.microsoft.com/office/drawing/2014/main" id="{D1672004-B480-0D4F-A42A-961B7C5229B8}"/>
              </a:ext>
            </a:extLst>
          </p:cNvPr>
          <p:cNvSpPr txBox="1">
            <a:spLocks noChangeArrowheads="1"/>
          </p:cNvSpPr>
          <p:nvPr/>
        </p:nvSpPr>
        <p:spPr bwMode="auto">
          <a:xfrm>
            <a:off x="1593669" y="5303410"/>
            <a:ext cx="584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r>
              <a:rPr lang="en-US" altLang="x-none" sz="1200" dirty="0" err="1">
                <a:solidFill>
                  <a:schemeClr val="tx1"/>
                </a:solidFill>
                <a:latin typeface="Arial" charset="0"/>
              </a:rPr>
              <a:t>incast</a:t>
            </a:r>
            <a:endParaRPr lang="en-US" altLang="x-none" sz="1200" dirty="0">
              <a:solidFill>
                <a:schemeClr val="tx1"/>
              </a:solidFill>
              <a:latin typeface="Arial" charset="0"/>
            </a:endParaRPr>
          </a:p>
          <a:p>
            <a:pPr eaLnBrk="1" hangingPunct="1">
              <a:spcBef>
                <a:spcPct val="0"/>
              </a:spcBef>
              <a:buClrTx/>
              <a:buSzTx/>
              <a:buFontTx/>
              <a:buNone/>
            </a:pPr>
            <a:r>
              <a:rPr lang="en-US" altLang="x-none" sz="1200" dirty="0">
                <a:solidFill>
                  <a:schemeClr val="tx1"/>
                </a:solidFill>
                <a:latin typeface="Arial" charset="0"/>
              </a:rPr>
              <a:t>starts</a:t>
            </a:r>
          </a:p>
        </p:txBody>
      </p:sp>
      <p:sp>
        <p:nvSpPr>
          <p:cNvPr id="13" name="Text Box 12">
            <a:extLst>
              <a:ext uri="{FF2B5EF4-FFF2-40B4-BE49-F238E27FC236}">
                <a16:creationId xmlns:a16="http://schemas.microsoft.com/office/drawing/2014/main" id="{E3F9ED2A-CEAD-7F41-9C46-BFFC3C635BEF}"/>
              </a:ext>
            </a:extLst>
          </p:cNvPr>
          <p:cNvSpPr txBox="1">
            <a:spLocks noChangeArrowheads="1"/>
          </p:cNvSpPr>
          <p:nvPr/>
        </p:nvSpPr>
        <p:spPr bwMode="auto">
          <a:xfrm>
            <a:off x="2779385" y="5314428"/>
            <a:ext cx="585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500"/>
              </a:spcBef>
              <a:buClr>
                <a:srgbClr val="10167F"/>
              </a:buClr>
              <a:buSzPct val="100000"/>
              <a:buFont typeface="Corbel" charset="0"/>
              <a:buChar char="•"/>
              <a:defRPr sz="2400">
                <a:solidFill>
                  <a:srgbClr val="10167F"/>
                </a:solidFill>
                <a:latin typeface="Corbel" charset="0"/>
              </a:defRPr>
            </a:lvl1pPr>
            <a:lvl2pPr marL="742950" indent="-285750">
              <a:spcBef>
                <a:spcPts val="1250"/>
              </a:spcBef>
              <a:buClr>
                <a:srgbClr val="696CAF"/>
              </a:buClr>
              <a:buSzPct val="100000"/>
              <a:buFont typeface="Corbel" charset="0"/>
              <a:buChar char="•"/>
              <a:defRPr sz="2000">
                <a:solidFill>
                  <a:srgbClr val="10167F"/>
                </a:solidFill>
                <a:latin typeface="Corbel" charset="0"/>
              </a:defRPr>
            </a:lvl2pPr>
            <a:lvl3pPr marL="1143000" indent="-228600">
              <a:spcBef>
                <a:spcPts val="1500"/>
              </a:spcBef>
              <a:buClr>
                <a:srgbClr val="696CAF"/>
              </a:buClr>
              <a:buSzPct val="100000"/>
              <a:buFont typeface="Corbel" charset="0"/>
              <a:buChar char="–"/>
              <a:defRPr sz="2400">
                <a:solidFill>
                  <a:srgbClr val="10167F"/>
                </a:solidFill>
                <a:latin typeface="Corbel" charset="0"/>
              </a:defRPr>
            </a:lvl3pPr>
            <a:lvl4pPr marL="1600200" indent="-228600">
              <a:spcBef>
                <a:spcPts val="1000"/>
              </a:spcBef>
              <a:buClr>
                <a:srgbClr val="696CAF"/>
              </a:buClr>
              <a:buSzPct val="100000"/>
              <a:buFont typeface="Corbel" charset="0"/>
              <a:buChar char="–"/>
              <a:defRPr sz="1600">
                <a:solidFill>
                  <a:srgbClr val="10167F"/>
                </a:solidFill>
                <a:latin typeface="Corbel" charset="0"/>
              </a:defRPr>
            </a:lvl4pPr>
            <a:lvl5pPr marL="2057400" indent="-228600">
              <a:spcBef>
                <a:spcPts val="875"/>
              </a:spcBef>
              <a:buClr>
                <a:srgbClr val="696CAF"/>
              </a:buClr>
              <a:buSzPct val="100000"/>
              <a:buFont typeface="Corbel" charset="0"/>
              <a:buChar char="–"/>
              <a:defRPr sz="1400">
                <a:solidFill>
                  <a:srgbClr val="10167F"/>
                </a:solidFill>
                <a:latin typeface="Corbel" charset="0"/>
              </a:defRPr>
            </a:lvl5pPr>
            <a:lvl6pPr marL="25146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6pPr>
            <a:lvl7pPr marL="29718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7pPr>
            <a:lvl8pPr marL="34290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8pPr>
            <a:lvl9pPr marL="3886200" indent="-228600" defTabSz="449263" eaLnBrk="0" fontAlgn="base" hangingPunct="0">
              <a:spcBef>
                <a:spcPts val="875"/>
              </a:spcBef>
              <a:spcAft>
                <a:spcPct val="0"/>
              </a:spcAft>
              <a:buClr>
                <a:srgbClr val="696CAF"/>
              </a:buClr>
              <a:buSzPct val="100000"/>
              <a:buFont typeface="Corbel" charset="0"/>
              <a:buChar char="–"/>
              <a:defRPr sz="1400">
                <a:solidFill>
                  <a:srgbClr val="10167F"/>
                </a:solidFill>
                <a:latin typeface="Corbel" charset="0"/>
              </a:defRPr>
            </a:lvl9pPr>
          </a:lstStyle>
          <a:p>
            <a:pPr eaLnBrk="1" hangingPunct="1">
              <a:spcBef>
                <a:spcPct val="0"/>
              </a:spcBef>
              <a:buClrTx/>
              <a:buSzTx/>
              <a:buFontTx/>
              <a:buNone/>
            </a:pPr>
            <a:r>
              <a:rPr lang="en-US" altLang="x-none" sz="1200" dirty="0" err="1">
                <a:solidFill>
                  <a:schemeClr val="tx1"/>
                </a:solidFill>
                <a:latin typeface="Arial" charset="0"/>
              </a:rPr>
              <a:t>incast</a:t>
            </a:r>
            <a:endParaRPr lang="en-US" altLang="x-none" sz="1200" dirty="0">
              <a:solidFill>
                <a:schemeClr val="tx1"/>
              </a:solidFill>
              <a:latin typeface="Arial" charset="0"/>
            </a:endParaRPr>
          </a:p>
          <a:p>
            <a:pPr eaLnBrk="1" hangingPunct="1">
              <a:spcBef>
                <a:spcPct val="0"/>
              </a:spcBef>
              <a:buClrTx/>
              <a:buSzTx/>
              <a:buFontTx/>
              <a:buNone/>
            </a:pPr>
            <a:r>
              <a:rPr lang="en-US" altLang="x-none" sz="1200" dirty="0">
                <a:solidFill>
                  <a:schemeClr val="tx1"/>
                </a:solidFill>
                <a:latin typeface="Arial" charset="0"/>
              </a:rPr>
              <a:t>ends</a:t>
            </a:r>
          </a:p>
        </p:txBody>
      </p:sp>
      <p:sp>
        <p:nvSpPr>
          <p:cNvPr id="14" name="Marcador de pie de página 13">
            <a:extLst>
              <a:ext uri="{FF2B5EF4-FFF2-40B4-BE49-F238E27FC236}">
                <a16:creationId xmlns:a16="http://schemas.microsoft.com/office/drawing/2014/main" id="{6AA8CE30-2938-BD4F-B3A6-1F76C23E5D98}"/>
              </a:ext>
            </a:extLst>
          </p:cNvPr>
          <p:cNvSpPr>
            <a:spLocks noGrp="1"/>
          </p:cNvSpPr>
          <p:nvPr>
            <p:ph type="ftr" sz="quarter" idx="3"/>
          </p:nvPr>
        </p:nvSpPr>
        <p:spPr/>
        <p:txBody>
          <a:bodyPr/>
          <a:lstStyle/>
          <a:p>
            <a:pPr algn="l"/>
            <a:r>
              <a:rPr lang="en-US" noProof="0"/>
              <a:t>J. Escudero-Sahuquillo et al. IETF-105, July 2019, Montreal, Canada</a:t>
            </a:r>
          </a:p>
        </p:txBody>
      </p:sp>
      <p:sp>
        <p:nvSpPr>
          <p:cNvPr id="15" name="Marcador de número de diapositiva 14">
            <a:extLst>
              <a:ext uri="{FF2B5EF4-FFF2-40B4-BE49-F238E27FC236}">
                <a16:creationId xmlns:a16="http://schemas.microsoft.com/office/drawing/2014/main" id="{F84C1C52-24B4-EC4E-8BBE-8534F9A445B5}"/>
              </a:ext>
            </a:extLst>
          </p:cNvPr>
          <p:cNvSpPr>
            <a:spLocks noGrp="1"/>
          </p:cNvSpPr>
          <p:nvPr>
            <p:ph type="sldNum" sz="quarter" idx="4"/>
          </p:nvPr>
        </p:nvSpPr>
        <p:spPr/>
        <p:txBody>
          <a:bodyPr/>
          <a:lstStyle/>
          <a:p>
            <a:fld id="{872F1B08-9AA2-804F-9049-0CF613FEDB92}" type="slidenum">
              <a:rPr lang="en-US" noProof="0" smtClean="0"/>
              <a:pPr/>
              <a:t>27</a:t>
            </a:fld>
            <a:endParaRPr lang="en-US" noProof="0"/>
          </a:p>
        </p:txBody>
      </p:sp>
      <p:sp>
        <p:nvSpPr>
          <p:cNvPr id="18" name="Título 1">
            <a:extLst>
              <a:ext uri="{FF2B5EF4-FFF2-40B4-BE49-F238E27FC236}">
                <a16:creationId xmlns:a16="http://schemas.microsoft.com/office/drawing/2014/main" id="{9EAB2975-C9F4-2445-99FE-1DBC69783273}"/>
              </a:ext>
            </a:extLst>
          </p:cNvPr>
          <p:cNvSpPr>
            <a:spLocks noGrp="1"/>
          </p:cNvSpPr>
          <p:nvPr>
            <p:ph type="title"/>
          </p:nvPr>
        </p:nvSpPr>
        <p:spPr>
          <a:xfrm>
            <a:off x="628650" y="365126"/>
            <a:ext cx="7886700" cy="1325563"/>
          </a:xfrm>
        </p:spPr>
        <p:txBody>
          <a:bodyPr/>
          <a:lstStyle/>
          <a:p>
            <a:r>
              <a:rPr lang="en-US" b="1" dirty="0"/>
              <a:t>Problems with current CC </a:t>
            </a:r>
            <a:r>
              <a:rPr lang="en-US" sz="3100" b="1" u="sng" dirty="0"/>
              <a:t>Consequences</a:t>
            </a:r>
          </a:p>
        </p:txBody>
      </p:sp>
    </p:spTree>
    <p:extLst>
      <p:ext uri="{BB962C8B-B14F-4D97-AF65-F5344CB8AC3E}">
        <p14:creationId xmlns:p14="http://schemas.microsoft.com/office/powerpoint/2010/main" val="412590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9EFD8C-72C2-C04E-A02B-DE549F70253E}"/>
              </a:ext>
            </a:extLst>
          </p:cNvPr>
          <p:cNvSpPr>
            <a:spLocks noGrp="1"/>
          </p:cNvSpPr>
          <p:nvPr>
            <p:ph idx="1"/>
          </p:nvPr>
        </p:nvSpPr>
        <p:spPr/>
        <p:txBody>
          <a:bodyPr>
            <a:normAutofit lnSpcReduction="10000"/>
          </a:bodyPr>
          <a:lstStyle/>
          <a:p>
            <a:r>
              <a:rPr lang="en-US" dirty="0"/>
              <a:t>More accurate detection of packets really contributing to congestion </a:t>
            </a:r>
            <a:r>
              <a:rPr lang="en-US" b="1" dirty="0"/>
              <a:t>at switches </a:t>
            </a:r>
            <a:r>
              <a:rPr lang="en-US" dirty="0"/>
              <a:t>(separate them from victim packets):</a:t>
            </a:r>
          </a:p>
          <a:p>
            <a:pPr lvl="1"/>
            <a:r>
              <a:rPr lang="en-US" dirty="0"/>
              <a:t>Packet at the queue head, packet with longest accumulated delay.</a:t>
            </a:r>
          </a:p>
          <a:p>
            <a:pPr lvl="1"/>
            <a:r>
              <a:rPr lang="en-US" dirty="0"/>
              <a:t>Avoid false positives.</a:t>
            </a:r>
          </a:p>
          <a:p>
            <a:r>
              <a:rPr lang="en-US" dirty="0"/>
              <a:t>To record accumulated packet delay in the </a:t>
            </a:r>
            <a:r>
              <a:rPr lang="en-US" b="1" dirty="0"/>
              <a:t>packet headers</a:t>
            </a:r>
            <a:r>
              <a:rPr lang="en-US" dirty="0"/>
              <a:t> and include this information in the notifications:</a:t>
            </a:r>
          </a:p>
          <a:p>
            <a:pPr lvl="1"/>
            <a:r>
              <a:rPr lang="en-US" dirty="0"/>
              <a:t>The longer the packet latency, the more intense the congestion, and more aggressive the injection throttling needs to be.</a:t>
            </a:r>
          </a:p>
        </p:txBody>
      </p:sp>
      <p:sp>
        <p:nvSpPr>
          <p:cNvPr id="4" name="Título 1">
            <a:extLst>
              <a:ext uri="{FF2B5EF4-FFF2-40B4-BE49-F238E27FC236}">
                <a16:creationId xmlns:a16="http://schemas.microsoft.com/office/drawing/2014/main" id="{F13DAADA-4E56-504B-97A1-5F5852ABD7CD}"/>
              </a:ext>
            </a:extLst>
          </p:cNvPr>
          <p:cNvSpPr>
            <a:spLocks noGrp="1"/>
          </p:cNvSpPr>
          <p:nvPr>
            <p:ph type="title"/>
          </p:nvPr>
        </p:nvSpPr>
        <p:spPr/>
        <p:txBody>
          <a:bodyPr>
            <a:normAutofit/>
          </a:bodyPr>
          <a:lstStyle/>
          <a:p>
            <a:r>
              <a:rPr lang="en-US" b="1" dirty="0"/>
              <a:t>How can we improve it?</a:t>
            </a:r>
            <a:br>
              <a:rPr lang="en-US" b="1" dirty="0"/>
            </a:br>
            <a:r>
              <a:rPr lang="en-US" sz="3100" b="1" u="sng" dirty="0"/>
              <a:t>More detailed feedback</a:t>
            </a:r>
          </a:p>
        </p:txBody>
      </p:sp>
      <p:sp>
        <p:nvSpPr>
          <p:cNvPr id="2" name="Marcador de pie de página 1">
            <a:extLst>
              <a:ext uri="{FF2B5EF4-FFF2-40B4-BE49-F238E27FC236}">
                <a16:creationId xmlns:a16="http://schemas.microsoft.com/office/drawing/2014/main" id="{126651E8-EA60-EA43-874F-35230804D183}"/>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A44ED75D-9A3F-B047-BABF-120059FCCE23}"/>
              </a:ext>
            </a:extLst>
          </p:cNvPr>
          <p:cNvSpPr>
            <a:spLocks noGrp="1"/>
          </p:cNvSpPr>
          <p:nvPr>
            <p:ph type="sldNum" sz="quarter" idx="4"/>
          </p:nvPr>
        </p:nvSpPr>
        <p:spPr/>
        <p:txBody>
          <a:bodyPr/>
          <a:lstStyle/>
          <a:p>
            <a:fld id="{872F1B08-9AA2-804F-9049-0CF613FEDB92}" type="slidenum">
              <a:rPr lang="en-US" smtClean="0"/>
              <a:pPr/>
              <a:t>28</a:t>
            </a:fld>
            <a:endParaRPr lang="en-US"/>
          </a:p>
        </p:txBody>
      </p:sp>
    </p:spTree>
    <p:extLst>
      <p:ext uri="{BB962C8B-B14F-4D97-AF65-F5344CB8AC3E}">
        <p14:creationId xmlns:p14="http://schemas.microsoft.com/office/powerpoint/2010/main" val="3306814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9EFD8C-72C2-C04E-A02B-DE549F70253E}"/>
              </a:ext>
            </a:extLst>
          </p:cNvPr>
          <p:cNvSpPr>
            <a:spLocks noGrp="1"/>
          </p:cNvSpPr>
          <p:nvPr>
            <p:ph idx="1"/>
          </p:nvPr>
        </p:nvSpPr>
        <p:spPr/>
        <p:txBody>
          <a:bodyPr>
            <a:normAutofit/>
          </a:bodyPr>
          <a:lstStyle/>
          <a:p>
            <a:r>
              <a:rPr lang="en-US" dirty="0"/>
              <a:t>Load balancing alleviates in-network congestion, but it does not work properly with </a:t>
            </a:r>
            <a:r>
              <a:rPr lang="en-US" dirty="0" err="1"/>
              <a:t>incast</a:t>
            </a:r>
            <a:r>
              <a:rPr lang="en-US" dirty="0"/>
              <a:t> congestion.</a:t>
            </a:r>
          </a:p>
          <a:p>
            <a:r>
              <a:rPr lang="en-US" dirty="0"/>
              <a:t>ECN reduces </a:t>
            </a:r>
            <a:r>
              <a:rPr lang="en-US" dirty="0" err="1"/>
              <a:t>incast</a:t>
            </a:r>
            <a:r>
              <a:rPr lang="en-US" dirty="0"/>
              <a:t> scenarios but has several issues: signaling delays, oscillations, etc.</a:t>
            </a:r>
          </a:p>
          <a:p>
            <a:r>
              <a:rPr lang="en-US" b="1" dirty="0"/>
              <a:t>Congestion isolation </a:t>
            </a:r>
            <a:r>
              <a:rPr lang="en-US" dirty="0"/>
              <a:t>can be combined not only with ECN, but other techniques for load balancing and destination scheduling to work together.</a:t>
            </a:r>
          </a:p>
        </p:txBody>
      </p:sp>
      <p:sp>
        <p:nvSpPr>
          <p:cNvPr id="4" name="Título 1">
            <a:extLst>
              <a:ext uri="{FF2B5EF4-FFF2-40B4-BE49-F238E27FC236}">
                <a16:creationId xmlns:a16="http://schemas.microsoft.com/office/drawing/2014/main" id="{F13DAADA-4E56-504B-97A1-5F5852ABD7CD}"/>
              </a:ext>
            </a:extLst>
          </p:cNvPr>
          <p:cNvSpPr>
            <a:spLocks noGrp="1"/>
          </p:cNvSpPr>
          <p:nvPr>
            <p:ph type="title"/>
          </p:nvPr>
        </p:nvSpPr>
        <p:spPr/>
        <p:txBody>
          <a:bodyPr>
            <a:normAutofit/>
          </a:bodyPr>
          <a:lstStyle/>
          <a:p>
            <a:r>
              <a:rPr lang="en-US" b="1" dirty="0"/>
              <a:t>How can we improve it?</a:t>
            </a:r>
            <a:br>
              <a:rPr lang="en-US" b="1" dirty="0"/>
            </a:br>
            <a:r>
              <a:rPr lang="en-US" sz="3100" b="1" u="sng" dirty="0"/>
              <a:t>Distinguishing in-network from </a:t>
            </a:r>
            <a:r>
              <a:rPr lang="en-US" sz="3100" b="1" u="sng" dirty="0" err="1"/>
              <a:t>incast</a:t>
            </a:r>
            <a:r>
              <a:rPr lang="en-US" sz="3100" b="1" u="sng" dirty="0"/>
              <a:t> congestion</a:t>
            </a:r>
          </a:p>
        </p:txBody>
      </p:sp>
      <p:sp>
        <p:nvSpPr>
          <p:cNvPr id="2" name="Marcador de pie de página 1">
            <a:extLst>
              <a:ext uri="{FF2B5EF4-FFF2-40B4-BE49-F238E27FC236}">
                <a16:creationId xmlns:a16="http://schemas.microsoft.com/office/drawing/2014/main" id="{C88364DF-064B-D04C-A10D-DFECC8F36F1D}"/>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C4253B27-8A4D-6E45-A18A-2E14E763823A}"/>
              </a:ext>
            </a:extLst>
          </p:cNvPr>
          <p:cNvSpPr>
            <a:spLocks noGrp="1"/>
          </p:cNvSpPr>
          <p:nvPr>
            <p:ph type="sldNum" sz="quarter" idx="4"/>
          </p:nvPr>
        </p:nvSpPr>
        <p:spPr/>
        <p:txBody>
          <a:bodyPr/>
          <a:lstStyle/>
          <a:p>
            <a:fld id="{872F1B08-9AA2-804F-9049-0CF613FEDB92}" type="slidenum">
              <a:rPr lang="en-US" noProof="0" smtClean="0"/>
              <a:pPr/>
              <a:t>29</a:t>
            </a:fld>
            <a:endParaRPr lang="en-US" noProof="0"/>
          </a:p>
        </p:txBody>
      </p:sp>
    </p:spTree>
    <p:extLst>
      <p:ext uri="{BB962C8B-B14F-4D97-AF65-F5344CB8AC3E}">
        <p14:creationId xmlns:p14="http://schemas.microsoft.com/office/powerpoint/2010/main" val="53734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53D3-1B21-4ED2-8327-1096EE979D90}"/>
              </a:ext>
            </a:extLst>
          </p:cNvPr>
          <p:cNvSpPr>
            <a:spLocks noGrp="1"/>
          </p:cNvSpPr>
          <p:nvPr>
            <p:ph type="title"/>
          </p:nvPr>
        </p:nvSpPr>
        <p:spPr>
          <a:xfrm>
            <a:off x="628650" y="204355"/>
            <a:ext cx="7886700" cy="1325563"/>
          </a:xfrm>
        </p:spPr>
        <p:txBody>
          <a:bodyPr/>
          <a:lstStyle/>
          <a:p>
            <a:r>
              <a:rPr lang="en-US" dirty="0"/>
              <a:t>Join us for further discussion</a:t>
            </a:r>
          </a:p>
        </p:txBody>
      </p:sp>
      <p:sp>
        <p:nvSpPr>
          <p:cNvPr id="3" name="Content Placeholder 2">
            <a:extLst>
              <a:ext uri="{FF2B5EF4-FFF2-40B4-BE49-F238E27FC236}">
                <a16:creationId xmlns:a16="http://schemas.microsoft.com/office/drawing/2014/main" id="{6C5205AD-A487-4C57-AC44-CAA47BFD29A7}"/>
              </a:ext>
            </a:extLst>
          </p:cNvPr>
          <p:cNvSpPr>
            <a:spLocks noGrp="1"/>
          </p:cNvSpPr>
          <p:nvPr>
            <p:ph idx="1"/>
          </p:nvPr>
        </p:nvSpPr>
        <p:spPr>
          <a:xfrm>
            <a:off x="628649" y="1586631"/>
            <a:ext cx="8083271" cy="4603153"/>
          </a:xfrm>
        </p:spPr>
        <p:txBody>
          <a:bodyPr>
            <a:normAutofit lnSpcReduction="10000"/>
          </a:bodyPr>
          <a:lstStyle/>
          <a:p>
            <a:r>
              <a:rPr lang="en-US" dirty="0"/>
              <a:t>Side Meeting: Monday 8:30AM – 9:45AM – Notre Dame</a:t>
            </a:r>
          </a:p>
          <a:p>
            <a:pPr lvl="1"/>
            <a:r>
              <a:rPr lang="en-US" dirty="0"/>
              <a:t>NOTE on side meetings: </a:t>
            </a:r>
          </a:p>
          <a:p>
            <a:pPr lvl="2"/>
            <a:r>
              <a:rPr lang="en-US" dirty="0"/>
              <a:t>Open to all</a:t>
            </a:r>
          </a:p>
          <a:p>
            <a:pPr lvl="2"/>
            <a:r>
              <a:rPr lang="en-US" dirty="0"/>
              <a:t>Meeting minutes will be publicly posted</a:t>
            </a:r>
          </a:p>
          <a:p>
            <a:pPr lvl="2"/>
            <a:r>
              <a:rPr lang="en-US" dirty="0"/>
              <a:t>Not under NDA of any form</a:t>
            </a:r>
          </a:p>
          <a:p>
            <a:pPr lvl="1"/>
            <a:r>
              <a:rPr lang="en-US" dirty="0"/>
              <a:t>Remote participation is available:</a:t>
            </a:r>
          </a:p>
          <a:p>
            <a:pPr lvl="2"/>
            <a:r>
              <a:rPr lang="en-US" dirty="0"/>
              <a:t>https://zoom.us/j/294652109</a:t>
            </a:r>
          </a:p>
          <a:p>
            <a:pPr lvl="2"/>
            <a:r>
              <a:rPr lang="en-US" dirty="0"/>
              <a:t>Dial by your location</a:t>
            </a:r>
          </a:p>
          <a:p>
            <a:pPr lvl="3"/>
            <a:r>
              <a:rPr lang="en-US" dirty="0"/>
              <a:t>+1 669 900 6833 US (San Jose)</a:t>
            </a:r>
          </a:p>
          <a:p>
            <a:pPr lvl="3"/>
            <a:r>
              <a:rPr lang="en-US" dirty="0"/>
              <a:t>+1 646 876 9923 US (New York)</a:t>
            </a:r>
          </a:p>
          <a:p>
            <a:pPr lvl="2"/>
            <a:r>
              <a:rPr lang="en-US" dirty="0"/>
              <a:t>Meeting ID: 294 652 109</a:t>
            </a:r>
          </a:p>
          <a:p>
            <a:pPr lvl="2"/>
            <a:r>
              <a:rPr lang="en-US" dirty="0"/>
              <a:t>Find your local number: </a:t>
            </a:r>
            <a:r>
              <a:rPr lang="en-US" dirty="0">
                <a:hlinkClick r:id="rId2"/>
              </a:rPr>
              <a:t>https://zoom.us/u/aeo5yUZXgm</a:t>
            </a:r>
            <a:endParaRPr lang="en-US" dirty="0"/>
          </a:p>
          <a:p>
            <a:pPr lvl="2"/>
            <a:endParaRPr lang="en-US" dirty="0"/>
          </a:p>
        </p:txBody>
      </p:sp>
      <p:sp>
        <p:nvSpPr>
          <p:cNvPr id="5" name="Slide Number Placeholder 4">
            <a:extLst>
              <a:ext uri="{FF2B5EF4-FFF2-40B4-BE49-F238E27FC236}">
                <a16:creationId xmlns:a16="http://schemas.microsoft.com/office/drawing/2014/main" id="{F9A65D32-E3C2-4142-8584-4E6498AFAA2C}"/>
              </a:ext>
            </a:extLst>
          </p:cNvPr>
          <p:cNvSpPr>
            <a:spLocks noGrp="1"/>
          </p:cNvSpPr>
          <p:nvPr>
            <p:ph type="sldNum" sz="quarter" idx="4"/>
          </p:nvPr>
        </p:nvSpPr>
        <p:spPr/>
        <p:txBody>
          <a:bodyPr/>
          <a:lstStyle/>
          <a:p>
            <a:fld id="{872F1B08-9AA2-804F-9049-0CF613FEDB92}" type="slidenum">
              <a:rPr lang="en-US" noProof="0" smtClean="0"/>
              <a:pPr/>
              <a:t>3</a:t>
            </a:fld>
            <a:endParaRPr lang="en-US" noProof="0"/>
          </a:p>
        </p:txBody>
      </p:sp>
    </p:spTree>
    <p:extLst>
      <p:ext uri="{BB962C8B-B14F-4D97-AF65-F5344CB8AC3E}">
        <p14:creationId xmlns:p14="http://schemas.microsoft.com/office/powerpoint/2010/main" val="428883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5" descr="RLFT_3_18_synthetic_hotspot10_pedro_throughput_load.eps">
            <a:extLst>
              <a:ext uri="{FF2B5EF4-FFF2-40B4-BE49-F238E27FC236}">
                <a16:creationId xmlns:a16="http://schemas.microsoft.com/office/drawing/2014/main" id="{58D6E0A5-5FB1-474A-B385-4468EB795C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463" y="3028027"/>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7">
            <a:extLst>
              <a:ext uri="{FF2B5EF4-FFF2-40B4-BE49-F238E27FC236}">
                <a16:creationId xmlns:a16="http://schemas.microsoft.com/office/drawing/2014/main" id="{C96E16FE-E44F-B543-9437-AF525C37D556}"/>
              </a:ext>
            </a:extLst>
          </p:cNvPr>
          <p:cNvSpPr txBox="1">
            <a:spLocks noChangeArrowheads="1"/>
          </p:cNvSpPr>
          <p:nvPr/>
        </p:nvSpPr>
        <p:spPr bwMode="auto">
          <a:xfrm>
            <a:off x="4572000" y="3197066"/>
            <a:ext cx="4384537" cy="2862322"/>
          </a:xfrm>
          <a:prstGeom prst="rect">
            <a:avLst/>
          </a:prstGeom>
          <a:solidFill>
            <a:schemeClr val="accent5">
              <a:lumMod val="20000"/>
              <a:lumOff val="80000"/>
            </a:schemeClr>
          </a:solidFill>
          <a:ln>
            <a:noFill/>
          </a:ln>
        </p:spPr>
        <p:txBody>
          <a:bodyPr wrap="square">
            <a:spAutoFit/>
          </a:bodyPr>
          <a:lstStyle>
            <a:lvl1pPr eaLnBrk="0" hangingPunct="0">
              <a:defRPr sz="2400">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defRPr sz="2400">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s-ES" sz="1800" b="1" i="1">
                <a:solidFill>
                  <a:schemeClr val="tx1"/>
                </a:solidFill>
              </a:rPr>
              <a:t>Simulation results:</a:t>
            </a:r>
          </a:p>
          <a:p>
            <a:pPr marL="177800" indent="-177800" eaLnBrk="1" hangingPunct="1">
              <a:buFont typeface="Arial" panose="020B0604020202020204" pitchFamily="34" charset="0"/>
              <a:buChar char="•"/>
            </a:pPr>
            <a:r>
              <a:rPr lang="en-US" altLang="es-ES" sz="1800" i="1">
                <a:solidFill>
                  <a:schemeClr val="tx1"/>
                </a:solidFill>
              </a:rPr>
              <a:t>11664-node 3-level CLOS, </a:t>
            </a:r>
          </a:p>
          <a:p>
            <a:pPr marL="138113" indent="-138113" eaLnBrk="1" hangingPunct="1">
              <a:buFont typeface="Arial" panose="020B0604020202020204" pitchFamily="34" charset="0"/>
              <a:buChar char="•"/>
            </a:pPr>
            <a:r>
              <a:rPr lang="en-US" altLang="es-ES" sz="1800" i="1">
                <a:solidFill>
                  <a:schemeClr val="tx1"/>
                </a:solidFill>
              </a:rPr>
              <a:t>90% Uniform/Random traffic</a:t>
            </a:r>
          </a:p>
          <a:p>
            <a:pPr marL="138113" indent="-138113" eaLnBrk="1" hangingPunct="1">
              <a:buFont typeface="Arial" panose="020B0604020202020204" pitchFamily="34" charset="0"/>
              <a:buChar char="•"/>
            </a:pPr>
            <a:r>
              <a:rPr lang="en-US" altLang="es-ES" sz="1800" i="1">
                <a:solidFill>
                  <a:schemeClr val="tx1"/>
                </a:solidFill>
              </a:rPr>
              <a:t>10% incast traffic (one congestion tree)</a:t>
            </a:r>
          </a:p>
          <a:p>
            <a:pPr marL="138113" indent="-138113" eaLnBrk="1" hangingPunct="1">
              <a:buFont typeface="Arial" panose="020B0604020202020204" pitchFamily="34" charset="0"/>
              <a:buChar char="•"/>
            </a:pPr>
            <a:r>
              <a:rPr lang="en-US" altLang="es-ES" sz="1800" i="1" u="sng">
                <a:solidFill>
                  <a:schemeClr val="tx1"/>
                </a:solidFill>
              </a:rPr>
              <a:t>Network configurations</a:t>
            </a:r>
            <a:r>
              <a:rPr lang="en-US" altLang="es-ES" sz="1800" i="1">
                <a:solidFill>
                  <a:schemeClr val="tx1"/>
                </a:solidFill>
              </a:rPr>
              <a:t>:</a:t>
            </a:r>
          </a:p>
          <a:p>
            <a:pPr marL="406400" lvl="1" indent="-268288" eaLnBrk="1" hangingPunct="1">
              <a:buFont typeface="Wingdings" pitchFamily="2" charset="2"/>
              <a:buChar char="§"/>
            </a:pPr>
            <a:r>
              <a:rPr lang="en-US" altLang="es-ES" sz="1800" i="1">
                <a:solidFill>
                  <a:schemeClr val="tx1"/>
                </a:solidFill>
              </a:rPr>
              <a:t>D-mod-k: Deterministic routing.</a:t>
            </a:r>
          </a:p>
          <a:p>
            <a:pPr marL="406400" lvl="1" indent="-268288" eaLnBrk="1" hangingPunct="1">
              <a:buFont typeface="Wingdings" pitchFamily="2" charset="2"/>
              <a:buChar char="§"/>
            </a:pPr>
            <a:r>
              <a:rPr lang="en-US" altLang="es-ES" sz="1800" i="1">
                <a:solidFill>
                  <a:schemeClr val="tx1"/>
                </a:solidFill>
              </a:rPr>
              <a:t>Oblivious: Random/exploits path diversity.</a:t>
            </a:r>
          </a:p>
          <a:p>
            <a:pPr marL="406400" lvl="1" indent="-268288" eaLnBrk="1" hangingPunct="1">
              <a:buFont typeface="Wingdings" pitchFamily="2" charset="2"/>
              <a:buChar char="§"/>
            </a:pPr>
            <a:r>
              <a:rPr lang="en-US" altLang="es-ES" sz="1800" i="1">
                <a:solidFill>
                  <a:schemeClr val="tx1"/>
                </a:solidFill>
              </a:rPr>
              <a:t>Adaptive: Fully adaptive routing.</a:t>
            </a:r>
          </a:p>
          <a:p>
            <a:pPr marL="406400" lvl="1" indent="-268288" eaLnBrk="1" hangingPunct="1">
              <a:buFont typeface="Wingdings" pitchFamily="2" charset="2"/>
              <a:buChar char="§"/>
            </a:pPr>
            <a:r>
              <a:rPr lang="en-US" altLang="es-ES" sz="1800" i="1">
                <a:solidFill>
                  <a:schemeClr val="tx1"/>
                </a:solidFill>
              </a:rPr>
              <a:t>Adaptive-th: Limits adaptivity.</a:t>
            </a:r>
          </a:p>
        </p:txBody>
      </p:sp>
      <p:sp>
        <p:nvSpPr>
          <p:cNvPr id="6" name="Título 1">
            <a:extLst>
              <a:ext uri="{FF2B5EF4-FFF2-40B4-BE49-F238E27FC236}">
                <a16:creationId xmlns:a16="http://schemas.microsoft.com/office/drawing/2014/main" id="{466E0DEE-BD27-C541-808C-83387BD35D83}"/>
              </a:ext>
            </a:extLst>
          </p:cNvPr>
          <p:cNvSpPr>
            <a:spLocks noGrp="1"/>
          </p:cNvSpPr>
          <p:nvPr>
            <p:ph type="title"/>
          </p:nvPr>
        </p:nvSpPr>
        <p:spPr/>
        <p:txBody>
          <a:bodyPr>
            <a:normAutofit/>
          </a:bodyPr>
          <a:lstStyle/>
          <a:p>
            <a:r>
              <a:rPr lang="en-US" b="1" dirty="0"/>
              <a:t>How can we improve it?</a:t>
            </a:r>
            <a:br>
              <a:rPr lang="en-US" b="1" dirty="0"/>
            </a:br>
            <a:r>
              <a:rPr lang="en-US" sz="3100" b="1" u="sng" dirty="0"/>
              <a:t>Distinguishing in-network from </a:t>
            </a:r>
            <a:r>
              <a:rPr lang="en-US" sz="3100" b="1" u="sng" dirty="0" err="1"/>
              <a:t>incast</a:t>
            </a:r>
            <a:r>
              <a:rPr lang="en-US" sz="3100" b="1" u="sng" dirty="0"/>
              <a:t> congestion</a:t>
            </a:r>
          </a:p>
        </p:txBody>
      </p:sp>
      <p:sp>
        <p:nvSpPr>
          <p:cNvPr id="7" name="Marcador de contenido 6">
            <a:extLst>
              <a:ext uri="{FF2B5EF4-FFF2-40B4-BE49-F238E27FC236}">
                <a16:creationId xmlns:a16="http://schemas.microsoft.com/office/drawing/2014/main" id="{700A8F91-9DF4-0D47-AFA0-D5177A047AB5}"/>
              </a:ext>
            </a:extLst>
          </p:cNvPr>
          <p:cNvSpPr>
            <a:spLocks noGrp="1"/>
          </p:cNvSpPr>
          <p:nvPr>
            <p:ph idx="1"/>
          </p:nvPr>
        </p:nvSpPr>
        <p:spPr/>
        <p:txBody>
          <a:bodyPr/>
          <a:lstStyle/>
          <a:p>
            <a:r>
              <a:rPr lang="en-US" dirty="0"/>
              <a:t>Load balancing is counterproductive when </a:t>
            </a:r>
            <a:r>
              <a:rPr lang="en-US" dirty="0" err="1"/>
              <a:t>incast</a:t>
            </a:r>
            <a:r>
              <a:rPr lang="en-US" dirty="0"/>
              <a:t> scenarios appear. It is better to limit this balancing under certain scenarios </a:t>
            </a:r>
            <a:r>
              <a:rPr lang="en-US" dirty="0">
                <a:solidFill>
                  <a:schemeClr val="accent1">
                    <a:lumMod val="60000"/>
                    <a:lumOff val="40000"/>
                  </a:schemeClr>
                </a:solidFill>
              </a:rPr>
              <a:t>[Rocher17]</a:t>
            </a:r>
            <a:r>
              <a:rPr lang="en-US" dirty="0"/>
              <a:t>.</a:t>
            </a:r>
            <a:endParaRPr lang="en-US" dirty="0">
              <a:solidFill>
                <a:schemeClr val="accent5">
                  <a:lumMod val="60000"/>
                  <a:lumOff val="40000"/>
                </a:schemeClr>
              </a:solidFill>
            </a:endParaRPr>
          </a:p>
        </p:txBody>
      </p:sp>
      <p:sp>
        <p:nvSpPr>
          <p:cNvPr id="2" name="Marcador de pie de página 1">
            <a:extLst>
              <a:ext uri="{FF2B5EF4-FFF2-40B4-BE49-F238E27FC236}">
                <a16:creationId xmlns:a16="http://schemas.microsoft.com/office/drawing/2014/main" id="{7C58AD76-EFF5-D14B-A95D-82A898F3EF19}"/>
              </a:ext>
            </a:extLst>
          </p:cNvPr>
          <p:cNvSpPr>
            <a:spLocks noGrp="1"/>
          </p:cNvSpPr>
          <p:nvPr>
            <p:ph type="ftr" sz="quarter" idx="3"/>
          </p:nvPr>
        </p:nvSpPr>
        <p:spPr/>
        <p:txBody>
          <a:bodyPr/>
          <a:lstStyle/>
          <a:p>
            <a:pPr algn="l"/>
            <a:r>
              <a:rPr lang="en-US"/>
              <a:t>J. Escudero-Sahuquillo et al. IETF-105, July 2019, Montreal, Canada</a:t>
            </a:r>
          </a:p>
        </p:txBody>
      </p:sp>
      <p:sp>
        <p:nvSpPr>
          <p:cNvPr id="3" name="Marcador de número de diapositiva 2">
            <a:extLst>
              <a:ext uri="{FF2B5EF4-FFF2-40B4-BE49-F238E27FC236}">
                <a16:creationId xmlns:a16="http://schemas.microsoft.com/office/drawing/2014/main" id="{3286C6B2-A485-B54E-8B30-357A1EE9C8CF}"/>
              </a:ext>
            </a:extLst>
          </p:cNvPr>
          <p:cNvSpPr>
            <a:spLocks noGrp="1"/>
          </p:cNvSpPr>
          <p:nvPr>
            <p:ph type="sldNum" sz="quarter" idx="4"/>
          </p:nvPr>
        </p:nvSpPr>
        <p:spPr/>
        <p:txBody>
          <a:bodyPr/>
          <a:lstStyle/>
          <a:p>
            <a:fld id="{872F1B08-9AA2-804F-9049-0CF613FEDB92}" type="slidenum">
              <a:rPr lang="en-US" smtClean="0"/>
              <a:pPr/>
              <a:t>30</a:t>
            </a:fld>
            <a:endParaRPr lang="en-US"/>
          </a:p>
        </p:txBody>
      </p:sp>
    </p:spTree>
    <p:extLst>
      <p:ext uri="{BB962C8B-B14F-4D97-AF65-F5344CB8AC3E}">
        <p14:creationId xmlns:p14="http://schemas.microsoft.com/office/powerpoint/2010/main" val="1638867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9EFD8C-72C2-C04E-A02B-DE549F70253E}"/>
              </a:ext>
            </a:extLst>
          </p:cNvPr>
          <p:cNvSpPr>
            <a:spLocks noGrp="1"/>
          </p:cNvSpPr>
          <p:nvPr>
            <p:ph idx="1"/>
          </p:nvPr>
        </p:nvSpPr>
        <p:spPr/>
        <p:txBody>
          <a:bodyPr/>
          <a:lstStyle/>
          <a:p>
            <a:r>
              <a:rPr lang="en-US" dirty="0"/>
              <a:t>The closed-loop approach is slow, as marked packets have to cover the path length to reach the destination end-node, and then the congestion notifications (e.g. CNPs, TCP ACKs, etc.) need to travel backwards to reach the source end-nodes:</a:t>
            </a:r>
          </a:p>
          <a:p>
            <a:pPr lvl="1"/>
            <a:r>
              <a:rPr lang="en-US" dirty="0"/>
              <a:t>Notifications directly from switches backwards to other switches and end-nodes will speed up the congestion notification to both switches and NICs.</a:t>
            </a:r>
          </a:p>
          <a:p>
            <a:r>
              <a:rPr lang="en-US" dirty="0"/>
              <a:t>The congestion notification mechanism can be in sync with ECN and congestion isolation, so that they leverage CNPs to work better.</a:t>
            </a:r>
          </a:p>
        </p:txBody>
      </p:sp>
      <p:sp>
        <p:nvSpPr>
          <p:cNvPr id="4" name="Título 1">
            <a:extLst>
              <a:ext uri="{FF2B5EF4-FFF2-40B4-BE49-F238E27FC236}">
                <a16:creationId xmlns:a16="http://schemas.microsoft.com/office/drawing/2014/main" id="{F13DAADA-4E56-504B-97A1-5F5852ABD7CD}"/>
              </a:ext>
            </a:extLst>
          </p:cNvPr>
          <p:cNvSpPr>
            <a:spLocks noGrp="1"/>
          </p:cNvSpPr>
          <p:nvPr>
            <p:ph type="title"/>
          </p:nvPr>
        </p:nvSpPr>
        <p:spPr/>
        <p:txBody>
          <a:bodyPr>
            <a:normAutofit/>
          </a:bodyPr>
          <a:lstStyle/>
          <a:p>
            <a:r>
              <a:rPr lang="en-US" b="1" dirty="0"/>
              <a:t>How can we improve it?</a:t>
            </a:r>
            <a:br>
              <a:rPr lang="en-US" b="1" dirty="0"/>
            </a:br>
            <a:r>
              <a:rPr lang="en-US" sz="3100" b="1" u="sng" dirty="0"/>
              <a:t>Speeding up congestion notifications</a:t>
            </a:r>
          </a:p>
        </p:txBody>
      </p:sp>
      <p:sp>
        <p:nvSpPr>
          <p:cNvPr id="2" name="Marcador de pie de página 1">
            <a:extLst>
              <a:ext uri="{FF2B5EF4-FFF2-40B4-BE49-F238E27FC236}">
                <a16:creationId xmlns:a16="http://schemas.microsoft.com/office/drawing/2014/main" id="{8750E4BD-90C0-0742-B15F-5C69E3997059}"/>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9BA273EC-FCDE-914C-95C6-39B7D8C17866}"/>
              </a:ext>
            </a:extLst>
          </p:cNvPr>
          <p:cNvSpPr>
            <a:spLocks noGrp="1"/>
          </p:cNvSpPr>
          <p:nvPr>
            <p:ph type="sldNum" sz="quarter" idx="4"/>
          </p:nvPr>
        </p:nvSpPr>
        <p:spPr/>
        <p:txBody>
          <a:bodyPr/>
          <a:lstStyle/>
          <a:p>
            <a:fld id="{872F1B08-9AA2-804F-9049-0CF613FEDB92}" type="slidenum">
              <a:rPr lang="en-US" noProof="0" smtClean="0"/>
              <a:pPr/>
              <a:t>31</a:t>
            </a:fld>
            <a:endParaRPr lang="en-US" noProof="0"/>
          </a:p>
        </p:txBody>
      </p:sp>
    </p:spTree>
    <p:extLst>
      <p:ext uri="{BB962C8B-B14F-4D97-AF65-F5344CB8AC3E}">
        <p14:creationId xmlns:p14="http://schemas.microsoft.com/office/powerpoint/2010/main" val="425282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09EFD8C-72C2-C04E-A02B-DE549F70253E}"/>
              </a:ext>
            </a:extLst>
          </p:cNvPr>
          <p:cNvSpPr>
            <a:spLocks noGrp="1"/>
          </p:cNvSpPr>
          <p:nvPr>
            <p:ph idx="1"/>
          </p:nvPr>
        </p:nvSpPr>
        <p:spPr>
          <a:xfrm>
            <a:off x="628650" y="1825624"/>
            <a:ext cx="7886700" cy="4667249"/>
          </a:xfrm>
        </p:spPr>
        <p:txBody>
          <a:bodyPr>
            <a:normAutofit lnSpcReduction="10000"/>
          </a:bodyPr>
          <a:lstStyle/>
          <a:p>
            <a:r>
              <a:rPr lang="en-US"/>
              <a:t>Fast congestion detection mechanisms.</a:t>
            </a:r>
          </a:p>
          <a:p>
            <a:r>
              <a:rPr lang="en-US"/>
              <a:t>Fast reaction once congestion is detected, by isolating the congested flows at switch buffers:</a:t>
            </a:r>
          </a:p>
          <a:p>
            <a:pPr lvl="1"/>
            <a:r>
              <a:rPr lang="en-US"/>
              <a:t>While ECN reacts, HoL blocking can be immediately prevented if the congested flows are isolated.</a:t>
            </a:r>
          </a:p>
          <a:p>
            <a:r>
              <a:rPr lang="en-US"/>
              <a:t>ECN reaction will be focused only on congested flows, already isolated in special buffer space at switches:</a:t>
            </a:r>
          </a:p>
          <a:p>
            <a:pPr lvl="1"/>
            <a:r>
              <a:rPr lang="en-US"/>
              <a:t>The reaction time of ECN is not so critical anymore.</a:t>
            </a:r>
          </a:p>
          <a:p>
            <a:pPr lvl="1"/>
            <a:r>
              <a:rPr lang="en-US"/>
              <a:t>ECN helps congestion isolation to release the resources used to isolate congested flows, making them available for future congestion.</a:t>
            </a:r>
          </a:p>
        </p:txBody>
      </p:sp>
      <p:sp>
        <p:nvSpPr>
          <p:cNvPr id="4" name="Título 1">
            <a:extLst>
              <a:ext uri="{FF2B5EF4-FFF2-40B4-BE49-F238E27FC236}">
                <a16:creationId xmlns:a16="http://schemas.microsoft.com/office/drawing/2014/main" id="{F13DAADA-4E56-504B-97A1-5F5852ABD7CD}"/>
              </a:ext>
            </a:extLst>
          </p:cNvPr>
          <p:cNvSpPr>
            <a:spLocks noGrp="1"/>
          </p:cNvSpPr>
          <p:nvPr>
            <p:ph type="title"/>
          </p:nvPr>
        </p:nvSpPr>
        <p:spPr/>
        <p:txBody>
          <a:bodyPr>
            <a:normAutofit/>
          </a:bodyPr>
          <a:lstStyle/>
          <a:p>
            <a:r>
              <a:rPr lang="en-US" b="1" dirty="0"/>
              <a:t>How can we improve it?</a:t>
            </a:r>
            <a:br>
              <a:rPr lang="en-US" b="1" dirty="0"/>
            </a:br>
            <a:r>
              <a:rPr lang="en-US" sz="3100" b="1" u="sng" dirty="0"/>
              <a:t>Fast-response mechanisms in the switches</a:t>
            </a:r>
          </a:p>
        </p:txBody>
      </p:sp>
      <p:sp>
        <p:nvSpPr>
          <p:cNvPr id="2" name="Marcador de pie de página 1">
            <a:extLst>
              <a:ext uri="{FF2B5EF4-FFF2-40B4-BE49-F238E27FC236}">
                <a16:creationId xmlns:a16="http://schemas.microsoft.com/office/drawing/2014/main" id="{3C726B87-2D13-2F4D-81C3-5324C8D1C0EF}"/>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172F9263-BD46-E348-94B0-8EF6585CCE99}"/>
              </a:ext>
            </a:extLst>
          </p:cNvPr>
          <p:cNvSpPr>
            <a:spLocks noGrp="1"/>
          </p:cNvSpPr>
          <p:nvPr>
            <p:ph type="sldNum" sz="quarter" idx="4"/>
          </p:nvPr>
        </p:nvSpPr>
        <p:spPr/>
        <p:txBody>
          <a:bodyPr/>
          <a:lstStyle/>
          <a:p>
            <a:fld id="{872F1B08-9AA2-804F-9049-0CF613FEDB92}" type="slidenum">
              <a:rPr lang="en-US" smtClean="0"/>
              <a:pPr/>
              <a:t>32</a:t>
            </a:fld>
            <a:endParaRPr lang="en-US"/>
          </a:p>
        </p:txBody>
      </p:sp>
    </p:spTree>
    <p:extLst>
      <p:ext uri="{BB962C8B-B14F-4D97-AF65-F5344CB8AC3E}">
        <p14:creationId xmlns:p14="http://schemas.microsoft.com/office/powerpoint/2010/main" val="824664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F9395-4DA3-9D49-9F60-2A748FE6A983}"/>
              </a:ext>
            </a:extLst>
          </p:cNvPr>
          <p:cNvSpPr>
            <a:spLocks noGrp="1"/>
          </p:cNvSpPr>
          <p:nvPr>
            <p:ph type="title"/>
          </p:nvPr>
        </p:nvSpPr>
        <p:spPr/>
        <p:txBody>
          <a:bodyPr/>
          <a:lstStyle/>
          <a:p>
            <a:r>
              <a:rPr lang="en-US" b="1" dirty="0"/>
              <a:t>Conclusions</a:t>
            </a:r>
          </a:p>
        </p:txBody>
      </p:sp>
      <p:sp>
        <p:nvSpPr>
          <p:cNvPr id="3" name="Marcador de contenido 2">
            <a:extLst>
              <a:ext uri="{FF2B5EF4-FFF2-40B4-BE49-F238E27FC236}">
                <a16:creationId xmlns:a16="http://schemas.microsoft.com/office/drawing/2014/main" id="{23188DA5-70D1-6A45-98A0-1BD139513EA9}"/>
              </a:ext>
            </a:extLst>
          </p:cNvPr>
          <p:cNvSpPr>
            <a:spLocks noGrp="1"/>
          </p:cNvSpPr>
          <p:nvPr>
            <p:ph idx="1"/>
          </p:nvPr>
        </p:nvSpPr>
        <p:spPr>
          <a:xfrm>
            <a:off x="628650" y="1825625"/>
            <a:ext cx="7886700" cy="4530726"/>
          </a:xfrm>
        </p:spPr>
        <p:txBody>
          <a:bodyPr>
            <a:normAutofit fontScale="92500" lnSpcReduction="20000"/>
          </a:bodyPr>
          <a:lstStyle/>
          <a:p>
            <a:r>
              <a:rPr lang="en-US" b="1" dirty="0"/>
              <a:t>End-to-end solutions suffer from intrinsic notification delays </a:t>
            </a:r>
            <a:r>
              <a:rPr lang="en-US" dirty="0"/>
              <a:t>and have a slow response when congestion appears.</a:t>
            </a:r>
          </a:p>
          <a:p>
            <a:r>
              <a:rPr lang="en-US" dirty="0"/>
              <a:t>We have analyzed the pros and cons of ECN, identifying </a:t>
            </a:r>
            <a:r>
              <a:rPr lang="en-US" b="1" dirty="0"/>
              <a:t>several ways to improve</a:t>
            </a:r>
            <a:r>
              <a:rPr lang="en-US" dirty="0"/>
              <a:t> its design:</a:t>
            </a:r>
          </a:p>
          <a:p>
            <a:pPr lvl="1"/>
            <a:r>
              <a:rPr lang="en-US" dirty="0"/>
              <a:t>More detailed feedback.</a:t>
            </a:r>
          </a:p>
          <a:p>
            <a:pPr lvl="1"/>
            <a:r>
              <a:rPr lang="en-US" dirty="0"/>
              <a:t>Distinguish in-network from </a:t>
            </a:r>
            <a:r>
              <a:rPr lang="en-US" dirty="0" err="1"/>
              <a:t>incast</a:t>
            </a:r>
            <a:r>
              <a:rPr lang="en-US" dirty="0"/>
              <a:t> congestion.</a:t>
            </a:r>
          </a:p>
          <a:p>
            <a:pPr lvl="1"/>
            <a:r>
              <a:rPr lang="en-US" dirty="0"/>
              <a:t>Speeding up congestion notifications.</a:t>
            </a:r>
          </a:p>
          <a:p>
            <a:pPr lvl="1"/>
            <a:r>
              <a:rPr lang="en-US" dirty="0"/>
              <a:t>Fast-response congestion mechanisms at switches.</a:t>
            </a:r>
          </a:p>
          <a:p>
            <a:r>
              <a:rPr lang="en-US" b="1" dirty="0"/>
              <a:t>ECN can be combined with fast-response mechanisms </a:t>
            </a:r>
            <a:r>
              <a:rPr lang="en-US" dirty="0"/>
              <a:t>at switches to prevent </a:t>
            </a:r>
            <a:r>
              <a:rPr lang="en-US" dirty="0" err="1"/>
              <a:t>HoL</a:t>
            </a:r>
            <a:r>
              <a:rPr lang="en-US" dirty="0"/>
              <a:t>-blocking immediately, while the congestion tree is reduced thanks to ECN's injection throttling.</a:t>
            </a:r>
          </a:p>
        </p:txBody>
      </p:sp>
      <p:sp>
        <p:nvSpPr>
          <p:cNvPr id="4" name="Marcador de pie de página 3">
            <a:extLst>
              <a:ext uri="{FF2B5EF4-FFF2-40B4-BE49-F238E27FC236}">
                <a16:creationId xmlns:a16="http://schemas.microsoft.com/office/drawing/2014/main" id="{459DA1D0-C9C7-674C-A9AE-84C6EB6E71E7}"/>
              </a:ext>
            </a:extLst>
          </p:cNvPr>
          <p:cNvSpPr>
            <a:spLocks noGrp="1"/>
          </p:cNvSpPr>
          <p:nvPr>
            <p:ph type="ftr" sz="quarter" idx="3"/>
          </p:nvPr>
        </p:nvSpPr>
        <p:spPr/>
        <p:txBody>
          <a:bodyPr/>
          <a:lstStyle/>
          <a:p>
            <a:pPr algn="l"/>
            <a:r>
              <a:rPr lang="en-US" noProof="0"/>
              <a:t>J. Escudero-Sahuquillo et al. IETF-105, July 2019, Montreal, Canada</a:t>
            </a:r>
          </a:p>
        </p:txBody>
      </p:sp>
      <p:sp>
        <p:nvSpPr>
          <p:cNvPr id="5" name="Marcador de número de diapositiva 4">
            <a:extLst>
              <a:ext uri="{FF2B5EF4-FFF2-40B4-BE49-F238E27FC236}">
                <a16:creationId xmlns:a16="http://schemas.microsoft.com/office/drawing/2014/main" id="{0889C2FB-127B-1849-96F8-AD568E7B1467}"/>
              </a:ext>
            </a:extLst>
          </p:cNvPr>
          <p:cNvSpPr>
            <a:spLocks noGrp="1"/>
          </p:cNvSpPr>
          <p:nvPr>
            <p:ph type="sldNum" sz="quarter" idx="4"/>
          </p:nvPr>
        </p:nvSpPr>
        <p:spPr/>
        <p:txBody>
          <a:bodyPr/>
          <a:lstStyle/>
          <a:p>
            <a:fld id="{872F1B08-9AA2-804F-9049-0CF613FEDB92}" type="slidenum">
              <a:rPr lang="en-US" noProof="0" smtClean="0"/>
              <a:pPr/>
              <a:t>33</a:t>
            </a:fld>
            <a:endParaRPr lang="en-US" noProof="0"/>
          </a:p>
        </p:txBody>
      </p:sp>
    </p:spTree>
    <p:extLst>
      <p:ext uri="{BB962C8B-B14F-4D97-AF65-F5344CB8AC3E}">
        <p14:creationId xmlns:p14="http://schemas.microsoft.com/office/powerpoint/2010/main" val="130221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685800" y="2130480"/>
            <a:ext cx="7770600" cy="14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r>
              <a:rPr lang="en-US" sz="3200" dirty="0">
                <a:solidFill>
                  <a:srgbClr val="000000"/>
                </a:solidFill>
                <a:latin typeface="Calibri"/>
              </a:rPr>
              <a:t>An Open Congestion Control Architecture with network cooperation for RDMA fabric</a:t>
            </a:r>
            <a:endParaRPr lang="en-CA" sz="4400" strike="noStrike" dirty="0">
              <a:solidFill>
                <a:srgbClr val="000000"/>
              </a:solidFill>
              <a:latin typeface="Calibri"/>
              <a:ea typeface="DejaVu Sans"/>
            </a:endParaRPr>
          </a:p>
          <a:p>
            <a:pPr algn="ctr"/>
            <a:r>
              <a:rPr lang="en-US" sz="2400" dirty="0"/>
              <a:t>draft-zhh-tsvwg-open-architecture-00</a:t>
            </a:r>
          </a:p>
          <a:p>
            <a:pPr algn="ctr"/>
            <a:r>
              <a:rPr lang="en-US" sz="2400" dirty="0"/>
              <a:t>draft-yueven-tsvwg-dccm-requirements-00</a:t>
            </a:r>
            <a:endParaRPr sz="2400" dirty="0"/>
          </a:p>
        </p:txBody>
      </p:sp>
      <p:sp>
        <p:nvSpPr>
          <p:cNvPr id="4" name="页脚占位符 3"/>
          <p:cNvSpPr txBox="1">
            <a:spLocks/>
          </p:cNvSpPr>
          <p:nvPr/>
        </p:nvSpPr>
        <p:spPr>
          <a:xfrm>
            <a:off x="2843808" y="4149080"/>
            <a:ext cx="3816424" cy="365125"/>
          </a:xfrm>
          <a:prstGeom prst="rect">
            <a:avLst/>
          </a:prstGeom>
        </p:spPr>
        <p:txBody>
          <a:bodyPr/>
          <a:lstStyle/>
          <a:p>
            <a:pPr>
              <a:defRPr/>
            </a:pPr>
            <a:r>
              <a:rPr kumimoji="0" lang="en-US" altLang="zh-CN" sz="1800" b="0" i="0" u="none" strike="noStrike" kern="1200" cap="none" spc="0" normalizeH="0" baseline="0" noProof="0" dirty="0">
                <a:ln>
                  <a:noFill/>
                </a:ln>
                <a:solidFill>
                  <a:schemeClr val="tx1"/>
                </a:solidFill>
                <a:effectLst/>
                <a:uLnTx/>
                <a:uFillTx/>
                <a:latin typeface="+mn-lt"/>
                <a:ea typeface="+mn-ea"/>
                <a:cs typeface="+mn-cs"/>
              </a:rPr>
              <a:t>IETF</a:t>
            </a:r>
            <a:r>
              <a:rPr lang="en-US" altLang="zh-CN" dirty="0"/>
              <a:t> 105, Montreal, Canada</a:t>
            </a: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ubtitle 2"/>
          <p:cNvSpPr txBox="1">
            <a:spLocks/>
          </p:cNvSpPr>
          <p:nvPr/>
        </p:nvSpPr>
        <p:spPr bwMode="auto">
          <a:xfrm>
            <a:off x="1475656" y="4869160"/>
            <a:ext cx="6400800"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ctr" fontAlgn="base">
              <a:lnSpc>
                <a:spcPct val="80000"/>
              </a:lnSpc>
              <a:spcBef>
                <a:spcPct val="20000"/>
              </a:spcBef>
              <a:spcAft>
                <a:spcPct val="0"/>
              </a:spcAft>
              <a:defRPr/>
            </a:pPr>
            <a:r>
              <a:rPr lang="en-GB" sz="1900" noProof="0" dirty="0">
                <a:solidFill>
                  <a:sysClr val="windowText" lastClr="000000"/>
                </a:solidFill>
                <a:latin typeface="Calibri"/>
              </a:rPr>
              <a:t>Yan Zhuang (presenter),Rachel Huang</a:t>
            </a:r>
          </a:p>
          <a:p>
            <a:pPr algn="ctr" fontAlgn="base">
              <a:lnSpc>
                <a:spcPct val="80000"/>
              </a:lnSpc>
              <a:spcBef>
                <a:spcPct val="20000"/>
              </a:spcBef>
              <a:spcAft>
                <a:spcPct val="0"/>
              </a:spcAft>
              <a:defRPr/>
            </a:pPr>
            <a:r>
              <a:rPr lang="en-GB" sz="1900" dirty="0">
                <a:solidFill>
                  <a:sysClr val="windowText" lastClr="000000"/>
                </a:solidFill>
                <a:latin typeface="Calibri"/>
              </a:rPr>
              <a:t>Yu Xiang, </a:t>
            </a:r>
            <a:r>
              <a:rPr lang="en-GB" sz="1900" noProof="0" dirty="0" err="1">
                <a:solidFill>
                  <a:sysClr val="windowText" lastClr="000000"/>
                </a:solidFill>
                <a:latin typeface="Calibri"/>
              </a:rPr>
              <a:t>Roni</a:t>
            </a:r>
            <a:r>
              <a:rPr lang="en-GB" sz="1900" noProof="0" dirty="0">
                <a:solidFill>
                  <a:sysClr val="windowText" lastClr="000000"/>
                </a:solidFill>
                <a:latin typeface="Calibri"/>
              </a:rPr>
              <a:t> Even</a:t>
            </a:r>
          </a:p>
          <a:p>
            <a:pPr algn="ctr" fontAlgn="base">
              <a:lnSpc>
                <a:spcPct val="80000"/>
              </a:lnSpc>
              <a:spcBef>
                <a:spcPct val="20000"/>
              </a:spcBef>
              <a:spcAft>
                <a:spcPct val="0"/>
              </a:spcAft>
              <a:defRPr/>
            </a:pPr>
            <a:r>
              <a:rPr kumimoji="0" lang="en-US" altLang="zh-CN" sz="1900" b="0" i="0" u="none" strike="noStrike" kern="1200" cap="none" spc="0" normalizeH="0" baseline="0" dirty="0">
                <a:ln>
                  <a:noFill/>
                </a:ln>
                <a:solidFill>
                  <a:sysClr val="windowText" lastClr="000000"/>
                </a:solidFill>
                <a:effectLst/>
                <a:uLnTx/>
                <a:uFillTx/>
                <a:latin typeface="Calibri"/>
                <a:ea typeface="+mn-ea"/>
                <a:cs typeface="+mn-cs"/>
              </a:rPr>
              <a:t>Huawei Technologies</a:t>
            </a:r>
            <a:endParaRPr kumimoji="0" lang="en-GB" sz="19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灯片编号占位符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78FB68B-9161-AB43-8FE3-374880E6D9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1952"/>
            <a:ext cx="8229240" cy="1144800"/>
          </a:xfrm>
        </p:spPr>
        <p:txBody>
          <a:bodyPr/>
          <a:lstStyle/>
          <a:p>
            <a:pPr algn="ctr"/>
            <a:r>
              <a:rPr lang="en-US" altLang="zh-CN" sz="3600" dirty="0">
                <a:latin typeface="Calibri" pitchFamily="34" charset="0"/>
                <a:cs typeface="Calibri" pitchFamily="34" charset="0"/>
              </a:rPr>
              <a:t>An open congestion control architecture with network cooperation for RDMA fabric</a:t>
            </a:r>
            <a:endParaRPr lang="zh-CN" altLang="en-US" sz="3600" dirty="0">
              <a:latin typeface="Calibri" pitchFamily="34" charset="0"/>
              <a:cs typeface="Calibri" pitchFamily="34" charset="0"/>
            </a:endParaRPr>
          </a:p>
        </p:txBody>
      </p:sp>
      <p:sp>
        <p:nvSpPr>
          <p:cNvPr id="4" name="CustomShape 2"/>
          <p:cNvSpPr/>
          <p:nvPr/>
        </p:nvSpPr>
        <p:spPr>
          <a:xfrm>
            <a:off x="457200" y="1268760"/>
            <a:ext cx="8363272" cy="452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69875" indent="-269875">
              <a:buFont typeface="Arial"/>
              <a:buChar char="•"/>
            </a:pPr>
            <a:r>
              <a:rPr lang="en-GB" altLang="zh-CN" sz="2800" b="1" dirty="0">
                <a:solidFill>
                  <a:srgbClr val="000000"/>
                </a:solidFill>
                <a:latin typeface="Calibri"/>
                <a:ea typeface="DejaVu Sans"/>
              </a:rPr>
              <a:t>Scope</a:t>
            </a:r>
          </a:p>
          <a:p>
            <a:pPr marL="914400" lvl="1" indent="-457200">
              <a:buFont typeface="Calibri" panose="020F0502020204030204" pitchFamily="34" charset="0"/>
              <a:buChar char="−"/>
            </a:pPr>
            <a:r>
              <a:rPr lang="en-GB" altLang="zh-CN" sz="2400" dirty="0">
                <a:solidFill>
                  <a:srgbClr val="000000"/>
                </a:solidFill>
                <a:latin typeface="Calibri"/>
                <a:ea typeface="DejaVu Sans"/>
              </a:rPr>
              <a:t>Managed </a:t>
            </a:r>
            <a:r>
              <a:rPr lang="en-GB" altLang="zh-CN" sz="2400" dirty="0" err="1">
                <a:solidFill>
                  <a:srgbClr val="000000"/>
                </a:solidFill>
                <a:latin typeface="Calibri"/>
                <a:ea typeface="DejaVu Sans"/>
              </a:rPr>
              <a:t>datacenter</a:t>
            </a:r>
            <a:r>
              <a:rPr lang="en-GB" altLang="zh-CN" sz="2400" dirty="0">
                <a:solidFill>
                  <a:srgbClr val="000000"/>
                </a:solidFill>
                <a:latin typeface="Calibri"/>
                <a:ea typeface="DejaVu Sans"/>
              </a:rPr>
              <a:t> networks</a:t>
            </a:r>
          </a:p>
          <a:p>
            <a:pPr marL="914400" lvl="1" indent="-457200">
              <a:buFont typeface="Calibri" panose="020F0502020204030204" pitchFamily="34" charset="0"/>
              <a:buChar char="−"/>
            </a:pPr>
            <a:r>
              <a:rPr lang="en-GB" altLang="zh-CN" sz="2400" dirty="0">
                <a:solidFill>
                  <a:srgbClr val="000000"/>
                </a:solidFill>
                <a:latin typeface="Calibri"/>
                <a:ea typeface="DejaVu Sans"/>
              </a:rPr>
              <a:t>RDMA traffics for </a:t>
            </a:r>
            <a:r>
              <a:rPr lang="en-US" altLang="zh-CN" sz="2400" dirty="0">
                <a:solidFill>
                  <a:srgbClr val="000000"/>
                </a:solidFill>
                <a:latin typeface="Calibri"/>
                <a:ea typeface="DejaVu Sans"/>
              </a:rPr>
              <a:t>applications</a:t>
            </a:r>
            <a:r>
              <a:rPr lang="en-GB" altLang="zh-CN" sz="2400" dirty="0">
                <a:solidFill>
                  <a:srgbClr val="000000"/>
                </a:solidFill>
                <a:latin typeface="Calibri"/>
                <a:ea typeface="DejaVu Sans"/>
              </a:rPr>
              <a:t>, such as HPC and storage….</a:t>
            </a:r>
            <a:r>
              <a:rPr lang="en-US" altLang="zh-CN" sz="2400" dirty="0">
                <a:solidFill>
                  <a:srgbClr val="000000"/>
                </a:solidFill>
                <a:latin typeface="Calibri"/>
                <a:ea typeface="DejaVu Sans"/>
              </a:rPr>
              <a:t>requiring </a:t>
            </a:r>
            <a:r>
              <a:rPr lang="en-GB" altLang="zh-CN" sz="2400" dirty="0">
                <a:solidFill>
                  <a:srgbClr val="000000"/>
                </a:solidFill>
                <a:latin typeface="Calibri"/>
                <a:ea typeface="DejaVu Sans"/>
              </a:rPr>
              <a:t>low latency, high throughput…</a:t>
            </a:r>
          </a:p>
          <a:p>
            <a:pPr marL="269875" indent="-269875">
              <a:buFont typeface="Arial"/>
              <a:buChar char="•"/>
            </a:pPr>
            <a:r>
              <a:rPr lang="en-GB" altLang="zh-CN" sz="2800" b="1" dirty="0">
                <a:solidFill>
                  <a:srgbClr val="000000"/>
                </a:solidFill>
                <a:latin typeface="Calibri"/>
                <a:ea typeface="DejaVu Sans"/>
              </a:rPr>
              <a:t>Motivation, requirements and use cases</a:t>
            </a:r>
            <a:endParaRPr lang="en-CA" sz="2800" b="1" dirty="0">
              <a:solidFill>
                <a:srgbClr val="000000"/>
              </a:solidFill>
              <a:latin typeface="Calibri"/>
              <a:ea typeface="DejaVu Sans"/>
            </a:endParaRPr>
          </a:p>
          <a:p>
            <a:pPr marL="727075" lvl="1" indent="-269875">
              <a:buFontTx/>
              <a:buChar char="-"/>
            </a:pPr>
            <a:r>
              <a:rPr lang="en-US" sz="2400" dirty="0" err="1">
                <a:solidFill>
                  <a:srgbClr val="000000"/>
                </a:solidFill>
                <a:latin typeface="Calibri"/>
              </a:rPr>
              <a:t>Incast</a:t>
            </a:r>
            <a:r>
              <a:rPr lang="en-US" sz="2400" dirty="0">
                <a:solidFill>
                  <a:srgbClr val="000000"/>
                </a:solidFill>
                <a:latin typeface="Calibri"/>
              </a:rPr>
              <a:t> traffic cause severe congestion in the data center network.</a:t>
            </a:r>
          </a:p>
          <a:p>
            <a:pPr marL="727075" lvl="1" indent="-269875">
              <a:buFontTx/>
              <a:buChar char="-"/>
            </a:pPr>
            <a:r>
              <a:rPr lang="en-US" sz="2400" dirty="0">
                <a:solidFill>
                  <a:srgbClr val="000000"/>
                </a:solidFill>
                <a:latin typeface="Calibri"/>
              </a:rPr>
              <a:t>Mixture of RDMA traffic and TCP traffics effects each other.</a:t>
            </a:r>
          </a:p>
          <a:p>
            <a:pPr marL="727075" lvl="1" indent="-269875">
              <a:buFontTx/>
              <a:buChar char="-"/>
            </a:pPr>
            <a:r>
              <a:rPr lang="en-US" sz="2400" dirty="0">
                <a:solidFill>
                  <a:srgbClr val="000000"/>
                </a:solidFill>
                <a:latin typeface="Calibri"/>
              </a:rPr>
              <a:t>More efficient and effective congestion controls are needed to support the scalability and high performance. </a:t>
            </a:r>
          </a:p>
          <a:p>
            <a:pPr marL="269875" indent="-269875">
              <a:buFont typeface="Arial"/>
              <a:buChar char="•"/>
            </a:pPr>
            <a:r>
              <a:rPr lang="en-US" sz="2800" b="1" dirty="0">
                <a:solidFill>
                  <a:srgbClr val="000000"/>
                </a:solidFill>
                <a:latin typeface="Calibri"/>
                <a:ea typeface="DejaVu Sans"/>
              </a:rPr>
              <a:t>Objectives</a:t>
            </a:r>
          </a:p>
          <a:p>
            <a:pPr marL="742950" lvl="1" indent="-285750">
              <a:buFont typeface="Arial" panose="020B0604020202020204" pitchFamily="34" charset="0"/>
              <a:buChar char="−"/>
            </a:pPr>
            <a:r>
              <a:rPr lang="en-US" altLang="zh-CN" sz="2400" dirty="0"/>
              <a:t>Define an open congestion architecture with network cooperation to enable more effective congestion controls for RDMA fabrics.</a:t>
            </a:r>
            <a:endParaRPr lang="en-CA" sz="2400" dirty="0">
              <a:solidFill>
                <a:srgbClr val="000000"/>
              </a:solidFill>
              <a:latin typeface="Calibri"/>
              <a:ea typeface="DejaVu Sans"/>
            </a:endParaRPr>
          </a:p>
        </p:txBody>
      </p:sp>
      <p:sp>
        <p:nvSpPr>
          <p:cNvPr id="6" name="灯片编号占位符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1952"/>
            <a:ext cx="8229240" cy="1144800"/>
          </a:xfrm>
        </p:spPr>
        <p:txBody>
          <a:bodyPr/>
          <a:lstStyle/>
          <a:p>
            <a:pPr algn="ctr"/>
            <a:r>
              <a:rPr lang="en-US" altLang="zh-CN" sz="4400" dirty="0"/>
              <a:t>Open Architecture Overview</a:t>
            </a:r>
            <a:endParaRPr lang="zh-CN" altLang="en-US" sz="4400" dirty="0"/>
          </a:p>
        </p:txBody>
      </p:sp>
      <p:sp>
        <p:nvSpPr>
          <p:cNvPr id="5" name="灯片编号占位符 5"/>
          <p:cNvSpPr txBox="1">
            <a:spLocks/>
          </p:cNvSpPr>
          <p:nvPr/>
        </p:nvSpPr>
        <p:spPr>
          <a:xfrm>
            <a:off x="6372200" y="632156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3</a:t>
            </a:r>
          </a:p>
        </p:txBody>
      </p:sp>
      <p:graphicFrame>
        <p:nvGraphicFramePr>
          <p:cNvPr id="7" name="对象 6"/>
          <p:cNvGraphicFramePr>
            <a:graphicFrameLocks noChangeAspect="1"/>
          </p:cNvGraphicFramePr>
          <p:nvPr/>
        </p:nvGraphicFramePr>
        <p:xfrm>
          <a:off x="203814" y="1340768"/>
          <a:ext cx="8736012" cy="3700462"/>
        </p:xfrm>
        <a:graphic>
          <a:graphicData uri="http://schemas.openxmlformats.org/presentationml/2006/ole">
            <mc:AlternateContent xmlns:mc="http://schemas.openxmlformats.org/markup-compatibility/2006">
              <mc:Choice xmlns:v="urn:schemas-microsoft-com:vml" Requires="v">
                <p:oleObj spid="_x0000_s2050" name="幻灯片" r:id="rId4" imgW="3108925" imgH="1315707" progId="PowerPoint.Slide.8">
                  <p:embed/>
                </p:oleObj>
              </mc:Choice>
              <mc:Fallback>
                <p:oleObj name="幻灯片" r:id="rId4" imgW="3108925" imgH="1315707" progId="PowerPoint.Slide.8">
                  <p:embed/>
                  <p:pic>
                    <p:nvPicPr>
                      <p:cNvPr id="7" name="对象 6"/>
                      <p:cNvPicPr/>
                      <p:nvPr/>
                    </p:nvPicPr>
                    <p:blipFill>
                      <a:blip r:embed="rId5"/>
                      <a:stretch>
                        <a:fillRect/>
                      </a:stretch>
                    </p:blipFill>
                    <p:spPr>
                      <a:xfrm>
                        <a:off x="203814" y="1340768"/>
                        <a:ext cx="8736012" cy="3700462"/>
                      </a:xfrm>
                      <a:prstGeom prst="rect">
                        <a:avLst/>
                      </a:prstGeom>
                    </p:spPr>
                  </p:pic>
                </p:oleObj>
              </mc:Fallback>
            </mc:AlternateContent>
          </a:graphicData>
        </a:graphic>
      </p:graphicFrame>
      <p:sp>
        <p:nvSpPr>
          <p:cNvPr id="3" name="文本框 2"/>
          <p:cNvSpPr txBox="1"/>
          <p:nvPr/>
        </p:nvSpPr>
        <p:spPr>
          <a:xfrm>
            <a:off x="755576" y="5041230"/>
            <a:ext cx="8064896" cy="1107996"/>
          </a:xfrm>
          <a:prstGeom prst="rect">
            <a:avLst/>
          </a:prstGeom>
          <a:noFill/>
        </p:spPr>
        <p:txBody>
          <a:bodyPr wrap="square" rtlCol="0">
            <a:spAutoFit/>
          </a:bodyPr>
          <a:lstStyle/>
          <a:p>
            <a:pPr marL="285750" indent="-285750">
              <a:buFont typeface="Arial" panose="020B0604020202020204" pitchFamily="34" charset="0"/>
              <a:buChar char="•"/>
            </a:pPr>
            <a:r>
              <a:rPr lang="en-US" altLang="zh-CN" sz="2200" dirty="0"/>
              <a:t>Open to network cooperation</a:t>
            </a:r>
          </a:p>
          <a:p>
            <a:pPr marL="285750" indent="-285750">
              <a:buFont typeface="Arial" panose="020B0604020202020204" pitchFamily="34" charset="0"/>
              <a:buChar char="•"/>
            </a:pPr>
            <a:r>
              <a:rPr lang="en-US" altLang="zh-CN" sz="2200" dirty="0"/>
              <a:t>Open to congestion control algorithms deployment and management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9224" y="123960"/>
            <a:ext cx="8229240" cy="1144800"/>
          </a:xfrm>
        </p:spPr>
        <p:txBody>
          <a:bodyPr/>
          <a:lstStyle/>
          <a:p>
            <a:pPr algn="ctr"/>
            <a:r>
              <a:rPr lang="en-US" altLang="zh-CN" sz="4400" dirty="0"/>
              <a:t>Protocol Stack Overview</a:t>
            </a:r>
            <a:endParaRPr lang="zh-CN" altLang="en-US" sz="4400" dirty="0"/>
          </a:p>
        </p:txBody>
      </p:sp>
      <p:sp>
        <p:nvSpPr>
          <p:cNvPr id="5" name="灯片编号占位符 5"/>
          <p:cNvSpPr txBox="1">
            <a:spLocks/>
          </p:cNvSpPr>
          <p:nvPr/>
        </p:nvSpPr>
        <p:spPr>
          <a:xfrm>
            <a:off x="6372200" y="632156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3</a:t>
            </a:r>
          </a:p>
        </p:txBody>
      </p:sp>
      <p:sp>
        <p:nvSpPr>
          <p:cNvPr id="3" name="文本框 2"/>
          <p:cNvSpPr txBox="1"/>
          <p:nvPr/>
        </p:nvSpPr>
        <p:spPr>
          <a:xfrm>
            <a:off x="2494154" y="5681698"/>
            <a:ext cx="4944580" cy="369332"/>
          </a:xfrm>
          <a:prstGeom prst="rect">
            <a:avLst/>
          </a:prstGeom>
          <a:noFill/>
        </p:spPr>
        <p:txBody>
          <a:bodyPr wrap="square" rtlCol="0">
            <a:spAutoFit/>
          </a:bodyPr>
          <a:lstStyle/>
          <a:p>
            <a:r>
              <a:rPr lang="en-US" altLang="zh-CN" dirty="0"/>
              <a:t>Solution should be RDMA transport agnostic.</a:t>
            </a:r>
            <a:endParaRPr lang="zh-CN" altLang="en-US" dirty="0"/>
          </a:p>
        </p:txBody>
      </p:sp>
      <p:sp>
        <p:nvSpPr>
          <p:cNvPr id="6" name="矩形 5"/>
          <p:cNvSpPr/>
          <p:nvPr/>
        </p:nvSpPr>
        <p:spPr bwMode="auto">
          <a:xfrm>
            <a:off x="1478445" y="4240427"/>
            <a:ext cx="6189897" cy="395927"/>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Ethernet Link Layer</a:t>
            </a:r>
            <a:endParaRPr lang="en-US" sz="1200" b="1" dirty="0">
              <a:latin typeface="微软雅黑" panose="020B0503020204020204" pitchFamily="34" charset="-122"/>
              <a:ea typeface="微软雅黑" panose="020B0503020204020204" pitchFamily="34" charset="-122"/>
            </a:endParaRPr>
          </a:p>
        </p:txBody>
      </p:sp>
      <p:sp>
        <p:nvSpPr>
          <p:cNvPr id="7" name="矩形 6"/>
          <p:cNvSpPr/>
          <p:nvPr/>
        </p:nvSpPr>
        <p:spPr bwMode="auto">
          <a:xfrm>
            <a:off x="1478446" y="3825648"/>
            <a:ext cx="6189897" cy="386498"/>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IP</a:t>
            </a:r>
            <a:endParaRPr lang="en-US" sz="1200" b="1" dirty="0">
              <a:latin typeface="微软雅黑" panose="020B0503020204020204" pitchFamily="34" charset="-122"/>
              <a:ea typeface="微软雅黑" panose="020B0503020204020204" pitchFamily="34" charset="-122"/>
            </a:endParaRPr>
          </a:p>
        </p:txBody>
      </p:sp>
      <p:sp>
        <p:nvSpPr>
          <p:cNvPr id="8" name="矩形 7"/>
          <p:cNvSpPr/>
          <p:nvPr/>
        </p:nvSpPr>
        <p:spPr bwMode="auto">
          <a:xfrm>
            <a:off x="4642334" y="3523992"/>
            <a:ext cx="3026009" cy="282804"/>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UDP</a:t>
            </a:r>
            <a:endParaRPr lang="en-US" sz="1200" b="1" dirty="0">
              <a:latin typeface="微软雅黑" panose="020B0503020204020204" pitchFamily="34" charset="-122"/>
              <a:ea typeface="微软雅黑" panose="020B0503020204020204" pitchFamily="34" charset="-122"/>
            </a:endParaRPr>
          </a:p>
        </p:txBody>
      </p:sp>
      <p:sp>
        <p:nvSpPr>
          <p:cNvPr id="9" name="矩形 8"/>
          <p:cNvSpPr/>
          <p:nvPr/>
        </p:nvSpPr>
        <p:spPr bwMode="auto">
          <a:xfrm>
            <a:off x="4642334" y="2639444"/>
            <a:ext cx="1009786" cy="843382"/>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IB Transport protocols</a:t>
            </a:r>
            <a:endParaRPr lang="en-US" sz="1200" b="1"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6699108" y="2639444"/>
            <a:ext cx="969236" cy="843382"/>
          </a:xfrm>
          <a:prstGeom prst="rect">
            <a:avLst/>
          </a:prstGeom>
          <a:noFill/>
          <a:ln w="12700">
            <a:solidFill>
              <a:srgbClr val="FF0000"/>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solidFill>
                  <a:srgbClr val="C00000"/>
                </a:solidFill>
                <a:latin typeface="微软雅黑" panose="020B0503020204020204" pitchFamily="34" charset="-122"/>
                <a:ea typeface="微软雅黑" panose="020B0503020204020204" pitchFamily="34" charset="-122"/>
              </a:rPr>
              <a:t>Net2Nic channel</a:t>
            </a:r>
            <a:endParaRPr lang="en-US" sz="1200" b="1"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bwMode="auto">
          <a:xfrm>
            <a:off x="1478445" y="4977289"/>
            <a:ext cx="6184981" cy="395927"/>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Ethernet/IP Management</a:t>
            </a:r>
            <a:endParaRPr lang="en-US" sz="1200" b="1" dirty="0">
              <a:latin typeface="微软雅黑" panose="020B0503020204020204" pitchFamily="34" charset="-122"/>
              <a:ea typeface="微软雅黑" panose="020B0503020204020204" pitchFamily="34" charset="-122"/>
            </a:endParaRPr>
          </a:p>
        </p:txBody>
      </p:sp>
      <p:sp>
        <p:nvSpPr>
          <p:cNvPr id="13" name="矩形 12"/>
          <p:cNvSpPr/>
          <p:nvPr/>
        </p:nvSpPr>
        <p:spPr bwMode="auto">
          <a:xfrm>
            <a:off x="3142302" y="2205812"/>
            <a:ext cx="4526041" cy="400523"/>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OFA Stack</a:t>
            </a:r>
            <a:endParaRPr lang="en-US" sz="1200" b="1"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3142302" y="1426461"/>
            <a:ext cx="4526041" cy="400523"/>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RDMA Application/ULP</a:t>
            </a:r>
            <a:endParaRPr lang="en-US" sz="12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a:stretch>
            <a:fillRect/>
          </a:stretch>
        </p:blipFill>
        <p:spPr>
          <a:xfrm>
            <a:off x="3142302" y="1817667"/>
            <a:ext cx="4526042" cy="361950"/>
          </a:xfrm>
          <a:prstGeom prst="rect">
            <a:avLst/>
          </a:prstGeom>
        </p:spPr>
      </p:pic>
      <p:pic>
        <p:nvPicPr>
          <p:cNvPr id="16" name="图片 15"/>
          <p:cNvPicPr>
            <a:picLocks noChangeAspect="1"/>
          </p:cNvPicPr>
          <p:nvPr/>
        </p:nvPicPr>
        <p:blipFill>
          <a:blip r:embed="rId4"/>
          <a:stretch>
            <a:fillRect/>
          </a:stretch>
        </p:blipFill>
        <p:spPr>
          <a:xfrm>
            <a:off x="1484359" y="4805631"/>
            <a:ext cx="4461228" cy="161925"/>
          </a:xfrm>
          <a:prstGeom prst="rect">
            <a:avLst/>
          </a:prstGeom>
        </p:spPr>
      </p:pic>
      <p:pic>
        <p:nvPicPr>
          <p:cNvPr id="17" name="图片 16"/>
          <p:cNvPicPr>
            <a:picLocks noChangeAspect="1"/>
          </p:cNvPicPr>
          <p:nvPr/>
        </p:nvPicPr>
        <p:blipFill>
          <a:blip r:embed="rId4"/>
          <a:stretch>
            <a:fillRect/>
          </a:stretch>
        </p:blipFill>
        <p:spPr>
          <a:xfrm>
            <a:off x="3202198" y="4805937"/>
            <a:ext cx="4461228" cy="161925"/>
          </a:xfrm>
          <a:prstGeom prst="rect">
            <a:avLst/>
          </a:prstGeom>
        </p:spPr>
      </p:pic>
      <p:sp>
        <p:nvSpPr>
          <p:cNvPr id="18" name="矩形 17"/>
          <p:cNvSpPr/>
          <p:nvPr/>
        </p:nvSpPr>
        <p:spPr bwMode="auto">
          <a:xfrm>
            <a:off x="1478446" y="3512994"/>
            <a:ext cx="3126184" cy="293802"/>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TCP</a:t>
            </a:r>
            <a:endParaRPr lang="en-US" sz="1200" b="1" dirty="0">
              <a:latin typeface="微软雅黑" panose="020B0503020204020204" pitchFamily="34" charset="-122"/>
              <a:ea typeface="微软雅黑" panose="020B0503020204020204" pitchFamily="34" charset="-122"/>
            </a:endParaRPr>
          </a:p>
        </p:txBody>
      </p:sp>
      <p:sp>
        <p:nvSpPr>
          <p:cNvPr id="19" name="矩形 18"/>
          <p:cNvSpPr/>
          <p:nvPr/>
        </p:nvSpPr>
        <p:spPr bwMode="auto">
          <a:xfrm>
            <a:off x="3142302" y="2639443"/>
            <a:ext cx="1461156" cy="843382"/>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err="1">
                <a:latin typeface="微软雅黑" panose="020B0503020204020204" pitchFamily="34" charset="-122"/>
                <a:ea typeface="微软雅黑" panose="020B0503020204020204" pitchFamily="34" charset="-122"/>
              </a:rPr>
              <a:t>iwarp</a:t>
            </a:r>
            <a:endParaRPr lang="en-US" sz="1200" b="1"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1478445" y="1429325"/>
            <a:ext cx="1583704" cy="2053500"/>
          </a:xfrm>
          <a:prstGeom prst="rect">
            <a:avLst/>
          </a:prstGeom>
          <a:noFill/>
          <a:ln w="12700">
            <a:solidFill>
              <a:schemeClr val="tx1"/>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latin typeface="微软雅黑" panose="020B0503020204020204" pitchFamily="34" charset="-122"/>
                <a:ea typeface="微软雅黑" panose="020B0503020204020204" pitchFamily="34" charset="-122"/>
              </a:rPr>
              <a:t>Other</a:t>
            </a:r>
          </a:p>
          <a:p>
            <a:pPr algn="ctr">
              <a:buClr>
                <a:srgbClr val="CC9900"/>
              </a:buClr>
            </a:pPr>
            <a:r>
              <a:rPr lang="en-US" altLang="zh-CN" sz="1200" b="1" dirty="0">
                <a:latin typeface="微软雅黑" panose="020B0503020204020204" pitchFamily="34" charset="-122"/>
                <a:ea typeface="微软雅黑" panose="020B0503020204020204" pitchFamily="34" charset="-122"/>
              </a:rPr>
              <a:t>applications</a:t>
            </a:r>
            <a:endParaRPr lang="en-US" sz="1200" b="1" dirty="0">
              <a:latin typeface="微软雅黑" panose="020B0503020204020204" pitchFamily="34" charset="-122"/>
              <a:ea typeface="微软雅黑" panose="020B0503020204020204" pitchFamily="34" charset="-122"/>
            </a:endParaRPr>
          </a:p>
        </p:txBody>
      </p:sp>
      <p:sp>
        <p:nvSpPr>
          <p:cNvPr id="21" name="矩形 20"/>
          <p:cNvSpPr/>
          <p:nvPr/>
        </p:nvSpPr>
        <p:spPr bwMode="auto">
          <a:xfrm>
            <a:off x="5690996" y="2643472"/>
            <a:ext cx="969236" cy="843382"/>
          </a:xfrm>
          <a:prstGeom prst="rect">
            <a:avLst/>
          </a:prstGeom>
          <a:noFill/>
          <a:ln w="12700">
            <a:solidFill>
              <a:srgbClr val="0070C0"/>
            </a:solidFill>
          </a:ln>
          <a:effec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a:solidFill>
                  <a:srgbClr val="0070C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227793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251520" y="0"/>
            <a:ext cx="864096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CA" sz="4400" dirty="0">
                <a:solidFill>
                  <a:srgbClr val="000000"/>
                </a:solidFill>
                <a:latin typeface="Calibri"/>
              </a:rPr>
              <a:t>Open for Network Cooperation</a:t>
            </a:r>
            <a:endParaRPr dirty="0"/>
          </a:p>
        </p:txBody>
      </p:sp>
      <p:sp>
        <p:nvSpPr>
          <p:cNvPr id="25" name="灯片编号占位符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78FB68B-9161-AB43-8FE3-374880E6D9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文本框 26"/>
          <p:cNvSpPr txBox="1"/>
          <p:nvPr/>
        </p:nvSpPr>
        <p:spPr>
          <a:xfrm>
            <a:off x="539552" y="996399"/>
            <a:ext cx="8208912" cy="5816977"/>
          </a:xfrm>
          <a:prstGeom prst="rect">
            <a:avLst/>
          </a:prstGeom>
          <a:noFill/>
        </p:spPr>
        <p:txBody>
          <a:bodyPr wrap="square" rtlCol="0">
            <a:spAutoFit/>
          </a:bodyPr>
          <a:lstStyle/>
          <a:p>
            <a:pPr marL="285750" lvl="0" indent="-285750">
              <a:buFont typeface="Arial" panose="020B0604020202020204" pitchFamily="34" charset="0"/>
              <a:buChar char="•"/>
            </a:pPr>
            <a:r>
              <a:rPr lang="en-US" sz="2800" b="1" dirty="0">
                <a:solidFill>
                  <a:srgbClr val="282828"/>
                </a:solidFill>
                <a:latin typeface="Calibri" panose="020F0502020204030204" pitchFamily="34" charset="0"/>
                <a:cs typeface="Calibri" panose="020F0502020204030204" pitchFamily="34" charset="0"/>
              </a:rPr>
              <a:t>What?</a:t>
            </a:r>
          </a:p>
          <a:p>
            <a:pPr marL="914400" lvl="1" indent="-457200">
              <a:buFont typeface="Calibri" panose="020F0502020204030204" pitchFamily="34" charset="0"/>
              <a:buChar char="−"/>
            </a:pPr>
            <a:r>
              <a:rPr lang="en-US" sz="2400" dirty="0">
                <a:solidFill>
                  <a:srgbClr val="282828"/>
                </a:solidFill>
                <a:latin typeface="Calibri" panose="020F0502020204030204" pitchFamily="34" charset="0"/>
                <a:cs typeface="Calibri" panose="020F0502020204030204" pitchFamily="34" charset="0"/>
              </a:rPr>
              <a:t>Net-control module inside network nodes (e.g. switches) can signal back to senders’ NIC directly, and further incorporated into NICs’ transmit control.</a:t>
            </a:r>
            <a:endParaRPr lang="en-US" sz="2400" b="1" dirty="0">
              <a:solidFill>
                <a:srgbClr val="282828"/>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800" b="1" dirty="0">
                <a:solidFill>
                  <a:srgbClr val="282828"/>
                </a:solidFill>
                <a:latin typeface="Calibri" panose="020F0502020204030204" pitchFamily="34" charset="0"/>
                <a:cs typeface="Calibri" panose="020F0502020204030204" pitchFamily="34" charset="0"/>
              </a:rPr>
              <a:t>Why?</a:t>
            </a:r>
          </a:p>
          <a:p>
            <a:pPr marL="914400" lvl="1" indent="-457200">
              <a:buFont typeface="Calibri" panose="020F0502020204030204" pitchFamily="34" charset="0"/>
              <a:buChar char="−"/>
            </a:pPr>
            <a:r>
              <a:rPr lang="en-US" sz="2400" b="1" dirty="0">
                <a:solidFill>
                  <a:srgbClr val="282828"/>
                </a:solidFill>
                <a:latin typeface="Calibri" panose="020F0502020204030204" pitchFamily="34" charset="0"/>
                <a:cs typeface="Calibri" panose="020F0502020204030204" pitchFamily="34" charset="0"/>
              </a:rPr>
              <a:t>Fast Convergence</a:t>
            </a:r>
            <a:r>
              <a:rPr lang="en-US" sz="2400" dirty="0">
                <a:solidFill>
                  <a:srgbClr val="282828"/>
                </a:solidFill>
                <a:latin typeface="Calibri" panose="020F0502020204030204" pitchFamily="34" charset="0"/>
                <a:cs typeface="Calibri" panose="020F0502020204030204" pitchFamily="34" charset="0"/>
              </a:rPr>
              <a:t>: reduce the CC feedback/control time.</a:t>
            </a:r>
          </a:p>
          <a:p>
            <a:pPr marL="914400" lvl="1" indent="-457200">
              <a:buFont typeface="Calibri" panose="020F0502020204030204" pitchFamily="34" charset="0"/>
              <a:buChar char="−"/>
            </a:pPr>
            <a:r>
              <a:rPr lang="en-US" sz="2400" b="1" dirty="0">
                <a:solidFill>
                  <a:srgbClr val="282828"/>
                </a:solidFill>
                <a:latin typeface="Calibri" panose="020F0502020204030204" pitchFamily="34" charset="0"/>
                <a:cs typeface="Calibri" panose="020F0502020204030204" pitchFamily="34" charset="0"/>
              </a:rPr>
              <a:t>Accurate congestion awareness: </a:t>
            </a:r>
            <a:r>
              <a:rPr lang="en-US" sz="2400" dirty="0">
                <a:solidFill>
                  <a:srgbClr val="282828"/>
                </a:solidFill>
                <a:latin typeface="Calibri" panose="020F0502020204030204" pitchFamily="34" charset="0"/>
                <a:cs typeface="Calibri" panose="020F0502020204030204" pitchFamily="34" charset="0"/>
              </a:rPr>
              <a:t>as congestion point, network aware of the degree of the ongoing and expected congestion and can requests for proper moderation of the selected flows.</a:t>
            </a:r>
            <a:endParaRPr lang="en-US" sz="2400" b="1" dirty="0">
              <a:solidFill>
                <a:srgbClr val="282828"/>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altLang="zh-CN" sz="2800" b="1" dirty="0">
                <a:solidFill>
                  <a:srgbClr val="282828"/>
                </a:solidFill>
                <a:latin typeface="Calibri" panose="020F0502020204030204" pitchFamily="34" charset="0"/>
                <a:cs typeface="Calibri" panose="020F0502020204030204" pitchFamily="34" charset="0"/>
              </a:rPr>
              <a:t>How?</a:t>
            </a:r>
          </a:p>
          <a:p>
            <a:pPr marL="914400" lvl="1" indent="-457200">
              <a:buFont typeface="Calibri" panose="020F0502020204030204" pitchFamily="34" charset="0"/>
              <a:buChar char="−"/>
            </a:pPr>
            <a:r>
              <a:rPr lang="en-US" altLang="zh-CN" sz="2400" dirty="0">
                <a:solidFill>
                  <a:srgbClr val="282828"/>
                </a:solidFill>
                <a:latin typeface="Calibri" panose="020F0502020204030204" pitchFamily="34" charset="0"/>
                <a:cs typeface="Calibri" panose="020F0502020204030204" pitchFamily="34" charset="0"/>
              </a:rPr>
              <a:t>A Net2Nic control channel can be used to collect congestion information from the network nodes to be further incorporated to the congestion control of sender NICs.</a:t>
            </a:r>
            <a:endParaRPr lang="en-US" altLang="zh-CN" sz="2400" b="1" dirty="0">
              <a:solidFill>
                <a:srgbClr val="282828"/>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251520" y="0"/>
            <a:ext cx="864096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CA" sz="4000" dirty="0">
                <a:solidFill>
                  <a:srgbClr val="000000"/>
                </a:solidFill>
                <a:latin typeface="Calibri"/>
              </a:rPr>
              <a:t>Open for Congestion control deployment and management</a:t>
            </a:r>
            <a:endParaRPr sz="4000" dirty="0"/>
          </a:p>
        </p:txBody>
      </p:sp>
      <p:sp>
        <p:nvSpPr>
          <p:cNvPr id="25" name="灯片编号占位符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78FB68B-9161-AB43-8FE3-374880E6D9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7" name="文本框 26"/>
          <p:cNvSpPr txBox="1"/>
          <p:nvPr/>
        </p:nvSpPr>
        <p:spPr>
          <a:xfrm>
            <a:off x="395536" y="925552"/>
            <a:ext cx="8424936" cy="6309420"/>
          </a:xfrm>
          <a:prstGeom prst="rect">
            <a:avLst/>
          </a:prstGeom>
          <a:noFill/>
        </p:spPr>
        <p:txBody>
          <a:bodyPr wrap="square" rtlCol="0">
            <a:spAutoFit/>
          </a:bodyPr>
          <a:lstStyle/>
          <a:p>
            <a:pPr marL="285750" lvl="0" indent="-285750">
              <a:buFont typeface="Arial" panose="020B0604020202020204" pitchFamily="34" charset="0"/>
              <a:buChar char="•"/>
            </a:pPr>
            <a:r>
              <a:rPr lang="en-US" sz="3000" b="1" dirty="0">
                <a:solidFill>
                  <a:srgbClr val="282828"/>
                </a:solidFill>
                <a:latin typeface="Calibri" panose="020F0502020204030204" pitchFamily="34" charset="0"/>
                <a:cs typeface="Calibri" panose="020F0502020204030204" pitchFamily="34" charset="0"/>
              </a:rPr>
              <a:t>What?</a:t>
            </a:r>
          </a:p>
          <a:p>
            <a:pPr marL="914400" lvl="1" indent="-457200">
              <a:buFont typeface="Calibri" panose="020F0502020204030204" pitchFamily="34" charset="0"/>
              <a:buChar char="−"/>
            </a:pPr>
            <a:r>
              <a:rPr lang="en-US" sz="2200" dirty="0">
                <a:solidFill>
                  <a:srgbClr val="282828"/>
                </a:solidFill>
                <a:latin typeface="Calibri" panose="020F0502020204030204" pitchFamily="34" charset="0"/>
                <a:cs typeface="Calibri" panose="020F0502020204030204" pitchFamily="34" charset="0"/>
              </a:rPr>
              <a:t>Deploy/manage congestion control algorithms in a common way regardless of the detailed hardware implementation.</a:t>
            </a:r>
            <a:endParaRPr lang="en-US" sz="2200" b="1" dirty="0">
              <a:solidFill>
                <a:srgbClr val="282828"/>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3000" b="1" dirty="0">
                <a:solidFill>
                  <a:srgbClr val="282828"/>
                </a:solidFill>
                <a:latin typeface="Calibri" panose="020F0502020204030204" pitchFamily="34" charset="0"/>
                <a:cs typeface="Calibri" panose="020F0502020204030204" pitchFamily="34" charset="0"/>
              </a:rPr>
              <a:t>Why?</a:t>
            </a:r>
          </a:p>
          <a:p>
            <a:pPr marL="914400" lvl="1" indent="-457200">
              <a:buFont typeface="Calibri" panose="020F0502020204030204" pitchFamily="34" charset="0"/>
              <a:buChar char="−"/>
            </a:pPr>
            <a:r>
              <a:rPr lang="en-US" sz="2200" b="1" dirty="0">
                <a:solidFill>
                  <a:srgbClr val="282828"/>
                </a:solidFill>
                <a:latin typeface="Calibri" panose="020F0502020204030204" pitchFamily="34" charset="0"/>
                <a:cs typeface="Calibri" panose="020F0502020204030204" pitchFamily="34" charset="0"/>
              </a:rPr>
              <a:t>More flexibility: </a:t>
            </a:r>
            <a:r>
              <a:rPr lang="en-US" sz="2200" dirty="0">
                <a:solidFill>
                  <a:srgbClr val="282828"/>
                </a:solidFill>
                <a:latin typeface="Calibri" panose="020F0502020204030204" pitchFamily="34" charset="0"/>
                <a:cs typeface="Calibri" panose="020F0502020204030204" pitchFamily="34" charset="0"/>
              </a:rPr>
              <a:t>Traffic patterns may differ in CC choices.</a:t>
            </a:r>
          </a:p>
          <a:p>
            <a:pPr marL="914400" lvl="1" indent="-457200">
              <a:buFont typeface="Calibri" panose="020F0502020204030204" pitchFamily="34" charset="0"/>
              <a:buChar char="−"/>
            </a:pPr>
            <a:r>
              <a:rPr lang="en-US" sz="2200" b="1" dirty="0">
                <a:solidFill>
                  <a:srgbClr val="282828"/>
                </a:solidFill>
                <a:latin typeface="Calibri" panose="020F0502020204030204" pitchFamily="34" charset="0"/>
                <a:cs typeface="Calibri" panose="020F0502020204030204" pitchFamily="34" charset="0"/>
              </a:rPr>
              <a:t>Easy to deployment in HW</a:t>
            </a:r>
            <a:r>
              <a:rPr lang="en-US" sz="2200" dirty="0">
                <a:solidFill>
                  <a:srgbClr val="282828"/>
                </a:solidFill>
                <a:latin typeface="Calibri" panose="020F0502020204030204" pitchFamily="34" charset="0"/>
                <a:cs typeface="Calibri" panose="020F0502020204030204" pitchFamily="34" charset="0"/>
              </a:rPr>
              <a:t>: New CC algorithms are suggested to be implemented in hardware easily.</a:t>
            </a:r>
            <a:endParaRPr lang="en-US" sz="2200" b="1" dirty="0">
              <a:solidFill>
                <a:srgbClr val="282828"/>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altLang="zh-CN" sz="3000" b="1" dirty="0">
                <a:solidFill>
                  <a:srgbClr val="282828"/>
                </a:solidFill>
                <a:latin typeface="Calibri" panose="020F0502020204030204" pitchFamily="34" charset="0"/>
                <a:cs typeface="Calibri" panose="020F0502020204030204" pitchFamily="34" charset="0"/>
              </a:rPr>
              <a:t>How?</a:t>
            </a:r>
          </a:p>
          <a:p>
            <a:pPr marL="914400" lvl="1" indent="-457200">
              <a:buFont typeface="Calibri" panose="020F0502020204030204" pitchFamily="34" charset="0"/>
              <a:buChar char="−"/>
            </a:pPr>
            <a:r>
              <a:rPr lang="en-US" altLang="zh-CN" sz="2200" dirty="0">
                <a:solidFill>
                  <a:srgbClr val="282828"/>
                </a:solidFill>
                <a:latin typeface="Calibri" panose="020F0502020204030204" pitchFamily="34" charset="0"/>
                <a:cs typeface="Calibri" panose="020F0502020204030204" pitchFamily="34" charset="0"/>
              </a:rPr>
              <a:t>A system CC interface is provided to the operators to deploy CCs through a common platform and then be mapped to local actions/functions.</a:t>
            </a:r>
          </a:p>
          <a:p>
            <a:pPr marL="914400" lvl="1" indent="-457200">
              <a:buFont typeface="Calibri" panose="020F0502020204030204" pitchFamily="34" charset="0"/>
              <a:buChar char="−"/>
            </a:pPr>
            <a:r>
              <a:rPr lang="en-US" altLang="zh-CN" sz="2200" dirty="0">
                <a:solidFill>
                  <a:srgbClr val="282828"/>
                </a:solidFill>
                <a:latin typeface="Calibri" panose="020F0502020204030204" pitchFamily="34" charset="0"/>
                <a:cs typeface="Calibri" panose="020F0502020204030204" pitchFamily="34" charset="0"/>
              </a:rPr>
              <a:t>Local functions related to congestion controls can be implemented as function blocks (in hardware) and interact with each other through internal interfaces to achieve the final congestion controls.</a:t>
            </a:r>
          </a:p>
          <a:p>
            <a:pPr marL="742950" lvl="1" indent="-285750">
              <a:buFont typeface="Arial" panose="020B0604020202020204" pitchFamily="34" charset="0"/>
              <a:buChar char="•"/>
            </a:pPr>
            <a:endParaRPr lang="en-US" altLang="zh-CN" sz="2000" dirty="0">
              <a:solidFill>
                <a:srgbClr val="282828"/>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endParaRPr lang="en-US" altLang="zh-CN" sz="3000" b="1" dirty="0">
              <a:solidFill>
                <a:srgbClr val="28282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59193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AB96-1946-44C3-B23B-7EA7F30DACF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A8FBA66-68F0-4784-92C3-C7A7CD08C292}"/>
              </a:ext>
            </a:extLst>
          </p:cNvPr>
          <p:cNvSpPr>
            <a:spLocks noGrp="1"/>
          </p:cNvSpPr>
          <p:nvPr>
            <p:ph idx="1"/>
          </p:nvPr>
        </p:nvSpPr>
        <p:spPr>
          <a:xfrm>
            <a:off x="628650" y="1586634"/>
            <a:ext cx="7886700" cy="4351338"/>
          </a:xfrm>
        </p:spPr>
        <p:txBody>
          <a:bodyPr>
            <a:normAutofit fontScale="92500"/>
          </a:bodyPr>
          <a:lstStyle/>
          <a:p>
            <a:r>
              <a:rPr lang="en-US" dirty="0"/>
              <a:t>Welcome – Paul Congdon – 5 mins</a:t>
            </a:r>
          </a:p>
          <a:p>
            <a:r>
              <a:rPr lang="en-US" dirty="0"/>
              <a:t>Strategies to drastically improve congestion control in high performance data centers: next steps for RDMA - Jesus Escudero </a:t>
            </a:r>
            <a:r>
              <a:rPr lang="en-US" dirty="0" err="1"/>
              <a:t>Sahuquillo</a:t>
            </a:r>
            <a:r>
              <a:rPr lang="en-US" dirty="0"/>
              <a:t> (presenter) – 15 mins</a:t>
            </a:r>
          </a:p>
          <a:p>
            <a:r>
              <a:rPr lang="en-US" dirty="0"/>
              <a:t>Discussion – 15 mins</a:t>
            </a:r>
          </a:p>
          <a:p>
            <a:r>
              <a:rPr lang="en-US" dirty="0">
                <a:solidFill>
                  <a:srgbClr val="000000"/>
                </a:solidFill>
              </a:rPr>
              <a:t>An Open Congestion Control Architecture with network cooperation for RDMA fabric - </a:t>
            </a:r>
            <a:r>
              <a:rPr lang="en-GB" dirty="0">
                <a:solidFill>
                  <a:sysClr val="windowText" lastClr="000000"/>
                </a:solidFill>
              </a:rPr>
              <a:t>Yan Zhuang (presenter) – 15 mins</a:t>
            </a:r>
            <a:endParaRPr lang="en-CA" sz="4000" dirty="0">
              <a:solidFill>
                <a:srgbClr val="000000"/>
              </a:solidFill>
              <a:ea typeface="DejaVu Sans"/>
            </a:endParaRPr>
          </a:p>
          <a:p>
            <a:r>
              <a:rPr lang="en-US" dirty="0"/>
              <a:t>Discussion – 15 mins</a:t>
            </a:r>
          </a:p>
          <a:p>
            <a:r>
              <a:rPr lang="en-US" dirty="0"/>
              <a:t>Next steps – 10 mins</a:t>
            </a:r>
          </a:p>
          <a:p>
            <a:endParaRPr lang="en-US" dirty="0"/>
          </a:p>
        </p:txBody>
      </p:sp>
      <p:sp>
        <p:nvSpPr>
          <p:cNvPr id="5" name="Slide Number Placeholder 4">
            <a:extLst>
              <a:ext uri="{FF2B5EF4-FFF2-40B4-BE49-F238E27FC236}">
                <a16:creationId xmlns:a16="http://schemas.microsoft.com/office/drawing/2014/main" id="{1689C732-7186-4D2C-89A4-4BEDD983F99B}"/>
              </a:ext>
            </a:extLst>
          </p:cNvPr>
          <p:cNvSpPr>
            <a:spLocks noGrp="1"/>
          </p:cNvSpPr>
          <p:nvPr>
            <p:ph type="sldNum" sz="quarter" idx="4"/>
          </p:nvPr>
        </p:nvSpPr>
        <p:spPr/>
        <p:txBody>
          <a:bodyPr/>
          <a:lstStyle/>
          <a:p>
            <a:fld id="{872F1B08-9AA2-804F-9049-0CF613FEDB92}" type="slidenum">
              <a:rPr lang="en-US" noProof="0" smtClean="0"/>
              <a:pPr/>
              <a:t>4</a:t>
            </a:fld>
            <a:endParaRPr lang="en-US" noProof="0"/>
          </a:p>
        </p:txBody>
      </p:sp>
    </p:spTree>
    <p:extLst>
      <p:ext uri="{BB962C8B-B14F-4D97-AF65-F5344CB8AC3E}">
        <p14:creationId xmlns:p14="http://schemas.microsoft.com/office/powerpoint/2010/main" val="3181879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67640" y="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CA" sz="4400" strike="noStrike" dirty="0">
                <a:solidFill>
                  <a:srgbClr val="000000"/>
                </a:solidFill>
                <a:latin typeface="Calibri"/>
                <a:ea typeface="DejaVu Sans"/>
              </a:rPr>
              <a:t>Next Step</a:t>
            </a:r>
            <a:endParaRPr dirty="0"/>
          </a:p>
        </p:txBody>
      </p:sp>
      <p:sp>
        <p:nvSpPr>
          <p:cNvPr id="81" name="CustomShape 2"/>
          <p:cNvSpPr/>
          <p:nvPr/>
        </p:nvSpPr>
        <p:spPr>
          <a:xfrm>
            <a:off x="467544" y="1196752"/>
            <a:ext cx="8784976" cy="506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363" indent="-360363">
              <a:lnSpc>
                <a:spcPct val="100000"/>
              </a:lnSpc>
              <a:buFont typeface="Arial"/>
              <a:buChar char="•"/>
            </a:pPr>
            <a:r>
              <a:rPr lang="en-US" sz="3200" dirty="0">
                <a:solidFill>
                  <a:srgbClr val="000000"/>
                </a:solidFill>
                <a:latin typeface="Calibri"/>
              </a:rPr>
              <a:t>Solicit more feedbacks/comments/interests on this open architecture.</a:t>
            </a:r>
          </a:p>
        </p:txBody>
      </p:sp>
      <p:sp>
        <p:nvSpPr>
          <p:cNvPr id="5" name="灯片编号占位符 5"/>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78FB68B-9161-AB43-8FE3-374880E6D91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8A0F4-8FEA-6649-910A-B7BE1CE12631}"/>
              </a:ext>
            </a:extLst>
          </p:cNvPr>
          <p:cNvSpPr>
            <a:spLocks noGrp="1"/>
          </p:cNvSpPr>
          <p:nvPr>
            <p:ph type="ctrTitle"/>
          </p:nvPr>
        </p:nvSpPr>
        <p:spPr>
          <a:xfrm>
            <a:off x="685800" y="822435"/>
            <a:ext cx="7772400" cy="2606565"/>
          </a:xfrm>
          <a:solidFill>
            <a:schemeClr val="bg2"/>
          </a:solidFill>
        </p:spPr>
        <p:txBody>
          <a:bodyPr>
            <a:noAutofit/>
          </a:bodyPr>
          <a:lstStyle/>
          <a:p>
            <a:r>
              <a:rPr lang="en-US" sz="4400" b="1"/>
              <a:t>Strategies to drastically improve congestion control in high performance data centers: next steps for RDMA</a:t>
            </a:r>
          </a:p>
        </p:txBody>
      </p:sp>
      <p:sp>
        <p:nvSpPr>
          <p:cNvPr id="3" name="Subtítulo 2">
            <a:extLst>
              <a:ext uri="{FF2B5EF4-FFF2-40B4-BE49-F238E27FC236}">
                <a16:creationId xmlns:a16="http://schemas.microsoft.com/office/drawing/2014/main" id="{C448DE79-4CD5-B745-8070-2AC4023551A1}"/>
              </a:ext>
            </a:extLst>
          </p:cNvPr>
          <p:cNvSpPr>
            <a:spLocks noGrp="1"/>
          </p:cNvSpPr>
          <p:nvPr>
            <p:ph type="subTitle" idx="1"/>
          </p:nvPr>
        </p:nvSpPr>
        <p:spPr>
          <a:xfrm>
            <a:off x="574127" y="4064001"/>
            <a:ext cx="7995746" cy="2133599"/>
          </a:xfrm>
        </p:spPr>
        <p:txBody>
          <a:bodyPr>
            <a:normAutofit/>
          </a:bodyPr>
          <a:lstStyle/>
          <a:p>
            <a:r>
              <a:rPr lang="en-US" dirty="0"/>
              <a:t>Paul Congdon (</a:t>
            </a:r>
            <a:r>
              <a:rPr lang="en-US" dirty="0" err="1"/>
              <a:t>Tallac</a:t>
            </a:r>
            <a:r>
              <a:rPr lang="en-US" dirty="0"/>
              <a:t> Networks), </a:t>
            </a:r>
            <a:r>
              <a:rPr lang="en-US" u="sng" dirty="0"/>
              <a:t>Jesus Escudero </a:t>
            </a:r>
            <a:r>
              <a:rPr lang="en-US" u="sng" dirty="0" err="1"/>
              <a:t>Sahuquillo</a:t>
            </a:r>
            <a:r>
              <a:rPr lang="en-US" u="sng" dirty="0"/>
              <a:t> </a:t>
            </a:r>
            <a:r>
              <a:rPr lang="en-US" dirty="0"/>
              <a:t>(UCLM), Pedro Javier García (UCLM), Francisco J. Alfaro (UCLM), Francisco J. </a:t>
            </a:r>
            <a:r>
              <a:rPr lang="en-US" dirty="0" err="1"/>
              <a:t>Quiles</a:t>
            </a:r>
            <a:r>
              <a:rPr lang="en-US" dirty="0"/>
              <a:t> (UCLM)</a:t>
            </a:r>
            <a:br>
              <a:rPr lang="en-US" dirty="0"/>
            </a:br>
            <a:r>
              <a:rPr lang="en-US" dirty="0"/>
              <a:t>and Jose </a:t>
            </a:r>
            <a:r>
              <a:rPr lang="en-US" dirty="0" err="1"/>
              <a:t>Duato</a:t>
            </a:r>
            <a:r>
              <a:rPr lang="en-US" dirty="0"/>
              <a:t> (UPV)</a:t>
            </a:r>
          </a:p>
        </p:txBody>
      </p:sp>
    </p:spTree>
    <p:extLst>
      <p:ext uri="{BB962C8B-B14F-4D97-AF65-F5344CB8AC3E}">
        <p14:creationId xmlns:p14="http://schemas.microsoft.com/office/powerpoint/2010/main" val="318419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o 30">
            <a:extLst>
              <a:ext uri="{FF2B5EF4-FFF2-40B4-BE49-F238E27FC236}">
                <a16:creationId xmlns:a16="http://schemas.microsoft.com/office/drawing/2014/main" id="{742223B4-EF22-454E-AB15-6C2AD1A29AB2}"/>
              </a:ext>
            </a:extLst>
          </p:cNvPr>
          <p:cNvGrpSpPr/>
          <p:nvPr/>
        </p:nvGrpSpPr>
        <p:grpSpPr>
          <a:xfrm>
            <a:off x="1045027" y="1425595"/>
            <a:ext cx="7419149" cy="2643387"/>
            <a:chOff x="558675" y="1588529"/>
            <a:chExt cx="8299820" cy="2957163"/>
          </a:xfrm>
        </p:grpSpPr>
        <p:grpSp>
          <p:nvGrpSpPr>
            <p:cNvPr id="6" name="Grupo 5">
              <a:extLst>
                <a:ext uri="{FF2B5EF4-FFF2-40B4-BE49-F238E27FC236}">
                  <a16:creationId xmlns:a16="http://schemas.microsoft.com/office/drawing/2014/main" id="{B1BE6713-8FE5-BD4A-B8FD-61AB1DFBE4C1}"/>
                </a:ext>
              </a:extLst>
            </p:cNvPr>
            <p:cNvGrpSpPr/>
            <p:nvPr/>
          </p:nvGrpSpPr>
          <p:grpSpPr>
            <a:xfrm>
              <a:off x="4779818" y="1999889"/>
              <a:ext cx="3735532" cy="2545803"/>
              <a:chOff x="4779818" y="1487085"/>
              <a:chExt cx="3891664" cy="2652209"/>
            </a:xfrm>
          </p:grpSpPr>
          <p:pic>
            <p:nvPicPr>
              <p:cNvPr id="30" name="Picture 29">
                <a:extLst>
                  <a:ext uri="{FF2B5EF4-FFF2-40B4-BE49-F238E27FC236}">
                    <a16:creationId xmlns:a16="http://schemas.microsoft.com/office/drawing/2014/main" id="{7E018B28-0734-4B4C-8EFE-A94878B7D977}"/>
                  </a:ext>
                </a:extLst>
              </p:cNvPr>
              <p:cNvPicPr>
                <a:picLocks noChangeAspect="1"/>
              </p:cNvPicPr>
              <p:nvPr/>
            </p:nvPicPr>
            <p:blipFill>
              <a:blip r:embed="rId4"/>
              <a:stretch>
                <a:fillRect/>
              </a:stretch>
            </p:blipFill>
            <p:spPr>
              <a:xfrm>
                <a:off x="4779818" y="1487085"/>
                <a:ext cx="3891664" cy="2652209"/>
              </a:xfrm>
              <a:prstGeom prst="rect">
                <a:avLst/>
              </a:prstGeom>
            </p:spPr>
          </p:pic>
          <p:grpSp>
            <p:nvGrpSpPr>
              <p:cNvPr id="9" name="Group 8">
                <a:extLst>
                  <a:ext uri="{FF2B5EF4-FFF2-40B4-BE49-F238E27FC236}">
                    <a16:creationId xmlns:a16="http://schemas.microsoft.com/office/drawing/2014/main" id="{4051F418-0D54-4A84-BB77-DF345DB8B4CE}"/>
                  </a:ext>
                </a:extLst>
              </p:cNvPr>
              <p:cNvGrpSpPr/>
              <p:nvPr/>
            </p:nvGrpSpPr>
            <p:grpSpPr>
              <a:xfrm>
                <a:off x="5359400" y="1788493"/>
                <a:ext cx="2705100" cy="2055490"/>
                <a:chOff x="1080485" y="1070359"/>
                <a:chExt cx="5873750" cy="5119687"/>
              </a:xfrm>
            </p:grpSpPr>
            <p:graphicFrame>
              <p:nvGraphicFramePr>
                <p:cNvPr id="10" name="Object 1">
                  <a:extLst>
                    <a:ext uri="{FF2B5EF4-FFF2-40B4-BE49-F238E27FC236}">
                      <a16:creationId xmlns:a16="http://schemas.microsoft.com/office/drawing/2014/main" id="{42D03AC4-B381-4A64-AEED-8523FB26C982}"/>
                    </a:ext>
                  </a:extLst>
                </p:cNvPr>
                <p:cNvGraphicFramePr>
                  <a:graphicFrameLocks noChangeAspect="1"/>
                </p:cNvGraphicFramePr>
                <p:nvPr/>
              </p:nvGraphicFramePr>
              <p:xfrm>
                <a:off x="1080485" y="1070359"/>
                <a:ext cx="5873750" cy="5119687"/>
              </p:xfrm>
              <a:graphic>
                <a:graphicData uri="http://schemas.openxmlformats.org/presentationml/2006/ole">
                  <mc:AlternateContent xmlns:mc="http://schemas.openxmlformats.org/markup-compatibility/2006">
                    <mc:Choice xmlns:v="urn:schemas-microsoft-com:vml" Requires="v">
                      <p:oleObj spid="_x0000_s1026" name="Visio" r:id="rId5" imgW="8582069" imgH="7467403" progId="Visio.Drawing.11">
                        <p:embed/>
                      </p:oleObj>
                    </mc:Choice>
                    <mc:Fallback>
                      <p:oleObj name="Visio" r:id="rId5" imgW="8582069" imgH="7467403" progId="Visio.Drawing.11">
                        <p:embed/>
                        <p:pic>
                          <p:nvPicPr>
                            <p:cNvPr id="10" name="Object 1">
                              <a:extLst>
                                <a:ext uri="{FF2B5EF4-FFF2-40B4-BE49-F238E27FC236}">
                                  <a16:creationId xmlns:a16="http://schemas.microsoft.com/office/drawing/2014/main" id="{42D03AC4-B381-4A64-AEED-8523FB26C982}"/>
                                </a:ext>
                              </a:extLst>
                            </p:cNvPr>
                            <p:cNvPicPr>
                              <a:picLocks noChangeAspect="1" noChangeArrowheads="1"/>
                            </p:cNvPicPr>
                            <p:nvPr/>
                          </p:nvPicPr>
                          <p:blipFill>
                            <a:blip r:embed="rId6"/>
                            <a:srcRect/>
                            <a:stretch>
                              <a:fillRect/>
                            </a:stretch>
                          </p:blipFill>
                          <p:spPr bwMode="auto">
                            <a:xfrm>
                              <a:off x="1080485" y="1070359"/>
                              <a:ext cx="5873750" cy="5119687"/>
                            </a:xfrm>
                            <a:prstGeom prst="rect">
                              <a:avLst/>
                            </a:prstGeom>
                            <a:solidFill>
                              <a:schemeClr val="bg1"/>
                            </a:solidFill>
                          </p:spPr>
                        </p:pic>
                      </p:oleObj>
                    </mc:Fallback>
                  </mc:AlternateContent>
                </a:graphicData>
              </a:graphic>
            </p:graphicFrame>
            <p:cxnSp>
              <p:nvCxnSpPr>
                <p:cNvPr id="11" name="直接连接符 181">
                  <a:extLst>
                    <a:ext uri="{FF2B5EF4-FFF2-40B4-BE49-F238E27FC236}">
                      <a16:creationId xmlns:a16="http://schemas.microsoft.com/office/drawing/2014/main" id="{1244D98F-A5FA-470A-81FA-FBAA83C1DF1C}"/>
                    </a:ext>
                  </a:extLst>
                </p:cNvPr>
                <p:cNvCxnSpPr/>
                <p:nvPr/>
              </p:nvCxnSpPr>
              <p:spPr bwMode="auto">
                <a:xfrm>
                  <a:off x="1488142" y="3594037"/>
                  <a:ext cx="5040560" cy="0"/>
                </a:xfrm>
                <a:prstGeom prst="line">
                  <a:avLst/>
                </a:prstGeom>
                <a:ln w="28575">
                  <a:solidFill>
                    <a:srgbClr val="0070C0"/>
                  </a:solid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2" name="任意多边形 182">
                  <a:extLst>
                    <a:ext uri="{FF2B5EF4-FFF2-40B4-BE49-F238E27FC236}">
                      <a16:creationId xmlns:a16="http://schemas.microsoft.com/office/drawing/2014/main" id="{4DB128C8-7691-4F56-AE42-5D5CCD16D13B}"/>
                    </a:ext>
                  </a:extLst>
                </p:cNvPr>
                <p:cNvSpPr/>
                <p:nvPr/>
              </p:nvSpPr>
              <p:spPr bwMode="auto">
                <a:xfrm>
                  <a:off x="1524638" y="1309659"/>
                  <a:ext cx="4968552" cy="1739581"/>
                </a:xfrm>
                <a:custGeom>
                  <a:avLst/>
                  <a:gdLst>
                    <a:gd name="connsiteX0" fmla="*/ 0 w 4724400"/>
                    <a:gd name="connsiteY0" fmla="*/ 78740 h 1863090"/>
                    <a:gd name="connsiteX1" fmla="*/ 2019300 w 4724400"/>
                    <a:gd name="connsiteY1" fmla="*/ 86360 h 1863090"/>
                    <a:gd name="connsiteX2" fmla="*/ 2941320 w 4724400"/>
                    <a:gd name="connsiteY2" fmla="*/ 596900 h 1863090"/>
                    <a:gd name="connsiteX3" fmla="*/ 3886200 w 4724400"/>
                    <a:gd name="connsiteY3" fmla="*/ 1678940 h 1863090"/>
                    <a:gd name="connsiteX4" fmla="*/ 4724400 w 4724400"/>
                    <a:gd name="connsiteY4" fmla="*/ 1701800 h 1863090"/>
                    <a:gd name="connsiteX0" fmla="*/ 0 w 4665692"/>
                    <a:gd name="connsiteY0" fmla="*/ 39370 h 1949420"/>
                    <a:gd name="connsiteX1" fmla="*/ 1960592 w 4665692"/>
                    <a:gd name="connsiteY1" fmla="*/ 172690 h 1949420"/>
                    <a:gd name="connsiteX2" fmla="*/ 2882612 w 4665692"/>
                    <a:gd name="connsiteY2" fmla="*/ 683230 h 1949420"/>
                    <a:gd name="connsiteX3" fmla="*/ 3827492 w 4665692"/>
                    <a:gd name="connsiteY3" fmla="*/ 1765270 h 1949420"/>
                    <a:gd name="connsiteX4" fmla="*/ 4665692 w 4665692"/>
                    <a:gd name="connsiteY4" fmla="*/ 1788130 h 1949420"/>
                    <a:gd name="connsiteX0" fmla="*/ 0 w 4665692"/>
                    <a:gd name="connsiteY0" fmla="*/ 39370 h 1949420"/>
                    <a:gd name="connsiteX1" fmla="*/ 2232248 w 4665692"/>
                    <a:gd name="connsiteY1" fmla="*/ 111378 h 1949420"/>
                    <a:gd name="connsiteX2" fmla="*/ 2882612 w 4665692"/>
                    <a:gd name="connsiteY2" fmla="*/ 683230 h 1949420"/>
                    <a:gd name="connsiteX3" fmla="*/ 3827492 w 4665692"/>
                    <a:gd name="connsiteY3" fmla="*/ 1765270 h 1949420"/>
                    <a:gd name="connsiteX4" fmla="*/ 4665692 w 4665692"/>
                    <a:gd name="connsiteY4" fmla="*/ 1788130 h 1949420"/>
                    <a:gd name="connsiteX0" fmla="*/ 0 w 4665692"/>
                    <a:gd name="connsiteY0" fmla="*/ 107310 h 2017360"/>
                    <a:gd name="connsiteX1" fmla="*/ 2016224 w 4665692"/>
                    <a:gd name="connsiteY1" fmla="*/ 107310 h 2017360"/>
                    <a:gd name="connsiteX2" fmla="*/ 2882612 w 4665692"/>
                    <a:gd name="connsiteY2" fmla="*/ 751170 h 2017360"/>
                    <a:gd name="connsiteX3" fmla="*/ 3827492 w 4665692"/>
                    <a:gd name="connsiteY3" fmla="*/ 1833210 h 2017360"/>
                    <a:gd name="connsiteX4" fmla="*/ 4665692 w 4665692"/>
                    <a:gd name="connsiteY4" fmla="*/ 1856070 h 2017360"/>
                    <a:gd name="connsiteX0" fmla="*/ 0 w 4665692"/>
                    <a:gd name="connsiteY0" fmla="*/ 107310 h 2018630"/>
                    <a:gd name="connsiteX1" fmla="*/ 2016224 w 4665692"/>
                    <a:gd name="connsiteY1" fmla="*/ 107310 h 2018630"/>
                    <a:gd name="connsiteX2" fmla="*/ 2882612 w 4665692"/>
                    <a:gd name="connsiteY2" fmla="*/ 751170 h 2018630"/>
                    <a:gd name="connsiteX3" fmla="*/ 2874992 w 4665692"/>
                    <a:gd name="connsiteY3" fmla="*/ 743550 h 2018630"/>
                    <a:gd name="connsiteX4" fmla="*/ 3827492 w 4665692"/>
                    <a:gd name="connsiteY4" fmla="*/ 1833210 h 2018630"/>
                    <a:gd name="connsiteX5" fmla="*/ 4665692 w 4665692"/>
                    <a:gd name="connsiteY5" fmla="*/ 1856070 h 2018630"/>
                    <a:gd name="connsiteX0" fmla="*/ 0 w 4665692"/>
                    <a:gd name="connsiteY0" fmla="*/ 72008 h 1983328"/>
                    <a:gd name="connsiteX1" fmla="*/ 2016224 w 4665692"/>
                    <a:gd name="connsiteY1" fmla="*/ 72008 h 1983328"/>
                    <a:gd name="connsiteX2" fmla="*/ 2376264 w 4665692"/>
                    <a:gd name="connsiteY2" fmla="*/ 504056 h 1983328"/>
                    <a:gd name="connsiteX3" fmla="*/ 2874992 w 4665692"/>
                    <a:gd name="connsiteY3" fmla="*/ 708248 h 1983328"/>
                    <a:gd name="connsiteX4" fmla="*/ 3827492 w 4665692"/>
                    <a:gd name="connsiteY4" fmla="*/ 1797908 h 1983328"/>
                    <a:gd name="connsiteX5" fmla="*/ 4665692 w 4665692"/>
                    <a:gd name="connsiteY5" fmla="*/ 1820768 h 1983328"/>
                    <a:gd name="connsiteX0" fmla="*/ 0 w 4665692"/>
                    <a:gd name="connsiteY0" fmla="*/ 72008 h 1993357"/>
                    <a:gd name="connsiteX1" fmla="*/ 2016224 w 4665692"/>
                    <a:gd name="connsiteY1" fmla="*/ 72008 h 1993357"/>
                    <a:gd name="connsiteX2" fmla="*/ 2376264 w 4665692"/>
                    <a:gd name="connsiteY2" fmla="*/ 504056 h 1993357"/>
                    <a:gd name="connsiteX3" fmla="*/ 2952328 w 4665692"/>
                    <a:gd name="connsiteY3" fmla="*/ 648072 h 1993357"/>
                    <a:gd name="connsiteX4" fmla="*/ 3827492 w 4665692"/>
                    <a:gd name="connsiteY4" fmla="*/ 1797908 h 1993357"/>
                    <a:gd name="connsiteX5" fmla="*/ 4665692 w 4665692"/>
                    <a:gd name="connsiteY5" fmla="*/ 1820768 h 1993357"/>
                    <a:gd name="connsiteX0" fmla="*/ 0 w 4665692"/>
                    <a:gd name="connsiteY0" fmla="*/ 72008 h 1923641"/>
                    <a:gd name="connsiteX1" fmla="*/ 2016224 w 4665692"/>
                    <a:gd name="connsiteY1" fmla="*/ 72008 h 1923641"/>
                    <a:gd name="connsiteX2" fmla="*/ 2376264 w 4665692"/>
                    <a:gd name="connsiteY2" fmla="*/ 504056 h 1923641"/>
                    <a:gd name="connsiteX3" fmla="*/ 2952328 w 4665692"/>
                    <a:gd name="connsiteY3" fmla="*/ 648072 h 1923641"/>
                    <a:gd name="connsiteX4" fmla="*/ 3816424 w 4665692"/>
                    <a:gd name="connsiteY4" fmla="*/ 1728192 h 1923641"/>
                    <a:gd name="connsiteX5" fmla="*/ 4665692 w 4665692"/>
                    <a:gd name="connsiteY5" fmla="*/ 1820768 h 1923641"/>
                    <a:gd name="connsiteX0" fmla="*/ 0 w 4665692"/>
                    <a:gd name="connsiteY0" fmla="*/ 72008 h 1923641"/>
                    <a:gd name="connsiteX1" fmla="*/ 2016224 w 4665692"/>
                    <a:gd name="connsiteY1" fmla="*/ 72008 h 1923641"/>
                    <a:gd name="connsiteX2" fmla="*/ 2376264 w 4665692"/>
                    <a:gd name="connsiteY2" fmla="*/ 504056 h 1923641"/>
                    <a:gd name="connsiteX3" fmla="*/ 2952328 w 4665692"/>
                    <a:gd name="connsiteY3" fmla="*/ 648072 h 1923641"/>
                    <a:gd name="connsiteX4" fmla="*/ 3816424 w 4665692"/>
                    <a:gd name="connsiteY4" fmla="*/ 1728192 h 1923641"/>
                    <a:gd name="connsiteX5" fmla="*/ 4665692 w 4665692"/>
                    <a:gd name="connsiteY5" fmla="*/ 1820768 h 1923641"/>
                    <a:gd name="connsiteX0" fmla="*/ 0 w 4665692"/>
                    <a:gd name="connsiteY0" fmla="*/ 1935 h 1853568"/>
                    <a:gd name="connsiteX1" fmla="*/ 2016224 w 4665692"/>
                    <a:gd name="connsiteY1" fmla="*/ 1935 h 1853568"/>
                    <a:gd name="connsiteX2" fmla="*/ 2376264 w 4665692"/>
                    <a:gd name="connsiteY2" fmla="*/ 433983 h 1853568"/>
                    <a:gd name="connsiteX3" fmla="*/ 2952328 w 4665692"/>
                    <a:gd name="connsiteY3" fmla="*/ 577999 h 1853568"/>
                    <a:gd name="connsiteX4" fmla="*/ 3816424 w 4665692"/>
                    <a:gd name="connsiteY4" fmla="*/ 1658119 h 1853568"/>
                    <a:gd name="connsiteX5" fmla="*/ 4665692 w 4665692"/>
                    <a:gd name="connsiteY5" fmla="*/ 1750695 h 1853568"/>
                    <a:gd name="connsiteX0" fmla="*/ 0 w 4665692"/>
                    <a:gd name="connsiteY0" fmla="*/ 19943 h 1871576"/>
                    <a:gd name="connsiteX1" fmla="*/ 2016224 w 4665692"/>
                    <a:gd name="connsiteY1" fmla="*/ 19943 h 1871576"/>
                    <a:gd name="connsiteX2" fmla="*/ 2376264 w 4665692"/>
                    <a:gd name="connsiteY2" fmla="*/ 451991 h 1871576"/>
                    <a:gd name="connsiteX3" fmla="*/ 2952328 w 4665692"/>
                    <a:gd name="connsiteY3" fmla="*/ 596007 h 1871576"/>
                    <a:gd name="connsiteX4" fmla="*/ 3816424 w 4665692"/>
                    <a:gd name="connsiteY4" fmla="*/ 1676127 h 1871576"/>
                    <a:gd name="connsiteX5" fmla="*/ 4665692 w 4665692"/>
                    <a:gd name="connsiteY5" fmla="*/ 1768703 h 1871576"/>
                    <a:gd name="connsiteX0" fmla="*/ 0 w 4665692"/>
                    <a:gd name="connsiteY0" fmla="*/ 13246 h 1864879"/>
                    <a:gd name="connsiteX1" fmla="*/ 2016224 w 4665692"/>
                    <a:gd name="connsiteY1" fmla="*/ 13246 h 1864879"/>
                    <a:gd name="connsiteX2" fmla="*/ 2376264 w 4665692"/>
                    <a:gd name="connsiteY2" fmla="*/ 445294 h 1864879"/>
                    <a:gd name="connsiteX3" fmla="*/ 2952328 w 4665692"/>
                    <a:gd name="connsiteY3" fmla="*/ 589310 h 1864879"/>
                    <a:gd name="connsiteX4" fmla="*/ 3816424 w 4665692"/>
                    <a:gd name="connsiteY4" fmla="*/ 1669430 h 1864879"/>
                    <a:gd name="connsiteX5" fmla="*/ 4665692 w 4665692"/>
                    <a:gd name="connsiteY5" fmla="*/ 1762006 h 1864879"/>
                    <a:gd name="connsiteX0" fmla="*/ 0 w 4665692"/>
                    <a:gd name="connsiteY0" fmla="*/ 6549 h 1858182"/>
                    <a:gd name="connsiteX1" fmla="*/ 2016224 w 4665692"/>
                    <a:gd name="connsiteY1" fmla="*/ 6549 h 1858182"/>
                    <a:gd name="connsiteX2" fmla="*/ 2376264 w 4665692"/>
                    <a:gd name="connsiteY2" fmla="*/ 438597 h 1858182"/>
                    <a:gd name="connsiteX3" fmla="*/ 2952328 w 4665692"/>
                    <a:gd name="connsiteY3" fmla="*/ 582613 h 1858182"/>
                    <a:gd name="connsiteX4" fmla="*/ 3816424 w 4665692"/>
                    <a:gd name="connsiteY4" fmla="*/ 1662733 h 1858182"/>
                    <a:gd name="connsiteX5" fmla="*/ 4665692 w 4665692"/>
                    <a:gd name="connsiteY5" fmla="*/ 1755309 h 1858182"/>
                    <a:gd name="connsiteX0" fmla="*/ 0 w 4665692"/>
                    <a:gd name="connsiteY0" fmla="*/ 4911 h 1856544"/>
                    <a:gd name="connsiteX1" fmla="*/ 2016224 w 4665692"/>
                    <a:gd name="connsiteY1" fmla="*/ 4911 h 1856544"/>
                    <a:gd name="connsiteX2" fmla="*/ 2376264 w 4665692"/>
                    <a:gd name="connsiteY2" fmla="*/ 436959 h 1856544"/>
                    <a:gd name="connsiteX3" fmla="*/ 2952328 w 4665692"/>
                    <a:gd name="connsiteY3" fmla="*/ 580975 h 1856544"/>
                    <a:gd name="connsiteX4" fmla="*/ 3816424 w 4665692"/>
                    <a:gd name="connsiteY4" fmla="*/ 1661095 h 1856544"/>
                    <a:gd name="connsiteX5" fmla="*/ 4665692 w 4665692"/>
                    <a:gd name="connsiteY5" fmla="*/ 1753671 h 1856544"/>
                    <a:gd name="connsiteX0" fmla="*/ 0 w 4665692"/>
                    <a:gd name="connsiteY0" fmla="*/ 78452 h 1930085"/>
                    <a:gd name="connsiteX1" fmla="*/ 2016224 w 4665692"/>
                    <a:gd name="connsiteY1" fmla="*/ 78452 h 1930085"/>
                    <a:gd name="connsiteX2" fmla="*/ 2376264 w 4665692"/>
                    <a:gd name="connsiteY2" fmla="*/ 549165 h 1930085"/>
                    <a:gd name="connsiteX3" fmla="*/ 2952328 w 4665692"/>
                    <a:gd name="connsiteY3" fmla="*/ 654516 h 1930085"/>
                    <a:gd name="connsiteX4" fmla="*/ 3816424 w 4665692"/>
                    <a:gd name="connsiteY4" fmla="*/ 1734636 h 1930085"/>
                    <a:gd name="connsiteX5" fmla="*/ 4665692 w 4665692"/>
                    <a:gd name="connsiteY5" fmla="*/ 1827212 h 1930085"/>
                    <a:gd name="connsiteX0" fmla="*/ 0 w 4665692"/>
                    <a:gd name="connsiteY0" fmla="*/ 13464 h 1865097"/>
                    <a:gd name="connsiteX1" fmla="*/ 2016224 w 4665692"/>
                    <a:gd name="connsiteY1" fmla="*/ 13464 h 1865097"/>
                    <a:gd name="connsiteX2" fmla="*/ 2376264 w 4665692"/>
                    <a:gd name="connsiteY2" fmla="*/ 484177 h 1865097"/>
                    <a:gd name="connsiteX3" fmla="*/ 2952328 w 4665692"/>
                    <a:gd name="connsiteY3" fmla="*/ 589528 h 1865097"/>
                    <a:gd name="connsiteX4" fmla="*/ 3816424 w 4665692"/>
                    <a:gd name="connsiteY4" fmla="*/ 1669648 h 1865097"/>
                    <a:gd name="connsiteX5" fmla="*/ 4665692 w 4665692"/>
                    <a:gd name="connsiteY5" fmla="*/ 1762224 h 1865097"/>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909319"/>
                    <a:gd name="connsiteX1" fmla="*/ 2016224 w 4665692"/>
                    <a:gd name="connsiteY1" fmla="*/ 13464 h 1909319"/>
                    <a:gd name="connsiteX2" fmla="*/ 2376264 w 4665692"/>
                    <a:gd name="connsiteY2" fmla="*/ 484177 h 1909319"/>
                    <a:gd name="connsiteX3" fmla="*/ 2952328 w 4665692"/>
                    <a:gd name="connsiteY3" fmla="*/ 556186 h 1909319"/>
                    <a:gd name="connsiteX4" fmla="*/ 3888432 w 4665692"/>
                    <a:gd name="connsiteY4" fmla="*/ 1708313 h 1909319"/>
                    <a:gd name="connsiteX5" fmla="*/ 4665692 w 4665692"/>
                    <a:gd name="connsiteY5" fmla="*/ 1762224 h 1909319"/>
                    <a:gd name="connsiteX0" fmla="*/ 0 w 4665692"/>
                    <a:gd name="connsiteY0" fmla="*/ 13464 h 1842869"/>
                    <a:gd name="connsiteX1" fmla="*/ 2016224 w 4665692"/>
                    <a:gd name="connsiteY1" fmla="*/ 13464 h 1842869"/>
                    <a:gd name="connsiteX2" fmla="*/ 2376264 w 4665692"/>
                    <a:gd name="connsiteY2" fmla="*/ 484177 h 1842869"/>
                    <a:gd name="connsiteX3" fmla="*/ 2952328 w 4665692"/>
                    <a:gd name="connsiteY3" fmla="*/ 556186 h 1842869"/>
                    <a:gd name="connsiteX4" fmla="*/ 3888432 w 4665692"/>
                    <a:gd name="connsiteY4" fmla="*/ 1708313 h 1842869"/>
                    <a:gd name="connsiteX5" fmla="*/ 4665692 w 4665692"/>
                    <a:gd name="connsiteY5" fmla="*/ 1762224 h 1842869"/>
                    <a:gd name="connsiteX0" fmla="*/ 0 w 4665692"/>
                    <a:gd name="connsiteY0" fmla="*/ 13464 h 1842869"/>
                    <a:gd name="connsiteX1" fmla="*/ 2016224 w 4665692"/>
                    <a:gd name="connsiteY1" fmla="*/ 13464 h 1842869"/>
                    <a:gd name="connsiteX2" fmla="*/ 2376264 w 4665692"/>
                    <a:gd name="connsiteY2" fmla="*/ 484177 h 1842869"/>
                    <a:gd name="connsiteX3" fmla="*/ 2952328 w 4665692"/>
                    <a:gd name="connsiteY3" fmla="*/ 556186 h 1842869"/>
                    <a:gd name="connsiteX4" fmla="*/ 3888432 w 4665692"/>
                    <a:gd name="connsiteY4" fmla="*/ 1708313 h 1842869"/>
                    <a:gd name="connsiteX5" fmla="*/ 4665692 w 4665692"/>
                    <a:gd name="connsiteY5" fmla="*/ 1762224 h 1842869"/>
                    <a:gd name="connsiteX0" fmla="*/ 0 w 4665692"/>
                    <a:gd name="connsiteY0" fmla="*/ 13464 h 1762224"/>
                    <a:gd name="connsiteX1" fmla="*/ 2016224 w 4665692"/>
                    <a:gd name="connsiteY1" fmla="*/ 13464 h 1762224"/>
                    <a:gd name="connsiteX2" fmla="*/ 2376264 w 4665692"/>
                    <a:gd name="connsiteY2" fmla="*/ 484177 h 1762224"/>
                    <a:gd name="connsiteX3" fmla="*/ 2952328 w 4665692"/>
                    <a:gd name="connsiteY3" fmla="*/ 556186 h 1762224"/>
                    <a:gd name="connsiteX4" fmla="*/ 3888432 w 4665692"/>
                    <a:gd name="connsiteY4" fmla="*/ 1708313 h 1762224"/>
                    <a:gd name="connsiteX5" fmla="*/ 4665692 w 4665692"/>
                    <a:gd name="connsiteY5" fmla="*/ 1762224 h 1762224"/>
                    <a:gd name="connsiteX0" fmla="*/ 0 w 4680520"/>
                    <a:gd name="connsiteY0" fmla="*/ 13464 h 1739581"/>
                    <a:gd name="connsiteX1" fmla="*/ 2016224 w 4680520"/>
                    <a:gd name="connsiteY1" fmla="*/ 13464 h 1739581"/>
                    <a:gd name="connsiteX2" fmla="*/ 2376264 w 4680520"/>
                    <a:gd name="connsiteY2" fmla="*/ 484177 h 1739581"/>
                    <a:gd name="connsiteX3" fmla="*/ 2952328 w 4680520"/>
                    <a:gd name="connsiteY3" fmla="*/ 556186 h 1739581"/>
                    <a:gd name="connsiteX4" fmla="*/ 3888432 w 4680520"/>
                    <a:gd name="connsiteY4" fmla="*/ 1708313 h 1739581"/>
                    <a:gd name="connsiteX5" fmla="*/ 4680520 w 4680520"/>
                    <a:gd name="connsiteY5" fmla="*/ 1708313 h 1739581"/>
                    <a:gd name="connsiteX0" fmla="*/ 0 w 4968552"/>
                    <a:gd name="connsiteY0" fmla="*/ 13464 h 1739581"/>
                    <a:gd name="connsiteX1" fmla="*/ 2016224 w 4968552"/>
                    <a:gd name="connsiteY1" fmla="*/ 13464 h 1739581"/>
                    <a:gd name="connsiteX2" fmla="*/ 2376264 w 4968552"/>
                    <a:gd name="connsiteY2" fmla="*/ 484177 h 1739581"/>
                    <a:gd name="connsiteX3" fmla="*/ 2952328 w 4968552"/>
                    <a:gd name="connsiteY3" fmla="*/ 556186 h 1739581"/>
                    <a:gd name="connsiteX4" fmla="*/ 3888432 w 4968552"/>
                    <a:gd name="connsiteY4" fmla="*/ 1708313 h 1739581"/>
                    <a:gd name="connsiteX5" fmla="*/ 4968552 w 4968552"/>
                    <a:gd name="connsiteY5" fmla="*/ 1708314 h 1739581"/>
                    <a:gd name="connsiteX0" fmla="*/ 0 w 4968552"/>
                    <a:gd name="connsiteY0" fmla="*/ 13464 h 1739581"/>
                    <a:gd name="connsiteX1" fmla="*/ 2016224 w 4968552"/>
                    <a:gd name="connsiteY1" fmla="*/ 13464 h 1739581"/>
                    <a:gd name="connsiteX2" fmla="*/ 2376264 w 4968552"/>
                    <a:gd name="connsiteY2" fmla="*/ 484177 h 1739581"/>
                    <a:gd name="connsiteX3" fmla="*/ 2952328 w 4968552"/>
                    <a:gd name="connsiteY3" fmla="*/ 556186 h 1739581"/>
                    <a:gd name="connsiteX4" fmla="*/ 3888432 w 4968552"/>
                    <a:gd name="connsiteY4" fmla="*/ 1708313 h 1739581"/>
                    <a:gd name="connsiteX5" fmla="*/ 4968552 w 4968552"/>
                    <a:gd name="connsiteY5" fmla="*/ 1708314 h 173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552" h="1739581">
                      <a:moveTo>
                        <a:pt x="0" y="13464"/>
                      </a:moveTo>
                      <a:cubicBezTo>
                        <a:pt x="744324" y="24547"/>
                        <a:pt x="1571984" y="0"/>
                        <a:pt x="2016224" y="13464"/>
                      </a:cubicBezTo>
                      <a:cubicBezTo>
                        <a:pt x="2460464" y="26928"/>
                        <a:pt x="2220247" y="393723"/>
                        <a:pt x="2376264" y="484177"/>
                      </a:cubicBezTo>
                      <a:cubicBezTo>
                        <a:pt x="2532281" y="574631"/>
                        <a:pt x="2624294" y="515746"/>
                        <a:pt x="2952328" y="556186"/>
                      </a:cubicBezTo>
                      <a:cubicBezTo>
                        <a:pt x="3163979" y="722907"/>
                        <a:pt x="3598480" y="1509018"/>
                        <a:pt x="3888432" y="1708313"/>
                      </a:cubicBezTo>
                      <a:cubicBezTo>
                        <a:pt x="4269839" y="1739581"/>
                        <a:pt x="4726866" y="1718465"/>
                        <a:pt x="4968552" y="1708314"/>
                      </a:cubicBezTo>
                    </a:path>
                  </a:pathLst>
                </a:custGeom>
                <a:ln w="28575">
                  <a:solidFill>
                    <a:srgbClr val="7030A0"/>
                  </a:solid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13" name="任意多边形 183">
                  <a:extLst>
                    <a:ext uri="{FF2B5EF4-FFF2-40B4-BE49-F238E27FC236}">
                      <a16:creationId xmlns:a16="http://schemas.microsoft.com/office/drawing/2014/main" id="{402B0516-26C2-48D8-9747-E5760625E9F4}"/>
                    </a:ext>
                  </a:extLst>
                </p:cNvPr>
                <p:cNvSpPr/>
                <p:nvPr/>
              </p:nvSpPr>
              <p:spPr bwMode="auto">
                <a:xfrm flipV="1">
                  <a:off x="1524638" y="3140968"/>
                  <a:ext cx="4968552" cy="2649057"/>
                </a:xfrm>
                <a:custGeom>
                  <a:avLst/>
                  <a:gdLst>
                    <a:gd name="connsiteX0" fmla="*/ 0 w 4724400"/>
                    <a:gd name="connsiteY0" fmla="*/ 78740 h 1863090"/>
                    <a:gd name="connsiteX1" fmla="*/ 2019300 w 4724400"/>
                    <a:gd name="connsiteY1" fmla="*/ 86360 h 1863090"/>
                    <a:gd name="connsiteX2" fmla="*/ 2941320 w 4724400"/>
                    <a:gd name="connsiteY2" fmla="*/ 596900 h 1863090"/>
                    <a:gd name="connsiteX3" fmla="*/ 3886200 w 4724400"/>
                    <a:gd name="connsiteY3" fmla="*/ 1678940 h 1863090"/>
                    <a:gd name="connsiteX4" fmla="*/ 4724400 w 4724400"/>
                    <a:gd name="connsiteY4" fmla="*/ 1701800 h 1863090"/>
                    <a:gd name="connsiteX0" fmla="*/ 0 w 4665692"/>
                    <a:gd name="connsiteY0" fmla="*/ 39370 h 1949420"/>
                    <a:gd name="connsiteX1" fmla="*/ 1960592 w 4665692"/>
                    <a:gd name="connsiteY1" fmla="*/ 172690 h 1949420"/>
                    <a:gd name="connsiteX2" fmla="*/ 2882612 w 4665692"/>
                    <a:gd name="connsiteY2" fmla="*/ 683230 h 1949420"/>
                    <a:gd name="connsiteX3" fmla="*/ 3827492 w 4665692"/>
                    <a:gd name="connsiteY3" fmla="*/ 1765270 h 1949420"/>
                    <a:gd name="connsiteX4" fmla="*/ 4665692 w 4665692"/>
                    <a:gd name="connsiteY4" fmla="*/ 1788130 h 1949420"/>
                    <a:gd name="connsiteX0" fmla="*/ 0 w 4665692"/>
                    <a:gd name="connsiteY0" fmla="*/ 39370 h 1949420"/>
                    <a:gd name="connsiteX1" fmla="*/ 2232248 w 4665692"/>
                    <a:gd name="connsiteY1" fmla="*/ 111378 h 1949420"/>
                    <a:gd name="connsiteX2" fmla="*/ 2882612 w 4665692"/>
                    <a:gd name="connsiteY2" fmla="*/ 683230 h 1949420"/>
                    <a:gd name="connsiteX3" fmla="*/ 3827492 w 4665692"/>
                    <a:gd name="connsiteY3" fmla="*/ 1765270 h 1949420"/>
                    <a:gd name="connsiteX4" fmla="*/ 4665692 w 4665692"/>
                    <a:gd name="connsiteY4" fmla="*/ 1788130 h 1949420"/>
                    <a:gd name="connsiteX0" fmla="*/ 0 w 4665692"/>
                    <a:gd name="connsiteY0" fmla="*/ 107310 h 2017360"/>
                    <a:gd name="connsiteX1" fmla="*/ 2016224 w 4665692"/>
                    <a:gd name="connsiteY1" fmla="*/ 107310 h 2017360"/>
                    <a:gd name="connsiteX2" fmla="*/ 2882612 w 4665692"/>
                    <a:gd name="connsiteY2" fmla="*/ 751170 h 2017360"/>
                    <a:gd name="connsiteX3" fmla="*/ 3827492 w 4665692"/>
                    <a:gd name="connsiteY3" fmla="*/ 1833210 h 2017360"/>
                    <a:gd name="connsiteX4" fmla="*/ 4665692 w 4665692"/>
                    <a:gd name="connsiteY4" fmla="*/ 1856070 h 2017360"/>
                    <a:gd name="connsiteX0" fmla="*/ 0 w 4665692"/>
                    <a:gd name="connsiteY0" fmla="*/ 107310 h 2018630"/>
                    <a:gd name="connsiteX1" fmla="*/ 2016224 w 4665692"/>
                    <a:gd name="connsiteY1" fmla="*/ 107310 h 2018630"/>
                    <a:gd name="connsiteX2" fmla="*/ 2882612 w 4665692"/>
                    <a:gd name="connsiteY2" fmla="*/ 751170 h 2018630"/>
                    <a:gd name="connsiteX3" fmla="*/ 2874992 w 4665692"/>
                    <a:gd name="connsiteY3" fmla="*/ 743550 h 2018630"/>
                    <a:gd name="connsiteX4" fmla="*/ 3827492 w 4665692"/>
                    <a:gd name="connsiteY4" fmla="*/ 1833210 h 2018630"/>
                    <a:gd name="connsiteX5" fmla="*/ 4665692 w 4665692"/>
                    <a:gd name="connsiteY5" fmla="*/ 1856070 h 2018630"/>
                    <a:gd name="connsiteX0" fmla="*/ 0 w 4665692"/>
                    <a:gd name="connsiteY0" fmla="*/ 72008 h 1983328"/>
                    <a:gd name="connsiteX1" fmla="*/ 2016224 w 4665692"/>
                    <a:gd name="connsiteY1" fmla="*/ 72008 h 1983328"/>
                    <a:gd name="connsiteX2" fmla="*/ 2376264 w 4665692"/>
                    <a:gd name="connsiteY2" fmla="*/ 504056 h 1983328"/>
                    <a:gd name="connsiteX3" fmla="*/ 2874992 w 4665692"/>
                    <a:gd name="connsiteY3" fmla="*/ 708248 h 1983328"/>
                    <a:gd name="connsiteX4" fmla="*/ 3827492 w 4665692"/>
                    <a:gd name="connsiteY4" fmla="*/ 1797908 h 1983328"/>
                    <a:gd name="connsiteX5" fmla="*/ 4665692 w 4665692"/>
                    <a:gd name="connsiteY5" fmla="*/ 1820768 h 1983328"/>
                    <a:gd name="connsiteX0" fmla="*/ 0 w 4665692"/>
                    <a:gd name="connsiteY0" fmla="*/ 72008 h 1993357"/>
                    <a:gd name="connsiteX1" fmla="*/ 2016224 w 4665692"/>
                    <a:gd name="connsiteY1" fmla="*/ 72008 h 1993357"/>
                    <a:gd name="connsiteX2" fmla="*/ 2376264 w 4665692"/>
                    <a:gd name="connsiteY2" fmla="*/ 504056 h 1993357"/>
                    <a:gd name="connsiteX3" fmla="*/ 2952328 w 4665692"/>
                    <a:gd name="connsiteY3" fmla="*/ 648072 h 1993357"/>
                    <a:gd name="connsiteX4" fmla="*/ 3827492 w 4665692"/>
                    <a:gd name="connsiteY4" fmla="*/ 1797908 h 1993357"/>
                    <a:gd name="connsiteX5" fmla="*/ 4665692 w 4665692"/>
                    <a:gd name="connsiteY5" fmla="*/ 1820768 h 1993357"/>
                    <a:gd name="connsiteX0" fmla="*/ 0 w 4665692"/>
                    <a:gd name="connsiteY0" fmla="*/ 72008 h 1923641"/>
                    <a:gd name="connsiteX1" fmla="*/ 2016224 w 4665692"/>
                    <a:gd name="connsiteY1" fmla="*/ 72008 h 1923641"/>
                    <a:gd name="connsiteX2" fmla="*/ 2376264 w 4665692"/>
                    <a:gd name="connsiteY2" fmla="*/ 504056 h 1923641"/>
                    <a:gd name="connsiteX3" fmla="*/ 2952328 w 4665692"/>
                    <a:gd name="connsiteY3" fmla="*/ 648072 h 1923641"/>
                    <a:gd name="connsiteX4" fmla="*/ 3816424 w 4665692"/>
                    <a:gd name="connsiteY4" fmla="*/ 1728192 h 1923641"/>
                    <a:gd name="connsiteX5" fmla="*/ 4665692 w 4665692"/>
                    <a:gd name="connsiteY5" fmla="*/ 1820768 h 1923641"/>
                    <a:gd name="connsiteX0" fmla="*/ 0 w 4665692"/>
                    <a:gd name="connsiteY0" fmla="*/ 72008 h 1923641"/>
                    <a:gd name="connsiteX1" fmla="*/ 2016224 w 4665692"/>
                    <a:gd name="connsiteY1" fmla="*/ 72008 h 1923641"/>
                    <a:gd name="connsiteX2" fmla="*/ 2376264 w 4665692"/>
                    <a:gd name="connsiteY2" fmla="*/ 504056 h 1923641"/>
                    <a:gd name="connsiteX3" fmla="*/ 2952328 w 4665692"/>
                    <a:gd name="connsiteY3" fmla="*/ 648072 h 1923641"/>
                    <a:gd name="connsiteX4" fmla="*/ 3816424 w 4665692"/>
                    <a:gd name="connsiteY4" fmla="*/ 1728192 h 1923641"/>
                    <a:gd name="connsiteX5" fmla="*/ 4665692 w 4665692"/>
                    <a:gd name="connsiteY5" fmla="*/ 1820768 h 1923641"/>
                    <a:gd name="connsiteX0" fmla="*/ 0 w 4665692"/>
                    <a:gd name="connsiteY0" fmla="*/ 1935 h 1853568"/>
                    <a:gd name="connsiteX1" fmla="*/ 2016224 w 4665692"/>
                    <a:gd name="connsiteY1" fmla="*/ 1935 h 1853568"/>
                    <a:gd name="connsiteX2" fmla="*/ 2376264 w 4665692"/>
                    <a:gd name="connsiteY2" fmla="*/ 433983 h 1853568"/>
                    <a:gd name="connsiteX3" fmla="*/ 2952328 w 4665692"/>
                    <a:gd name="connsiteY3" fmla="*/ 577999 h 1853568"/>
                    <a:gd name="connsiteX4" fmla="*/ 3816424 w 4665692"/>
                    <a:gd name="connsiteY4" fmla="*/ 1658119 h 1853568"/>
                    <a:gd name="connsiteX5" fmla="*/ 4665692 w 4665692"/>
                    <a:gd name="connsiteY5" fmla="*/ 1750695 h 1853568"/>
                    <a:gd name="connsiteX0" fmla="*/ 0 w 4665692"/>
                    <a:gd name="connsiteY0" fmla="*/ 19943 h 1871576"/>
                    <a:gd name="connsiteX1" fmla="*/ 2016224 w 4665692"/>
                    <a:gd name="connsiteY1" fmla="*/ 19943 h 1871576"/>
                    <a:gd name="connsiteX2" fmla="*/ 2376264 w 4665692"/>
                    <a:gd name="connsiteY2" fmla="*/ 451991 h 1871576"/>
                    <a:gd name="connsiteX3" fmla="*/ 2952328 w 4665692"/>
                    <a:gd name="connsiteY3" fmla="*/ 596007 h 1871576"/>
                    <a:gd name="connsiteX4" fmla="*/ 3816424 w 4665692"/>
                    <a:gd name="connsiteY4" fmla="*/ 1676127 h 1871576"/>
                    <a:gd name="connsiteX5" fmla="*/ 4665692 w 4665692"/>
                    <a:gd name="connsiteY5" fmla="*/ 1768703 h 1871576"/>
                    <a:gd name="connsiteX0" fmla="*/ 0 w 4665692"/>
                    <a:gd name="connsiteY0" fmla="*/ 13246 h 1864879"/>
                    <a:gd name="connsiteX1" fmla="*/ 2016224 w 4665692"/>
                    <a:gd name="connsiteY1" fmla="*/ 13246 h 1864879"/>
                    <a:gd name="connsiteX2" fmla="*/ 2376264 w 4665692"/>
                    <a:gd name="connsiteY2" fmla="*/ 445294 h 1864879"/>
                    <a:gd name="connsiteX3" fmla="*/ 2952328 w 4665692"/>
                    <a:gd name="connsiteY3" fmla="*/ 589310 h 1864879"/>
                    <a:gd name="connsiteX4" fmla="*/ 3816424 w 4665692"/>
                    <a:gd name="connsiteY4" fmla="*/ 1669430 h 1864879"/>
                    <a:gd name="connsiteX5" fmla="*/ 4665692 w 4665692"/>
                    <a:gd name="connsiteY5" fmla="*/ 1762006 h 1864879"/>
                    <a:gd name="connsiteX0" fmla="*/ 0 w 4665692"/>
                    <a:gd name="connsiteY0" fmla="*/ 6549 h 1858182"/>
                    <a:gd name="connsiteX1" fmla="*/ 2016224 w 4665692"/>
                    <a:gd name="connsiteY1" fmla="*/ 6549 h 1858182"/>
                    <a:gd name="connsiteX2" fmla="*/ 2376264 w 4665692"/>
                    <a:gd name="connsiteY2" fmla="*/ 438597 h 1858182"/>
                    <a:gd name="connsiteX3" fmla="*/ 2952328 w 4665692"/>
                    <a:gd name="connsiteY3" fmla="*/ 582613 h 1858182"/>
                    <a:gd name="connsiteX4" fmla="*/ 3816424 w 4665692"/>
                    <a:gd name="connsiteY4" fmla="*/ 1662733 h 1858182"/>
                    <a:gd name="connsiteX5" fmla="*/ 4665692 w 4665692"/>
                    <a:gd name="connsiteY5" fmla="*/ 1755309 h 1858182"/>
                    <a:gd name="connsiteX0" fmla="*/ 0 w 4665692"/>
                    <a:gd name="connsiteY0" fmla="*/ 4911 h 1856544"/>
                    <a:gd name="connsiteX1" fmla="*/ 2016224 w 4665692"/>
                    <a:gd name="connsiteY1" fmla="*/ 4911 h 1856544"/>
                    <a:gd name="connsiteX2" fmla="*/ 2376264 w 4665692"/>
                    <a:gd name="connsiteY2" fmla="*/ 436959 h 1856544"/>
                    <a:gd name="connsiteX3" fmla="*/ 2952328 w 4665692"/>
                    <a:gd name="connsiteY3" fmla="*/ 580975 h 1856544"/>
                    <a:gd name="connsiteX4" fmla="*/ 3816424 w 4665692"/>
                    <a:gd name="connsiteY4" fmla="*/ 1661095 h 1856544"/>
                    <a:gd name="connsiteX5" fmla="*/ 4665692 w 4665692"/>
                    <a:gd name="connsiteY5" fmla="*/ 1753671 h 1856544"/>
                    <a:gd name="connsiteX0" fmla="*/ 0 w 4665692"/>
                    <a:gd name="connsiteY0" fmla="*/ 78452 h 1930085"/>
                    <a:gd name="connsiteX1" fmla="*/ 2016224 w 4665692"/>
                    <a:gd name="connsiteY1" fmla="*/ 78452 h 1930085"/>
                    <a:gd name="connsiteX2" fmla="*/ 2376264 w 4665692"/>
                    <a:gd name="connsiteY2" fmla="*/ 549165 h 1930085"/>
                    <a:gd name="connsiteX3" fmla="*/ 2952328 w 4665692"/>
                    <a:gd name="connsiteY3" fmla="*/ 654516 h 1930085"/>
                    <a:gd name="connsiteX4" fmla="*/ 3816424 w 4665692"/>
                    <a:gd name="connsiteY4" fmla="*/ 1734636 h 1930085"/>
                    <a:gd name="connsiteX5" fmla="*/ 4665692 w 4665692"/>
                    <a:gd name="connsiteY5" fmla="*/ 1827212 h 1930085"/>
                    <a:gd name="connsiteX0" fmla="*/ 0 w 4665692"/>
                    <a:gd name="connsiteY0" fmla="*/ 13464 h 1865097"/>
                    <a:gd name="connsiteX1" fmla="*/ 2016224 w 4665692"/>
                    <a:gd name="connsiteY1" fmla="*/ 13464 h 1865097"/>
                    <a:gd name="connsiteX2" fmla="*/ 2376264 w 4665692"/>
                    <a:gd name="connsiteY2" fmla="*/ 484177 h 1865097"/>
                    <a:gd name="connsiteX3" fmla="*/ 2952328 w 4665692"/>
                    <a:gd name="connsiteY3" fmla="*/ 589528 h 1865097"/>
                    <a:gd name="connsiteX4" fmla="*/ 3816424 w 4665692"/>
                    <a:gd name="connsiteY4" fmla="*/ 1669648 h 1865097"/>
                    <a:gd name="connsiteX5" fmla="*/ 4665692 w 4665692"/>
                    <a:gd name="connsiteY5" fmla="*/ 1762224 h 1865097"/>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870654"/>
                    <a:gd name="connsiteX1" fmla="*/ 2016224 w 4665692"/>
                    <a:gd name="connsiteY1" fmla="*/ 13464 h 1870654"/>
                    <a:gd name="connsiteX2" fmla="*/ 2376264 w 4665692"/>
                    <a:gd name="connsiteY2" fmla="*/ 484177 h 1870654"/>
                    <a:gd name="connsiteX3" fmla="*/ 2952328 w 4665692"/>
                    <a:gd name="connsiteY3" fmla="*/ 556186 h 1870654"/>
                    <a:gd name="connsiteX4" fmla="*/ 3816424 w 4665692"/>
                    <a:gd name="connsiteY4" fmla="*/ 1669648 h 1870654"/>
                    <a:gd name="connsiteX5" fmla="*/ 4665692 w 4665692"/>
                    <a:gd name="connsiteY5" fmla="*/ 1762224 h 1870654"/>
                    <a:gd name="connsiteX0" fmla="*/ 0 w 4665692"/>
                    <a:gd name="connsiteY0" fmla="*/ 13464 h 1909319"/>
                    <a:gd name="connsiteX1" fmla="*/ 2016224 w 4665692"/>
                    <a:gd name="connsiteY1" fmla="*/ 13464 h 1909319"/>
                    <a:gd name="connsiteX2" fmla="*/ 2376264 w 4665692"/>
                    <a:gd name="connsiteY2" fmla="*/ 484177 h 1909319"/>
                    <a:gd name="connsiteX3" fmla="*/ 2952328 w 4665692"/>
                    <a:gd name="connsiteY3" fmla="*/ 556186 h 1909319"/>
                    <a:gd name="connsiteX4" fmla="*/ 3888432 w 4665692"/>
                    <a:gd name="connsiteY4" fmla="*/ 1708313 h 1909319"/>
                    <a:gd name="connsiteX5" fmla="*/ 4665692 w 4665692"/>
                    <a:gd name="connsiteY5" fmla="*/ 1762224 h 1909319"/>
                    <a:gd name="connsiteX0" fmla="*/ 0 w 4665692"/>
                    <a:gd name="connsiteY0" fmla="*/ 13464 h 1842869"/>
                    <a:gd name="connsiteX1" fmla="*/ 2016224 w 4665692"/>
                    <a:gd name="connsiteY1" fmla="*/ 13464 h 1842869"/>
                    <a:gd name="connsiteX2" fmla="*/ 2376264 w 4665692"/>
                    <a:gd name="connsiteY2" fmla="*/ 484177 h 1842869"/>
                    <a:gd name="connsiteX3" fmla="*/ 2952328 w 4665692"/>
                    <a:gd name="connsiteY3" fmla="*/ 556186 h 1842869"/>
                    <a:gd name="connsiteX4" fmla="*/ 3888432 w 4665692"/>
                    <a:gd name="connsiteY4" fmla="*/ 1708313 h 1842869"/>
                    <a:gd name="connsiteX5" fmla="*/ 4665692 w 4665692"/>
                    <a:gd name="connsiteY5" fmla="*/ 1762224 h 1842869"/>
                    <a:gd name="connsiteX0" fmla="*/ 0 w 4665692"/>
                    <a:gd name="connsiteY0" fmla="*/ 13464 h 1842869"/>
                    <a:gd name="connsiteX1" fmla="*/ 2016224 w 4665692"/>
                    <a:gd name="connsiteY1" fmla="*/ 13464 h 1842869"/>
                    <a:gd name="connsiteX2" fmla="*/ 2376264 w 4665692"/>
                    <a:gd name="connsiteY2" fmla="*/ 484177 h 1842869"/>
                    <a:gd name="connsiteX3" fmla="*/ 2952328 w 4665692"/>
                    <a:gd name="connsiteY3" fmla="*/ 556186 h 1842869"/>
                    <a:gd name="connsiteX4" fmla="*/ 3888432 w 4665692"/>
                    <a:gd name="connsiteY4" fmla="*/ 1708313 h 1842869"/>
                    <a:gd name="connsiteX5" fmla="*/ 4665692 w 4665692"/>
                    <a:gd name="connsiteY5" fmla="*/ 1762224 h 1842869"/>
                    <a:gd name="connsiteX0" fmla="*/ 0 w 4665692"/>
                    <a:gd name="connsiteY0" fmla="*/ 13464 h 1762224"/>
                    <a:gd name="connsiteX1" fmla="*/ 2016224 w 4665692"/>
                    <a:gd name="connsiteY1" fmla="*/ 13464 h 1762224"/>
                    <a:gd name="connsiteX2" fmla="*/ 2376264 w 4665692"/>
                    <a:gd name="connsiteY2" fmla="*/ 484177 h 1762224"/>
                    <a:gd name="connsiteX3" fmla="*/ 2952328 w 4665692"/>
                    <a:gd name="connsiteY3" fmla="*/ 556186 h 1762224"/>
                    <a:gd name="connsiteX4" fmla="*/ 3888432 w 4665692"/>
                    <a:gd name="connsiteY4" fmla="*/ 1708313 h 1762224"/>
                    <a:gd name="connsiteX5" fmla="*/ 4665692 w 4665692"/>
                    <a:gd name="connsiteY5" fmla="*/ 1762224 h 1762224"/>
                    <a:gd name="connsiteX0" fmla="*/ 0 w 4680520"/>
                    <a:gd name="connsiteY0" fmla="*/ 13464 h 1739581"/>
                    <a:gd name="connsiteX1" fmla="*/ 2016224 w 4680520"/>
                    <a:gd name="connsiteY1" fmla="*/ 13464 h 1739581"/>
                    <a:gd name="connsiteX2" fmla="*/ 2376264 w 4680520"/>
                    <a:gd name="connsiteY2" fmla="*/ 484177 h 1739581"/>
                    <a:gd name="connsiteX3" fmla="*/ 2952328 w 4680520"/>
                    <a:gd name="connsiteY3" fmla="*/ 556186 h 1739581"/>
                    <a:gd name="connsiteX4" fmla="*/ 3888432 w 4680520"/>
                    <a:gd name="connsiteY4" fmla="*/ 1708313 h 1739581"/>
                    <a:gd name="connsiteX5" fmla="*/ 4680520 w 4680520"/>
                    <a:gd name="connsiteY5" fmla="*/ 1708313 h 1739581"/>
                    <a:gd name="connsiteX0" fmla="*/ 0 w 4968552"/>
                    <a:gd name="connsiteY0" fmla="*/ 13464 h 1739581"/>
                    <a:gd name="connsiteX1" fmla="*/ 2016224 w 4968552"/>
                    <a:gd name="connsiteY1" fmla="*/ 13464 h 1739581"/>
                    <a:gd name="connsiteX2" fmla="*/ 2376264 w 4968552"/>
                    <a:gd name="connsiteY2" fmla="*/ 484177 h 1739581"/>
                    <a:gd name="connsiteX3" fmla="*/ 2952328 w 4968552"/>
                    <a:gd name="connsiteY3" fmla="*/ 556186 h 1739581"/>
                    <a:gd name="connsiteX4" fmla="*/ 3888432 w 4968552"/>
                    <a:gd name="connsiteY4" fmla="*/ 1708313 h 1739581"/>
                    <a:gd name="connsiteX5" fmla="*/ 4968552 w 4968552"/>
                    <a:gd name="connsiteY5" fmla="*/ 1708314 h 1739581"/>
                    <a:gd name="connsiteX0" fmla="*/ 0 w 4968552"/>
                    <a:gd name="connsiteY0" fmla="*/ 13464 h 1739581"/>
                    <a:gd name="connsiteX1" fmla="*/ 2016224 w 4968552"/>
                    <a:gd name="connsiteY1" fmla="*/ 13464 h 1739581"/>
                    <a:gd name="connsiteX2" fmla="*/ 2376264 w 4968552"/>
                    <a:gd name="connsiteY2" fmla="*/ 484177 h 1739581"/>
                    <a:gd name="connsiteX3" fmla="*/ 2952328 w 4968552"/>
                    <a:gd name="connsiteY3" fmla="*/ 556186 h 1739581"/>
                    <a:gd name="connsiteX4" fmla="*/ 3888432 w 4968552"/>
                    <a:gd name="connsiteY4" fmla="*/ 1708313 h 1739581"/>
                    <a:gd name="connsiteX5" fmla="*/ 4968552 w 4968552"/>
                    <a:gd name="connsiteY5" fmla="*/ 1708314 h 1739581"/>
                    <a:gd name="connsiteX0" fmla="*/ 0 w 4968552"/>
                    <a:gd name="connsiteY0" fmla="*/ 13464 h 2659207"/>
                    <a:gd name="connsiteX1" fmla="*/ 2016224 w 4968552"/>
                    <a:gd name="connsiteY1" fmla="*/ 13464 h 2659207"/>
                    <a:gd name="connsiteX2" fmla="*/ 2376264 w 4968552"/>
                    <a:gd name="connsiteY2" fmla="*/ 484177 h 2659207"/>
                    <a:gd name="connsiteX3" fmla="*/ 2952328 w 4968552"/>
                    <a:gd name="connsiteY3" fmla="*/ 556186 h 2659207"/>
                    <a:gd name="connsiteX4" fmla="*/ 3888432 w 4968552"/>
                    <a:gd name="connsiteY4" fmla="*/ 1708313 h 2659207"/>
                    <a:gd name="connsiteX5" fmla="*/ 4968552 w 4968552"/>
                    <a:gd name="connsiteY5" fmla="*/ 2649056 h 2659207"/>
                    <a:gd name="connsiteX0" fmla="*/ 0 w 4968552"/>
                    <a:gd name="connsiteY0" fmla="*/ 13464 h 2649056"/>
                    <a:gd name="connsiteX1" fmla="*/ 2016224 w 4968552"/>
                    <a:gd name="connsiteY1" fmla="*/ 13464 h 2649056"/>
                    <a:gd name="connsiteX2" fmla="*/ 2376264 w 4968552"/>
                    <a:gd name="connsiteY2" fmla="*/ 484177 h 2649056"/>
                    <a:gd name="connsiteX3" fmla="*/ 2952328 w 4968552"/>
                    <a:gd name="connsiteY3" fmla="*/ 556186 h 2649056"/>
                    <a:gd name="connsiteX4" fmla="*/ 3888432 w 4968552"/>
                    <a:gd name="connsiteY4" fmla="*/ 1708313 h 2649056"/>
                    <a:gd name="connsiteX5" fmla="*/ 3888452 w 4968552"/>
                    <a:gd name="connsiteY5" fmla="*/ 1705704 h 2649056"/>
                    <a:gd name="connsiteX6" fmla="*/ 4968552 w 4968552"/>
                    <a:gd name="connsiteY6" fmla="*/ 2649056 h 2649056"/>
                    <a:gd name="connsiteX0" fmla="*/ 0 w 4968552"/>
                    <a:gd name="connsiteY0" fmla="*/ 13464 h 2649057"/>
                    <a:gd name="connsiteX1" fmla="*/ 2016224 w 4968552"/>
                    <a:gd name="connsiteY1" fmla="*/ 13464 h 2649057"/>
                    <a:gd name="connsiteX2" fmla="*/ 2376264 w 4968552"/>
                    <a:gd name="connsiteY2" fmla="*/ 484177 h 2649057"/>
                    <a:gd name="connsiteX3" fmla="*/ 2952328 w 4968552"/>
                    <a:gd name="connsiteY3" fmla="*/ 556186 h 2649057"/>
                    <a:gd name="connsiteX4" fmla="*/ 3888432 w 4968552"/>
                    <a:gd name="connsiteY4" fmla="*/ 1708313 h 2649057"/>
                    <a:gd name="connsiteX5" fmla="*/ 4104456 w 4968552"/>
                    <a:gd name="connsiteY5" fmla="*/ 2649057 h 2649057"/>
                    <a:gd name="connsiteX6" fmla="*/ 4968552 w 4968552"/>
                    <a:gd name="connsiteY6" fmla="*/ 2649056 h 26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8552" h="2649057">
                      <a:moveTo>
                        <a:pt x="0" y="13464"/>
                      </a:moveTo>
                      <a:cubicBezTo>
                        <a:pt x="744324" y="24547"/>
                        <a:pt x="1571984" y="0"/>
                        <a:pt x="2016224" y="13464"/>
                      </a:cubicBezTo>
                      <a:cubicBezTo>
                        <a:pt x="2460464" y="26928"/>
                        <a:pt x="2220247" y="393723"/>
                        <a:pt x="2376264" y="484177"/>
                      </a:cubicBezTo>
                      <a:cubicBezTo>
                        <a:pt x="2532281" y="574631"/>
                        <a:pt x="2624294" y="515746"/>
                        <a:pt x="2952328" y="556186"/>
                      </a:cubicBezTo>
                      <a:cubicBezTo>
                        <a:pt x="3163979" y="722907"/>
                        <a:pt x="3598480" y="1509018"/>
                        <a:pt x="3888432" y="1708313"/>
                      </a:cubicBezTo>
                      <a:cubicBezTo>
                        <a:pt x="4044453" y="1899899"/>
                        <a:pt x="3924436" y="2492267"/>
                        <a:pt x="4104456" y="2649057"/>
                      </a:cubicBezTo>
                      <a:lnTo>
                        <a:pt x="4968552" y="2649056"/>
                      </a:lnTo>
                    </a:path>
                  </a:pathLst>
                </a:custGeom>
                <a:ln w="28575">
                  <a:solidFill>
                    <a:srgbClr val="7030A0"/>
                  </a:solid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14" name="任意多边形 184">
                  <a:extLst>
                    <a:ext uri="{FF2B5EF4-FFF2-40B4-BE49-F238E27FC236}">
                      <a16:creationId xmlns:a16="http://schemas.microsoft.com/office/drawing/2014/main" id="{67B0D1EE-2E53-4360-9996-B6146EBFB4BA}"/>
                    </a:ext>
                  </a:extLst>
                </p:cNvPr>
                <p:cNvSpPr/>
                <p:nvPr/>
              </p:nvSpPr>
              <p:spPr bwMode="auto">
                <a:xfrm>
                  <a:off x="1488790" y="3068317"/>
                  <a:ext cx="5004400" cy="476319"/>
                </a:xfrm>
                <a:custGeom>
                  <a:avLst/>
                  <a:gdLst>
                    <a:gd name="connsiteX0" fmla="*/ 0 w 4991100"/>
                    <a:gd name="connsiteY0" fmla="*/ 472440 h 539750"/>
                    <a:gd name="connsiteX1" fmla="*/ 3680460 w 4991100"/>
                    <a:gd name="connsiteY1" fmla="*/ 472440 h 539750"/>
                    <a:gd name="connsiteX2" fmla="*/ 4023360 w 4991100"/>
                    <a:gd name="connsiteY2" fmla="*/ 68580 h 539750"/>
                    <a:gd name="connsiteX3" fmla="*/ 4991100 w 4991100"/>
                    <a:gd name="connsiteY3" fmla="*/ 60960 h 539750"/>
                    <a:gd name="connsiteX0" fmla="*/ 0 w 4991100"/>
                    <a:gd name="connsiteY0" fmla="*/ 474281 h 552639"/>
                    <a:gd name="connsiteX1" fmla="*/ 3420224 w 4991100"/>
                    <a:gd name="connsiteY1" fmla="*/ 485329 h 552639"/>
                    <a:gd name="connsiteX2" fmla="*/ 4023360 w 4991100"/>
                    <a:gd name="connsiteY2" fmla="*/ 70421 h 552639"/>
                    <a:gd name="connsiteX3" fmla="*/ 4991100 w 4991100"/>
                    <a:gd name="connsiteY3" fmla="*/ 62801 h 552639"/>
                    <a:gd name="connsiteX0" fmla="*/ 0 w 4991100"/>
                    <a:gd name="connsiteY0" fmla="*/ 474281 h 552640"/>
                    <a:gd name="connsiteX1" fmla="*/ 3420224 w 4991100"/>
                    <a:gd name="connsiteY1" fmla="*/ 485330 h 552640"/>
                    <a:gd name="connsiteX2" fmla="*/ 4023360 w 4991100"/>
                    <a:gd name="connsiteY2" fmla="*/ 70421 h 552640"/>
                    <a:gd name="connsiteX3" fmla="*/ 4991100 w 4991100"/>
                    <a:gd name="connsiteY3" fmla="*/ 62801 h 552640"/>
                    <a:gd name="connsiteX0" fmla="*/ 0 w 4991100"/>
                    <a:gd name="connsiteY0" fmla="*/ 472440 h 550799"/>
                    <a:gd name="connsiteX1" fmla="*/ 3420224 w 4991100"/>
                    <a:gd name="connsiteY1" fmla="*/ 483489 h 550799"/>
                    <a:gd name="connsiteX2" fmla="*/ 3421380 w 4991100"/>
                    <a:gd name="connsiteY2" fmla="*/ 472440 h 550799"/>
                    <a:gd name="connsiteX3" fmla="*/ 4023360 w 4991100"/>
                    <a:gd name="connsiteY3" fmla="*/ 68580 h 550799"/>
                    <a:gd name="connsiteX4" fmla="*/ 4991100 w 4991100"/>
                    <a:gd name="connsiteY4" fmla="*/ 60960 h 550799"/>
                    <a:gd name="connsiteX0" fmla="*/ 0 w 4991100"/>
                    <a:gd name="connsiteY0" fmla="*/ 462280 h 540639"/>
                    <a:gd name="connsiteX1" fmla="*/ 3420224 w 4991100"/>
                    <a:gd name="connsiteY1" fmla="*/ 473329 h 540639"/>
                    <a:gd name="connsiteX2" fmla="*/ 3924280 w 4991100"/>
                    <a:gd name="connsiteY2" fmla="*/ 401320 h 540639"/>
                    <a:gd name="connsiteX3" fmla="*/ 4023360 w 4991100"/>
                    <a:gd name="connsiteY3" fmla="*/ 58420 h 540639"/>
                    <a:gd name="connsiteX4" fmla="*/ 4991100 w 4991100"/>
                    <a:gd name="connsiteY4" fmla="*/ 50800 h 540639"/>
                    <a:gd name="connsiteX0" fmla="*/ 0 w 4991100"/>
                    <a:gd name="connsiteY0" fmla="*/ 462280 h 496695"/>
                    <a:gd name="connsiteX1" fmla="*/ 3420224 w 4991100"/>
                    <a:gd name="connsiteY1" fmla="*/ 473329 h 496695"/>
                    <a:gd name="connsiteX2" fmla="*/ 3924280 w 4991100"/>
                    <a:gd name="connsiteY2" fmla="*/ 401320 h 496695"/>
                    <a:gd name="connsiteX3" fmla="*/ 4023360 w 4991100"/>
                    <a:gd name="connsiteY3" fmla="*/ 58420 h 496695"/>
                    <a:gd name="connsiteX4" fmla="*/ 4991100 w 4991100"/>
                    <a:gd name="connsiteY4" fmla="*/ 50800 h 496695"/>
                    <a:gd name="connsiteX0" fmla="*/ 0 w 4991100"/>
                    <a:gd name="connsiteY0" fmla="*/ 462280 h 520383"/>
                    <a:gd name="connsiteX1" fmla="*/ 3420224 w 4991100"/>
                    <a:gd name="connsiteY1" fmla="*/ 473329 h 520383"/>
                    <a:gd name="connsiteX2" fmla="*/ 3924280 w 4991100"/>
                    <a:gd name="connsiteY2" fmla="*/ 401320 h 520383"/>
                    <a:gd name="connsiteX3" fmla="*/ 4023360 w 4991100"/>
                    <a:gd name="connsiteY3" fmla="*/ 58420 h 520383"/>
                    <a:gd name="connsiteX4" fmla="*/ 4991100 w 4991100"/>
                    <a:gd name="connsiteY4" fmla="*/ 50800 h 520383"/>
                    <a:gd name="connsiteX0" fmla="*/ 0 w 4991100"/>
                    <a:gd name="connsiteY0" fmla="*/ 462280 h 585535"/>
                    <a:gd name="connsiteX1" fmla="*/ 3420224 w 4991100"/>
                    <a:gd name="connsiteY1" fmla="*/ 473329 h 585535"/>
                    <a:gd name="connsiteX2" fmla="*/ 3924280 w 4991100"/>
                    <a:gd name="connsiteY2" fmla="*/ 401320 h 585535"/>
                    <a:gd name="connsiteX3" fmla="*/ 4023360 w 4991100"/>
                    <a:gd name="connsiteY3" fmla="*/ 58420 h 585535"/>
                    <a:gd name="connsiteX4" fmla="*/ 4991100 w 4991100"/>
                    <a:gd name="connsiteY4" fmla="*/ 50800 h 585535"/>
                    <a:gd name="connsiteX0" fmla="*/ 0 w 4991100"/>
                    <a:gd name="connsiteY0" fmla="*/ 450279 h 501526"/>
                    <a:gd name="connsiteX1" fmla="*/ 3420224 w 4991100"/>
                    <a:gd name="connsiteY1" fmla="*/ 461328 h 501526"/>
                    <a:gd name="connsiteX2" fmla="*/ 3924280 w 4991100"/>
                    <a:gd name="connsiteY2" fmla="*/ 317311 h 501526"/>
                    <a:gd name="connsiteX3" fmla="*/ 4023360 w 4991100"/>
                    <a:gd name="connsiteY3" fmla="*/ 46419 h 501526"/>
                    <a:gd name="connsiteX4" fmla="*/ 4991100 w 4991100"/>
                    <a:gd name="connsiteY4" fmla="*/ 38799 h 501526"/>
                    <a:gd name="connsiteX0" fmla="*/ 0 w 4991100"/>
                    <a:gd name="connsiteY0" fmla="*/ 450279 h 502290"/>
                    <a:gd name="connsiteX1" fmla="*/ 3420224 w 4991100"/>
                    <a:gd name="connsiteY1" fmla="*/ 461328 h 502290"/>
                    <a:gd name="connsiteX2" fmla="*/ 3924280 w 4991100"/>
                    <a:gd name="connsiteY2" fmla="*/ 317311 h 502290"/>
                    <a:gd name="connsiteX3" fmla="*/ 4023360 w 4991100"/>
                    <a:gd name="connsiteY3" fmla="*/ 46419 h 502290"/>
                    <a:gd name="connsiteX4" fmla="*/ 4991100 w 4991100"/>
                    <a:gd name="connsiteY4" fmla="*/ 38799 h 502290"/>
                    <a:gd name="connsiteX0" fmla="*/ 0 w 4991100"/>
                    <a:gd name="connsiteY0" fmla="*/ 450279 h 502290"/>
                    <a:gd name="connsiteX1" fmla="*/ 3420224 w 4991100"/>
                    <a:gd name="connsiteY1" fmla="*/ 461328 h 502290"/>
                    <a:gd name="connsiteX2" fmla="*/ 3924280 w 4991100"/>
                    <a:gd name="connsiteY2" fmla="*/ 317311 h 502290"/>
                    <a:gd name="connsiteX3" fmla="*/ 4023360 w 4991100"/>
                    <a:gd name="connsiteY3" fmla="*/ 46419 h 502290"/>
                    <a:gd name="connsiteX4" fmla="*/ 4991100 w 4991100"/>
                    <a:gd name="connsiteY4" fmla="*/ 38799 h 502290"/>
                    <a:gd name="connsiteX0" fmla="*/ 0 w 4991100"/>
                    <a:gd name="connsiteY0" fmla="*/ 450279 h 502290"/>
                    <a:gd name="connsiteX1" fmla="*/ 3420224 w 4991100"/>
                    <a:gd name="connsiteY1" fmla="*/ 461328 h 502290"/>
                    <a:gd name="connsiteX2" fmla="*/ 3924280 w 4991100"/>
                    <a:gd name="connsiteY2" fmla="*/ 317311 h 502290"/>
                    <a:gd name="connsiteX3" fmla="*/ 4023360 w 4991100"/>
                    <a:gd name="connsiteY3" fmla="*/ 46419 h 502290"/>
                    <a:gd name="connsiteX4" fmla="*/ 4991100 w 4991100"/>
                    <a:gd name="connsiteY4" fmla="*/ 38799 h 502290"/>
                    <a:gd name="connsiteX0" fmla="*/ 0 w 4991100"/>
                    <a:gd name="connsiteY0" fmla="*/ 450279 h 502290"/>
                    <a:gd name="connsiteX1" fmla="*/ 3420224 w 4991100"/>
                    <a:gd name="connsiteY1" fmla="*/ 461328 h 502290"/>
                    <a:gd name="connsiteX2" fmla="*/ 3924280 w 4991100"/>
                    <a:gd name="connsiteY2" fmla="*/ 317311 h 502290"/>
                    <a:gd name="connsiteX3" fmla="*/ 4023360 w 4991100"/>
                    <a:gd name="connsiteY3" fmla="*/ 46419 h 502290"/>
                    <a:gd name="connsiteX4" fmla="*/ 4991100 w 4991100"/>
                    <a:gd name="connsiteY4" fmla="*/ 38799 h 502290"/>
                    <a:gd name="connsiteX0" fmla="*/ 0 w 4991100"/>
                    <a:gd name="connsiteY0" fmla="*/ 450279 h 502290"/>
                    <a:gd name="connsiteX1" fmla="*/ 3420224 w 4991100"/>
                    <a:gd name="connsiteY1" fmla="*/ 461328 h 502290"/>
                    <a:gd name="connsiteX2" fmla="*/ 3924280 w 4991100"/>
                    <a:gd name="connsiteY2" fmla="*/ 317311 h 502290"/>
                    <a:gd name="connsiteX3" fmla="*/ 4023360 w 4991100"/>
                    <a:gd name="connsiteY3" fmla="*/ 46419 h 502290"/>
                    <a:gd name="connsiteX4" fmla="*/ 4991100 w 4991100"/>
                    <a:gd name="connsiteY4" fmla="*/ 38799 h 502290"/>
                    <a:gd name="connsiteX0" fmla="*/ 0 w 4991100"/>
                    <a:gd name="connsiteY0" fmla="*/ 450279 h 483934"/>
                    <a:gd name="connsiteX1" fmla="*/ 3420224 w 4991100"/>
                    <a:gd name="connsiteY1" fmla="*/ 461328 h 483934"/>
                    <a:gd name="connsiteX2" fmla="*/ 3924280 w 4991100"/>
                    <a:gd name="connsiteY2" fmla="*/ 317311 h 483934"/>
                    <a:gd name="connsiteX3" fmla="*/ 4023360 w 4991100"/>
                    <a:gd name="connsiteY3" fmla="*/ 46419 h 483934"/>
                    <a:gd name="connsiteX4" fmla="*/ 4991100 w 4991100"/>
                    <a:gd name="connsiteY4" fmla="*/ 38799 h 483934"/>
                    <a:gd name="connsiteX0" fmla="*/ 0 w 4991100"/>
                    <a:gd name="connsiteY0" fmla="*/ 450279 h 503054"/>
                    <a:gd name="connsiteX1" fmla="*/ 3420224 w 4991100"/>
                    <a:gd name="connsiteY1" fmla="*/ 461328 h 503054"/>
                    <a:gd name="connsiteX2" fmla="*/ 3924280 w 4991100"/>
                    <a:gd name="connsiteY2" fmla="*/ 317311 h 503054"/>
                    <a:gd name="connsiteX3" fmla="*/ 4023360 w 4991100"/>
                    <a:gd name="connsiteY3" fmla="*/ 46419 h 503054"/>
                    <a:gd name="connsiteX4" fmla="*/ 4991100 w 4991100"/>
                    <a:gd name="connsiteY4" fmla="*/ 38799 h 503054"/>
                    <a:gd name="connsiteX0" fmla="*/ 0 w 4991100"/>
                    <a:gd name="connsiteY0" fmla="*/ 450279 h 503054"/>
                    <a:gd name="connsiteX1" fmla="*/ 3420224 w 4991100"/>
                    <a:gd name="connsiteY1" fmla="*/ 461328 h 503054"/>
                    <a:gd name="connsiteX2" fmla="*/ 3924280 w 4991100"/>
                    <a:gd name="connsiteY2" fmla="*/ 317311 h 503054"/>
                    <a:gd name="connsiteX3" fmla="*/ 4023360 w 4991100"/>
                    <a:gd name="connsiteY3" fmla="*/ 46419 h 503054"/>
                    <a:gd name="connsiteX4" fmla="*/ 4991100 w 4991100"/>
                    <a:gd name="connsiteY4" fmla="*/ 38799 h 503054"/>
                    <a:gd name="connsiteX0" fmla="*/ 0 w 4991100"/>
                    <a:gd name="connsiteY0" fmla="*/ 450279 h 503054"/>
                    <a:gd name="connsiteX1" fmla="*/ 3420224 w 4991100"/>
                    <a:gd name="connsiteY1" fmla="*/ 461328 h 503054"/>
                    <a:gd name="connsiteX2" fmla="*/ 3924280 w 4991100"/>
                    <a:gd name="connsiteY2" fmla="*/ 317311 h 503054"/>
                    <a:gd name="connsiteX3" fmla="*/ 4023360 w 4991100"/>
                    <a:gd name="connsiteY3" fmla="*/ 46419 h 503054"/>
                    <a:gd name="connsiteX4" fmla="*/ 4991100 w 4991100"/>
                    <a:gd name="connsiteY4" fmla="*/ 38799 h 503054"/>
                    <a:gd name="connsiteX0" fmla="*/ 0 w 4991100"/>
                    <a:gd name="connsiteY0" fmla="*/ 450279 h 503053"/>
                    <a:gd name="connsiteX1" fmla="*/ 3420224 w 4991100"/>
                    <a:gd name="connsiteY1" fmla="*/ 461328 h 503053"/>
                    <a:gd name="connsiteX2" fmla="*/ 3924280 w 4991100"/>
                    <a:gd name="connsiteY2" fmla="*/ 317310 h 503053"/>
                    <a:gd name="connsiteX3" fmla="*/ 4023360 w 4991100"/>
                    <a:gd name="connsiteY3" fmla="*/ 46419 h 503053"/>
                    <a:gd name="connsiteX4" fmla="*/ 4991100 w 4991100"/>
                    <a:gd name="connsiteY4" fmla="*/ 38799 h 503053"/>
                    <a:gd name="connsiteX0" fmla="*/ 0 w 4991100"/>
                    <a:gd name="connsiteY0" fmla="*/ 450279 h 503053"/>
                    <a:gd name="connsiteX1" fmla="*/ 3420224 w 4991100"/>
                    <a:gd name="connsiteY1" fmla="*/ 461328 h 503053"/>
                    <a:gd name="connsiteX2" fmla="*/ 3924280 w 4991100"/>
                    <a:gd name="connsiteY2" fmla="*/ 317310 h 503053"/>
                    <a:gd name="connsiteX3" fmla="*/ 4023360 w 4991100"/>
                    <a:gd name="connsiteY3" fmla="*/ 46419 h 503053"/>
                    <a:gd name="connsiteX4" fmla="*/ 4991100 w 4991100"/>
                    <a:gd name="connsiteY4" fmla="*/ 38799 h 503053"/>
                    <a:gd name="connsiteX0" fmla="*/ 0 w 4991100"/>
                    <a:gd name="connsiteY0" fmla="*/ 450279 h 503053"/>
                    <a:gd name="connsiteX1" fmla="*/ 3420224 w 4991100"/>
                    <a:gd name="connsiteY1" fmla="*/ 461328 h 503053"/>
                    <a:gd name="connsiteX2" fmla="*/ 3924280 w 4991100"/>
                    <a:gd name="connsiteY2" fmla="*/ 317310 h 503053"/>
                    <a:gd name="connsiteX3" fmla="*/ 4023360 w 4991100"/>
                    <a:gd name="connsiteY3" fmla="*/ 46419 h 503053"/>
                    <a:gd name="connsiteX4" fmla="*/ 4991100 w 4991100"/>
                    <a:gd name="connsiteY4" fmla="*/ 38799 h 503053"/>
                    <a:gd name="connsiteX0" fmla="*/ 0 w 5004400"/>
                    <a:gd name="connsiteY0" fmla="*/ 450279 h 503053"/>
                    <a:gd name="connsiteX1" fmla="*/ 3420224 w 5004400"/>
                    <a:gd name="connsiteY1" fmla="*/ 461328 h 503053"/>
                    <a:gd name="connsiteX2" fmla="*/ 3924280 w 5004400"/>
                    <a:gd name="connsiteY2" fmla="*/ 317310 h 503053"/>
                    <a:gd name="connsiteX3" fmla="*/ 4023360 w 5004400"/>
                    <a:gd name="connsiteY3" fmla="*/ 46419 h 503053"/>
                    <a:gd name="connsiteX4" fmla="*/ 5004400 w 5004400"/>
                    <a:gd name="connsiteY4" fmla="*/ 29279 h 503053"/>
                    <a:gd name="connsiteX0" fmla="*/ 0 w 5004400"/>
                    <a:gd name="connsiteY0" fmla="*/ 450279 h 503053"/>
                    <a:gd name="connsiteX1" fmla="*/ 3420224 w 5004400"/>
                    <a:gd name="connsiteY1" fmla="*/ 461328 h 503053"/>
                    <a:gd name="connsiteX2" fmla="*/ 3924280 w 5004400"/>
                    <a:gd name="connsiteY2" fmla="*/ 317310 h 503053"/>
                    <a:gd name="connsiteX3" fmla="*/ 4023360 w 5004400"/>
                    <a:gd name="connsiteY3" fmla="*/ 46419 h 503053"/>
                    <a:gd name="connsiteX4" fmla="*/ 5004400 w 5004400"/>
                    <a:gd name="connsiteY4" fmla="*/ 29279 h 503053"/>
                    <a:gd name="connsiteX0" fmla="*/ 0 w 5004400"/>
                    <a:gd name="connsiteY0" fmla="*/ 442664 h 495438"/>
                    <a:gd name="connsiteX1" fmla="*/ 3420224 w 5004400"/>
                    <a:gd name="connsiteY1" fmla="*/ 453713 h 495438"/>
                    <a:gd name="connsiteX2" fmla="*/ 3924280 w 5004400"/>
                    <a:gd name="connsiteY2" fmla="*/ 309695 h 495438"/>
                    <a:gd name="connsiteX3" fmla="*/ 4023360 w 5004400"/>
                    <a:gd name="connsiteY3" fmla="*/ 38804 h 495438"/>
                    <a:gd name="connsiteX4" fmla="*/ 5004400 w 5004400"/>
                    <a:gd name="connsiteY4" fmla="*/ 21664 h 495438"/>
                    <a:gd name="connsiteX0" fmla="*/ 0 w 5004400"/>
                    <a:gd name="connsiteY0" fmla="*/ 442664 h 495438"/>
                    <a:gd name="connsiteX1" fmla="*/ 3420224 w 5004400"/>
                    <a:gd name="connsiteY1" fmla="*/ 453713 h 495438"/>
                    <a:gd name="connsiteX2" fmla="*/ 3924280 w 5004400"/>
                    <a:gd name="connsiteY2" fmla="*/ 309695 h 495438"/>
                    <a:gd name="connsiteX3" fmla="*/ 4023360 w 5004400"/>
                    <a:gd name="connsiteY3" fmla="*/ 38804 h 495438"/>
                    <a:gd name="connsiteX4" fmla="*/ 5004400 w 5004400"/>
                    <a:gd name="connsiteY4" fmla="*/ 21664 h 495438"/>
                    <a:gd name="connsiteX0" fmla="*/ 0 w 5004400"/>
                    <a:gd name="connsiteY0" fmla="*/ 442664 h 476319"/>
                    <a:gd name="connsiteX1" fmla="*/ 3420224 w 5004400"/>
                    <a:gd name="connsiteY1" fmla="*/ 453713 h 476319"/>
                    <a:gd name="connsiteX2" fmla="*/ 3924280 w 5004400"/>
                    <a:gd name="connsiteY2" fmla="*/ 309695 h 476319"/>
                    <a:gd name="connsiteX3" fmla="*/ 4023360 w 5004400"/>
                    <a:gd name="connsiteY3" fmla="*/ 38804 h 476319"/>
                    <a:gd name="connsiteX4" fmla="*/ 5004400 w 5004400"/>
                    <a:gd name="connsiteY4" fmla="*/ 21664 h 476319"/>
                    <a:gd name="connsiteX0" fmla="*/ 0 w 5004400"/>
                    <a:gd name="connsiteY0" fmla="*/ 442664 h 476319"/>
                    <a:gd name="connsiteX1" fmla="*/ 3420224 w 5004400"/>
                    <a:gd name="connsiteY1" fmla="*/ 453713 h 476319"/>
                    <a:gd name="connsiteX2" fmla="*/ 3924280 w 5004400"/>
                    <a:gd name="connsiteY2" fmla="*/ 309695 h 476319"/>
                    <a:gd name="connsiteX3" fmla="*/ 4023360 w 5004400"/>
                    <a:gd name="connsiteY3" fmla="*/ 38804 h 476319"/>
                    <a:gd name="connsiteX4" fmla="*/ 5004400 w 5004400"/>
                    <a:gd name="connsiteY4" fmla="*/ 21664 h 476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00" h="476319">
                      <a:moveTo>
                        <a:pt x="0" y="442664"/>
                      </a:moveTo>
                      <a:cubicBezTo>
                        <a:pt x="1504950" y="476319"/>
                        <a:pt x="2773420" y="461016"/>
                        <a:pt x="3420224" y="453713"/>
                      </a:cubicBezTo>
                      <a:cubicBezTo>
                        <a:pt x="3849923" y="462796"/>
                        <a:pt x="3864195" y="450864"/>
                        <a:pt x="3924280" y="309695"/>
                      </a:cubicBezTo>
                      <a:cubicBezTo>
                        <a:pt x="3980651" y="81660"/>
                        <a:pt x="3973461" y="136837"/>
                        <a:pt x="4023360" y="38804"/>
                      </a:cubicBezTo>
                      <a:cubicBezTo>
                        <a:pt x="4106509" y="0"/>
                        <a:pt x="4637018" y="32137"/>
                        <a:pt x="5004400" y="21664"/>
                      </a:cubicBezTo>
                    </a:path>
                  </a:pathLst>
                </a:custGeom>
                <a:ln w="28575">
                  <a:solidFill>
                    <a:srgbClr val="FF0000"/>
                  </a:solidFill>
                  <a:headEnd type="none" w="med" len="med"/>
                  <a:tailEnd type="triangl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grpSp>
              <p:nvGrpSpPr>
                <p:cNvPr id="15" name="组合 13">
                  <a:extLst>
                    <a:ext uri="{FF2B5EF4-FFF2-40B4-BE49-F238E27FC236}">
                      <a16:creationId xmlns:a16="http://schemas.microsoft.com/office/drawing/2014/main" id="{B25F14B5-22A1-449E-9172-72ED5830EF3F}"/>
                    </a:ext>
                  </a:extLst>
                </p:cNvPr>
                <p:cNvGrpSpPr/>
                <p:nvPr/>
              </p:nvGrpSpPr>
              <p:grpSpPr>
                <a:xfrm>
                  <a:off x="5735706" y="2482113"/>
                  <a:ext cx="1218528" cy="713033"/>
                  <a:chOff x="312176" y="3621065"/>
                  <a:chExt cx="699590" cy="438844"/>
                </a:xfrm>
              </p:grpSpPr>
              <p:sp>
                <p:nvSpPr>
                  <p:cNvPr id="27" name="爆炸形 1 186">
                    <a:extLst>
                      <a:ext uri="{FF2B5EF4-FFF2-40B4-BE49-F238E27FC236}">
                        <a16:creationId xmlns:a16="http://schemas.microsoft.com/office/drawing/2014/main" id="{60B321B6-59CC-4D59-B342-B111FF823F37}"/>
                      </a:ext>
                    </a:extLst>
                  </p:cNvPr>
                  <p:cNvSpPr/>
                  <p:nvPr/>
                </p:nvSpPr>
                <p:spPr bwMode="auto">
                  <a:xfrm>
                    <a:off x="312176" y="3621065"/>
                    <a:ext cx="659425" cy="438844"/>
                  </a:xfrm>
                  <a:prstGeom prst="irregularSeal1">
                    <a:avLst/>
                  </a:prstGeom>
                  <a:solidFill>
                    <a:srgbClr val="FFC000"/>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450" dirty="0">
                      <a:solidFill>
                        <a:srgbClr val="FF0000"/>
                      </a:solidFill>
                      <a:latin typeface="Arial" charset="0"/>
                      <a:ea typeface="宋体" charset="-122"/>
                    </a:endParaRPr>
                  </a:p>
                </p:txBody>
              </p:sp>
              <p:sp>
                <p:nvSpPr>
                  <p:cNvPr id="28" name="TextBox 27">
                    <a:extLst>
                      <a:ext uri="{FF2B5EF4-FFF2-40B4-BE49-F238E27FC236}">
                        <a16:creationId xmlns:a16="http://schemas.microsoft.com/office/drawing/2014/main" id="{A1FCB579-C039-49BB-83A4-230812198E63}"/>
                      </a:ext>
                    </a:extLst>
                  </p:cNvPr>
                  <p:cNvSpPr txBox="1"/>
                  <p:nvPr/>
                </p:nvSpPr>
                <p:spPr>
                  <a:xfrm>
                    <a:off x="312176" y="3687894"/>
                    <a:ext cx="699590" cy="283084"/>
                  </a:xfrm>
                  <a:prstGeom prst="rect">
                    <a:avLst/>
                  </a:prstGeom>
                  <a:noFill/>
                </p:spPr>
                <p:txBody>
                  <a:bodyPr wrap="square" rtlCol="0">
                    <a:spAutoFit/>
                  </a:bodyPr>
                  <a:lstStyle/>
                  <a:p>
                    <a:r>
                      <a:rPr lang="en-US" altLang="zh-CN" sz="500" b="1" dirty="0">
                        <a:solidFill>
                          <a:srgbClr val="FF0000"/>
                        </a:solidFill>
                        <a:latin typeface="Arial" charset="0"/>
                        <a:ea typeface="宋体" charset="-122"/>
                      </a:rPr>
                      <a:t>Congest</a:t>
                    </a:r>
                    <a:r>
                      <a:rPr lang="en-US" altLang="zh-CN" sz="600" b="1" dirty="0">
                        <a:solidFill>
                          <a:srgbClr val="FF0000"/>
                        </a:solidFill>
                        <a:latin typeface="Arial" charset="0"/>
                        <a:ea typeface="宋体" charset="-122"/>
                      </a:rPr>
                      <a:t>ion</a:t>
                    </a:r>
                    <a:endParaRPr lang="zh-CN" altLang="en-US" sz="600" b="1" dirty="0">
                      <a:solidFill>
                        <a:srgbClr val="FF0000"/>
                      </a:solidFill>
                      <a:latin typeface="Arial" charset="0"/>
                      <a:ea typeface="宋体" charset="-122"/>
                    </a:endParaRPr>
                  </a:p>
                </p:txBody>
              </p:sp>
            </p:grpSp>
            <p:sp>
              <p:nvSpPr>
                <p:cNvPr id="16" name="矩形 188">
                  <a:extLst>
                    <a:ext uri="{FF2B5EF4-FFF2-40B4-BE49-F238E27FC236}">
                      <a16:creationId xmlns:a16="http://schemas.microsoft.com/office/drawing/2014/main" id="{21731299-B018-4AB8-9ACA-450F6E51DC2B}"/>
                    </a:ext>
                  </a:extLst>
                </p:cNvPr>
                <p:cNvSpPr/>
                <p:nvPr/>
              </p:nvSpPr>
              <p:spPr bwMode="auto">
                <a:xfrm>
                  <a:off x="4321045" y="3476790"/>
                  <a:ext cx="72008" cy="144016"/>
                </a:xfrm>
                <a:prstGeom prst="rect">
                  <a:avLst/>
                </a:prstGeom>
                <a:solidFill>
                  <a:srgbClr val="FF000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17" name="矩形 189">
                  <a:extLst>
                    <a:ext uri="{FF2B5EF4-FFF2-40B4-BE49-F238E27FC236}">
                      <a16:creationId xmlns:a16="http://schemas.microsoft.com/office/drawing/2014/main" id="{390AB5E6-40E3-48A6-B288-C17502FA5EE6}"/>
                    </a:ext>
                  </a:extLst>
                </p:cNvPr>
                <p:cNvSpPr/>
                <p:nvPr/>
              </p:nvSpPr>
              <p:spPr bwMode="auto">
                <a:xfrm>
                  <a:off x="4246078" y="3478593"/>
                  <a:ext cx="72008" cy="144016"/>
                </a:xfrm>
                <a:prstGeom prst="rect">
                  <a:avLst/>
                </a:prstGeom>
                <a:solidFill>
                  <a:srgbClr val="0070C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18" name="矩形 190">
                  <a:extLst>
                    <a:ext uri="{FF2B5EF4-FFF2-40B4-BE49-F238E27FC236}">
                      <a16:creationId xmlns:a16="http://schemas.microsoft.com/office/drawing/2014/main" id="{96A40964-AF3C-41A0-AAC5-335A182CE4E8}"/>
                    </a:ext>
                  </a:extLst>
                </p:cNvPr>
                <p:cNvSpPr/>
                <p:nvPr/>
              </p:nvSpPr>
              <p:spPr bwMode="auto">
                <a:xfrm>
                  <a:off x="4174070" y="3478593"/>
                  <a:ext cx="72008" cy="144016"/>
                </a:xfrm>
                <a:prstGeom prst="rect">
                  <a:avLst/>
                </a:prstGeom>
                <a:solidFill>
                  <a:srgbClr val="0070C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19" name="矩形 191">
                  <a:extLst>
                    <a:ext uri="{FF2B5EF4-FFF2-40B4-BE49-F238E27FC236}">
                      <a16:creationId xmlns:a16="http://schemas.microsoft.com/office/drawing/2014/main" id="{17E4CD3A-B9B5-4FA0-87BD-DEBC195F10C2}"/>
                    </a:ext>
                  </a:extLst>
                </p:cNvPr>
                <p:cNvSpPr/>
                <p:nvPr/>
              </p:nvSpPr>
              <p:spPr bwMode="auto">
                <a:xfrm>
                  <a:off x="6042102" y="3016170"/>
                  <a:ext cx="72008" cy="144016"/>
                </a:xfrm>
                <a:prstGeom prst="rect">
                  <a:avLst/>
                </a:prstGeom>
                <a:solidFill>
                  <a:srgbClr val="FF000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20" name="矩形 192">
                  <a:extLst>
                    <a:ext uri="{FF2B5EF4-FFF2-40B4-BE49-F238E27FC236}">
                      <a16:creationId xmlns:a16="http://schemas.microsoft.com/office/drawing/2014/main" id="{17B8B3A5-124F-4899-B59F-A0E9F46E8643}"/>
                    </a:ext>
                  </a:extLst>
                </p:cNvPr>
                <p:cNvSpPr/>
                <p:nvPr/>
              </p:nvSpPr>
              <p:spPr bwMode="auto">
                <a:xfrm>
                  <a:off x="5969516" y="3017973"/>
                  <a:ext cx="72008" cy="144016"/>
                </a:xfrm>
                <a:prstGeom prst="rect">
                  <a:avLst/>
                </a:prstGeom>
                <a:solidFill>
                  <a:srgbClr val="7030A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21" name="矩形 193">
                  <a:extLst>
                    <a:ext uri="{FF2B5EF4-FFF2-40B4-BE49-F238E27FC236}">
                      <a16:creationId xmlns:a16="http://schemas.microsoft.com/office/drawing/2014/main" id="{17F362CB-7D84-47E2-BBAD-80FA97ACD0C4}"/>
                    </a:ext>
                  </a:extLst>
                </p:cNvPr>
                <p:cNvSpPr/>
                <p:nvPr/>
              </p:nvSpPr>
              <p:spPr bwMode="auto">
                <a:xfrm>
                  <a:off x="5897508" y="3017973"/>
                  <a:ext cx="72008" cy="144016"/>
                </a:xfrm>
                <a:prstGeom prst="rect">
                  <a:avLst/>
                </a:prstGeom>
                <a:solidFill>
                  <a:srgbClr val="FF000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22" name="矩形 194">
                  <a:extLst>
                    <a:ext uri="{FF2B5EF4-FFF2-40B4-BE49-F238E27FC236}">
                      <a16:creationId xmlns:a16="http://schemas.microsoft.com/office/drawing/2014/main" id="{28D00632-0E99-4FAE-945C-B36D6E2C5771}"/>
                    </a:ext>
                  </a:extLst>
                </p:cNvPr>
                <p:cNvSpPr/>
                <p:nvPr/>
              </p:nvSpPr>
              <p:spPr bwMode="auto">
                <a:xfrm>
                  <a:off x="5825492" y="3017973"/>
                  <a:ext cx="72008" cy="144016"/>
                </a:xfrm>
                <a:prstGeom prst="rect">
                  <a:avLst/>
                </a:prstGeom>
                <a:solidFill>
                  <a:srgbClr val="7030A0"/>
                </a:solidFill>
                <a:ln w="31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300" dirty="0">
                    <a:latin typeface="Arial" charset="0"/>
                    <a:ea typeface="宋体" charset="-122"/>
                  </a:endParaRPr>
                </a:p>
              </p:txBody>
            </p:sp>
            <p:sp>
              <p:nvSpPr>
                <p:cNvPr id="23" name="圆角矩形标注 195">
                  <a:extLst>
                    <a:ext uri="{FF2B5EF4-FFF2-40B4-BE49-F238E27FC236}">
                      <a16:creationId xmlns:a16="http://schemas.microsoft.com/office/drawing/2014/main" id="{FF70E936-225C-47E4-A9B1-7B215D292634}"/>
                    </a:ext>
                  </a:extLst>
                </p:cNvPr>
                <p:cNvSpPr/>
                <p:nvPr/>
              </p:nvSpPr>
              <p:spPr bwMode="auto">
                <a:xfrm>
                  <a:off x="4547352" y="3810060"/>
                  <a:ext cx="649694" cy="317439"/>
                </a:xfrm>
                <a:prstGeom prst="wedgeRoundRectCallout">
                  <a:avLst>
                    <a:gd name="adj1" fmla="val -93795"/>
                    <a:gd name="adj2" fmla="val -134812"/>
                    <a:gd name="adj3" fmla="val 16667"/>
                  </a:avLst>
                </a:prstGeom>
                <a:solidFill>
                  <a:srgbClr val="FFC000"/>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81" rIns="0" bIns="34281" numCol="1" rtlCol="0" anchor="ctr" anchorCtr="0" compatLnSpc="1">
                  <a:prstTxWarp prst="textNoShape">
                    <a:avLst/>
                  </a:prstTxWarp>
                </a:bodyPr>
                <a:lstStyle/>
                <a:p>
                  <a:pPr algn="ctr">
                    <a:buClr>
                      <a:srgbClr val="CC9900"/>
                    </a:buClr>
                  </a:pPr>
                  <a:r>
                    <a:rPr lang="en-US" altLang="zh-CN" sz="675" b="1" dirty="0">
                      <a:solidFill>
                        <a:srgbClr val="FF0000"/>
                      </a:solidFill>
                      <a:latin typeface="Arial" charset="0"/>
                      <a:ea typeface="宋体" charset="-122"/>
                    </a:rPr>
                    <a:t>HOLB</a:t>
                  </a:r>
                  <a:endParaRPr lang="zh-CN" altLang="en-US" sz="675" b="1" dirty="0">
                    <a:solidFill>
                      <a:srgbClr val="FF0000"/>
                    </a:solidFill>
                    <a:latin typeface="Arial" charset="0"/>
                    <a:ea typeface="宋体" charset="-122"/>
                  </a:endParaRPr>
                </a:p>
              </p:txBody>
            </p:sp>
            <p:cxnSp>
              <p:nvCxnSpPr>
                <p:cNvPr id="24" name="直接箭头连接符 205">
                  <a:extLst>
                    <a:ext uri="{FF2B5EF4-FFF2-40B4-BE49-F238E27FC236}">
                      <a16:creationId xmlns:a16="http://schemas.microsoft.com/office/drawing/2014/main" id="{EF3418E9-5A73-4119-AE8A-D556A0328754}"/>
                    </a:ext>
                  </a:extLst>
                </p:cNvPr>
                <p:cNvCxnSpPr/>
                <p:nvPr/>
              </p:nvCxnSpPr>
              <p:spPr bwMode="auto">
                <a:xfrm flipH="1">
                  <a:off x="4476966" y="3437321"/>
                  <a:ext cx="720080" cy="0"/>
                </a:xfrm>
                <a:prstGeom prst="straightConnector1">
                  <a:avLst/>
                </a:prstGeom>
                <a:ln w="28575">
                  <a:solidFill>
                    <a:srgbClr val="C00000"/>
                  </a:solidFill>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34E077B8-2DFA-40A8-8206-EFDBEB5BB257}"/>
                    </a:ext>
                  </a:extLst>
                </p:cNvPr>
                <p:cNvSpPr txBox="1"/>
                <p:nvPr/>
              </p:nvSpPr>
              <p:spPr>
                <a:xfrm>
                  <a:off x="4657104" y="3172855"/>
                  <a:ext cx="508192" cy="238163"/>
                </a:xfrm>
                <a:prstGeom prst="rect">
                  <a:avLst/>
                </a:prstGeom>
                <a:solidFill>
                  <a:schemeClr val="bg1"/>
                </a:solidFill>
              </p:spPr>
              <p:txBody>
                <a:bodyPr wrap="square" lIns="0" tIns="0" rIns="0" bIns="0" rtlCol="0" anchor="ctr" anchorCtr="1">
                  <a:spAutoFit/>
                </a:bodyPr>
                <a:lstStyle/>
                <a:p>
                  <a:r>
                    <a:rPr lang="en-US" altLang="zh-CN" sz="1050" b="1" dirty="0">
                      <a:solidFill>
                        <a:srgbClr val="C00000"/>
                      </a:solidFill>
                    </a:rPr>
                    <a:t>PFC</a:t>
                  </a:r>
                  <a:endParaRPr lang="zh-CN" altLang="en-US" sz="1050" b="1" dirty="0">
                    <a:solidFill>
                      <a:srgbClr val="C00000"/>
                    </a:solidFill>
                  </a:endParaRPr>
                </a:p>
              </p:txBody>
            </p:sp>
            <p:cxnSp>
              <p:nvCxnSpPr>
                <p:cNvPr id="26" name="直接连接符 213">
                  <a:extLst>
                    <a:ext uri="{FF2B5EF4-FFF2-40B4-BE49-F238E27FC236}">
                      <a16:creationId xmlns:a16="http://schemas.microsoft.com/office/drawing/2014/main" id="{A53C1A25-8C3C-4A1E-BD97-0622BC5B9135}"/>
                    </a:ext>
                  </a:extLst>
                </p:cNvPr>
                <p:cNvCxnSpPr/>
                <p:nvPr/>
              </p:nvCxnSpPr>
              <p:spPr bwMode="auto">
                <a:xfrm>
                  <a:off x="5885793" y="2963917"/>
                  <a:ext cx="0" cy="231228"/>
                </a:xfrm>
                <a:prstGeom prst="line">
                  <a:avLst/>
                </a:prstGeom>
                <a:noFill/>
                <a:ln w="19050">
                  <a:solidFill>
                    <a:schemeClr val="tx1"/>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2" name="TextBox 31">
              <a:extLst>
                <a:ext uri="{FF2B5EF4-FFF2-40B4-BE49-F238E27FC236}">
                  <a16:creationId xmlns:a16="http://schemas.microsoft.com/office/drawing/2014/main" id="{1497FA08-75C8-468A-9979-49BEA1A1B7D7}"/>
                </a:ext>
              </a:extLst>
            </p:cNvPr>
            <p:cNvSpPr txBox="1"/>
            <p:nvPr/>
          </p:nvSpPr>
          <p:spPr>
            <a:xfrm>
              <a:off x="1123206" y="1617213"/>
              <a:ext cx="1679733" cy="447604"/>
            </a:xfrm>
            <a:prstGeom prst="rect">
              <a:avLst/>
            </a:prstGeom>
            <a:noFill/>
          </p:spPr>
          <p:txBody>
            <a:bodyPr wrap="none" rtlCol="0">
              <a:spAutoFit/>
            </a:bodyPr>
            <a:lstStyle/>
            <a:p>
              <a:r>
                <a:rPr lang="en-US" sz="2000" b="1" dirty="0"/>
                <a:t>The Internet</a:t>
              </a:r>
            </a:p>
          </p:txBody>
        </p:sp>
        <p:sp>
          <p:nvSpPr>
            <p:cNvPr id="33" name="TextBox 32">
              <a:extLst>
                <a:ext uri="{FF2B5EF4-FFF2-40B4-BE49-F238E27FC236}">
                  <a16:creationId xmlns:a16="http://schemas.microsoft.com/office/drawing/2014/main" id="{0056DA19-7CF7-439C-B127-3B0B5DF3D096}"/>
                </a:ext>
              </a:extLst>
            </p:cNvPr>
            <p:cNvSpPr txBox="1"/>
            <p:nvPr/>
          </p:nvSpPr>
          <p:spPr>
            <a:xfrm>
              <a:off x="4393650" y="1588529"/>
              <a:ext cx="4464845" cy="447604"/>
            </a:xfrm>
            <a:prstGeom prst="rect">
              <a:avLst/>
            </a:prstGeom>
            <a:noFill/>
          </p:spPr>
          <p:txBody>
            <a:bodyPr wrap="none" rtlCol="0">
              <a:spAutoFit/>
            </a:bodyPr>
            <a:lstStyle/>
            <a:p>
              <a:r>
                <a:rPr lang="en-US" sz="2000" b="1" dirty="0"/>
                <a:t>The High-Performance Data Centers</a:t>
              </a:r>
            </a:p>
          </p:txBody>
        </p:sp>
        <p:grpSp>
          <p:nvGrpSpPr>
            <p:cNvPr id="5" name="Grupo 4">
              <a:extLst>
                <a:ext uri="{FF2B5EF4-FFF2-40B4-BE49-F238E27FC236}">
                  <a16:creationId xmlns:a16="http://schemas.microsoft.com/office/drawing/2014/main" id="{B6CA0227-01FA-7B40-B1F6-B682823F755F}"/>
                </a:ext>
              </a:extLst>
            </p:cNvPr>
            <p:cNvGrpSpPr/>
            <p:nvPr/>
          </p:nvGrpSpPr>
          <p:grpSpPr>
            <a:xfrm>
              <a:off x="558675" y="2030242"/>
              <a:ext cx="2906579" cy="1951387"/>
              <a:chOff x="302554" y="1540200"/>
              <a:chExt cx="3419986" cy="2363952"/>
            </a:xfrm>
          </p:grpSpPr>
          <p:sp>
            <p:nvSpPr>
              <p:cNvPr id="7" name="Cloud">
                <a:extLst>
                  <a:ext uri="{FF2B5EF4-FFF2-40B4-BE49-F238E27FC236}">
                    <a16:creationId xmlns:a16="http://schemas.microsoft.com/office/drawing/2014/main" id="{4AECF568-9E1F-47CC-BD41-DC3F28216CCF}"/>
                  </a:ext>
                </a:extLst>
              </p:cNvPr>
              <p:cNvSpPr>
                <a:spLocks noChangeAspect="1" noEditPoints="1" noChangeArrowheads="1"/>
              </p:cNvSpPr>
              <p:nvPr/>
            </p:nvSpPr>
            <p:spPr bwMode="auto">
              <a:xfrm>
                <a:off x="302554" y="1540200"/>
                <a:ext cx="3419986" cy="236395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blipFill>
                <a:blip r:embed="rId7"/>
                <a:stretch>
                  <a:fillRect/>
                </a:stretch>
              </a:blip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35" name="爆炸形 1 186">
                <a:extLst>
                  <a:ext uri="{FF2B5EF4-FFF2-40B4-BE49-F238E27FC236}">
                    <a16:creationId xmlns:a16="http://schemas.microsoft.com/office/drawing/2014/main" id="{11F8E338-EC27-4D1E-A936-ACBBDDACC85B}"/>
                  </a:ext>
                </a:extLst>
              </p:cNvPr>
              <p:cNvSpPr/>
              <p:nvPr/>
            </p:nvSpPr>
            <p:spPr bwMode="auto">
              <a:xfrm>
                <a:off x="1174510" y="2879484"/>
                <a:ext cx="528963" cy="286274"/>
              </a:xfrm>
              <a:prstGeom prst="irregularSeal1">
                <a:avLst/>
              </a:prstGeom>
              <a:solidFill>
                <a:srgbClr val="FFC000"/>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450" dirty="0">
                  <a:solidFill>
                    <a:srgbClr val="FF0000"/>
                  </a:solidFill>
                  <a:latin typeface="Arial" charset="0"/>
                  <a:ea typeface="宋体" charset="-122"/>
                </a:endParaRPr>
              </a:p>
            </p:txBody>
          </p:sp>
          <p:sp>
            <p:nvSpPr>
              <p:cNvPr id="36" name="TextBox 35">
                <a:extLst>
                  <a:ext uri="{FF2B5EF4-FFF2-40B4-BE49-F238E27FC236}">
                    <a16:creationId xmlns:a16="http://schemas.microsoft.com/office/drawing/2014/main" id="{ABC0782B-EB19-4CF9-A510-36CE1EBB2D95}"/>
                  </a:ext>
                </a:extLst>
              </p:cNvPr>
              <p:cNvSpPr txBox="1"/>
              <p:nvPr/>
            </p:nvSpPr>
            <p:spPr>
              <a:xfrm>
                <a:off x="1174510" y="2923079"/>
                <a:ext cx="561182" cy="184666"/>
              </a:xfrm>
              <a:prstGeom prst="rect">
                <a:avLst/>
              </a:prstGeom>
              <a:noFill/>
            </p:spPr>
            <p:txBody>
              <a:bodyPr wrap="square" rtlCol="0">
                <a:spAutoFit/>
              </a:bodyPr>
              <a:lstStyle/>
              <a:p>
                <a:r>
                  <a:rPr lang="en-US" altLang="zh-CN" sz="500" b="1" dirty="0">
                    <a:solidFill>
                      <a:srgbClr val="FF0000"/>
                    </a:solidFill>
                    <a:latin typeface="Arial" charset="0"/>
                    <a:ea typeface="宋体" charset="-122"/>
                  </a:rPr>
                  <a:t>Congest</a:t>
                </a:r>
                <a:r>
                  <a:rPr lang="en-US" altLang="zh-CN" sz="600" b="1" dirty="0">
                    <a:solidFill>
                      <a:srgbClr val="FF0000"/>
                    </a:solidFill>
                    <a:latin typeface="Arial" charset="0"/>
                    <a:ea typeface="宋体" charset="-122"/>
                  </a:rPr>
                  <a:t>ion</a:t>
                </a:r>
                <a:endParaRPr lang="zh-CN" altLang="en-US" sz="600" b="1" dirty="0">
                  <a:solidFill>
                    <a:srgbClr val="FF0000"/>
                  </a:solidFill>
                  <a:latin typeface="Arial" charset="0"/>
                  <a:ea typeface="宋体" charset="-122"/>
                </a:endParaRPr>
              </a:p>
            </p:txBody>
          </p:sp>
          <p:sp>
            <p:nvSpPr>
              <p:cNvPr id="37" name="爆炸形 1 186">
                <a:extLst>
                  <a:ext uri="{FF2B5EF4-FFF2-40B4-BE49-F238E27FC236}">
                    <a16:creationId xmlns:a16="http://schemas.microsoft.com/office/drawing/2014/main" id="{798CCBB1-7119-4FCF-A36A-CEE74C272018}"/>
                  </a:ext>
                </a:extLst>
              </p:cNvPr>
              <p:cNvSpPr/>
              <p:nvPr/>
            </p:nvSpPr>
            <p:spPr bwMode="auto">
              <a:xfrm>
                <a:off x="3095415" y="2539515"/>
                <a:ext cx="528963" cy="286274"/>
              </a:xfrm>
              <a:prstGeom prst="irregularSeal1">
                <a:avLst/>
              </a:prstGeom>
              <a:solidFill>
                <a:srgbClr val="FFC000"/>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buClr>
                    <a:srgbClr val="CC9900"/>
                  </a:buClr>
                </a:pPr>
                <a:endParaRPr lang="zh-CN" altLang="en-US" sz="450" dirty="0">
                  <a:solidFill>
                    <a:srgbClr val="FF0000"/>
                  </a:solidFill>
                  <a:latin typeface="Arial" charset="0"/>
                  <a:ea typeface="宋体" charset="-122"/>
                </a:endParaRPr>
              </a:p>
            </p:txBody>
          </p:sp>
          <p:sp>
            <p:nvSpPr>
              <p:cNvPr id="38" name="TextBox 37">
                <a:extLst>
                  <a:ext uri="{FF2B5EF4-FFF2-40B4-BE49-F238E27FC236}">
                    <a16:creationId xmlns:a16="http://schemas.microsoft.com/office/drawing/2014/main" id="{2F448431-9FE7-4D80-B905-C5E7E4A70629}"/>
                  </a:ext>
                </a:extLst>
              </p:cNvPr>
              <p:cNvSpPr txBox="1"/>
              <p:nvPr/>
            </p:nvSpPr>
            <p:spPr>
              <a:xfrm>
                <a:off x="3095415" y="2583110"/>
                <a:ext cx="561182" cy="184666"/>
              </a:xfrm>
              <a:prstGeom prst="rect">
                <a:avLst/>
              </a:prstGeom>
              <a:noFill/>
            </p:spPr>
            <p:txBody>
              <a:bodyPr wrap="square" rtlCol="0">
                <a:spAutoFit/>
              </a:bodyPr>
              <a:lstStyle/>
              <a:p>
                <a:r>
                  <a:rPr lang="en-US" altLang="zh-CN" sz="500" b="1" dirty="0">
                    <a:solidFill>
                      <a:srgbClr val="FF0000"/>
                    </a:solidFill>
                    <a:latin typeface="Arial" charset="0"/>
                    <a:ea typeface="宋体" charset="-122"/>
                  </a:rPr>
                  <a:t>Congest</a:t>
                </a:r>
                <a:r>
                  <a:rPr lang="en-US" altLang="zh-CN" sz="600" b="1" dirty="0">
                    <a:solidFill>
                      <a:srgbClr val="FF0000"/>
                    </a:solidFill>
                    <a:latin typeface="Arial" charset="0"/>
                    <a:ea typeface="宋体" charset="-122"/>
                  </a:rPr>
                  <a:t>ion</a:t>
                </a:r>
                <a:endParaRPr lang="zh-CN" altLang="en-US" sz="600" b="1" dirty="0">
                  <a:solidFill>
                    <a:srgbClr val="FF0000"/>
                  </a:solidFill>
                  <a:latin typeface="Arial" charset="0"/>
                  <a:ea typeface="宋体" charset="-122"/>
                </a:endParaRPr>
              </a:p>
            </p:txBody>
          </p:sp>
        </p:grpSp>
      </p:grpSp>
      <p:sp>
        <p:nvSpPr>
          <p:cNvPr id="39" name="Rectangle 38">
            <a:extLst>
              <a:ext uri="{FF2B5EF4-FFF2-40B4-BE49-F238E27FC236}">
                <a16:creationId xmlns:a16="http://schemas.microsoft.com/office/drawing/2014/main" id="{E03F4057-E02B-4D83-8CF1-6812D3FB99A9}"/>
              </a:ext>
            </a:extLst>
          </p:cNvPr>
          <p:cNvSpPr/>
          <p:nvPr/>
        </p:nvSpPr>
        <p:spPr>
          <a:xfrm>
            <a:off x="268688" y="3598191"/>
            <a:ext cx="8841446" cy="2492990"/>
          </a:xfrm>
          <a:prstGeom prst="rect">
            <a:avLst/>
          </a:prstGeom>
        </p:spPr>
        <p:txBody>
          <a:bodyPr wrap="square">
            <a:spAutoFit/>
          </a:bodyPr>
          <a:lstStyle/>
          <a:p>
            <a:r>
              <a:rPr lang="en-US" sz="2400" dirty="0"/>
              <a:t>Data centers have…</a:t>
            </a:r>
          </a:p>
          <a:p>
            <a:pPr marL="285750" indent="-285750">
              <a:buFont typeface="Arial" panose="020B0604020202020204" pitchFamily="34" charset="0"/>
              <a:buChar char="•"/>
            </a:pPr>
            <a:r>
              <a:rPr lang="en-US" dirty="0"/>
              <a:t>A much different bandwidth-delay product</a:t>
            </a:r>
          </a:p>
          <a:p>
            <a:pPr marL="285750" indent="-285750">
              <a:buFont typeface="Arial" panose="020B0604020202020204" pitchFamily="34" charset="0"/>
              <a:buChar char="•"/>
            </a:pPr>
            <a:r>
              <a:rPr lang="en-US" dirty="0"/>
              <a:t>Different DCN switch implementations and buffer configurations from Routers</a:t>
            </a:r>
          </a:p>
          <a:p>
            <a:pPr marL="285750" indent="-285750">
              <a:buFont typeface="Arial" panose="020B0604020202020204" pitchFamily="34" charset="0"/>
              <a:buChar char="•"/>
            </a:pPr>
            <a:r>
              <a:rPr lang="en-US" dirty="0"/>
              <a:t>More homogeneity with the network design and topology</a:t>
            </a:r>
          </a:p>
          <a:p>
            <a:pPr marL="285750" indent="-285750">
              <a:buFont typeface="Arial" panose="020B0604020202020204" pitchFamily="34" charset="0"/>
              <a:buChar char="•"/>
            </a:pPr>
            <a:r>
              <a:rPr lang="en-US" dirty="0"/>
              <a:t>A high concentration of high-speed links, compute and storage</a:t>
            </a:r>
          </a:p>
          <a:p>
            <a:pPr marL="285750" indent="-285750">
              <a:buFont typeface="Arial" panose="020B0604020202020204" pitchFamily="34" charset="0"/>
              <a:buChar char="•"/>
            </a:pPr>
            <a:r>
              <a:rPr lang="en-US" dirty="0"/>
              <a:t>Different traffic profiles with a higher degree of correlation </a:t>
            </a:r>
          </a:p>
          <a:p>
            <a:pPr marL="285750" indent="-285750">
              <a:buFont typeface="Arial" panose="020B0604020202020204" pitchFamily="34" charset="0"/>
              <a:buChar char="•"/>
            </a:pPr>
            <a:r>
              <a:rPr lang="en-US" dirty="0"/>
              <a:t>Fewer management domains (typically a single management) </a:t>
            </a:r>
            <a:endParaRPr lang="en-US" sz="1050" dirty="0"/>
          </a:p>
          <a:p>
            <a:r>
              <a:rPr lang="en-US" sz="2400" b="1" dirty="0"/>
              <a:t>Congestion in the DCN environment is different than in the Internet</a:t>
            </a:r>
          </a:p>
        </p:txBody>
      </p:sp>
      <p:sp>
        <p:nvSpPr>
          <p:cNvPr id="42" name="Marcador de pie de página 59">
            <a:extLst>
              <a:ext uri="{FF2B5EF4-FFF2-40B4-BE49-F238E27FC236}">
                <a16:creationId xmlns:a16="http://schemas.microsoft.com/office/drawing/2014/main" id="{8A25F675-BBBF-0741-B722-F1255513DC98}"/>
              </a:ext>
            </a:extLst>
          </p:cNvPr>
          <p:cNvSpPr>
            <a:spLocks noGrp="1"/>
          </p:cNvSpPr>
          <p:nvPr>
            <p:ph type="ftr" sz="quarter" idx="3"/>
          </p:nvPr>
        </p:nvSpPr>
        <p:spPr>
          <a:xfrm>
            <a:off x="628651" y="6449870"/>
            <a:ext cx="6994662" cy="365125"/>
          </a:xfrm>
        </p:spPr>
        <p:txBody>
          <a:bodyPr/>
          <a:lstStyle/>
          <a:p>
            <a:pPr algn="l"/>
            <a:r>
              <a:rPr lang="en-US" noProof="0"/>
              <a:t>J. Escudero-Sahuquillo et al. IETF-105, July 2019, Montreal, Canada</a:t>
            </a:r>
            <a:endParaRPr lang="en-US" noProof="0" dirty="0"/>
          </a:p>
        </p:txBody>
      </p:sp>
      <p:sp>
        <p:nvSpPr>
          <p:cNvPr id="43" name="Marcador de número de diapositiva 91">
            <a:extLst>
              <a:ext uri="{FF2B5EF4-FFF2-40B4-BE49-F238E27FC236}">
                <a16:creationId xmlns:a16="http://schemas.microsoft.com/office/drawing/2014/main" id="{710329EB-0BFE-0C4A-B520-40222D1995CA}"/>
              </a:ext>
            </a:extLst>
          </p:cNvPr>
          <p:cNvSpPr>
            <a:spLocks noGrp="1"/>
          </p:cNvSpPr>
          <p:nvPr>
            <p:ph type="sldNum" sz="quarter" idx="4"/>
          </p:nvPr>
        </p:nvSpPr>
        <p:spPr>
          <a:xfrm>
            <a:off x="7742582" y="6449870"/>
            <a:ext cx="772767" cy="365125"/>
          </a:xfrm>
        </p:spPr>
        <p:txBody>
          <a:bodyPr/>
          <a:lstStyle/>
          <a:p>
            <a:fld id="{872F1B08-9AA2-804F-9049-0CF613FEDB92}" type="slidenum">
              <a:rPr lang="en-US" noProof="0" smtClean="0"/>
              <a:pPr/>
              <a:t>6</a:t>
            </a:fld>
            <a:endParaRPr lang="en-US" noProof="0"/>
          </a:p>
        </p:txBody>
      </p:sp>
      <p:sp>
        <p:nvSpPr>
          <p:cNvPr id="48" name="Título 47">
            <a:extLst>
              <a:ext uri="{FF2B5EF4-FFF2-40B4-BE49-F238E27FC236}">
                <a16:creationId xmlns:a16="http://schemas.microsoft.com/office/drawing/2014/main" id="{23363E69-BD8C-0343-B7FE-BFDDB55400E6}"/>
              </a:ext>
            </a:extLst>
          </p:cNvPr>
          <p:cNvSpPr>
            <a:spLocks noGrp="1"/>
          </p:cNvSpPr>
          <p:nvPr>
            <p:ph type="title"/>
          </p:nvPr>
        </p:nvSpPr>
        <p:spPr>
          <a:xfrm>
            <a:off x="628650" y="144786"/>
            <a:ext cx="7886700" cy="1325563"/>
          </a:xfrm>
        </p:spPr>
        <p:txBody>
          <a:bodyPr/>
          <a:lstStyle/>
          <a:p>
            <a:r>
              <a:rPr lang="en-US" b="1" dirty="0"/>
              <a:t>Motivation</a:t>
            </a:r>
            <a:br>
              <a:rPr lang="en-US" dirty="0"/>
            </a:br>
            <a:r>
              <a:rPr lang="en-US" sz="3100" b="1" u="sng" dirty="0"/>
              <a:t>Data center congestion is unique</a:t>
            </a:r>
          </a:p>
        </p:txBody>
      </p:sp>
    </p:spTree>
    <p:extLst>
      <p:ext uri="{BB962C8B-B14F-4D97-AF65-F5344CB8AC3E}">
        <p14:creationId xmlns:p14="http://schemas.microsoft.com/office/powerpoint/2010/main" val="27825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9CD5B-89E3-3D46-82E1-7B3BF42FB125}"/>
              </a:ext>
            </a:extLst>
          </p:cNvPr>
          <p:cNvSpPr>
            <a:spLocks noGrp="1"/>
          </p:cNvSpPr>
          <p:nvPr>
            <p:ph type="title"/>
          </p:nvPr>
        </p:nvSpPr>
        <p:spPr/>
        <p:txBody>
          <a:bodyPr/>
          <a:lstStyle/>
          <a:p>
            <a:r>
              <a:rPr lang="en-GB" b="1" dirty="0"/>
              <a:t>Motivation</a:t>
            </a:r>
            <a:br>
              <a:rPr lang="en-US" b="1" dirty="0"/>
            </a:br>
            <a:r>
              <a:rPr lang="en-US" sz="3100" b="1" u="sng" dirty="0"/>
              <a:t>Congestion in Datacenter Networks (DCNs)</a:t>
            </a:r>
          </a:p>
        </p:txBody>
      </p:sp>
      <p:sp>
        <p:nvSpPr>
          <p:cNvPr id="3" name="Marcador de contenido 2">
            <a:extLst>
              <a:ext uri="{FF2B5EF4-FFF2-40B4-BE49-F238E27FC236}">
                <a16:creationId xmlns:a16="http://schemas.microsoft.com/office/drawing/2014/main" id="{3ECFF390-D880-6B41-906C-B0A0769FE2C9}"/>
              </a:ext>
            </a:extLst>
          </p:cNvPr>
          <p:cNvSpPr>
            <a:spLocks noGrp="1"/>
          </p:cNvSpPr>
          <p:nvPr>
            <p:ph idx="1"/>
          </p:nvPr>
        </p:nvSpPr>
        <p:spPr>
          <a:xfrm>
            <a:off x="628650" y="1825624"/>
            <a:ext cx="7886700" cy="4667249"/>
          </a:xfrm>
        </p:spPr>
        <p:txBody>
          <a:bodyPr>
            <a:normAutofit lnSpcReduction="10000"/>
          </a:bodyPr>
          <a:lstStyle/>
          <a:p>
            <a:r>
              <a:rPr lang="en-US" b="1" dirty="0"/>
              <a:t>Datacenter Use Cases </a:t>
            </a:r>
            <a:r>
              <a:rPr lang="en-US" dirty="0"/>
              <a:t>(OLDI services, Deep Learning, </a:t>
            </a:r>
            <a:r>
              <a:rPr lang="en-US" dirty="0" err="1"/>
              <a:t>NVMeoF</a:t>
            </a:r>
            <a:r>
              <a:rPr lang="en-US" dirty="0"/>
              <a:t> and Cloudification </a:t>
            </a:r>
            <a:r>
              <a:rPr lang="en-US" dirty="0">
                <a:solidFill>
                  <a:schemeClr val="accent1">
                    <a:lumMod val="60000"/>
                    <a:lumOff val="40000"/>
                  </a:schemeClr>
                </a:solidFill>
              </a:rPr>
              <a:t>[Congdon18]</a:t>
            </a:r>
            <a:r>
              <a:rPr lang="en-US" dirty="0"/>
              <a:t>), require convergent networks.</a:t>
            </a:r>
          </a:p>
          <a:p>
            <a:r>
              <a:rPr lang="en-US" b="1" dirty="0"/>
              <a:t>RDMA</a:t>
            </a:r>
            <a:r>
              <a:rPr lang="en-US" dirty="0"/>
              <a:t> for higher throughput and lower latency.</a:t>
            </a:r>
          </a:p>
          <a:p>
            <a:pPr lvl="1"/>
            <a:r>
              <a:rPr lang="en-US" b="1" dirty="0"/>
              <a:t>Lossless or low loss</a:t>
            </a:r>
            <a:r>
              <a:rPr lang="en-US" dirty="0"/>
              <a:t>: Priority Flow Control (PFC).</a:t>
            </a:r>
          </a:p>
          <a:p>
            <a:r>
              <a:rPr lang="en-US" b="1" dirty="0"/>
              <a:t>Large DCNs</a:t>
            </a:r>
            <a:r>
              <a:rPr lang="en-US" dirty="0"/>
              <a:t> connecting</a:t>
            </a:r>
            <a:r>
              <a:rPr lang="en-US" b="1" dirty="0"/>
              <a:t> </a:t>
            </a:r>
            <a:r>
              <a:rPr lang="en-US" dirty="0"/>
              <a:t>thousands of server nodes:</a:t>
            </a:r>
          </a:p>
          <a:p>
            <a:pPr lvl="1"/>
            <a:r>
              <a:rPr lang="en-US" dirty="0"/>
              <a:t>Efficient topologies (rich path diversity and reduced diameter).</a:t>
            </a:r>
          </a:p>
          <a:p>
            <a:pPr lvl="1"/>
            <a:r>
              <a:rPr lang="en-US" dirty="0"/>
              <a:t>Efficient routing algorithms (load and path balancing).</a:t>
            </a:r>
          </a:p>
          <a:p>
            <a:r>
              <a:rPr lang="en-US" b="1" dirty="0"/>
              <a:t>Congestion dramatically threatens DCNs performance</a:t>
            </a:r>
            <a:r>
              <a:rPr lang="en-US" dirty="0"/>
              <a:t>, due to its negative effects: </a:t>
            </a:r>
            <a:r>
              <a:rPr lang="en-US" b="1" dirty="0">
                <a:solidFill>
                  <a:srgbClr val="FF0000"/>
                </a:solidFill>
              </a:rPr>
              <a:t>HOL blocking</a:t>
            </a:r>
            <a:r>
              <a:rPr lang="en-US" dirty="0"/>
              <a:t>.</a:t>
            </a:r>
          </a:p>
        </p:txBody>
      </p:sp>
      <p:sp>
        <p:nvSpPr>
          <p:cNvPr id="4" name="Marcador de pie de página 3">
            <a:extLst>
              <a:ext uri="{FF2B5EF4-FFF2-40B4-BE49-F238E27FC236}">
                <a16:creationId xmlns:a16="http://schemas.microsoft.com/office/drawing/2014/main" id="{64C2EB7F-9647-AD41-9994-2E7C9FDC6240}"/>
              </a:ext>
            </a:extLst>
          </p:cNvPr>
          <p:cNvSpPr>
            <a:spLocks noGrp="1"/>
          </p:cNvSpPr>
          <p:nvPr>
            <p:ph type="ftr" sz="quarter" idx="3"/>
          </p:nvPr>
        </p:nvSpPr>
        <p:spPr/>
        <p:txBody>
          <a:bodyPr/>
          <a:lstStyle/>
          <a:p>
            <a:pPr algn="l"/>
            <a:r>
              <a:rPr lang="en-US"/>
              <a:t>J. Escudero-Sahuquillo et al. IETF-105, July 2019, Montreal, Canada</a:t>
            </a:r>
          </a:p>
        </p:txBody>
      </p:sp>
      <p:sp>
        <p:nvSpPr>
          <p:cNvPr id="5" name="Marcador de número de diapositiva 4">
            <a:extLst>
              <a:ext uri="{FF2B5EF4-FFF2-40B4-BE49-F238E27FC236}">
                <a16:creationId xmlns:a16="http://schemas.microsoft.com/office/drawing/2014/main" id="{6DEBF630-E386-A942-BFD6-50DBC4B57587}"/>
              </a:ext>
            </a:extLst>
          </p:cNvPr>
          <p:cNvSpPr>
            <a:spLocks noGrp="1"/>
          </p:cNvSpPr>
          <p:nvPr>
            <p:ph type="sldNum" sz="quarter" idx="4"/>
          </p:nvPr>
        </p:nvSpPr>
        <p:spPr/>
        <p:txBody>
          <a:bodyPr/>
          <a:lstStyle/>
          <a:p>
            <a:fld id="{872F1B08-9AA2-804F-9049-0CF613FEDB92}" type="slidenum">
              <a:rPr lang="en-US" smtClean="0"/>
              <a:pPr/>
              <a:t>7</a:t>
            </a:fld>
            <a:endParaRPr lang="en-US"/>
          </a:p>
        </p:txBody>
      </p:sp>
    </p:spTree>
    <p:extLst>
      <p:ext uri="{BB962C8B-B14F-4D97-AF65-F5344CB8AC3E}">
        <p14:creationId xmlns:p14="http://schemas.microsoft.com/office/powerpoint/2010/main" val="158794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721" y="171775"/>
            <a:ext cx="7973248" cy="1325563"/>
          </a:xfrm>
        </p:spPr>
        <p:txBody>
          <a:bodyPr>
            <a:normAutofit fontScale="90000"/>
          </a:bodyPr>
          <a:lstStyle/>
          <a:p>
            <a:r>
              <a:rPr lang="en-GB" b="1" dirty="0"/>
              <a:t>Motivation</a:t>
            </a:r>
            <a:br>
              <a:rPr lang="en-GB" b="1" dirty="0"/>
            </a:br>
            <a:r>
              <a:rPr lang="en-GB" sz="3400" b="1" u="sng" dirty="0"/>
              <a:t>Mitigating DCN Congestion </a:t>
            </a:r>
            <a:r>
              <a:rPr lang="en-GB" sz="3400" dirty="0">
                <a:solidFill>
                  <a:schemeClr val="accent1">
                    <a:lumMod val="60000"/>
                    <a:lumOff val="40000"/>
                  </a:schemeClr>
                </a:solidFill>
              </a:rPr>
              <a:t>[Garcia05][Garcia19]</a:t>
            </a:r>
            <a:endParaRPr lang="en-GB" sz="3400" b="1" dirty="0">
              <a:solidFill>
                <a:schemeClr val="accent1">
                  <a:lumMod val="60000"/>
                  <a:lumOff val="40000"/>
                </a:schemeClr>
              </a:solidFill>
            </a:endParaRPr>
          </a:p>
        </p:txBody>
      </p:sp>
      <p:sp>
        <p:nvSpPr>
          <p:cNvPr id="60" name="Marcador de pie de página 59">
            <a:extLst>
              <a:ext uri="{FF2B5EF4-FFF2-40B4-BE49-F238E27FC236}">
                <a16:creationId xmlns:a16="http://schemas.microsoft.com/office/drawing/2014/main" id="{5F51D4AD-497E-0F4E-8817-239C4DA03733}"/>
              </a:ext>
            </a:extLst>
          </p:cNvPr>
          <p:cNvSpPr>
            <a:spLocks noGrp="1"/>
          </p:cNvSpPr>
          <p:nvPr>
            <p:ph type="ftr" sz="quarter" idx="3"/>
          </p:nvPr>
        </p:nvSpPr>
        <p:spPr/>
        <p:txBody>
          <a:bodyPr/>
          <a:lstStyle/>
          <a:p>
            <a:pPr algn="l"/>
            <a:r>
              <a:rPr lang="en-US" noProof="0"/>
              <a:t>J. Escudero-Sahuquillo et al. IETF-105, July 2019, Montreal, Canada</a:t>
            </a:r>
          </a:p>
        </p:txBody>
      </p:sp>
      <p:sp>
        <p:nvSpPr>
          <p:cNvPr id="92" name="Marcador de número de diapositiva 91">
            <a:extLst>
              <a:ext uri="{FF2B5EF4-FFF2-40B4-BE49-F238E27FC236}">
                <a16:creationId xmlns:a16="http://schemas.microsoft.com/office/drawing/2014/main" id="{D6652255-B973-2343-8088-98DB4A22FD26}"/>
              </a:ext>
            </a:extLst>
          </p:cNvPr>
          <p:cNvSpPr>
            <a:spLocks noGrp="1"/>
          </p:cNvSpPr>
          <p:nvPr>
            <p:ph type="sldNum" sz="quarter" idx="4"/>
          </p:nvPr>
        </p:nvSpPr>
        <p:spPr/>
        <p:txBody>
          <a:bodyPr/>
          <a:lstStyle/>
          <a:p>
            <a:fld id="{872F1B08-9AA2-804F-9049-0CF613FEDB92}" type="slidenum">
              <a:rPr lang="en-US" noProof="0" smtClean="0"/>
              <a:pPr/>
              <a:t>8</a:t>
            </a:fld>
            <a:endParaRPr lang="en-US" noProof="0"/>
          </a:p>
        </p:txBody>
      </p:sp>
      <p:graphicFrame>
        <p:nvGraphicFramePr>
          <p:cNvPr id="132" name="Table 96">
            <a:extLst>
              <a:ext uri="{FF2B5EF4-FFF2-40B4-BE49-F238E27FC236}">
                <a16:creationId xmlns:a16="http://schemas.microsoft.com/office/drawing/2014/main" id="{A704FCAF-2259-BA45-99F6-B0319C68AAB8}"/>
              </a:ext>
            </a:extLst>
          </p:cNvPr>
          <p:cNvGraphicFramePr>
            <a:graphicFrameLocks noGrp="1"/>
          </p:cNvGraphicFramePr>
          <p:nvPr/>
        </p:nvGraphicFramePr>
        <p:xfrm>
          <a:off x="225846" y="3358193"/>
          <a:ext cx="8736376" cy="2865120"/>
        </p:xfrm>
        <a:graphic>
          <a:graphicData uri="http://schemas.openxmlformats.org/drawingml/2006/table">
            <a:tbl>
              <a:tblPr firstRow="1" bandRow="1">
                <a:tableStyleId>{5940675A-B579-460E-94D1-54222C63F5DA}</a:tableStyleId>
              </a:tblPr>
              <a:tblGrid>
                <a:gridCol w="1509311">
                  <a:extLst>
                    <a:ext uri="{9D8B030D-6E8A-4147-A177-3AD203B41FA5}">
                      <a16:colId xmlns:a16="http://schemas.microsoft.com/office/drawing/2014/main" val="667057395"/>
                    </a:ext>
                  </a:extLst>
                </a:gridCol>
                <a:gridCol w="2280491">
                  <a:extLst>
                    <a:ext uri="{9D8B030D-6E8A-4147-A177-3AD203B41FA5}">
                      <a16:colId xmlns:a16="http://schemas.microsoft.com/office/drawing/2014/main" val="2192893964"/>
                    </a:ext>
                  </a:extLst>
                </a:gridCol>
                <a:gridCol w="1454227">
                  <a:extLst>
                    <a:ext uri="{9D8B030D-6E8A-4147-A177-3AD203B41FA5}">
                      <a16:colId xmlns:a16="http://schemas.microsoft.com/office/drawing/2014/main" val="1314914796"/>
                    </a:ext>
                  </a:extLst>
                </a:gridCol>
                <a:gridCol w="3492347">
                  <a:extLst>
                    <a:ext uri="{9D8B030D-6E8A-4147-A177-3AD203B41FA5}">
                      <a16:colId xmlns:a16="http://schemas.microsoft.com/office/drawing/2014/main" val="3397213080"/>
                    </a:ext>
                  </a:extLst>
                </a:gridCol>
              </a:tblGrid>
              <a:tr h="370840">
                <a:tc>
                  <a:txBody>
                    <a:bodyPr/>
                    <a:lstStyle/>
                    <a:p>
                      <a:pPr algn="ctr"/>
                      <a:r>
                        <a:rPr lang="en-US" sz="1800" b="1" dirty="0"/>
                        <a:t>Traditional solution</a:t>
                      </a:r>
                    </a:p>
                  </a:txBody>
                  <a:tcPr anchor="ctr">
                    <a:solidFill>
                      <a:schemeClr val="accent1">
                        <a:lumMod val="40000"/>
                        <a:lumOff val="60000"/>
                      </a:schemeClr>
                    </a:solidFill>
                  </a:tcPr>
                </a:tc>
                <a:tc>
                  <a:txBody>
                    <a:bodyPr/>
                    <a:lstStyle/>
                    <a:p>
                      <a:pPr algn="ctr"/>
                      <a:r>
                        <a:rPr lang="en-US" sz="1800" b="1" dirty="0"/>
                        <a:t>Strategy</a:t>
                      </a:r>
                    </a:p>
                  </a:txBody>
                  <a:tcPr anchor="ctr">
                    <a:solidFill>
                      <a:schemeClr val="accent1">
                        <a:lumMod val="40000"/>
                        <a:lumOff val="60000"/>
                      </a:schemeClr>
                    </a:solidFill>
                  </a:tcPr>
                </a:tc>
                <a:tc>
                  <a:txBody>
                    <a:bodyPr/>
                    <a:lstStyle/>
                    <a:p>
                      <a:pPr algn="ctr"/>
                      <a:r>
                        <a:rPr lang="en-US" sz="1800" b="1" dirty="0"/>
                        <a:t>Pros</a:t>
                      </a:r>
                    </a:p>
                  </a:txBody>
                  <a:tcPr anchor="ctr">
                    <a:solidFill>
                      <a:schemeClr val="accent1">
                        <a:lumMod val="40000"/>
                        <a:lumOff val="60000"/>
                      </a:schemeClr>
                    </a:solidFill>
                  </a:tcPr>
                </a:tc>
                <a:tc>
                  <a:txBody>
                    <a:bodyPr/>
                    <a:lstStyle/>
                    <a:p>
                      <a:pPr algn="ctr"/>
                      <a:r>
                        <a:rPr lang="en-US" sz="1800" b="1" dirty="0"/>
                        <a:t>Cons</a:t>
                      </a:r>
                    </a:p>
                  </a:txBody>
                  <a:tcPr anchor="ctr">
                    <a:solidFill>
                      <a:schemeClr val="accent1">
                        <a:lumMod val="40000"/>
                        <a:lumOff val="60000"/>
                      </a:schemeClr>
                    </a:solidFill>
                  </a:tcPr>
                </a:tc>
                <a:extLst>
                  <a:ext uri="{0D108BD9-81ED-4DB2-BD59-A6C34878D82A}">
                    <a16:rowId xmlns:a16="http://schemas.microsoft.com/office/drawing/2014/main" val="1472241901"/>
                  </a:ext>
                </a:extLst>
              </a:tr>
              <a:tr h="370840">
                <a:tc>
                  <a:txBody>
                    <a:bodyPr/>
                    <a:lstStyle/>
                    <a:p>
                      <a:pPr algn="ctr"/>
                      <a:r>
                        <a:rPr lang="en-US" sz="1600" b="1" dirty="0"/>
                        <a:t>ECMP </a:t>
                      </a:r>
                    </a:p>
                    <a:p>
                      <a:pPr algn="ctr"/>
                      <a:r>
                        <a:rPr lang="en-US" sz="1600" b="1" dirty="0"/>
                        <a:t>Load-balancing</a:t>
                      </a:r>
                    </a:p>
                  </a:txBody>
                  <a:tcPr anchor="ctr"/>
                </a:tc>
                <a:tc>
                  <a:txBody>
                    <a:bodyPr/>
                    <a:lstStyle/>
                    <a:p>
                      <a:pPr marL="0" indent="0" algn="ctr">
                        <a:buFont typeface="Arial" panose="020B0604020202020204" pitchFamily="34" charset="0"/>
                        <a:buNone/>
                      </a:pPr>
                      <a:r>
                        <a:rPr lang="en-US" sz="1600" dirty="0"/>
                        <a:t>Avoid congestion by spreading flow on multiple paths</a:t>
                      </a:r>
                    </a:p>
                  </a:txBody>
                  <a:tcPr anchor="ctr"/>
                </a:tc>
                <a:tc>
                  <a:txBody>
                    <a:bodyPr/>
                    <a:lstStyle/>
                    <a:p>
                      <a:pPr marL="0" indent="0" algn="ctr">
                        <a:buFont typeface="Arial" panose="020B0604020202020204" pitchFamily="34" charset="0"/>
                        <a:buNone/>
                      </a:pPr>
                      <a:r>
                        <a:rPr lang="en-US" sz="1600" dirty="0"/>
                        <a:t>Exists and is easy</a:t>
                      </a:r>
                    </a:p>
                  </a:txBody>
                  <a:tcPr anchor="ctr"/>
                </a:tc>
                <a:tc>
                  <a:txBody>
                    <a:bodyPr/>
                    <a:lstStyle/>
                    <a:p>
                      <a:pPr marL="134938" indent="-134938">
                        <a:buFont typeface="Arial" panose="020B0604020202020204" pitchFamily="34" charset="0"/>
                        <a:buChar char="•"/>
                        <a:tabLst/>
                      </a:pPr>
                      <a:r>
                        <a:rPr lang="en-US" sz="1600" dirty="0"/>
                        <a:t>Not congestion aware</a:t>
                      </a:r>
                    </a:p>
                    <a:p>
                      <a:pPr marL="134938" indent="-134938">
                        <a:buFont typeface="Arial" panose="020B0604020202020204" pitchFamily="34" charset="0"/>
                        <a:buChar char="•"/>
                        <a:tabLst/>
                      </a:pPr>
                      <a:r>
                        <a:rPr lang="en-US" sz="1600" dirty="0"/>
                        <a:t>Not flow-type aware</a:t>
                      </a:r>
                    </a:p>
                    <a:p>
                      <a:pPr marL="134938" indent="-134938">
                        <a:buFont typeface="Arial" panose="020B0604020202020204" pitchFamily="34" charset="0"/>
                        <a:buChar char="•"/>
                        <a:tabLst/>
                      </a:pPr>
                      <a:r>
                        <a:rPr lang="en-US" sz="1600" b="1" dirty="0"/>
                        <a:t>Doesn’t help incast congestion</a:t>
                      </a:r>
                    </a:p>
                  </a:txBody>
                  <a:tcPr/>
                </a:tc>
                <a:extLst>
                  <a:ext uri="{0D108BD9-81ED-4DB2-BD59-A6C34878D82A}">
                    <a16:rowId xmlns:a16="http://schemas.microsoft.com/office/drawing/2014/main" val="3139792869"/>
                  </a:ext>
                </a:extLst>
              </a:tr>
              <a:tr h="370840">
                <a:tc>
                  <a:txBody>
                    <a:bodyPr/>
                    <a:lstStyle/>
                    <a:p>
                      <a:pPr algn="ctr"/>
                      <a:r>
                        <a:rPr lang="en-US" sz="1600" b="1" dirty="0"/>
                        <a:t>ECN</a:t>
                      </a:r>
                    </a:p>
                  </a:txBody>
                  <a:tcPr anchor="ctr"/>
                </a:tc>
                <a:tc>
                  <a:txBody>
                    <a:bodyPr/>
                    <a:lstStyle/>
                    <a:p>
                      <a:pPr marL="0" indent="0" algn="ctr">
                        <a:buFont typeface="Arial" panose="020B0604020202020204" pitchFamily="34" charset="0"/>
                        <a:buNone/>
                      </a:pPr>
                      <a:r>
                        <a:rPr lang="en-US" sz="1600" dirty="0"/>
                        <a:t>Adjust traffic injection by reacting to congestion signals from the network</a:t>
                      </a:r>
                    </a:p>
                  </a:txBody>
                  <a:tcPr anchor="ctr"/>
                </a:tc>
                <a:tc>
                  <a:txBody>
                    <a:bodyPr/>
                    <a:lstStyle/>
                    <a:p>
                      <a:pPr marL="0" indent="0" algn="ctr">
                        <a:buFont typeface="Arial" panose="020B0604020202020204" pitchFamily="34" charset="0"/>
                        <a:buNone/>
                      </a:pPr>
                      <a:r>
                        <a:rPr lang="en-US" sz="1600" dirty="0"/>
                        <a:t>Exists and is easy</a:t>
                      </a:r>
                    </a:p>
                  </a:txBody>
                  <a:tcPr anchor="ctr"/>
                </a:tc>
                <a:tc>
                  <a:txBody>
                    <a:bodyPr/>
                    <a:lstStyle/>
                    <a:p>
                      <a:pPr marL="134938" indent="-134938">
                        <a:buFont typeface="Arial" panose="020B0604020202020204" pitchFamily="34" charset="0"/>
                        <a:buChar char="•"/>
                        <a:tabLst/>
                      </a:pPr>
                      <a:r>
                        <a:rPr lang="en-US" sz="1600" b="1" dirty="0"/>
                        <a:t>Long reaction time in DCNs</a:t>
                      </a:r>
                    </a:p>
                    <a:p>
                      <a:pPr marL="134938" indent="-134938">
                        <a:buFont typeface="Arial" panose="020B0604020202020204" pitchFamily="34" charset="0"/>
                        <a:buChar char="•"/>
                        <a:tabLst/>
                      </a:pPr>
                      <a:r>
                        <a:rPr lang="en-US" sz="1600" dirty="0"/>
                        <a:t>Limited information from the switch</a:t>
                      </a:r>
                    </a:p>
                    <a:p>
                      <a:pPr marL="134938" indent="-134938">
                        <a:buFont typeface="Arial" panose="020B0604020202020204" pitchFamily="34" charset="0"/>
                        <a:buChar char="•"/>
                        <a:tabLst/>
                      </a:pPr>
                      <a:r>
                        <a:rPr lang="en-US" sz="1600" dirty="0"/>
                        <a:t>Un(not-well)defined for non-TCP use</a:t>
                      </a:r>
                    </a:p>
                  </a:txBody>
                  <a:tcPr/>
                </a:tc>
                <a:extLst>
                  <a:ext uri="{0D108BD9-81ED-4DB2-BD59-A6C34878D82A}">
                    <a16:rowId xmlns:a16="http://schemas.microsoft.com/office/drawing/2014/main" val="2357160739"/>
                  </a:ext>
                </a:extLst>
              </a:tr>
              <a:tr h="370840">
                <a:tc>
                  <a:txBody>
                    <a:bodyPr/>
                    <a:lstStyle/>
                    <a:p>
                      <a:pPr algn="ctr"/>
                      <a:r>
                        <a:rPr lang="en-US" sz="1600" b="1" dirty="0"/>
                        <a:t>ECN + PFC (lossless)</a:t>
                      </a:r>
                    </a:p>
                  </a:txBody>
                  <a:tcPr anchor="ctr"/>
                </a:tc>
                <a:tc>
                  <a:txBody>
                    <a:bodyPr/>
                    <a:lstStyle/>
                    <a:p>
                      <a:pPr marL="0" indent="0" algn="ctr">
                        <a:buFont typeface="Arial" panose="020B0604020202020204" pitchFamily="34" charset="0"/>
                        <a:buNone/>
                      </a:pPr>
                      <a:r>
                        <a:rPr lang="en-US" sz="1600" dirty="0"/>
                        <a:t>Eliminate packet loss by signaling back pressure</a:t>
                      </a:r>
                    </a:p>
                  </a:txBody>
                  <a:tcPr anchor="ctr"/>
                </a:tc>
                <a:tc>
                  <a:txBody>
                    <a:bodyPr/>
                    <a:lstStyle/>
                    <a:p>
                      <a:pPr marL="0" indent="0" algn="ctr">
                        <a:buFont typeface="Arial" panose="020B0604020202020204" pitchFamily="34" charset="0"/>
                        <a:buNone/>
                      </a:pPr>
                      <a:r>
                        <a:rPr lang="en-US" sz="1600" dirty="0"/>
                        <a:t>Exists</a:t>
                      </a:r>
                    </a:p>
                  </a:txBody>
                  <a:tcPr anchor="ctr"/>
                </a:tc>
                <a:tc>
                  <a:txBody>
                    <a:bodyPr/>
                    <a:lstStyle/>
                    <a:p>
                      <a:pPr marL="134938" indent="-134938">
                        <a:buFont typeface="Arial" panose="020B0604020202020204" pitchFamily="34" charset="0"/>
                        <a:buChar char="•"/>
                        <a:tabLst/>
                      </a:pPr>
                      <a:r>
                        <a:rPr lang="en-US" sz="1600" b="1" dirty="0"/>
                        <a:t>Congestion spreading </a:t>
                      </a:r>
                      <a:r>
                        <a:rPr lang="en-US" sz="1600" dirty="0">
                          <a:sym typeface="Wingdings" pitchFamily="2" charset="2"/>
                        </a:rPr>
                        <a:t> </a:t>
                      </a:r>
                      <a:r>
                        <a:rPr lang="en-US" sz="1600" dirty="0" err="1">
                          <a:sym typeface="Wingdings" pitchFamily="2" charset="2"/>
                        </a:rPr>
                        <a:t>HoL</a:t>
                      </a:r>
                      <a:r>
                        <a:rPr lang="en-US" sz="1600" dirty="0">
                          <a:sym typeface="Wingdings" pitchFamily="2" charset="2"/>
                        </a:rPr>
                        <a:t> blocking</a:t>
                      </a:r>
                      <a:endParaRPr lang="en-US" sz="1600" dirty="0"/>
                    </a:p>
                    <a:p>
                      <a:pPr marL="134938" indent="-134938">
                        <a:buFont typeface="Arial" panose="020B0604020202020204" pitchFamily="34" charset="0"/>
                        <a:buChar char="•"/>
                        <a:tabLst/>
                      </a:pPr>
                      <a:r>
                        <a:rPr lang="en-US" sz="1600" b="1" dirty="0"/>
                        <a:t>Hard to configure and tune</a:t>
                      </a:r>
                    </a:p>
                  </a:txBody>
                  <a:tcPr/>
                </a:tc>
                <a:extLst>
                  <a:ext uri="{0D108BD9-81ED-4DB2-BD59-A6C34878D82A}">
                    <a16:rowId xmlns:a16="http://schemas.microsoft.com/office/drawing/2014/main" val="3868072008"/>
                  </a:ext>
                </a:extLst>
              </a:tr>
            </a:tbl>
          </a:graphicData>
        </a:graphic>
      </p:graphicFrame>
      <p:sp>
        <p:nvSpPr>
          <p:cNvPr id="6" name="Rectangle 5">
            <a:extLst>
              <a:ext uri="{FF2B5EF4-FFF2-40B4-BE49-F238E27FC236}">
                <a16:creationId xmlns:a16="http://schemas.microsoft.com/office/drawing/2014/main" id="{F7637134-5926-4D38-9853-A1816AD246AB}"/>
              </a:ext>
            </a:extLst>
          </p:cNvPr>
          <p:cNvSpPr/>
          <p:nvPr/>
        </p:nvSpPr>
        <p:spPr>
          <a:xfrm>
            <a:off x="322721" y="1470829"/>
            <a:ext cx="8279177" cy="1754326"/>
          </a:xfrm>
          <a:prstGeom prst="rect">
            <a:avLst/>
          </a:prstGeom>
        </p:spPr>
        <p:txBody>
          <a:bodyPr wrap="square">
            <a:spAutoFit/>
          </a:bodyPr>
          <a:lstStyle/>
          <a:p>
            <a:pPr marL="285750" indent="-285750">
              <a:buFont typeface="Arial" panose="020B0604020202020204" pitchFamily="34" charset="0"/>
              <a:buChar char="•"/>
            </a:pPr>
            <a:r>
              <a:rPr lang="en-US" dirty="0"/>
              <a:t>Congestion in the data center is dynamic (i.e. the congestion root can move)</a:t>
            </a:r>
          </a:p>
          <a:p>
            <a:pPr marL="285750" indent="-285750">
              <a:buFont typeface="Arial" panose="020B0604020202020204" pitchFamily="34" charset="0"/>
              <a:buChar char="•"/>
            </a:pPr>
            <a:r>
              <a:rPr lang="en-US" dirty="0"/>
              <a:t>Roots of congestion can occur anywhere in the fabric (front, middle, back)</a:t>
            </a:r>
          </a:p>
          <a:p>
            <a:pPr marL="285750" indent="-285750">
              <a:buFont typeface="Arial" panose="020B0604020202020204" pitchFamily="34" charset="0"/>
              <a:buChar char="•"/>
            </a:pPr>
            <a:r>
              <a:rPr lang="en-US" dirty="0"/>
              <a:t>There are two types of congestion depending on where the root is:</a:t>
            </a:r>
          </a:p>
          <a:p>
            <a:pPr marL="742950" lvl="1" indent="-285750">
              <a:buFont typeface="Arial" panose="020B0604020202020204" pitchFamily="34" charset="0"/>
              <a:buChar char="•"/>
            </a:pPr>
            <a:r>
              <a:rPr lang="en-US" dirty="0"/>
              <a:t>in-network</a:t>
            </a:r>
          </a:p>
          <a:p>
            <a:pPr marL="742950" lvl="1" indent="-285750">
              <a:buFont typeface="Arial" panose="020B0604020202020204" pitchFamily="34" charset="0"/>
              <a:buChar char="•"/>
            </a:pPr>
            <a:r>
              <a:rPr lang="en-US" dirty="0" err="1"/>
              <a:t>Incast</a:t>
            </a:r>
            <a:endParaRPr lang="en-US" dirty="0"/>
          </a:p>
          <a:p>
            <a:pPr marL="285750" indent="-285750">
              <a:buFont typeface="Arial" panose="020B0604020202020204" pitchFamily="34" charset="0"/>
              <a:buChar char="•"/>
            </a:pPr>
            <a:r>
              <a:rPr lang="en-US" dirty="0"/>
              <a:t>Multiple roots can exist</a:t>
            </a:r>
          </a:p>
        </p:txBody>
      </p:sp>
    </p:spTree>
    <p:extLst>
      <p:ext uri="{BB962C8B-B14F-4D97-AF65-F5344CB8AC3E}">
        <p14:creationId xmlns:p14="http://schemas.microsoft.com/office/powerpoint/2010/main" val="95214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D862B229-ECED-EB40-BE22-2BB7DC35CEE3}"/>
              </a:ext>
            </a:extLst>
          </p:cNvPr>
          <p:cNvSpPr>
            <a:spLocks noGrp="1"/>
          </p:cNvSpPr>
          <p:nvPr>
            <p:ph type="ftr" sz="quarter" idx="3"/>
          </p:nvPr>
        </p:nvSpPr>
        <p:spPr/>
        <p:txBody>
          <a:bodyPr/>
          <a:lstStyle/>
          <a:p>
            <a:pPr algn="l"/>
            <a:r>
              <a:rPr lang="en-US" noProof="0" dirty="0"/>
              <a:t>J. Escudero-</a:t>
            </a:r>
            <a:r>
              <a:rPr lang="en-US" noProof="0" dirty="0" err="1"/>
              <a:t>Sahuquillo</a:t>
            </a:r>
            <a:r>
              <a:rPr lang="en-US" noProof="0" dirty="0"/>
              <a:t> et al. IETF-105, July 2019, Montreal, Canada</a:t>
            </a:r>
          </a:p>
        </p:txBody>
      </p:sp>
      <p:sp>
        <p:nvSpPr>
          <p:cNvPr id="5" name="Marcador de número de diapositiva 4">
            <a:extLst>
              <a:ext uri="{FF2B5EF4-FFF2-40B4-BE49-F238E27FC236}">
                <a16:creationId xmlns:a16="http://schemas.microsoft.com/office/drawing/2014/main" id="{78BCDB3F-BD5E-3448-87E6-442F1C4D8C87}"/>
              </a:ext>
            </a:extLst>
          </p:cNvPr>
          <p:cNvSpPr>
            <a:spLocks noGrp="1"/>
          </p:cNvSpPr>
          <p:nvPr>
            <p:ph type="sldNum" sz="quarter" idx="4"/>
          </p:nvPr>
        </p:nvSpPr>
        <p:spPr/>
        <p:txBody>
          <a:bodyPr/>
          <a:lstStyle/>
          <a:p>
            <a:fld id="{872F1B08-9AA2-804F-9049-0CF613FEDB92}" type="slidenum">
              <a:rPr lang="en-US" noProof="0" smtClean="0"/>
              <a:pPr/>
              <a:t>9</a:t>
            </a:fld>
            <a:endParaRPr lang="en-US" noProof="0"/>
          </a:p>
        </p:txBody>
      </p:sp>
      <p:sp>
        <p:nvSpPr>
          <p:cNvPr id="6" name="Content Placeholder 2">
            <a:extLst>
              <a:ext uri="{FF2B5EF4-FFF2-40B4-BE49-F238E27FC236}">
                <a16:creationId xmlns:a16="http://schemas.microsoft.com/office/drawing/2014/main" id="{8E3558D5-819E-8A49-899F-607710B4BDDB}"/>
              </a:ext>
            </a:extLst>
          </p:cNvPr>
          <p:cNvSpPr>
            <a:spLocks noGrp="1"/>
          </p:cNvSpPr>
          <p:nvPr>
            <p:ph idx="1"/>
          </p:nvPr>
        </p:nvSpPr>
        <p:spPr/>
        <p:txBody>
          <a:bodyPr>
            <a:normAutofit fontScale="92500" lnSpcReduction="10000"/>
          </a:bodyPr>
          <a:lstStyle/>
          <a:p>
            <a:pPr marL="0" indent="0">
              <a:buNone/>
            </a:pPr>
            <a:r>
              <a:rPr lang="en-US" b="1" dirty="0"/>
              <a:t>In-common with the Internet </a:t>
            </a:r>
            <a:r>
              <a:rPr lang="en-US" dirty="0"/>
              <a:t>is the trend to run more things over UDP…</a:t>
            </a:r>
          </a:p>
          <a:p>
            <a:pPr marL="0" indent="0">
              <a:buNone/>
            </a:pPr>
            <a:endParaRPr lang="en-US" sz="1050" dirty="0"/>
          </a:p>
          <a:p>
            <a:pPr marL="0" indent="0">
              <a:buNone/>
            </a:pPr>
            <a:r>
              <a:rPr lang="en-US" sz="2400" dirty="0"/>
              <a:t>Would we benefit from some </a:t>
            </a:r>
            <a:r>
              <a:rPr lang="en-US" sz="2400" dirty="0" err="1"/>
              <a:t>Quic</a:t>
            </a:r>
            <a:r>
              <a:rPr lang="en-US" sz="2400" dirty="0"/>
              <a:t>-like (</a:t>
            </a:r>
            <a:r>
              <a:rPr lang="en-US" sz="2400" dirty="0" err="1"/>
              <a:t>Quic</a:t>
            </a:r>
            <a:r>
              <a:rPr lang="en-US" sz="2400" dirty="0"/>
              <a:t>-lite) data center transport with some DCCP-like congestion layer for the DCN?</a:t>
            </a:r>
          </a:p>
          <a:p>
            <a:r>
              <a:rPr lang="en-US" sz="2400" dirty="0"/>
              <a:t>Hardware offload-able (less emphasis on security and threading).</a:t>
            </a:r>
          </a:p>
          <a:p>
            <a:r>
              <a:rPr lang="en-US" sz="2400" dirty="0"/>
              <a:t>Common congestion control targeting unique DCN congestion.</a:t>
            </a:r>
          </a:p>
          <a:p>
            <a:r>
              <a:rPr lang="en-US" sz="2400" dirty="0"/>
              <a:t>In-DC-Network visibility, marking and signaling from switches.</a:t>
            </a:r>
          </a:p>
          <a:p>
            <a:endParaRPr lang="en-US" sz="2400" dirty="0"/>
          </a:p>
          <a:p>
            <a:pPr marL="0" indent="0" algn="r">
              <a:buNone/>
            </a:pPr>
            <a:r>
              <a:rPr lang="en-US" b="1" dirty="0"/>
              <a:t>…Leverage the IETF’s expertise and not leave congestion control design to the applications</a:t>
            </a:r>
          </a:p>
        </p:txBody>
      </p:sp>
      <p:sp>
        <p:nvSpPr>
          <p:cNvPr id="7" name="Título 1">
            <a:extLst>
              <a:ext uri="{FF2B5EF4-FFF2-40B4-BE49-F238E27FC236}">
                <a16:creationId xmlns:a16="http://schemas.microsoft.com/office/drawing/2014/main" id="{87EDA28E-7867-5447-9B69-16521508A64A}"/>
              </a:ext>
            </a:extLst>
          </p:cNvPr>
          <p:cNvSpPr>
            <a:spLocks noGrp="1"/>
          </p:cNvSpPr>
          <p:nvPr>
            <p:ph type="title"/>
          </p:nvPr>
        </p:nvSpPr>
        <p:spPr/>
        <p:txBody>
          <a:bodyPr>
            <a:normAutofit fontScale="90000"/>
          </a:bodyPr>
          <a:lstStyle/>
          <a:p>
            <a:r>
              <a:rPr lang="en-GB" b="1" dirty="0"/>
              <a:t>Motivation</a:t>
            </a:r>
            <a:br>
              <a:rPr lang="en-GB" dirty="0"/>
            </a:br>
            <a:r>
              <a:rPr lang="en-GB" sz="3100" b="1" u="sng" dirty="0"/>
              <a:t>DCNs need low-latency, low-overhead, high-throughput and high-efficiency</a:t>
            </a:r>
            <a:endParaRPr lang="en-GB" sz="3100" b="1" dirty="0">
              <a:solidFill>
                <a:schemeClr val="accent1">
                  <a:lumMod val="60000"/>
                  <a:lumOff val="40000"/>
                </a:schemeClr>
              </a:solidFill>
            </a:endParaRPr>
          </a:p>
        </p:txBody>
      </p:sp>
    </p:spTree>
    <p:extLst>
      <p:ext uri="{BB962C8B-B14F-4D97-AF65-F5344CB8AC3E}">
        <p14:creationId xmlns:p14="http://schemas.microsoft.com/office/powerpoint/2010/main" val="29087135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7476</TotalTime>
  <Words>3315</Words>
  <Application>Microsoft Office PowerPoint</Application>
  <PresentationFormat>On-screen Show (4:3)</PresentationFormat>
  <Paragraphs>473</Paragraphs>
  <Slides>40</Slides>
  <Notes>16</Notes>
  <HiddenSlides>19</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9" baseType="lpstr">
      <vt:lpstr>微软雅黑</vt:lpstr>
      <vt:lpstr>Arial</vt:lpstr>
      <vt:lpstr>Calibri</vt:lpstr>
      <vt:lpstr>Calibri Light</vt:lpstr>
      <vt:lpstr>Tahoma</vt:lpstr>
      <vt:lpstr>Wingdings</vt:lpstr>
      <vt:lpstr>Tema de Office</vt:lpstr>
      <vt:lpstr>Visio</vt:lpstr>
      <vt:lpstr>幻灯片</vt:lpstr>
      <vt:lpstr>IETF Sidemeeting: Large Scale Data Center HPC/RDMA</vt:lpstr>
      <vt:lpstr>IETF Note Well https://www.ietf.org/about/note-well/</vt:lpstr>
      <vt:lpstr>Join us for further discussion</vt:lpstr>
      <vt:lpstr>Agenda</vt:lpstr>
      <vt:lpstr>Strategies to drastically improve congestion control in high performance data centers: next steps for RDMA</vt:lpstr>
      <vt:lpstr>Motivation Data center congestion is unique</vt:lpstr>
      <vt:lpstr>Motivation Congestion in Datacenter Networks (DCNs)</vt:lpstr>
      <vt:lpstr>Motivation Mitigating DCN Congestion [Garcia05][Garcia19]</vt:lpstr>
      <vt:lpstr>Motivation DCNs need low-latency, low-overhead, high-throughput and high-efficiency</vt:lpstr>
      <vt:lpstr>Problems with current CC Explicit Congestion Notification (ECN) [RFC 3168]</vt:lpstr>
      <vt:lpstr>Problems with current CC Explicit Congestion Notification (ECN) [RFC 3169]</vt:lpstr>
      <vt:lpstr>How can we improve it?</vt:lpstr>
      <vt:lpstr>Some ideas to consider open for discussion</vt:lpstr>
      <vt:lpstr>References</vt:lpstr>
      <vt:lpstr>Backup Slides</vt:lpstr>
      <vt:lpstr>Introduction In-Network Congestion</vt:lpstr>
      <vt:lpstr>Introduction Incast Congestion</vt:lpstr>
      <vt:lpstr>Introduction Traditional approaches</vt:lpstr>
      <vt:lpstr>Introduction Traditional approaches</vt:lpstr>
      <vt:lpstr>Current congestion control Head-of-Line (HOL) Blocking problem [Karol87]</vt:lpstr>
      <vt:lpstr>Current congestion control Head-of-Line (HOL) Blocking problem [Karol87]</vt:lpstr>
      <vt:lpstr>Introduction HOL Blocking the main negative effect</vt:lpstr>
      <vt:lpstr>Motivation Congestion tree dynamics [Garcia05][Garcia19]</vt:lpstr>
      <vt:lpstr>Motivation Traditional approaches</vt:lpstr>
      <vt:lpstr>Problems with current CC  Consequences</vt:lpstr>
      <vt:lpstr>Problems with current CC  Consequences</vt:lpstr>
      <vt:lpstr>Problems with current CC Consequences</vt:lpstr>
      <vt:lpstr>How can we improve it? More detailed feedback</vt:lpstr>
      <vt:lpstr>How can we improve it? Distinguishing in-network from incast congestion</vt:lpstr>
      <vt:lpstr>How can we improve it? Distinguishing in-network from incast congestion</vt:lpstr>
      <vt:lpstr>How can we improve it? Speeding up congestion notifications</vt:lpstr>
      <vt:lpstr>How can we improve it? Fast-response mechanisms in the switches</vt:lpstr>
      <vt:lpstr>Conclusions</vt:lpstr>
      <vt:lpstr>PowerPoint Presentation</vt:lpstr>
      <vt:lpstr>An open congestion control architecture with network cooperation for RDMA fabric</vt:lpstr>
      <vt:lpstr>Open Architecture Overview</vt:lpstr>
      <vt:lpstr>Protocol Stack Overview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drastically improve congestion control in high performance data centers: next steps for RDMA</dc:title>
  <dc:creator>JESUS ESCUDERO SAHUQUILLO</dc:creator>
  <cp:lastModifiedBy>Paul Congdon</cp:lastModifiedBy>
  <cp:revision>128</cp:revision>
  <dcterms:created xsi:type="dcterms:W3CDTF">2019-07-12T07:57:09Z</dcterms:created>
  <dcterms:modified xsi:type="dcterms:W3CDTF">2019-07-22T12:21:48Z</dcterms:modified>
</cp:coreProperties>
</file>