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7" r:id="rId3"/>
    <p:sldId id="292" r:id="rId4"/>
    <p:sldId id="284" r:id="rId5"/>
    <p:sldId id="289" r:id="rId6"/>
    <p:sldId id="290" r:id="rId7"/>
    <p:sldId id="291" r:id="rId8"/>
    <p:sldId id="288" r:id="rId9"/>
    <p:sldId id="280"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liyang (Marcus)" initials="S(" lastIdx="10" clrIdx="0">
    <p:extLst>
      <p:ext uri="{19B8F6BF-5375-455C-9EA6-DF929625EA0E}">
        <p15:presenceInfo xmlns:p15="http://schemas.microsoft.com/office/powerpoint/2012/main" userId="S-1-5-21-147214757-305610072-1517763936-41419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59" autoAdjust="0"/>
  </p:normalViewPr>
  <p:slideViewPr>
    <p:cSldViewPr snapToGrid="0">
      <p:cViewPr varScale="1">
        <p:scale>
          <a:sx n="58" d="100"/>
          <a:sy n="58"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A163D-9AC5-49D1-9DFE-1AEF21B842FD}" type="datetimeFigureOut">
              <a:rPr lang="zh-CN" altLang="en-US" smtClean="0"/>
              <a:t>2019/7/15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2166F-55FF-411D-83EA-9FCFBC245575}" type="slidenum">
              <a:rPr lang="zh-CN" altLang="en-US" smtClean="0"/>
              <a:t>‹#›</a:t>
            </a:fld>
            <a:endParaRPr lang="zh-CN" altLang="en-US"/>
          </a:p>
        </p:txBody>
      </p:sp>
    </p:spTree>
    <p:extLst>
      <p:ext uri="{BB962C8B-B14F-4D97-AF65-F5344CB8AC3E}">
        <p14:creationId xmlns:p14="http://schemas.microsoft.com/office/powerpoint/2010/main" val="408194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902166F-55FF-411D-83EA-9FCFBC245575}" type="slidenum">
              <a:rPr lang="zh-CN" altLang="en-US" smtClean="0"/>
              <a:t>2</a:t>
            </a:fld>
            <a:endParaRPr lang="zh-CN" altLang="en-US"/>
          </a:p>
        </p:txBody>
      </p:sp>
    </p:spTree>
    <p:extLst>
      <p:ext uri="{BB962C8B-B14F-4D97-AF65-F5344CB8AC3E}">
        <p14:creationId xmlns:p14="http://schemas.microsoft.com/office/powerpoint/2010/main" val="147370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02166F-55FF-411D-83EA-9FCFBC245575}" type="slidenum">
              <a:rPr lang="zh-CN" altLang="en-US" smtClean="0"/>
              <a:t>4</a:t>
            </a:fld>
            <a:endParaRPr lang="zh-CN" altLang="en-US"/>
          </a:p>
        </p:txBody>
      </p:sp>
    </p:spTree>
    <p:extLst>
      <p:ext uri="{BB962C8B-B14F-4D97-AF65-F5344CB8AC3E}">
        <p14:creationId xmlns:p14="http://schemas.microsoft.com/office/powerpoint/2010/main" val="354718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02166F-55FF-411D-83EA-9FCFBC245575}" type="slidenum">
              <a:rPr lang="zh-CN" altLang="en-US" smtClean="0"/>
              <a:t>6</a:t>
            </a:fld>
            <a:endParaRPr lang="zh-CN" altLang="en-US"/>
          </a:p>
        </p:txBody>
      </p:sp>
    </p:spTree>
    <p:extLst>
      <p:ext uri="{BB962C8B-B14F-4D97-AF65-F5344CB8AC3E}">
        <p14:creationId xmlns:p14="http://schemas.microsoft.com/office/powerpoint/2010/main" val="83592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EF5ED-D2AB-479D-BCF8-FCB55D8DF51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A234565-6D4F-4D52-9242-582AA1519F3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9EAF3C3-4279-4A97-AD7A-727AA2221D8D}"/>
              </a:ext>
            </a:extLst>
          </p:cNvPr>
          <p:cNvSpPr>
            <a:spLocks noGrp="1"/>
          </p:cNvSpPr>
          <p:nvPr>
            <p:ph type="dt" sz="half" idx="10"/>
          </p:nvPr>
        </p:nvSpPr>
        <p:spPr>
          <a:xfrm>
            <a:off x="838200" y="6356350"/>
            <a:ext cx="2743200" cy="365125"/>
          </a:xfrm>
          <a:prstGeom prst="rect">
            <a:avLst/>
          </a:prstGeom>
        </p:spPr>
        <p:txBody>
          <a:bodyPr/>
          <a:lstStyle/>
          <a:p>
            <a:fld id="{FFC74C1B-BB59-4E63-A5D0-9D53B14FF3AC}" type="datetimeFigureOut">
              <a:rPr lang="zh-CN" altLang="en-US" smtClean="0"/>
              <a:t>2019/7/15</a:t>
            </a:fld>
            <a:endParaRPr lang="zh-CN" altLang="en-US" dirty="0"/>
          </a:p>
        </p:txBody>
      </p:sp>
      <p:sp>
        <p:nvSpPr>
          <p:cNvPr id="5" name="页脚占位符 4">
            <a:extLst>
              <a:ext uri="{FF2B5EF4-FFF2-40B4-BE49-F238E27FC236}">
                <a16:creationId xmlns:a16="http://schemas.microsoft.com/office/drawing/2014/main" id="{B9255F40-C0CC-492F-82BD-A835FE04813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EBC8183-04AA-41CE-90D7-9BEF1805D673}"/>
              </a:ext>
            </a:extLst>
          </p:cNvPr>
          <p:cNvSpPr>
            <a:spLocks noGrp="1"/>
          </p:cNvSpPr>
          <p:nvPr>
            <p:ph type="sldNum" sz="quarter" idx="12"/>
          </p:nvPr>
        </p:nvSpPr>
        <p:spPr>
          <a:xfrm>
            <a:off x="8610600" y="6356350"/>
            <a:ext cx="2743200" cy="365125"/>
          </a:xfrm>
          <a:prstGeom prst="rect">
            <a:avLst/>
          </a:prstGeom>
        </p:spPr>
        <p:txBody>
          <a:bodyPr/>
          <a:lstStyle/>
          <a:p>
            <a:fld id="{8E63B1FA-A16C-4648-AB2E-0A5412E17108}" type="slidenum">
              <a:rPr lang="zh-CN" altLang="en-US" smtClean="0"/>
              <a:t>‹#›</a:t>
            </a:fld>
            <a:endParaRPr lang="zh-CN" altLang="en-US"/>
          </a:p>
        </p:txBody>
      </p:sp>
    </p:spTree>
    <p:extLst>
      <p:ext uri="{BB962C8B-B14F-4D97-AF65-F5344CB8AC3E}">
        <p14:creationId xmlns:p14="http://schemas.microsoft.com/office/powerpoint/2010/main" val="405021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42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5301" y="1559833"/>
            <a:ext cx="11214100" cy="4674052"/>
          </a:xfrm>
        </p:spPr>
        <p:txBody>
          <a:bodyPr/>
          <a:lstStyle>
            <a:lvl1pPr marL="0" indent="0">
              <a:spcBef>
                <a:spcPts val="1200"/>
              </a:spcBef>
              <a:buClr>
                <a:schemeClr val="accent1">
                  <a:lumMod val="60000"/>
                  <a:lumOff val="40000"/>
                </a:schemeClr>
              </a:buClr>
              <a:buNone/>
              <a:defRPr>
                <a:latin typeface="Arial" panose="020B0604020202020204" pitchFamily="34" charset="0"/>
                <a:cs typeface="Arial" panose="020B0604020202020204" pitchFamily="34" charset="0"/>
              </a:defRPr>
            </a:lvl1pPr>
            <a:lvl2pPr marL="800100" indent="-34290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2pPr>
            <a:lvl3pPr marL="12001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3pPr>
            <a:lvl4pPr marL="16573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4pPr>
            <a:lvl5pPr marL="21145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3" name="Title 1"/>
          <p:cNvSpPr>
            <a:spLocks noGrp="1"/>
          </p:cNvSpPr>
          <p:nvPr>
            <p:ph type="title" hasCustomPrompt="1"/>
          </p:nvPr>
        </p:nvSpPr>
        <p:spPr>
          <a:xfrm>
            <a:off x="476251" y="159434"/>
            <a:ext cx="9964663" cy="929139"/>
          </a:xfrm>
        </p:spPr>
        <p:txBody>
          <a:bodyPr/>
          <a:lstStyle>
            <a:lvl1pPr>
              <a:defRPr>
                <a:latin typeface="Times New Roman" panose="02020603050405020304" pitchFamily="18" charset="0"/>
                <a:cs typeface="Times New Roman" panose="02020603050405020304" pitchFamily="18" charset="0"/>
              </a:defRPr>
            </a:lvl1pPr>
          </a:lstStyle>
          <a:p>
            <a:r>
              <a:rPr lang="en-US" altLang="zh-CN" dirty="0"/>
              <a:t>Click to edit Master text styles</a:t>
            </a:r>
            <a:endParaRPr lang="en-US" dirty="0"/>
          </a:p>
        </p:txBody>
      </p:sp>
      <p:sp>
        <p:nvSpPr>
          <p:cNvPr id="15" name="Slide Number Placeholder 5"/>
          <p:cNvSpPr>
            <a:spLocks noGrp="1"/>
          </p:cNvSpPr>
          <p:nvPr>
            <p:ph type="sldNum" sz="quarter" idx="4"/>
          </p:nvPr>
        </p:nvSpPr>
        <p:spPr>
          <a:xfrm>
            <a:off x="10194109" y="6549801"/>
            <a:ext cx="1522791" cy="157163"/>
          </a:xfrm>
          <a:prstGeom prst="rect">
            <a:avLst/>
          </a:prstGeom>
        </p:spPr>
        <p:txBody>
          <a:bodyPr vert="horz" lIns="45720" tIns="22860" rIns="45720" bIns="22860" rtlCol="0" anchor="ctr"/>
          <a:lstStyle>
            <a:lvl1pPr marL="0" algn="r" defTabSz="228600" rtl="0" eaLnBrk="1" latinLnBrk="0" hangingPunct="1">
              <a:defRPr lang="zh-CN" altLang="en-US" sz="800" kern="1200" smtClean="0">
                <a:solidFill>
                  <a:schemeClr val="tx1">
                    <a:tint val="75000"/>
                  </a:schemeClr>
                </a:solidFill>
                <a:latin typeface="+mn-lt"/>
                <a:ea typeface="+mn-ea"/>
                <a:cs typeface="+mn-cs"/>
              </a:defRPr>
            </a:lvl1pPr>
          </a:lstStyle>
          <a:p>
            <a:pPr>
              <a:defRPr/>
            </a:pPr>
            <a:fld id="{D7BEEE81-CDAA-4EFA-A403-0C580DBC1EA7}" type="slidenum">
              <a:rPr lang="en-US" smtClean="0"/>
              <a:pPr>
                <a:defRPr/>
              </a:pPr>
              <a:t>‹#›</a:t>
            </a:fld>
            <a:endParaRPr lang="en-US" dirty="0"/>
          </a:p>
        </p:txBody>
      </p:sp>
    </p:spTree>
    <p:extLst>
      <p:ext uri="{BB962C8B-B14F-4D97-AF65-F5344CB8AC3E}">
        <p14:creationId xmlns:p14="http://schemas.microsoft.com/office/powerpoint/2010/main" val="301006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5301" y="1559833"/>
            <a:ext cx="11214100" cy="4674052"/>
          </a:xfrm>
        </p:spPr>
        <p:txBody>
          <a:bodyPr/>
          <a:lstStyle>
            <a:lvl1pPr marL="0" indent="0">
              <a:spcBef>
                <a:spcPts val="1200"/>
              </a:spcBef>
              <a:buClr>
                <a:schemeClr val="accent1">
                  <a:lumMod val="60000"/>
                  <a:lumOff val="40000"/>
                </a:schemeClr>
              </a:buClr>
              <a:buNone/>
              <a:defRPr>
                <a:latin typeface="Arial" panose="020B0604020202020204" pitchFamily="34" charset="0"/>
                <a:cs typeface="Arial" panose="020B0604020202020204" pitchFamily="34" charset="0"/>
              </a:defRPr>
            </a:lvl1pPr>
            <a:lvl2pPr marL="800100" indent="-34290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2pPr>
            <a:lvl3pPr marL="12001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3pPr>
            <a:lvl4pPr marL="16573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4pPr>
            <a:lvl5pPr marL="21145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3" name="Title 1"/>
          <p:cNvSpPr>
            <a:spLocks noGrp="1"/>
          </p:cNvSpPr>
          <p:nvPr>
            <p:ph type="title" hasCustomPrompt="1"/>
          </p:nvPr>
        </p:nvSpPr>
        <p:spPr>
          <a:xfrm>
            <a:off x="495301" y="159434"/>
            <a:ext cx="9964663" cy="929139"/>
          </a:xfrm>
        </p:spPr>
        <p:txBody>
          <a:bodyPr/>
          <a:lstStyle>
            <a:lvl1pPr>
              <a:defRPr>
                <a:latin typeface="Times New Roman" panose="02020603050405020304" pitchFamily="18" charset="0"/>
                <a:cs typeface="Times New Roman" panose="02020603050405020304" pitchFamily="18" charset="0"/>
              </a:defRPr>
            </a:lvl1pPr>
          </a:lstStyle>
          <a:p>
            <a:r>
              <a:rPr lang="en-US" altLang="zh-CN" dirty="0"/>
              <a:t>Click to edit Master text styles</a:t>
            </a:r>
            <a:endParaRPr lang="en-US" dirty="0"/>
          </a:p>
        </p:txBody>
      </p:sp>
      <p:sp>
        <p:nvSpPr>
          <p:cNvPr id="15" name="Slide Number Placeholder 5"/>
          <p:cNvSpPr>
            <a:spLocks noGrp="1"/>
          </p:cNvSpPr>
          <p:nvPr>
            <p:ph type="sldNum" sz="quarter" idx="4"/>
          </p:nvPr>
        </p:nvSpPr>
        <p:spPr>
          <a:xfrm>
            <a:off x="10194109" y="6549801"/>
            <a:ext cx="1522791" cy="157163"/>
          </a:xfrm>
          <a:prstGeom prst="rect">
            <a:avLst/>
          </a:prstGeom>
        </p:spPr>
        <p:txBody>
          <a:bodyPr vert="horz" lIns="45720" tIns="22860" rIns="45720" bIns="22860" rtlCol="0" anchor="ctr"/>
          <a:lstStyle>
            <a:lvl1pPr marL="0" algn="r" defTabSz="228600" rtl="0" eaLnBrk="1" latinLnBrk="0" hangingPunct="1">
              <a:defRPr lang="zh-CN" altLang="en-US" sz="800" kern="1200" smtClean="0">
                <a:solidFill>
                  <a:schemeClr val="tx1">
                    <a:tint val="75000"/>
                  </a:schemeClr>
                </a:solidFill>
                <a:latin typeface="+mn-lt"/>
                <a:ea typeface="+mn-ea"/>
                <a:cs typeface="+mn-cs"/>
              </a:defRPr>
            </a:lvl1pPr>
          </a:lstStyle>
          <a:p>
            <a:pPr>
              <a:defRPr/>
            </a:pPr>
            <a:fld id="{D7BEEE81-CDAA-4EFA-A403-0C580DBC1EA7}" type="slidenum">
              <a:rPr lang="en-US" smtClean="0"/>
              <a:pPr>
                <a:defRPr/>
              </a:pPr>
              <a:t>‹#›</a:t>
            </a:fld>
            <a:endParaRPr lang="en-US" dirty="0"/>
          </a:p>
        </p:txBody>
      </p:sp>
    </p:spTree>
    <p:extLst>
      <p:ext uri="{BB962C8B-B14F-4D97-AF65-F5344CB8AC3E}">
        <p14:creationId xmlns:p14="http://schemas.microsoft.com/office/powerpoint/2010/main" val="263162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5301" y="1559833"/>
            <a:ext cx="11214100" cy="4674052"/>
          </a:xfrm>
        </p:spPr>
        <p:txBody>
          <a:bodyPr/>
          <a:lstStyle>
            <a:lvl1pPr marL="0" indent="0">
              <a:spcBef>
                <a:spcPts val="1200"/>
              </a:spcBef>
              <a:buClr>
                <a:schemeClr val="accent1">
                  <a:lumMod val="60000"/>
                  <a:lumOff val="40000"/>
                </a:schemeClr>
              </a:buClr>
              <a:buNone/>
              <a:defRPr>
                <a:latin typeface="Arial" panose="020B0604020202020204" pitchFamily="34" charset="0"/>
                <a:cs typeface="Arial" panose="020B0604020202020204" pitchFamily="34" charset="0"/>
              </a:defRPr>
            </a:lvl1pPr>
            <a:lvl2pPr marL="800100" indent="-34290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2pPr>
            <a:lvl3pPr marL="12001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3pPr>
            <a:lvl4pPr marL="16573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4pPr>
            <a:lvl5pPr marL="21145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3" name="Title 1"/>
          <p:cNvSpPr>
            <a:spLocks noGrp="1"/>
          </p:cNvSpPr>
          <p:nvPr>
            <p:ph type="title" hasCustomPrompt="1"/>
          </p:nvPr>
        </p:nvSpPr>
        <p:spPr>
          <a:xfrm>
            <a:off x="495301" y="159434"/>
            <a:ext cx="9964663" cy="929139"/>
          </a:xfrm>
        </p:spPr>
        <p:txBody>
          <a:bodyPr/>
          <a:lstStyle>
            <a:lvl1pPr>
              <a:defRPr>
                <a:latin typeface="Times New Roman" panose="02020603050405020304" pitchFamily="18" charset="0"/>
                <a:cs typeface="Times New Roman" panose="02020603050405020304" pitchFamily="18" charset="0"/>
              </a:defRPr>
            </a:lvl1pPr>
          </a:lstStyle>
          <a:p>
            <a:r>
              <a:rPr lang="en-US" altLang="zh-CN" dirty="0"/>
              <a:t>Click to edit Master text styles</a:t>
            </a:r>
            <a:endParaRPr lang="en-US" dirty="0"/>
          </a:p>
        </p:txBody>
      </p:sp>
      <p:sp>
        <p:nvSpPr>
          <p:cNvPr id="15" name="Slide Number Placeholder 5"/>
          <p:cNvSpPr>
            <a:spLocks noGrp="1"/>
          </p:cNvSpPr>
          <p:nvPr>
            <p:ph type="sldNum" sz="quarter" idx="4"/>
          </p:nvPr>
        </p:nvSpPr>
        <p:spPr>
          <a:xfrm>
            <a:off x="10194109" y="6549801"/>
            <a:ext cx="1522791" cy="157163"/>
          </a:xfrm>
          <a:prstGeom prst="rect">
            <a:avLst/>
          </a:prstGeom>
        </p:spPr>
        <p:txBody>
          <a:bodyPr vert="horz" lIns="45720" tIns="22860" rIns="45720" bIns="22860" rtlCol="0" anchor="ctr"/>
          <a:lstStyle>
            <a:lvl1pPr marL="0" algn="r" defTabSz="228600" rtl="0" eaLnBrk="1" latinLnBrk="0" hangingPunct="1">
              <a:defRPr lang="zh-CN" altLang="en-US" sz="800" kern="1200" smtClean="0">
                <a:solidFill>
                  <a:schemeClr val="tx1">
                    <a:tint val="75000"/>
                  </a:schemeClr>
                </a:solidFill>
                <a:latin typeface="+mn-lt"/>
                <a:ea typeface="+mn-ea"/>
                <a:cs typeface="+mn-cs"/>
              </a:defRPr>
            </a:lvl1pPr>
          </a:lstStyle>
          <a:p>
            <a:pPr>
              <a:defRPr/>
            </a:pPr>
            <a:fld id="{D7BEEE81-CDAA-4EFA-A403-0C580DBC1EA7}" type="slidenum">
              <a:rPr lang="en-US" smtClean="0"/>
              <a:pPr>
                <a:defRPr/>
              </a:pPr>
              <a:t>‹#›</a:t>
            </a:fld>
            <a:endParaRPr lang="en-US" dirty="0"/>
          </a:p>
        </p:txBody>
      </p:sp>
    </p:spTree>
    <p:extLst>
      <p:ext uri="{BB962C8B-B14F-4D97-AF65-F5344CB8AC3E}">
        <p14:creationId xmlns:p14="http://schemas.microsoft.com/office/powerpoint/2010/main" val="333572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5301" y="1559833"/>
            <a:ext cx="11214100" cy="4674052"/>
          </a:xfrm>
        </p:spPr>
        <p:txBody>
          <a:bodyPr/>
          <a:lstStyle>
            <a:lvl1pPr marL="0" indent="0">
              <a:spcBef>
                <a:spcPts val="1200"/>
              </a:spcBef>
              <a:buClr>
                <a:schemeClr val="accent1">
                  <a:lumMod val="60000"/>
                  <a:lumOff val="40000"/>
                </a:schemeClr>
              </a:buClr>
              <a:buNone/>
              <a:defRPr>
                <a:latin typeface="Arial" panose="020B0604020202020204" pitchFamily="34" charset="0"/>
                <a:cs typeface="Arial" panose="020B0604020202020204" pitchFamily="34" charset="0"/>
              </a:defRPr>
            </a:lvl1pPr>
            <a:lvl2pPr marL="800100" indent="-34290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2pPr>
            <a:lvl3pPr marL="12001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3pPr>
            <a:lvl4pPr marL="16573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4pPr>
            <a:lvl5pPr marL="21145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3" name="Title 1"/>
          <p:cNvSpPr>
            <a:spLocks noGrp="1"/>
          </p:cNvSpPr>
          <p:nvPr>
            <p:ph type="title" hasCustomPrompt="1"/>
          </p:nvPr>
        </p:nvSpPr>
        <p:spPr>
          <a:xfrm>
            <a:off x="495301" y="159434"/>
            <a:ext cx="9964663" cy="929139"/>
          </a:xfrm>
        </p:spPr>
        <p:txBody>
          <a:bodyPr/>
          <a:lstStyle>
            <a:lvl1pPr>
              <a:defRPr>
                <a:latin typeface="Times New Roman" panose="02020603050405020304" pitchFamily="18" charset="0"/>
                <a:cs typeface="Times New Roman" panose="02020603050405020304" pitchFamily="18" charset="0"/>
              </a:defRPr>
            </a:lvl1pPr>
          </a:lstStyle>
          <a:p>
            <a:r>
              <a:rPr lang="en-US" altLang="zh-CN" dirty="0"/>
              <a:t>Click to edit Master text styles</a:t>
            </a:r>
            <a:endParaRPr lang="en-US" dirty="0"/>
          </a:p>
        </p:txBody>
      </p:sp>
      <p:sp>
        <p:nvSpPr>
          <p:cNvPr id="15" name="Slide Number Placeholder 5"/>
          <p:cNvSpPr>
            <a:spLocks noGrp="1"/>
          </p:cNvSpPr>
          <p:nvPr>
            <p:ph type="sldNum" sz="quarter" idx="4"/>
          </p:nvPr>
        </p:nvSpPr>
        <p:spPr>
          <a:xfrm>
            <a:off x="10194109" y="6549801"/>
            <a:ext cx="1522791" cy="157163"/>
          </a:xfrm>
          <a:prstGeom prst="rect">
            <a:avLst/>
          </a:prstGeom>
        </p:spPr>
        <p:txBody>
          <a:bodyPr vert="horz" lIns="45720" tIns="22860" rIns="45720" bIns="22860" rtlCol="0" anchor="ctr"/>
          <a:lstStyle>
            <a:lvl1pPr marL="0" algn="r" defTabSz="228600" rtl="0" eaLnBrk="1" latinLnBrk="0" hangingPunct="1">
              <a:defRPr lang="zh-CN" altLang="en-US" sz="800" kern="1200" smtClean="0">
                <a:solidFill>
                  <a:schemeClr val="tx1">
                    <a:tint val="75000"/>
                  </a:schemeClr>
                </a:solidFill>
                <a:latin typeface="+mn-lt"/>
                <a:ea typeface="+mn-ea"/>
                <a:cs typeface="+mn-cs"/>
              </a:defRPr>
            </a:lvl1pPr>
          </a:lstStyle>
          <a:p>
            <a:pPr>
              <a:defRPr/>
            </a:pPr>
            <a:fld id="{D7BEEE81-CDAA-4EFA-A403-0C580DBC1EA7}" type="slidenum">
              <a:rPr lang="en-US" smtClean="0"/>
              <a:pPr>
                <a:defRPr/>
              </a:pPr>
              <a:t>‹#›</a:t>
            </a:fld>
            <a:endParaRPr lang="en-US" dirty="0"/>
          </a:p>
        </p:txBody>
      </p:sp>
    </p:spTree>
    <p:extLst>
      <p:ext uri="{BB962C8B-B14F-4D97-AF65-F5344CB8AC3E}">
        <p14:creationId xmlns:p14="http://schemas.microsoft.com/office/powerpoint/2010/main" val="3178014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551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BB2E90-C9CB-4446-A261-04F0B0CC355C}"/>
              </a:ext>
            </a:extLst>
          </p:cNvPr>
          <p:cNvSpPr>
            <a:spLocks noGrp="1"/>
          </p:cNvSpPr>
          <p:nvPr>
            <p:ph type="title" idx="4294967295"/>
          </p:nvPr>
        </p:nvSpPr>
        <p:spPr>
          <a:xfrm>
            <a:off x="1786746" y="1560512"/>
            <a:ext cx="8618508" cy="678730"/>
          </a:xfrm>
          <a:prstGeom prst="rect">
            <a:avLst/>
          </a:prstGeom>
        </p:spPr>
        <p:txBody>
          <a:bodyPr/>
          <a:lstStyle/>
          <a:p>
            <a:pPr algn="ctr"/>
            <a:r>
              <a:rPr lang="en-US" altLang="zh-CN" dirty="0"/>
              <a:t>Testing LOSSLESS Network for RDMA</a:t>
            </a:r>
            <a:endParaRPr lang="zh-CN" altLang="en-US" dirty="0"/>
          </a:p>
        </p:txBody>
      </p:sp>
      <p:sp>
        <p:nvSpPr>
          <p:cNvPr id="3" name="副标题 2">
            <a:extLst>
              <a:ext uri="{FF2B5EF4-FFF2-40B4-BE49-F238E27FC236}">
                <a16:creationId xmlns:a16="http://schemas.microsoft.com/office/drawing/2014/main" id="{77498DA5-2930-498A-8DD3-6B4AB7EC2F22}"/>
              </a:ext>
            </a:extLst>
          </p:cNvPr>
          <p:cNvSpPr>
            <a:spLocks noGrp="1"/>
          </p:cNvSpPr>
          <p:nvPr>
            <p:ph type="subTitle" idx="4294967295"/>
          </p:nvPr>
        </p:nvSpPr>
        <p:spPr>
          <a:xfrm>
            <a:off x="1524000" y="2863789"/>
            <a:ext cx="9144000" cy="2051111"/>
          </a:xfrm>
          <a:prstGeom prst="rect">
            <a:avLst/>
          </a:prstGeom>
        </p:spPr>
        <p:txBody>
          <a:bodyPr/>
          <a:lstStyle/>
          <a:p>
            <a:pPr marL="0" indent="0" algn="ctr">
              <a:buNone/>
            </a:pPr>
            <a:r>
              <a:rPr lang="en-US" altLang="zh-CN" sz="2000" dirty="0"/>
              <a:t>Liang </a:t>
            </a:r>
            <a:r>
              <a:rPr lang="en-US" altLang="zh-CN" sz="2000" dirty="0" err="1"/>
              <a:t>Guo</a:t>
            </a:r>
            <a:r>
              <a:rPr lang="en-US" altLang="zh-CN" sz="2000" dirty="0"/>
              <a:t>, ODCC(Chair of test WG)</a:t>
            </a:r>
          </a:p>
          <a:p>
            <a:pPr marL="0" indent="0" algn="ctr">
              <a:buNone/>
            </a:pPr>
            <a:r>
              <a:rPr lang="en-US" sz="2000" dirty="0"/>
              <a:t>Feng Gao, </a:t>
            </a:r>
            <a:r>
              <a:rPr lang="en-US" sz="2000" dirty="0" err="1"/>
              <a:t>Baidu</a:t>
            </a:r>
            <a:endParaRPr lang="en-US" sz="2000" dirty="0"/>
          </a:p>
          <a:p>
            <a:pPr marL="0" indent="0" algn="ctr">
              <a:buNone/>
            </a:pPr>
            <a:r>
              <a:rPr lang="en-US" sz="2000" dirty="0" err="1"/>
              <a:t>Liyang</a:t>
            </a:r>
            <a:r>
              <a:rPr lang="en-US" sz="2000" dirty="0"/>
              <a:t> Sun, Huawei</a:t>
            </a:r>
          </a:p>
          <a:p>
            <a:pPr marL="0" indent="0" algn="ctr">
              <a:buNone/>
            </a:pPr>
            <a:r>
              <a:rPr lang="en-US" altLang="zh-CN" sz="2000" dirty="0"/>
              <a:t>Jun Liu, Cisco</a:t>
            </a:r>
          </a:p>
          <a:p>
            <a:pPr marL="0" indent="0" algn="ctr">
              <a:buNone/>
            </a:pPr>
            <a:r>
              <a:rPr lang="en-US" altLang="zh-CN" sz="2000" dirty="0" err="1"/>
              <a:t>Qingchun</a:t>
            </a:r>
            <a:r>
              <a:rPr lang="en-US" altLang="zh-CN" sz="2000" dirty="0"/>
              <a:t> Song, </a:t>
            </a:r>
            <a:r>
              <a:rPr lang="en-US" altLang="zh-CN" sz="2000" dirty="0" err="1"/>
              <a:t>Mellanox</a:t>
            </a:r>
            <a:endParaRPr lang="zh-CN" altLang="en-US" sz="2000" dirty="0"/>
          </a:p>
        </p:txBody>
      </p:sp>
      <p:sp>
        <p:nvSpPr>
          <p:cNvPr id="5" name="矩形 4"/>
          <p:cNvSpPr/>
          <p:nvPr/>
        </p:nvSpPr>
        <p:spPr>
          <a:xfrm>
            <a:off x="5167860" y="5391150"/>
            <a:ext cx="1856277" cy="923330"/>
          </a:xfrm>
          <a:prstGeom prst="rect">
            <a:avLst/>
          </a:prstGeom>
        </p:spPr>
        <p:txBody>
          <a:bodyPr wrap="none">
            <a:spAutoFit/>
          </a:bodyPr>
          <a:lstStyle/>
          <a:p>
            <a:pPr algn="ctr"/>
            <a:r>
              <a:rPr lang="en-US" dirty="0"/>
              <a:t>IEEE 802 </a:t>
            </a:r>
            <a:r>
              <a:rPr lang="en-US" dirty="0" err="1"/>
              <a:t>Nendica</a:t>
            </a:r>
            <a:r>
              <a:rPr lang="en-US" dirty="0"/>
              <a:t> </a:t>
            </a:r>
          </a:p>
          <a:p>
            <a:pPr algn="ctr"/>
            <a:r>
              <a:rPr lang="en-US" dirty="0"/>
              <a:t>Vienna, A</a:t>
            </a:r>
            <a:r>
              <a:rPr lang="en-US" altLang="zh-CN" dirty="0"/>
              <a:t>ustria</a:t>
            </a:r>
          </a:p>
          <a:p>
            <a:pPr algn="ctr"/>
            <a:r>
              <a:rPr lang="en-US" dirty="0"/>
              <a:t>July 2019</a:t>
            </a:r>
          </a:p>
        </p:txBody>
      </p:sp>
    </p:spTree>
    <p:extLst>
      <p:ext uri="{BB962C8B-B14F-4D97-AF65-F5344CB8AC3E}">
        <p14:creationId xmlns:p14="http://schemas.microsoft.com/office/powerpoint/2010/main" val="72990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6127" y="103695"/>
            <a:ext cx="8618508" cy="678730"/>
          </a:xfrm>
          <a:prstGeom prst="rect">
            <a:avLst/>
          </a:prstGeom>
        </p:spPr>
        <p:txBody>
          <a:bodyPr/>
          <a:lstStyle/>
          <a:p>
            <a:r>
              <a:rPr lang="en-US" altLang="zh-CN" b="1" dirty="0"/>
              <a:t>Achievements</a:t>
            </a:r>
            <a:endParaRPr lang="zh-CN" altLang="en-US" b="1" dirty="0"/>
          </a:p>
        </p:txBody>
      </p:sp>
      <p:sp>
        <p:nvSpPr>
          <p:cNvPr id="5" name="TextBox 3"/>
          <p:cNvSpPr txBox="1"/>
          <p:nvPr/>
        </p:nvSpPr>
        <p:spPr>
          <a:xfrm>
            <a:off x="469206" y="764016"/>
            <a:ext cx="6130011"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t>The overall achievements of the Lossless network project</a:t>
            </a:r>
          </a:p>
        </p:txBody>
      </p:sp>
      <p:pic>
        <p:nvPicPr>
          <p:cNvPr id="6" name="Picture 2" descr="C:\Users\s00384111\AppData\Roaming\eSpace_Desktop\UserData\s00384111\imagefiles\7BE86B9F-7328-4AE6-BE77-5823F8D86C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2566" y="3220224"/>
            <a:ext cx="2860519" cy="25859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C:\Users\s00384111\AppData\Roaming\eSpace_Desktop\UserData\s00384111\imagefiles\D5635B2E-2EC0-4D75-9DE0-DC7DBCFFE64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4444" y="2260290"/>
            <a:ext cx="2878632" cy="27870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C:\Users\s00384111\AppData\Roaming\eSpace_Desktop\UserData\s00384111\imagefiles\37D520B1-4BE8-4509-BC8D-DC2FE2F898C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4435" y="1187515"/>
            <a:ext cx="2844086" cy="27340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C:\Users\s00384111\AppData\Roaming\eSpace_Desktop\UserData\s00384111\imagefiles\D86C6AF9-04F3-4B94-B4AF-6CA421FDC3C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111" y="1781620"/>
            <a:ext cx="2708101" cy="3597766"/>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1959586" y="6140974"/>
            <a:ext cx="4226939" cy="369332"/>
          </a:xfrm>
          <a:prstGeom prst="rect">
            <a:avLst/>
          </a:prstGeom>
          <a:solidFill>
            <a:srgbClr val="00B0F0"/>
          </a:solidFill>
          <a:ln>
            <a:solidFill>
              <a:srgbClr val="00B0F0"/>
            </a:solidFill>
          </a:ln>
        </p:spPr>
        <p:txBody>
          <a:bodyPr wrap="square" rtlCol="0">
            <a:spAutoFit/>
          </a:bodyPr>
          <a:lstStyle/>
          <a:p>
            <a:pPr algn="ctr"/>
            <a:r>
              <a:rPr lang="en-US" dirty="0">
                <a:solidFill>
                  <a:schemeClr val="bg1"/>
                </a:solidFill>
              </a:rPr>
              <a:t>IEEE </a:t>
            </a:r>
            <a:r>
              <a:rPr lang="en-US" dirty="0" err="1">
                <a:solidFill>
                  <a:schemeClr val="bg1"/>
                </a:solidFill>
              </a:rPr>
              <a:t>Nendica</a:t>
            </a:r>
            <a:r>
              <a:rPr lang="en-US" dirty="0">
                <a:solidFill>
                  <a:schemeClr val="bg1"/>
                </a:solidFill>
              </a:rPr>
              <a:t> Lossless Network white paper</a:t>
            </a:r>
          </a:p>
        </p:txBody>
      </p:sp>
      <p:sp>
        <p:nvSpPr>
          <p:cNvPr id="11" name="文本框 10"/>
          <p:cNvSpPr txBox="1"/>
          <p:nvPr/>
        </p:nvSpPr>
        <p:spPr>
          <a:xfrm>
            <a:off x="7624363" y="6069778"/>
            <a:ext cx="4226939" cy="369332"/>
          </a:xfrm>
          <a:prstGeom prst="rect">
            <a:avLst/>
          </a:prstGeom>
          <a:solidFill>
            <a:srgbClr val="00B0F0"/>
          </a:solidFill>
          <a:ln>
            <a:solidFill>
              <a:srgbClr val="00B0F0"/>
            </a:solidFill>
          </a:ln>
        </p:spPr>
        <p:txBody>
          <a:bodyPr wrap="square" rtlCol="0">
            <a:spAutoFit/>
          </a:bodyPr>
          <a:lstStyle/>
          <a:p>
            <a:pPr algn="ctr"/>
            <a:r>
              <a:rPr lang="en-US" altLang="zh-CN" dirty="0">
                <a:solidFill>
                  <a:schemeClr val="bg1"/>
                </a:solidFill>
              </a:rPr>
              <a:t>Three </a:t>
            </a:r>
            <a:r>
              <a:rPr lang="en-US" dirty="0">
                <a:solidFill>
                  <a:schemeClr val="bg1"/>
                </a:solidFill>
              </a:rPr>
              <a:t>ODCC </a:t>
            </a:r>
            <a:r>
              <a:rPr lang="en-US" altLang="zh-CN" dirty="0">
                <a:solidFill>
                  <a:schemeClr val="bg1"/>
                </a:solidFill>
              </a:rPr>
              <a:t>specifications</a:t>
            </a:r>
            <a:endParaRPr lang="en-US" dirty="0">
              <a:solidFill>
                <a:schemeClr val="bg1"/>
              </a:solidFill>
            </a:endParaRPr>
          </a:p>
        </p:txBody>
      </p:sp>
      <p:sp>
        <p:nvSpPr>
          <p:cNvPr id="9" name="矩形 8"/>
          <p:cNvSpPr/>
          <p:nvPr/>
        </p:nvSpPr>
        <p:spPr>
          <a:xfrm>
            <a:off x="7910553" y="2963807"/>
            <a:ext cx="2656135" cy="738664"/>
          </a:xfrm>
          <a:prstGeom prst="rect">
            <a:avLst/>
          </a:prstGeom>
          <a:solidFill>
            <a:schemeClr val="bg2">
              <a:lumMod val="90000"/>
            </a:schemeClr>
          </a:solidFill>
        </p:spPr>
        <p:txBody>
          <a:bodyPr wrap="square">
            <a:spAutoFit/>
          </a:bodyPr>
          <a:lstStyle/>
          <a:p>
            <a:pPr algn="ctr"/>
            <a:r>
              <a:rPr lang="en-US" altLang="zh-CN" sz="1400" dirty="0">
                <a:solidFill>
                  <a:srgbClr val="0066FF"/>
                </a:solidFill>
                <a:latin typeface="微软雅黑" panose="020B0503020204020204" pitchFamily="34" charset="-122"/>
                <a:ea typeface="微软雅黑" panose="020B0503020204020204" pitchFamily="34" charset="-122"/>
              </a:rPr>
              <a:t>Typical Scenario Testing Method for Lossless Network in Data Center </a:t>
            </a:r>
            <a:endParaRPr lang="en-US" sz="1400" dirty="0"/>
          </a:p>
        </p:txBody>
      </p:sp>
      <p:sp>
        <p:nvSpPr>
          <p:cNvPr id="14" name="矩形 13"/>
          <p:cNvSpPr/>
          <p:nvPr/>
        </p:nvSpPr>
        <p:spPr>
          <a:xfrm>
            <a:off x="8162568" y="4067116"/>
            <a:ext cx="2404121" cy="738664"/>
          </a:xfrm>
          <a:prstGeom prst="rect">
            <a:avLst/>
          </a:prstGeom>
          <a:solidFill>
            <a:schemeClr val="bg2"/>
          </a:solidFill>
        </p:spPr>
        <p:txBody>
          <a:bodyPr wrap="square">
            <a:spAutoFit/>
          </a:bodyPr>
          <a:lstStyle/>
          <a:p>
            <a:pPr algn="ctr"/>
            <a:r>
              <a:rPr lang="en-US" altLang="zh-CN" sz="1400" dirty="0">
                <a:solidFill>
                  <a:srgbClr val="0066FF"/>
                </a:solidFill>
                <a:latin typeface="微软雅黑" panose="020B0503020204020204" pitchFamily="34" charset="-122"/>
                <a:ea typeface="微软雅黑" panose="020B0503020204020204" pitchFamily="34" charset="-122"/>
              </a:rPr>
              <a:t>General Technical Requirements for Lossless Network in Data Center </a:t>
            </a:r>
            <a:endParaRPr lang="en-US" sz="1400" dirty="0"/>
          </a:p>
        </p:txBody>
      </p:sp>
      <p:sp>
        <p:nvSpPr>
          <p:cNvPr id="15" name="矩形 14"/>
          <p:cNvSpPr/>
          <p:nvPr/>
        </p:nvSpPr>
        <p:spPr>
          <a:xfrm>
            <a:off x="8294544" y="5127012"/>
            <a:ext cx="2632364" cy="523220"/>
          </a:xfrm>
          <a:prstGeom prst="rect">
            <a:avLst/>
          </a:prstGeom>
          <a:solidFill>
            <a:schemeClr val="bg2"/>
          </a:solidFill>
        </p:spPr>
        <p:txBody>
          <a:bodyPr wrap="square">
            <a:spAutoFit/>
          </a:bodyPr>
          <a:lstStyle/>
          <a:p>
            <a:pPr algn="ctr"/>
            <a:r>
              <a:rPr lang="en-US" altLang="zh-CN" sz="1400" dirty="0">
                <a:solidFill>
                  <a:srgbClr val="0066FF"/>
                </a:solidFill>
                <a:latin typeface="微软雅黑" panose="020B0503020204020204" pitchFamily="34" charset="-122"/>
                <a:ea typeface="微软雅黑" panose="020B0503020204020204" pitchFamily="34" charset="-122"/>
              </a:rPr>
              <a:t>Technology and Application White Paper</a:t>
            </a:r>
            <a:endParaRPr lang="en-US" sz="1400" dirty="0"/>
          </a:p>
        </p:txBody>
      </p:sp>
      <p:grpSp>
        <p:nvGrpSpPr>
          <p:cNvPr id="4" name="组合 3"/>
          <p:cNvGrpSpPr/>
          <p:nvPr/>
        </p:nvGrpSpPr>
        <p:grpSpPr>
          <a:xfrm>
            <a:off x="3806582" y="1198537"/>
            <a:ext cx="3188459" cy="4884916"/>
            <a:chOff x="2098354" y="1152713"/>
            <a:chExt cx="3188459" cy="4884916"/>
          </a:xfrm>
        </p:grpSpPr>
        <p:pic>
          <p:nvPicPr>
            <p:cNvPr id="2050" name="Picture 2" descr="C:\Users\s00384111\AppData\Roaming\eSpace_Desktop\UserData\s00384111\imagefiles\AB772228-B5E0-4112-99AB-8353CA02A4A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8354" y="1152713"/>
              <a:ext cx="3188459" cy="42961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00384111\AppData\Roaming\eSpace_Desktop\UserData\s00384111\imagefiles\C68BB9D4-0999-4ADF-979E-9F4C551C09FA.png"/>
            <p:cNvPicPr>
              <a:picLocks noChangeAspect="1" noChangeArrowheads="1"/>
            </p:cNvPicPr>
            <p:nvPr/>
          </p:nvPicPr>
          <p:blipFill rotWithShape="1">
            <a:blip r:embed="rId8">
              <a:extLst>
                <a:ext uri="{28A0092B-C50C-407E-A947-70E740481C1C}">
                  <a14:useLocalDpi xmlns:a14="http://schemas.microsoft.com/office/drawing/2010/main" val="0"/>
                </a:ext>
              </a:extLst>
            </a:blip>
            <a:srcRect t="2185"/>
            <a:stretch/>
          </p:blipFill>
          <p:spPr bwMode="auto">
            <a:xfrm>
              <a:off x="2184400" y="5412642"/>
              <a:ext cx="3036278" cy="6249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4455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4381500" y="1066800"/>
            <a:ext cx="6038850" cy="52197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0">
            <a:extLst>
              <a:ext uri="{FF2B5EF4-FFF2-40B4-BE49-F238E27FC236}">
                <a16:creationId xmlns:a16="http://schemas.microsoft.com/office/drawing/2014/main" id="{70C0638D-CF1E-4167-8426-DDD3627BF38A}"/>
              </a:ext>
            </a:extLst>
          </p:cNvPr>
          <p:cNvPicPr>
            <a:picLocks noChangeAspect="1"/>
          </p:cNvPicPr>
          <p:nvPr/>
        </p:nvPicPr>
        <p:blipFill>
          <a:blip r:embed="rId2"/>
          <a:stretch>
            <a:fillRect/>
          </a:stretch>
        </p:blipFill>
        <p:spPr>
          <a:xfrm>
            <a:off x="8190371" y="1995778"/>
            <a:ext cx="743211" cy="795096"/>
          </a:xfrm>
          <a:prstGeom prst="rect">
            <a:avLst/>
          </a:prstGeom>
        </p:spPr>
      </p:pic>
      <p:sp>
        <p:nvSpPr>
          <p:cNvPr id="2" name="标题 1">
            <a:extLst>
              <a:ext uri="{FF2B5EF4-FFF2-40B4-BE49-F238E27FC236}">
                <a16:creationId xmlns:a16="http://schemas.microsoft.com/office/drawing/2014/main" id="{398D6CE5-D606-47AA-A712-A7DBA39DC936}"/>
              </a:ext>
            </a:extLst>
          </p:cNvPr>
          <p:cNvSpPr>
            <a:spLocks noGrp="1"/>
          </p:cNvSpPr>
          <p:nvPr>
            <p:ph type="title" idx="4294967295"/>
          </p:nvPr>
        </p:nvSpPr>
        <p:spPr>
          <a:xfrm>
            <a:off x="186127" y="102897"/>
            <a:ext cx="10330137" cy="678730"/>
          </a:xfrm>
          <a:prstGeom prst="rect">
            <a:avLst/>
          </a:prstGeom>
        </p:spPr>
        <p:txBody>
          <a:bodyPr/>
          <a:lstStyle/>
          <a:p>
            <a:r>
              <a:rPr lang="en-US" altLang="zh-CN" b="1" dirty="0"/>
              <a:t>Participants of Lossless Network Tests</a:t>
            </a:r>
            <a:endParaRPr lang="zh-CN" altLang="en-US" b="1" dirty="0"/>
          </a:p>
        </p:txBody>
      </p:sp>
      <p:pic>
        <p:nvPicPr>
          <p:cNvPr id="4" name="图片 3">
            <a:extLst>
              <a:ext uri="{FF2B5EF4-FFF2-40B4-BE49-F238E27FC236}">
                <a16:creationId xmlns:a16="http://schemas.microsoft.com/office/drawing/2014/main" id="{225344DC-A1EC-4D35-88E7-7E0C397CB9E6}"/>
              </a:ext>
            </a:extLst>
          </p:cNvPr>
          <p:cNvPicPr>
            <a:picLocks noChangeAspect="1"/>
          </p:cNvPicPr>
          <p:nvPr/>
        </p:nvPicPr>
        <p:blipFill>
          <a:blip r:embed="rId3"/>
          <a:stretch>
            <a:fillRect/>
          </a:stretch>
        </p:blipFill>
        <p:spPr>
          <a:xfrm>
            <a:off x="5308523" y="3156162"/>
            <a:ext cx="987558" cy="825089"/>
          </a:xfrm>
          <a:prstGeom prst="rect">
            <a:avLst/>
          </a:prstGeom>
        </p:spPr>
      </p:pic>
      <p:pic>
        <p:nvPicPr>
          <p:cNvPr id="5" name="图片 4">
            <a:extLst>
              <a:ext uri="{FF2B5EF4-FFF2-40B4-BE49-F238E27FC236}">
                <a16:creationId xmlns:a16="http://schemas.microsoft.com/office/drawing/2014/main" id="{7BF3F798-726B-40DF-A31D-E48EF4A3E191}"/>
              </a:ext>
            </a:extLst>
          </p:cNvPr>
          <p:cNvPicPr>
            <a:picLocks noChangeAspect="1"/>
          </p:cNvPicPr>
          <p:nvPr/>
        </p:nvPicPr>
        <p:blipFill>
          <a:blip r:embed="rId4"/>
          <a:stretch>
            <a:fillRect/>
          </a:stretch>
        </p:blipFill>
        <p:spPr>
          <a:xfrm>
            <a:off x="5150522" y="4886739"/>
            <a:ext cx="1303561" cy="970586"/>
          </a:xfrm>
          <a:prstGeom prst="rect">
            <a:avLst/>
          </a:prstGeom>
        </p:spPr>
      </p:pic>
      <p:pic>
        <p:nvPicPr>
          <p:cNvPr id="6" name="图片 5">
            <a:extLst>
              <a:ext uri="{FF2B5EF4-FFF2-40B4-BE49-F238E27FC236}">
                <a16:creationId xmlns:a16="http://schemas.microsoft.com/office/drawing/2014/main" id="{A58E9A46-E161-4CD6-90F7-FDCD6A959B55}"/>
              </a:ext>
            </a:extLst>
          </p:cNvPr>
          <p:cNvPicPr>
            <a:picLocks noChangeAspect="1"/>
          </p:cNvPicPr>
          <p:nvPr/>
        </p:nvPicPr>
        <p:blipFill>
          <a:blip r:embed="rId5"/>
          <a:stretch>
            <a:fillRect/>
          </a:stretch>
        </p:blipFill>
        <p:spPr>
          <a:xfrm>
            <a:off x="7457841" y="3917566"/>
            <a:ext cx="2208271" cy="791495"/>
          </a:xfrm>
          <a:prstGeom prst="rect">
            <a:avLst/>
          </a:prstGeom>
        </p:spPr>
      </p:pic>
      <p:pic>
        <p:nvPicPr>
          <p:cNvPr id="7" name="图片 6">
            <a:extLst>
              <a:ext uri="{FF2B5EF4-FFF2-40B4-BE49-F238E27FC236}">
                <a16:creationId xmlns:a16="http://schemas.microsoft.com/office/drawing/2014/main" id="{4C1DC3F2-A913-490D-BA18-4ECBEC105D7D}"/>
              </a:ext>
            </a:extLst>
          </p:cNvPr>
          <p:cNvPicPr>
            <a:picLocks noChangeAspect="1"/>
          </p:cNvPicPr>
          <p:nvPr/>
        </p:nvPicPr>
        <p:blipFill>
          <a:blip r:embed="rId6"/>
          <a:stretch>
            <a:fillRect/>
          </a:stretch>
        </p:blipFill>
        <p:spPr>
          <a:xfrm>
            <a:off x="7286699" y="1356851"/>
            <a:ext cx="2550555" cy="638927"/>
          </a:xfrm>
          <a:prstGeom prst="rect">
            <a:avLst/>
          </a:prstGeom>
        </p:spPr>
      </p:pic>
      <p:pic>
        <p:nvPicPr>
          <p:cNvPr id="8" name="图片 7">
            <a:extLst>
              <a:ext uri="{FF2B5EF4-FFF2-40B4-BE49-F238E27FC236}">
                <a16:creationId xmlns:a16="http://schemas.microsoft.com/office/drawing/2014/main" id="{BCA8762B-5577-437C-9918-551172B7901D}"/>
              </a:ext>
            </a:extLst>
          </p:cNvPr>
          <p:cNvPicPr>
            <a:picLocks noChangeAspect="1"/>
          </p:cNvPicPr>
          <p:nvPr/>
        </p:nvPicPr>
        <p:blipFill>
          <a:blip r:embed="rId7"/>
          <a:stretch>
            <a:fillRect/>
          </a:stretch>
        </p:blipFill>
        <p:spPr>
          <a:xfrm>
            <a:off x="7778435" y="4801776"/>
            <a:ext cx="1567082" cy="1033977"/>
          </a:xfrm>
          <a:prstGeom prst="rect">
            <a:avLst/>
          </a:prstGeom>
        </p:spPr>
      </p:pic>
      <p:pic>
        <p:nvPicPr>
          <p:cNvPr id="9" name="图片 8">
            <a:extLst>
              <a:ext uri="{FF2B5EF4-FFF2-40B4-BE49-F238E27FC236}">
                <a16:creationId xmlns:a16="http://schemas.microsoft.com/office/drawing/2014/main" id="{070FABB0-328B-4FCE-94EA-49A8BE1817FF}"/>
              </a:ext>
            </a:extLst>
          </p:cNvPr>
          <p:cNvPicPr>
            <a:picLocks noChangeAspect="1"/>
          </p:cNvPicPr>
          <p:nvPr/>
        </p:nvPicPr>
        <p:blipFill>
          <a:blip r:embed="rId8"/>
          <a:stretch>
            <a:fillRect/>
          </a:stretch>
        </p:blipFill>
        <p:spPr>
          <a:xfrm>
            <a:off x="4975373" y="2390548"/>
            <a:ext cx="1653858" cy="598005"/>
          </a:xfrm>
          <a:prstGeom prst="rect">
            <a:avLst/>
          </a:prstGeom>
        </p:spPr>
      </p:pic>
      <p:pic>
        <p:nvPicPr>
          <p:cNvPr id="10" name="图片 9">
            <a:extLst>
              <a:ext uri="{FF2B5EF4-FFF2-40B4-BE49-F238E27FC236}">
                <a16:creationId xmlns:a16="http://schemas.microsoft.com/office/drawing/2014/main" id="{BF9F07AA-9FEC-445B-B54A-E52F8D948BD5}"/>
              </a:ext>
            </a:extLst>
          </p:cNvPr>
          <p:cNvPicPr>
            <a:picLocks noChangeAspect="1"/>
          </p:cNvPicPr>
          <p:nvPr/>
        </p:nvPicPr>
        <p:blipFill>
          <a:blip r:embed="rId9"/>
          <a:stretch>
            <a:fillRect/>
          </a:stretch>
        </p:blipFill>
        <p:spPr>
          <a:xfrm>
            <a:off x="5057103" y="1474829"/>
            <a:ext cx="1490398" cy="748110"/>
          </a:xfrm>
          <a:prstGeom prst="rect">
            <a:avLst/>
          </a:prstGeom>
        </p:spPr>
      </p:pic>
      <p:pic>
        <p:nvPicPr>
          <p:cNvPr id="12" name="图片 11">
            <a:extLst>
              <a:ext uri="{FF2B5EF4-FFF2-40B4-BE49-F238E27FC236}">
                <a16:creationId xmlns:a16="http://schemas.microsoft.com/office/drawing/2014/main" id="{1812C6FA-1883-43E0-9025-34E05CEE395D}"/>
              </a:ext>
            </a:extLst>
          </p:cNvPr>
          <p:cNvPicPr>
            <a:picLocks noChangeAspect="1"/>
          </p:cNvPicPr>
          <p:nvPr/>
        </p:nvPicPr>
        <p:blipFill>
          <a:blip r:embed="rId10"/>
          <a:stretch>
            <a:fillRect/>
          </a:stretch>
        </p:blipFill>
        <p:spPr>
          <a:xfrm>
            <a:off x="8136465" y="2959622"/>
            <a:ext cx="851023" cy="789196"/>
          </a:xfrm>
          <a:prstGeom prst="rect">
            <a:avLst/>
          </a:prstGeom>
        </p:spPr>
      </p:pic>
      <p:pic>
        <p:nvPicPr>
          <p:cNvPr id="3" name="图片 2">
            <a:extLst>
              <a:ext uri="{FF2B5EF4-FFF2-40B4-BE49-F238E27FC236}">
                <a16:creationId xmlns:a16="http://schemas.microsoft.com/office/drawing/2014/main" id="{678B723D-54FC-459C-BF29-6C166D692456}"/>
              </a:ext>
            </a:extLst>
          </p:cNvPr>
          <p:cNvPicPr>
            <a:picLocks noChangeAspect="1"/>
          </p:cNvPicPr>
          <p:nvPr/>
        </p:nvPicPr>
        <p:blipFill>
          <a:blip r:embed="rId11"/>
          <a:stretch>
            <a:fillRect/>
          </a:stretch>
        </p:blipFill>
        <p:spPr>
          <a:xfrm>
            <a:off x="5160748" y="4148860"/>
            <a:ext cx="1283108" cy="570270"/>
          </a:xfrm>
          <a:prstGeom prst="rect">
            <a:avLst/>
          </a:prstGeom>
        </p:spPr>
      </p:pic>
      <p:sp>
        <p:nvSpPr>
          <p:cNvPr id="15" name="右箭头 14"/>
          <p:cNvSpPr/>
          <p:nvPr/>
        </p:nvSpPr>
        <p:spPr>
          <a:xfrm>
            <a:off x="3000263" y="3240193"/>
            <a:ext cx="981075" cy="657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a:extLst>
              <a:ext uri="{FF2B5EF4-FFF2-40B4-BE49-F238E27FC236}">
                <a16:creationId xmlns:a16="http://schemas.microsoft.com/office/drawing/2014/main" id="{86472504-5992-4112-B3D3-C370090CE4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8432" y="2192728"/>
            <a:ext cx="2635834" cy="2677903"/>
          </a:xfrm>
          <a:prstGeom prst="rect">
            <a:avLst/>
          </a:prstGeom>
        </p:spPr>
      </p:pic>
    </p:spTree>
    <p:extLst>
      <p:ext uri="{BB962C8B-B14F-4D97-AF65-F5344CB8AC3E}">
        <p14:creationId xmlns:p14="http://schemas.microsoft.com/office/powerpoint/2010/main" val="28056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814567-1DEA-4084-8F8C-880204FE5467}"/>
              </a:ext>
            </a:extLst>
          </p:cNvPr>
          <p:cNvSpPr>
            <a:spLocks noGrp="1"/>
          </p:cNvSpPr>
          <p:nvPr>
            <p:ph type="title" idx="4294967295"/>
          </p:nvPr>
        </p:nvSpPr>
        <p:spPr>
          <a:xfrm>
            <a:off x="186127" y="103695"/>
            <a:ext cx="8618508" cy="678730"/>
          </a:xfrm>
          <a:prstGeom prst="rect">
            <a:avLst/>
          </a:prstGeom>
        </p:spPr>
        <p:txBody>
          <a:bodyPr/>
          <a:lstStyle/>
          <a:p>
            <a:r>
              <a:rPr lang="en-US" altLang="zh-CN" b="1" dirty="0"/>
              <a:t>Lossless Network tests for HPC</a:t>
            </a:r>
            <a:endParaRPr lang="zh-CN" altLang="en-US" b="1" dirty="0"/>
          </a:p>
        </p:txBody>
      </p:sp>
      <p:sp>
        <p:nvSpPr>
          <p:cNvPr id="3" name="矩形 2">
            <a:extLst>
              <a:ext uri="{FF2B5EF4-FFF2-40B4-BE49-F238E27FC236}">
                <a16:creationId xmlns:a16="http://schemas.microsoft.com/office/drawing/2014/main" id="{57E41B4B-456A-4CA5-A05E-EC5B0B3EDCBC}"/>
              </a:ext>
            </a:extLst>
          </p:cNvPr>
          <p:cNvSpPr/>
          <p:nvPr/>
        </p:nvSpPr>
        <p:spPr>
          <a:xfrm>
            <a:off x="287727" y="1052519"/>
            <a:ext cx="4788490" cy="646331"/>
          </a:xfrm>
          <a:prstGeom prst="rect">
            <a:avLst/>
          </a:prstGeom>
        </p:spPr>
        <p:txBody>
          <a:bodyPr wrap="none">
            <a:spAutoFit/>
          </a:bodyPr>
          <a:lstStyle/>
          <a:p>
            <a:r>
              <a:rPr lang="en-US" altLang="zh-CN" kern="0" dirty="0">
                <a:latin typeface="Arial" panose="020B0604020202020204" pitchFamily="34" charset="0"/>
                <a:ea typeface="微软雅黑" panose="020B0503020204020204" pitchFamily="34" charset="-122"/>
                <a:cs typeface="Arial" panose="020B0604020202020204" pitchFamily="34" charset="0"/>
              </a:rPr>
              <a:t>Test1</a:t>
            </a:r>
            <a:r>
              <a:rPr lang="zh-CN" altLang="zh-CN" kern="0" dirty="0">
                <a:latin typeface="Arial" panose="020B0604020202020204" pitchFamily="34" charset="0"/>
                <a:ea typeface="微软雅黑" panose="020B0503020204020204" pitchFamily="34" charset="-122"/>
                <a:cs typeface="Arial" panose="020B0604020202020204" pitchFamily="34" charset="0"/>
              </a:rPr>
              <a:t>：</a:t>
            </a:r>
            <a:r>
              <a:rPr lang="en-US" altLang="zh-CN" kern="0" dirty="0">
                <a:latin typeface="Arial" panose="020B0604020202020204" pitchFamily="34" charset="0"/>
                <a:ea typeface="微软雅黑" panose="020B0503020204020204" pitchFamily="34" charset="-122"/>
                <a:cs typeface="Arial" panose="020B0604020202020204" pitchFamily="34" charset="0"/>
              </a:rPr>
              <a:t>Lossless Network VS. IB</a:t>
            </a:r>
          </a:p>
          <a:p>
            <a:r>
              <a:rPr lang="en-US" altLang="zh-CN" kern="0" dirty="0">
                <a:latin typeface="Arial" panose="020B0604020202020204" pitchFamily="34" charset="0"/>
                <a:ea typeface="微软雅黑" panose="020B0503020204020204" pitchFamily="34" charset="-122"/>
                <a:cs typeface="Arial" panose="020B0604020202020204" pitchFamily="34" charset="0"/>
              </a:rPr>
              <a:t>Test2</a:t>
            </a:r>
            <a:r>
              <a:rPr lang="zh-CN" altLang="en-US" kern="0" dirty="0">
                <a:latin typeface="Arial" panose="020B0604020202020204" pitchFamily="34" charset="0"/>
                <a:ea typeface="微软雅黑" panose="020B0503020204020204" pitchFamily="34" charset="-122"/>
                <a:cs typeface="Arial" panose="020B0604020202020204" pitchFamily="34" charset="0"/>
              </a:rPr>
              <a:t>：</a:t>
            </a:r>
            <a:r>
              <a:rPr lang="en-US" altLang="zh-CN" kern="0" dirty="0">
                <a:latin typeface="Arial" panose="020B0604020202020204" pitchFamily="34" charset="0"/>
                <a:ea typeface="微软雅黑" panose="020B0503020204020204" pitchFamily="34" charset="-122"/>
                <a:cs typeface="Arial" panose="020B0604020202020204" pitchFamily="34" charset="0"/>
              </a:rPr>
              <a:t>Lossless Network VS. Traditional Eth</a:t>
            </a:r>
            <a:endParaRPr lang="zh-CN" altLang="en-US"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0404179F-A74D-44E1-A83F-5CA225500AB8}"/>
              </a:ext>
            </a:extLst>
          </p:cNvPr>
          <p:cNvSpPr>
            <a:spLocks noChangeArrowheads="1"/>
          </p:cNvSpPr>
          <p:nvPr/>
        </p:nvSpPr>
        <p:spPr bwMode="auto">
          <a:xfrm>
            <a:off x="186127" y="18004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a:extLst>
              <a:ext uri="{FF2B5EF4-FFF2-40B4-BE49-F238E27FC236}">
                <a16:creationId xmlns:a16="http://schemas.microsoft.com/office/drawing/2014/main" id="{C211DB49-AD78-4BBD-B349-AD86DA67A1F1}"/>
              </a:ext>
            </a:extLst>
          </p:cNvPr>
          <p:cNvGraphicFramePr>
            <a:graphicFrameLocks noChangeAspect="1"/>
          </p:cNvGraphicFramePr>
          <p:nvPr>
            <p:extLst>
              <p:ext uri="{D42A27DB-BD31-4B8C-83A1-F6EECF244321}">
                <p14:modId xmlns:p14="http://schemas.microsoft.com/office/powerpoint/2010/main" val="2137264523"/>
              </p:ext>
            </p:extLst>
          </p:nvPr>
        </p:nvGraphicFramePr>
        <p:xfrm>
          <a:off x="186127" y="1800459"/>
          <a:ext cx="5270500" cy="4394200"/>
        </p:xfrm>
        <a:graphic>
          <a:graphicData uri="http://schemas.openxmlformats.org/presentationml/2006/ole">
            <mc:AlternateContent xmlns:mc="http://schemas.openxmlformats.org/markup-compatibility/2006">
              <mc:Choice xmlns:v="urn:schemas-microsoft-com:vml" Requires="v">
                <p:oleObj spid="_x0000_s1130" name="BMP 图像" r:id="rId4" imgW="7980952" imgH="6657143" progId="Paint.Picture">
                  <p:embed/>
                </p:oleObj>
              </mc:Choice>
              <mc:Fallback>
                <p:oleObj name="BMP 图像" r:id="rId4" imgW="7980952" imgH="665714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127" y="1800459"/>
                        <a:ext cx="5270500" cy="439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5">
            <a:extLst>
              <a:ext uri="{FF2B5EF4-FFF2-40B4-BE49-F238E27FC236}">
                <a16:creationId xmlns:a16="http://schemas.microsoft.com/office/drawing/2014/main" id="{7CFC3E8B-BADE-4226-B24E-1461D3FA50B2}"/>
              </a:ext>
            </a:extLst>
          </p:cNvPr>
          <p:cNvSpPr/>
          <p:nvPr/>
        </p:nvSpPr>
        <p:spPr>
          <a:xfrm>
            <a:off x="5456626" y="909300"/>
            <a:ext cx="6735373" cy="5469702"/>
          </a:xfrm>
          <a:prstGeom prst="rect">
            <a:avLst/>
          </a:prstGeom>
        </p:spPr>
        <p:txBody>
          <a:bodyPr wrap="square">
            <a:spAutoFit/>
          </a:bodyPr>
          <a:lstStyle/>
          <a:p>
            <a:pPr>
              <a:lnSpc>
                <a:spcPct val="115000"/>
              </a:lnSpc>
              <a:spcAft>
                <a:spcPts val="1000"/>
              </a:spcAft>
            </a:pPr>
            <a:r>
              <a:rPr lang="en-US" altLang="zh-CN" sz="1600" dirty="0">
                <a:latin typeface="Arial" panose="020B0604020202020204" pitchFamily="34" charset="0"/>
                <a:ea typeface="微软雅黑" panose="020B0503020204020204" pitchFamily="34" charset="-122"/>
                <a:cs typeface="Arial" panose="020B0604020202020204" pitchFamily="34" charset="0"/>
              </a:rPr>
              <a:t>Test steps:           </a:t>
            </a:r>
          </a:p>
          <a:p>
            <a:pPr>
              <a:lnSpc>
                <a:spcPct val="115000"/>
              </a:lnSpc>
              <a:spcAft>
                <a:spcPts val="1000"/>
              </a:spcAft>
            </a:pPr>
            <a:r>
              <a:rPr lang="en-US" altLang="zh-CN" sz="1600" dirty="0">
                <a:latin typeface="Arial" panose="020B0604020202020204" pitchFamily="34" charset="0"/>
                <a:ea typeface="微软雅黑" panose="020B0503020204020204" pitchFamily="34" charset="-122"/>
                <a:cs typeface="Arial" panose="020B0604020202020204" pitchFamily="34" charset="0"/>
              </a:rPr>
              <a:t>1</a:t>
            </a:r>
            <a:r>
              <a:rPr lang="zh-CN" altLang="en-US" sz="1600" dirty="0">
                <a:latin typeface="Arial" panose="020B0604020202020204" pitchFamily="34" charset="0"/>
                <a:ea typeface="微软雅黑" panose="020B0503020204020204" pitchFamily="34" charset="-122"/>
                <a:cs typeface="Arial" panose="020B0604020202020204" pitchFamily="34" charset="0"/>
              </a:rPr>
              <a:t>、</a:t>
            </a:r>
            <a:r>
              <a:rPr lang="en-US" altLang="zh-CN" sz="1600" dirty="0">
                <a:latin typeface="Arial" panose="020B0604020202020204" pitchFamily="34" charset="0"/>
                <a:ea typeface="微软雅黑" panose="020B0503020204020204" pitchFamily="34" charset="-122"/>
                <a:cs typeface="Arial" panose="020B0604020202020204" pitchFamily="34" charset="0"/>
              </a:rPr>
              <a:t>Install </a:t>
            </a:r>
            <a:r>
              <a:rPr lang="en-US" altLang="zh-CN" sz="1600" dirty="0" err="1">
                <a:latin typeface="Arial" panose="020B0604020202020204" pitchFamily="34" charset="0"/>
                <a:ea typeface="微软雅黑" panose="020B0503020204020204" pitchFamily="34" charset="-122"/>
                <a:cs typeface="Arial" panose="020B0604020202020204" pitchFamily="34" charset="0"/>
              </a:rPr>
              <a:t>OpenFoam</a:t>
            </a:r>
            <a:r>
              <a:rPr lang="en-US" altLang="zh-CN" sz="1600" dirty="0">
                <a:latin typeface="Arial" panose="020B0604020202020204" pitchFamily="34" charset="0"/>
                <a:ea typeface="微软雅黑" panose="020B0503020204020204" pitchFamily="34" charset="-122"/>
                <a:cs typeface="Arial" panose="020B0604020202020204" pitchFamily="34" charset="0"/>
              </a:rPr>
              <a:t> (version V1606+) and OFED (version 3.4-1.0.0.0) on each server (Huawei 2288 v3, operating system redhat7.1), and configure all nodes to log in without password.            </a:t>
            </a:r>
          </a:p>
          <a:p>
            <a:pPr>
              <a:lnSpc>
                <a:spcPct val="115000"/>
              </a:lnSpc>
              <a:spcAft>
                <a:spcPts val="1000"/>
              </a:spcAft>
            </a:pPr>
            <a:r>
              <a:rPr lang="en-US" altLang="zh-CN" sz="1600" dirty="0">
                <a:latin typeface="Arial" panose="020B0604020202020204" pitchFamily="34" charset="0"/>
                <a:ea typeface="微软雅黑" panose="020B0503020204020204" pitchFamily="34" charset="-122"/>
                <a:cs typeface="Arial" panose="020B0604020202020204" pitchFamily="34" charset="0"/>
              </a:rPr>
              <a:t>2</a:t>
            </a:r>
            <a:r>
              <a:rPr lang="zh-CN" altLang="en-US" sz="1600" dirty="0">
                <a:latin typeface="Arial" panose="020B0604020202020204" pitchFamily="34" charset="0"/>
                <a:ea typeface="微软雅黑" panose="020B0503020204020204" pitchFamily="34" charset="-122"/>
                <a:cs typeface="Arial" panose="020B0604020202020204" pitchFamily="34" charset="0"/>
              </a:rPr>
              <a:t>、</a:t>
            </a:r>
            <a:r>
              <a:rPr lang="en-US" altLang="zh-CN" sz="1600" dirty="0">
                <a:latin typeface="Arial" panose="020B0604020202020204" pitchFamily="34" charset="0"/>
                <a:ea typeface="微软雅黑" panose="020B0503020204020204" pitchFamily="34" charset="-122"/>
                <a:cs typeface="Arial" panose="020B0604020202020204" pitchFamily="34" charset="0"/>
              </a:rPr>
              <a:t>Select one server as master (the leftmost one in the figure above) and the other servers as slave. IB network, lossless network and traditional Ethernet network are respectively configured. The IB and lossless networking configurations for 16 sets are as follows.            </a:t>
            </a:r>
          </a:p>
          <a:p>
            <a:pPr>
              <a:lnSpc>
                <a:spcPct val="115000"/>
              </a:lnSpc>
              <a:spcAft>
                <a:spcPts val="1000"/>
              </a:spcAft>
            </a:pPr>
            <a:r>
              <a:rPr lang="en-US" altLang="zh-CN" sz="1600" dirty="0">
                <a:latin typeface="Arial" panose="020B0604020202020204" pitchFamily="34" charset="0"/>
                <a:ea typeface="微软雅黑" panose="020B0503020204020204" pitchFamily="34" charset="-122"/>
                <a:cs typeface="Arial" panose="020B0604020202020204" pitchFamily="34" charset="0"/>
              </a:rPr>
              <a:t>3</a:t>
            </a:r>
            <a:r>
              <a:rPr lang="zh-CN" altLang="en-US" sz="1600" dirty="0">
                <a:latin typeface="Arial" panose="020B0604020202020204" pitchFamily="34" charset="0"/>
                <a:ea typeface="微软雅黑" panose="020B0503020204020204" pitchFamily="34" charset="-122"/>
                <a:cs typeface="Arial" panose="020B0604020202020204" pitchFamily="34" charset="0"/>
              </a:rPr>
              <a:t>、</a:t>
            </a:r>
            <a:r>
              <a:rPr lang="en-US" altLang="zh-CN" sz="1600" dirty="0">
                <a:latin typeface="Arial" panose="020B0604020202020204" pitchFamily="34" charset="0"/>
                <a:ea typeface="微软雅黑" panose="020B0503020204020204" pitchFamily="34" charset="-122"/>
                <a:cs typeface="Arial" panose="020B0604020202020204" pitchFamily="34" charset="0"/>
              </a:rPr>
              <a:t>Pre-execution processing;            </a:t>
            </a:r>
          </a:p>
          <a:p>
            <a:pPr>
              <a:lnSpc>
                <a:spcPct val="115000"/>
              </a:lnSpc>
              <a:spcAft>
                <a:spcPts val="1000"/>
              </a:spcAft>
            </a:pPr>
            <a:r>
              <a:rPr lang="en-US" altLang="zh-CN" sz="1600" dirty="0">
                <a:latin typeface="Arial" panose="020B0604020202020204" pitchFamily="34" charset="0"/>
                <a:ea typeface="微软雅黑" panose="020B0503020204020204" pitchFamily="34" charset="-122"/>
                <a:cs typeface="Arial" panose="020B0604020202020204" pitchFamily="34" charset="0"/>
              </a:rPr>
              <a:t>     Execute. / run 1. </a:t>
            </a:r>
            <a:r>
              <a:rPr lang="en-US" altLang="zh-CN" sz="1600" dirty="0" err="1">
                <a:latin typeface="Arial" panose="020B0604020202020204" pitchFamily="34" charset="0"/>
                <a:ea typeface="微软雅黑" panose="020B0503020204020204" pitchFamily="34" charset="-122"/>
                <a:cs typeface="Arial" panose="020B0604020202020204" pitchFamily="34" charset="0"/>
              </a:rPr>
              <a:t>sh</a:t>
            </a:r>
            <a:r>
              <a:rPr lang="en-US" altLang="zh-CN" sz="1600" dirty="0">
                <a:latin typeface="Arial" panose="020B0604020202020204" pitchFamily="34" charset="0"/>
                <a:ea typeface="微软雅黑" panose="020B0503020204020204" pitchFamily="34" charset="-122"/>
                <a:cs typeface="Arial" panose="020B0604020202020204" pitchFamily="34" charset="0"/>
              </a:rPr>
              <a:t> on Master to complete preprocessing.           </a:t>
            </a:r>
          </a:p>
          <a:p>
            <a:pPr>
              <a:lnSpc>
                <a:spcPct val="115000"/>
              </a:lnSpc>
              <a:spcAft>
                <a:spcPts val="1000"/>
              </a:spcAft>
            </a:pPr>
            <a:r>
              <a:rPr lang="en-US" altLang="zh-CN" sz="1600" dirty="0">
                <a:latin typeface="Arial" panose="020B0604020202020204" pitchFamily="34" charset="0"/>
                <a:ea typeface="微软雅黑" panose="020B0503020204020204" pitchFamily="34" charset="-122"/>
                <a:cs typeface="Arial" panose="020B0604020202020204" pitchFamily="34" charset="0"/>
              </a:rPr>
              <a:t>4</a:t>
            </a:r>
            <a:r>
              <a:rPr lang="zh-CN" altLang="en-US" sz="1600" dirty="0">
                <a:latin typeface="Arial" panose="020B0604020202020204" pitchFamily="34" charset="0"/>
                <a:ea typeface="微软雅黑" panose="020B0503020204020204" pitchFamily="34" charset="-122"/>
                <a:cs typeface="Arial" panose="020B0604020202020204" pitchFamily="34" charset="0"/>
              </a:rPr>
              <a:t>、</a:t>
            </a:r>
            <a:r>
              <a:rPr lang="en-US" altLang="zh-CN" sz="1600" dirty="0">
                <a:latin typeface="Arial" panose="020B0604020202020204" pitchFamily="34" charset="0"/>
                <a:ea typeface="微软雅黑" panose="020B0503020204020204" pitchFamily="34" charset="-122"/>
                <a:cs typeface="Arial" panose="020B0604020202020204" pitchFamily="34" charset="0"/>
              </a:rPr>
              <a:t>Perform operations;            </a:t>
            </a:r>
          </a:p>
          <a:p>
            <a:pPr>
              <a:lnSpc>
                <a:spcPct val="115000"/>
              </a:lnSpc>
              <a:spcAft>
                <a:spcPts val="1000"/>
              </a:spcAft>
            </a:pPr>
            <a:r>
              <a:rPr lang="en-US" altLang="zh-CN" sz="1600" dirty="0">
                <a:latin typeface="Arial" panose="020B0604020202020204" pitchFamily="34" charset="0"/>
                <a:ea typeface="微软雅黑" panose="020B0503020204020204" pitchFamily="34" charset="-122"/>
                <a:cs typeface="Arial" panose="020B0604020202020204" pitchFamily="34" charset="0"/>
              </a:rPr>
              <a:t>     Execute. / run 2. </a:t>
            </a:r>
            <a:r>
              <a:rPr lang="en-US" altLang="zh-CN" sz="1600" dirty="0" err="1">
                <a:latin typeface="Arial" panose="020B0604020202020204" pitchFamily="34" charset="0"/>
                <a:ea typeface="微软雅黑" panose="020B0503020204020204" pitchFamily="34" charset="-122"/>
                <a:cs typeface="Arial" panose="020B0604020202020204" pitchFamily="34" charset="0"/>
              </a:rPr>
              <a:t>sh</a:t>
            </a:r>
            <a:r>
              <a:rPr lang="en-US" altLang="zh-CN" sz="1600" dirty="0">
                <a:latin typeface="Arial" panose="020B0604020202020204" pitchFamily="34" charset="0"/>
                <a:ea typeface="微软雅黑" panose="020B0503020204020204" pitchFamily="34" charset="-122"/>
                <a:cs typeface="Arial" panose="020B0604020202020204" pitchFamily="34" charset="0"/>
              </a:rPr>
              <a:t> on Master for parallel computing            </a:t>
            </a:r>
          </a:p>
          <a:p>
            <a:pPr>
              <a:lnSpc>
                <a:spcPct val="115000"/>
              </a:lnSpc>
              <a:spcAft>
                <a:spcPts val="1000"/>
              </a:spcAft>
            </a:pPr>
            <a:r>
              <a:rPr lang="en-US" altLang="zh-CN" sz="1600" dirty="0">
                <a:latin typeface="Arial" panose="020B0604020202020204" pitchFamily="34" charset="0"/>
                <a:ea typeface="微软雅黑" panose="020B0503020204020204" pitchFamily="34" charset="-122"/>
                <a:cs typeface="Arial" panose="020B0604020202020204" pitchFamily="34" charset="0"/>
              </a:rPr>
              <a:t>5</a:t>
            </a:r>
            <a:r>
              <a:rPr lang="zh-CN" altLang="en-US" sz="1600" dirty="0">
                <a:latin typeface="Arial" panose="020B0604020202020204" pitchFamily="34" charset="0"/>
                <a:ea typeface="微软雅黑" panose="020B0503020204020204" pitchFamily="34" charset="-122"/>
                <a:cs typeface="Arial" panose="020B0604020202020204" pitchFamily="34" charset="0"/>
              </a:rPr>
              <a:t>、</a:t>
            </a:r>
            <a:r>
              <a:rPr lang="en-US" altLang="zh-CN" sz="1600" dirty="0">
                <a:latin typeface="Arial" panose="020B0604020202020204" pitchFamily="34" charset="0"/>
                <a:ea typeface="微软雅黑" panose="020B0503020204020204" pitchFamily="34" charset="-122"/>
                <a:cs typeface="Arial" panose="020B0604020202020204" pitchFamily="34" charset="0"/>
              </a:rPr>
              <a:t>Record execution time</a:t>
            </a:r>
          </a:p>
          <a:p>
            <a:pPr>
              <a:lnSpc>
                <a:spcPct val="115000"/>
              </a:lnSpc>
              <a:spcAft>
                <a:spcPts val="1000"/>
              </a:spcAft>
            </a:pPr>
            <a:r>
              <a:rPr lang="en-US" altLang="zh-CN" sz="1600" dirty="0">
                <a:latin typeface="Arial" panose="020B0604020202020204" pitchFamily="34" charset="0"/>
                <a:cs typeface="Arial" panose="020B0604020202020204" pitchFamily="34" charset="0"/>
              </a:rPr>
              <a:t>Expected results: </a:t>
            </a:r>
          </a:p>
          <a:p>
            <a:pPr>
              <a:lnSpc>
                <a:spcPct val="115000"/>
              </a:lnSpc>
              <a:spcAft>
                <a:spcPts val="1000"/>
              </a:spcAft>
            </a:pPr>
            <a:r>
              <a:rPr lang="en-US" altLang="zh-CN" sz="1600" dirty="0">
                <a:latin typeface="Arial" panose="020B0604020202020204" pitchFamily="34" charset="0"/>
                <a:cs typeface="Arial" panose="020B0604020202020204" pitchFamily="34" charset="0"/>
              </a:rPr>
              <a:t>There was no packet loss and the task completion time was comparable.</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94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6127" y="103695"/>
            <a:ext cx="8618508" cy="678730"/>
          </a:xfrm>
          <a:prstGeom prst="rect">
            <a:avLst/>
          </a:prstGeom>
        </p:spPr>
        <p:txBody>
          <a:bodyPr/>
          <a:lstStyle/>
          <a:p>
            <a:r>
              <a:rPr lang="en-US" altLang="zh-CN" b="1" dirty="0"/>
              <a:t>Test Results</a:t>
            </a:r>
            <a:endParaRPr lang="en-US" b="1" dirty="0"/>
          </a:p>
        </p:txBody>
      </p:sp>
      <p:grpSp>
        <p:nvGrpSpPr>
          <p:cNvPr id="5" name="组合 4"/>
          <p:cNvGrpSpPr/>
          <p:nvPr/>
        </p:nvGrpSpPr>
        <p:grpSpPr>
          <a:xfrm>
            <a:off x="636633" y="1151887"/>
            <a:ext cx="10711188" cy="4448796"/>
            <a:chOff x="747469" y="1421762"/>
            <a:chExt cx="10711188" cy="4448796"/>
          </a:xfrm>
        </p:grpSpPr>
        <p:pic>
          <p:nvPicPr>
            <p:cNvPr id="3074" name="Picture 2" descr="C:\Users\s00384111\AppData\Roaming\eSpace_Desktop\UserData\s00384111\imagefiles\AD65A35E-1CD8-4354-BE21-EA103E21E6C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69" y="1440234"/>
              <a:ext cx="10711188" cy="44303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00384111\AppData\Roaming\eSpace_Desktop\UserData\s00384111\imagefiles\897EDBCA-8FB3-4B21-874F-3FEBF29E1FF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490" y="1421762"/>
              <a:ext cx="410710" cy="38296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文本框 5"/>
          <p:cNvSpPr txBox="1"/>
          <p:nvPr/>
        </p:nvSpPr>
        <p:spPr>
          <a:xfrm>
            <a:off x="1311565" y="5904057"/>
            <a:ext cx="9744362" cy="369332"/>
          </a:xfrm>
          <a:prstGeom prst="rect">
            <a:avLst/>
          </a:prstGeom>
          <a:solidFill>
            <a:srgbClr val="00B0F0"/>
          </a:solidFill>
          <a:ln>
            <a:solidFill>
              <a:srgbClr val="00B0F0"/>
            </a:solidFill>
          </a:ln>
        </p:spPr>
        <p:txBody>
          <a:bodyPr wrap="square" rtlCol="0">
            <a:spAutoFit/>
          </a:bodyPr>
          <a:lstStyle/>
          <a:p>
            <a:pPr algn="ctr"/>
            <a:r>
              <a:rPr lang="en-US" dirty="0">
                <a:solidFill>
                  <a:schemeClr val="bg1"/>
                </a:solidFill>
              </a:rPr>
              <a:t>0 </a:t>
            </a:r>
            <a:r>
              <a:rPr lang="en-US" altLang="zh-CN" dirty="0">
                <a:solidFill>
                  <a:schemeClr val="bg1"/>
                </a:solidFill>
              </a:rPr>
              <a:t>packet loss, the lossless network helps HPC JCT reduced by 31% than traditional Eth, equal to IB</a:t>
            </a:r>
            <a:endParaRPr lang="en-US" dirty="0">
              <a:solidFill>
                <a:schemeClr val="bg1"/>
              </a:solidFill>
            </a:endParaRPr>
          </a:p>
        </p:txBody>
      </p:sp>
    </p:spTree>
    <p:extLst>
      <p:ext uri="{BB962C8B-B14F-4D97-AF65-F5344CB8AC3E}">
        <p14:creationId xmlns:p14="http://schemas.microsoft.com/office/powerpoint/2010/main" val="49022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6F8A04-4AA7-4964-88D9-ACB96F1540F4}"/>
              </a:ext>
            </a:extLst>
          </p:cNvPr>
          <p:cNvSpPr>
            <a:spLocks noGrp="1"/>
          </p:cNvSpPr>
          <p:nvPr>
            <p:ph type="title" idx="4294967295"/>
          </p:nvPr>
        </p:nvSpPr>
        <p:spPr>
          <a:xfrm>
            <a:off x="243277" y="103695"/>
            <a:ext cx="9982442" cy="678730"/>
          </a:xfrm>
          <a:prstGeom prst="rect">
            <a:avLst/>
          </a:prstGeom>
        </p:spPr>
        <p:txBody>
          <a:bodyPr/>
          <a:lstStyle/>
          <a:p>
            <a:r>
              <a:rPr lang="en-US" altLang="zh-CN" b="1" dirty="0"/>
              <a:t>Lossless Network tests for </a:t>
            </a:r>
            <a:r>
              <a:rPr lang="en-US" altLang="zh-CN" b="1" dirty="0" err="1"/>
              <a:t>NVMe</a:t>
            </a:r>
            <a:r>
              <a:rPr lang="en-US" altLang="zh-CN" b="1" dirty="0"/>
              <a:t> over Fabric</a:t>
            </a:r>
            <a:endParaRPr lang="zh-CN" altLang="en-US" b="1" dirty="0"/>
          </a:p>
        </p:txBody>
      </p:sp>
      <p:sp>
        <p:nvSpPr>
          <p:cNvPr id="4" name="矩形 3">
            <a:extLst>
              <a:ext uri="{FF2B5EF4-FFF2-40B4-BE49-F238E27FC236}">
                <a16:creationId xmlns:a16="http://schemas.microsoft.com/office/drawing/2014/main" id="{5269C587-6151-4B76-ACF1-03F10594395E}"/>
              </a:ext>
            </a:extLst>
          </p:cNvPr>
          <p:cNvSpPr/>
          <p:nvPr/>
        </p:nvSpPr>
        <p:spPr>
          <a:xfrm>
            <a:off x="435759" y="1083024"/>
            <a:ext cx="4235455" cy="646331"/>
          </a:xfrm>
          <a:prstGeom prst="rect">
            <a:avLst/>
          </a:prstGeom>
        </p:spPr>
        <p:txBody>
          <a:bodyPr wrap="none">
            <a:spAutoFit/>
          </a:bodyPr>
          <a:lstStyle/>
          <a:p>
            <a:r>
              <a:rPr lang="en-US" altLang="zh-CN" kern="0" dirty="0">
                <a:ea typeface="微软雅黑" panose="020B0503020204020204" pitchFamily="34" charset="-122"/>
                <a:cs typeface="Times New Roman" panose="02020603050405020304" pitchFamily="18" charset="0"/>
              </a:rPr>
              <a:t>Test 1</a:t>
            </a:r>
            <a:r>
              <a:rPr lang="zh-CN" altLang="zh-CN" kern="0" dirty="0">
                <a:ea typeface="微软雅黑" panose="020B0503020204020204" pitchFamily="34" charset="-122"/>
                <a:cs typeface="Times New Roman" panose="02020603050405020304" pitchFamily="18" charset="0"/>
              </a:rPr>
              <a:t>：</a:t>
            </a:r>
            <a:r>
              <a:rPr lang="en-US" altLang="zh-CN" kern="0" dirty="0">
                <a:ea typeface="微软雅黑" panose="020B0503020204020204" pitchFamily="34" charset="-122"/>
                <a:cs typeface="Times New Roman" panose="02020603050405020304" pitchFamily="18" charset="0"/>
              </a:rPr>
              <a:t>Lossless Network vs IB</a:t>
            </a:r>
          </a:p>
          <a:p>
            <a:r>
              <a:rPr lang="en-US" altLang="zh-CN" kern="0" dirty="0">
                <a:ea typeface="微软雅黑" panose="020B0503020204020204" pitchFamily="34" charset="-122"/>
                <a:cs typeface="Times New Roman" panose="02020603050405020304" pitchFamily="18" charset="0"/>
              </a:rPr>
              <a:t>Test 2</a:t>
            </a:r>
            <a:r>
              <a:rPr lang="zh-CN" altLang="en-US" kern="0" dirty="0">
                <a:ea typeface="微软雅黑" panose="020B0503020204020204" pitchFamily="34" charset="-122"/>
                <a:cs typeface="Times New Roman" panose="02020603050405020304" pitchFamily="18" charset="0"/>
              </a:rPr>
              <a:t>：</a:t>
            </a:r>
            <a:r>
              <a:rPr lang="en-US" altLang="zh-CN" kern="0" dirty="0">
                <a:ea typeface="微软雅黑" panose="020B0503020204020204" pitchFamily="34" charset="-122"/>
                <a:cs typeface="Times New Roman" panose="02020603050405020304" pitchFamily="18" charset="0"/>
              </a:rPr>
              <a:t>Lossless Network vs traditional Eth</a:t>
            </a:r>
            <a:endParaRPr lang="zh-CN" altLang="en-US" dirty="0"/>
          </a:p>
        </p:txBody>
      </p:sp>
      <p:sp>
        <p:nvSpPr>
          <p:cNvPr id="5" name="矩形 4">
            <a:extLst>
              <a:ext uri="{FF2B5EF4-FFF2-40B4-BE49-F238E27FC236}">
                <a16:creationId xmlns:a16="http://schemas.microsoft.com/office/drawing/2014/main" id="{D44771E2-9321-4BAD-B2E4-F351CE4DBA30}"/>
              </a:ext>
            </a:extLst>
          </p:cNvPr>
          <p:cNvSpPr/>
          <p:nvPr/>
        </p:nvSpPr>
        <p:spPr>
          <a:xfrm>
            <a:off x="5304313" y="1016209"/>
            <a:ext cx="6096000" cy="6136680"/>
          </a:xfrm>
          <a:prstGeom prst="rect">
            <a:avLst/>
          </a:prstGeom>
        </p:spPr>
        <p:txBody>
          <a:bodyPr>
            <a:spAutoFit/>
          </a:bodyPr>
          <a:lstStyle/>
          <a:p>
            <a:pPr lvl="0">
              <a:lnSpc>
                <a:spcPct val="115000"/>
              </a:lnSpc>
              <a:spcBef>
                <a:spcPts val="400"/>
              </a:spcBef>
              <a:spcAft>
                <a:spcPts val="400"/>
              </a:spcAft>
            </a:pPr>
            <a:r>
              <a:rPr lang="en-US" altLang="zh-CN" dirty="0">
                <a:latin typeface="Arial" panose="020B0604020202020204" pitchFamily="34" charset="0"/>
                <a:ea typeface="微软雅黑" panose="020B0503020204020204" pitchFamily="34" charset="-122"/>
                <a:cs typeface="Arial" panose="020B0604020202020204" pitchFamily="34" charset="0"/>
              </a:rPr>
              <a:t>Configurations:</a:t>
            </a:r>
            <a:endParaRPr lang="en-US" altLang="zh-CN" dirty="0">
              <a:latin typeface="Arial" panose="020B0604020202020204" pitchFamily="34" charset="0"/>
              <a:cs typeface="Arial" panose="020B0604020202020204" pitchFamily="34" charset="0"/>
            </a:endParaRPr>
          </a:p>
          <a:p>
            <a:pPr lvl="0">
              <a:lnSpc>
                <a:spcPct val="115000"/>
              </a:lnSpc>
              <a:spcBef>
                <a:spcPts val="400"/>
              </a:spcBef>
              <a:spcAft>
                <a:spcPts val="400"/>
              </a:spcAft>
            </a:pPr>
            <a:r>
              <a:rPr lang="en-US" altLang="zh-CN" dirty="0">
                <a:latin typeface="Arial" panose="020B0604020202020204" pitchFamily="34" charset="0"/>
                <a:ea typeface="微软雅黑" panose="020B0503020204020204" pitchFamily="34" charset="-122"/>
                <a:cs typeface="Arial" panose="020B0604020202020204" pitchFamily="34" charset="0"/>
              </a:rPr>
              <a:t>1</a:t>
            </a:r>
            <a:r>
              <a:rPr lang="zh-CN" altLang="en-US"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rPr>
              <a:t>Test the IOPS and tail latency of NOF services. The network topology, port rate, and node configuration are the same.</a:t>
            </a:r>
          </a:p>
          <a:p>
            <a:pPr lvl="0">
              <a:lnSpc>
                <a:spcPct val="115000"/>
              </a:lnSpc>
              <a:spcBef>
                <a:spcPts val="400"/>
              </a:spcBef>
              <a:spcAft>
                <a:spcPts val="400"/>
              </a:spcAft>
            </a:pPr>
            <a:r>
              <a:rPr lang="en-US" altLang="zh-CN" dirty="0">
                <a:latin typeface="Arial" panose="020B0604020202020204" pitchFamily="34" charset="0"/>
                <a:ea typeface="微软雅黑" panose="020B0503020204020204" pitchFamily="34" charset="-122"/>
                <a:cs typeface="Arial" panose="020B0604020202020204" pitchFamily="34" charset="0"/>
              </a:rPr>
              <a:t>2</a:t>
            </a:r>
            <a:r>
              <a:rPr lang="zh-CN" altLang="en-US"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rPr>
              <a:t>Configure target and client servers. For example, Huawei RH2288v3 server can be used.            </a:t>
            </a:r>
          </a:p>
          <a:p>
            <a:pPr lvl="0">
              <a:lnSpc>
                <a:spcPct val="115000"/>
              </a:lnSpc>
              <a:spcBef>
                <a:spcPts val="400"/>
              </a:spcBef>
              <a:spcAft>
                <a:spcPts val="400"/>
              </a:spcAft>
            </a:pPr>
            <a:r>
              <a:rPr lang="en-US" altLang="zh-CN" dirty="0">
                <a:latin typeface="Arial" panose="020B0604020202020204" pitchFamily="34" charset="0"/>
                <a:ea typeface="微软雅黑" panose="020B0503020204020204" pitchFamily="34" charset="-122"/>
                <a:cs typeface="Arial" panose="020B0604020202020204" pitchFamily="34" charset="0"/>
              </a:rPr>
              <a:t>3</a:t>
            </a:r>
            <a:r>
              <a:rPr lang="zh-CN" altLang="en-US"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rPr>
              <a:t>Using standard tool FIO to test, client accesses </a:t>
            </a:r>
            <a:r>
              <a:rPr lang="en-US" altLang="zh-CN" dirty="0" err="1">
                <a:latin typeface="Arial" panose="020B0604020202020204" pitchFamily="34" charset="0"/>
                <a:ea typeface="微软雅黑" panose="020B0503020204020204" pitchFamily="34" charset="-122"/>
                <a:cs typeface="Arial" panose="020B0604020202020204" pitchFamily="34" charset="0"/>
              </a:rPr>
              <a:t>NVMe</a:t>
            </a:r>
            <a:r>
              <a:rPr lang="en-US" altLang="zh-CN" dirty="0">
                <a:latin typeface="Arial" panose="020B0604020202020204" pitchFamily="34" charset="0"/>
                <a:ea typeface="微软雅黑" panose="020B0503020204020204" pitchFamily="34" charset="-122"/>
                <a:cs typeface="Arial" panose="020B0604020202020204" pitchFamily="34" charset="0"/>
              </a:rPr>
              <a:t> SSD under target and carries out reading and writing tests respectively.            </a:t>
            </a:r>
          </a:p>
          <a:p>
            <a:pPr lvl="0">
              <a:lnSpc>
                <a:spcPct val="115000"/>
              </a:lnSpc>
              <a:spcBef>
                <a:spcPts val="400"/>
              </a:spcBef>
              <a:spcAft>
                <a:spcPts val="400"/>
              </a:spcAft>
            </a:pPr>
            <a:r>
              <a:rPr lang="en-US" altLang="zh-CN" dirty="0">
                <a:latin typeface="Arial" panose="020B0604020202020204" pitchFamily="34" charset="0"/>
                <a:ea typeface="微软雅黑" panose="020B0503020204020204" pitchFamily="34" charset="-122"/>
                <a:cs typeface="Arial" panose="020B0604020202020204" pitchFamily="34" charset="0"/>
              </a:rPr>
              <a:t>4</a:t>
            </a:r>
            <a:r>
              <a:rPr lang="zh-CN" altLang="en-US"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rPr>
              <a:t>Statistical FIO test results.            </a:t>
            </a:r>
          </a:p>
          <a:p>
            <a:pPr lvl="0">
              <a:lnSpc>
                <a:spcPct val="115000"/>
              </a:lnSpc>
              <a:spcBef>
                <a:spcPts val="400"/>
              </a:spcBef>
              <a:spcAft>
                <a:spcPts val="400"/>
              </a:spcAft>
            </a:pPr>
            <a:r>
              <a:rPr lang="en-US" altLang="zh-CN" dirty="0">
                <a:latin typeface="Arial" panose="020B0604020202020204" pitchFamily="34" charset="0"/>
                <a:ea typeface="微软雅黑" panose="020B0503020204020204" pitchFamily="34" charset="-122"/>
                <a:cs typeface="Arial" panose="020B0604020202020204" pitchFamily="34" charset="0"/>
              </a:rPr>
              <a:t>5</a:t>
            </a:r>
            <a:r>
              <a:rPr lang="zh-CN" altLang="en-US"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rPr>
              <a:t>Recording IOPS and tail delay performance.</a:t>
            </a:r>
          </a:p>
          <a:p>
            <a:pPr lvl="0">
              <a:lnSpc>
                <a:spcPct val="115000"/>
              </a:lnSpc>
              <a:spcBef>
                <a:spcPts val="400"/>
              </a:spcBef>
              <a:spcAft>
                <a:spcPts val="400"/>
              </a:spcAft>
            </a:pPr>
            <a:endParaRPr lang="en-US" altLang="zh-CN" dirty="0">
              <a:latin typeface="Arial" panose="020B0604020202020204" pitchFamily="34" charset="0"/>
              <a:ea typeface="微软雅黑" panose="020B0503020204020204" pitchFamily="34" charset="-122"/>
              <a:cs typeface="Arial" panose="020B0604020202020204" pitchFamily="34" charset="0"/>
            </a:endParaRPr>
          </a:p>
          <a:p>
            <a:pPr>
              <a:lnSpc>
                <a:spcPct val="115000"/>
              </a:lnSpc>
              <a:spcAft>
                <a:spcPts val="1000"/>
              </a:spcAft>
            </a:pPr>
            <a:r>
              <a:rPr lang="en-US" altLang="zh-CN" dirty="0">
                <a:latin typeface="Arial" panose="020B0604020202020204" pitchFamily="34" charset="0"/>
                <a:ea typeface="微软雅黑" panose="020B0503020204020204" pitchFamily="34" charset="-122"/>
                <a:cs typeface="Arial" panose="020B0604020202020204" pitchFamily="34" charset="0"/>
              </a:rPr>
              <a:t>Expected results:            </a:t>
            </a:r>
          </a:p>
          <a:p>
            <a:pPr>
              <a:lnSpc>
                <a:spcPct val="115000"/>
              </a:lnSpc>
              <a:spcAft>
                <a:spcPts val="1000"/>
              </a:spcAft>
            </a:pPr>
            <a:r>
              <a:rPr lang="en-US" altLang="zh-CN" dirty="0">
                <a:latin typeface="Arial" panose="020B0604020202020204" pitchFamily="34" charset="0"/>
                <a:ea typeface="微软雅黑" panose="020B0503020204020204" pitchFamily="34" charset="-122"/>
                <a:cs typeface="Arial" panose="020B0604020202020204" pitchFamily="34" charset="0"/>
              </a:rPr>
              <a:t>Lossless network IOPS greatly improved, no packet loss, low tail delay</a:t>
            </a:r>
            <a:endParaRPr lang="zh-CN" altLang="en-US" dirty="0">
              <a:latin typeface="Arial" panose="020B0604020202020204" pitchFamily="34" charset="0"/>
              <a:cs typeface="Arial" panose="020B0604020202020204" pitchFamily="34" charset="0"/>
            </a:endParaRPr>
          </a:p>
          <a:p>
            <a:pPr lvl="0">
              <a:lnSpc>
                <a:spcPct val="115000"/>
              </a:lnSpc>
              <a:spcBef>
                <a:spcPts val="400"/>
              </a:spcBef>
              <a:spcAft>
                <a:spcPts val="400"/>
              </a:spcAft>
            </a:pPr>
            <a:endParaRPr lang="en-US" altLang="zh-CN" dirty="0">
              <a:latin typeface="Arial" panose="020B0604020202020204" pitchFamily="34" charset="0"/>
              <a:ea typeface="微软雅黑" panose="020B0503020204020204" pitchFamily="34" charset="-122"/>
              <a:cs typeface="Times New Roman" panose="02020603050405020304" pitchFamily="18" charset="0"/>
            </a:endParaRPr>
          </a:p>
        </p:txBody>
      </p:sp>
      <p:pic>
        <p:nvPicPr>
          <p:cNvPr id="8" name="图片 7"/>
          <p:cNvPicPr>
            <a:picLocks noChangeAspect="1"/>
          </p:cNvPicPr>
          <p:nvPr/>
        </p:nvPicPr>
        <p:blipFill>
          <a:blip r:embed="rId3"/>
          <a:stretch>
            <a:fillRect/>
          </a:stretch>
        </p:blipFill>
        <p:spPr>
          <a:xfrm>
            <a:off x="287977" y="1988518"/>
            <a:ext cx="4733333" cy="3952381"/>
          </a:xfrm>
          <a:prstGeom prst="rect">
            <a:avLst/>
          </a:prstGeom>
        </p:spPr>
      </p:pic>
    </p:spTree>
    <p:extLst>
      <p:ext uri="{BB962C8B-B14F-4D97-AF65-F5344CB8AC3E}">
        <p14:creationId xmlns:p14="http://schemas.microsoft.com/office/powerpoint/2010/main" val="130710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idx="4294967295"/>
          </p:nvPr>
        </p:nvSpPr>
        <p:spPr>
          <a:xfrm>
            <a:off x="262327" y="103695"/>
            <a:ext cx="8618508" cy="678730"/>
          </a:xfrm>
          <a:prstGeom prst="rect">
            <a:avLst/>
          </a:prstGeom>
        </p:spPr>
        <p:txBody>
          <a:bodyPr/>
          <a:lstStyle/>
          <a:p>
            <a:r>
              <a:rPr lang="en-US" altLang="zh-CN" b="1" dirty="0"/>
              <a:t>Test Results</a:t>
            </a:r>
            <a:endParaRPr lang="en-US" b="1" dirty="0"/>
          </a:p>
        </p:txBody>
      </p:sp>
      <p:grpSp>
        <p:nvGrpSpPr>
          <p:cNvPr id="8" name="组合 7"/>
          <p:cNvGrpSpPr/>
          <p:nvPr/>
        </p:nvGrpSpPr>
        <p:grpSpPr>
          <a:xfrm>
            <a:off x="680651" y="2135886"/>
            <a:ext cx="5537071" cy="2463730"/>
            <a:chOff x="523617" y="2624285"/>
            <a:chExt cx="6498431" cy="2634988"/>
          </a:xfrm>
        </p:grpSpPr>
        <p:pic>
          <p:nvPicPr>
            <p:cNvPr id="9" name="图片 8"/>
            <p:cNvPicPr>
              <a:picLocks noChangeAspect="1"/>
            </p:cNvPicPr>
            <p:nvPr/>
          </p:nvPicPr>
          <p:blipFill>
            <a:blip r:embed="rId2"/>
            <a:stretch>
              <a:fillRect/>
            </a:stretch>
          </p:blipFill>
          <p:spPr>
            <a:xfrm>
              <a:off x="1090824" y="2643335"/>
              <a:ext cx="1133475" cy="400050"/>
            </a:xfrm>
            <a:prstGeom prst="rect">
              <a:avLst/>
            </a:prstGeom>
          </p:spPr>
        </p:pic>
        <p:pic>
          <p:nvPicPr>
            <p:cNvPr id="10" name="图片 9"/>
            <p:cNvPicPr>
              <a:picLocks noChangeAspect="1"/>
            </p:cNvPicPr>
            <p:nvPr/>
          </p:nvPicPr>
          <p:blipFill>
            <a:blip r:embed="rId3"/>
            <a:stretch>
              <a:fillRect/>
            </a:stretch>
          </p:blipFill>
          <p:spPr>
            <a:xfrm>
              <a:off x="2619117" y="2624285"/>
              <a:ext cx="2019300" cy="438150"/>
            </a:xfrm>
            <a:prstGeom prst="rect">
              <a:avLst/>
            </a:prstGeom>
          </p:spPr>
        </p:pic>
        <p:pic>
          <p:nvPicPr>
            <p:cNvPr id="11" name="图片 10"/>
            <p:cNvPicPr>
              <a:picLocks noChangeAspect="1"/>
            </p:cNvPicPr>
            <p:nvPr/>
          </p:nvPicPr>
          <p:blipFill>
            <a:blip r:embed="rId4"/>
            <a:stretch>
              <a:fillRect/>
            </a:stretch>
          </p:blipFill>
          <p:spPr>
            <a:xfrm>
              <a:off x="4878923" y="2668473"/>
              <a:ext cx="2143125" cy="381000"/>
            </a:xfrm>
            <a:prstGeom prst="rect">
              <a:avLst/>
            </a:prstGeom>
          </p:spPr>
        </p:pic>
        <p:pic>
          <p:nvPicPr>
            <p:cNvPr id="12" name="图片 11"/>
            <p:cNvPicPr>
              <a:picLocks noChangeAspect="1"/>
            </p:cNvPicPr>
            <p:nvPr/>
          </p:nvPicPr>
          <p:blipFill>
            <a:blip r:embed="rId5"/>
            <a:stretch>
              <a:fillRect/>
            </a:stretch>
          </p:blipFill>
          <p:spPr>
            <a:xfrm>
              <a:off x="523617" y="3078048"/>
              <a:ext cx="2095500" cy="2162175"/>
            </a:xfrm>
            <a:prstGeom prst="rect">
              <a:avLst/>
            </a:prstGeom>
          </p:spPr>
        </p:pic>
        <p:pic>
          <p:nvPicPr>
            <p:cNvPr id="13" name="图片 12"/>
            <p:cNvPicPr>
              <a:picLocks noChangeAspect="1"/>
            </p:cNvPicPr>
            <p:nvPr/>
          </p:nvPicPr>
          <p:blipFill>
            <a:blip r:embed="rId6"/>
            <a:stretch>
              <a:fillRect/>
            </a:stretch>
          </p:blipFill>
          <p:spPr>
            <a:xfrm>
              <a:off x="2619117" y="3078048"/>
              <a:ext cx="4343400" cy="2181225"/>
            </a:xfrm>
            <a:prstGeom prst="rect">
              <a:avLst/>
            </a:prstGeom>
          </p:spPr>
        </p:pic>
      </p:grpSp>
      <p:sp>
        <p:nvSpPr>
          <p:cNvPr id="6" name="矩形 5"/>
          <p:cNvSpPr/>
          <p:nvPr/>
        </p:nvSpPr>
        <p:spPr>
          <a:xfrm>
            <a:off x="699313" y="2117224"/>
            <a:ext cx="1580570" cy="39186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Traditional Eth</a:t>
            </a:r>
          </a:p>
        </p:txBody>
      </p:sp>
      <p:sp>
        <p:nvSpPr>
          <p:cNvPr id="25" name="矩形 24"/>
          <p:cNvSpPr/>
          <p:nvPr/>
        </p:nvSpPr>
        <p:spPr>
          <a:xfrm>
            <a:off x="2427973" y="2107893"/>
            <a:ext cx="1852052" cy="39186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Lossless Network</a:t>
            </a:r>
          </a:p>
        </p:txBody>
      </p:sp>
      <p:sp>
        <p:nvSpPr>
          <p:cNvPr id="26" name="矩形 25"/>
          <p:cNvSpPr/>
          <p:nvPr/>
        </p:nvSpPr>
        <p:spPr>
          <a:xfrm>
            <a:off x="4378657" y="2106524"/>
            <a:ext cx="1852052" cy="39186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Infiniband</a:t>
            </a:r>
            <a:endParaRPr lang="en-US" dirty="0"/>
          </a:p>
        </p:txBody>
      </p:sp>
      <p:sp>
        <p:nvSpPr>
          <p:cNvPr id="28" name="圆角矩形 27"/>
          <p:cNvSpPr/>
          <p:nvPr/>
        </p:nvSpPr>
        <p:spPr bwMode="auto">
          <a:xfrm>
            <a:off x="699313" y="5331948"/>
            <a:ext cx="11217463" cy="863148"/>
          </a:xfrm>
          <a:prstGeom prst="roundRect">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buClr>
                <a:srgbClr val="CC9900"/>
              </a:buClr>
            </a:pPr>
            <a:r>
              <a:rPr lang="en-US" altLang="zh-CN" kern="0" dirty="0">
                <a:solidFill>
                  <a:srgbClr val="FFFFFF"/>
                </a:solidFill>
                <a:latin typeface="Arial" panose="020B0604020202020204" pitchFamily="34" charset="0"/>
                <a:ea typeface="微软雅黑" panose="020B0503020204020204" pitchFamily="34" charset="-122"/>
                <a:cs typeface="Arial" panose="020B0604020202020204" pitchFamily="34" charset="0"/>
              </a:rPr>
              <a:t>Lossless network: zero packet loss and low latency, and IOPS improved by 42% compared with traditional Ethernet. The tail delay is better than that of the IB, and the IB can be replaced.</a:t>
            </a:r>
            <a:endParaRPr kumimoji="0" lang="zh-CN" altLang="en-US" sz="180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4" name="组合 3"/>
          <p:cNvGrpSpPr/>
          <p:nvPr/>
        </p:nvGrpSpPr>
        <p:grpSpPr>
          <a:xfrm>
            <a:off x="6622230" y="1532569"/>
            <a:ext cx="5486641" cy="3398092"/>
            <a:chOff x="6622230" y="1532569"/>
            <a:chExt cx="5486641" cy="3398092"/>
          </a:xfrm>
        </p:grpSpPr>
        <p:grpSp>
          <p:nvGrpSpPr>
            <p:cNvPr id="14" name="组合 13"/>
            <p:cNvGrpSpPr/>
            <p:nvPr/>
          </p:nvGrpSpPr>
          <p:grpSpPr>
            <a:xfrm>
              <a:off x="6622230" y="1532569"/>
              <a:ext cx="4611551" cy="3398092"/>
              <a:chOff x="6842016" y="1915946"/>
              <a:chExt cx="4896256" cy="3725725"/>
            </a:xfrm>
          </p:grpSpPr>
          <p:pic>
            <p:nvPicPr>
              <p:cNvPr id="15" name="图片 14"/>
              <p:cNvPicPr>
                <a:picLocks noChangeAspect="1"/>
              </p:cNvPicPr>
              <p:nvPr/>
            </p:nvPicPr>
            <p:blipFill>
              <a:blip r:embed="rId7" cstate="print"/>
              <a:stretch>
                <a:fillRect/>
              </a:stretch>
            </p:blipFill>
            <p:spPr>
              <a:xfrm>
                <a:off x="6842016" y="2031362"/>
                <a:ext cx="4896256" cy="3610309"/>
              </a:xfrm>
              <a:prstGeom prst="rect">
                <a:avLst/>
              </a:prstGeom>
            </p:spPr>
          </p:pic>
          <p:sp>
            <p:nvSpPr>
              <p:cNvPr id="16" name="矩形 15"/>
              <p:cNvSpPr/>
              <p:nvPr/>
            </p:nvSpPr>
            <p:spPr>
              <a:xfrm>
                <a:off x="10511657" y="5092049"/>
                <a:ext cx="1194558" cy="246221"/>
              </a:xfrm>
              <a:prstGeom prst="rect">
                <a:avLst/>
              </a:prstGeom>
            </p:spPr>
            <p:txBody>
              <a:bodyPr wrap="none">
                <a:spAutoFit/>
              </a:bodyPr>
              <a:lstStyle/>
              <a:p>
                <a:pPr>
                  <a:buClr>
                    <a:srgbClr val="CC9900"/>
                  </a:buClr>
                  <a:buFont typeface="Wingdings" pitchFamily="2" charset="2"/>
                  <a:buNone/>
                </a:pPr>
                <a:r>
                  <a:rPr lang="en-US" altLang="zh-CN" sz="1000" b="1" dirty="0">
                    <a:solidFill>
                      <a:srgbClr val="FFFFFF">
                        <a:lumMod val="65000"/>
                      </a:srgbClr>
                    </a:solidFill>
                    <a:latin typeface="Arial" charset="0"/>
                    <a:ea typeface="宋体" pitchFamily="2" charset="-122"/>
                  </a:rPr>
                  <a:t>write@128K, 3v1</a:t>
                </a:r>
              </a:p>
            </p:txBody>
          </p:sp>
          <p:sp>
            <p:nvSpPr>
              <p:cNvPr id="17" name="文本框 16"/>
              <p:cNvSpPr txBox="1"/>
              <p:nvPr/>
            </p:nvSpPr>
            <p:spPr>
              <a:xfrm>
                <a:off x="7187441" y="1915946"/>
                <a:ext cx="344966" cy="230832"/>
              </a:xfrm>
              <a:prstGeom prst="rect">
                <a:avLst/>
              </a:prstGeom>
              <a:noFill/>
            </p:spPr>
            <p:txBody>
              <a:bodyPr wrap="none" rtlCol="0">
                <a:spAutoFit/>
              </a:bodyPr>
              <a:lstStyle/>
              <a:p>
                <a:pPr>
                  <a:buClr>
                    <a:srgbClr val="CC9900"/>
                  </a:buClr>
                  <a:buFont typeface="Wingdings" pitchFamily="2" charset="2"/>
                  <a:buNone/>
                </a:pPr>
                <a:r>
                  <a:rPr lang="en-US" altLang="zh-CN" sz="900" b="1" dirty="0">
                    <a:solidFill>
                      <a:srgbClr val="000000"/>
                    </a:solidFill>
                    <a:latin typeface="Arial" charset="0"/>
                    <a:ea typeface="宋体" pitchFamily="2" charset="-122"/>
                  </a:rPr>
                  <a:t>US</a:t>
                </a:r>
                <a:endParaRPr lang="zh-CN" altLang="en-US" sz="900" b="1" dirty="0">
                  <a:solidFill>
                    <a:srgbClr val="000000"/>
                  </a:solidFill>
                  <a:latin typeface="Arial" charset="0"/>
                  <a:ea typeface="宋体" pitchFamily="2" charset="-122"/>
                </a:endParaRPr>
              </a:p>
            </p:txBody>
          </p:sp>
        </p:grpSp>
        <p:sp>
          <p:nvSpPr>
            <p:cNvPr id="2" name="文本框 1"/>
            <p:cNvSpPr txBox="1"/>
            <p:nvPr/>
          </p:nvSpPr>
          <p:spPr>
            <a:xfrm>
              <a:off x="10832394" y="2982233"/>
              <a:ext cx="1276477" cy="830997"/>
            </a:xfrm>
            <a:prstGeom prst="rect">
              <a:avLst/>
            </a:prstGeom>
            <a:solidFill>
              <a:schemeClr val="bg1"/>
            </a:solidFill>
          </p:spPr>
          <p:txBody>
            <a:bodyPr wrap="square" rtlCol="0">
              <a:spAutoFit/>
            </a:bodyPr>
            <a:lstStyle/>
            <a:p>
              <a:r>
                <a:rPr lang="en-US" sz="1200" dirty="0"/>
                <a:t>IB</a:t>
              </a:r>
            </a:p>
            <a:p>
              <a:r>
                <a:rPr lang="en-US" sz="1200" dirty="0"/>
                <a:t>T</a:t>
              </a:r>
              <a:r>
                <a:rPr lang="en-US" altLang="zh-CN" sz="1200" dirty="0"/>
                <a:t>raditional Eth</a:t>
              </a:r>
            </a:p>
            <a:p>
              <a:r>
                <a:rPr lang="en-US" sz="1200" dirty="0"/>
                <a:t>Lossless network</a:t>
              </a:r>
            </a:p>
            <a:p>
              <a:endParaRPr lang="en-US" sz="1200" dirty="0"/>
            </a:p>
          </p:txBody>
        </p:sp>
      </p:grpSp>
    </p:spTree>
    <p:extLst>
      <p:ext uri="{BB962C8B-B14F-4D97-AF65-F5344CB8AC3E}">
        <p14:creationId xmlns:p14="http://schemas.microsoft.com/office/powerpoint/2010/main" val="108133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2FD831-6B51-4FCC-B608-AAC221331DAB}"/>
              </a:ext>
            </a:extLst>
          </p:cNvPr>
          <p:cNvSpPr>
            <a:spLocks noGrp="1"/>
          </p:cNvSpPr>
          <p:nvPr>
            <p:ph type="title" idx="4294967295"/>
          </p:nvPr>
        </p:nvSpPr>
        <p:spPr>
          <a:xfrm>
            <a:off x="319477" y="103695"/>
            <a:ext cx="10775656" cy="678730"/>
          </a:xfrm>
          <a:prstGeom prst="rect">
            <a:avLst/>
          </a:prstGeom>
        </p:spPr>
        <p:txBody>
          <a:bodyPr/>
          <a:lstStyle/>
          <a:p>
            <a:r>
              <a:rPr lang="en-US" altLang="zh-CN" b="1" dirty="0"/>
              <a:t>To be continued:</a:t>
            </a:r>
            <a:r>
              <a:rPr lang="zh-CN" altLang="en-US" b="1" dirty="0"/>
              <a:t> </a:t>
            </a:r>
            <a:r>
              <a:rPr lang="en-US" altLang="zh-CN" b="1" dirty="0"/>
              <a:t>More considerations</a:t>
            </a:r>
            <a:endParaRPr lang="zh-CN" altLang="en-US" b="1" dirty="0"/>
          </a:p>
        </p:txBody>
      </p:sp>
      <p:sp>
        <p:nvSpPr>
          <p:cNvPr id="9" name="TextBox 8"/>
          <p:cNvSpPr txBox="1"/>
          <p:nvPr/>
        </p:nvSpPr>
        <p:spPr>
          <a:xfrm>
            <a:off x="804232" y="1795749"/>
            <a:ext cx="10278738" cy="276998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altLang="zh-CN" sz="2400" dirty="0">
                <a:latin typeface="Arial" panose="020B0604020202020204" pitchFamily="34" charset="0"/>
                <a:cs typeface="Arial" panose="020B0604020202020204" pitchFamily="34" charset="0"/>
              </a:rPr>
              <a:t>Network scalability for more latency sensitive RDMA applications deployed in data center networks, such as HPC/AI computing.</a:t>
            </a:r>
          </a:p>
          <a:p>
            <a:pPr marL="285750" indent="-285750">
              <a:spcBef>
                <a:spcPts val="600"/>
              </a:spcBef>
              <a:spcAft>
                <a:spcPts val="600"/>
              </a:spcAft>
              <a:buFont typeface="Arial" panose="020B0604020202020204" pitchFamily="34" charset="0"/>
              <a:buChar char="•"/>
            </a:pPr>
            <a:r>
              <a:rPr lang="en-US" altLang="zh-CN" sz="2400" dirty="0">
                <a:latin typeface="Arial" panose="020B0604020202020204" pitchFamily="34" charset="0"/>
                <a:cs typeface="Arial" panose="020B0604020202020204" pitchFamily="34" charset="0"/>
              </a:rPr>
              <a:t>More effective congestion control mechanisms for RDMA switching when step into the era of 100G servers with 400G switches or higher.</a:t>
            </a:r>
          </a:p>
          <a:p>
            <a:pPr marL="285750" indent="-285750">
              <a:spcBef>
                <a:spcPts val="600"/>
              </a:spcBef>
              <a:spcAft>
                <a:spcPts val="600"/>
              </a:spcAft>
              <a:buFont typeface="Arial" panose="020B0604020202020204" pitchFamily="34" charset="0"/>
              <a:buChar char="•"/>
            </a:pPr>
            <a:r>
              <a:rPr lang="en-US" altLang="zh-CN" sz="2400" dirty="0">
                <a:latin typeface="Arial" panose="020B0604020202020204" pitchFamily="34" charset="0"/>
                <a:cs typeface="Arial" panose="020B0604020202020204" pitchFamily="34" charset="0"/>
              </a:rPr>
              <a:t>Easy to deploy new congestion control algorithms on the server.</a:t>
            </a:r>
          </a:p>
          <a:p>
            <a:pPr marL="285750" indent="-285750">
              <a:spcBef>
                <a:spcPts val="600"/>
              </a:spcBef>
              <a:spcAft>
                <a:spcPts val="600"/>
              </a:spcAft>
              <a:buFont typeface="Arial" panose="020B0604020202020204" pitchFamily="34" charset="0"/>
              <a:buChar char="•"/>
            </a:pPr>
            <a:r>
              <a:rPr lang="en-US" altLang="zh-CN" sz="2400" dirty="0">
                <a:latin typeface="Arial" panose="020B0604020202020204" pitchFamily="34" charset="0"/>
                <a:cs typeface="Arial" panose="020B0604020202020204" pitchFamily="34" charset="0"/>
              </a:rPr>
              <a:t>Effects of the mixture of RDMA traffics and normal TCP traffics.</a:t>
            </a:r>
          </a:p>
        </p:txBody>
      </p:sp>
      <p:sp>
        <p:nvSpPr>
          <p:cNvPr id="10" name="TextBox 9"/>
          <p:cNvSpPr txBox="1"/>
          <p:nvPr/>
        </p:nvSpPr>
        <p:spPr>
          <a:xfrm>
            <a:off x="396609" y="5177027"/>
            <a:ext cx="11650305" cy="523220"/>
          </a:xfrm>
          <a:prstGeom prst="rect">
            <a:avLst/>
          </a:prstGeom>
          <a:noFill/>
        </p:spPr>
        <p:txBody>
          <a:bodyPr wrap="none" rtlCol="0">
            <a:spAutoFit/>
          </a:bodyPr>
          <a:lstStyle/>
          <a:p>
            <a:r>
              <a:rPr lang="en-US" altLang="zh-CN" sz="2800" dirty="0">
                <a:latin typeface="Arial" panose="020B0604020202020204" pitchFamily="34" charset="0"/>
                <a:cs typeface="Arial" panose="020B0604020202020204" pitchFamily="34" charset="0"/>
              </a:rPr>
              <a:t>More study should be done for better RDMA switching over IP networks!</a:t>
            </a:r>
            <a:endParaRPr lang="zh-CN"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81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AE6D0FF-FFFA-4CD0-98A0-5235F2D0C74C}"/>
              </a:ext>
            </a:extLst>
          </p:cNvPr>
          <p:cNvSpPr txBox="1"/>
          <p:nvPr/>
        </p:nvSpPr>
        <p:spPr>
          <a:xfrm>
            <a:off x="3164909" y="2767280"/>
            <a:ext cx="5862181" cy="1323439"/>
          </a:xfrm>
          <a:prstGeom prst="rect">
            <a:avLst/>
          </a:prstGeom>
          <a:noFill/>
          <a:ln>
            <a:noFill/>
          </a:ln>
        </p:spPr>
        <p:txBody>
          <a:bodyPr wrap="square" rtlCol="0">
            <a:spAutoFit/>
          </a:bodyPr>
          <a:lstStyle/>
          <a:p>
            <a:pPr algn="ctr"/>
            <a:r>
              <a:rPr kumimoji="1" lang="en-US" altLang="zh-CN" sz="8000" b="1" dirty="0">
                <a:ln w="0">
                  <a:solidFill>
                    <a:schemeClr val="bg1"/>
                  </a:solidFill>
                </a:ln>
                <a:solidFill>
                  <a:srgbClr val="004AA0"/>
                </a:solidFill>
                <a:latin typeface="Microsoft YaHei" charset="-122"/>
                <a:ea typeface="Microsoft YaHei" charset="-122"/>
                <a:cs typeface="Microsoft YaHei" charset="-122"/>
              </a:rPr>
              <a:t>THANKS</a:t>
            </a:r>
            <a:r>
              <a:rPr kumimoji="1" lang="zh-CN" altLang="en-US" sz="8000" b="1" dirty="0">
                <a:ln w="0">
                  <a:solidFill>
                    <a:schemeClr val="bg1"/>
                  </a:solidFill>
                </a:ln>
                <a:solidFill>
                  <a:srgbClr val="004AA0"/>
                </a:solidFill>
                <a:latin typeface="Microsoft YaHei" charset="-122"/>
                <a:ea typeface="Microsoft YaHei" charset="-122"/>
                <a:cs typeface="Microsoft YaHei" charset="-122"/>
              </a:rPr>
              <a:t>！</a:t>
            </a:r>
          </a:p>
        </p:txBody>
      </p:sp>
    </p:spTree>
    <p:extLst>
      <p:ext uri="{BB962C8B-B14F-4D97-AF65-F5344CB8AC3E}">
        <p14:creationId xmlns:p14="http://schemas.microsoft.com/office/powerpoint/2010/main" val="4218292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546</Words>
  <Application>Microsoft Office PowerPoint</Application>
  <PresentationFormat>宽屏</PresentationFormat>
  <Paragraphs>64</Paragraphs>
  <Slides>9</Slides>
  <Notes>3</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9</vt:i4>
      </vt:variant>
    </vt:vector>
  </HeadingPairs>
  <TitlesOfParts>
    <vt:vector size="18" baseType="lpstr">
      <vt:lpstr>等线</vt:lpstr>
      <vt:lpstr>等线 Light</vt:lpstr>
      <vt:lpstr>微软雅黑</vt:lpstr>
      <vt:lpstr>微软雅黑</vt:lpstr>
      <vt:lpstr>Arial</vt:lpstr>
      <vt:lpstr>Times New Roman</vt:lpstr>
      <vt:lpstr>Wingdings</vt:lpstr>
      <vt:lpstr>Office 主题​​</vt:lpstr>
      <vt:lpstr>BMP 图像</vt:lpstr>
      <vt:lpstr>Testing LOSSLESS Network for RDMA</vt:lpstr>
      <vt:lpstr>Achievements</vt:lpstr>
      <vt:lpstr>Participants of Lossless Network Tests</vt:lpstr>
      <vt:lpstr>Lossless Network tests for HPC</vt:lpstr>
      <vt:lpstr>Test Results</vt:lpstr>
      <vt:lpstr>Lossless Network tests for NVMe over Fabric</vt:lpstr>
      <vt:lpstr>Test Results</vt:lpstr>
      <vt:lpstr>To be continued: More considerations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LOSSLESS OF ODCC</dc:title>
  <dc:creator>Guo Ric</dc:creator>
  <cp:lastModifiedBy>Guo Ric</cp:lastModifiedBy>
  <cp:revision>67</cp:revision>
  <dcterms:created xsi:type="dcterms:W3CDTF">2019-07-04T23:30:22Z</dcterms:created>
  <dcterms:modified xsi:type="dcterms:W3CDTF">2019-07-15T06:50:09Z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1561075604</vt:lpwstr>
  </property>
  <property fmtid="{D5CDD505-2E9C-101B-9397-08002B2CF9AE}" pid="6" name="_2015_ms_pID_725343">
    <vt:lpwstr>(3)iBEw5xGdBwhSVg/SRD+4ddtBi+DgtPM7CbCJ7MX0jMr/pnN0kAkhkxf5fsHU7uXK4vglRi3L
hb7QpBDHVxJWH7jyhIMUmZYhSzACDnxToNLc2EfxLKzrv1CSln8bO8sc0nxOH9hx1yRoRvw7
kGIZwP0y8ncEtJRxvtPd7XN7Bdghd5oARyFVOySf2hBsfu87ZJ0mNGkbGiTWOATar3ehH2EZ
BPbAs0/QGnStXTH4Je</vt:lpwstr>
  </property>
  <property fmtid="{D5CDD505-2E9C-101B-9397-08002B2CF9AE}" pid="7" name="_2015_ms_pID_7253431">
    <vt:lpwstr>kWX0WQR8v+6/u7X8p5kknBP8BQyejDbpt0Aq5BUhQHW9VtoqCqC6Lb
vQXfwn29Ai4P/YPgapNenhPQGeNGxYIJ0cRHMPKK2BiQRHp2jYJQOMGaCFSUsN72YzVKcs+k
1VX2OHtL2JQ1H4KCeLYJ6RhHP3o5Uvh+pWGMIGLoGQDB8V8xdlKyYW6tvdiuNqtHjmPTGJeC
QsH4lurhvtnPhDc21Nj3/H3IKGSmQv61k+91</vt:lpwstr>
  </property>
  <property fmtid="{D5CDD505-2E9C-101B-9397-08002B2CF9AE}" pid="8" name="_2015_ms_pID_7253432">
    <vt:lpwstr>gw==</vt:lpwstr>
  </property>
</Properties>
</file>