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7" r:id="rId3"/>
    <p:sldId id="259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33-00-ICne-consolidated-ffiot-comments.xlsx" TargetMode="External"/><Relationship Id="rId2" Type="http://schemas.openxmlformats.org/officeDocument/2006/relationships/hyperlink" Target="https://mentor.ieee.org/802.1/dcn/19/1-19-0026-00-ICn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49-00-ICne.docx" TargetMode="External"/><Relationship Id="rId7" Type="http://schemas.openxmlformats.org/officeDocument/2006/relationships/hyperlink" Target="https://mentor.ieee.org/802.1/dcn/19/1-19-0033-07-ICne-consolidated-ffiot-comments.xlsx" TargetMode="External"/><Relationship Id="rId2" Type="http://schemas.openxmlformats.org/officeDocument/2006/relationships/hyperlink" Target="https://mentor.ieee.org/802.1/dcn/19/1-19-0050-00-ICn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36-00-ICne.docx" TargetMode="External"/><Relationship Id="rId5" Type="http://schemas.openxmlformats.org/officeDocument/2006/relationships/hyperlink" Target="https://mentor.ieee.org/802.1/dcn/19/1-19-0037-00-ICne.docx" TargetMode="External"/><Relationship Id="rId4" Type="http://schemas.openxmlformats.org/officeDocument/2006/relationships/hyperlink" Target="https://mentor.ieee.org/802.1/dcn/19/1-19-0043-02-ICne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9/1-19-0026-01-ICne-flexible-factory-iot-use-cases-and-communication-requirements-for-wired-and-wireless-bridged-network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2" Type="http://schemas.openxmlformats.org/officeDocument/2006/relationships/hyperlink" Target="https://mentor.ieee.org/802.1/dcn/19/1-19-0026-01-ICne-flexible-factory-iot-use-cases-and-communication-requirements-for-wired-and-wireless-bridged-network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Vienna - Austria </a:t>
            </a: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July 15, 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 smtClean="0"/>
              <a:t>1-19-00xx-00-ICne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Outcome from call for comments on 2</a:t>
            </a:r>
            <a:r>
              <a:rPr lang="en-GB" baseline="30000" dirty="0" smtClean="0"/>
              <a:t>nd</a:t>
            </a:r>
            <a:r>
              <a:rPr lang="en-GB" dirty="0" smtClean="0"/>
              <a:t> Draft FFIOT report</a:t>
            </a:r>
          </a:p>
          <a:p>
            <a:r>
              <a:rPr lang="en-GB" dirty="0" smtClean="0"/>
              <a:t>Status of Consolidated Comments resolution</a:t>
            </a:r>
          </a:p>
          <a:p>
            <a:r>
              <a:rPr lang="en-GB" dirty="0" smtClean="0"/>
              <a:t>Plan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5832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2</a:t>
            </a:r>
            <a:r>
              <a:rPr lang="en-GB" sz="3200" b="1" baseline="30000" dirty="0" smtClean="0"/>
              <a:t>nd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1395"/>
            <a:ext cx="7886700" cy="4979052"/>
          </a:xfrm>
        </p:spPr>
        <p:txBody>
          <a:bodyPr>
            <a:noAutofit/>
          </a:bodyPr>
          <a:lstStyle/>
          <a:p>
            <a:r>
              <a:rPr lang="en-GB" sz="1600" b="1" dirty="0" smtClean="0"/>
              <a:t>2</a:t>
            </a:r>
            <a:r>
              <a:rPr lang="en-GB" sz="1600" b="1" baseline="30000" dirty="0" smtClean="0"/>
              <a:t>nd</a:t>
            </a:r>
            <a:r>
              <a:rPr lang="en-GB" sz="1600" b="1" dirty="0" smtClean="0"/>
              <a:t> Call </a:t>
            </a:r>
            <a:r>
              <a:rPr lang="en-GB" sz="1600" b="1" dirty="0"/>
              <a:t>for Comments: 2019-03-22 through </a:t>
            </a:r>
            <a:r>
              <a:rPr lang="en-GB" sz="1600" b="1" dirty="0" smtClean="0"/>
              <a:t>2019-04-12 (Extended 2019-04-15)</a:t>
            </a:r>
            <a:endParaRPr lang="en-GB" sz="1600" b="1" dirty="0"/>
          </a:p>
          <a:p>
            <a:r>
              <a:rPr lang="en-GB" sz="1600" b="1" dirty="0" err="1"/>
              <a:t>Nendica</a:t>
            </a:r>
            <a:r>
              <a:rPr lang="en-GB" sz="1600" b="1" dirty="0"/>
              <a:t> Draft Report: "Flexible Factory </a:t>
            </a:r>
            <a:r>
              <a:rPr lang="en-GB" sz="1600" b="1" dirty="0" err="1"/>
              <a:t>IoT</a:t>
            </a:r>
            <a:r>
              <a:rPr lang="en-GB" sz="1600" b="1" dirty="0"/>
              <a:t>: Use Cases and Communication Requirements for Wired and Wireless Bridged Networks</a:t>
            </a:r>
            <a:r>
              <a:rPr lang="en-GB" sz="1600" b="1" dirty="0" smtClean="0"/>
              <a:t>"</a:t>
            </a:r>
            <a:r>
              <a:rPr lang="en-GB" sz="2400" dirty="0"/>
              <a:t> </a:t>
            </a:r>
            <a:r>
              <a:rPr lang="en-GB" sz="1600" u="sng" dirty="0">
                <a:hlinkClick r:id="rId2"/>
              </a:rPr>
              <a:t>802.1-19-0026-00-ICne</a:t>
            </a:r>
            <a:r>
              <a:rPr lang="en-GB" sz="1600" dirty="0"/>
              <a:t> </a:t>
            </a:r>
            <a:endParaRPr lang="en-GB" sz="2400" dirty="0"/>
          </a:p>
          <a:p>
            <a:pPr lvl="1"/>
            <a:r>
              <a:rPr lang="en-GB" sz="1400" dirty="0"/>
              <a:t>agreed as a </a:t>
            </a:r>
            <a:r>
              <a:rPr lang="en-GB" sz="1400" dirty="0" err="1"/>
              <a:t>Nendica</a:t>
            </a:r>
            <a:r>
              <a:rPr lang="en-GB" sz="1400" dirty="0"/>
              <a:t> Draft Report, 2019-03-12</a:t>
            </a:r>
            <a:endParaRPr lang="en-GB" sz="2000" dirty="0"/>
          </a:p>
          <a:p>
            <a:r>
              <a:rPr lang="en-GB" sz="1800" dirty="0"/>
              <a:t>Summary:</a:t>
            </a:r>
          </a:p>
          <a:p>
            <a:pPr lvl="1"/>
            <a:r>
              <a:rPr lang="en-GB" sz="1600" dirty="0"/>
              <a:t>A total of </a:t>
            </a:r>
            <a:r>
              <a:rPr lang="en-GB" sz="1600" dirty="0" smtClean="0"/>
              <a:t>201 </a:t>
            </a:r>
            <a:r>
              <a:rPr lang="en-GB" sz="1600" dirty="0"/>
              <a:t>comments are </a:t>
            </a:r>
            <a:r>
              <a:rPr lang="en-GB" sz="1600" dirty="0" smtClean="0"/>
              <a:t>received (1 added during comments resolution), </a:t>
            </a:r>
            <a:r>
              <a:rPr lang="en-GB" sz="1600" dirty="0"/>
              <a:t>of which:</a:t>
            </a:r>
          </a:p>
          <a:p>
            <a:pPr lvl="1"/>
            <a:r>
              <a:rPr lang="en-GB" sz="1600" dirty="0" smtClean="0"/>
              <a:t>18 </a:t>
            </a:r>
            <a:r>
              <a:rPr lang="en-GB" sz="1600" dirty="0"/>
              <a:t>are technical comments</a:t>
            </a:r>
          </a:p>
          <a:p>
            <a:pPr lvl="1"/>
            <a:r>
              <a:rPr lang="en-GB" sz="1600" dirty="0" smtClean="0"/>
              <a:t>183 </a:t>
            </a:r>
            <a:r>
              <a:rPr lang="en-GB" sz="1600" dirty="0"/>
              <a:t>are editorial comments</a:t>
            </a:r>
          </a:p>
          <a:p>
            <a:r>
              <a:rPr lang="en-GB" sz="1600" dirty="0"/>
              <a:t>The consolidated comments sheet includes the editor proposed </a:t>
            </a:r>
            <a:r>
              <a:rPr lang="en-GB" sz="1600" dirty="0" smtClean="0"/>
              <a:t>resolutions in </a:t>
            </a:r>
            <a:r>
              <a:rPr lang="en-GB" sz="1600" u="sng" dirty="0">
                <a:hlinkClick r:id="rId3"/>
              </a:rPr>
              <a:t>https://mentor.ieee.org/802.1/dcn/19/1-19-0033-00-ICne-consolidated-ffiot-comments.xlsx</a:t>
            </a:r>
            <a:r>
              <a:rPr lang="en-GB" sz="1600" dirty="0"/>
              <a:t> </a:t>
            </a:r>
          </a:p>
          <a:p>
            <a:endParaRPr lang="en-GB" sz="1600" dirty="0" smtClean="0"/>
          </a:p>
          <a:p>
            <a:r>
              <a:rPr lang="en-GB" sz="1600" dirty="0" smtClean="0"/>
              <a:t>Comments received from:</a:t>
            </a:r>
          </a:p>
          <a:p>
            <a:pPr lvl="1"/>
            <a:r>
              <a:rPr lang="en-GB" sz="1400" dirty="0" smtClean="0"/>
              <a:t>Roger Marks</a:t>
            </a:r>
          </a:p>
          <a:p>
            <a:pPr lvl="1"/>
            <a:r>
              <a:rPr lang="en-GB" sz="1400" dirty="0" smtClean="0"/>
              <a:t>Kenichi Maruhashi</a:t>
            </a:r>
          </a:p>
          <a:p>
            <a:pPr lvl="1"/>
            <a:r>
              <a:rPr lang="en-GB" sz="1400" dirty="0" smtClean="0"/>
              <a:t>Karl Weber</a:t>
            </a:r>
          </a:p>
          <a:p>
            <a:pPr lvl="1"/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FFIoT</a:t>
            </a:r>
            <a:r>
              <a:rPr lang="en-US" sz="3200" b="1" dirty="0"/>
              <a:t> whitepaper call for comments </a:t>
            </a:r>
            <a:r>
              <a:rPr lang="en-US" sz="3200" b="1" dirty="0" smtClean="0"/>
              <a:t>status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066672"/>
            <a:ext cx="8677656" cy="5324983"/>
          </a:xfrm>
        </p:spPr>
        <p:txBody>
          <a:bodyPr>
            <a:noAutofit/>
          </a:bodyPr>
          <a:lstStyle/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Since the end of the </a:t>
            </a:r>
            <a:r>
              <a:rPr lang="en-GB" sz="1800" dirty="0"/>
              <a:t>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call for comments, we had 4 conference calls and 1 face to face meeting during which we conducted comments resolution.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lvl="1"/>
            <a:r>
              <a:rPr lang="fr-FR" sz="1800" dirty="0"/>
              <a:t>2019-06-17 09:00 ET – </a:t>
            </a:r>
            <a:r>
              <a:rPr lang="fr-FR" sz="1800" dirty="0">
                <a:hlinkClick r:id="rId2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2019-06-05 14:00 ET – </a:t>
            </a:r>
            <a:r>
              <a:rPr lang="fr-FR" sz="1800" dirty="0">
                <a:hlinkClick r:id="rId3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2019-05-20/21, Salt Lake City – </a:t>
            </a:r>
            <a:r>
              <a:rPr lang="fr-FR" sz="1800" dirty="0" smtClean="0">
                <a:hlinkClick r:id="rId4"/>
              </a:rPr>
              <a:t>Minutes</a:t>
            </a:r>
            <a:endParaRPr lang="fr-FR" sz="1800" dirty="0"/>
          </a:p>
          <a:p>
            <a:pPr lvl="1"/>
            <a:r>
              <a:rPr lang="fr-FR" sz="1800" dirty="0" smtClean="0"/>
              <a:t>2019-05-07 </a:t>
            </a:r>
            <a:r>
              <a:rPr lang="fr-FR" sz="1800" dirty="0"/>
              <a:t>9:00 ET – </a:t>
            </a:r>
            <a:r>
              <a:rPr lang="fr-FR" sz="1800" dirty="0">
                <a:hlinkClick r:id="rId5"/>
              </a:rPr>
              <a:t>Minutes</a:t>
            </a:r>
            <a:endParaRPr lang="fr-FR" sz="1800" dirty="0"/>
          </a:p>
          <a:p>
            <a:pPr lvl="1"/>
            <a:r>
              <a:rPr lang="fr-FR" sz="1800" dirty="0"/>
              <a:t>2019-04-24 11:00 ET – </a:t>
            </a:r>
            <a:r>
              <a:rPr lang="fr-FR" sz="1800" dirty="0" smtClean="0">
                <a:hlinkClick r:id="rId6"/>
              </a:rPr>
              <a:t>Minutes</a:t>
            </a:r>
            <a:endParaRPr lang="fr-FR" sz="1800" dirty="0" smtClean="0"/>
          </a:p>
          <a:p>
            <a:pPr lvl="1"/>
            <a:r>
              <a:rPr lang="en-GB" sz="1800" dirty="0" smtClean="0"/>
              <a:t>Final consolidated </a:t>
            </a:r>
            <a:r>
              <a:rPr lang="en-GB" sz="1800" dirty="0" err="1" smtClean="0"/>
              <a:t>FFIoT</a:t>
            </a:r>
            <a:r>
              <a:rPr lang="en-GB" sz="1800" dirty="0" smtClean="0"/>
              <a:t> comments in </a:t>
            </a:r>
            <a:r>
              <a:rPr lang="en-GB" sz="1800" dirty="0">
                <a:hlinkClick r:id="rId7"/>
              </a:rPr>
              <a:t>https://</a:t>
            </a:r>
            <a:r>
              <a:rPr lang="en-GB" sz="1800" dirty="0" smtClean="0">
                <a:hlinkClick r:id="rId7"/>
              </a:rPr>
              <a:t>mentor.ieee.org/802.1/dcn/19/1-19-0033-07-ICne-consolidated-ffiot-comments.xlsx</a:t>
            </a:r>
            <a:r>
              <a:rPr lang="en-GB" sz="1800" dirty="0" smtClean="0"/>
              <a:t>  </a:t>
            </a:r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 smtClean="0"/>
              <a:t>editorial </a:t>
            </a:r>
            <a:r>
              <a:rPr lang="en-GB" sz="1800" dirty="0"/>
              <a:t>comments : </a:t>
            </a:r>
            <a:endParaRPr lang="en-GB" sz="1800" dirty="0" smtClean="0"/>
          </a:p>
          <a:p>
            <a:pPr lvl="1">
              <a:buFont typeface="MS Reference Sans Serif" panose="020B0604030504040204" pitchFamily="34" charset="0"/>
              <a:buChar char="▮"/>
            </a:pPr>
            <a:r>
              <a:rPr lang="en-GB" sz="1600" dirty="0"/>
              <a:t>158 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7 revise</a:t>
            </a:r>
            <a:endParaRPr lang="en-GB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0 </a:t>
            </a:r>
            <a:r>
              <a:rPr lang="en-GB" sz="1600" dirty="0"/>
              <a:t>reject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18 differed/pending  clarification and resolution</a:t>
            </a:r>
            <a:endParaRPr lang="en-GB" sz="1600" dirty="0"/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sz="1800" dirty="0"/>
              <a:t>Technical comments </a:t>
            </a:r>
            <a:r>
              <a:rPr lang="en-GB" sz="18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9 </a:t>
            </a:r>
            <a:r>
              <a:rPr lang="en-GB" sz="1600" dirty="0"/>
              <a:t>Accepted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/>
              <a:t>8 revise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600" dirty="0" smtClean="0"/>
              <a:t>1 reject</a:t>
            </a:r>
            <a:endParaRPr lang="en-GB" sz="1600" dirty="0"/>
          </a:p>
          <a:p>
            <a:r>
              <a:rPr lang="en-GB" sz="1800" dirty="0" smtClean="0"/>
              <a:t>Updated draft in 1-19-00xx-ICne is proposed as new </a:t>
            </a:r>
            <a:r>
              <a:rPr lang="en-GB" sz="1800" dirty="0" err="1" smtClean="0"/>
              <a:t>New</a:t>
            </a:r>
            <a:r>
              <a:rPr lang="en-GB" sz="1800" dirty="0" smtClean="0"/>
              <a:t> </a:t>
            </a:r>
            <a:r>
              <a:rPr lang="en-GB" sz="1800" dirty="0" err="1" smtClean="0"/>
              <a:t>Nendica</a:t>
            </a:r>
            <a:r>
              <a:rPr lang="en-GB" sz="1800" dirty="0" smtClean="0"/>
              <a:t> </a:t>
            </a:r>
            <a:r>
              <a:rPr lang="en-GB" sz="1800" dirty="0" err="1" smtClean="0"/>
              <a:t>FFIoT</a:t>
            </a:r>
            <a:r>
              <a:rPr lang="en-GB" sz="1800" dirty="0" smtClean="0"/>
              <a:t> report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905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Plan</a:t>
            </a:r>
            <a:endParaRPr lang="en-GB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Draft </a:t>
            </a:r>
            <a:r>
              <a:rPr lang="en-GB" dirty="0" smtClean="0">
                <a:hlinkClick r:id="rId2"/>
              </a:rPr>
              <a:t>1.19-0026-01-Icne</a:t>
            </a:r>
            <a:r>
              <a:rPr lang="en-GB" dirty="0" smtClean="0"/>
              <a:t> </a:t>
            </a:r>
            <a:r>
              <a:rPr lang="en-GB" dirty="0" smtClean="0"/>
              <a:t>is submitted at this week Plenary meeting in Vienna to be accepted as New </a:t>
            </a:r>
            <a:r>
              <a:rPr lang="en-GB" dirty="0" err="1" smtClean="0"/>
              <a:t>Nendica</a:t>
            </a:r>
            <a:r>
              <a:rPr lang="en-GB" dirty="0" smtClean="0"/>
              <a:t> </a:t>
            </a:r>
            <a:r>
              <a:rPr lang="en-GB" dirty="0" err="1" smtClean="0"/>
              <a:t>FFIoT</a:t>
            </a:r>
            <a:r>
              <a:rPr lang="en-GB" dirty="0" smtClean="0"/>
              <a:t> draft.</a:t>
            </a:r>
          </a:p>
          <a:p>
            <a:r>
              <a:rPr lang="en-GB" dirty="0" smtClean="0"/>
              <a:t>The New draft is stable with only 18 technical comments received during the 2</a:t>
            </a:r>
            <a:r>
              <a:rPr lang="en-GB" baseline="30000" dirty="0" smtClean="0"/>
              <a:t>nd</a:t>
            </a:r>
            <a:r>
              <a:rPr lang="en-GB" dirty="0" smtClean="0"/>
              <a:t> call for comments period and they have been all resolved.</a:t>
            </a:r>
          </a:p>
          <a:p>
            <a:r>
              <a:rPr lang="en-GB" dirty="0" smtClean="0"/>
              <a:t>Conduct a Final Call for comments to approve forwarding the new draft to IEEE SA for processing and publications with editorial comments only accepted.</a:t>
            </a:r>
          </a:p>
          <a:p>
            <a:r>
              <a:rPr lang="en-GB" dirty="0" smtClean="0"/>
              <a:t>The period of the call for comments is for 3 weeks.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 to start </a:t>
            </a:r>
            <a:r>
              <a:rPr lang="en-GB" dirty="0" smtClean="0"/>
              <a:t>final review </a:t>
            </a:r>
            <a:r>
              <a:rPr lang="en-GB" dirty="0"/>
              <a:t>of </a:t>
            </a: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Draft </a:t>
            </a:r>
            <a:r>
              <a:rPr lang="en-GB" dirty="0" err="1"/>
              <a:t>FFIoT</a:t>
            </a:r>
            <a:r>
              <a:rPr lang="en-GB" dirty="0"/>
              <a:t>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Motion</a:t>
            </a:r>
          </a:p>
          <a:p>
            <a:pPr lvl="1"/>
            <a:r>
              <a:rPr lang="en-US" dirty="0"/>
              <a:t>To accept the Flexible Factory </a:t>
            </a:r>
            <a:r>
              <a:rPr lang="en-US" dirty="0" err="1"/>
              <a:t>IoT</a:t>
            </a:r>
            <a:r>
              <a:rPr lang="en-US" dirty="0"/>
              <a:t> report titled “Flexible Factory </a:t>
            </a:r>
            <a:r>
              <a:rPr lang="en-US" dirty="0" err="1"/>
              <a:t>IoT</a:t>
            </a:r>
            <a:r>
              <a:rPr lang="en-US" dirty="0"/>
              <a:t>: Use Cases and Communication Requirements for Wired and Wireless Bridged Networks” </a:t>
            </a:r>
            <a:r>
              <a:rPr lang="en-US" dirty="0" smtClean="0"/>
              <a:t>in </a:t>
            </a:r>
            <a:r>
              <a:rPr lang="en-GB" dirty="0">
                <a:hlinkClick r:id="rId2"/>
              </a:rPr>
              <a:t>1.19-0026-01-Icne</a:t>
            </a:r>
            <a:r>
              <a:rPr lang="en-US" dirty="0" smtClean="0">
                <a:hlinkClick r:id="rId3"/>
              </a:rPr>
              <a:t> </a:t>
            </a:r>
            <a:r>
              <a:rPr lang="en-US" dirty="0"/>
              <a:t>as the new “</a:t>
            </a:r>
            <a:r>
              <a:rPr lang="en-US" dirty="0" err="1"/>
              <a:t>Nendica</a:t>
            </a:r>
            <a:r>
              <a:rPr lang="en-US" dirty="0"/>
              <a:t> Draft Report” and initiate a </a:t>
            </a:r>
            <a:r>
              <a:rPr lang="en-US" dirty="0" smtClean="0"/>
              <a:t>21-days Final </a:t>
            </a:r>
            <a:r>
              <a:rPr lang="en-US" dirty="0"/>
              <a:t>Call for Comments </a:t>
            </a:r>
            <a:r>
              <a:rPr lang="en-US" dirty="0" smtClean="0"/>
              <a:t>restricted to editorial comments only starting July </a:t>
            </a:r>
            <a:r>
              <a:rPr lang="en-US" dirty="0" smtClean="0"/>
              <a:t>xx, </a:t>
            </a:r>
            <a:r>
              <a:rPr lang="en-US" dirty="0" smtClean="0"/>
              <a:t>2019 (to be decided but not later than end of </a:t>
            </a:r>
            <a:r>
              <a:rPr lang="en-US" dirty="0" smtClean="0"/>
              <a:t>the week </a:t>
            </a:r>
            <a:r>
              <a:rPr lang="en-US" dirty="0" smtClean="0"/>
              <a:t>Friday July 19).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GB" dirty="0"/>
              <a:t>Moved by: Nader Zein		</a:t>
            </a:r>
          </a:p>
          <a:p>
            <a:pPr lvl="1"/>
            <a:r>
              <a:rPr lang="en-GB" dirty="0"/>
              <a:t>Seconded by : 	</a:t>
            </a:r>
          </a:p>
          <a:p>
            <a:pPr lvl="2"/>
            <a:r>
              <a:rPr lang="en-GB" dirty="0"/>
              <a:t>Yes:		</a:t>
            </a:r>
          </a:p>
          <a:p>
            <a:pPr lvl="2"/>
            <a:r>
              <a:rPr lang="en-GB" dirty="0"/>
              <a:t>No: 			</a:t>
            </a:r>
          </a:p>
          <a:p>
            <a:pPr lvl="2"/>
            <a:r>
              <a:rPr lang="en-GB" dirty="0"/>
              <a:t>Abstains:</a:t>
            </a:r>
          </a:p>
        </p:txBody>
      </p:sp>
    </p:spTree>
    <p:extLst>
      <p:ext uri="{BB962C8B-B14F-4D97-AF65-F5344CB8AC3E}">
        <p14:creationId xmlns:p14="http://schemas.microsoft.com/office/powerpoint/2010/main" val="4069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5558</TotalTime>
  <Words>291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Helvetica Neue</vt:lpstr>
      <vt:lpstr>Arial</vt:lpstr>
      <vt:lpstr>Calibri</vt:lpstr>
      <vt:lpstr>Calibri Light</vt:lpstr>
      <vt:lpstr>MS Reference Sans Serif</vt:lpstr>
      <vt:lpstr>Wingdings</vt:lpstr>
      <vt:lpstr>Office Theme</vt:lpstr>
      <vt:lpstr>FFIoT Status Report – IEEE 802 Nendica</vt:lpstr>
      <vt:lpstr>Outline</vt:lpstr>
      <vt:lpstr>2nd call for comments FFIoT Report</vt:lpstr>
      <vt:lpstr>FFIoT whitepaper call for comments status</vt:lpstr>
      <vt:lpstr>Plan</vt:lpstr>
      <vt:lpstr>Motion to start final review of 3rd Draft FFIoT report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111</cp:revision>
  <dcterms:created xsi:type="dcterms:W3CDTF">2018-05-20T21:21:30Z</dcterms:created>
  <dcterms:modified xsi:type="dcterms:W3CDTF">2019-07-14T20:24:16Z</dcterms:modified>
</cp:coreProperties>
</file>