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0"/>
  </p:notesMasterIdLst>
  <p:handoutMasterIdLst>
    <p:handoutMasterId r:id="rId11"/>
  </p:handoutMasterIdLst>
  <p:sldIdLst>
    <p:sldId id="278" r:id="rId2"/>
    <p:sldId id="342" r:id="rId3"/>
    <p:sldId id="343" r:id="rId4"/>
    <p:sldId id="344" r:id="rId5"/>
    <p:sldId id="2047" r:id="rId6"/>
    <p:sldId id="2030" r:id="rId7"/>
    <p:sldId id="2014" r:id="rId8"/>
    <p:sldId id="2031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BE28"/>
    <a:srgbClr val="0066FF"/>
    <a:srgbClr val="33CCFF"/>
    <a:srgbClr val="99FF99"/>
    <a:srgbClr val="FFFF00"/>
    <a:srgbClr val="FFCC00"/>
    <a:srgbClr val="DDDDDD"/>
    <a:srgbClr val="2FB1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3F2C45-6F69-4934-8458-38154C66001B}" v="23" dt="2025-10-07T18:43:33.2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1" autoAdjust="0"/>
    <p:restoredTop sz="63357" autoAdjust="0"/>
  </p:normalViewPr>
  <p:slideViewPr>
    <p:cSldViewPr>
      <p:cViewPr varScale="1">
        <p:scale>
          <a:sx n="83" d="100"/>
          <a:sy n="83" d="100"/>
        </p:scale>
        <p:origin x="2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 Rosdahl" userId="2820f357-2dd4-4127-8713-e0bfde0fd756" providerId="ADAL" clId="{413F2C45-6F69-4934-8458-38154C66001B}"/>
    <pc:docChg chg="undo redo custSel addSld delSld modSld modMainMaster">
      <pc:chgData name="Jon Rosdahl" userId="2820f357-2dd4-4127-8713-e0bfde0fd756" providerId="ADAL" clId="{413F2C45-6F69-4934-8458-38154C66001B}" dt="2025-10-07T18:43:41.882" v="1433" actId="6549"/>
      <pc:docMkLst>
        <pc:docMk/>
      </pc:docMkLst>
      <pc:sldChg chg="addSp modSp mod">
        <pc:chgData name="Jon Rosdahl" userId="2820f357-2dd4-4127-8713-e0bfde0fd756" providerId="ADAL" clId="{413F2C45-6F69-4934-8458-38154C66001B}" dt="2025-10-06T19:43:21.381" v="3" actId="14100"/>
        <pc:sldMkLst>
          <pc:docMk/>
          <pc:sldMk cId="0" sldId="278"/>
        </pc:sldMkLst>
        <pc:spChg chg="mod">
          <ac:chgData name="Jon Rosdahl" userId="2820f357-2dd4-4127-8713-e0bfde0fd756" providerId="ADAL" clId="{413F2C45-6F69-4934-8458-38154C66001B}" dt="2025-10-06T19:43:21.381" v="3" actId="14100"/>
          <ac:spMkLst>
            <pc:docMk/>
            <pc:sldMk cId="0" sldId="278"/>
            <ac:spMk id="111620" creationId="{13920269-E2C7-FAD1-29AE-5FAF7F00091F}"/>
          </ac:spMkLst>
        </pc:spChg>
        <pc:graphicFrameChg chg="add mod">
          <ac:chgData name="Jon Rosdahl" userId="2820f357-2dd4-4127-8713-e0bfde0fd756" providerId="ADAL" clId="{413F2C45-6F69-4934-8458-38154C66001B}" dt="2025-10-06T19:43:11.671" v="0"/>
          <ac:graphicFrameMkLst>
            <pc:docMk/>
            <pc:sldMk cId="0" sldId="278"/>
            <ac:graphicFrameMk id="2" creationId="{29175153-7678-B8F4-78FA-0097CBF09B94}"/>
          </ac:graphicFrameMkLst>
        </pc:graphicFrameChg>
      </pc:sldChg>
      <pc:sldChg chg="addSp delSp modSp mod modClrScheme chgLayout">
        <pc:chgData name="Jon Rosdahl" userId="2820f357-2dd4-4127-8713-e0bfde0fd756" providerId="ADAL" clId="{413F2C45-6F69-4934-8458-38154C66001B}" dt="2025-10-07T17:54:38.114" v="111" actId="1076"/>
        <pc:sldMkLst>
          <pc:docMk/>
          <pc:sldMk cId="0" sldId="342"/>
        </pc:sldMkLst>
        <pc:spChg chg="mod ord">
          <ac:chgData name="Jon Rosdahl" userId="2820f357-2dd4-4127-8713-e0bfde0fd756" providerId="ADAL" clId="{413F2C45-6F69-4934-8458-38154C66001B}" dt="2025-10-07T17:49:55.866" v="107" actId="700"/>
          <ac:spMkLst>
            <pc:docMk/>
            <pc:sldMk cId="0" sldId="342"/>
            <ac:spMk id="273413" creationId="{44CE2DC5-0795-39FE-1E3D-A991586EB466}"/>
          </ac:spMkLst>
        </pc:spChg>
        <pc:spChg chg="del">
          <ac:chgData name="Jon Rosdahl" userId="2820f357-2dd4-4127-8713-e0bfde0fd756" providerId="ADAL" clId="{413F2C45-6F69-4934-8458-38154C66001B}" dt="2025-10-07T17:49:55.866" v="107" actId="700"/>
          <ac:spMkLst>
            <pc:docMk/>
            <pc:sldMk cId="0" sldId="342"/>
            <ac:spMk id="273414" creationId="{A1BD1154-E6F7-965A-29B1-411FD8D6BE73}"/>
          </ac:spMkLst>
        </pc:spChg>
        <pc:picChg chg="add mod">
          <ac:chgData name="Jon Rosdahl" userId="2820f357-2dd4-4127-8713-e0bfde0fd756" providerId="ADAL" clId="{413F2C45-6F69-4934-8458-38154C66001B}" dt="2025-10-07T17:54:38.114" v="111" actId="1076"/>
          <ac:picMkLst>
            <pc:docMk/>
            <pc:sldMk cId="0" sldId="342"/>
            <ac:picMk id="3" creationId="{B34B633D-D211-4BE9-ED6B-103D650E21C4}"/>
          </ac:picMkLst>
        </pc:picChg>
      </pc:sldChg>
      <pc:sldChg chg="addSp modSp mod modClrScheme chgLayout">
        <pc:chgData name="Jon Rosdahl" userId="2820f357-2dd4-4127-8713-e0bfde0fd756" providerId="ADAL" clId="{413F2C45-6F69-4934-8458-38154C66001B}" dt="2025-10-07T18:20:27.986" v="673" actId="20577"/>
        <pc:sldMkLst>
          <pc:docMk/>
          <pc:sldMk cId="0" sldId="343"/>
        </pc:sldMkLst>
        <pc:spChg chg="add mod ord">
          <ac:chgData name="Jon Rosdahl" userId="2820f357-2dd4-4127-8713-e0bfde0fd756" providerId="ADAL" clId="{413F2C45-6F69-4934-8458-38154C66001B}" dt="2025-10-07T18:20:27.986" v="673" actId="20577"/>
          <ac:spMkLst>
            <pc:docMk/>
            <pc:sldMk cId="0" sldId="343"/>
            <ac:spMk id="2" creationId="{C8844FD8-0EDD-1809-F650-78A84E14E279}"/>
          </ac:spMkLst>
        </pc:spChg>
        <pc:spChg chg="mod ord">
          <ac:chgData name="Jon Rosdahl" userId="2820f357-2dd4-4127-8713-e0bfde0fd756" providerId="ADAL" clId="{413F2C45-6F69-4934-8458-38154C66001B}" dt="2025-10-07T17:57:00.359" v="221" actId="20577"/>
          <ac:spMkLst>
            <pc:docMk/>
            <pc:sldMk cId="0" sldId="343"/>
            <ac:spMk id="598020" creationId="{4636E3C7-4A8E-B700-0F23-4C6EA6DEDCE5}"/>
          </ac:spMkLst>
        </pc:spChg>
      </pc:sldChg>
      <pc:sldChg chg="modSp new mod">
        <pc:chgData name="Jon Rosdahl" userId="2820f357-2dd4-4127-8713-e0bfde0fd756" providerId="ADAL" clId="{413F2C45-6F69-4934-8458-38154C66001B}" dt="2025-10-07T18:33:53.672" v="926" actId="20577"/>
        <pc:sldMkLst>
          <pc:docMk/>
          <pc:sldMk cId="1973818405" sldId="344"/>
        </pc:sldMkLst>
        <pc:spChg chg="mod">
          <ac:chgData name="Jon Rosdahl" userId="2820f357-2dd4-4127-8713-e0bfde0fd756" providerId="ADAL" clId="{413F2C45-6F69-4934-8458-38154C66001B}" dt="2025-10-07T18:20:45.265" v="696" actId="20577"/>
          <ac:spMkLst>
            <pc:docMk/>
            <pc:sldMk cId="1973818405" sldId="344"/>
            <ac:spMk id="2" creationId="{54B5E8B6-5232-0E21-1F35-28C39FF0A393}"/>
          </ac:spMkLst>
        </pc:spChg>
        <pc:spChg chg="mod">
          <ac:chgData name="Jon Rosdahl" userId="2820f357-2dd4-4127-8713-e0bfde0fd756" providerId="ADAL" clId="{413F2C45-6F69-4934-8458-38154C66001B}" dt="2025-10-07T18:33:53.672" v="926" actId="20577"/>
          <ac:spMkLst>
            <pc:docMk/>
            <pc:sldMk cId="1973818405" sldId="344"/>
            <ac:spMk id="3" creationId="{A5AF349B-09FC-6C6A-8C04-F3A3A711E4E6}"/>
          </ac:spMkLst>
        </pc:spChg>
      </pc:sldChg>
      <pc:sldChg chg="add">
        <pc:chgData name="Jon Rosdahl" userId="2820f357-2dd4-4127-8713-e0bfde0fd756" providerId="ADAL" clId="{413F2C45-6F69-4934-8458-38154C66001B}" dt="2025-10-07T18:43:33.200" v="1432"/>
        <pc:sldMkLst>
          <pc:docMk/>
          <pc:sldMk cId="3336702894" sldId="2014"/>
        </pc:sldMkLst>
      </pc:sldChg>
      <pc:sldChg chg="modSp add mod">
        <pc:chgData name="Jon Rosdahl" userId="2820f357-2dd4-4127-8713-e0bfde0fd756" providerId="ADAL" clId="{413F2C45-6F69-4934-8458-38154C66001B}" dt="2025-10-07T18:43:41.882" v="1433" actId="6549"/>
        <pc:sldMkLst>
          <pc:docMk/>
          <pc:sldMk cId="578729296" sldId="2030"/>
        </pc:sldMkLst>
        <pc:spChg chg="mod">
          <ac:chgData name="Jon Rosdahl" userId="2820f357-2dd4-4127-8713-e0bfde0fd756" providerId="ADAL" clId="{413F2C45-6F69-4934-8458-38154C66001B}" dt="2025-10-07T18:43:41.882" v="1433" actId="6549"/>
          <ac:spMkLst>
            <pc:docMk/>
            <pc:sldMk cId="578729296" sldId="2030"/>
            <ac:spMk id="2" creationId="{DCA18BF1-CB20-4BE0-D948-64B2E32CA04D}"/>
          </ac:spMkLst>
        </pc:spChg>
      </pc:sldChg>
      <pc:sldChg chg="add">
        <pc:chgData name="Jon Rosdahl" userId="2820f357-2dd4-4127-8713-e0bfde0fd756" providerId="ADAL" clId="{413F2C45-6F69-4934-8458-38154C66001B}" dt="2025-10-07T18:43:33.200" v="1432"/>
        <pc:sldMkLst>
          <pc:docMk/>
          <pc:sldMk cId="1729037966" sldId="2031"/>
        </pc:sldMkLst>
      </pc:sldChg>
      <pc:sldChg chg="addSp delSp modSp add del mod chgLayout modNotesTx">
        <pc:chgData name="Jon Rosdahl" userId="2820f357-2dd4-4127-8713-e0bfde0fd756" providerId="ADAL" clId="{413F2C45-6F69-4934-8458-38154C66001B}" dt="2025-10-07T18:42:54.430" v="1431" actId="20577"/>
        <pc:sldMkLst>
          <pc:docMk/>
          <pc:sldMk cId="269614639" sldId="2047"/>
        </pc:sldMkLst>
        <pc:spChg chg="mod ord">
          <ac:chgData name="Jon Rosdahl" userId="2820f357-2dd4-4127-8713-e0bfde0fd756" providerId="ADAL" clId="{413F2C45-6F69-4934-8458-38154C66001B}" dt="2025-10-07T18:35:33.165" v="936" actId="700"/>
          <ac:spMkLst>
            <pc:docMk/>
            <pc:sldMk cId="269614639" sldId="2047"/>
            <ac:spMk id="2" creationId="{CB788EC4-F522-8CFB-0E8C-418F0DA1546B}"/>
          </ac:spMkLst>
        </pc:spChg>
        <pc:spChg chg="add del mod">
          <ac:chgData name="Jon Rosdahl" userId="2820f357-2dd4-4127-8713-e0bfde0fd756" providerId="ADAL" clId="{413F2C45-6F69-4934-8458-38154C66001B}" dt="2025-10-07T18:35:11.209" v="934" actId="6264"/>
          <ac:spMkLst>
            <pc:docMk/>
            <pc:sldMk cId="269614639" sldId="2047"/>
            <ac:spMk id="3" creationId="{6A6E480F-134F-D08D-A232-7D8F7762DFCB}"/>
          </ac:spMkLst>
        </pc:spChg>
        <pc:spChg chg="add del mod">
          <ac:chgData name="Jon Rosdahl" userId="2820f357-2dd4-4127-8713-e0bfde0fd756" providerId="ADAL" clId="{413F2C45-6F69-4934-8458-38154C66001B}" dt="2025-10-07T18:35:11.209" v="934" actId="6264"/>
          <ac:spMkLst>
            <pc:docMk/>
            <pc:sldMk cId="269614639" sldId="2047"/>
            <ac:spMk id="4" creationId="{723B088D-925E-4DFC-FB8C-BC3BF9905C13}"/>
          </ac:spMkLst>
        </pc:spChg>
        <pc:spChg chg="mod">
          <ac:chgData name="Jon Rosdahl" userId="2820f357-2dd4-4127-8713-e0bfde0fd756" providerId="ADAL" clId="{413F2C45-6F69-4934-8458-38154C66001B}" dt="2025-10-07T18:39:59.364" v="1055" actId="20577"/>
          <ac:spMkLst>
            <pc:docMk/>
            <pc:sldMk cId="269614639" sldId="2047"/>
            <ac:spMk id="8" creationId="{BABB8EDA-4C9B-BACF-CD7D-805D4554F0BE}"/>
          </ac:spMkLst>
        </pc:spChg>
        <pc:spChg chg="mod ord">
          <ac:chgData name="Jon Rosdahl" userId="2820f357-2dd4-4127-8713-e0bfde0fd756" providerId="ADAL" clId="{413F2C45-6F69-4934-8458-38154C66001B}" dt="2025-10-07T18:39:11.494" v="1008" actId="207"/>
          <ac:spMkLst>
            <pc:docMk/>
            <pc:sldMk cId="269614639" sldId="2047"/>
            <ac:spMk id="10" creationId="{672EC3BA-EA3E-E8B2-9CF0-B5E4A684CF60}"/>
          </ac:spMkLst>
        </pc:spChg>
      </pc:sldChg>
      <pc:sldMasterChg chg="addSp modSp mod modSldLayout">
        <pc:chgData name="Jon Rosdahl" userId="2820f357-2dd4-4127-8713-e0bfde0fd756" providerId="ADAL" clId="{413F2C45-6F69-4934-8458-38154C66001B}" dt="2025-10-06T19:44:58.392" v="63" actId="6549"/>
        <pc:sldMasterMkLst>
          <pc:docMk/>
          <pc:sldMasterMk cId="0" sldId="2147483657"/>
        </pc:sldMasterMkLst>
        <pc:spChg chg="mod">
          <ac:chgData name="Jon Rosdahl" userId="2820f357-2dd4-4127-8713-e0bfde0fd756" providerId="ADAL" clId="{413F2C45-6F69-4934-8458-38154C66001B}" dt="2025-10-06T19:44:04.471" v="27" actId="6549"/>
          <ac:spMkLst>
            <pc:docMk/>
            <pc:sldMasterMk cId="0" sldId="2147483657"/>
            <ac:spMk id="329736" creationId="{066FFC52-A651-6ADA-A5C8-8525ACB7402A}"/>
          </ac:spMkLst>
        </pc:spChg>
        <pc:spChg chg="mod">
          <ac:chgData name="Jon Rosdahl" userId="2820f357-2dd4-4127-8713-e0bfde0fd756" providerId="ADAL" clId="{413F2C45-6F69-4934-8458-38154C66001B}" dt="2025-10-06T19:44:24.135" v="36" actId="6549"/>
          <ac:spMkLst>
            <pc:docMk/>
            <pc:sldMasterMk cId="0" sldId="2147483657"/>
            <ac:spMk id="329737" creationId="{898217D0-841C-D064-E34A-02F02D341E34}"/>
          </ac:spMkLst>
        </pc:spChg>
        <pc:graphicFrameChg chg="add mod">
          <ac:chgData name="Jon Rosdahl" userId="2820f357-2dd4-4127-8713-e0bfde0fd756" providerId="ADAL" clId="{413F2C45-6F69-4934-8458-38154C66001B}" dt="2025-10-06T19:44:13.261" v="28"/>
          <ac:graphicFrameMkLst>
            <pc:docMk/>
            <pc:sldMasterMk cId="0" sldId="2147483657"/>
            <ac:graphicFrameMk id="2" creationId="{10B2B302-E712-F98F-555C-426BA77110C2}"/>
          </ac:graphicFrameMkLst>
        </pc:graphicFrameChg>
        <pc:sldLayoutChg chg="modSp mod">
          <pc:chgData name="Jon Rosdahl" userId="2820f357-2dd4-4127-8713-e0bfde0fd756" providerId="ADAL" clId="{413F2C45-6F69-4934-8458-38154C66001B}" dt="2025-10-06T19:44:58.392" v="63" actId="6549"/>
          <pc:sldLayoutMkLst>
            <pc:docMk/>
            <pc:sldMasterMk cId="0" sldId="2147483657"/>
            <pc:sldLayoutMk cId="0" sldId="2147483658"/>
          </pc:sldLayoutMkLst>
          <pc:spChg chg="mod">
            <ac:chgData name="Jon Rosdahl" userId="2820f357-2dd4-4127-8713-e0bfde0fd756" providerId="ADAL" clId="{413F2C45-6F69-4934-8458-38154C66001B}" dt="2025-10-06T19:44:58.392" v="63" actId="6549"/>
            <ac:spMkLst>
              <pc:docMk/>
              <pc:sldMasterMk cId="0" sldId="2147483657"/>
              <pc:sldLayoutMk cId="0" sldId="2147483658"/>
              <ac:spMk id="2" creationId="{D91767A8-B3B0-713C-4185-B7A3C1D3E1B1}"/>
            </ac:spMkLst>
          </pc:spChg>
          <pc:spChg chg="mod">
            <ac:chgData name="Jon Rosdahl" userId="2820f357-2dd4-4127-8713-e0bfde0fd756" providerId="ADAL" clId="{413F2C45-6F69-4934-8458-38154C66001B}" dt="2025-10-06T19:44:39.887" v="39"/>
            <ac:spMkLst>
              <pc:docMk/>
              <pc:sldMasterMk cId="0" sldId="2147483657"/>
              <pc:sldLayoutMk cId="0" sldId="2147483658"/>
              <ac:spMk id="3" creationId="{76DDBB88-E28F-B2B9-68F1-75042EDF085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>
            <a:extLst>
              <a:ext uri="{FF2B5EF4-FFF2-40B4-BE49-F238E27FC236}">
                <a16:creationId xmlns:a16="http://schemas.microsoft.com/office/drawing/2014/main" id="{C4E73362-6F77-B48C-4845-A720CBF56F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1" name="Rectangle 3">
            <a:extLst>
              <a:ext uri="{FF2B5EF4-FFF2-40B4-BE49-F238E27FC236}">
                <a16:creationId xmlns:a16="http://schemas.microsoft.com/office/drawing/2014/main" id="{33E8B8D0-786A-4A52-4481-146C4C2B76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2" name="Rectangle 4">
            <a:extLst>
              <a:ext uri="{FF2B5EF4-FFF2-40B4-BE49-F238E27FC236}">
                <a16:creationId xmlns:a16="http://schemas.microsoft.com/office/drawing/2014/main" id="{7432AF3F-587B-1929-8FBD-31D418B860A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3" name="Rectangle 5">
            <a:extLst>
              <a:ext uri="{FF2B5EF4-FFF2-40B4-BE49-F238E27FC236}">
                <a16:creationId xmlns:a16="http://schemas.microsoft.com/office/drawing/2014/main" id="{D01118A0-23CA-1F30-CFA8-FAE049544D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F840F5-73D8-4C49-8CA2-02B9D40FA9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4B7C88D3-7AFC-E8EC-BD8A-BB2D564003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56B44987-7B25-A524-3CAB-D9868D29433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465A97CF-59A3-5104-8DE8-1D79CE89C2D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49BB6068-6E46-13CF-F53E-2D552B3C9F6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7E4B10D7-FF09-E3BF-47E2-D0D35D9687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7" name="Rectangle 7">
            <a:extLst>
              <a:ext uri="{FF2B5EF4-FFF2-40B4-BE49-F238E27FC236}">
                <a16:creationId xmlns:a16="http://schemas.microsoft.com/office/drawing/2014/main" id="{02F88482-BC8A-7CD4-9B39-6C6060D97D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D9A5F81-010C-45C5-B0D5-1FA113717E2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64CDDE6-0122-26AF-B40A-C8B93EAC6C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FF219C-B961-4708-8C23-7A3AEC5E8FC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37570" name="Rectangle 2">
            <a:extLst>
              <a:ext uri="{FF2B5EF4-FFF2-40B4-BE49-F238E27FC236}">
                <a16:creationId xmlns:a16="http://schemas.microsoft.com/office/drawing/2014/main" id="{5940260B-0BAD-B444-B81A-720A5B6B9F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18463BC1-32C9-454A-61A3-91FDF87AA5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22F019C-B494-FE96-3CD1-CBA644CE2A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49DB5E-6A0A-4C6D-A035-C398C1528A4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74434" name="Rectangle 2">
            <a:extLst>
              <a:ext uri="{FF2B5EF4-FFF2-40B4-BE49-F238E27FC236}">
                <a16:creationId xmlns:a16="http://schemas.microsoft.com/office/drawing/2014/main" id="{FE06F3D2-33BA-7E16-D1B6-EDB59C4939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7C742C89-49F8-1145-ECEF-6FCD1F8F9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sz="1800" dirty="0"/>
              <a:t>Dark Blue – Covid Rebooks                </a:t>
            </a:r>
            <a:r>
              <a:rPr lang="en-US" sz="1800" b="1" dirty="0"/>
              <a:t>Yellow – Special Date change</a:t>
            </a:r>
          </a:p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sz="1800" dirty="0"/>
              <a:t>Green – 2023 RFP Assignments          Light blue – 2024 Sept Telecon Approved Location</a:t>
            </a:r>
          </a:p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sz="1800" dirty="0"/>
              <a:t>White – Booked Prior to Covid.</a:t>
            </a:r>
          </a:p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sz="1800" dirty="0"/>
              <a:t>-----------------------------------------------------------------------------------------------------------------------</a:t>
            </a:r>
          </a:p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en-US" sz="1800" dirty="0"/>
          </a:p>
          <a:p>
            <a:pPr marR="0" lvl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lang="en-US" sz="1600" dirty="0"/>
              <a:t>2025/2026 November – Marriott Marquis Queen’s Park </a:t>
            </a:r>
            <a:r>
              <a:rPr lang="en-US" sz="1600" b="0" dirty="0"/>
              <a:t>– Executed Oct 28, 2024 </a:t>
            </a:r>
          </a:p>
          <a:p>
            <a:pPr marR="0" lvl="1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lang="en-US" sz="1600" b="0" dirty="0"/>
              <a:t>Addendum to extend Room Block and add 802.11bn </a:t>
            </a:r>
            <a:r>
              <a:rPr lang="en-US" sz="1600" b="0" dirty="0" err="1"/>
              <a:t>AdHoc</a:t>
            </a:r>
            <a:r>
              <a:rPr lang="en-US" sz="1600" b="0" dirty="0"/>
              <a:t> pending signature Oct 7, 2025</a:t>
            </a:r>
          </a:p>
          <a:p>
            <a:pPr marR="0" lvl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lang="en-US" sz="1600" b="0" dirty="0"/>
              <a:t>2026 March – Addendum to increase the room block pending signature Oct 7, 2025</a:t>
            </a:r>
          </a:p>
          <a:p>
            <a:pPr marR="0" lvl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lang="en-US" sz="1600" dirty="0"/>
              <a:t>2026 July – Hosting ITU WG15 – Sheraton le Centre Montreal -- Executed 26 Feb</a:t>
            </a:r>
          </a:p>
          <a:p>
            <a:pPr lvl="1" defTabSz="449263"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1200" b="0" dirty="0"/>
              <a:t>Error found after signing – Amendment signed 3 April 2025</a:t>
            </a:r>
          </a:p>
          <a:p>
            <a:pPr lvl="1" defTabSz="449263"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1200" b="0" dirty="0"/>
              <a:t>2 Amendments in process 1 for ITU week and 1 for IEEE week – Pending Signature Oct 7, 2025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2027 March – Grand </a:t>
            </a:r>
            <a:r>
              <a:rPr lang="en-US" sz="1600" dirty="0" err="1"/>
              <a:t>Capthorne</a:t>
            </a:r>
            <a:r>
              <a:rPr lang="en-US" sz="1600" dirty="0"/>
              <a:t> Waterfront, Singapore – Site Visit 2025 October</a:t>
            </a:r>
            <a:r>
              <a:rPr lang="en-US" sz="1600" b="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2027 July – </a:t>
            </a:r>
            <a:r>
              <a:rPr lang="en-US" sz="1600" dirty="0" err="1"/>
              <a:t>Gothia</a:t>
            </a:r>
            <a:r>
              <a:rPr lang="en-US" sz="1600" dirty="0"/>
              <a:t> Towers </a:t>
            </a:r>
          </a:p>
          <a:p>
            <a:pPr marL="0" indent="0">
              <a:buNone/>
            </a:pPr>
            <a:r>
              <a:rPr lang="en-US" sz="1600" b="0" dirty="0"/>
              <a:t>	– Site Visit 21-22 Aug 2024  - Was successful.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b="0" dirty="0"/>
              <a:t>– Contract still in negotiation. – Contract pricing restarted Sept 30, 2025, format of Contract rejected, restart process.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2028 July 9-14 – Sheraton Le Centre Montreal – Executed.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b="0" dirty="0"/>
              <a:t>Error found after signing – Amendment signed 3 April 2025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b="0" dirty="0"/>
              <a:t>Addendum to extend Room Block. Pending Signature Oct 7, 2025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pt-BR"/>
              <a:t>doc.: IEEE 802 EC-25/0002r6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Jon Rosdahl, Qualcomm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12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IEEE 802 LMSC Policies and Procedures -- ec-20-0124-05-00EC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July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Doc 802-EC-25/0138r0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9A5F81-010C-45C5-B0D5-1FA113717E2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4444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>
            <a:extLst>
              <a:ext uri="{FF2B5EF4-FFF2-40B4-BE49-F238E27FC236}">
                <a16:creationId xmlns:a16="http://schemas.microsoft.com/office/drawing/2014/main" id="{0052311F-EED1-577B-00D2-C4CFA7F7B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" y="6597650"/>
            <a:ext cx="12172949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30755" name="Rectangle 3">
            <a:extLst>
              <a:ext uri="{FF2B5EF4-FFF2-40B4-BE49-F238E27FC236}">
                <a16:creationId xmlns:a16="http://schemas.microsoft.com/office/drawing/2014/main" id="{D150820C-B403-B5C7-8207-DFDCCA07E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" y="3175"/>
            <a:ext cx="12181417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30756" name="Rectangle 4">
            <a:extLst>
              <a:ext uri="{FF2B5EF4-FFF2-40B4-BE49-F238E27FC236}">
                <a16:creationId xmlns:a16="http://schemas.microsoft.com/office/drawing/2014/main" id="{DD2674FB-8115-FF44-7F24-A0821BB87E1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30757" name="Rectangle 5">
            <a:extLst>
              <a:ext uri="{FF2B5EF4-FFF2-40B4-BE49-F238E27FC236}">
                <a16:creationId xmlns:a16="http://schemas.microsoft.com/office/drawing/2014/main" id="{2CE15CAF-90D7-CEF0-5F3F-EEE0848F6D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grpSp>
        <p:nvGrpSpPr>
          <p:cNvPr id="330761" name="Group 9">
            <a:extLst>
              <a:ext uri="{FF2B5EF4-FFF2-40B4-BE49-F238E27FC236}">
                <a16:creationId xmlns:a16="http://schemas.microsoft.com/office/drawing/2014/main" id="{C223E48D-7678-BFC5-6AAB-100801145243}"/>
              </a:ext>
            </a:extLst>
          </p:cNvPr>
          <p:cNvGrpSpPr>
            <a:grpSpLocks/>
          </p:cNvGrpSpPr>
          <p:nvPr/>
        </p:nvGrpSpPr>
        <p:grpSpPr bwMode="auto">
          <a:xfrm>
            <a:off x="11089218" y="5876926"/>
            <a:ext cx="1058333" cy="709613"/>
            <a:chOff x="3288" y="3482"/>
            <a:chExt cx="500" cy="447"/>
          </a:xfrm>
        </p:grpSpPr>
        <p:sp>
          <p:nvSpPr>
            <p:cNvPr id="330762" name="Rectangle 10">
              <a:extLst>
                <a:ext uri="{FF2B5EF4-FFF2-40B4-BE49-F238E27FC236}">
                  <a16:creationId xmlns:a16="http://schemas.microsoft.com/office/drawing/2014/main" id="{7794BF6A-E234-CFA6-DF7D-BA5676532AD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30763" name="Text Box 11">
              <a:extLst>
                <a:ext uri="{FF2B5EF4-FFF2-40B4-BE49-F238E27FC236}">
                  <a16:creationId xmlns:a16="http://schemas.microsoft.com/office/drawing/2014/main" id="{4CED8025-A05F-000E-3A16-9E48B6BCD995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297" y="3482"/>
              <a:ext cx="367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330764" name="Line 12">
              <a:extLst>
                <a:ext uri="{FF2B5EF4-FFF2-40B4-BE49-F238E27FC236}">
                  <a16:creationId xmlns:a16="http://schemas.microsoft.com/office/drawing/2014/main" id="{83E82BF6-31C2-1F6C-99DD-967D9CD7762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330765" name="Text Box 13">
              <a:extLst>
                <a:ext uri="{FF2B5EF4-FFF2-40B4-BE49-F238E27FC236}">
                  <a16:creationId xmlns:a16="http://schemas.microsoft.com/office/drawing/2014/main" id="{94A0E2E1-A231-6508-05CB-14243DC929EF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r>
                <a:rPr lang="en-US" altLang="en-US" sz="2400" b="1" dirty="0">
                  <a:solidFill>
                    <a:schemeClr val="bg1"/>
                  </a:solidFill>
                </a:rPr>
                <a:t>802</a:t>
              </a:r>
            </a:p>
          </p:txBody>
        </p:sp>
      </p:grpSp>
      <p:sp>
        <p:nvSpPr>
          <p:cNvPr id="2" name="Text Box 8">
            <a:extLst>
              <a:ext uri="{FF2B5EF4-FFF2-40B4-BE49-F238E27FC236}">
                <a16:creationId xmlns:a16="http://schemas.microsoft.com/office/drawing/2014/main" id="{D91767A8-B3B0-713C-4185-B7A3C1D3E1B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" y="6589714"/>
            <a:ext cx="232307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200" dirty="0">
                <a:solidFill>
                  <a:schemeClr val="tx1"/>
                </a:solidFill>
              </a:rPr>
              <a:t>Doc:802 EC-25-0237-00-LMSC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76DDBB88-E28F-B2B9-68F1-75042EDF085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21094" y="6591300"/>
            <a:ext cx="91861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200">
                <a:solidFill>
                  <a:schemeClr val="tx1"/>
                </a:solidFill>
              </a:rPr>
              <a:t>	Executive Secretary Report for 2025 October Telecon</a:t>
            </a:r>
            <a:endParaRPr lang="en-US" altLang="en-US" sz="1200" dirty="0">
              <a:solidFill>
                <a:schemeClr val="tx1"/>
              </a:solidFill>
            </a:endParaRP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D4DC036D-FE0D-C69A-4FD5-8CAE1F59433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871201" y="6589714"/>
            <a:ext cx="12742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</a:rPr>
              <a:t>Page </a:t>
            </a:r>
            <a:fld id="{0CF3F8C6-39BE-4E23-8645-149F701E51B6}" type="slidenum">
              <a:rPr lang="en-US" altLang="en-US" sz="1200">
                <a:solidFill>
                  <a:schemeClr val="tx1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US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7C8E6-5810-6158-8114-58D35C84E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C83B2-95EF-A764-25C9-6B7AE99C4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29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EF14A3-655F-6923-1262-740AC90F59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71467" y="404814"/>
            <a:ext cx="2810933" cy="5462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C99CB2-804A-1CDB-A81B-70EB85446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34434" y="404814"/>
            <a:ext cx="8233833" cy="54625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09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5B36B-65F2-C6FB-E02B-6319F2BF1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1D0CC-1C53-9590-73E2-AF40696C8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962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C2DBD-65C6-3141-370A-5B8421F56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07591-377C-7A81-77AA-7C291A544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07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7606C-DA87-EA9F-A8F9-8AA55E183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F2F2B-7707-F313-7CD1-E78F705BED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433" y="1341438"/>
            <a:ext cx="53848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0C0E2-7D7C-F586-B5BC-0BDD409FE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2433" y="1341438"/>
            <a:ext cx="53848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429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F9C4B-011A-FA1D-E9D3-20A2FADB8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1CF64-5E06-7BF2-313B-68DF4BC69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D26C3-D953-BDE8-7559-26A396262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7CE98-C76F-8557-8082-0F6E3EEF9F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6A577A-F984-1B11-A19D-867C94E4E5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127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458DF-F387-C37D-7586-54A923685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139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069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27347-56F2-D778-39A1-A6E7D320A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DF6FA-900F-7B26-250D-5AEA6F6AF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BC2A1-F0FF-D770-BA7B-983FD38AD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083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CFC62-3C46-116F-6F16-8BE24A8FD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D051CE-A89C-B469-0267-5ED79C41B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12EE61-9818-DFCB-1612-F149BEA8D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484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>
            <a:extLst>
              <a:ext uri="{FF2B5EF4-FFF2-40B4-BE49-F238E27FC236}">
                <a16:creationId xmlns:a16="http://schemas.microsoft.com/office/drawing/2014/main" id="{A7292F7F-BF57-4E95-AE3B-3C9E4F559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86538"/>
            <a:ext cx="12185651" cy="277812"/>
          </a:xfrm>
          <a:prstGeom prst="rect">
            <a:avLst/>
          </a:prstGeom>
          <a:solidFill>
            <a:srgbClr val="2FB1DF"/>
          </a:solidFill>
          <a:ln w="9525">
            <a:solidFill>
              <a:srgbClr val="2FB1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29737" name="Text Box 9">
            <a:extLst>
              <a:ext uri="{FF2B5EF4-FFF2-40B4-BE49-F238E27FC236}">
                <a16:creationId xmlns:a16="http://schemas.microsoft.com/office/drawing/2014/main" id="{898217D0-841C-D064-E34A-02F02D341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1094" y="6591300"/>
            <a:ext cx="91861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200" dirty="0">
                <a:solidFill>
                  <a:schemeClr val="tx1"/>
                </a:solidFill>
              </a:rPr>
              <a:t>	Executive Secretary Report for 2025 October Telecon</a:t>
            </a:r>
          </a:p>
        </p:txBody>
      </p:sp>
      <p:sp>
        <p:nvSpPr>
          <p:cNvPr id="329731" name="Rectangle 3">
            <a:extLst>
              <a:ext uri="{FF2B5EF4-FFF2-40B4-BE49-F238E27FC236}">
                <a16:creationId xmlns:a16="http://schemas.microsoft.com/office/drawing/2014/main" id="{C2C87C22-8B31-AD40-875B-3628AD064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" y="3175"/>
            <a:ext cx="12181417" cy="260350"/>
          </a:xfrm>
          <a:prstGeom prst="rect">
            <a:avLst/>
          </a:prstGeom>
          <a:solidFill>
            <a:srgbClr val="2FB1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29732" name="Rectangle 4">
            <a:extLst>
              <a:ext uri="{FF2B5EF4-FFF2-40B4-BE49-F238E27FC236}">
                <a16:creationId xmlns:a16="http://schemas.microsoft.com/office/drawing/2014/main" id="{3ACBF366-EBA4-ADDC-F95C-E5B668BC37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04813"/>
            <a:ext cx="109728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29733" name="Rectangle 5">
            <a:extLst>
              <a:ext uri="{FF2B5EF4-FFF2-40B4-BE49-F238E27FC236}">
                <a16:creationId xmlns:a16="http://schemas.microsoft.com/office/drawing/2014/main" id="{D10CF9CF-4206-486D-51F1-D60981DCEF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3" y="1341438"/>
            <a:ext cx="109728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9734" name="Line 6">
            <a:extLst>
              <a:ext uri="{FF2B5EF4-FFF2-40B4-BE49-F238E27FC236}">
                <a16:creationId xmlns:a16="http://schemas.microsoft.com/office/drawing/2014/main" id="{7784D76B-56E5-8531-1B48-443D1EFFB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051" y="1268413"/>
            <a:ext cx="11137900" cy="0"/>
          </a:xfrm>
          <a:prstGeom prst="line">
            <a:avLst/>
          </a:prstGeom>
          <a:noFill/>
          <a:ln w="9525">
            <a:solidFill>
              <a:srgbClr val="2FAD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29735" name="Text Box 7">
            <a:extLst>
              <a:ext uri="{FF2B5EF4-FFF2-40B4-BE49-F238E27FC236}">
                <a16:creationId xmlns:a16="http://schemas.microsoft.com/office/drawing/2014/main" id="{05B84EB9-56D1-993A-9CC3-10A03F0D4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201" y="6589714"/>
            <a:ext cx="12742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</a:rPr>
              <a:t>Page </a:t>
            </a:r>
            <a:fld id="{0CF3F8C6-39BE-4E23-8645-149F701E51B6}" type="slidenum">
              <a:rPr lang="en-US" altLang="en-US" sz="1200">
                <a:solidFill>
                  <a:schemeClr val="tx1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US" altLang="en-US" sz="1200" dirty="0">
              <a:solidFill>
                <a:schemeClr val="tx1"/>
              </a:solidFill>
            </a:endParaRPr>
          </a:p>
        </p:txBody>
      </p:sp>
      <p:sp>
        <p:nvSpPr>
          <p:cNvPr id="329736" name="Text Box 8">
            <a:extLst>
              <a:ext uri="{FF2B5EF4-FFF2-40B4-BE49-F238E27FC236}">
                <a16:creationId xmlns:a16="http://schemas.microsoft.com/office/drawing/2014/main" id="{066FFC52-A651-6ADA-A5C8-8525ACB74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589714"/>
            <a:ext cx="232307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200" dirty="0">
                <a:solidFill>
                  <a:schemeClr val="tx1"/>
                </a:solidFill>
              </a:rPr>
              <a:t>Doc:802 EC-25-0237-00-LMSC</a:t>
            </a:r>
          </a:p>
        </p:txBody>
      </p:sp>
      <p:grpSp>
        <p:nvGrpSpPr>
          <p:cNvPr id="329748" name="Group 20">
            <a:extLst>
              <a:ext uri="{FF2B5EF4-FFF2-40B4-BE49-F238E27FC236}">
                <a16:creationId xmlns:a16="http://schemas.microsoft.com/office/drawing/2014/main" id="{A2501175-51D3-4FDF-1CE6-3B12E39AC28D}"/>
              </a:ext>
            </a:extLst>
          </p:cNvPr>
          <p:cNvGrpSpPr>
            <a:grpSpLocks/>
          </p:cNvGrpSpPr>
          <p:nvPr/>
        </p:nvGrpSpPr>
        <p:grpSpPr bwMode="auto">
          <a:xfrm>
            <a:off x="11089218" y="5876926"/>
            <a:ext cx="1058333" cy="709613"/>
            <a:chOff x="3288" y="3482"/>
            <a:chExt cx="500" cy="447"/>
          </a:xfrm>
        </p:grpSpPr>
        <p:sp>
          <p:nvSpPr>
            <p:cNvPr id="329746" name="Rectangle 18">
              <a:extLst>
                <a:ext uri="{FF2B5EF4-FFF2-40B4-BE49-F238E27FC236}">
                  <a16:creationId xmlns:a16="http://schemas.microsoft.com/office/drawing/2014/main" id="{ACB0F83A-BA6A-4E52-34F9-44D1B572976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29743" name="Text Box 15">
              <a:extLst>
                <a:ext uri="{FF2B5EF4-FFF2-40B4-BE49-F238E27FC236}">
                  <a16:creationId xmlns:a16="http://schemas.microsoft.com/office/drawing/2014/main" id="{3D606333-88DF-906A-99BB-900868C69DC5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297" y="3482"/>
              <a:ext cx="367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329745" name="Line 17">
              <a:extLst>
                <a:ext uri="{FF2B5EF4-FFF2-40B4-BE49-F238E27FC236}">
                  <a16:creationId xmlns:a16="http://schemas.microsoft.com/office/drawing/2014/main" id="{6D853213-879F-5816-829E-4A4BA9A8BF4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329747" name="Text Box 19">
              <a:extLst>
                <a:ext uri="{FF2B5EF4-FFF2-40B4-BE49-F238E27FC236}">
                  <a16:creationId xmlns:a16="http://schemas.microsoft.com/office/drawing/2014/main" id="{0CBA2A2D-665B-A264-6BEA-9D5D9FACCF3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r>
                <a:rPr lang="en-US" altLang="en-US" sz="2400" b="1">
                  <a:solidFill>
                    <a:schemeClr val="bg1"/>
                  </a:solidFill>
                </a:rPr>
                <a:t>802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cvent.com/event/680e27e9-641a-4102-8b79-98a5584c4780/summary" TargetMode="External"/><Relationship Id="rId2" Type="http://schemas.openxmlformats.org/officeDocument/2006/relationships/hyperlink" Target="https://web.cvent.com/event/680e27e9-641a-4102-8b79-98a5584c4780/websitePage:018e77f9-5fc1-4059-84fa-aab44c6fc7f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>
            <a:extLst>
              <a:ext uri="{FF2B5EF4-FFF2-40B4-BE49-F238E27FC236}">
                <a16:creationId xmlns:a16="http://schemas.microsoft.com/office/drawing/2014/main" id="{13920269-E2C7-FAD1-29AE-5FAF7F00091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081212"/>
            <a:ext cx="7772400" cy="1576387"/>
          </a:xfrm>
        </p:spPr>
        <p:txBody>
          <a:bodyPr/>
          <a:lstStyle/>
          <a:p>
            <a:r>
              <a:rPr lang="en-US" altLang="en-US" sz="4000" dirty="0"/>
              <a:t>	Executive Secretary Report for 2025 October Telecon</a:t>
            </a:r>
            <a:endParaRPr lang="en-US" altLang="en-US" sz="4400" dirty="0"/>
          </a:p>
        </p:txBody>
      </p:sp>
      <p:sp>
        <p:nvSpPr>
          <p:cNvPr id="111621" name="Rectangle 5">
            <a:extLst>
              <a:ext uri="{FF2B5EF4-FFF2-40B4-BE49-F238E27FC236}">
                <a16:creationId xmlns:a16="http://schemas.microsoft.com/office/drawing/2014/main" id="{03425CC1-0E12-2DA7-39AD-EE1B92A02C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908425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3300" dirty="0"/>
              <a:t>Jon Rosdahl</a:t>
            </a:r>
            <a:br>
              <a:rPr lang="en-US" altLang="en-US" sz="3300" dirty="0"/>
            </a:br>
            <a:r>
              <a:rPr lang="en-US" altLang="en-US" sz="3300" dirty="0"/>
              <a:t>IEEE Executive Secretary</a:t>
            </a:r>
            <a:br>
              <a:rPr lang="en-US" altLang="en-US" sz="3300" dirty="0"/>
            </a:br>
            <a:r>
              <a:rPr lang="en-US" altLang="en-US" sz="3300" dirty="0" err="1"/>
              <a:t>jrosdahl@</a:t>
            </a:r>
            <a:r>
              <a:rPr lang="en-US" altLang="en-US" sz="3300" err="1"/>
              <a:t>ieee</a:t>
            </a:r>
            <a:r>
              <a:rPr lang="en-US" altLang="en-US" sz="3300"/>
              <a:t>.org</a:t>
            </a:r>
            <a:endParaRPr lang="en-US" altLang="en-US" sz="3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3" name="Rectangle 5">
            <a:extLst>
              <a:ext uri="{FF2B5EF4-FFF2-40B4-BE49-F238E27FC236}">
                <a16:creationId xmlns:a16="http://schemas.microsoft.com/office/drawing/2014/main" id="{44CE2DC5-0795-39FE-1E3D-A991586EB4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2025 November IEEE 802 Plenary Reg Status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4B633D-D211-4BE9-ED6B-103D650E21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1371600"/>
            <a:ext cx="8144502" cy="48767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20" name="Rectangle 4">
            <a:extLst>
              <a:ext uri="{FF2B5EF4-FFF2-40B4-BE49-F238E27FC236}">
                <a16:creationId xmlns:a16="http://schemas.microsoft.com/office/drawing/2014/main" id="{4636E3C7-4A8E-B700-0F23-4C6EA6DEDC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Things to Know for November Plenary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844FD8-0EDD-1809-F650-78A84E14E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The Thailand Convention and Exhibition Bureau (TCEB) </a:t>
            </a:r>
            <a:r>
              <a:rPr lang="en-US" sz="2400" dirty="0"/>
              <a:t>has officially recognized the 2025 November IEEE 802 Plenary Session.</a:t>
            </a:r>
          </a:p>
          <a:p>
            <a:r>
              <a:rPr lang="en-US" sz="2400" dirty="0"/>
              <a:t>An Information email which includes the Letter from TCEB is being sent out today and will be included in new in-person registrations.</a:t>
            </a:r>
          </a:p>
          <a:p>
            <a:r>
              <a:rPr lang="en-US" sz="2400" dirty="0"/>
              <a:t>It is suggested to carry the TCEB Welcome letter with you when you travel to Thailand.</a:t>
            </a:r>
          </a:p>
          <a:p>
            <a:r>
              <a:rPr lang="en-US" sz="2400" dirty="0"/>
              <a:t>Please refer to </a:t>
            </a:r>
            <a:r>
              <a:rPr lang="en-US" sz="2400" dirty="0">
                <a:hlinkClick r:id="rId2"/>
              </a:rPr>
              <a:t>Travel to Thailand</a:t>
            </a:r>
            <a:r>
              <a:rPr lang="en-US" sz="2400" dirty="0"/>
              <a:t> from the Registration page: </a:t>
            </a:r>
            <a:r>
              <a:rPr lang="en-US" sz="2400" dirty="0">
                <a:hlinkClick r:id="rId3"/>
              </a:rPr>
              <a:t>2025 November IEEE 802 Plenary Registration Summary</a:t>
            </a:r>
            <a:endParaRPr lang="en-US" sz="2400" dirty="0"/>
          </a:p>
          <a:p>
            <a:r>
              <a:rPr lang="en-US" sz="2400" i="1" dirty="0"/>
              <a:t>Remember to submit a Thailand Digital Arrival Card (TDAC) within 3 days prior to arrival.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E8B6-5232-0E21-1F35-28C39FF0A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Singapore Site Visit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F349B-09FC-6C6A-8C04-F3A3A711E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(Exec Sec, FTF, </a:t>
            </a:r>
            <a:r>
              <a:rPr lang="en-US" dirty="0" err="1"/>
              <a:t>Linespeed</a:t>
            </a:r>
            <a:r>
              <a:rPr lang="en-US" dirty="0"/>
              <a:t>) have plans for the Singapore Site Visit in place:</a:t>
            </a:r>
          </a:p>
          <a:p>
            <a:pPr lvl="1"/>
            <a:r>
              <a:rPr lang="en-US" dirty="0"/>
              <a:t>IEEE 802 site visit at the Grand </a:t>
            </a:r>
            <a:r>
              <a:rPr lang="en-US" dirty="0" err="1"/>
              <a:t>Capthorne</a:t>
            </a:r>
            <a:r>
              <a:rPr lang="en-US" dirty="0"/>
              <a:t> Waterfront during the dates of October 20-23, 2025.</a:t>
            </a:r>
          </a:p>
          <a:p>
            <a:pPr lvl="1"/>
            <a:r>
              <a:rPr lang="en-US" dirty="0"/>
              <a:t>Schedule to include meetings with Tourism group as well as Venue representatives and AV suppliers.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18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88EC4-F522-8CFB-0E8C-418F0DA1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99"/>
          </a:xfrm>
        </p:spPr>
        <p:txBody>
          <a:bodyPr/>
          <a:lstStyle/>
          <a:p>
            <a:r>
              <a:rPr lang="en-US" altLang="en-US" dirty="0"/>
              <a:t>Future 802 Plenary Venue Contract Status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BB8EDA-4C9B-BACF-CD7D-805D4554F0BE}"/>
              </a:ext>
            </a:extLst>
          </p:cNvPr>
          <p:cNvSpPr txBox="1"/>
          <p:nvPr/>
        </p:nvSpPr>
        <p:spPr>
          <a:xfrm>
            <a:off x="8763001" y="6019799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As of  Oct 07, 2025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72EC3BA-EA3E-E8B2-9CF0-B5E4A684C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298576"/>
            <a:ext cx="10515599" cy="487362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highlight>
                  <a:srgbClr val="00FF00"/>
                </a:highlight>
              </a:rPr>
              <a:t>2025 November 9-14 – Marriott Marquis Queen’s Park, Bangkok, Thailand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highlight>
                  <a:srgbClr val="00FF00"/>
                </a:highlight>
              </a:rPr>
              <a:t>2026 March 8-13 - Hyatt Regency Vancouver, Vancouver, Canada (Changed from Chicago)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highlight>
                  <a:srgbClr val="33CCFF"/>
                </a:highlight>
              </a:rPr>
              <a:t>2026 July 12-17 – Le Centre Sheraton Montreal, Montreal (July 2022 attrition offset)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highlight>
                  <a:srgbClr val="00FF00"/>
                </a:highlight>
              </a:rPr>
              <a:t>2026 November 8-13 -  </a:t>
            </a:r>
            <a:r>
              <a:rPr lang="en-US" sz="1900" b="0" kern="1200" dirty="0">
                <a:highlight>
                  <a:srgbClr val="00FF00"/>
                </a:highlight>
                <a:cs typeface="+mn-cs"/>
              </a:rPr>
              <a:t>Marriott Marquis Queen’s Park, Bangkok, Thailand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900" b="0" dirty="0">
                <a:highlight>
                  <a:srgbClr val="800000"/>
                </a:highlight>
              </a:rPr>
              <a:t> </a:t>
            </a:r>
            <a:r>
              <a:rPr lang="en-US" sz="1900" b="0" dirty="0">
                <a:solidFill>
                  <a:schemeClr val="bg1"/>
                </a:solidFill>
                <a:highlight>
                  <a:srgbClr val="800000"/>
                </a:highlight>
              </a:rPr>
              <a:t>2027 March 14-19 - </a:t>
            </a:r>
            <a:r>
              <a:rPr lang="en-US" sz="2000" dirty="0">
                <a:solidFill>
                  <a:schemeClr val="bg1"/>
                </a:solidFill>
                <a:highlight>
                  <a:srgbClr val="800000"/>
                </a:highlight>
              </a:rPr>
              <a:t>Grand </a:t>
            </a:r>
            <a:r>
              <a:rPr lang="en-US" sz="2000" dirty="0" err="1">
                <a:solidFill>
                  <a:schemeClr val="bg1"/>
                </a:solidFill>
                <a:highlight>
                  <a:srgbClr val="800000"/>
                </a:highlight>
              </a:rPr>
              <a:t>Capthorne</a:t>
            </a:r>
            <a:r>
              <a:rPr lang="en-US" sz="2000" dirty="0">
                <a:solidFill>
                  <a:schemeClr val="bg1"/>
                </a:solidFill>
                <a:highlight>
                  <a:srgbClr val="800000"/>
                </a:highlight>
              </a:rPr>
              <a:t> Waterfront, Singapore </a:t>
            </a:r>
            <a:r>
              <a:rPr lang="en-US" sz="2000" dirty="0">
                <a:highlight>
                  <a:srgbClr val="800000"/>
                </a:highlight>
              </a:rPr>
              <a:t>- </a:t>
            </a:r>
            <a:r>
              <a:rPr lang="en-US" sz="1900" b="0" dirty="0">
                <a:highlight>
                  <a:srgbClr val="800000"/>
                </a:highlight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900" b="0" dirty="0">
                <a:highlight>
                  <a:srgbClr val="00FF00"/>
                </a:highlight>
              </a:rPr>
              <a:t>2027 July  11-16 -  </a:t>
            </a:r>
            <a:r>
              <a:rPr lang="en-US" sz="1900" b="0" kern="1200" dirty="0">
                <a:highlight>
                  <a:srgbClr val="00FF00"/>
                </a:highlight>
                <a:cs typeface="+mn-cs"/>
              </a:rPr>
              <a:t>Gothia Towers, Gothenburg, Sweden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/>
              <a:t>2027 November 14-19 – Hawaiian Village, Oahu, Hawaii, United States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900" dirty="0">
                <a:highlight>
                  <a:srgbClr val="00FFFF"/>
                </a:highlight>
              </a:rPr>
              <a:t>2028 July 9-14 – Sheraton Le Centre Montreal, Montreal, Quebec, Canada</a:t>
            </a:r>
          </a:p>
          <a:p>
            <a:pPr marL="0" indent="0"/>
            <a:endParaRPr lang="en-US" sz="1900" dirty="0">
              <a:highlight>
                <a:srgbClr val="00FFFF"/>
              </a:highligh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900" b="0" dirty="0">
                <a:solidFill>
                  <a:srgbClr val="0070C0"/>
                </a:solidFill>
              </a:rPr>
              <a:t>802 EC Approved – Contract is in negotiations and will be sent to IEEE CEE and IEEE Legal.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solidFill>
                  <a:srgbClr val="0070C0"/>
                </a:solidFill>
              </a:rPr>
              <a:t>Contracts Executed</a:t>
            </a:r>
          </a:p>
        </p:txBody>
      </p:sp>
    </p:spTree>
    <p:extLst>
      <p:ext uri="{BB962C8B-B14F-4D97-AF65-F5344CB8AC3E}">
        <p14:creationId xmlns:p14="http://schemas.microsoft.com/office/powerpoint/2010/main" val="269614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8BF1-CB20-4BE0-D948-64B2E32C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Call </a:t>
            </a:r>
            <a:r>
              <a:rPr lang="en-US" sz="2800" dirty="0"/>
              <a:t>for Interest – 802 Executive Secretary – </a:t>
            </a:r>
            <a:br>
              <a:rPr lang="en-US" sz="2800" dirty="0"/>
            </a:br>
            <a:r>
              <a:rPr lang="en-US" sz="2800" dirty="0"/>
              <a:t>Venue Preparation, Selection, and Contracting</a:t>
            </a:r>
            <a:r>
              <a:rPr lang="en-US" sz="2400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2B5C2-2D5C-773A-5A82-179A782ED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 IEEE 802 LMSC Chair, James Gilb, has asked all appointed LMSC members to prepare a succession plan.  The preparation of someone to step into the roles that need orientation and training so that they would be ready to take over the role and responsibilities.</a:t>
            </a:r>
          </a:p>
          <a:p>
            <a:endParaRPr lang="en-US" sz="2000" dirty="0"/>
          </a:p>
          <a:p>
            <a:r>
              <a:rPr lang="en-US" sz="2000" dirty="0"/>
              <a:t>One Role that I have is the IEEE 802 Executive Secretary.</a:t>
            </a:r>
          </a:p>
          <a:p>
            <a:r>
              <a:rPr lang="en-US" sz="2000" dirty="0"/>
              <a:t>The next 2 slides outlines the role and responsibilities required.</a:t>
            </a:r>
          </a:p>
          <a:p>
            <a:r>
              <a:rPr lang="en-US" sz="2000" dirty="0"/>
              <a:t>If you or someone you know would be interested in taking an active part in this role in the future, please have them contact me.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55CF0-9E71-5DBF-7222-E8817D84A1ED}"/>
              </a:ext>
            </a:extLst>
          </p:cNvPr>
          <p:cNvSpPr>
            <a:spLocks noGrp="1"/>
          </p:cNvSpPr>
          <p:nvPr>
            <p:ph type="sldNum" idx="12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8729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DB953-5C1F-64C9-83FC-1CCD578E5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8.033 Executive Secretary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0C282-9D70-B45B-119B-D0C6F274E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3" y="1341437"/>
            <a:ext cx="10972800" cy="5111749"/>
          </a:xfrm>
        </p:spPr>
        <p:txBody>
          <a:bodyPr/>
          <a:lstStyle/>
          <a:p>
            <a:r>
              <a:rPr lang="en-US" sz="2000" dirty="0"/>
              <a:t>3.4.6 Executive Secretary</a:t>
            </a:r>
          </a:p>
          <a:p>
            <a:pPr lvl="1"/>
            <a:r>
              <a:rPr lang="en-US" sz="2000" dirty="0"/>
              <a:t>The responsibilities of the Executive Secretary include:</a:t>
            </a:r>
          </a:p>
          <a:p>
            <a:pPr lvl="2"/>
            <a:r>
              <a:rPr lang="en-US" sz="2000" dirty="0"/>
              <a:t>a) Scheduling meetings in coordination with the Standards Committee Chair and distributing a meeting notice at least 30 days before the meeting</a:t>
            </a:r>
          </a:p>
          <a:p>
            <a:pPr lvl="2"/>
            <a:r>
              <a:rPr lang="en-US" sz="2000" dirty="0"/>
              <a:t>b) Oversee all activities related to Standards Committee sponsored meeting facilities and services</a:t>
            </a:r>
          </a:p>
          <a:p>
            <a:pPr lvl="2"/>
            <a:r>
              <a:rPr lang="en-US" sz="2000" dirty="0"/>
              <a:t>c) With the Treasurer, ensure that Standards Committee sponsored sessions are compliant with IEEE financial policies</a:t>
            </a:r>
          </a:p>
          <a:p>
            <a:pPr lvl="2"/>
            <a:r>
              <a:rPr lang="en-US" sz="2000" dirty="0"/>
              <a:t>d) Present summaries of venue options to the Standards Committee, select venues with approval of the Standards Committee, and sign approved proposals on behalf of IEEE 802</a:t>
            </a:r>
          </a:p>
          <a:p>
            <a:pPr lvl="2"/>
            <a:r>
              <a:rPr lang="en-US" sz="2000" dirty="0"/>
              <a:t>e) Coordinate with conference service providers and Standards Committee Chair </a:t>
            </a:r>
            <a:r>
              <a:rPr lang="en-US" sz="2000"/>
              <a:t>on major decisions</a:t>
            </a:r>
            <a:endParaRPr lang="en-US" sz="2000" dirty="0"/>
          </a:p>
          <a:p>
            <a:pPr lvl="2"/>
            <a:r>
              <a:rPr lang="en-US" sz="2000" dirty="0"/>
              <a:t>f) Oversee maintenance of Standards Committee registration database</a:t>
            </a:r>
          </a:p>
          <a:p>
            <a:pPr lvl="2"/>
            <a:r>
              <a:rPr lang="en-US" sz="2000" dirty="0"/>
              <a:t>g) Carry out the duties of the Treasurer if the Treasurer is unavailable.</a:t>
            </a:r>
          </a:p>
        </p:txBody>
      </p:sp>
    </p:spTree>
    <p:extLst>
      <p:ext uri="{BB962C8B-B14F-4D97-AF65-F5344CB8AC3E}">
        <p14:creationId xmlns:p14="http://schemas.microsoft.com/office/powerpoint/2010/main" val="3336702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AE036-9BB4-68C9-3C76-EFE35464E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IEEE 802 LMSC Chair's Guidelines and Standards Committee Policy Decisions, v39 6/17/2023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4C9E0-5235-BC2C-593E-7A9E756C5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3" y="1341438"/>
            <a:ext cx="10972800" cy="5287962"/>
          </a:xfrm>
        </p:spPr>
        <p:txBody>
          <a:bodyPr/>
          <a:lstStyle/>
          <a:p>
            <a:pPr marL="0" indent="0">
              <a:buNone/>
            </a:pPr>
            <a:r>
              <a:rPr lang="en-US" sz="1100" dirty="0"/>
              <a:t>2.10.6 Executive Secretary Responsibilities</a:t>
            </a:r>
          </a:p>
          <a:p>
            <a:pPr marL="400050" lvl="1" indent="0">
              <a:buNone/>
            </a:pPr>
            <a:r>
              <a:rPr lang="en-US" sz="1100" dirty="0"/>
              <a:t>1) IEEE 802 sessions: Efficiency improvement</a:t>
            </a:r>
          </a:p>
          <a:p>
            <a:pPr marL="800100" lvl="2" indent="0">
              <a:buNone/>
            </a:pPr>
            <a:r>
              <a:rPr lang="en-US" sz="1100" dirty="0"/>
              <a:t>a) Ensure existing automated tools are operating properly (e.g., registration database, </a:t>
            </a:r>
          </a:p>
          <a:p>
            <a:pPr marL="800100" lvl="2" indent="0">
              <a:buNone/>
            </a:pPr>
            <a:r>
              <a:rPr lang="en-US" sz="1100" dirty="0"/>
              <a:t>attendance monitoring, document handling, IEEE 802 web page, etc.) in conjunction with </a:t>
            </a:r>
          </a:p>
          <a:p>
            <a:pPr marL="800100" lvl="2" indent="0">
              <a:buNone/>
            </a:pPr>
            <a:r>
              <a:rPr lang="en-US" sz="1100" dirty="0"/>
              <a:t>the Recording Secretary</a:t>
            </a:r>
          </a:p>
          <a:p>
            <a:pPr marL="800100" lvl="2" indent="0">
              <a:buNone/>
            </a:pPr>
            <a:r>
              <a:rPr lang="en-US" sz="1100" dirty="0"/>
              <a:t>b) Develop requirements for additional meeting services to improve IEEE 802’s efficiencies in </a:t>
            </a:r>
          </a:p>
          <a:p>
            <a:pPr marL="800100" lvl="2" indent="0">
              <a:buNone/>
            </a:pPr>
            <a:r>
              <a:rPr lang="en-US" sz="1100" dirty="0"/>
              <a:t>developing standards (e.g., combined live and virtual meetings, purely virtual meetings, </a:t>
            </a:r>
          </a:p>
          <a:p>
            <a:pPr marL="800100" lvl="2" indent="0">
              <a:buNone/>
            </a:pPr>
            <a:r>
              <a:rPr lang="en-US" sz="1100" dirty="0"/>
              <a:t>improved registration, attendance and document systems, etc.)</a:t>
            </a:r>
          </a:p>
          <a:p>
            <a:pPr marL="800100" lvl="2" indent="0">
              <a:buNone/>
            </a:pPr>
            <a:r>
              <a:rPr lang="en-US" sz="1100" dirty="0"/>
              <a:t>c) Prototypes, deploys, tests, evaluates and summarizes test results of new systems. </a:t>
            </a:r>
          </a:p>
          <a:p>
            <a:pPr marL="800100" lvl="2" indent="0">
              <a:buNone/>
            </a:pPr>
            <a:r>
              <a:rPr lang="en-US" sz="1100" dirty="0"/>
              <a:t>d) When appropriate work closely with IEEE SA staff to evaluate and/or implement new </a:t>
            </a:r>
          </a:p>
          <a:p>
            <a:pPr marL="800100" lvl="2" indent="0">
              <a:buNone/>
            </a:pPr>
            <a:r>
              <a:rPr lang="en-US" sz="1100" dirty="0"/>
              <a:t>systems.</a:t>
            </a:r>
          </a:p>
          <a:p>
            <a:pPr marL="800100" lvl="2" indent="0">
              <a:buNone/>
            </a:pPr>
            <a:r>
              <a:rPr lang="en-US" sz="1100" dirty="0"/>
              <a:t>e) Manage the introduction of new systems until they are operating smoothly.</a:t>
            </a:r>
          </a:p>
          <a:p>
            <a:pPr marL="800100" lvl="2" indent="0">
              <a:buNone/>
            </a:pPr>
            <a:r>
              <a:rPr lang="en-US" sz="1100" dirty="0"/>
              <a:t>f) Provide guidance to IEEE SA Standards Committees, Working Groups and Staff outside of </a:t>
            </a:r>
          </a:p>
          <a:p>
            <a:pPr marL="800100" lvl="2" indent="0">
              <a:buNone/>
            </a:pPr>
            <a:r>
              <a:rPr lang="en-US" sz="1100" dirty="0"/>
              <a:t>IEEE 802 in deploying new smoothly operating systems</a:t>
            </a:r>
          </a:p>
          <a:p>
            <a:pPr marL="400050" lvl="1" indent="0">
              <a:buNone/>
            </a:pPr>
            <a:r>
              <a:rPr lang="en-US" sz="1100" dirty="0"/>
              <a:t>2) IEEE 802 plenary sessions: Facilities and services</a:t>
            </a:r>
          </a:p>
          <a:p>
            <a:pPr marL="800100" lvl="2" indent="0">
              <a:buNone/>
            </a:pPr>
            <a:r>
              <a:rPr lang="en-US" sz="1100" dirty="0"/>
              <a:t>a) Oversee activities related to meeting facilities and services in conjunction with the Treasurer</a:t>
            </a:r>
          </a:p>
          <a:p>
            <a:pPr marL="800100" lvl="2" indent="0">
              <a:buNone/>
            </a:pPr>
            <a:r>
              <a:rPr lang="en-US" sz="1100" dirty="0"/>
              <a:t>b) Assist in identification of future site choices/locations </a:t>
            </a:r>
          </a:p>
          <a:p>
            <a:pPr marL="800100" lvl="2" indent="0">
              <a:buNone/>
            </a:pPr>
            <a:r>
              <a:rPr lang="en-US" sz="1100" dirty="0"/>
              <a:t>c) Coordinate with Conference Service Provider and the Standards Committee Chair on major </a:t>
            </a:r>
          </a:p>
          <a:p>
            <a:pPr marL="800100" lvl="2" indent="0">
              <a:buNone/>
            </a:pPr>
            <a:r>
              <a:rPr lang="en-US" sz="1100" dirty="0"/>
              <a:t>decisions</a:t>
            </a:r>
          </a:p>
          <a:p>
            <a:pPr marL="400050" lvl="1" indent="0">
              <a:buNone/>
            </a:pPr>
            <a:r>
              <a:rPr lang="en-US" sz="1100" dirty="0"/>
              <a:t>3) IEEE 802 registration database</a:t>
            </a:r>
          </a:p>
          <a:p>
            <a:pPr marL="800100" lvl="2" indent="0">
              <a:buNone/>
            </a:pPr>
            <a:r>
              <a:rPr lang="en-US" sz="1100" dirty="0"/>
              <a:t>a) Responsible for database maintenance</a:t>
            </a:r>
          </a:p>
          <a:p>
            <a:pPr marL="800100" lvl="2" indent="0">
              <a:buNone/>
            </a:pPr>
            <a:r>
              <a:rPr lang="en-US" sz="1100" dirty="0"/>
              <a:t>b) Oversee conference service staff on updates and additions</a:t>
            </a:r>
          </a:p>
          <a:p>
            <a:pPr marL="800100" lvl="2" indent="0">
              <a:buNone/>
            </a:pPr>
            <a:r>
              <a:rPr lang="en-US" sz="1100" dirty="0"/>
              <a:t>c) Protection against loss/corruption of data</a:t>
            </a:r>
          </a:p>
          <a:p>
            <a:pPr marL="400050" lvl="1" indent="0">
              <a:buNone/>
            </a:pPr>
            <a:r>
              <a:rPr lang="en-US" sz="1100" dirty="0"/>
              <a:t>4) Assist IEEE 802 Treasurer </a:t>
            </a:r>
          </a:p>
          <a:p>
            <a:pPr marL="800100" lvl="2" indent="0">
              <a:buNone/>
            </a:pPr>
            <a:r>
              <a:rPr lang="en-US" sz="1100" dirty="0"/>
              <a:t>a) Review of expenditures and future budget preparations </a:t>
            </a:r>
          </a:p>
          <a:p>
            <a:pPr marL="800100" lvl="2" indent="0">
              <a:buNone/>
            </a:pPr>
            <a:r>
              <a:rPr lang="en-US" sz="1100" dirty="0"/>
              <a:t>b) Identify meeting deadbeats and report to treasurer for collection</a:t>
            </a:r>
          </a:p>
        </p:txBody>
      </p:sp>
    </p:spTree>
    <p:extLst>
      <p:ext uri="{BB962C8B-B14F-4D97-AF65-F5344CB8AC3E}">
        <p14:creationId xmlns:p14="http://schemas.microsoft.com/office/powerpoint/2010/main" val="1729037966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6" id="{263C96D0-8883-4F1D-BD5E-18616D4C1761}" vid="{0D6AB0E4-0594-44ED-8CCC-DBC65F31BC0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IEEE 802 Template</Template>
  <TotalTime>1384</TotalTime>
  <Words>1098</Words>
  <Application>Microsoft Office PowerPoint</Application>
  <PresentationFormat>Widescreen</PresentationFormat>
  <Paragraphs>98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Title slide</vt:lpstr>
      <vt:lpstr> Executive Secretary Report for 2025 October Telecon</vt:lpstr>
      <vt:lpstr>2025 November IEEE 802 Plenary Reg Status</vt:lpstr>
      <vt:lpstr>Things to Know for November Plenary</vt:lpstr>
      <vt:lpstr>Singapore Site Visit</vt:lpstr>
      <vt:lpstr>Future 802 Plenary Venue Contract Status</vt:lpstr>
      <vt:lpstr>Call for Interest – 802 Executive Secretary –  Venue Preparation, Selection, and Contracting </vt:lpstr>
      <vt:lpstr>8.033 Executive Secretary Report</vt:lpstr>
      <vt:lpstr>IEEE 802 LMSC Chair's Guidelines and Standards Committee Policy Decisions, v39 6/17/2023</vt:lpstr>
    </vt:vector>
  </TitlesOfParts>
  <Company>Qualcomm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Jon Rosdahl</dc:creator>
  <dc:description>Jon Rosdahl, Qualcomm</dc:description>
  <cp:lastModifiedBy>Jon Rosdahl</cp:lastModifiedBy>
  <cp:revision>1</cp:revision>
  <dcterms:created xsi:type="dcterms:W3CDTF">2025-10-06T19:39:33Z</dcterms:created>
  <dcterms:modified xsi:type="dcterms:W3CDTF">2025-10-07T18:43:41Z</dcterms:modified>
</cp:coreProperties>
</file>