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78" r:id="rId2"/>
    <p:sldId id="342" r:id="rId3"/>
    <p:sldId id="260" r:id="rId4"/>
    <p:sldId id="349" r:id="rId5"/>
    <p:sldId id="344" r:id="rId6"/>
    <p:sldId id="345" r:id="rId7"/>
    <p:sldId id="346" r:id="rId8"/>
    <p:sldId id="347" r:id="rId9"/>
    <p:sldId id="348" r:id="rId1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CE85F9-3B94-4374-9BD7-45D24BC06E5B}" v="3" dt="2025-09-26T13:47:03.1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20" autoAdjust="0"/>
    <p:restoredTop sz="89917" autoAdjust="0"/>
  </p:normalViewPr>
  <p:slideViewPr>
    <p:cSldViewPr>
      <p:cViewPr>
        <p:scale>
          <a:sx n="90" d="100"/>
          <a:sy n="90" d="100"/>
        </p:scale>
        <p:origin x="66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EFCE85F9-3B94-4374-9BD7-45D24BC06E5B}"/>
    <pc:docChg chg="custSel addSld modSld sldOrd modMainMaster">
      <pc:chgData name="Jon Rosdahl" userId="2820f357-2dd4-4127-8713-e0bfde0fd756" providerId="ADAL" clId="{EFCE85F9-3B94-4374-9BD7-45D24BC06E5B}" dt="2025-09-26T13:51:22.967" v="160" actId="20577"/>
      <pc:docMkLst>
        <pc:docMk/>
      </pc:docMkLst>
      <pc:sldChg chg="add ord">
        <pc:chgData name="Jon Rosdahl" userId="2820f357-2dd4-4127-8713-e0bfde0fd756" providerId="ADAL" clId="{EFCE85F9-3B94-4374-9BD7-45D24BC06E5B}" dt="2025-09-26T13:29:35.684" v="6"/>
        <pc:sldMkLst>
          <pc:docMk/>
          <pc:sldMk cId="0" sldId="260"/>
        </pc:sldMkLst>
      </pc:sldChg>
      <pc:sldChg chg="addSp delSp modSp new mod">
        <pc:chgData name="Jon Rosdahl" userId="2820f357-2dd4-4127-8713-e0bfde0fd756" providerId="ADAL" clId="{EFCE85F9-3B94-4374-9BD7-45D24BC06E5B}" dt="2025-09-26T13:51:22.967" v="160" actId="20577"/>
        <pc:sldMkLst>
          <pc:docMk/>
          <pc:sldMk cId="1965186689" sldId="349"/>
        </pc:sldMkLst>
        <pc:spChg chg="mod">
          <ac:chgData name="Jon Rosdahl" userId="2820f357-2dd4-4127-8713-e0bfde0fd756" providerId="ADAL" clId="{EFCE85F9-3B94-4374-9BD7-45D24BC06E5B}" dt="2025-09-26T13:44:14.090" v="58" actId="20577"/>
          <ac:spMkLst>
            <pc:docMk/>
            <pc:sldMk cId="1965186689" sldId="349"/>
            <ac:spMk id="2" creationId="{ABFB8BB9-B2FF-479C-D6E1-5E1708A43CA2}"/>
          </ac:spMkLst>
        </pc:spChg>
        <pc:spChg chg="del">
          <ac:chgData name="Jon Rosdahl" userId="2820f357-2dd4-4127-8713-e0bfde0fd756" providerId="ADAL" clId="{EFCE85F9-3B94-4374-9BD7-45D24BC06E5B}" dt="2025-09-26T13:43:07.961" v="8"/>
          <ac:spMkLst>
            <pc:docMk/>
            <pc:sldMk cId="1965186689" sldId="349"/>
            <ac:spMk id="3" creationId="{C0D321E7-8B61-672E-CA0C-D21C9411105C}"/>
          </ac:spMkLst>
        </pc:spChg>
        <pc:spChg chg="add mod">
          <ac:chgData name="Jon Rosdahl" userId="2820f357-2dd4-4127-8713-e0bfde0fd756" providerId="ADAL" clId="{EFCE85F9-3B94-4374-9BD7-45D24BC06E5B}" dt="2025-09-26T13:51:22.967" v="160" actId="20577"/>
          <ac:spMkLst>
            <pc:docMk/>
            <pc:sldMk cId="1965186689" sldId="349"/>
            <ac:spMk id="5" creationId="{B350AA6C-1D36-4B8F-1ABB-69FCC61D29E7}"/>
          </ac:spMkLst>
        </pc:spChg>
        <pc:graphicFrameChg chg="add mod modGraphic">
          <ac:chgData name="Jon Rosdahl" userId="2820f357-2dd4-4127-8713-e0bfde0fd756" providerId="ADAL" clId="{EFCE85F9-3B94-4374-9BD7-45D24BC06E5B}" dt="2025-09-26T13:46:54.229" v="76" actId="1076"/>
          <ac:graphicFrameMkLst>
            <pc:docMk/>
            <pc:sldMk cId="1965186689" sldId="349"/>
            <ac:graphicFrameMk id="4" creationId="{BDE3BCF6-68B5-AF93-1239-2829AF64E4D1}"/>
          </ac:graphicFrameMkLst>
        </pc:graphicFrameChg>
      </pc:sldChg>
      <pc:sldMasterChg chg="modSp mod modSldLayout">
        <pc:chgData name="Jon Rosdahl" userId="2820f357-2dd4-4127-8713-e0bfde0fd756" providerId="ADAL" clId="{EFCE85F9-3B94-4374-9BD7-45D24BC06E5B}" dt="2025-09-26T13:27:37.682" v="3" actId="6549"/>
        <pc:sldMasterMkLst>
          <pc:docMk/>
          <pc:sldMasterMk cId="0" sldId="2147483657"/>
        </pc:sldMasterMkLst>
        <pc:spChg chg="mod">
          <ac:chgData name="Jon Rosdahl" userId="2820f357-2dd4-4127-8713-e0bfde0fd756" providerId="ADAL" clId="{EFCE85F9-3B94-4374-9BD7-45D24BC06E5B}" dt="2025-09-26T13:27:30.021" v="1" actId="6549"/>
          <ac:spMkLst>
            <pc:docMk/>
            <pc:sldMasterMk cId="0" sldId="2147483657"/>
            <ac:spMk id="329736" creationId="{066FFC52-A651-6ADA-A5C8-8525ACB7402A}"/>
          </ac:spMkLst>
        </pc:spChg>
        <pc:sldLayoutChg chg="modSp mod">
          <pc:chgData name="Jon Rosdahl" userId="2820f357-2dd4-4127-8713-e0bfde0fd756" providerId="ADAL" clId="{EFCE85F9-3B94-4374-9BD7-45D24BC06E5B}" dt="2025-09-26T13:27:37.682" v="3" actId="6549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EFCE85F9-3B94-4374-9BD7-45D24BC06E5B}" dt="2025-09-26T13:27:37.682" v="3" actId="6549"/>
            <ac:spMkLst>
              <pc:docMk/>
              <pc:sldMasterMk cId="0" sldId="2147483657"/>
              <pc:sldLayoutMk cId="0" sldId="2147483658"/>
              <ac:spMk id="2" creationId="{D91767A8-B3B0-713C-4185-B7A3C1D3E1B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C4E73362-6F77-B48C-4845-A720CBF56F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33E8B8D0-786A-4A52-4481-146C4C2B76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7432AF3F-587B-1929-8FBD-31D418B860A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D01118A0-23CA-1F30-CFA8-FAE049544DE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F840F5-73D8-4C49-8CA2-02B9D40FA9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B7C88D3-7AFC-E8EC-BD8A-BB2D564003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6B44987-7B25-A524-3CAB-D9868D29433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465A97CF-59A3-5104-8DE8-1D79CE89C2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49BB6068-6E46-13CF-F53E-2D552B3C9F6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7E4B10D7-FF09-E3BF-47E2-D0D35D96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02F88482-BC8A-7CD4-9B39-6C6060D97D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9A5F81-010C-45C5-B0D5-1FA113717E2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64CDDE6-0122-26AF-B40A-C8B93EAC6C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F219C-B961-4708-8C23-7A3AEC5E8FC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940260B-0BAD-B444-B81A-720A5B6B9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18463BC1-32C9-454A-61A3-91FDF87AA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22F019C-B494-FE96-3CD1-CBA644CE2A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9DB5E-6A0A-4C6D-A035-C398C1528A4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FE06F3D2-33BA-7E16-D1B6-EDB59C4939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7C742C89-49F8-1145-ECEF-6FCD1F8F9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9A5F81-010C-45C5-B0D5-1FA113717E2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4247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supersedes Motion #8 on Sept 2 telecon- Reference Agenda Item #3.01, Time: 12:52 pm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9A5F81-010C-45C5-B0D5-1FA113717E2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91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052311F-EED1-577B-00D2-C4CFA7F7B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D150820C-B403-B5C7-8207-DFDCCA07E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DD2674FB-8115-FF44-7F24-A0821BB87E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2CE15CAF-90D7-CEF0-5F3F-EEE0848F6D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C223E48D-7678-BFC5-6AAB-100801145243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7794BF6A-E234-CFA6-DF7D-BA5676532A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CED8025-A05F-000E-3A16-9E48B6BCD995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83E82BF6-31C2-1F6C-99DD-967D9CD7762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4A0E2E1-A231-6508-05CB-14243DC929E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 Box 8">
            <a:extLst>
              <a:ext uri="{FF2B5EF4-FFF2-40B4-BE49-F238E27FC236}">
                <a16:creationId xmlns:a16="http://schemas.microsoft.com/office/drawing/2014/main" id="{D91767A8-B3B0-713C-4185-B7A3C1D3E1B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" y="6589714"/>
            <a:ext cx="24080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tx1"/>
                </a:solidFill>
              </a:rPr>
              <a:t>Doc:802 EC-25-0228-01-LMSC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76DDBB88-E28F-B2B9-68F1-75042EDF085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21094" y="6591300"/>
            <a:ext cx="91861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tx1"/>
                </a:solidFill>
              </a:rPr>
              <a:t>IEEE 802 LMSC Telecon – Sept 26, 2025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D4DC036D-FE0D-C69A-4FD5-8CAE1F59433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871201" y="6589714"/>
            <a:ext cx="127423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tx1"/>
                </a:solidFill>
              </a:rPr>
              <a:t>Page </a:t>
            </a:r>
            <a:fld id="{0CF3F8C6-39BE-4E23-8645-149F701E51B6}" type="slidenum">
              <a:rPr lang="en-US" altLang="en-US" sz="1200">
                <a:solidFill>
                  <a:schemeClr val="tx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C8E6-5810-6158-8114-58D35C84E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C83B2-95EF-A764-25C9-6B7AE99C4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29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EF14A3-655F-6923-1262-740AC90F59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C99CB2-804A-1CDB-A81B-70EB85446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09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5B36B-65F2-C6FB-E02B-6319F2BF1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1D0CC-1C53-9590-73E2-AF40696C8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962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C2DBD-65C6-3141-370A-5B8421F56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07591-377C-7A81-77AA-7C291A544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507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7606C-DA87-EA9F-A8F9-8AA55E18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F2F2B-7707-F313-7CD1-E78F705BE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0C0E2-7D7C-F586-B5BC-0BDD409FE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429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F9C4B-011A-FA1D-E9D3-20A2FADB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1CF64-5E06-7BF2-313B-68DF4BC69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D26C3-D953-BDE8-7559-26A396262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B7CE98-C76F-8557-8082-0F6E3EEF9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6A577A-F984-1B11-A19D-867C94E4E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127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458DF-F387-C37D-7586-54A92368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139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069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27347-56F2-D778-39A1-A6E7D320A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DF6FA-900F-7B26-250D-5AEA6F6AF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BC2A1-F0FF-D770-BA7B-983FD38AD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083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CFC62-3C46-116F-6F16-8BE24A8F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D051CE-A89C-B469-0267-5ED79C41B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2EE61-9818-DFCB-1612-F149BEA8D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484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7292F7F-BF57-4E95-AE3B-3C9E4F559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6538"/>
            <a:ext cx="12185651" cy="277812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898217D0-841C-D064-E34A-02F02D341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1094" y="6591300"/>
            <a:ext cx="91861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tx1"/>
                </a:solidFill>
              </a:rPr>
              <a:t>IEEE 802 LMSC Telecon – Sept 26, 2025</a:t>
            </a:r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C2C87C22-8B31-AD40-875B-3628AD064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3ACBF366-EBA4-ADDC-F95C-E5B668BC3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D10CF9CF-4206-486D-51F1-D60981DCE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7784D76B-56E5-8531-1B48-443D1EFFBA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05B84EB9-56D1-993A-9CC3-10A03F0D4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1201" y="6589714"/>
            <a:ext cx="127423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tx1"/>
                </a:solidFill>
              </a:rPr>
              <a:t>Page </a:t>
            </a:r>
            <a:fld id="{0CF3F8C6-39BE-4E23-8645-149F701E51B6}" type="slidenum">
              <a:rPr lang="en-US" altLang="en-US" sz="1200">
                <a:solidFill>
                  <a:schemeClr val="tx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329736" name="Text Box 8">
            <a:extLst>
              <a:ext uri="{FF2B5EF4-FFF2-40B4-BE49-F238E27FC236}">
                <a16:creationId xmlns:a16="http://schemas.microsoft.com/office/drawing/2014/main" id="{066FFC52-A651-6ADA-A5C8-8525ACB74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589714"/>
            <a:ext cx="24080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tx1"/>
                </a:solidFill>
              </a:rPr>
              <a:t>Doc:802 EC-25-0228-01-LMSC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A2501175-51D3-4FDF-1CE6-3B12E39AC28D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ACB0F83A-BA6A-4E52-34F9-44D1B57297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3D606333-88DF-906A-99BB-900868C69DC5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6D853213-879F-5816-829E-4A4BA9A8BF4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0CBA2A2D-665B-A264-6BEA-9D5D9FACCF3D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13920269-E2C7-FAD1-29AE-5FAF7F0009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81212"/>
            <a:ext cx="7848600" cy="1347787"/>
          </a:xfrm>
        </p:spPr>
        <p:txBody>
          <a:bodyPr/>
          <a:lstStyle/>
          <a:p>
            <a:r>
              <a:rPr lang="en-US" altLang="en-US" sz="4000" dirty="0"/>
              <a:t>Reselect 2027 March IEEE 802 Plenary Venue</a:t>
            </a:r>
            <a:endParaRPr lang="en-US" altLang="en-US" sz="4400" dirty="0"/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03425CC1-0E12-2DA7-39AD-EE1B92A02C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300" dirty="0"/>
              <a:t>Jon Rosdahl</a:t>
            </a:r>
            <a:br>
              <a:rPr lang="en-US" altLang="en-US" sz="3300" dirty="0"/>
            </a:br>
            <a:r>
              <a:rPr lang="en-US" altLang="en-US" sz="3300" dirty="0"/>
              <a:t>IEEE Executive Secretary</a:t>
            </a:r>
            <a:br>
              <a:rPr lang="en-US" altLang="en-US" sz="3300" dirty="0"/>
            </a:br>
            <a:r>
              <a:rPr lang="en-US" altLang="en-US" sz="3300" dirty="0" err="1"/>
              <a:t>jrosdahl@</a:t>
            </a:r>
            <a:r>
              <a:rPr lang="en-US" altLang="en-US" sz="3300" err="1"/>
              <a:t>ieee</a:t>
            </a:r>
            <a:r>
              <a:rPr lang="en-US" altLang="en-US" sz="3300"/>
              <a:t>.org</a:t>
            </a:r>
            <a:endParaRPr lang="en-US" altLang="en-US" sz="3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44CE2DC5-0795-39FE-1E3D-A991586EB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2027 March Venue Selection History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1BD1154-E6F7-965A-29B1-411FD8D6BE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Sept 2</a:t>
            </a:r>
          </a:p>
          <a:p>
            <a:pPr lvl="1"/>
            <a:r>
              <a:rPr lang="en-US" altLang="en-US" dirty="0"/>
              <a:t>802 LMSC selects Osaka as 2027 March Venue</a:t>
            </a:r>
          </a:p>
          <a:p>
            <a:r>
              <a:rPr lang="en-US" altLang="en-US" sz="2800" dirty="0"/>
              <a:t>Sept 18</a:t>
            </a:r>
          </a:p>
          <a:p>
            <a:pPr lvl="1"/>
            <a:r>
              <a:rPr lang="en-US" altLang="en-US" dirty="0"/>
              <a:t>Conference call with Osaka provided us enough information to know that it would not technically work.</a:t>
            </a:r>
          </a:p>
          <a:p>
            <a:r>
              <a:rPr lang="en-US" altLang="en-US" sz="2800" dirty="0"/>
              <a:t>Sept 26</a:t>
            </a:r>
          </a:p>
          <a:p>
            <a:pPr lvl="1"/>
            <a:r>
              <a:rPr lang="en-US" altLang="en-US" dirty="0"/>
              <a:t> Revisit Decision for 2027 March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/>
          <p:cNvSpPr txBox="1"/>
          <p:nvPr/>
        </p:nvSpPr>
        <p:spPr>
          <a:xfrm>
            <a:off x="2880207" y="39884"/>
            <a:ext cx="6262403" cy="1001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67" tIns="121867" rIns="121867" bIns="121867" anchor="t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3200"/>
            </a:pPr>
            <a:r>
              <a:rPr lang="en-US" sz="4267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Singapore</a:t>
            </a:r>
            <a:endParaRPr sz="3200"/>
          </a:p>
        </p:txBody>
      </p:sp>
      <p:sp>
        <p:nvSpPr>
          <p:cNvPr id="72" name="Google Shape;72;p5"/>
          <p:cNvSpPr txBox="1"/>
          <p:nvPr/>
        </p:nvSpPr>
        <p:spPr>
          <a:xfrm>
            <a:off x="119529" y="956036"/>
            <a:ext cx="12072400" cy="5626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67" tIns="121867" rIns="121867" bIns="121867" anchor="t" anchorCtr="0">
            <a:spAutoFit/>
          </a:bodyPr>
          <a:lstStyle/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Meeting Room Space/Rental: </a:t>
            </a:r>
            <a:endParaRPr sz="1600" dirty="0"/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 Space: 33 meeting rooms (in the </a:t>
            </a:r>
            <a:r>
              <a:rPr lang="en-US" sz="1600" dirty="0"/>
              <a:t>host hotel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600" dirty="0"/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AV/Power Costs: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basics AV, LCD, Screen, WM – in each </a:t>
            </a:r>
            <a:r>
              <a:rPr lang="en-US" sz="1600" dirty="0"/>
              <a:t>meeting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room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en-US" sz="1600" dirty="0"/>
              <a:t>Additional AV/Power to be supplied match current requirements at additional cost - $57,000 USD</a:t>
            </a:r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Network: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800 Mbps - $18,650 USD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Visas: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currently, all countries, no restrictions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</a:pPr>
            <a:r>
              <a:rPr lang="en-US" sz="1600" b="1" dirty="0">
                <a:solidFill>
                  <a:schemeClr val="dk1"/>
                </a:solidFill>
              </a:rPr>
              <a:t>Guest Room Rates: Grand Copthorne Waterfront (Host) and M Social and Copthorne Kings</a:t>
            </a:r>
            <a:endParaRPr sz="1600" dirty="0">
              <a:solidFill>
                <a:schemeClr val="dk1"/>
              </a:solidFill>
            </a:endParaRPr>
          </a:p>
          <a:p>
            <a:pPr marL="609585" indent="-40639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600" dirty="0">
                <a:solidFill>
                  <a:schemeClr val="dk1"/>
                </a:solidFill>
              </a:rPr>
              <a:t>Grand Copthorne Waterfront Grand Deluxe:  $255++ SGD - $200++ USD</a:t>
            </a:r>
            <a:endParaRPr sz="1600" dirty="0">
              <a:solidFill>
                <a:schemeClr val="dk1"/>
              </a:solidFill>
            </a:endParaRPr>
          </a:p>
          <a:p>
            <a:pPr marL="609585" indent="-40639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600" dirty="0">
                <a:solidFill>
                  <a:schemeClr val="dk1"/>
                </a:solidFill>
              </a:rPr>
              <a:t>Premier Room: $280++ SGD - $220++ USD</a:t>
            </a:r>
            <a:endParaRPr sz="1600" dirty="0">
              <a:solidFill>
                <a:schemeClr val="dk1"/>
              </a:solidFill>
            </a:endParaRPr>
          </a:p>
          <a:p>
            <a:pPr marL="609585" indent="-40639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600" dirty="0">
                <a:solidFill>
                  <a:schemeClr val="dk1"/>
                </a:solidFill>
              </a:rPr>
              <a:t>M Social (ROH): $220++ SGD - $175++ USD</a:t>
            </a:r>
            <a:endParaRPr sz="1600" dirty="0">
              <a:solidFill>
                <a:schemeClr val="dk1"/>
              </a:solidFill>
            </a:endParaRPr>
          </a:p>
          <a:p>
            <a:pPr marL="550320" indent="-36405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600" dirty="0">
                <a:solidFill>
                  <a:schemeClr val="dk1"/>
                </a:solidFill>
              </a:rPr>
              <a:t>Subject to 10% service charge &amp; 9% GST. Includes: Internet access &amp; daily buffet breakfast</a:t>
            </a:r>
            <a:endParaRPr sz="1600" dirty="0">
              <a:solidFill>
                <a:schemeClr val="dk1"/>
              </a:solidFill>
            </a:endParaRPr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</a:pPr>
            <a:endParaRPr sz="1600" dirty="0">
              <a:solidFill>
                <a:schemeClr val="dk1"/>
              </a:solidFill>
            </a:endParaRPr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</a:pPr>
            <a:r>
              <a:rPr lang="en-US" sz="1600" b="1" dirty="0">
                <a:solidFill>
                  <a:schemeClr val="dk1"/>
                </a:solidFill>
              </a:rPr>
              <a:t>DDR (Day Delegate Rate</a:t>
            </a:r>
            <a:r>
              <a:rPr lang="en-US" sz="1600" dirty="0">
                <a:solidFill>
                  <a:schemeClr val="dk1"/>
                </a:solidFill>
              </a:rPr>
              <a:t>): $155++ SGD/P-$122++ USD, includes: AM/PM Coffee </a:t>
            </a:r>
            <a:r>
              <a:rPr lang="en-US" sz="1600" dirty="0" err="1">
                <a:solidFill>
                  <a:schemeClr val="dk1"/>
                </a:solidFill>
              </a:rPr>
              <a:t>Svs</a:t>
            </a:r>
            <a:r>
              <a:rPr lang="en-US" sz="1600" dirty="0">
                <a:solidFill>
                  <a:schemeClr val="dk1"/>
                </a:solidFill>
              </a:rPr>
              <a:t> &amp; Lunch</a:t>
            </a:r>
            <a:endParaRPr sz="1600" dirty="0">
              <a:solidFill>
                <a:schemeClr val="dk1"/>
              </a:solidFill>
            </a:endParaRPr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</a:pPr>
            <a:r>
              <a:rPr lang="en-US" sz="1600" dirty="0">
                <a:solidFill>
                  <a:schemeClr val="dk1"/>
                </a:solidFill>
              </a:rPr>
              <a:t>* Subject to 10% service charge &amp; 9% GST.</a:t>
            </a:r>
            <a:endParaRPr sz="1600" dirty="0">
              <a:solidFill>
                <a:schemeClr val="dk1"/>
              </a:solidFill>
            </a:endParaRPr>
          </a:p>
          <a:p>
            <a:pPr indent="16932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8BB9-B2FF-479C-D6E1-5E1708A4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Budget – 2027 March Singapore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E3BCF6-68B5-AF93-1239-2829AF64E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707405"/>
              </p:ext>
            </p:extLst>
          </p:nvPr>
        </p:nvGraphicFramePr>
        <p:xfrm>
          <a:off x="4572000" y="1371600"/>
          <a:ext cx="6096000" cy="5238321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317504934"/>
                    </a:ext>
                  </a:extLst>
                </a:gridCol>
                <a:gridCol w="2841812">
                  <a:extLst>
                    <a:ext uri="{9D8B030D-6E8A-4147-A177-3AD203B41FA5}">
                      <a16:colId xmlns:a16="http://schemas.microsoft.com/office/drawing/2014/main" val="587059452"/>
                    </a:ext>
                  </a:extLst>
                </a:gridCol>
                <a:gridCol w="1882588">
                  <a:extLst>
                    <a:ext uri="{9D8B030D-6E8A-4147-A177-3AD203B41FA5}">
                      <a16:colId xmlns:a16="http://schemas.microsoft.com/office/drawing/2014/main" val="877152563"/>
                    </a:ext>
                  </a:extLst>
                </a:gridCol>
              </a:tblGrid>
              <a:tr h="3686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Income: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NextGen Banking Codes: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064723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1.10.0|Individual Registration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$526,300.00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135272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3.70.2|Hotel Commissions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$52,800.00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648290"/>
                  </a:ext>
                </a:extLst>
              </a:tr>
              <a:tr h="25678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3.70.1|Hotel Credits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$13,200.00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382473"/>
                  </a:ext>
                </a:extLst>
              </a:tr>
              <a:tr h="33463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Total Income: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1" i="0" u="none" strike="noStrike" dirty="0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 $592,300.00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941726"/>
                  </a:ext>
                </a:extLst>
              </a:tr>
              <a:tr h="27647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average registration: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  $526.30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008613"/>
                  </a:ext>
                </a:extLst>
              </a:tr>
              <a:tr h="3686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Expense: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724978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4.10.6|Financial Fees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$19,309.00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218782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4.10.5|Venue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$517,437.03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208160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4.10.12|AV Services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380184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4.10.9|Network Services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$80,569.38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109220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4.10.8|Food &amp; Beverage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$474,667.25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250867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4.10.1|Social-ENT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$80,000.00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374447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4.10.7|Meeting Planner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$136,500.00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504607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4.10.10|Shipping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$15,000.00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188225"/>
                  </a:ext>
                </a:extLst>
              </a:tr>
              <a:tr h="2457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4.10.11|Miscellaneous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$21,320.00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852318"/>
                  </a:ext>
                </a:extLst>
              </a:tr>
              <a:tr h="25678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4.10.2|Site Survey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$5,500.00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604520"/>
                  </a:ext>
                </a:extLst>
              </a:tr>
              <a:tr h="3877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Total Expense: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 $1,350,302.66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812651"/>
                  </a:ext>
                </a:extLst>
              </a:tr>
              <a:tr h="28532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per attendee: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  $1,350.30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063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350AA6C-1D36-4B8F-1ABB-69FCC61D29E7}"/>
              </a:ext>
            </a:extLst>
          </p:cNvPr>
          <p:cNvSpPr txBox="1"/>
          <p:nvPr/>
        </p:nvSpPr>
        <p:spPr>
          <a:xfrm>
            <a:off x="838200" y="4648200"/>
            <a:ext cx="358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0" u="none" strike="noStrike" noProof="0" dirty="0">
                <a:effectLst/>
                <a:latin typeface="Arial" panose="020B0604020202020204" pitchFamily="34" charset="0"/>
              </a:rPr>
              <a:t>Attendees: 1000 (527/473)  </a:t>
            </a:r>
          </a:p>
          <a:p>
            <a:r>
              <a:rPr lang="en-US" sz="2000" b="1" i="0" u="none" strike="noStrike" noProof="0" dirty="0">
                <a:effectLst/>
                <a:latin typeface="Arial" panose="020B0604020202020204" pitchFamily="34" charset="0"/>
              </a:rPr>
              <a:t>Fees</a:t>
            </a:r>
            <a:r>
              <a:rPr lang="en-US" sz="2000" b="1" i="0" u="none" strike="noStrike" noProof="0">
                <a:effectLst/>
                <a:latin typeface="Arial" panose="020B0604020202020204" pitchFamily="34" charset="0"/>
              </a:rPr>
              <a:t>: $600/$800/$1000</a:t>
            </a:r>
            <a:endParaRPr lang="en-US" sz="2000" b="1" i="0" u="none" strike="noStrike" noProof="0" dirty="0">
              <a:effectLst/>
              <a:latin typeface="Arial" panose="020B0604020202020204" pitchFamily="34" charset="0"/>
            </a:endParaRPr>
          </a:p>
          <a:p>
            <a:r>
              <a:rPr lang="en-US" sz="2000" b="1" i="0" u="none" strike="noStrike" noProof="0" dirty="0">
                <a:effectLst/>
                <a:latin typeface="Arial" panose="020B0604020202020204" pitchFamily="34" charset="0"/>
              </a:rPr>
              <a:t>Net Session Surplus/(Loss):</a:t>
            </a:r>
            <a:r>
              <a:rPr lang="en-US" sz="2000" noProof="0" dirty="0"/>
              <a:t> </a:t>
            </a:r>
            <a:r>
              <a:rPr lang="en-US" sz="2000" b="1" i="0" u="none" strike="noStrike" noProof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($-670,355.36)</a:t>
            </a:r>
            <a:endParaRPr lang="en-US" sz="2000" noProof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18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79CC5-954E-93C1-B07A-9A7E48757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04813"/>
            <a:ext cx="10972800" cy="792162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Alternatives: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85526-AF6E-D1AF-4C9A-913CA9A58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341438"/>
            <a:ext cx="10972800" cy="4144962"/>
          </a:xfrm>
        </p:spPr>
        <p:txBody>
          <a:bodyPr wrap="square" anchor="t">
            <a:no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Singapore was the runner up in the selection discussion.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Find another Venue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7B0350-0076-9FF4-2106-2BE383D17F19}"/>
              </a:ext>
            </a:extLst>
          </p:cNvPr>
          <p:cNvSpPr txBox="1"/>
          <p:nvPr/>
        </p:nvSpPr>
        <p:spPr>
          <a:xfrm>
            <a:off x="999066" y="2090172"/>
            <a:ext cx="1073573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2027 March Singapore Proposed Budget Summary				</a:t>
            </a:r>
          </a:p>
          <a:p>
            <a:r>
              <a:rPr lang="en-US" sz="2000" dirty="0"/>
              <a:t>	Total Session Income/Credits		$679,947.30	per attendee: 	$   526.30</a:t>
            </a:r>
          </a:p>
          <a:p>
            <a:r>
              <a:rPr lang="en-US" sz="2000" dirty="0"/>
              <a:t>	Total Session Expenses:	       (</a:t>
            </a:r>
            <a:r>
              <a:rPr lang="en-US" sz="2000" b="1" dirty="0">
                <a:solidFill>
                  <a:srgbClr val="C00000"/>
                </a:solidFill>
              </a:rPr>
              <a:t>$-1,350,302.66) 	</a:t>
            </a:r>
            <a:r>
              <a:rPr lang="en-US" sz="2000" dirty="0"/>
              <a:t>per attendee:	$1,350.30 </a:t>
            </a:r>
          </a:p>
          <a:p>
            <a:r>
              <a:rPr lang="en-US" sz="2000" dirty="0"/>
              <a:t>	Net Session Surplus/(Loss):   	          </a:t>
            </a:r>
            <a:r>
              <a:rPr lang="en-US" sz="2000" b="1" dirty="0">
                <a:solidFill>
                  <a:srgbClr val="C00000"/>
                </a:solidFill>
              </a:rPr>
              <a:t>($-670,355.36)</a:t>
            </a:r>
            <a:r>
              <a:rPr lang="en-US" sz="2000" dirty="0"/>
              <a:t>	 	</a:t>
            </a:r>
          </a:p>
        </p:txBody>
      </p:sp>
    </p:spTree>
    <p:extLst>
      <p:ext uri="{BB962C8B-B14F-4D97-AF65-F5344CB8AC3E}">
        <p14:creationId xmlns:p14="http://schemas.microsoft.com/office/powerpoint/2010/main" val="422220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6FD1BD-C305-D579-EC96-ABA702AD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Income/Expense Budgets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38DA10-F804-77B4-8DAA-0FFB40C33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7800"/>
            <a:ext cx="6583121" cy="46651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D0D506-C31B-5E8A-E5AA-129434C73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7849" y="1905000"/>
            <a:ext cx="4815145" cy="334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772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7BC19-FAAA-91F4-1E45-4BEAF052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for Graphs – 2022-2025 Income/Expense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AA2B5C-7210-3B04-2F42-9401EEF21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564" y="1447800"/>
            <a:ext cx="11636871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39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09A47-974B-1E9C-D5BD-B3E5DBB12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04813"/>
            <a:ext cx="10972800" cy="792162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Projected Budgets 2026/2027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86CF9F-FB86-3864-D73B-C4BC310434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360" y="1341438"/>
            <a:ext cx="9726945" cy="4525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9327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14BE-081B-A744-5C95-2D89DAC8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reselect the 2027 March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0341D-FC2F-B152-44C7-565A4AE31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3200"/>
              <a:buNone/>
            </a:pPr>
            <a:r>
              <a:rPr lang="en-US" sz="2400" dirty="0"/>
              <a:t>Move to approve the </a:t>
            </a:r>
            <a: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Grand Copthorne Waterfront Hotel in Singapore for the 2027 March Venue, and to authorize a site visit for Face to Face Events, </a:t>
            </a:r>
            <a:r>
              <a:rPr lang="en-US" sz="2400" dirty="0" err="1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Linespeed</a:t>
            </a:r>
            <a: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 and 802 LMSC Exec Sec to validate the Venue.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3200"/>
              <a:buNone/>
            </a:pPr>
            <a:b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Moved: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3200"/>
              <a:buNone/>
            </a:pPr>
            <a: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Second: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3200"/>
              <a:buNone/>
            </a:pPr>
            <a:r>
              <a:rPr lang="en-US" sz="2400" dirty="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Results: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696195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6" id="{263C96D0-8883-4F1D-BD5E-18616D4C1761}" vid="{0D6AB0E4-0594-44ED-8CCC-DBC65F31BC0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IEEE 802 Template</Template>
  <TotalTime>400</TotalTime>
  <Words>553</Words>
  <Application>Microsoft Office PowerPoint</Application>
  <PresentationFormat>Widescreen</PresentationFormat>
  <Paragraphs>92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Roboto</vt:lpstr>
      <vt:lpstr>Title slide</vt:lpstr>
      <vt:lpstr>Reselect 2027 March IEEE 802 Plenary Venue</vt:lpstr>
      <vt:lpstr>2027 March Venue Selection History</vt:lpstr>
      <vt:lpstr>PowerPoint Presentation</vt:lpstr>
      <vt:lpstr>Draft Budget – 2027 March Singapore</vt:lpstr>
      <vt:lpstr>Alternatives: </vt:lpstr>
      <vt:lpstr>History of Income/Expense Budgets</vt:lpstr>
      <vt:lpstr>Data for Graphs – 2022-2025 Income/Expense</vt:lpstr>
      <vt:lpstr>Projected Budgets 2026/2027</vt:lpstr>
      <vt:lpstr>Motion to reselect the 2027 March Venue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Jon Rosdahl</dc:creator>
  <dc:description>Jon Rosdahl, Qualcomm</dc:description>
  <cp:lastModifiedBy>Jon Rosdahl</cp:lastModifiedBy>
  <cp:revision>2</cp:revision>
  <dcterms:created xsi:type="dcterms:W3CDTF">2025-09-26T00:10:36Z</dcterms:created>
  <dcterms:modified xsi:type="dcterms:W3CDTF">2025-09-26T13:51:29Z</dcterms:modified>
</cp:coreProperties>
</file>