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5"/>
  </p:notesMasterIdLst>
  <p:handoutMasterIdLst>
    <p:handoutMasterId r:id="rId6"/>
  </p:handoutMasterIdLst>
  <p:sldIdLst>
    <p:sldId id="256" r:id="rId2"/>
    <p:sldId id="270" r:id="rId3"/>
    <p:sldId id="269" r:id="rId4"/>
  </p:sldIdLst>
  <p:sldSz cx="12192000" cy="6858000"/>
  <p:notesSz cx="6934200" cy="9280525"/>
  <p:defaultTextStyle>
    <a:defPPr>
      <a:defRPr lang="en-GB"/>
    </a:defPPr>
    <a:lvl1pPr algn="l" defTabSz="449263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Times New Roman" pitchFamily="16" charset="0"/>
        <a:ea typeface="MS Gothic" charset="-128"/>
        <a:cs typeface="+mn-cs"/>
      </a:defRPr>
    </a:lvl1pPr>
    <a:lvl2pPr marL="742950" indent="-285750" algn="l" defTabSz="449263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Times New Roman" pitchFamily="16" charset="0"/>
        <a:ea typeface="MS Gothic" charset="-128"/>
        <a:cs typeface="+mn-cs"/>
      </a:defRPr>
    </a:lvl2pPr>
    <a:lvl3pPr marL="1143000" indent="-228600" algn="l" defTabSz="449263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Times New Roman" pitchFamily="16" charset="0"/>
        <a:ea typeface="MS Gothic" charset="-128"/>
        <a:cs typeface="+mn-cs"/>
      </a:defRPr>
    </a:lvl3pPr>
    <a:lvl4pPr marL="1600200" indent="-228600" algn="l" defTabSz="449263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Times New Roman" pitchFamily="16" charset="0"/>
        <a:ea typeface="MS Gothic" charset="-128"/>
        <a:cs typeface="+mn-cs"/>
      </a:defRPr>
    </a:lvl4pPr>
    <a:lvl5pPr marL="2057400" indent="-228600" algn="l" defTabSz="449263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Times New Roman" pitchFamily="16" charset="0"/>
        <a:ea typeface="MS Gothic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bg1"/>
        </a:solidFill>
        <a:latin typeface="Times New Roman" pitchFamily="16" charset="0"/>
        <a:ea typeface="MS Gothic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bg1"/>
        </a:solidFill>
        <a:latin typeface="Times New Roman" pitchFamily="16" charset="0"/>
        <a:ea typeface="MS Gothic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bg1"/>
        </a:solidFill>
        <a:latin typeface="Times New Roman" pitchFamily="16" charset="0"/>
        <a:ea typeface="MS Gothic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bg1"/>
        </a:solidFill>
        <a:latin typeface="Times New Roman" pitchFamily="16" charset="0"/>
        <a:ea typeface="MS Gothic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DCD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266" autoAdjust="0"/>
    <p:restoredTop sz="94660"/>
  </p:normalViewPr>
  <p:slideViewPr>
    <p:cSldViewPr>
      <p:cViewPr varScale="1">
        <p:scale>
          <a:sx n="124" d="100"/>
          <a:sy n="124" d="100"/>
        </p:scale>
        <p:origin x="1200" y="168"/>
      </p:cViewPr>
      <p:guideLst>
        <p:guide orient="horz" pos="2160"/>
        <p:guide pos="384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95" d="100"/>
          <a:sy n="95" d="100"/>
        </p:scale>
        <p:origin x="3128" y="20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05138" cy="4635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27475" y="0"/>
            <a:ext cx="3005138" cy="4635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87CCAAF-252C-4847-8D16-EDD6B40E4912}" type="datetimeFigureOut">
              <a:rPr lang="en-US" smtClean="0"/>
              <a:pPr/>
              <a:t>9/18/25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15388"/>
            <a:ext cx="3005138" cy="4635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27475" y="8815388"/>
            <a:ext cx="3005138" cy="4635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9996500-462A-4966-9632-4197CBF31A0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337442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AutoShape 1"/>
          <p:cNvSpPr>
            <a:spLocks noChangeArrowheads="1"/>
          </p:cNvSpPr>
          <p:nvPr/>
        </p:nvSpPr>
        <p:spPr bwMode="auto">
          <a:xfrm>
            <a:off x="0" y="0"/>
            <a:ext cx="6934200" cy="9280525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GB"/>
          </a:p>
        </p:txBody>
      </p:sp>
      <p:sp>
        <p:nvSpPr>
          <p:cNvPr id="2050" name="Rectangle 2"/>
          <p:cNvSpPr>
            <a:spLocks noGrp="1" noChangeArrowheads="1"/>
          </p:cNvSpPr>
          <p:nvPr>
            <p:ph type="hdr"/>
          </p:nvPr>
        </p:nvSpPr>
        <p:spPr bwMode="auto">
          <a:xfrm>
            <a:off x="5640388" y="96838"/>
            <a:ext cx="639762" cy="21113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1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en-US"/>
              <a:t>doc.: IEEE 802.11-yy/xxxxr0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654050" y="96838"/>
            <a:ext cx="825500" cy="21113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1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en-US" dirty="0"/>
              <a:t>May 2023</a:t>
            </a:r>
          </a:p>
        </p:txBody>
      </p:sp>
      <p:sp>
        <p:nvSpPr>
          <p:cNvPr id="2052" name="Rectangle 4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385763" y="701675"/>
            <a:ext cx="6161087" cy="3467100"/>
          </a:xfrm>
          <a:prstGeom prst="rect">
            <a:avLst/>
          </a:prstGeom>
          <a:noFill/>
          <a:ln w="12600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2053" name="Rectangle 5"/>
          <p:cNvSpPr>
            <a:spLocks noGrp="1" noChangeArrowheads="1"/>
          </p:cNvSpPr>
          <p:nvPr>
            <p:ph type="body"/>
          </p:nvPr>
        </p:nvSpPr>
        <p:spPr bwMode="auto">
          <a:xfrm>
            <a:off x="923925" y="4408488"/>
            <a:ext cx="5084763" cy="41751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3600" tIns="46080" rIns="93600" bIns="4608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ftr"/>
          </p:nvPr>
        </p:nvSpPr>
        <p:spPr bwMode="auto">
          <a:xfrm>
            <a:off x="5357813" y="8985250"/>
            <a:ext cx="922337" cy="180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tabLst>
                <a:tab pos="457200" algn="l"/>
                <a:tab pos="1371600" algn="l"/>
                <a:tab pos="2286000" algn="l"/>
                <a:tab pos="3200400" algn="l"/>
                <a:tab pos="4114800" algn="l"/>
                <a:tab pos="5029200" algn="l"/>
                <a:tab pos="5943600" algn="l"/>
                <a:tab pos="6858000" algn="l"/>
                <a:tab pos="7772400" algn="l"/>
                <a:tab pos="8686800" algn="l"/>
                <a:tab pos="9601200" algn="l"/>
                <a:tab pos="10515600" algn="l"/>
              </a:tabLst>
              <a:defRPr sz="1200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en-US" dirty="0"/>
              <a:t>Peter Yee, NSA-CSD</a:t>
            </a:r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/>
          </p:nvPr>
        </p:nvSpPr>
        <p:spPr bwMode="auto">
          <a:xfrm>
            <a:off x="3222625" y="8985250"/>
            <a:ext cx="511175" cy="3635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en-US"/>
              <a:t>Page </a:t>
            </a:r>
            <a:fld id="{47A7FEEB-9CD2-43FE-843C-C5350BEACB45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2056" name="Rectangle 8"/>
          <p:cNvSpPr>
            <a:spLocks noChangeArrowheads="1"/>
          </p:cNvSpPr>
          <p:nvPr/>
        </p:nvSpPr>
        <p:spPr bwMode="auto">
          <a:xfrm>
            <a:off x="722313" y="8985250"/>
            <a:ext cx="714375" cy="1825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200">
                <a:solidFill>
                  <a:srgbClr val="000000"/>
                </a:solidFill>
              </a:rPr>
              <a:t>Submission</a:t>
            </a:r>
          </a:p>
        </p:txBody>
      </p:sp>
      <p:sp>
        <p:nvSpPr>
          <p:cNvPr id="2057" name="Line 9"/>
          <p:cNvSpPr>
            <a:spLocks noChangeShapeType="1"/>
          </p:cNvSpPr>
          <p:nvPr/>
        </p:nvSpPr>
        <p:spPr bwMode="auto">
          <a:xfrm>
            <a:off x="723900" y="8983663"/>
            <a:ext cx="5486400" cy="1587"/>
          </a:xfrm>
          <a:prstGeom prst="line">
            <a:avLst/>
          </a:prstGeom>
          <a:noFill/>
          <a:ln w="126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GB"/>
          </a:p>
        </p:txBody>
      </p:sp>
      <p:sp>
        <p:nvSpPr>
          <p:cNvPr id="2058" name="Line 10"/>
          <p:cNvSpPr>
            <a:spLocks noChangeShapeType="1"/>
          </p:cNvSpPr>
          <p:nvPr/>
        </p:nvSpPr>
        <p:spPr bwMode="auto">
          <a:xfrm>
            <a:off x="647700" y="296863"/>
            <a:ext cx="5638800" cy="1587"/>
          </a:xfrm>
          <a:prstGeom prst="line">
            <a:avLst/>
          </a:prstGeom>
          <a:noFill/>
          <a:ln w="126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40659187"/>
      </p:ext>
    </p:extLst>
  </p:cSld>
  <p:clrMap bg1="lt1" tx1="dk1" bg2="lt2" tx2="dk2" accent1="accent1" accent2="accent2" accent3="accent3" accent4="accent4" accent5="accent5" accent6="accent6" hlink="hlink" folHlink="folHlink"/>
  <p:hf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/>
          </p:nvPr>
        </p:nvSpPr>
        <p:spPr>
          <a:ln/>
        </p:spPr>
        <p:txBody>
          <a:bodyPr/>
          <a:lstStyle/>
          <a:p>
            <a:r>
              <a:rPr lang="en-US"/>
              <a:t>doc.: IEEE 802.11-yy/xxxxr0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/>
          </p:nvPr>
        </p:nvSpPr>
        <p:spPr>
          <a:ln/>
        </p:spPr>
        <p:txBody>
          <a:bodyPr/>
          <a:lstStyle/>
          <a:p>
            <a:r>
              <a:rPr lang="en-US" dirty="0"/>
              <a:t>May 2023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/>
          </p:nvPr>
        </p:nvSpPr>
        <p:spPr>
          <a:ln/>
        </p:spPr>
        <p:txBody>
          <a:bodyPr/>
          <a:lstStyle/>
          <a:p>
            <a:r>
              <a:rPr lang="en-US" dirty="0"/>
              <a:t>Peter Yee, NSA-CSD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r>
              <a:rPr lang="en-US"/>
              <a:t>Page </a:t>
            </a:r>
            <a:fld id="{465D53FD-DB5F-4815-BF01-6488A8FBD189}" type="slidenum">
              <a:rPr lang="en-US"/>
              <a:pPr/>
              <a:t>1</a:t>
            </a:fld>
            <a:endParaRPr lang="en-US"/>
          </a:p>
        </p:txBody>
      </p:sp>
      <p:sp>
        <p:nvSpPr>
          <p:cNvPr id="12289" name="Text Box 1"/>
          <p:cNvSpPr txBox="1">
            <a:spLocks noChangeArrowheads="1"/>
          </p:cNvSpPr>
          <p:nvPr/>
        </p:nvSpPr>
        <p:spPr bwMode="auto">
          <a:xfrm>
            <a:off x="1154113" y="701675"/>
            <a:ext cx="4625975" cy="346868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GB"/>
          </a:p>
        </p:txBody>
      </p:sp>
      <p:sp>
        <p:nvSpPr>
          <p:cNvPr id="12290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23925" y="4408488"/>
            <a:ext cx="5086350" cy="4270375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704411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/>
          </p:nvPr>
        </p:nvSpPr>
        <p:spPr/>
        <p:txBody>
          <a:bodyPr/>
          <a:lstStyle/>
          <a:p>
            <a:r>
              <a:rPr lang="en-US"/>
              <a:t>doc.: IEEE 802.11-yy/xxxxr0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/>
          </p:nvPr>
        </p:nvSpPr>
        <p:spPr/>
        <p:txBody>
          <a:bodyPr/>
          <a:lstStyle/>
          <a:p>
            <a:r>
              <a:rPr lang="en-US" dirty="0"/>
              <a:t>May 2023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/>
          </p:nvPr>
        </p:nvSpPr>
        <p:spPr/>
        <p:txBody>
          <a:bodyPr/>
          <a:lstStyle/>
          <a:p>
            <a:r>
              <a:rPr lang="en-US" dirty="0"/>
              <a:t>Peter Yee, NSA-CSD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/>
          </p:nvPr>
        </p:nvSpPr>
        <p:spPr/>
        <p:txBody>
          <a:bodyPr/>
          <a:lstStyle/>
          <a:p>
            <a:r>
              <a:rPr lang="en-US"/>
              <a:t>Page </a:t>
            </a:r>
            <a:fld id="{47A7FEEB-9CD2-43FE-843C-C5350BEACB45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37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September 2025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dirty="0"/>
              <a:t>Peter Yee, NSA-CSD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Slide </a:t>
            </a:r>
            <a:fld id="{DE40C9FC-4879-4F20-9ECA-A574A90476B7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dirty="0"/>
              <a:t>Slide </a:t>
            </a:r>
            <a:fld id="{440F5867-744E-4AA6-B0ED-4C44D2DFBB7B}" type="slidenum">
              <a:rPr lang="en-GB"/>
              <a:pPr/>
              <a:t>‹#›</a:t>
            </a:fld>
            <a:endParaRPr lang="en-GB" dirty="0"/>
          </a:p>
        </p:txBody>
      </p:sp>
      <p:sp>
        <p:nvSpPr>
          <p:cNvPr id="11" name="Rectangle 4"/>
          <p:cNvSpPr>
            <a:spLocks noGrp="1" noChangeArrowheads="1"/>
          </p:cNvSpPr>
          <p:nvPr>
            <p:ph type="ftr" idx="14"/>
          </p:nvPr>
        </p:nvSpPr>
        <p:spPr bwMode="auto">
          <a:xfrm>
            <a:off x="7143757" y="6475414"/>
            <a:ext cx="4246027" cy="180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en-GB" dirty="0"/>
              <a:t>Peter Yee, NSA-CSD</a:t>
            </a:r>
          </a:p>
        </p:txBody>
      </p:sp>
      <p:sp>
        <p:nvSpPr>
          <p:cNvPr id="12" name="Rectangle 3"/>
          <p:cNvSpPr>
            <a:spLocks noGrp="1" noChangeArrowheads="1"/>
          </p:cNvSpPr>
          <p:nvPr>
            <p:ph type="dt" idx="15"/>
          </p:nvPr>
        </p:nvSpPr>
        <p:spPr bwMode="auto">
          <a:xfrm>
            <a:off x="929217" y="333375"/>
            <a:ext cx="2499764" cy="2730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800" b="1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en-US" dirty="0"/>
              <a:t>September 2025</a:t>
            </a:r>
            <a:endParaRPr lang="en-GB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September 2025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dirty="0"/>
              <a:t>Peter Yee, NSA-CSD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Slide </a:t>
            </a:r>
            <a:fld id="{3ABCC52B-A3F7-440B-BBF2-55191E6E7773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1" y="1981201"/>
            <a:ext cx="5077884" cy="41132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5484" y="1981201"/>
            <a:ext cx="5080000" cy="41132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September 2025</a:t>
            </a:r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dirty="0"/>
              <a:t>Peter Yee, NSA-CSD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Slide </a:t>
            </a:r>
            <a:fld id="{1CD163DD-D5E7-41DA-95F2-71530C24F8C3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September 2025</a:t>
            </a:r>
            <a:endParaRPr lang="en-GB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idx="11"/>
          </p:nvPr>
        </p:nvSpPr>
        <p:spPr>
          <a:xfrm>
            <a:off x="7524760" y="6475414"/>
            <a:ext cx="3865024" cy="180975"/>
          </a:xfrm>
        </p:spPr>
        <p:txBody>
          <a:bodyPr/>
          <a:lstStyle>
            <a:lvl1pPr>
              <a:defRPr/>
            </a:lvl1pPr>
          </a:lstStyle>
          <a:p>
            <a:r>
              <a:rPr lang="en-GB" dirty="0"/>
              <a:t>Peter Yee, NSA-CSD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Slide </a:t>
            </a:r>
            <a:fld id="{69B99EC4-A1FB-4C79-B9A5-C1FFD5A90380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September 2025</a:t>
            </a:r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dirty="0"/>
              <a:t>Peter Yee, NSA-CSD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Slide </a:t>
            </a:r>
            <a:fld id="{06B781AF-4CCF-49B0-A572-DE54FBE5D942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September 2025</a:t>
            </a:r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dirty="0"/>
              <a:t>Peter Yee, NSA-CSD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Slide </a:t>
            </a:r>
            <a:fld id="{F5D8E26B-7BCF-4D25-9C89-0168A6618F18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September 2025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dirty="0"/>
              <a:t>Peter Yee, NSA-CSD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Slide </a:t>
            </a:r>
            <a:fld id="{6B5E41C2-EF12-4EF2-8280-F2B4208277C2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6801" y="685801"/>
            <a:ext cx="2588684" cy="540861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1"/>
            <a:ext cx="7569200" cy="5408613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September 2025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dirty="0"/>
              <a:t>Peter Yee, NSA-CSD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Slide </a:t>
            </a:r>
            <a:fld id="{9B0D65C8-A0CA-4DDA-83BB-897866218593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914401" y="685801"/>
            <a:ext cx="10361084" cy="1065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2160" tIns="46080" rIns="92160" bIns="4608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1" y="1981201"/>
            <a:ext cx="10361084" cy="4113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2160" tIns="46080" rIns="92160" bIns="4608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  <a:p>
            <a:pPr lvl="4"/>
            <a:r>
              <a:rPr lang="en-GB"/>
              <a:t>Eighth Outline Level</a:t>
            </a:r>
          </a:p>
          <a:p>
            <a:pPr lvl="4"/>
            <a:r>
              <a:rPr lang="en-GB"/>
              <a:t>Ninth Outline Level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929217" y="333375"/>
            <a:ext cx="2499764" cy="2730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800" b="1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en-US" dirty="0"/>
              <a:t>September 2025</a:t>
            </a:r>
            <a:endParaRPr lang="en-GB" dirty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ftr"/>
          </p:nvPr>
        </p:nvSpPr>
        <p:spPr bwMode="auto">
          <a:xfrm>
            <a:off x="7143757" y="6475414"/>
            <a:ext cx="4246027" cy="180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en-GB" dirty="0"/>
              <a:t>Peter Yee, NSA-CSD</a:t>
            </a:r>
          </a:p>
          <a:p>
            <a:endParaRPr lang="en-GB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5793318" y="6475414"/>
            <a:ext cx="704849" cy="36353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en-GB"/>
              <a:t>Slide </a:t>
            </a:r>
            <a:fld id="{D09C756B-EB39-4236-ADBB-73052B179AE4}" type="slidenum">
              <a:rPr lang="en-GB"/>
              <a:pPr/>
              <a:t>‹#›</a:t>
            </a:fld>
            <a:endParaRPr lang="en-GB"/>
          </a:p>
        </p:txBody>
      </p:sp>
      <p:sp>
        <p:nvSpPr>
          <p:cNvPr id="1030" name="Line 6"/>
          <p:cNvSpPr>
            <a:spLocks noChangeShapeType="1"/>
          </p:cNvSpPr>
          <p:nvPr/>
        </p:nvSpPr>
        <p:spPr bwMode="auto">
          <a:xfrm>
            <a:off x="914400" y="609600"/>
            <a:ext cx="10363200" cy="1588"/>
          </a:xfrm>
          <a:prstGeom prst="line">
            <a:avLst/>
          </a:prstGeom>
          <a:noFill/>
          <a:ln w="126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GB" sz="2400" dirty="0"/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auto">
          <a:xfrm>
            <a:off x="912285" y="6475413"/>
            <a:ext cx="718145" cy="18466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dirty="0">
                <a:solidFill>
                  <a:srgbClr val="000000"/>
                </a:solidFill>
              </a:rPr>
              <a:t>Submission</a:t>
            </a:r>
          </a:p>
        </p:txBody>
      </p:sp>
      <p:sp>
        <p:nvSpPr>
          <p:cNvPr id="1032" name="Line 8"/>
          <p:cNvSpPr>
            <a:spLocks noChangeShapeType="1"/>
          </p:cNvSpPr>
          <p:nvPr/>
        </p:nvSpPr>
        <p:spPr bwMode="auto">
          <a:xfrm>
            <a:off x="914400" y="6477000"/>
            <a:ext cx="10464800" cy="1588"/>
          </a:xfrm>
          <a:prstGeom prst="line">
            <a:avLst/>
          </a:prstGeom>
          <a:noFill/>
          <a:ln w="126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GB" sz="2400"/>
          </a:p>
        </p:txBody>
      </p:sp>
      <p:sp>
        <p:nvSpPr>
          <p:cNvPr id="10" name="Date Placeholder 3"/>
          <p:cNvSpPr txBox="1">
            <a:spLocks/>
          </p:cNvSpPr>
          <p:nvPr userDrawn="1"/>
        </p:nvSpPr>
        <p:spPr bwMode="auto">
          <a:xfrm>
            <a:off x="6667504" y="357166"/>
            <a:ext cx="4667283" cy="2730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 marL="0" marR="0" lvl="0" indent="0" algn="r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kumimoji="0" lang="en-GB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6" charset="0"/>
                <a:ea typeface="MS Gothic" charset="-128"/>
                <a:cs typeface="Arial Unicode MS" charset="0"/>
              </a:rPr>
              <a:t>doc.: IEEE 802.ec-25/0220r00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8" r:id="rId8"/>
    <p:sldLayoutId id="2147483659" r:id="rId9"/>
  </p:sldLayoutIdLst>
  <p:hf hdr="0"/>
  <p:txStyles>
    <p:titleStyle>
      <a:lvl1pPr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000000"/>
          </a:solidFill>
          <a:latin typeface="+mj-lt"/>
          <a:ea typeface="+mj-ea"/>
          <a:cs typeface="+mj-cs"/>
        </a:defRPr>
      </a:lvl1pPr>
      <a:lvl2pPr marL="742950" indent="-285750"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000000"/>
          </a:solidFill>
          <a:latin typeface="Times New Roman" pitchFamily="16" charset="0"/>
          <a:ea typeface="MS Gothic" charset="-128"/>
        </a:defRPr>
      </a:lvl2pPr>
      <a:lvl3pPr marL="1143000" indent="-228600"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000000"/>
          </a:solidFill>
          <a:latin typeface="Times New Roman" pitchFamily="16" charset="0"/>
          <a:ea typeface="MS Gothic" charset="-128"/>
        </a:defRPr>
      </a:lvl3pPr>
      <a:lvl4pPr marL="1600200" indent="-228600"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000000"/>
          </a:solidFill>
          <a:latin typeface="Times New Roman" pitchFamily="16" charset="0"/>
          <a:ea typeface="MS Gothic" charset="-128"/>
        </a:defRPr>
      </a:lvl4pPr>
      <a:lvl5pPr marL="2057400" indent="-228600"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000000"/>
          </a:solidFill>
          <a:latin typeface="Times New Roman" pitchFamily="16" charset="0"/>
          <a:ea typeface="MS Gothic" charset="-128"/>
        </a:defRPr>
      </a:lvl5pPr>
      <a:lvl6pPr marL="2514600" indent="-228600"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000000"/>
          </a:solidFill>
          <a:latin typeface="Times New Roman" pitchFamily="16" charset="0"/>
          <a:ea typeface="MS Gothic" charset="-128"/>
        </a:defRPr>
      </a:lvl6pPr>
      <a:lvl7pPr marL="2971800" indent="-228600"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000000"/>
          </a:solidFill>
          <a:latin typeface="Times New Roman" pitchFamily="16" charset="0"/>
          <a:ea typeface="MS Gothic" charset="-128"/>
        </a:defRPr>
      </a:lvl7pPr>
      <a:lvl8pPr marL="3429000" indent="-228600"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000000"/>
          </a:solidFill>
          <a:latin typeface="Times New Roman" pitchFamily="16" charset="0"/>
          <a:ea typeface="MS Gothic" charset="-128"/>
        </a:defRPr>
      </a:lvl8pPr>
      <a:lvl9pPr marL="3886200" indent="-228600"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000000"/>
          </a:solidFill>
          <a:latin typeface="Times New Roman" pitchFamily="16" charset="0"/>
          <a:ea typeface="MS Gothic" charset="-128"/>
        </a:defRPr>
      </a:lvl9pPr>
    </p:titleStyle>
    <p:bodyStyle>
      <a:lvl1pPr marL="342900" indent="-342900" algn="l" defTabSz="449263" rtl="0" eaLnBrk="1" fontAlgn="base" hangingPunct="1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400" b="1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49263" rtl="0" eaLnBrk="1" fontAlgn="base" hangingPunct="1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</a:defRPr>
      </a:lvl2pPr>
      <a:lvl3pPr marL="1143000" indent="-228600" algn="l" defTabSz="449263" rtl="0" eaLnBrk="1" fontAlgn="base" hangingPunct="1">
        <a:spcBef>
          <a:spcPts val="45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>
          <a:solidFill>
            <a:srgbClr val="000000"/>
          </a:solidFill>
          <a:latin typeface="+mn-lt"/>
          <a:ea typeface="+mn-ea"/>
        </a:defRPr>
      </a:lvl3pPr>
      <a:lvl4pPr marL="1600200" indent="-228600" algn="l" defTabSz="449263" rtl="0" eaLnBrk="1" fontAlgn="base" hangingPunct="1">
        <a:spcBef>
          <a:spcPts val="4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1600">
          <a:solidFill>
            <a:srgbClr val="000000"/>
          </a:solidFill>
          <a:latin typeface="+mn-lt"/>
          <a:ea typeface="+mn-ea"/>
        </a:defRPr>
      </a:lvl4pPr>
      <a:lvl5pPr marL="2057400" indent="-228600" algn="l" defTabSz="449263" rtl="0" eaLnBrk="1" fontAlgn="base" hangingPunct="1">
        <a:spcBef>
          <a:spcPts val="4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1600">
          <a:solidFill>
            <a:srgbClr val="000000"/>
          </a:solidFill>
          <a:latin typeface="+mn-lt"/>
          <a:ea typeface="+mn-ea"/>
        </a:defRPr>
      </a:lvl5pPr>
      <a:lvl6pPr marL="2514600" indent="-228600" algn="l" defTabSz="449263" rtl="0" eaLnBrk="1" fontAlgn="base" hangingPunct="1">
        <a:spcBef>
          <a:spcPts val="4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1600">
          <a:solidFill>
            <a:srgbClr val="000000"/>
          </a:solidFill>
          <a:latin typeface="+mn-lt"/>
          <a:ea typeface="+mn-ea"/>
        </a:defRPr>
      </a:lvl6pPr>
      <a:lvl7pPr marL="2971800" indent="-228600" algn="l" defTabSz="449263" rtl="0" eaLnBrk="1" fontAlgn="base" hangingPunct="1">
        <a:spcBef>
          <a:spcPts val="4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1600">
          <a:solidFill>
            <a:srgbClr val="000000"/>
          </a:solidFill>
          <a:latin typeface="+mn-lt"/>
          <a:ea typeface="+mn-ea"/>
        </a:defRPr>
      </a:lvl7pPr>
      <a:lvl8pPr marL="3429000" indent="-228600" algn="l" defTabSz="449263" rtl="0" eaLnBrk="1" fontAlgn="base" hangingPunct="1">
        <a:spcBef>
          <a:spcPts val="4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1600">
          <a:solidFill>
            <a:srgbClr val="000000"/>
          </a:solidFill>
          <a:latin typeface="+mn-lt"/>
          <a:ea typeface="+mn-ea"/>
        </a:defRPr>
      </a:lvl8pPr>
      <a:lvl9pPr marL="3886200" indent="-228600" algn="l" defTabSz="449263" rtl="0" eaLnBrk="1" fontAlgn="base" hangingPunct="1">
        <a:spcBef>
          <a:spcPts val="4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1600">
          <a:solidFill>
            <a:srgbClr val="000000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e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mentor.ieee.org/802-ec/dcn/25/ec-25-0182-02-JTC1-agenda-for-september-2025-mixed-mode.pptx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Rectangle 1"/>
          <p:cNvSpPr>
            <a:spLocks noGrp="1" noChangeArrowheads="1"/>
          </p:cNvSpPr>
          <p:nvPr>
            <p:ph type="ctrTitle"/>
          </p:nvPr>
        </p:nvSpPr>
        <p:spPr>
          <a:xfrm>
            <a:off x="914400" y="606425"/>
            <a:ext cx="10363200" cy="1333500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dirty="0"/>
              <a:t>IEEE 802 JTC1 Standing Committee</a:t>
            </a:r>
            <a:br>
              <a:rPr lang="en-US" dirty="0"/>
            </a:br>
            <a:r>
              <a:rPr lang="en-US" dirty="0"/>
              <a:t>September 2025 (mixed-mode) closing report</a:t>
            </a:r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828800" y="2088654"/>
            <a:ext cx="8534400" cy="476250"/>
          </a:xfrm>
          <a:ln/>
        </p:spPr>
        <p:txBody>
          <a:bodyPr/>
          <a:lstStyle/>
          <a:p>
            <a:pPr algn="ctr">
              <a:spcBef>
                <a:spcPts val="500"/>
              </a:spcBef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GB" sz="2000" dirty="0"/>
              <a:t>Date:</a:t>
            </a:r>
            <a:r>
              <a:rPr lang="en-GB" sz="2000" b="0" dirty="0"/>
              <a:t> 2025-09-19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en-US" dirty="0"/>
              <a:t>September 2025</a:t>
            </a:r>
            <a:endParaRPr lang="en-GB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en-GB" dirty="0"/>
              <a:t>Peter Yee, NSA-CSD</a:t>
            </a:r>
          </a:p>
        </p:txBody>
      </p:sp>
      <p:sp>
        <p:nvSpPr>
          <p:cNvPr id="8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r>
              <a:rPr lang="en-GB"/>
              <a:t>Slide </a:t>
            </a:r>
            <a:fld id="{93823DB3-BAA4-4F4A-B4B3-ED9ABE70E976}" type="slidenum">
              <a:rPr lang="en-GB" smtClean="0"/>
              <a:pPr/>
              <a:t>1</a:t>
            </a:fld>
            <a:endParaRPr lang="en-GB" dirty="0"/>
          </a:p>
        </p:txBody>
      </p:sp>
      <p:graphicFrame>
        <p:nvGraphicFramePr>
          <p:cNvPr id="3075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56354500"/>
              </p:ext>
            </p:extLst>
          </p:nvPr>
        </p:nvGraphicFramePr>
        <p:xfrm>
          <a:off x="1487488" y="3302517"/>
          <a:ext cx="10263463" cy="2066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" r:id="rId3" imgW="10439400" imgH="2159000" progId="Word.Document.8">
                  <p:embed/>
                </p:oleObj>
              </mc:Choice>
              <mc:Fallback>
                <p:oleObj name="Document" r:id="rId3" imgW="10439400" imgH="2159000" progId="Word.Document.8">
                  <p:embed/>
                  <p:pic>
                    <p:nvPicPr>
                      <p:cNvPr id="3075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87488" y="3302517"/>
                        <a:ext cx="10263463" cy="206692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76" name="Rectangle 4"/>
          <p:cNvSpPr>
            <a:spLocks noChangeArrowheads="1"/>
          </p:cNvSpPr>
          <p:nvPr/>
        </p:nvSpPr>
        <p:spPr bwMode="auto">
          <a:xfrm>
            <a:off x="993775" y="2702893"/>
            <a:ext cx="1447800" cy="381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2160" tIns="46080" rIns="92160" bIns="46080"/>
          <a:lstStyle/>
          <a:p>
            <a:pPr>
              <a:spcBef>
                <a:spcPts val="500"/>
              </a:spcBef>
              <a:tabLst>
                <a:tab pos="342900" algn="l"/>
                <a:tab pos="1257300" algn="l"/>
                <a:tab pos="2171700" algn="l"/>
                <a:tab pos="3086100" algn="l"/>
                <a:tab pos="4000500" algn="l"/>
                <a:tab pos="4914900" algn="l"/>
                <a:tab pos="5829300" algn="l"/>
                <a:tab pos="6743700" algn="l"/>
                <a:tab pos="7658100" algn="l"/>
                <a:tab pos="8572500" algn="l"/>
                <a:tab pos="9486900" algn="l"/>
                <a:tab pos="10401300" algn="l"/>
              </a:tabLst>
            </a:pPr>
            <a:r>
              <a:rPr lang="en-GB" sz="2000" dirty="0">
                <a:solidFill>
                  <a:srgbClr val="000000"/>
                </a:solidFill>
              </a:rPr>
              <a:t>Author: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IEEE 802 JTC1 SC reviewed the PSDO process status, including IPR issues holding up </a:t>
            </a:r>
            <a:r>
              <a:rPr kumimoji="0" lang="en-US" sz="3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6" charset="0"/>
                <a:ea typeface="MS Gothic" charset="-128"/>
              </a:rPr>
              <a:t>802.11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AU" dirty="0">
                <a:solidFill>
                  <a:schemeClr val="tx1"/>
                </a:solidFill>
              </a:rPr>
              <a:t>Agenda - </a:t>
            </a:r>
            <a:r>
              <a:rPr lang="en-AU" dirty="0">
                <a:solidFill>
                  <a:schemeClr val="tx1"/>
                </a:solidFill>
                <a:hlinkClick r:id="rId3"/>
              </a:rPr>
              <a:t>ec-25/0182r02</a:t>
            </a:r>
            <a:r>
              <a:rPr lang="en-AU" dirty="0">
                <a:solidFill>
                  <a:schemeClr val="tx1"/>
                </a:solidFill>
              </a:rPr>
              <a:t>; Minutes – ec-25/0221</a:t>
            </a:r>
          </a:p>
          <a:p>
            <a:pPr>
              <a:buFont typeface="Arial" panose="020B0604020202020204" pitchFamily="34" charset="0"/>
              <a:buChar char="•"/>
            </a:pPr>
            <a:endParaRPr lang="en-AU" dirty="0">
              <a:solidFill>
                <a:schemeClr val="tx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r>
              <a:rPr lang="en-GB"/>
              <a:t>Slide </a:t>
            </a:r>
            <a:fld id="{440F5867-744E-4AA6-B0ED-4C44D2DFBB7B}" type="slidenum">
              <a:rPr lang="en-GB" smtClean="0"/>
              <a:pPr/>
              <a:t>2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idx="14"/>
          </p:nvPr>
        </p:nvSpPr>
        <p:spPr/>
        <p:txBody>
          <a:bodyPr/>
          <a:lstStyle/>
          <a:p>
            <a:r>
              <a:rPr lang="en-GB" dirty="0"/>
              <a:t>Peter Yee, NSA-CSD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idx="15"/>
          </p:nvPr>
        </p:nvSpPr>
        <p:spPr>
          <a:xfrm>
            <a:off x="929217" y="333375"/>
            <a:ext cx="2499764" cy="273050"/>
          </a:xfrm>
        </p:spPr>
        <p:txBody>
          <a:bodyPr/>
          <a:lstStyle/>
          <a:p>
            <a:r>
              <a:rPr lang="en-US" dirty="0"/>
              <a:t>September 2025</a:t>
            </a:r>
            <a:endParaRPr lang="en-GB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7F19B36-2873-48E9-B4AD-CD47A49D9156}"/>
              </a:ext>
            </a:extLst>
          </p:cNvPr>
          <p:cNvSpPr/>
          <p:nvPr/>
        </p:nvSpPr>
        <p:spPr bwMode="auto">
          <a:xfrm>
            <a:off x="6816080" y="2503946"/>
            <a:ext cx="4573704" cy="3708400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>
              <a:spcBef>
                <a:spcPts val="800"/>
              </a:spcBef>
            </a:pPr>
            <a:r>
              <a:rPr kumimoji="0" lang="en-US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6" charset="0"/>
                <a:ea typeface="MS Gothic" charset="-128"/>
              </a:rPr>
              <a:t>802.11 IPR issue</a:t>
            </a:r>
          </a:p>
          <a:p>
            <a:pPr marL="182563" indent="-182563">
              <a:spcBef>
                <a:spcPts val="800"/>
              </a:spcBef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tx1"/>
                </a:solidFill>
              </a:rPr>
              <a:t>We will be submitting IEEE 802 standards with negative </a:t>
            </a:r>
            <a:r>
              <a:rPr lang="en-US" sz="1600" dirty="0" err="1">
                <a:solidFill>
                  <a:schemeClr val="tx1"/>
                </a:solidFill>
              </a:rPr>
              <a:t>LoAs</a:t>
            </a:r>
            <a:r>
              <a:rPr lang="en-US" sz="1600" dirty="0">
                <a:solidFill>
                  <a:schemeClr val="tx1"/>
                </a:solidFill>
              </a:rPr>
              <a:t> under IEEE policy to see if different </a:t>
            </a:r>
            <a:r>
              <a:rPr lang="en-US" sz="1600" dirty="0" err="1">
                <a:solidFill>
                  <a:schemeClr val="tx1"/>
                </a:solidFill>
              </a:rPr>
              <a:t>LoAs</a:t>
            </a:r>
            <a:r>
              <a:rPr lang="en-US" sz="1600" dirty="0">
                <a:solidFill>
                  <a:schemeClr val="tx1"/>
                </a:solidFill>
              </a:rPr>
              <a:t> are submitted under ISO’s policy.</a:t>
            </a:r>
          </a:p>
          <a:p>
            <a:pPr marL="182880" indent="-182880">
              <a:spcBef>
                <a:spcPts val="800"/>
              </a:spcBef>
              <a:buFont typeface="Arial" panose="020B0604020202020204" pitchFamily="34" charset="0"/>
              <a:buChar char="•"/>
            </a:pPr>
            <a:r>
              <a:rPr lang="en-US" sz="1800" b="1" dirty="0">
                <a:solidFill>
                  <a:schemeClr val="tx1"/>
                </a:solidFill>
              </a:rPr>
              <a:t>Next steps:</a:t>
            </a:r>
          </a:p>
          <a:p>
            <a:pPr marL="357188" lvl="1" indent="-174625">
              <a:spcBef>
                <a:spcPts val="800"/>
              </a:spcBef>
              <a:buFont typeface="Arial" panose="020B0604020202020204" pitchFamily="34" charset="0"/>
              <a:buChar char="•"/>
              <a:tabLst>
                <a:tab pos="269875" algn="l"/>
              </a:tabLst>
            </a:pPr>
            <a:r>
              <a:rPr lang="en-US" sz="1600" dirty="0">
                <a:solidFill>
                  <a:schemeClr val="tx1"/>
                </a:solidFill>
              </a:rPr>
              <a:t>Send IEEE 802.11-2024 to JTC 1/SC 6 for information. IEEE-SA Staff has the action to make this happen.</a:t>
            </a:r>
          </a:p>
        </p:txBody>
      </p:sp>
      <p:graphicFrame>
        <p:nvGraphicFramePr>
          <p:cNvPr id="10" name="Content Placeholder 5">
            <a:extLst>
              <a:ext uri="{FF2B5EF4-FFF2-40B4-BE49-F238E27FC236}">
                <a16:creationId xmlns:a16="http://schemas.microsoft.com/office/drawing/2014/main" id="{62602ECF-0EE1-4687-A387-7283411A4A2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25315363"/>
              </p:ext>
            </p:extLst>
          </p:nvPr>
        </p:nvGraphicFramePr>
        <p:xfrm>
          <a:off x="1487488" y="2497774"/>
          <a:ext cx="4752527" cy="370840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600440">
                  <a:extLst>
                    <a:ext uri="{9D8B030D-6E8A-4147-A177-3AD203B41FA5}">
                      <a16:colId xmlns:a16="http://schemas.microsoft.com/office/drawing/2014/main" val="4026387333"/>
                    </a:ext>
                  </a:extLst>
                </a:gridCol>
                <a:gridCol w="1435095">
                  <a:extLst>
                    <a:ext uri="{9D8B030D-6E8A-4147-A177-3AD203B41FA5}">
                      <a16:colId xmlns:a16="http://schemas.microsoft.com/office/drawing/2014/main" val="1749157900"/>
                    </a:ext>
                  </a:extLst>
                </a:gridCol>
                <a:gridCol w="1716992">
                  <a:extLst>
                    <a:ext uri="{9D8B030D-6E8A-4147-A177-3AD203B41FA5}">
                      <a16:colId xmlns:a16="http://schemas.microsoft.com/office/drawing/2014/main" val="368657875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AU" dirty="0"/>
                        <a:t>WG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/>
                        <a:t>Completed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/>
                        <a:t>In-process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1862381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AU" b="1" dirty="0"/>
                        <a:t>802.1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/>
                        <a:t>58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10</a:t>
                      </a:r>
                      <a:endParaRPr lang="en-A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4187023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AU" b="1" dirty="0"/>
                        <a:t>802.3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/>
                        <a:t>32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/>
                        <a:t>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1643755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AU" b="1" dirty="0"/>
                        <a:t>802.11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/>
                        <a:t>13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4314654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AU" b="1" dirty="0"/>
                        <a:t>802.15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/>
                        <a:t>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8770993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AU" b="1"/>
                        <a:t>802.16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3031579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AU" b="1"/>
                        <a:t>802.19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3715417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AU" b="1"/>
                        <a:t>802.21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7903007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AU" b="1"/>
                        <a:t>802.22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/>
                        <a:t>4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/>
                        <a:t>0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5636025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AU" b="1"/>
                        <a:t>All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b="1" dirty="0"/>
                        <a:t>111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30</a:t>
                      </a:r>
                      <a:endParaRPr lang="en-AU" b="1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0242636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196137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1" y="800099"/>
            <a:ext cx="10361084" cy="1065213"/>
          </a:xfrm>
        </p:spPr>
        <p:txBody>
          <a:bodyPr/>
          <a:lstStyle/>
          <a:p>
            <a:r>
              <a:rPr lang="en-US" dirty="0"/>
              <a:t>The IEEE 802 JTC1 SC will undertake its usual work</a:t>
            </a:r>
            <a:br>
              <a:rPr lang="en-US" dirty="0"/>
            </a:br>
            <a:r>
              <a:rPr lang="en-US" dirty="0"/>
              <a:t>at its mixed-mode meeting in Bangkok in November ’25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1" y="2204864"/>
            <a:ext cx="10361084" cy="4113213"/>
          </a:xfrm>
        </p:spPr>
        <p:txBody>
          <a:bodyPr/>
          <a:lstStyle/>
          <a:p>
            <a:r>
              <a:rPr lang="en-US" dirty="0"/>
              <a:t>IEEE 802 JTC1 SC plans for November 2025 … </a:t>
            </a:r>
          </a:p>
          <a:p>
            <a:pPr lvl="1"/>
            <a:r>
              <a:rPr lang="en-US" dirty="0"/>
              <a:t>Execute PSDO process</a:t>
            </a:r>
          </a:p>
          <a:p>
            <a:pPr lvl="2"/>
            <a:r>
              <a:rPr lang="en-US" dirty="0"/>
              <a:t>The following standard is currently in ballot: IEEE 802.1DG (60-day pre-ballot).</a:t>
            </a:r>
          </a:p>
          <a:p>
            <a:pPr lvl="1"/>
            <a:r>
              <a:rPr lang="en-US" dirty="0"/>
              <a:t>Monitor ISO/IEC JTC 1/SC 6 activities</a:t>
            </a:r>
          </a:p>
          <a:p>
            <a:pPr lvl="1"/>
            <a:r>
              <a:rPr lang="en-US" dirty="0"/>
              <a:t>Review real responses to IEEE 802 LMSC chair’s letter from IEEE SA President, if any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r>
              <a:rPr lang="en-US"/>
              <a:t>Slide </a:t>
            </a:r>
            <a:fld id="{EF4002E7-DB4D-4CC3-8382-1939D19420D8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idx="14"/>
          </p:nvPr>
        </p:nvSpPr>
        <p:spPr/>
        <p:txBody>
          <a:bodyPr/>
          <a:lstStyle/>
          <a:p>
            <a:r>
              <a:rPr lang="en-US" dirty="0"/>
              <a:t>Peter Yee, NSA-CSD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r>
              <a:rPr lang="en-US" dirty="0"/>
              <a:t>September 2025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848320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Times New Roman"/>
        <a:ea typeface="MS Gothic"/>
        <a:cs typeface=""/>
      </a:majorFont>
      <a:minorFont>
        <a:latin typeface="Times New Roman"/>
        <a:ea typeface="MS Gothic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itchFamily="16" charset="0"/>
            <a:ea typeface="MS Gothic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itchFamily="16" charset="0"/>
            <a:ea typeface="MS Gothic" charset="-128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802-11-Submission-16-9.potx" id="{5CD6ABF7-B8BD-443A-9DC0-E5B38AC683DA}" vid="{19A33F2F-E7B4-4D20-A394-337028C24156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802-11-Submission-16-9</Template>
  <TotalTime>6932</TotalTime>
  <Words>248</Words>
  <Application>Microsoft Macintosh PowerPoint</Application>
  <PresentationFormat>Widescreen</PresentationFormat>
  <Paragraphs>62</Paragraphs>
  <Slides>3</Slides>
  <Notes>2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 Unicode MS</vt:lpstr>
      <vt:lpstr>Arial</vt:lpstr>
      <vt:lpstr>Times New Roman</vt:lpstr>
      <vt:lpstr>Office Theme</vt:lpstr>
      <vt:lpstr>Document</vt:lpstr>
      <vt:lpstr>IEEE 802 JTC1 Standing Committee September 2025 (mixed-mode) closing report</vt:lpstr>
      <vt:lpstr>The IEEE 802 JTC1 SC reviewed the PSDO process status, including IPR issues holding up 802.11</vt:lpstr>
      <vt:lpstr>The IEEE 802 JTC1 SC will undertake its usual work at its mixed-mode meeting in Bangkok in November ’25</vt:lpstr>
    </vt:vector>
  </TitlesOfParts>
  <Company>Cisco Systems, Inc.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IEEE 802 JTC1 Standing Committee July 2019 (Vienna) closing report</dc:title>
  <dc:creator>Andrew Myles (amyles)</dc:creator>
  <cp:lastModifiedBy>Peter E. Yee</cp:lastModifiedBy>
  <cp:revision>105</cp:revision>
  <cp:lastPrinted>1601-01-01T00:00:00Z</cp:lastPrinted>
  <dcterms:created xsi:type="dcterms:W3CDTF">2019-09-19T04:57:16Z</dcterms:created>
  <dcterms:modified xsi:type="dcterms:W3CDTF">2025-09-19T00:11:06Z</dcterms:modified>
</cp:coreProperties>
</file>