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74" r:id="rId6"/>
    <p:sldId id="261" r:id="rId7"/>
    <p:sldId id="267" r:id="rId8"/>
    <p:sldId id="268" r:id="rId9"/>
    <p:sldId id="273" r:id="rId10"/>
    <p:sldId id="269" r:id="rId11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s7R62eFt17F1mi8bLyF59+U2h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2789"/>
  </p:normalViewPr>
  <p:slideViewPr>
    <p:cSldViewPr snapToGrid="0">
      <p:cViewPr varScale="1">
        <p:scale>
          <a:sx n="158" d="100"/>
          <a:sy n="158" d="100"/>
        </p:scale>
        <p:origin x="8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72768447dd_0_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372768447d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_COLUMN_TEXT">
  <p:cSld name="ONE_COLUM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_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">
  <p:cSld name="SECTION_TITLE_AND_DESCRI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2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_NUMBER">
  <p:cSld name="BIG_NUMB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"/>
          <p:cNvSpPr txBox="1">
            <a:spLocks noGrp="1"/>
          </p:cNvSpPr>
          <p:nvPr>
            <p:ph type="ctrTitle" idx="4294967295"/>
          </p:nvPr>
        </p:nvSpPr>
        <p:spPr>
          <a:xfrm>
            <a:off x="311700" y="401050"/>
            <a:ext cx="8520600" cy="24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00000"/>
              <a:buFont typeface="Arial"/>
              <a:buNone/>
            </a:pPr>
            <a:endParaRPr sz="2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7575"/>
              <a:buFont typeface="Arial"/>
              <a:buNone/>
            </a:pPr>
            <a:r>
              <a:rPr lang="en-US" sz="3300" dirty="0">
                <a:solidFill>
                  <a:schemeClr val="dk1"/>
                </a:solidFill>
              </a:rPr>
              <a:t>IEEE 802 LMSC Plenary</a:t>
            </a:r>
            <a:endParaRPr sz="33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7575"/>
              <a:buFont typeface="Arial"/>
              <a:buNone/>
            </a:pPr>
            <a:r>
              <a:rPr lang="en-US" sz="3300" dirty="0">
                <a:solidFill>
                  <a:schemeClr val="dk1"/>
                </a:solidFill>
              </a:rPr>
              <a:t>March 14-19, 2027</a:t>
            </a:r>
            <a:endParaRPr sz="33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7575"/>
              <a:buFont typeface="Arial"/>
              <a:buNone/>
            </a:pPr>
            <a:r>
              <a:rPr lang="en-US" sz="3300" dirty="0">
                <a:solidFill>
                  <a:schemeClr val="dk1"/>
                </a:solidFill>
              </a:rPr>
              <a:t>Final Proposals</a:t>
            </a:r>
            <a:endParaRPr sz="33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7575"/>
              <a:buFont typeface="Arial"/>
              <a:buNone/>
            </a:pPr>
            <a:r>
              <a:rPr lang="en-US" sz="3300" dirty="0">
                <a:solidFill>
                  <a:schemeClr val="dk1"/>
                </a:solidFill>
              </a:rPr>
              <a:t>Asia Pacific (APAC)</a:t>
            </a:r>
            <a:r>
              <a:rPr lang="en-US" sz="5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48" name="Google Shape;48;p1"/>
          <p:cNvSpPr txBox="1">
            <a:spLocks noGrp="1"/>
          </p:cNvSpPr>
          <p:nvPr>
            <p:ph type="subTitle" idx="4294967295"/>
          </p:nvPr>
        </p:nvSpPr>
        <p:spPr>
          <a:xfrm>
            <a:off x="311699" y="2834123"/>
            <a:ext cx="8357173" cy="184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</a:pPr>
            <a:r>
              <a:rPr lang="en-US" sz="224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Presented </a:t>
            </a:r>
            <a:r>
              <a:rPr lang="en-US" sz="22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Prepared By: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</a:pPr>
            <a:r>
              <a:rPr lang="en-US" sz="22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Dawn </a:t>
            </a:r>
            <a:r>
              <a:rPr lang="en-US" sz="224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Slykhouse, Face to Face Events Inc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</a:pPr>
            <a:r>
              <a:rPr lang="en-US" sz="2240" dirty="0">
                <a:solidFill>
                  <a:srgbClr val="000000"/>
                </a:solidFill>
              </a:rPr>
              <a:t>September 2, 2025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"/>
          <p:cNvSpPr txBox="1"/>
          <p:nvPr/>
        </p:nvSpPr>
        <p:spPr>
          <a:xfrm>
            <a:off x="2223599" y="94108"/>
            <a:ext cx="4696802" cy="66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3200"/>
              <a:buFont typeface="Roboto"/>
              <a:buNone/>
            </a:pPr>
            <a:r>
              <a:rPr lang="en-US" sz="3200" b="0" i="0" u="none" strike="noStrike" cap="none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rPr>
              <a:t>Osaka, Japan</a:t>
            </a:r>
            <a:endParaRPr/>
          </a:p>
        </p:txBody>
      </p:sp>
      <p:pic>
        <p:nvPicPr>
          <p:cNvPr id="127" name="Google Shape;127;p12" descr="Screenshot 2025-07-26 at 2.19.28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6444" y="759014"/>
            <a:ext cx="4312337" cy="4312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/>
          <p:nvPr/>
        </p:nvSpPr>
        <p:spPr>
          <a:xfrm>
            <a:off x="1560100" y="309374"/>
            <a:ext cx="6096900" cy="147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IEEE 802 LMSC Plenary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March 14-19, 2027</a:t>
            </a:r>
            <a:endParaRPr/>
          </a:p>
        </p:txBody>
      </p:sp>
      <p:sp>
        <p:nvSpPr>
          <p:cNvPr id="60" name="Google Shape;60;p3"/>
          <p:cNvSpPr txBox="1"/>
          <p:nvPr/>
        </p:nvSpPr>
        <p:spPr>
          <a:xfrm>
            <a:off x="1111624" y="1960600"/>
            <a:ext cx="7070700" cy="1936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3500"/>
              <a:buFont typeface="Arial"/>
              <a:buNone/>
            </a:pPr>
            <a:r>
              <a:rPr lang="en-US" sz="3500" b="1" dirty="0">
                <a:solidFill>
                  <a:srgbClr val="0D0D0D"/>
                </a:solidFill>
              </a:rPr>
              <a:t>FINAL</a:t>
            </a:r>
            <a:r>
              <a:rPr lang="en-US" sz="3500" b="1" i="0" u="none" strike="noStrike" cap="none" dirty="0">
                <a:solidFill>
                  <a:srgbClr val="0D0D0D"/>
                </a:solidFill>
              </a:rPr>
              <a:t> Recommendations</a:t>
            </a:r>
            <a:endParaRPr b="1" dirty="0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Singapore</a:t>
            </a:r>
            <a:endParaRPr dirty="0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Osaka, Japan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 txBox="1"/>
          <p:nvPr/>
        </p:nvSpPr>
        <p:spPr>
          <a:xfrm>
            <a:off x="270699" y="0"/>
            <a:ext cx="86628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3200"/>
              <a:buFont typeface="Roboto"/>
              <a:buNone/>
            </a:pPr>
            <a:r>
              <a:rPr lang="en-US" sz="3200" b="0" i="0" u="none" strike="noStrike" cap="none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rPr>
              <a:t>Singapore</a:t>
            </a:r>
            <a:endParaRPr sz="3200" b="0" i="0" u="none" strike="noStrike" cap="none">
              <a:solidFill>
                <a:srgbClr val="1F1F1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3200"/>
              <a:buFont typeface="Roboto"/>
              <a:buNone/>
            </a:pPr>
            <a:r>
              <a:rPr lang="en-US" sz="320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rPr>
              <a:t>Grand Copthorne Waterfront</a:t>
            </a:r>
            <a:endParaRPr sz="3200">
              <a:solidFill>
                <a:srgbClr val="1F1F1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p4"/>
          <p:cNvSpPr txBox="1"/>
          <p:nvPr/>
        </p:nvSpPr>
        <p:spPr>
          <a:xfrm>
            <a:off x="134471" y="639287"/>
            <a:ext cx="8875200" cy="452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Venue </a:t>
            </a:r>
            <a:r>
              <a:rPr lang="en-US" b="1" dirty="0"/>
              <a:t>Type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dirty="0"/>
              <a:t>Meeting Rooms and Guest Rooms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/>
              <a:t>Venue Description: </a:t>
            </a:r>
            <a:r>
              <a:rPr lang="en-US" dirty="0"/>
              <a:t>P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remier deluxe conference hotel and sister property, located on the Singapore River, near the Central Business District and along with multiple subway stations for short journeys away to key attractions.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Total</a:t>
            </a:r>
            <a:r>
              <a:rPr lang="en-US" dirty="0"/>
              <a:t> </a:t>
            </a:r>
            <a:r>
              <a:rPr lang="en-US" b="1" dirty="0"/>
              <a:t>Venue Expenses</a:t>
            </a:r>
            <a:r>
              <a:rPr lang="en-US" dirty="0"/>
              <a:t>	$USD 1,010,753.53		$SGD 1,299,670.22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Per Attendee Cost		$USD 1,684.59		$SGD 2,166.13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(Based on 600 Attendees)</a:t>
            </a:r>
            <a:r>
              <a:rPr lang="en-US" dirty="0"/>
              <a:t>		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b="1" dirty="0"/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dirty="0"/>
              <a:t>Incentives and Support	</a:t>
            </a:r>
            <a:r>
              <a:rPr lang="en-US" dirty="0"/>
              <a:t> $USD 77,000.00		$SGD 100,000.00 	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Singapore Tourism Board	 $USD 129.62		$USD  166.67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		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Total Expenses - Incentives</a:t>
            </a:r>
            <a:r>
              <a:rPr lang="en-US" dirty="0"/>
              <a:t>	$USD 944,173.16		$SGD 1,214,058.33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Per Attendee Cost		$USD 1,554.97		$SGD 1,999.45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/>
          <p:nvPr/>
        </p:nvSpPr>
        <p:spPr>
          <a:xfrm>
            <a:off x="2160155" y="29913"/>
            <a:ext cx="4696802" cy="66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3200"/>
              <a:buFont typeface="Roboto"/>
              <a:buNone/>
            </a:pPr>
            <a:r>
              <a:rPr lang="en-US" sz="3200" b="0" i="0" u="none" strike="noStrike" cap="none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rPr>
              <a:t>Singapore</a:t>
            </a:r>
            <a:endParaRPr/>
          </a:p>
        </p:txBody>
      </p:sp>
      <p:sp>
        <p:nvSpPr>
          <p:cNvPr id="72" name="Google Shape;72;p5"/>
          <p:cNvSpPr txBox="1"/>
          <p:nvPr/>
        </p:nvSpPr>
        <p:spPr>
          <a:xfrm>
            <a:off x="89647" y="717027"/>
            <a:ext cx="9054300" cy="4042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Meeting Room Space/Rental: </a:t>
            </a:r>
            <a:endParaRPr sz="1200" dirty="0"/>
          </a:p>
          <a:p>
            <a:pPr marL="0" marR="0" lvl="0" indent="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Space: 33 meeting rooms (in the </a:t>
            </a:r>
            <a:r>
              <a:rPr lang="en-US" sz="1200" dirty="0"/>
              <a:t>host hotel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200" dirty="0"/>
          </a:p>
          <a:p>
            <a:pPr marL="0" marR="0" lvl="0" indent="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AV/Power Costs: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basics AV, LCD, Screen, WM – in each </a:t>
            </a:r>
            <a:r>
              <a:rPr lang="en-US" sz="1200" dirty="0"/>
              <a:t>meeting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room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1200" dirty="0"/>
              <a:t>Additional AV/Power to be supplied match current requirements at additional cost - $57,000 USD</a:t>
            </a:r>
          </a:p>
          <a:p>
            <a:pPr marL="0" marR="0" lvl="0" indent="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Network: </a:t>
            </a:r>
            <a:r>
              <a:rPr lang="en-US" sz="12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800 Mbps - $18,650 USD</a:t>
            </a:r>
            <a:endParaRPr sz="12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Visas: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currently, all countries, no restrictions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00" b="1" dirty="0">
                <a:solidFill>
                  <a:schemeClr val="dk1"/>
                </a:solidFill>
              </a:rPr>
              <a:t>Guest Room Rates: Grand Copthorne Waterfront (Host) and M Social and Copthorne Kings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Grand Copthorne Waterfront Grand Deluxe:  $255++ SGD - $200++ USD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Premier Room: $280++ SGD - $220++ USD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M Social (ROH): $220++ SGD - $175++ USD</a:t>
            </a:r>
            <a:endParaRPr sz="1200" dirty="0">
              <a:solidFill>
                <a:schemeClr val="dk1"/>
              </a:solidFill>
            </a:endParaRPr>
          </a:p>
          <a:p>
            <a:pPr marL="41275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Subject to 10% service charge &amp; 9% GST. Includes: Internet access &amp; daily buffet breakfast</a:t>
            </a:r>
            <a:endParaRPr sz="1200" dirty="0">
              <a:solidFill>
                <a:schemeClr val="dk1"/>
              </a:solidFill>
            </a:endParaRPr>
          </a:p>
          <a:p>
            <a:pPr marL="0" lvl="0" indent="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00" b="1" dirty="0">
                <a:solidFill>
                  <a:schemeClr val="dk1"/>
                </a:solidFill>
              </a:rPr>
              <a:t>DDR (Day Delegate Rate</a:t>
            </a:r>
            <a:r>
              <a:rPr lang="en-US" sz="1200" dirty="0">
                <a:solidFill>
                  <a:schemeClr val="dk1"/>
                </a:solidFill>
              </a:rPr>
              <a:t>): $155++ SGD/P-$122++ USD, includes: AM/PM Coffee </a:t>
            </a:r>
            <a:r>
              <a:rPr lang="en-US" sz="1200" dirty="0" err="1">
                <a:solidFill>
                  <a:schemeClr val="dk1"/>
                </a:solidFill>
              </a:rPr>
              <a:t>Svs</a:t>
            </a:r>
            <a:r>
              <a:rPr lang="en-US" sz="1200" dirty="0">
                <a:solidFill>
                  <a:schemeClr val="dk1"/>
                </a:solidFill>
              </a:rPr>
              <a:t> &amp; Lunch</a:t>
            </a:r>
            <a:endParaRPr sz="1200" dirty="0">
              <a:solidFill>
                <a:schemeClr val="dk1"/>
              </a:solidFill>
            </a:endParaRPr>
          </a:p>
          <a:p>
            <a:pPr marL="0" lvl="0" indent="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* Subject to 10% service charge &amp; 9% GST.</a:t>
            </a:r>
            <a:endParaRPr sz="1200" dirty="0">
              <a:solidFill>
                <a:schemeClr val="dk1"/>
              </a:solidFill>
            </a:endParaRPr>
          </a:p>
          <a:p>
            <a:pPr marL="0" marR="0" lvl="0" indent="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25E678B-B12C-CE69-0022-539365B505CD}"/>
              </a:ext>
            </a:extLst>
          </p:cNvPr>
          <p:cNvGraphicFramePr>
            <a:graphicFrameLocks noGrp="1"/>
          </p:cNvGraphicFramePr>
          <p:nvPr/>
        </p:nvGraphicFramePr>
        <p:xfrm>
          <a:off x="1684338" y="600075"/>
          <a:ext cx="5775809" cy="39433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6998">
                  <a:extLst>
                    <a:ext uri="{9D8B030D-6E8A-4147-A177-3AD203B41FA5}">
                      <a16:colId xmlns:a16="http://schemas.microsoft.com/office/drawing/2014/main" val="3846088982"/>
                    </a:ext>
                  </a:extLst>
                </a:gridCol>
                <a:gridCol w="654232">
                  <a:extLst>
                    <a:ext uri="{9D8B030D-6E8A-4147-A177-3AD203B41FA5}">
                      <a16:colId xmlns:a16="http://schemas.microsoft.com/office/drawing/2014/main" val="434214564"/>
                    </a:ext>
                  </a:extLst>
                </a:gridCol>
                <a:gridCol w="848558">
                  <a:extLst>
                    <a:ext uri="{9D8B030D-6E8A-4147-A177-3AD203B41FA5}">
                      <a16:colId xmlns:a16="http://schemas.microsoft.com/office/drawing/2014/main" val="2845406333"/>
                    </a:ext>
                  </a:extLst>
                </a:gridCol>
                <a:gridCol w="1373239">
                  <a:extLst>
                    <a:ext uri="{9D8B030D-6E8A-4147-A177-3AD203B41FA5}">
                      <a16:colId xmlns:a16="http://schemas.microsoft.com/office/drawing/2014/main" val="201588491"/>
                    </a:ext>
                  </a:extLst>
                </a:gridCol>
                <a:gridCol w="656391">
                  <a:extLst>
                    <a:ext uri="{9D8B030D-6E8A-4147-A177-3AD203B41FA5}">
                      <a16:colId xmlns:a16="http://schemas.microsoft.com/office/drawing/2014/main" val="948023564"/>
                    </a:ext>
                  </a:extLst>
                </a:gridCol>
                <a:gridCol w="656391">
                  <a:extLst>
                    <a:ext uri="{9D8B030D-6E8A-4147-A177-3AD203B41FA5}">
                      <a16:colId xmlns:a16="http://schemas.microsoft.com/office/drawing/2014/main" val="3872271240"/>
                    </a:ext>
                  </a:extLst>
                </a:gridCol>
              </a:tblGrid>
              <a:tr h="135978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IEEE 802 LMSC Plenary March 14-19, 2027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Sept. 2, 2025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854050034"/>
                  </a:ext>
                </a:extLst>
              </a:tr>
              <a:tr h="135978"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Venue: Grand Copthorne Waterfont-Singapore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D.Slykhouse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1772398271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Location: Singapore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2446654977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Based on 600 Attendees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3973572451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2956717741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Summary of Estimated Costs: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USD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 Singapore (SGD)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Cost/Person in Local Currency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Cost/Person in USD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068985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Meeting Space Rental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$460,398.40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$592,000.00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$986.67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 $        767.33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1188763427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F&amp;B DDP for 4 days - 600 + 1 day-150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$474,667.25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$610,347.50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$1,017.25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 $        791.11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1591355296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AV Svs/Equipment &amp; Power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$57,038.63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$73,342.72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$122.24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 $          95.06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998551542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Hotel Network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$18,649.25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$23,980.00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$39.97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 $          31.08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3801710441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961152629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Sub-Total of Estimated Expenses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$1,010,753.53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$1,299,670.22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2602531678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Per Attendee Cost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$1,684.59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$2,166.12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1386413769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Includes all taxes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2160306269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2591951341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Incentives and Suppport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1345882885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Current Offer - Singapore Tourism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$77,770.00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$100,000.00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3760687674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Per Attendee Cost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$129.62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$166.67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2827906400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312517002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Total Estimated Expenses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$932,983.53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$1,199,670.22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112324352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Per Attendee Cost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$1,554.97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$1,999.45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1265904850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Includes all taxes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3486307063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2644708098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Exchange Rate as of August 29, 2025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135037719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Singapore Dollar to US Dollar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0.7777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3252459120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3228278946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Note: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469746760"/>
                  </a:ext>
                </a:extLst>
              </a:tr>
              <a:tr h="135978">
                <a:tc gridSpan="4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Does not include: Meeting Planner (FTF) &amp; Network Services (LS) fees &amp; expenses, Social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3610226723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Includes all taxes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3033141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830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/>
          <p:nvPr/>
        </p:nvSpPr>
        <p:spPr>
          <a:xfrm>
            <a:off x="2160155" y="29913"/>
            <a:ext cx="4696802" cy="66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3200"/>
              <a:buFont typeface="Roboto"/>
              <a:buNone/>
            </a:pPr>
            <a:r>
              <a:rPr lang="en-US" sz="3200" b="0" i="0" u="none" strike="noStrike" cap="none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rPr>
              <a:t>Singapore</a:t>
            </a:r>
            <a:endParaRPr/>
          </a:p>
        </p:txBody>
      </p:sp>
      <p:sp>
        <p:nvSpPr>
          <p:cNvPr id="78" name="Google Shape;78;p6"/>
          <p:cNvSpPr txBox="1"/>
          <p:nvPr/>
        </p:nvSpPr>
        <p:spPr>
          <a:xfrm>
            <a:off x="-248033" y="494870"/>
            <a:ext cx="9054354" cy="1078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6" descr="Screenshot 2025-07-26 at 2.07.58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4365" y="872009"/>
            <a:ext cx="6635270" cy="40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72768447dd_0_17"/>
          <p:cNvSpPr txBox="1"/>
          <p:nvPr/>
        </p:nvSpPr>
        <p:spPr>
          <a:xfrm>
            <a:off x="270699" y="0"/>
            <a:ext cx="86628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3200"/>
              <a:buFont typeface="Roboto"/>
              <a:buNone/>
            </a:pPr>
            <a:r>
              <a:rPr lang="en-US" sz="320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rPr>
              <a:t>Osaka, Japan</a:t>
            </a:r>
            <a:endParaRPr sz="3200" b="0" i="0" u="none" strike="noStrike" cap="none">
              <a:solidFill>
                <a:srgbClr val="1F1F1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3200"/>
              <a:buFont typeface="Roboto"/>
              <a:buNone/>
            </a:pPr>
            <a:r>
              <a:rPr lang="en-US" sz="320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rPr>
              <a:t>Royal Hotel Osaka</a:t>
            </a:r>
            <a:endParaRPr sz="3200">
              <a:solidFill>
                <a:srgbClr val="1F1F1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g372768447dd_0_17"/>
          <p:cNvSpPr txBox="1"/>
          <p:nvPr/>
        </p:nvSpPr>
        <p:spPr>
          <a:xfrm>
            <a:off x="722867" y="621750"/>
            <a:ext cx="8875200" cy="490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Venue </a:t>
            </a:r>
            <a:r>
              <a:rPr lang="en-US" b="1" dirty="0"/>
              <a:t>Type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dirty="0"/>
              <a:t>Meeting Rooms and Guest Rooms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/>
              <a:t>Venue Description: </a:t>
            </a:r>
            <a:r>
              <a:rPr lang="en-US" dirty="0">
                <a:solidFill>
                  <a:schemeClr val="dk1"/>
                </a:solidFill>
              </a:rPr>
              <a:t>A distinguished and historic hotel nestled in the heart of Osaka </a:t>
            </a:r>
            <a:r>
              <a:rPr lang="en-US" dirty="0" err="1">
                <a:solidFill>
                  <a:schemeClr val="dk1"/>
                </a:solidFill>
              </a:rPr>
              <a:t>Nakanoshima</a:t>
            </a:r>
            <a:r>
              <a:rPr lang="en-US" dirty="0">
                <a:solidFill>
                  <a:schemeClr val="dk1"/>
                </a:solidFill>
              </a:rPr>
              <a:t> district.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Estimated Total Venue Expenses	</a:t>
            </a:r>
            <a:r>
              <a:rPr lang="en-US" dirty="0"/>
              <a:t>$USD 854,043.79	¥125,594,675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Per Attendee Cost			</a:t>
            </a:r>
            <a:r>
              <a:rPr lang="en-US" dirty="0"/>
              <a:t>$USD 1,423.41	¥209,324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(Based on 600 Attendees, M-TH: lunch)</a:t>
            </a:r>
            <a:endParaRPr b="1" dirty="0"/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dirty="0"/>
              <a:t>(Based on 150 Attendees, F: lunch)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		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Incentives and Support		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Current Offer: OCTB			$USD 10,200.00	</a:t>
            </a:r>
            <a:r>
              <a:rPr lang="en-US" dirty="0">
                <a:solidFill>
                  <a:schemeClr val="dk1"/>
                </a:solidFill>
              </a:rPr>
              <a:t>¥1,500,000.00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dirty="0"/>
              <a:t>Per Attendee Cost			</a:t>
            </a:r>
            <a:r>
              <a:rPr lang="en-US" dirty="0"/>
              <a:t>$USD 17.00	¥2500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	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Estimated Total Expenses - Incentives	</a:t>
            </a:r>
            <a:r>
              <a:rPr lang="en-US" dirty="0"/>
              <a:t>$USD 843,843.79	¥124,094,675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Per Attendee Cost			$USD 1,406.41	¥20,824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>
            <a:off x="2223599" y="94108"/>
            <a:ext cx="4696800" cy="75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3200"/>
              <a:buFont typeface="Roboto"/>
              <a:buNone/>
            </a:pPr>
            <a:r>
              <a:rPr lang="en-US" sz="2800" b="0" i="0" u="none" strike="noStrike" cap="none" dirty="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rPr>
              <a:t>Osaka</a:t>
            </a:r>
            <a:r>
              <a:rPr lang="en-US" sz="3200" b="0" i="0" u="none" strike="noStrike" cap="none" dirty="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rPr>
              <a:t>, Japan</a:t>
            </a:r>
            <a:endParaRPr dirty="0"/>
          </a:p>
        </p:txBody>
      </p:sp>
      <p:sp>
        <p:nvSpPr>
          <p:cNvPr id="121" name="Google Shape;121;p11"/>
          <p:cNvSpPr txBox="1"/>
          <p:nvPr/>
        </p:nvSpPr>
        <p:spPr>
          <a:xfrm>
            <a:off x="170404" y="553503"/>
            <a:ext cx="8803200" cy="443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Meeting Room Space/Rental: </a:t>
            </a:r>
            <a:endParaRPr sz="1200" dirty="0"/>
          </a:p>
          <a:p>
            <a:pPr marL="0" marR="0" lvl="0" indent="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Space: All meeting rooms (in the hotel)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* Rental: </a:t>
            </a:r>
            <a:r>
              <a:rPr lang="en-US" sz="1200" dirty="0"/>
              <a:t>74,747,525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JPY -$</a:t>
            </a:r>
            <a:r>
              <a:rPr lang="en-US" sz="1200" dirty="0"/>
              <a:t>508,3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00 USD</a:t>
            </a:r>
            <a:endParaRPr sz="1200" dirty="0"/>
          </a:p>
          <a:p>
            <a:pPr marL="0" marR="0" lvl="0" indent="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( includes all taxes)</a:t>
            </a:r>
            <a:endParaRPr sz="1200" dirty="0"/>
          </a:p>
          <a:p>
            <a:pPr marL="0" marR="0" lvl="0" indent="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AV: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basics AV, LCD, Screen, WM - $82,209 USD	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Power: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$23,800 USD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Hotel Network Costs: </a:t>
            </a:r>
            <a:r>
              <a:rPr lang="en-US" sz="1200" dirty="0"/>
              <a:t>$20,400 USD</a:t>
            </a:r>
            <a:endParaRPr sz="12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Airport: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 minutes by taxi and 1 hour train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Visas: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will require Visas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1" dirty="0"/>
              <a:t> 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Financial Support: 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Osaka Convention and Tourism Bureau would be in a position to offer a financial subsidy. This subsidy is   applicable to international conferences that meet the following conditions:</a:t>
            </a:r>
            <a:r>
              <a:rPr lang="en-US" sz="1200" dirty="0"/>
              <a:t>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Organized by academic or industry associations, held over a minimum of 3 days</a:t>
            </a:r>
            <a:r>
              <a:rPr lang="en-US" sz="1200" dirty="0"/>
              <a:t>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the total number of attendees is 500 persons or more, they can offer JPY1,500,000/$10,200 USD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00" b="1" dirty="0">
                <a:solidFill>
                  <a:schemeClr val="dk1"/>
                </a:solidFill>
              </a:rPr>
              <a:t>Guest Room Rate: </a:t>
            </a:r>
            <a:endParaRPr sz="1200" dirty="0">
              <a:solidFill>
                <a:schemeClr val="dk1"/>
              </a:solidFill>
            </a:endParaRPr>
          </a:p>
          <a:p>
            <a:pPr marL="0" lvl="0" indent="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00" b="1" dirty="0">
                <a:solidFill>
                  <a:schemeClr val="dk1"/>
                </a:solidFill>
              </a:rPr>
              <a:t>	</a:t>
            </a:r>
            <a:r>
              <a:rPr lang="en-US" sz="1200" dirty="0">
                <a:solidFill>
                  <a:schemeClr val="dk1"/>
                </a:solidFill>
              </a:rPr>
              <a:t>* </a:t>
            </a:r>
            <a:r>
              <a:rPr lang="en-US" sz="1200" dirty="0" err="1">
                <a:solidFill>
                  <a:schemeClr val="dk1"/>
                </a:solidFill>
              </a:rPr>
              <a:t>Cosy</a:t>
            </a:r>
            <a:r>
              <a:rPr lang="en-US" sz="1200" dirty="0">
                <a:solidFill>
                  <a:schemeClr val="dk1"/>
                </a:solidFill>
              </a:rPr>
              <a:t> Room (ROH): 29,000 JPY- $196 USD	*Standard Room (ROH): 35,000 JPY-$240 USD</a:t>
            </a:r>
            <a:endParaRPr sz="1200" dirty="0">
              <a:solidFill>
                <a:schemeClr val="dk1"/>
              </a:solidFill>
            </a:endParaRPr>
          </a:p>
          <a:p>
            <a:pPr marL="0" lvl="0" indent="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	* Premium Room (ROH): 40,000 JPY-$270 USD	*King Corner Suite: 50,000 JPY- $335 USD</a:t>
            </a:r>
            <a:endParaRPr sz="1200" dirty="0">
              <a:solidFill>
                <a:schemeClr val="dk1"/>
              </a:solidFill>
            </a:endParaRPr>
          </a:p>
          <a:p>
            <a:pPr marL="0" lvl="0" indent="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All taxes are inclusive in the rates noted above, buffet breakfast included in the guest room rate. </a:t>
            </a:r>
            <a:endParaRPr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A63E8C4-5E22-D10D-833F-5C65ECF554B8}"/>
              </a:ext>
            </a:extLst>
          </p:cNvPr>
          <p:cNvGraphicFramePr>
            <a:graphicFrameLocks noGrp="1"/>
          </p:cNvGraphicFramePr>
          <p:nvPr/>
        </p:nvGraphicFramePr>
        <p:xfrm>
          <a:off x="1903413" y="600075"/>
          <a:ext cx="5337103" cy="39433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8748">
                  <a:extLst>
                    <a:ext uri="{9D8B030D-6E8A-4147-A177-3AD203B41FA5}">
                      <a16:colId xmlns:a16="http://schemas.microsoft.com/office/drawing/2014/main" val="2573999877"/>
                    </a:ext>
                  </a:extLst>
                </a:gridCol>
                <a:gridCol w="601168">
                  <a:extLst>
                    <a:ext uri="{9D8B030D-6E8A-4147-A177-3AD203B41FA5}">
                      <a16:colId xmlns:a16="http://schemas.microsoft.com/office/drawing/2014/main" val="2874281502"/>
                    </a:ext>
                  </a:extLst>
                </a:gridCol>
                <a:gridCol w="619025">
                  <a:extLst>
                    <a:ext uri="{9D8B030D-6E8A-4147-A177-3AD203B41FA5}">
                      <a16:colId xmlns:a16="http://schemas.microsoft.com/office/drawing/2014/main" val="1515717752"/>
                    </a:ext>
                  </a:extLst>
                </a:gridCol>
                <a:gridCol w="1261858">
                  <a:extLst>
                    <a:ext uri="{9D8B030D-6E8A-4147-A177-3AD203B41FA5}">
                      <a16:colId xmlns:a16="http://schemas.microsoft.com/office/drawing/2014/main" val="721520108"/>
                    </a:ext>
                  </a:extLst>
                </a:gridCol>
                <a:gridCol w="603152">
                  <a:extLst>
                    <a:ext uri="{9D8B030D-6E8A-4147-A177-3AD203B41FA5}">
                      <a16:colId xmlns:a16="http://schemas.microsoft.com/office/drawing/2014/main" val="949286019"/>
                    </a:ext>
                  </a:extLst>
                </a:gridCol>
                <a:gridCol w="603152">
                  <a:extLst>
                    <a:ext uri="{9D8B030D-6E8A-4147-A177-3AD203B41FA5}">
                      <a16:colId xmlns:a16="http://schemas.microsoft.com/office/drawing/2014/main" val="3239354701"/>
                    </a:ext>
                  </a:extLst>
                </a:gridCol>
              </a:tblGrid>
              <a:tr h="124902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 dirty="0">
                          <a:effectLst/>
                        </a:rPr>
                        <a:t> IEEE 802 LMSC Plenary March 14-19, 2027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Sept. 2, 2025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extLst>
                  <a:ext uri="{0D108BD9-81ED-4DB2-BD59-A6C34878D82A}">
                    <a16:rowId xmlns:a16="http://schemas.microsoft.com/office/drawing/2014/main" val="2468554516"/>
                  </a:ext>
                </a:extLst>
              </a:tr>
              <a:tr h="1249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Venue: RIHGA Royal Hotel Osaka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D.Slykhouse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extLst>
                  <a:ext uri="{0D108BD9-81ED-4DB2-BD59-A6C34878D82A}">
                    <a16:rowId xmlns:a16="http://schemas.microsoft.com/office/drawing/2014/main" val="1185240527"/>
                  </a:ext>
                </a:extLst>
              </a:tr>
              <a:tr h="1249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Location: Osaka, Japan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extLst>
                  <a:ext uri="{0D108BD9-81ED-4DB2-BD59-A6C34878D82A}">
                    <a16:rowId xmlns:a16="http://schemas.microsoft.com/office/drawing/2014/main" val="4096531929"/>
                  </a:ext>
                </a:extLst>
              </a:tr>
              <a:tr h="1249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Based on 600 Attendees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extLst>
                  <a:ext uri="{0D108BD9-81ED-4DB2-BD59-A6C34878D82A}">
                    <a16:rowId xmlns:a16="http://schemas.microsoft.com/office/drawing/2014/main" val="3974669071"/>
                  </a:ext>
                </a:extLst>
              </a:tr>
              <a:tr h="1249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extLst>
                  <a:ext uri="{0D108BD9-81ED-4DB2-BD59-A6C34878D82A}">
                    <a16:rowId xmlns:a16="http://schemas.microsoft.com/office/drawing/2014/main" val="2676459758"/>
                  </a:ext>
                </a:extLst>
              </a:tr>
              <a:tr h="196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Summary of Estimated Costs: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USD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Local Currency - Japanese Yen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Cost/Person in Local Currency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 dirty="0">
                          <a:effectLst/>
                        </a:rPr>
                        <a:t>Cost/Person in USD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946329"/>
                  </a:ext>
                </a:extLst>
              </a:tr>
              <a:tr h="1249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Meeting Space Rental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$508,283.17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¥74,747,525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¥124,579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 $        847.14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extLst>
                  <a:ext uri="{0D108BD9-81ED-4DB2-BD59-A6C34878D82A}">
                    <a16:rowId xmlns:a16="http://schemas.microsoft.com/office/drawing/2014/main" val="3653908215"/>
                  </a:ext>
                </a:extLst>
              </a:tr>
              <a:tr h="1249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Food and Beverage DDP for 1 day - 150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$12,903.00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¥1,897,500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¥12,650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 $          86.02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extLst>
                  <a:ext uri="{0D108BD9-81ED-4DB2-BD59-A6C34878D82A}">
                    <a16:rowId xmlns:a16="http://schemas.microsoft.com/office/drawing/2014/main" val="819563213"/>
                  </a:ext>
                </a:extLst>
              </a:tr>
              <a:tr h="1249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Food and Beverage DDP for 4 days -600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$206,448.00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¥30,360,000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¥50,600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 $        344.08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extLst>
                  <a:ext uri="{0D108BD9-81ED-4DB2-BD59-A6C34878D82A}">
                    <a16:rowId xmlns:a16="http://schemas.microsoft.com/office/drawing/2014/main" val="2840789323"/>
                  </a:ext>
                </a:extLst>
              </a:tr>
              <a:tr h="1249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AV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$82,209.62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¥12,089,650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¥20,149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 $        137.02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extLst>
                  <a:ext uri="{0D108BD9-81ED-4DB2-BD59-A6C34878D82A}">
                    <a16:rowId xmlns:a16="http://schemas.microsoft.com/office/drawing/2014/main" val="2575033249"/>
                  </a:ext>
                </a:extLst>
              </a:tr>
              <a:tr h="1249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Hotel Network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$20,400.00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¥3,000,000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¥5,000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 $          34.00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extLst>
                  <a:ext uri="{0D108BD9-81ED-4DB2-BD59-A6C34878D82A}">
                    <a16:rowId xmlns:a16="http://schemas.microsoft.com/office/drawing/2014/main" val="2697873694"/>
                  </a:ext>
                </a:extLst>
              </a:tr>
              <a:tr h="1249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Power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$23,800.00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¥3,500,000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¥5,833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 $          39.67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extLst>
                  <a:ext uri="{0D108BD9-81ED-4DB2-BD59-A6C34878D82A}">
                    <a16:rowId xmlns:a16="http://schemas.microsoft.com/office/drawing/2014/main" val="4149760530"/>
                  </a:ext>
                </a:extLst>
              </a:tr>
              <a:tr h="1249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extLst>
                  <a:ext uri="{0D108BD9-81ED-4DB2-BD59-A6C34878D82A}">
                    <a16:rowId xmlns:a16="http://schemas.microsoft.com/office/drawing/2014/main" val="895179795"/>
                  </a:ext>
                </a:extLst>
              </a:tr>
              <a:tr h="1249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Sub-Total of Estimated Expenses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$854,043.79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¥125,594,675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extLst>
                  <a:ext uri="{0D108BD9-81ED-4DB2-BD59-A6C34878D82A}">
                    <a16:rowId xmlns:a16="http://schemas.microsoft.com/office/drawing/2014/main" val="2485044290"/>
                  </a:ext>
                </a:extLst>
              </a:tr>
              <a:tr h="1249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Per Attendee Cost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$1,423.41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¥209,324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extLst>
                  <a:ext uri="{0D108BD9-81ED-4DB2-BD59-A6C34878D82A}">
                    <a16:rowId xmlns:a16="http://schemas.microsoft.com/office/drawing/2014/main" val="6627869"/>
                  </a:ext>
                </a:extLst>
              </a:tr>
              <a:tr h="1249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Includes all taxes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extLst>
                  <a:ext uri="{0D108BD9-81ED-4DB2-BD59-A6C34878D82A}">
                    <a16:rowId xmlns:a16="http://schemas.microsoft.com/office/drawing/2014/main" val="1442127718"/>
                  </a:ext>
                </a:extLst>
              </a:tr>
              <a:tr h="1249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extLst>
                  <a:ext uri="{0D108BD9-81ED-4DB2-BD59-A6C34878D82A}">
                    <a16:rowId xmlns:a16="http://schemas.microsoft.com/office/drawing/2014/main" val="4259546587"/>
                  </a:ext>
                </a:extLst>
              </a:tr>
              <a:tr h="1249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Incentives and Suppport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extLst>
                  <a:ext uri="{0D108BD9-81ED-4DB2-BD59-A6C34878D82A}">
                    <a16:rowId xmlns:a16="http://schemas.microsoft.com/office/drawing/2014/main" val="3933622352"/>
                  </a:ext>
                </a:extLst>
              </a:tr>
              <a:tr h="1249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Current Offer - OCTB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$10,200.00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$1,500,000.00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extLst>
                  <a:ext uri="{0D108BD9-81ED-4DB2-BD59-A6C34878D82A}">
                    <a16:rowId xmlns:a16="http://schemas.microsoft.com/office/drawing/2014/main" val="3902820209"/>
                  </a:ext>
                </a:extLst>
              </a:tr>
              <a:tr h="1249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Per Attendee Cost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$17.00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¥2,500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extLst>
                  <a:ext uri="{0D108BD9-81ED-4DB2-BD59-A6C34878D82A}">
                    <a16:rowId xmlns:a16="http://schemas.microsoft.com/office/drawing/2014/main" val="2391459483"/>
                  </a:ext>
                </a:extLst>
              </a:tr>
              <a:tr h="1249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extLst>
                  <a:ext uri="{0D108BD9-81ED-4DB2-BD59-A6C34878D82A}">
                    <a16:rowId xmlns:a16="http://schemas.microsoft.com/office/drawing/2014/main" val="2567717109"/>
                  </a:ext>
                </a:extLst>
              </a:tr>
              <a:tr h="1249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Total Estimated Expenses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$843,843.79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¥124,094,675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extLst>
                  <a:ext uri="{0D108BD9-81ED-4DB2-BD59-A6C34878D82A}">
                    <a16:rowId xmlns:a16="http://schemas.microsoft.com/office/drawing/2014/main" val="1956941389"/>
                  </a:ext>
                </a:extLst>
              </a:tr>
              <a:tr h="1249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Per Attendee Cost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$1,406.41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¥206,824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extLst>
                  <a:ext uri="{0D108BD9-81ED-4DB2-BD59-A6C34878D82A}">
                    <a16:rowId xmlns:a16="http://schemas.microsoft.com/office/drawing/2014/main" val="1707172404"/>
                  </a:ext>
                </a:extLst>
              </a:tr>
              <a:tr h="1249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extLst>
                  <a:ext uri="{0D108BD9-81ED-4DB2-BD59-A6C34878D82A}">
                    <a16:rowId xmlns:a16="http://schemas.microsoft.com/office/drawing/2014/main" val="3037727217"/>
                  </a:ext>
                </a:extLst>
              </a:tr>
              <a:tr h="1249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Exchange Rate as of August 29, 2025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extLst>
                  <a:ext uri="{0D108BD9-81ED-4DB2-BD59-A6C34878D82A}">
                    <a16:rowId xmlns:a16="http://schemas.microsoft.com/office/drawing/2014/main" val="4508184"/>
                  </a:ext>
                </a:extLst>
              </a:tr>
              <a:tr h="1249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Japanese Yen to US Dollars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0.0068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extLst>
                  <a:ext uri="{0D108BD9-81ED-4DB2-BD59-A6C34878D82A}">
                    <a16:rowId xmlns:a16="http://schemas.microsoft.com/office/drawing/2014/main" val="2359994140"/>
                  </a:ext>
                </a:extLst>
              </a:tr>
              <a:tr h="1249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extLst>
                  <a:ext uri="{0D108BD9-81ED-4DB2-BD59-A6C34878D82A}">
                    <a16:rowId xmlns:a16="http://schemas.microsoft.com/office/drawing/2014/main" val="2442412423"/>
                  </a:ext>
                </a:extLst>
              </a:tr>
              <a:tr h="1249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Note:</a:t>
                      </a:r>
                      <a:endParaRPr lang="en-US" sz="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extLst>
                  <a:ext uri="{0D108BD9-81ED-4DB2-BD59-A6C34878D82A}">
                    <a16:rowId xmlns:a16="http://schemas.microsoft.com/office/drawing/2014/main" val="1971591649"/>
                  </a:ext>
                </a:extLst>
              </a:tr>
              <a:tr h="124902">
                <a:tc gridSpan="4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Does not include: Meeting Planner (FTF) &amp; Network Services (LS) fees &amp; expenses, Social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extLst>
                  <a:ext uri="{0D108BD9-81ED-4DB2-BD59-A6C34878D82A}">
                    <a16:rowId xmlns:a16="http://schemas.microsoft.com/office/drawing/2014/main" val="310336081"/>
                  </a:ext>
                </a:extLst>
              </a:tr>
              <a:tr h="1249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Includes all taxes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extLst>
                  <a:ext uri="{0D108BD9-81ED-4DB2-BD59-A6C34878D82A}">
                    <a16:rowId xmlns:a16="http://schemas.microsoft.com/office/drawing/2014/main" val="2196726378"/>
                  </a:ext>
                </a:extLst>
              </a:tr>
              <a:tr h="1249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8" marR="5948" marT="5948" marB="0" anchor="b"/>
                </a:tc>
                <a:extLst>
                  <a:ext uri="{0D108BD9-81ED-4DB2-BD59-A6C34878D82A}">
                    <a16:rowId xmlns:a16="http://schemas.microsoft.com/office/drawing/2014/main" val="1598729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12770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1144</Words>
  <Application>Microsoft Macintosh PowerPoint</Application>
  <PresentationFormat>On-screen Show (16:9)</PresentationFormat>
  <Paragraphs>216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Roboto</vt:lpstr>
      <vt:lpstr>Arial</vt:lpstr>
      <vt:lpstr>Simple Light</vt:lpstr>
      <vt:lpstr> IEEE 802 LMSC Plenary March 14-19, 2027 Final Proposals Asia Pacific (APAC)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Dawn Slykhouse</cp:lastModifiedBy>
  <cp:revision>27</cp:revision>
  <cp:lastPrinted>2025-09-02T04:17:40Z</cp:lastPrinted>
  <dcterms:modified xsi:type="dcterms:W3CDTF">2025-09-02T04:17:43Z</dcterms:modified>
</cp:coreProperties>
</file>