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 b="def" i="def"/>
      <a:tcStyle>
        <a:tcBdr/>
        <a:fill>
          <a:solidFill>
            <a:srgbClr val="E8ED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0" name="Shape 9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11708" y="744573"/>
            <a:ext cx="8520601" cy="2052603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11698" y="2834125"/>
            <a:ext cx="8520603" cy="792602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228600" indent="4572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228600" indent="9144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228600" indent="13716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228600" indent="18288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half" idx="1"/>
          </p:nvPr>
        </p:nvSpPr>
        <p:spPr>
          <a:xfrm>
            <a:off x="311698" y="1152475"/>
            <a:ext cx="3999903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indent="-317500">
              <a:buSzPts val="1400"/>
              <a:defRPr sz="1400"/>
            </a:lvl2pPr>
            <a:lvl3pPr indent="-317500">
              <a:buSzPts val="1400"/>
              <a:defRPr sz="1400"/>
            </a:lvl3pPr>
            <a:lvl4pPr indent="-317500">
              <a:buSzPts val="1400"/>
              <a:defRPr sz="1400"/>
            </a:lvl4pPr>
            <a:lvl5pPr indent="-317500">
              <a:buSzPts val="1400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Google Shape;16;p18"/>
          <p:cNvSpPr txBox="1"/>
          <p:nvPr>
            <p:ph type="body" sz="half" idx="21"/>
          </p:nvPr>
        </p:nvSpPr>
        <p:spPr>
          <a:xfrm>
            <a:off x="4832398" y="1152475"/>
            <a:ext cx="3999903" cy="3416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311698" y="555600"/>
            <a:ext cx="2808003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311698" y="1389598"/>
            <a:ext cx="2808003" cy="3179403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indent="-304800">
              <a:buSzPts val="1200"/>
              <a:defRPr sz="1200"/>
            </a:lvl2pPr>
            <a:lvl3pPr indent="-304800">
              <a:buSzPts val="1200"/>
              <a:defRPr sz="1200"/>
            </a:lvl3pPr>
            <a:lvl4pPr indent="-304800">
              <a:buSzPts val="1200"/>
              <a:defRPr sz="1200"/>
            </a:lvl4pPr>
            <a:lvl5pPr indent="-304800">
              <a:buSzPts val="1200"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490250" y="450148"/>
            <a:ext cx="6367801" cy="4090803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29;p22"/>
          <p:cNvSpPr/>
          <p:nvPr/>
        </p:nvSpPr>
        <p:spPr>
          <a:xfrm>
            <a:off x="4572000" y="-126"/>
            <a:ext cx="4572000" cy="51435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" name="Title Text"/>
          <p:cNvSpPr txBox="1"/>
          <p:nvPr>
            <p:ph type="title"/>
          </p:nvPr>
        </p:nvSpPr>
        <p:spPr>
          <a:xfrm>
            <a:off x="265500" y="1233175"/>
            <a:ext cx="4045200" cy="1482302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228600" indent="4572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228600" indent="9144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228600" indent="13716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228600" indent="18288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Google Shape;32;p22"/>
          <p:cNvSpPr txBox="1"/>
          <p:nvPr>
            <p:ph type="body" sz="half" idx="21"/>
          </p:nvPr>
        </p:nvSpPr>
        <p:spPr>
          <a:xfrm>
            <a:off x="4939500" y="724074"/>
            <a:ext cx="3837000" cy="3695103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/>
          <p:nvPr>
            <p:ph type="body" sz="quarter" idx="1"/>
          </p:nvPr>
        </p:nvSpPr>
        <p:spPr>
          <a:xfrm>
            <a:off x="311698" y="4230575"/>
            <a:ext cx="5998804" cy="605102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xx%"/>
          <p:cNvSpPr txBox="1"/>
          <p:nvPr>
            <p:ph type="title" hasCustomPrompt="1"/>
          </p:nvPr>
        </p:nvSpPr>
        <p:spPr>
          <a:xfrm>
            <a:off x="311698" y="1106125"/>
            <a:ext cx="8520603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xx%</a:t>
            </a:r>
          </a:p>
        </p:txBody>
      </p:sp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311698" y="3152225"/>
            <a:ext cx="8520603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11698" y="445025"/>
            <a:ext cx="8520603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684396" y="4700844"/>
            <a:ext cx="336764" cy="318346"/>
          </a:xfrm>
          <a:prstGeom prst="rect">
            <a:avLst/>
          </a:prstGeom>
          <a:ln w="12700">
            <a:miter lim="400000"/>
          </a:ln>
        </p:spPr>
        <p:txBody>
          <a:bodyPr wrap="none" lIns="91399" tIns="91399" rIns="91399" bIns="91399" anchor="ctr">
            <a:normAutofit fontScale="100000" lnSpcReduction="0"/>
          </a:bodyPr>
          <a:lstStyle>
            <a:lvl1pPr algn="r">
              <a:defRPr sz="1000">
                <a:solidFill>
                  <a:srgbClr val="58585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1pPr>
      <a:lvl2pPr marL="9144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2pPr>
      <a:lvl3pPr marL="13716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3pPr>
      <a:lvl4pPr marL="18288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4pPr>
      <a:lvl5pPr marL="22860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5pPr>
      <a:lvl6pPr marL="2743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6pPr>
      <a:lvl7pPr marL="32004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7pPr>
      <a:lvl8pPr marL="36576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8pPr>
      <a:lvl9pPr marL="41148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47;p1"/>
          <p:cNvSpPr txBox="1"/>
          <p:nvPr>
            <p:ph type="ctrTitle"/>
          </p:nvPr>
        </p:nvSpPr>
        <p:spPr>
          <a:xfrm>
            <a:off x="311699" y="401050"/>
            <a:ext cx="8520602" cy="2433000"/>
          </a:xfrm>
          <a:prstGeom prst="rect">
            <a:avLst/>
          </a:prstGeom>
        </p:spPr>
        <p:txBody>
          <a:bodyPr/>
          <a:lstStyle/>
          <a:p>
            <a:pPr defTabSz="886968">
              <a:defRPr sz="2425"/>
            </a:pPr>
            <a:endParaRPr sz="2522"/>
          </a:p>
          <a:p>
            <a:pPr defTabSz="886968">
              <a:defRPr sz="2813"/>
            </a:pPr>
            <a:r>
              <a:t>IEEE 802 LMSC Plenary</a:t>
            </a:r>
            <a:endParaRPr sz="3201"/>
          </a:p>
          <a:p>
            <a:pPr defTabSz="886968">
              <a:defRPr sz="2813"/>
            </a:pPr>
            <a:r>
              <a:t>March 14-19, 2027</a:t>
            </a:r>
            <a:endParaRPr sz="3201"/>
          </a:p>
          <a:p>
            <a:pPr defTabSz="886968">
              <a:defRPr sz="2813"/>
            </a:pPr>
            <a:r>
              <a:t>Proposals</a:t>
            </a:r>
            <a:endParaRPr sz="3201"/>
          </a:p>
          <a:p>
            <a:pPr defTabSz="886968">
              <a:defRPr sz="2813"/>
            </a:pPr>
            <a:r>
              <a:t>Asia Pacific (APAC)</a:t>
            </a:r>
            <a:r>
              <a:rPr sz="4462"/>
              <a:t> </a:t>
            </a:r>
          </a:p>
        </p:txBody>
      </p:sp>
      <p:sp>
        <p:nvSpPr>
          <p:cNvPr id="93" name="Google Shape;48;p1"/>
          <p:cNvSpPr txBox="1"/>
          <p:nvPr>
            <p:ph type="subTitle" sz="half" idx="1"/>
          </p:nvPr>
        </p:nvSpPr>
        <p:spPr>
          <a:xfrm>
            <a:off x="311699" y="2834122"/>
            <a:ext cx="8357173" cy="1845451"/>
          </a:xfrm>
          <a:prstGeom prst="rect">
            <a:avLst/>
          </a:prstGeom>
        </p:spPr>
        <p:txBody>
          <a:bodyPr/>
          <a:lstStyle/>
          <a:p>
            <a:pPr marL="0">
              <a:defRPr sz="1800"/>
            </a:pPr>
          </a:p>
          <a:p>
            <a:pPr marL="0">
              <a:defRPr sz="2200">
                <a:solidFill>
                  <a:srgbClr val="000000"/>
                </a:solidFill>
              </a:defRPr>
            </a:pPr>
            <a:r>
              <a:t>Presented By: Dawn Slykhouse, Face to Face Events Inc</a:t>
            </a:r>
            <a:endParaRPr sz="1800"/>
          </a:p>
          <a:p>
            <a:pPr marL="0">
              <a:defRPr sz="2200">
                <a:solidFill>
                  <a:srgbClr val="000000"/>
                </a:solidFill>
              </a:defRPr>
            </a:pPr>
            <a:r>
              <a:t>August 1, 2025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02;p9"/>
          <p:cNvSpPr txBox="1"/>
          <p:nvPr/>
        </p:nvSpPr>
        <p:spPr>
          <a:xfrm>
            <a:off x="2169118" y="78137"/>
            <a:ext cx="5277003" cy="728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>
            <a:lvl1pPr>
              <a:lnSpc>
                <a:spcPct val="115000"/>
              </a:lnSpc>
              <a:defRPr sz="36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Wellington, New Zealand</a:t>
            </a:r>
          </a:p>
        </p:txBody>
      </p:sp>
      <p:pic>
        <p:nvPicPr>
          <p:cNvPr id="120" name="Google Shape;104;p9" descr="Google Shape;104;p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1114" y="793177"/>
            <a:ext cx="6044610" cy="43020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creenshot 2025-08-01 at 9.29.17 AM.pngGoogle Shape;109;g372768447dd_0_30" descr="Screenshot 2025-08-01 at 9.29.17 AM.pngGoogle Shape;109;g372768447dd_0_3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49" y="152400"/>
            <a:ext cx="7340490" cy="483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14;g372768447dd_0_17"/>
          <p:cNvSpPr txBox="1"/>
          <p:nvPr/>
        </p:nvSpPr>
        <p:spPr>
          <a:xfrm>
            <a:off x="270699" y="0"/>
            <a:ext cx="8662800" cy="1220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 algn="ctr">
              <a:lnSpc>
                <a:spcPct val="115000"/>
              </a:lnSpc>
              <a:defRPr sz="32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Osaka, Japan</a:t>
            </a:r>
          </a:p>
          <a:p>
            <a:pPr algn="ctr">
              <a:lnSpc>
                <a:spcPct val="115000"/>
              </a:lnSpc>
              <a:defRPr sz="32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Royal Hotel Osaka</a:t>
            </a:r>
          </a:p>
        </p:txBody>
      </p:sp>
      <p:sp>
        <p:nvSpPr>
          <p:cNvPr id="125" name="Google Shape;115;g372768447dd_0_17"/>
          <p:cNvSpPr txBox="1"/>
          <p:nvPr/>
        </p:nvSpPr>
        <p:spPr>
          <a:xfrm>
            <a:off x="134470" y="639287"/>
            <a:ext cx="8875202" cy="4148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>
              <a:lnSpc>
                <a:spcPct val="115000"/>
              </a:lnSpc>
            </a:pPr>
            <a:endParaRPr b="1" sz="1500"/>
          </a:p>
          <a:p>
            <a:pPr>
              <a:lnSpc>
                <a:spcPct val="115000"/>
              </a:lnSpc>
            </a:pPr>
            <a:endParaRPr b="1" sz="1500"/>
          </a:p>
          <a:p>
            <a:pPr indent="127000">
              <a:lnSpc>
                <a:spcPct val="115000"/>
              </a:lnSpc>
            </a:pPr>
            <a:endParaRPr b="1" sz="1500"/>
          </a:p>
          <a:p>
            <a:pPr>
              <a:lnSpc>
                <a:spcPct val="115000"/>
              </a:lnSpc>
              <a:defRPr b="1"/>
            </a:pPr>
            <a:r>
              <a:t>Venue Type: </a:t>
            </a:r>
            <a:r>
              <a:rPr b="0"/>
              <a:t>Meeting Rooms and Guest Rooms</a:t>
            </a:r>
            <a:endParaRPr b="0"/>
          </a:p>
          <a:p>
            <a:pPr>
              <a:lnSpc>
                <a:spcPct val="115000"/>
              </a:lnSpc>
            </a:pPr>
          </a:p>
          <a:p>
            <a:pPr>
              <a:lnSpc>
                <a:spcPct val="115000"/>
              </a:lnSpc>
              <a:defRPr b="1"/>
            </a:pPr>
            <a:r>
              <a:t>Venue Description: </a:t>
            </a:r>
            <a:r>
              <a:rPr b="0"/>
              <a:t>A distinguished and historic hotel nestled in the heart of Osaka Nakanoshima district.</a:t>
            </a:r>
            <a:endParaRPr b="0"/>
          </a:p>
          <a:p>
            <a:pPr>
              <a:lnSpc>
                <a:spcPct val="115000"/>
              </a:lnSpc>
            </a:pPr>
          </a:p>
          <a:p>
            <a:pPr>
              <a:lnSpc>
                <a:spcPct val="115000"/>
              </a:lnSpc>
              <a:defRPr b="1"/>
            </a:pPr>
            <a:r>
              <a:t>Total Venue Expenses	</a:t>
            </a:r>
            <a:r>
              <a:rPr b="0"/>
              <a:t>	$USD 62,617.50		¥109,899,760</a:t>
            </a:r>
            <a:endParaRPr b="0"/>
          </a:p>
          <a:p>
            <a:pPr>
              <a:lnSpc>
                <a:spcPct val="115000"/>
              </a:lnSpc>
            </a:pPr>
            <a:r>
              <a:t>Per Attendee Cost			$USD 104.36		¥183,166</a:t>
            </a:r>
          </a:p>
          <a:p>
            <a:pPr>
              <a:lnSpc>
                <a:spcPct val="115000"/>
              </a:lnSpc>
            </a:pPr>
            <a:r>
              <a:t>(Based on 600 Attendees)</a:t>
            </a:r>
          </a:p>
          <a:p>
            <a:pPr>
              <a:lnSpc>
                <a:spcPct val="115000"/>
              </a:lnSpc>
            </a:pPr>
            <a:r>
              <a:t>		</a:t>
            </a:r>
          </a:p>
          <a:p>
            <a:pPr>
              <a:lnSpc>
                <a:spcPct val="115000"/>
              </a:lnSpc>
              <a:defRPr b="1"/>
            </a:pPr>
            <a:r>
              <a:t>Incentives and Support	</a:t>
            </a:r>
            <a:r>
              <a:rPr b="0"/>
              <a:t>	</a:t>
            </a:r>
            <a:endParaRPr b="0"/>
          </a:p>
          <a:p>
            <a:pPr>
              <a:lnSpc>
                <a:spcPct val="115000"/>
              </a:lnSpc>
            </a:pPr>
            <a:r>
              <a:t>To Be Confirmed	</a:t>
            </a:r>
          </a:p>
          <a:p>
            <a:pPr>
              <a:lnSpc>
                <a:spcPct val="115000"/>
              </a:lnSpc>
            </a:pPr>
            <a:r>
              <a:t>		</a:t>
            </a:r>
          </a:p>
          <a:p>
            <a:pPr lvl="2">
              <a:lnSpc>
                <a:spcPct val="115000"/>
              </a:lnSpc>
              <a:defRPr b="1"/>
            </a:pPr>
            <a:r>
              <a:t>Total Expenses - Incentives</a:t>
            </a:r>
            <a:r>
              <a:rPr b="0"/>
              <a:t>	                  $USD 725,338.42	                  ¥109,899,760</a:t>
            </a:r>
            <a:endParaRPr b="0"/>
          </a:p>
          <a:p>
            <a:pPr>
              <a:lnSpc>
                <a:spcPct val="115000"/>
              </a:lnSpc>
            </a:pPr>
            <a:r>
              <a:t>Per Attendee Cost			$USD 1,208.90		¥183,166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0;p11"/>
          <p:cNvSpPr txBox="1"/>
          <p:nvPr/>
        </p:nvSpPr>
        <p:spPr>
          <a:xfrm>
            <a:off x="2223598" y="94107"/>
            <a:ext cx="4696802" cy="66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>
            <a:lvl1pPr algn="ctr">
              <a:lnSpc>
                <a:spcPct val="115000"/>
              </a:lnSpc>
              <a:defRPr sz="32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Osaka, Japan</a:t>
            </a:r>
          </a:p>
        </p:txBody>
      </p:sp>
      <p:sp>
        <p:nvSpPr>
          <p:cNvPr id="128" name="Google Shape;121;p11"/>
          <p:cNvSpPr txBox="1"/>
          <p:nvPr/>
        </p:nvSpPr>
        <p:spPr>
          <a:xfrm>
            <a:off x="170404" y="553502"/>
            <a:ext cx="8803200" cy="4607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 indent="127000">
              <a:lnSpc>
                <a:spcPct val="115000"/>
              </a:lnSpc>
              <a:defRPr b="1" sz="1200"/>
            </a:pPr>
            <a:r>
              <a:t>Meeting Room Space/Rental: </a:t>
            </a:r>
          </a:p>
          <a:p>
            <a:pPr indent="127000">
              <a:lnSpc>
                <a:spcPct val="115000"/>
              </a:lnSpc>
              <a:defRPr b="1" sz="1200"/>
            </a:pPr>
            <a:r>
              <a:t>	</a:t>
            </a:r>
            <a:r>
              <a:rPr b="0"/>
              <a:t>* Space: All meeting rooms (in the hotel)</a:t>
            </a:r>
          </a:p>
          <a:p>
            <a:pPr indent="127000">
              <a:lnSpc>
                <a:spcPct val="115000"/>
              </a:lnSpc>
              <a:defRPr sz="1200"/>
            </a:pPr>
            <a:r>
              <a:t>	* Rental: 100,412,260 JPY -$ 680.000 USD</a:t>
            </a:r>
          </a:p>
          <a:p>
            <a:pPr indent="127000">
              <a:lnSpc>
                <a:spcPct val="115000"/>
              </a:lnSpc>
              <a:defRPr sz="1200"/>
            </a:pPr>
            <a:r>
              <a:t>	( includes all taxes)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 indent="127000">
              <a:lnSpc>
                <a:spcPct val="115000"/>
              </a:lnSpc>
              <a:defRPr b="1" sz="1200"/>
            </a:pPr>
            <a:r>
              <a:t>AV Costs: </a:t>
            </a:r>
            <a:r>
              <a:rPr b="0"/>
              <a:t>basics AV, LCD, Screen, WM – each room *any additional costs TBC</a:t>
            </a:r>
          </a:p>
          <a:p>
            <a:pPr marL="241300" indent="-25400">
              <a:lnSpc>
                <a:spcPct val="115000"/>
              </a:lnSpc>
            </a:pPr>
            <a:endParaRPr sz="1200"/>
          </a:p>
          <a:p>
            <a:pPr indent="127000">
              <a:lnSpc>
                <a:spcPct val="115000"/>
              </a:lnSpc>
              <a:defRPr b="1" sz="1200"/>
            </a:pPr>
            <a:r>
              <a:t>Network Costs: </a:t>
            </a:r>
            <a:r>
              <a:rPr b="0"/>
              <a:t>to be confirmed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 indent="127000">
              <a:lnSpc>
                <a:spcPct val="115000"/>
              </a:lnSpc>
              <a:defRPr b="1" sz="1200"/>
            </a:pPr>
            <a:r>
              <a:t>Airport: </a:t>
            </a:r>
            <a:r>
              <a:rPr b="0"/>
              <a:t>30 minutes by taxi and 1 hour train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 indent="127000">
              <a:lnSpc>
                <a:spcPct val="115000"/>
              </a:lnSpc>
              <a:defRPr b="1" sz="1200"/>
            </a:pPr>
            <a:r>
              <a:t>Visas: </a:t>
            </a:r>
            <a:r>
              <a:rPr b="0"/>
              <a:t>some will require Visas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>
              <a:lnSpc>
                <a:spcPct val="115000"/>
              </a:lnSpc>
              <a:defRPr b="1" sz="1200"/>
            </a:pPr>
            <a:r>
              <a:t> Financial Support:  </a:t>
            </a:r>
            <a:r>
              <a:rPr b="0"/>
              <a:t>Osaka Convention and Tourism Bureau would be in a position to offer a financial subsidy. This subsidy is   applicable to international conferences that meet the following conditions: Organized by academic or industry associations, held over a minimum of 3 days If the total number of attendees is 500 persons or more, they can offer JPY1,500,000.</a:t>
            </a:r>
          </a:p>
          <a:p>
            <a:pPr/>
            <a:endParaRPr sz="1200"/>
          </a:p>
          <a:p>
            <a:pPr>
              <a:lnSpc>
                <a:spcPct val="115000"/>
              </a:lnSpc>
              <a:defRPr b="1" sz="1200"/>
            </a:pPr>
            <a:r>
              <a:t>Guest Room Rate: </a:t>
            </a:r>
          </a:p>
          <a:p>
            <a:pPr indent="127000">
              <a:lnSpc>
                <a:spcPct val="115000"/>
              </a:lnSpc>
              <a:defRPr b="1" sz="1200"/>
            </a:pPr>
            <a:r>
              <a:t>	</a:t>
            </a:r>
            <a:r>
              <a:rPr b="0"/>
              <a:t>* Cosy Room (ROH): 29,000 JPY- $196 USD		*Standard Room (ROH): 35,000 JPY-$240 USD</a:t>
            </a:r>
          </a:p>
          <a:p>
            <a:pPr indent="127000">
              <a:lnSpc>
                <a:spcPct val="115000"/>
              </a:lnSpc>
              <a:defRPr sz="1200"/>
            </a:pPr>
            <a:r>
              <a:t>	* Premium Room (ROH): 40,000 JPY-$270 USD	*King Corner Suite: 50,000 JPY- $335 USD</a:t>
            </a:r>
          </a:p>
          <a:p>
            <a:pPr indent="127000">
              <a:lnSpc>
                <a:spcPct val="115000"/>
              </a:lnSpc>
              <a:defRPr sz="1200"/>
            </a:pPr>
            <a:r>
              <a:t>All taxes are inclusive in the rates noted above, buffet breakfast included in the guest room rate.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26;p12"/>
          <p:cNvSpPr txBox="1"/>
          <p:nvPr/>
        </p:nvSpPr>
        <p:spPr>
          <a:xfrm>
            <a:off x="2223598" y="94107"/>
            <a:ext cx="4696803" cy="66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>
            <a:lvl1pPr algn="ctr">
              <a:lnSpc>
                <a:spcPct val="115000"/>
              </a:lnSpc>
              <a:defRPr sz="32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Osaka, Japan</a:t>
            </a:r>
          </a:p>
        </p:txBody>
      </p:sp>
      <p:pic>
        <p:nvPicPr>
          <p:cNvPr id="131" name="Google Shape;127;p12" descr="Google Shape;127;p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6443" y="759013"/>
            <a:ext cx="4312339" cy="43123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2;g372768447dd_0_23"/>
          <p:cNvSpPr txBox="1"/>
          <p:nvPr/>
        </p:nvSpPr>
        <p:spPr>
          <a:xfrm>
            <a:off x="270699" y="-1"/>
            <a:ext cx="8662800" cy="116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 algn="ctr">
              <a:lnSpc>
                <a:spcPct val="115000"/>
              </a:lnSpc>
              <a:defRPr sz="30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Sydney, Australia </a:t>
            </a:r>
          </a:p>
          <a:p>
            <a:pPr algn="ctr">
              <a:lnSpc>
                <a:spcPct val="115000"/>
              </a:lnSpc>
              <a:defRPr sz="30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Hyatt Regency Sydney</a:t>
            </a:r>
          </a:p>
        </p:txBody>
      </p:sp>
      <p:sp>
        <p:nvSpPr>
          <p:cNvPr id="134" name="Google Shape;133;g372768447dd_0_23"/>
          <p:cNvSpPr txBox="1"/>
          <p:nvPr/>
        </p:nvSpPr>
        <p:spPr>
          <a:xfrm>
            <a:off x="134395" y="829787"/>
            <a:ext cx="8875202" cy="4599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>
              <a:lnSpc>
                <a:spcPct val="115000"/>
              </a:lnSpc>
            </a:pPr>
            <a:endParaRPr b="1" sz="1500"/>
          </a:p>
          <a:p>
            <a:pPr>
              <a:lnSpc>
                <a:spcPct val="115000"/>
              </a:lnSpc>
            </a:pPr>
            <a:endParaRPr b="1" sz="1500"/>
          </a:p>
          <a:p>
            <a:pPr>
              <a:lnSpc>
                <a:spcPct val="115000"/>
              </a:lnSpc>
              <a:defRPr b="1"/>
            </a:pPr>
            <a:r>
              <a:t>Venue Type: 	</a:t>
            </a:r>
            <a:r>
              <a:rPr b="0"/>
              <a:t>Meeting Rooms and Guest Rooms </a:t>
            </a:r>
            <a:endParaRPr b="0"/>
          </a:p>
          <a:p>
            <a:pPr>
              <a:lnSpc>
                <a:spcPct val="115000"/>
              </a:lnSpc>
            </a:pPr>
          </a:p>
          <a:p>
            <a:pPr>
              <a:lnSpc>
                <a:spcPct val="115000"/>
              </a:lnSpc>
              <a:defRPr b="1"/>
            </a:pPr>
            <a:r>
              <a:t>Venue Description: </a:t>
            </a:r>
            <a:r>
              <a:rPr b="0"/>
              <a:t>The hotel offers a relaxing retreat in the heart of the central business district by Darling Harbour, featuring award-winning dining and expansive meeting and event space.</a:t>
            </a:r>
          </a:p>
          <a:p>
            <a:pPr>
              <a:lnSpc>
                <a:spcPct val="115000"/>
              </a:lnSpc>
            </a:pPr>
            <a:endParaRPr b="1"/>
          </a:p>
          <a:p>
            <a:pPr>
              <a:lnSpc>
                <a:spcPct val="115000"/>
              </a:lnSpc>
              <a:defRPr b="1"/>
            </a:pPr>
            <a:r>
              <a:t>Total Venue Expenses	</a:t>
            </a:r>
            <a:r>
              <a:rPr b="0"/>
              <a:t>	$USD 465,280.00	$AUD 727,000.00</a:t>
            </a:r>
            <a:endParaRPr b="0"/>
          </a:p>
          <a:p>
            <a:pPr>
              <a:lnSpc>
                <a:spcPct val="115000"/>
              </a:lnSpc>
            </a:pPr>
            <a:r>
              <a:t>Per Attendee Cost			$USD 775.47	$AUD 1,211.67</a:t>
            </a:r>
          </a:p>
          <a:p>
            <a:pPr>
              <a:lnSpc>
                <a:spcPct val="115000"/>
              </a:lnSpc>
            </a:pPr>
            <a:r>
              <a:t>(Based on 600 Attendees)</a:t>
            </a:r>
          </a:p>
          <a:p>
            <a:pPr>
              <a:lnSpc>
                <a:spcPct val="115000"/>
              </a:lnSpc>
            </a:pPr>
            <a:r>
              <a:t>		</a:t>
            </a:r>
          </a:p>
          <a:p>
            <a:pPr>
              <a:lnSpc>
                <a:spcPct val="115000"/>
              </a:lnSpc>
              <a:defRPr b="1"/>
            </a:pPr>
            <a:r>
              <a:t>Incentives and Support	</a:t>
            </a:r>
            <a:r>
              <a:rPr b="0"/>
              <a:t>	</a:t>
            </a:r>
            <a:endParaRPr b="0"/>
          </a:p>
          <a:p>
            <a:pPr>
              <a:lnSpc>
                <a:spcPct val="115000"/>
              </a:lnSpc>
            </a:pPr>
            <a:r>
              <a:t>BeSydney*	</a:t>
            </a:r>
          </a:p>
          <a:p>
            <a:pPr>
              <a:lnSpc>
                <a:spcPct val="115000"/>
              </a:lnSpc>
            </a:pPr>
            <a:r>
              <a:t>*Negotiations in Progress		</a:t>
            </a:r>
          </a:p>
          <a:p>
            <a:pPr>
              <a:lnSpc>
                <a:spcPct val="115000"/>
              </a:lnSpc>
            </a:pPr>
            <a:r>
              <a:t>		</a:t>
            </a:r>
          </a:p>
          <a:p>
            <a:pPr lvl="4">
              <a:lnSpc>
                <a:spcPct val="115000"/>
              </a:lnSpc>
              <a:defRPr b="1"/>
            </a:pPr>
            <a:r>
              <a:t>Total Expenses - Incentives</a:t>
            </a:r>
            <a:r>
              <a:rPr b="0"/>
              <a:t>	                  $USD 465,280.00	$AUD 727,000.00</a:t>
            </a:r>
            <a:endParaRPr b="0"/>
          </a:p>
          <a:p>
            <a:pPr>
              <a:lnSpc>
                <a:spcPct val="115000"/>
              </a:lnSpc>
            </a:pPr>
            <a:r>
              <a:t>Per Attendee Cost			$USD 775.47	$AUD 1,211.67</a:t>
            </a:r>
          </a:p>
          <a:p>
            <a:pPr>
              <a:lnSpc>
                <a:spcPct val="115000"/>
              </a:lnSpc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8;p13"/>
          <p:cNvSpPr txBox="1"/>
          <p:nvPr/>
        </p:nvSpPr>
        <p:spPr>
          <a:xfrm>
            <a:off x="2223599" y="76178"/>
            <a:ext cx="4696801" cy="639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 algn="ctr">
              <a:lnSpc>
                <a:spcPct val="115000"/>
              </a:lnSpc>
              <a:defRPr sz="3200">
                <a:solidFill>
                  <a:srgbClr val="1F1F1F"/>
                </a:solidFill>
              </a:defRPr>
            </a:pPr>
            <a:r>
              <a:t>Sydney, </a:t>
            </a:r>
            <a:r>
              <a:rPr>
                <a:solidFill>
                  <a:srgbClr val="0D0D0D"/>
                </a:solidFill>
              </a:rPr>
              <a:t>Australia</a:t>
            </a:r>
          </a:p>
        </p:txBody>
      </p:sp>
      <p:sp>
        <p:nvSpPr>
          <p:cNvPr id="137" name="Google Shape;139;p13"/>
          <p:cNvSpPr txBox="1"/>
          <p:nvPr/>
        </p:nvSpPr>
        <p:spPr>
          <a:xfrm>
            <a:off x="384350" y="693624"/>
            <a:ext cx="8930400" cy="4022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>
              <a:lnSpc>
                <a:spcPct val="115000"/>
              </a:lnSpc>
              <a:defRPr b="1" sz="1200"/>
            </a:pPr>
            <a:r>
              <a:t>Guest Room Rate: </a:t>
            </a:r>
          </a:p>
          <a:p>
            <a:pPr indent="127000">
              <a:lnSpc>
                <a:spcPct val="115000"/>
              </a:lnSpc>
              <a:defRPr b="1" sz="1200"/>
            </a:pPr>
            <a:r>
              <a:t>	</a:t>
            </a:r>
            <a:r>
              <a:rPr b="0"/>
              <a:t>*Single/Double: $380++ AUD - $246++ USD, plus all taxes</a:t>
            </a:r>
          </a:p>
          <a:p>
            <a:pPr indent="127000">
              <a:lnSpc>
                <a:spcPct val="115000"/>
              </a:lnSpc>
              <a:defRPr b="1" sz="1200"/>
            </a:pPr>
            <a:r>
              <a:t>	</a:t>
            </a:r>
            <a:r>
              <a:rPr b="0"/>
              <a:t>*Staff: $340++ AUD -$220++ USD, plus all taxes</a:t>
            </a:r>
          </a:p>
          <a:p>
            <a:pPr indent="127000">
              <a:lnSpc>
                <a:spcPct val="115000"/>
              </a:lnSpc>
              <a:defRPr b="1" sz="1200"/>
            </a:pPr>
            <a:r>
              <a:t>	</a:t>
            </a:r>
            <a:r>
              <a:rPr b="0"/>
              <a:t>- guest room rate does not breakfast</a:t>
            </a:r>
          </a:p>
          <a:p>
            <a:pPr indent="127000">
              <a:lnSpc>
                <a:spcPct val="115000"/>
              </a:lnSpc>
              <a:defRPr sz="1200"/>
            </a:pPr>
            <a:r>
              <a:t>	- 10% commission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>
              <a:lnSpc>
                <a:spcPct val="115000"/>
              </a:lnSpc>
              <a:defRPr b="1" sz="1200"/>
            </a:pPr>
            <a:r>
              <a:t>DDR (Day Delegate Rate): </a:t>
            </a:r>
            <a:r>
              <a:rPr b="0"/>
              <a:t>$140 AUD (includes taxes)/person - $100 USD</a:t>
            </a:r>
          </a:p>
          <a:p>
            <a:pPr indent="127000">
              <a:lnSpc>
                <a:spcPct val="115000"/>
              </a:lnSpc>
              <a:defRPr sz="1200"/>
            </a:pPr>
            <a:r>
              <a:t>	- Minimum F&amp;B $400,000 AUD - $260,000 USD, + 10% F&amp;B  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>
              <a:lnSpc>
                <a:spcPct val="115000"/>
              </a:lnSpc>
              <a:defRPr b="1" sz="1200"/>
            </a:pPr>
            <a:r>
              <a:t>Meeting Space:</a:t>
            </a:r>
            <a:r>
              <a:rPr b="0"/>
              <a:t> located in the hotel, space may tight, and Meeting Rental: $175,000+ AUD/$114,000+ USD</a:t>
            </a:r>
          </a:p>
          <a:p>
            <a:pPr indent="127000">
              <a:lnSpc>
                <a:spcPct val="115000"/>
              </a:lnSpc>
              <a:defRPr b="1" sz="1200"/>
            </a:pPr>
            <a:r>
              <a:t>	</a:t>
            </a:r>
          </a:p>
          <a:p>
            <a:pPr>
              <a:lnSpc>
                <a:spcPct val="115000"/>
              </a:lnSpc>
              <a:defRPr b="1" sz="1200"/>
            </a:pPr>
            <a:r>
              <a:t>AV Costs: </a:t>
            </a:r>
            <a:r>
              <a:rPr b="0"/>
              <a:t>to be confirmed</a:t>
            </a:r>
          </a:p>
          <a:p>
            <a:pPr marL="241300" indent="-25400">
              <a:lnSpc>
                <a:spcPct val="115000"/>
              </a:lnSpc>
            </a:pPr>
            <a:endParaRPr sz="1200"/>
          </a:p>
          <a:p>
            <a:pPr>
              <a:lnSpc>
                <a:spcPct val="115000"/>
              </a:lnSpc>
              <a:defRPr b="1" sz="1200"/>
            </a:pPr>
            <a:r>
              <a:t>Network Costs: </a:t>
            </a:r>
            <a:r>
              <a:rPr b="0"/>
              <a:t>Linespeed to connect IT Hyatt to discuss in more detail.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>
              <a:lnSpc>
                <a:spcPct val="115000"/>
              </a:lnSpc>
              <a:defRPr b="1" sz="1200"/>
            </a:pPr>
            <a:r>
              <a:t>Airport: </a:t>
            </a:r>
            <a:r>
              <a:rPr b="0"/>
              <a:t>20 minutes to Hyatt, 8 miles, $35-$60 AUD/$23-$40 USD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>
              <a:lnSpc>
                <a:spcPct val="115000"/>
              </a:lnSpc>
              <a:defRPr b="1" sz="1200"/>
            </a:pPr>
            <a:r>
              <a:t>Visas</a:t>
            </a:r>
            <a:r>
              <a:rPr b="0"/>
              <a:t>: ETA or eVistor Visa for all countries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44;p15"/>
          <p:cNvSpPr txBox="1"/>
          <p:nvPr/>
        </p:nvSpPr>
        <p:spPr>
          <a:xfrm>
            <a:off x="2223598" y="94108"/>
            <a:ext cx="4696803" cy="639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 algn="ctr">
              <a:lnSpc>
                <a:spcPct val="115000"/>
              </a:lnSpc>
              <a:defRPr sz="3200">
                <a:solidFill>
                  <a:srgbClr val="1F1F1F"/>
                </a:solidFill>
              </a:defRPr>
            </a:pPr>
            <a:r>
              <a:t>Sydney, </a:t>
            </a:r>
            <a:r>
              <a:rPr>
                <a:solidFill>
                  <a:srgbClr val="0D0D0D"/>
                </a:solidFill>
              </a:rPr>
              <a:t>Australia</a:t>
            </a:r>
          </a:p>
        </p:txBody>
      </p:sp>
      <p:pic>
        <p:nvPicPr>
          <p:cNvPr id="140" name="Google Shape;145;p15" descr="Google Shape;145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606" y="846246"/>
            <a:ext cx="4514788" cy="4165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53;p2"/>
          <p:cNvSpPr txBox="1"/>
          <p:nvPr/>
        </p:nvSpPr>
        <p:spPr>
          <a:xfrm>
            <a:off x="160424" y="250750"/>
            <a:ext cx="8863202" cy="126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 algn="ctr">
              <a:defRPr sz="3600"/>
            </a:pPr>
            <a:r>
              <a:t>Destinations Considered</a:t>
            </a:r>
          </a:p>
          <a:p>
            <a:pPr algn="ctr">
              <a:defRPr sz="3600">
                <a:latin typeface="Roboto"/>
                <a:ea typeface="Roboto"/>
                <a:cs typeface="Roboto"/>
                <a:sym typeface="Roboto"/>
              </a:defRPr>
            </a:pPr>
            <a:r>
              <a:t>March 2027 LMSC Plenary</a:t>
            </a:r>
          </a:p>
        </p:txBody>
      </p:sp>
      <p:sp>
        <p:nvSpPr>
          <p:cNvPr id="96" name="Google Shape;54;p2"/>
          <p:cNvSpPr txBox="1"/>
          <p:nvPr/>
        </p:nvSpPr>
        <p:spPr>
          <a:xfrm>
            <a:off x="2223599" y="1432923"/>
            <a:ext cx="4975060" cy="3261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 indent="123825">
              <a:lnSpc>
                <a:spcPct val="115000"/>
              </a:lnSpc>
            </a:pPr>
            <a:endParaRPr sz="1600">
              <a:solidFill>
                <a:srgbClr val="0D0D0D"/>
              </a:solidFill>
            </a:endParaRPr>
          </a:p>
          <a:p>
            <a:pPr marL="457200" indent="-333375">
              <a:lnSpc>
                <a:spcPct val="115000"/>
              </a:lnSpc>
              <a:buClr>
                <a:srgbClr val="0D0D0D"/>
              </a:buClr>
              <a:buSzPts val="1600"/>
              <a:buAutoNum type="arabicPeriod" startAt="1"/>
              <a:defRPr sz="1600">
                <a:solidFill>
                  <a:srgbClr val="0D0D0D"/>
                </a:solidFill>
              </a:defRPr>
            </a:pPr>
            <a:r>
              <a:t>Japan: Tokyo, Kyoto, Yokohama, Osaka </a:t>
            </a:r>
          </a:p>
          <a:p>
            <a:pPr marL="457200" indent="-333375">
              <a:lnSpc>
                <a:spcPct val="115000"/>
              </a:lnSpc>
              <a:buClr>
                <a:srgbClr val="0D0D0D"/>
              </a:buClr>
              <a:buSzPts val="1600"/>
              <a:buAutoNum type="arabicPeriod" startAt="1"/>
              <a:defRPr sz="1600">
                <a:solidFill>
                  <a:srgbClr val="0D0D0D"/>
                </a:solidFill>
              </a:defRPr>
            </a:pPr>
            <a:r>
              <a:t>Singapore</a:t>
            </a:r>
          </a:p>
          <a:p>
            <a:pPr marL="457200" indent="-333375">
              <a:lnSpc>
                <a:spcPct val="115000"/>
              </a:lnSpc>
              <a:buClr>
                <a:srgbClr val="0D0D0D"/>
              </a:buClr>
              <a:buSzPts val="1600"/>
              <a:buAutoNum type="arabicPeriod" startAt="1"/>
              <a:defRPr sz="1600">
                <a:solidFill>
                  <a:srgbClr val="0D0D0D"/>
                </a:solidFill>
              </a:defRPr>
            </a:pPr>
            <a:r>
              <a:t>Bangkok, Thailand</a:t>
            </a:r>
          </a:p>
          <a:p>
            <a:pPr marL="457200" indent="-333375">
              <a:lnSpc>
                <a:spcPct val="115000"/>
              </a:lnSpc>
              <a:buClr>
                <a:srgbClr val="0D0D0D"/>
              </a:buClr>
              <a:buSzPts val="1600"/>
              <a:buAutoNum type="arabicPeriod" startAt="1"/>
              <a:defRPr sz="1600">
                <a:solidFill>
                  <a:srgbClr val="0D0D0D"/>
                </a:solidFill>
              </a:defRPr>
            </a:pPr>
            <a:r>
              <a:t>Manilla, Philippines</a:t>
            </a:r>
          </a:p>
          <a:p>
            <a:pPr marL="457200" indent="-333375">
              <a:lnSpc>
                <a:spcPct val="115000"/>
              </a:lnSpc>
              <a:buClr>
                <a:srgbClr val="0D0D0D"/>
              </a:buClr>
              <a:buSzPts val="1600"/>
              <a:buAutoNum type="arabicPeriod" startAt="1"/>
              <a:defRPr sz="1600">
                <a:solidFill>
                  <a:srgbClr val="0D0D0D"/>
                </a:solidFill>
              </a:defRPr>
            </a:pPr>
            <a:r>
              <a:t>South Korea: Seoul</a:t>
            </a:r>
          </a:p>
          <a:p>
            <a:pPr marL="457200" indent="-333375">
              <a:lnSpc>
                <a:spcPct val="115000"/>
              </a:lnSpc>
              <a:buClr>
                <a:srgbClr val="0D0D0D"/>
              </a:buClr>
              <a:buSzPts val="1600"/>
              <a:buAutoNum type="arabicPeriod" startAt="1"/>
              <a:defRPr sz="1600">
                <a:solidFill>
                  <a:srgbClr val="0D0D0D"/>
                </a:solidFill>
              </a:defRPr>
            </a:pPr>
            <a:r>
              <a:t>Dubai</a:t>
            </a:r>
          </a:p>
          <a:p>
            <a:pPr marL="457200" indent="-333375">
              <a:lnSpc>
                <a:spcPct val="115000"/>
              </a:lnSpc>
              <a:buClr>
                <a:srgbClr val="0D0D0D"/>
              </a:buClr>
              <a:buSzPts val="1600"/>
              <a:buAutoNum type="arabicPeriod" startAt="1"/>
              <a:defRPr sz="1600">
                <a:solidFill>
                  <a:srgbClr val="0D0D0D"/>
                </a:solidFill>
              </a:defRPr>
            </a:pPr>
            <a:r>
              <a:t>Qatar</a:t>
            </a:r>
          </a:p>
          <a:p>
            <a:pPr marL="457200" indent="-333375">
              <a:lnSpc>
                <a:spcPct val="115000"/>
              </a:lnSpc>
              <a:buClr>
                <a:srgbClr val="0D0D0D"/>
              </a:buClr>
              <a:buSzPts val="1600"/>
              <a:buAutoNum type="arabicPeriod" startAt="1"/>
              <a:defRPr sz="1600">
                <a:solidFill>
                  <a:srgbClr val="0D0D0D"/>
                </a:solidFill>
              </a:defRPr>
            </a:pPr>
            <a:r>
              <a:t>Abu Dhabi</a:t>
            </a:r>
          </a:p>
          <a:p>
            <a:pPr marL="457200" indent="-333375">
              <a:lnSpc>
                <a:spcPct val="115000"/>
              </a:lnSpc>
              <a:buClr>
                <a:srgbClr val="0D0D0D"/>
              </a:buClr>
              <a:buSzPts val="1600"/>
              <a:buAutoNum type="arabicPeriod" startAt="1"/>
              <a:defRPr sz="1600">
                <a:solidFill>
                  <a:srgbClr val="0D0D0D"/>
                </a:solidFill>
              </a:defRPr>
            </a:pPr>
            <a:r>
              <a:t>New Zealand: Auckland and Wellington</a:t>
            </a:r>
          </a:p>
          <a:p>
            <a:pPr marL="457200" indent="-333375">
              <a:lnSpc>
                <a:spcPct val="115000"/>
              </a:lnSpc>
              <a:buClr>
                <a:srgbClr val="0D0D0D"/>
              </a:buClr>
              <a:buSzPts val="1600"/>
              <a:buAutoNum type="arabicPeriod" startAt="1"/>
              <a:defRPr sz="1600">
                <a:solidFill>
                  <a:srgbClr val="0D0D0D"/>
                </a:solidFill>
              </a:defRPr>
            </a:pPr>
            <a:r>
              <a:t>Australia: Sydney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59;p3"/>
          <p:cNvSpPr txBox="1"/>
          <p:nvPr/>
        </p:nvSpPr>
        <p:spPr>
          <a:xfrm>
            <a:off x="1560100" y="309373"/>
            <a:ext cx="6096900" cy="1384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 algn="ctr">
              <a:defRPr sz="4200"/>
            </a:pPr>
            <a:r>
              <a:t>IEEE 802 LMSC Plenary </a:t>
            </a:r>
          </a:p>
          <a:p>
            <a:pPr algn="ctr">
              <a:defRPr sz="4200"/>
            </a:pPr>
            <a:r>
              <a:t>March 11-19, 2027</a:t>
            </a:r>
          </a:p>
        </p:txBody>
      </p:sp>
      <p:sp>
        <p:nvSpPr>
          <p:cNvPr id="99" name="Google Shape;60;p3"/>
          <p:cNvSpPr txBox="1"/>
          <p:nvPr/>
        </p:nvSpPr>
        <p:spPr>
          <a:xfrm>
            <a:off x="1111623" y="1960600"/>
            <a:ext cx="7070702" cy="2836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 algn="ctr">
              <a:lnSpc>
                <a:spcPct val="115000"/>
              </a:lnSpc>
              <a:defRPr b="1" sz="3500">
                <a:solidFill>
                  <a:srgbClr val="0D0D0D"/>
                </a:solidFill>
              </a:defRPr>
            </a:pPr>
            <a:r>
              <a:t>Top Four Recommendations</a:t>
            </a:r>
          </a:p>
          <a:p>
            <a:pPr algn="ctr">
              <a:lnSpc>
                <a:spcPct val="115000"/>
              </a:lnSpc>
              <a:defRPr sz="3200">
                <a:solidFill>
                  <a:srgbClr val="0D0D0D"/>
                </a:solidFill>
              </a:defRPr>
            </a:pPr>
            <a:r>
              <a:t>Singapore</a:t>
            </a:r>
          </a:p>
          <a:p>
            <a:pPr algn="ctr">
              <a:lnSpc>
                <a:spcPct val="115000"/>
              </a:lnSpc>
              <a:defRPr sz="3200">
                <a:solidFill>
                  <a:srgbClr val="0D0D0D"/>
                </a:solidFill>
              </a:defRPr>
            </a:pPr>
            <a:r>
              <a:t>Wellington, New Zealand</a:t>
            </a:r>
          </a:p>
          <a:p>
            <a:pPr algn="ctr">
              <a:lnSpc>
                <a:spcPct val="115000"/>
              </a:lnSpc>
              <a:defRPr sz="3200">
                <a:solidFill>
                  <a:srgbClr val="0D0D0D"/>
                </a:solidFill>
              </a:defRPr>
            </a:pPr>
            <a:r>
              <a:t>Osaka, Japan</a:t>
            </a:r>
          </a:p>
          <a:p>
            <a:pPr algn="ctr">
              <a:lnSpc>
                <a:spcPct val="115000"/>
              </a:lnSpc>
              <a:defRPr sz="3200">
                <a:solidFill>
                  <a:srgbClr val="0D0D0D"/>
                </a:solidFill>
              </a:defRPr>
            </a:pPr>
            <a:r>
              <a:t>Sydney, Australia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65;p4"/>
          <p:cNvSpPr txBox="1"/>
          <p:nvPr/>
        </p:nvSpPr>
        <p:spPr>
          <a:xfrm>
            <a:off x="270699" y="0"/>
            <a:ext cx="8662800" cy="1220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 algn="ctr">
              <a:lnSpc>
                <a:spcPct val="115000"/>
              </a:lnSpc>
              <a:defRPr sz="32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Singapore</a:t>
            </a:r>
          </a:p>
          <a:p>
            <a:pPr algn="ctr">
              <a:lnSpc>
                <a:spcPct val="115000"/>
              </a:lnSpc>
              <a:defRPr sz="32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Grand Copthorne Waterfront</a:t>
            </a:r>
          </a:p>
        </p:txBody>
      </p:sp>
      <p:sp>
        <p:nvSpPr>
          <p:cNvPr id="102" name="Google Shape;66;p4"/>
          <p:cNvSpPr txBox="1"/>
          <p:nvPr/>
        </p:nvSpPr>
        <p:spPr>
          <a:xfrm>
            <a:off x="134470" y="639286"/>
            <a:ext cx="8875202" cy="400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>
              <a:lnSpc>
                <a:spcPct val="115000"/>
              </a:lnSpc>
            </a:pPr>
            <a:endParaRPr b="1" sz="1500"/>
          </a:p>
          <a:p>
            <a:pPr>
              <a:lnSpc>
                <a:spcPct val="115000"/>
              </a:lnSpc>
            </a:pPr>
            <a:endParaRPr b="1" sz="1500"/>
          </a:p>
          <a:p>
            <a:pPr indent="127000">
              <a:lnSpc>
                <a:spcPct val="115000"/>
              </a:lnSpc>
            </a:pPr>
            <a:endParaRPr b="1" sz="1500"/>
          </a:p>
          <a:p>
            <a:pPr>
              <a:lnSpc>
                <a:spcPct val="115000"/>
              </a:lnSpc>
              <a:defRPr b="1"/>
            </a:pPr>
            <a:r>
              <a:t>Venue Type: </a:t>
            </a:r>
            <a:r>
              <a:rPr b="0"/>
              <a:t>Meeting Rooms and Guest Rooms</a:t>
            </a:r>
            <a:endParaRPr b="0"/>
          </a:p>
          <a:p>
            <a:pPr>
              <a:lnSpc>
                <a:spcPct val="115000"/>
              </a:lnSpc>
            </a:pPr>
          </a:p>
          <a:p>
            <a:pPr>
              <a:lnSpc>
                <a:spcPct val="115000"/>
              </a:lnSpc>
              <a:defRPr b="1"/>
            </a:pPr>
            <a:r>
              <a:t>Venue Description: </a:t>
            </a:r>
            <a:r>
              <a:rPr b="0"/>
              <a:t>Premier deluxe conference hotel and sister property, located on the Singapore River, near the Central Business District and along with multiple subway stations.</a:t>
            </a:r>
            <a:endParaRPr b="0"/>
          </a:p>
          <a:p>
            <a:pPr>
              <a:lnSpc>
                <a:spcPct val="115000"/>
              </a:lnSpc>
            </a:pPr>
          </a:p>
          <a:p>
            <a:pPr>
              <a:lnSpc>
                <a:spcPct val="115000"/>
              </a:lnSpc>
              <a:defRPr b="1"/>
            </a:pPr>
            <a:r>
              <a:t>Total</a:t>
            </a:r>
            <a:r>
              <a:rPr b="0"/>
              <a:t> </a:t>
            </a:r>
            <a:r>
              <a:t>Venue Expenses</a:t>
            </a:r>
            <a:r>
              <a:rPr b="0"/>
              <a:t>		$USD 893,621.58		$SGD 1,160,547.50</a:t>
            </a:r>
            <a:endParaRPr b="0"/>
          </a:p>
          <a:p>
            <a:pPr>
              <a:lnSpc>
                <a:spcPct val="115000"/>
              </a:lnSpc>
            </a:pPr>
            <a:r>
              <a:t>Per Attendee Cost			$USD 1,489.37		$SGD 1,934.25</a:t>
            </a:r>
          </a:p>
          <a:p>
            <a:pPr>
              <a:lnSpc>
                <a:spcPct val="115000"/>
              </a:lnSpc>
              <a:defRPr sz="1200"/>
            </a:pPr>
            <a:r>
              <a:t>(Based on 600 Attendees)</a:t>
            </a:r>
            <a:r>
              <a:rPr sz="1400"/>
              <a:t>		</a:t>
            </a:r>
            <a:endParaRPr sz="1400"/>
          </a:p>
          <a:p>
            <a:pPr>
              <a:lnSpc>
                <a:spcPct val="115000"/>
              </a:lnSpc>
            </a:pPr>
            <a:endParaRPr b="1" sz="600"/>
          </a:p>
          <a:p>
            <a:pPr>
              <a:lnSpc>
                <a:spcPct val="115000"/>
              </a:lnSpc>
              <a:defRPr b="1"/>
            </a:pPr>
            <a:r>
              <a:t>Incentives and Support	</a:t>
            </a:r>
            <a:r>
              <a:rPr b="0"/>
              <a:t>	</a:t>
            </a:r>
            <a:endParaRPr b="0"/>
          </a:p>
          <a:p>
            <a:pPr>
              <a:lnSpc>
                <a:spcPct val="115000"/>
              </a:lnSpc>
            </a:pPr>
            <a:r>
              <a:t>Singapore Tourism Board		$USD 77,000.00		$SGD 100,000.00</a:t>
            </a:r>
          </a:p>
          <a:p>
            <a:pPr>
              <a:lnSpc>
                <a:spcPct val="115000"/>
              </a:lnSpc>
            </a:pPr>
            <a:r>
              <a:t>		</a:t>
            </a:r>
          </a:p>
          <a:p>
            <a:pPr>
              <a:lnSpc>
                <a:spcPct val="115000"/>
              </a:lnSpc>
              <a:defRPr b="1"/>
            </a:pPr>
            <a:r>
              <a:t>Total Expenses - Incentives</a:t>
            </a:r>
            <a:r>
              <a:rPr b="0"/>
              <a:t>		$USD 816,621.58		$SGD 1,060,547.50</a:t>
            </a:r>
            <a:endParaRPr b="0"/>
          </a:p>
          <a:p>
            <a:pPr>
              <a:lnSpc>
                <a:spcPct val="115000"/>
              </a:lnSpc>
            </a:pPr>
            <a:r>
              <a:t>Per Attendee Cost			$USD 1,361.04		$SGD 1,767.58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71;p5"/>
          <p:cNvSpPr txBox="1"/>
          <p:nvPr/>
        </p:nvSpPr>
        <p:spPr>
          <a:xfrm>
            <a:off x="2160154" y="29912"/>
            <a:ext cx="4696804" cy="66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>
            <a:lvl1pPr algn="ctr">
              <a:lnSpc>
                <a:spcPct val="115000"/>
              </a:lnSpc>
              <a:defRPr sz="32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Singapore</a:t>
            </a:r>
          </a:p>
        </p:txBody>
      </p:sp>
      <p:sp>
        <p:nvSpPr>
          <p:cNvPr id="105" name="Google Shape;72;p5"/>
          <p:cNvSpPr txBox="1"/>
          <p:nvPr/>
        </p:nvSpPr>
        <p:spPr>
          <a:xfrm>
            <a:off x="125192" y="734799"/>
            <a:ext cx="9054301" cy="4430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 indent="127000">
              <a:lnSpc>
                <a:spcPct val="115000"/>
              </a:lnSpc>
              <a:defRPr b="1" sz="1200"/>
            </a:pPr>
            <a:r>
              <a:t>Meeting Room Space/Rental: </a:t>
            </a:r>
          </a:p>
          <a:p>
            <a:pPr indent="127000">
              <a:lnSpc>
                <a:spcPct val="115000"/>
              </a:lnSpc>
              <a:defRPr b="1" sz="1200"/>
            </a:pPr>
            <a:r>
              <a:t>	</a:t>
            </a:r>
            <a:r>
              <a:rPr b="0"/>
              <a:t>* Space: 33 meeting rooms (in the host hotel)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 indent="127000">
              <a:lnSpc>
                <a:spcPct val="115000"/>
              </a:lnSpc>
              <a:defRPr b="1" sz="1200"/>
            </a:pPr>
            <a:r>
              <a:t>AV Costs: </a:t>
            </a:r>
            <a:r>
              <a:rPr b="0"/>
              <a:t>basics AV, LCD, Screen, WM – each room</a:t>
            </a:r>
          </a:p>
          <a:p>
            <a:pPr indent="127000">
              <a:lnSpc>
                <a:spcPct val="115000"/>
              </a:lnSpc>
              <a:defRPr sz="1200"/>
            </a:pPr>
            <a:r>
              <a:t>*Additional AV to be supplied match current requirements at additional cost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 indent="127000">
              <a:lnSpc>
                <a:spcPct val="115000"/>
              </a:lnSpc>
              <a:defRPr b="1" sz="1200"/>
            </a:pPr>
            <a:r>
              <a:t>Network: </a:t>
            </a:r>
            <a:r>
              <a:rPr b="0"/>
              <a:t>1 GB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 indent="127000">
              <a:lnSpc>
                <a:spcPct val="115000"/>
              </a:lnSpc>
              <a:defRPr b="1" sz="1200"/>
            </a:pPr>
            <a:r>
              <a:t>Airport</a:t>
            </a:r>
            <a:r>
              <a:rPr b="0"/>
              <a:t>: located 30 minutes to the hotel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 indent="127000">
              <a:lnSpc>
                <a:spcPct val="115000"/>
              </a:lnSpc>
              <a:defRPr b="1" sz="1200"/>
            </a:pPr>
            <a:r>
              <a:t>Visas: </a:t>
            </a:r>
            <a:r>
              <a:rPr b="0"/>
              <a:t>currently, all countries, no restrictions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>
              <a:lnSpc>
                <a:spcPct val="115000"/>
              </a:lnSpc>
              <a:defRPr b="1" sz="1200"/>
            </a:pPr>
            <a:r>
              <a:t>Guest Room Rates: Grand Copthorne Waterfront (Host) and M Social and Copthorne Kings</a:t>
            </a:r>
          </a:p>
          <a:p>
            <a:pPr marL="457200" indent="-304800">
              <a:lnSpc>
                <a:spcPct val="115000"/>
              </a:lnSpc>
              <a:buClr>
                <a:srgbClr val="000000"/>
              </a:buClr>
              <a:buSzPts val="1200"/>
              <a:buFont typeface="Arial"/>
              <a:buChar char="•"/>
              <a:defRPr sz="1200"/>
            </a:pPr>
            <a:r>
              <a:t>Grand Copthorne Waterfront Grand Deluxe:  $255++ SGD - $200++ USD</a:t>
            </a:r>
          </a:p>
          <a:p>
            <a:pPr marL="457200" indent="-304800">
              <a:lnSpc>
                <a:spcPct val="115000"/>
              </a:lnSpc>
              <a:buClr>
                <a:srgbClr val="000000"/>
              </a:buClr>
              <a:buSzPts val="1200"/>
              <a:buFont typeface="Arial"/>
              <a:buChar char="•"/>
              <a:defRPr sz="1200"/>
            </a:pPr>
            <a:r>
              <a:t>Premier Room: $280++ SGD - $220++ USD</a:t>
            </a:r>
          </a:p>
          <a:p>
            <a:pPr marL="457200" indent="-304800">
              <a:lnSpc>
                <a:spcPct val="115000"/>
              </a:lnSpc>
              <a:buClr>
                <a:srgbClr val="000000"/>
              </a:buClr>
              <a:buSzPts val="1200"/>
              <a:buFont typeface="Arial"/>
              <a:buChar char="•"/>
              <a:defRPr sz="1200"/>
            </a:pPr>
            <a:r>
              <a:t>M Social (ROH): $220++ SGD - $175++ USD</a:t>
            </a:r>
          </a:p>
          <a:p>
            <a:pPr marL="412750" indent="-273050">
              <a:lnSpc>
                <a:spcPct val="115000"/>
              </a:lnSpc>
              <a:buClr>
                <a:srgbClr val="000000"/>
              </a:buClr>
              <a:buSzPts val="1200"/>
              <a:buFont typeface="Arial"/>
              <a:buChar char="•"/>
              <a:defRPr sz="1200"/>
            </a:pPr>
            <a:r>
              <a:t>Subject to 10% service charge &amp; 9% GST. Includes: Internet access &amp; daily buffet breakfast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 indent="127000">
              <a:lnSpc>
                <a:spcPct val="115000"/>
              </a:lnSpc>
              <a:defRPr b="1" sz="1200"/>
            </a:pPr>
            <a:r>
              <a:t>DDR (Day Delegate Rate</a:t>
            </a:r>
            <a:r>
              <a:rPr b="0"/>
              <a:t>): $155++ SGD/P-$122++ USD, includes: AM/PM Coffee Svs &amp; Lunch</a:t>
            </a:r>
          </a:p>
          <a:p>
            <a:pPr indent="127000">
              <a:lnSpc>
                <a:spcPct val="115000"/>
              </a:lnSpc>
              <a:defRPr sz="1200"/>
            </a:pPr>
            <a:r>
              <a:t>* Subject to 10% service charge &amp; 9% GST.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77;p6"/>
          <p:cNvSpPr txBox="1"/>
          <p:nvPr/>
        </p:nvSpPr>
        <p:spPr>
          <a:xfrm>
            <a:off x="2160154" y="29912"/>
            <a:ext cx="4696804" cy="66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>
            <a:lvl1pPr algn="ctr">
              <a:lnSpc>
                <a:spcPct val="115000"/>
              </a:lnSpc>
              <a:defRPr sz="32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Singapore</a:t>
            </a:r>
          </a:p>
        </p:txBody>
      </p:sp>
      <p:pic>
        <p:nvPicPr>
          <p:cNvPr id="108" name="Google Shape;79;p6" descr="Google Shape;79;p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4365" y="872008"/>
            <a:ext cx="6635271" cy="4064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84;g372768447dd_0_10"/>
          <p:cNvSpPr txBox="1"/>
          <p:nvPr/>
        </p:nvSpPr>
        <p:spPr>
          <a:xfrm>
            <a:off x="270699" y="0"/>
            <a:ext cx="8662800" cy="1273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 algn="ctr">
              <a:lnSpc>
                <a:spcPct val="115000"/>
              </a:lnSpc>
              <a:defRPr sz="30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Wellington New Zealand</a:t>
            </a:r>
          </a:p>
          <a:p>
            <a:pPr algn="ctr">
              <a:lnSpc>
                <a:spcPct val="115000"/>
              </a:lnSpc>
              <a:defRPr b="1" sz="1800"/>
            </a:pPr>
            <a:r>
              <a:t>Takina-Wellington Convention &amp; Exhibition Centre and </a:t>
            </a:r>
          </a:p>
          <a:p>
            <a:pPr algn="ctr">
              <a:lnSpc>
                <a:spcPct val="115000"/>
              </a:lnSpc>
              <a:defRPr b="1" sz="1800"/>
            </a:pPr>
            <a:r>
              <a:t>Museum of New Zealand Te Papa Tongarewa</a:t>
            </a:r>
          </a:p>
        </p:txBody>
      </p:sp>
      <p:sp>
        <p:nvSpPr>
          <p:cNvPr id="111" name="Google Shape;85;g372768447dd_0_10"/>
          <p:cNvSpPr txBox="1"/>
          <p:nvPr/>
        </p:nvSpPr>
        <p:spPr>
          <a:xfrm>
            <a:off x="134395" y="829787"/>
            <a:ext cx="8875202" cy="3668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>
              <a:lnSpc>
                <a:spcPct val="115000"/>
              </a:lnSpc>
            </a:pPr>
            <a:endParaRPr b="1" sz="1500"/>
          </a:p>
          <a:p>
            <a:pPr>
              <a:lnSpc>
                <a:spcPct val="115000"/>
              </a:lnSpc>
            </a:pPr>
            <a:endParaRPr b="1" sz="1500"/>
          </a:p>
          <a:p>
            <a:pPr>
              <a:lnSpc>
                <a:spcPct val="115000"/>
              </a:lnSpc>
              <a:defRPr b="1"/>
            </a:pPr>
            <a:r>
              <a:t>Venue Type: 	</a:t>
            </a:r>
            <a:r>
              <a:rPr b="0"/>
              <a:t>Meeting Rooms at Convention Centre and Museum </a:t>
            </a:r>
            <a:endParaRPr b="0"/>
          </a:p>
          <a:p>
            <a:pPr indent="1371600">
              <a:lnSpc>
                <a:spcPct val="115000"/>
              </a:lnSpc>
            </a:pPr>
            <a:r>
              <a:t>Guest Rooms at Nearby Hotels (Attendee Choice - No Room Block)</a:t>
            </a:r>
          </a:p>
          <a:p>
            <a:pPr>
              <a:lnSpc>
                <a:spcPct val="115000"/>
              </a:lnSpc>
            </a:pPr>
          </a:p>
          <a:p>
            <a:pPr>
              <a:lnSpc>
                <a:spcPct val="115000"/>
              </a:lnSpc>
              <a:defRPr b="1"/>
            </a:pPr>
            <a:r>
              <a:t>Total Venue Expenses</a:t>
            </a:r>
            <a:r>
              <a:rPr b="0"/>
              <a:t>		$USD 318,895.00	$NZD 540,500.00</a:t>
            </a:r>
            <a:endParaRPr b="0"/>
          </a:p>
          <a:p>
            <a:pPr>
              <a:lnSpc>
                <a:spcPct val="115000"/>
              </a:lnSpc>
            </a:pPr>
            <a:r>
              <a:t>Per Attendee Cost</a:t>
            </a:r>
          </a:p>
          <a:p>
            <a:pPr>
              <a:lnSpc>
                <a:spcPct val="115000"/>
              </a:lnSpc>
            </a:pPr>
            <a:r>
              <a:t>(Based on 600 Attendees)		$USD 531.49	$NZD 900.83</a:t>
            </a:r>
          </a:p>
          <a:p>
            <a:pPr>
              <a:lnSpc>
                <a:spcPct val="115000"/>
              </a:lnSpc>
            </a:pPr>
            <a:r>
              <a:t>		</a:t>
            </a:r>
          </a:p>
          <a:p>
            <a:pPr>
              <a:lnSpc>
                <a:spcPct val="115000"/>
              </a:lnSpc>
              <a:defRPr b="1"/>
            </a:pPr>
            <a:r>
              <a:t>Incentives and Support	</a:t>
            </a:r>
            <a:r>
              <a:rPr b="0"/>
              <a:t>	</a:t>
            </a:r>
            <a:endParaRPr b="0"/>
          </a:p>
          <a:p>
            <a:pPr>
              <a:lnSpc>
                <a:spcPct val="115000"/>
              </a:lnSpc>
            </a:pPr>
            <a:r>
              <a:t>Tourism New Zealand			$USD 62,540.00	$NZD 106,000.00</a:t>
            </a:r>
          </a:p>
          <a:p>
            <a:pPr>
              <a:lnSpc>
                <a:spcPct val="115000"/>
              </a:lnSpc>
            </a:pPr>
            <a:r>
              <a:t>		</a:t>
            </a:r>
          </a:p>
          <a:p>
            <a:pPr lvl="2">
              <a:lnSpc>
                <a:spcPct val="115000"/>
              </a:lnSpc>
              <a:defRPr b="1"/>
            </a:pPr>
            <a:r>
              <a:t>Total Expenses - Incentives                           </a:t>
            </a:r>
            <a:r>
              <a:rPr b="0"/>
              <a:t>$USD 256,355.00	$NZD  434,500.00</a:t>
            </a:r>
            <a:endParaRPr b="0"/>
          </a:p>
          <a:p>
            <a:pPr>
              <a:lnSpc>
                <a:spcPct val="115000"/>
              </a:lnSpc>
            </a:pPr>
            <a:r>
              <a:t>Per Attendee Cost			$USD 427.26	$NZD  724.17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90;p7"/>
          <p:cNvSpPr txBox="1"/>
          <p:nvPr/>
        </p:nvSpPr>
        <p:spPr>
          <a:xfrm>
            <a:off x="2187049" y="210649"/>
            <a:ext cx="5277003" cy="66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>
            <a:lvl1pPr>
              <a:lnSpc>
                <a:spcPct val="115000"/>
              </a:lnSpc>
              <a:defRPr sz="32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Wellington, New Zealand</a:t>
            </a:r>
          </a:p>
        </p:txBody>
      </p:sp>
      <p:sp>
        <p:nvSpPr>
          <p:cNvPr id="114" name="Google Shape;91;p7"/>
          <p:cNvSpPr txBox="1"/>
          <p:nvPr/>
        </p:nvSpPr>
        <p:spPr>
          <a:xfrm>
            <a:off x="206186" y="1023223"/>
            <a:ext cx="8894402" cy="294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>
              <a:lnSpc>
                <a:spcPct val="115000"/>
              </a:lnSpc>
              <a:defRPr b="1"/>
            </a:pPr>
            <a:r>
              <a:t>Destination/Location: </a:t>
            </a:r>
            <a:r>
              <a:rPr b="0"/>
              <a:t>Wellington, New Zealand</a:t>
            </a:r>
            <a:endParaRPr b="0"/>
          </a:p>
          <a:p>
            <a:pPr indent="127000">
              <a:lnSpc>
                <a:spcPct val="115000"/>
              </a:lnSpc>
            </a:pPr>
          </a:p>
          <a:p>
            <a:pPr>
              <a:lnSpc>
                <a:spcPct val="115000"/>
              </a:lnSpc>
              <a:defRPr b="1"/>
            </a:pPr>
            <a:r>
              <a:t>Venue Name: </a:t>
            </a:r>
            <a:r>
              <a:rPr b="0"/>
              <a:t>Takina-Wellington Convention &amp; Exhibition Centre and Museum of New Zealand Te Papa Tongarewa (across the street – 2 minutes)</a:t>
            </a:r>
            <a:endParaRPr b="0"/>
          </a:p>
          <a:p>
            <a:pPr indent="127000">
              <a:lnSpc>
                <a:spcPct val="115000"/>
              </a:lnSpc>
            </a:pPr>
          </a:p>
          <a:p>
            <a:pPr>
              <a:lnSpc>
                <a:spcPct val="115000"/>
              </a:lnSpc>
              <a:defRPr b="1"/>
            </a:pPr>
            <a:r>
              <a:t>Hotels: </a:t>
            </a:r>
            <a:r>
              <a:rPr b="0"/>
              <a:t>over 4000 hotel rooms available within 30 minutes of Centre</a:t>
            </a:r>
            <a:endParaRPr b="0"/>
          </a:p>
          <a:p>
            <a:pPr>
              <a:lnSpc>
                <a:spcPct val="115000"/>
              </a:lnSpc>
            </a:pPr>
            <a:r>
              <a:t>Guest Room Rates: between $190 NZD ($115 USD) to $350 NZD ($215 USD) </a:t>
            </a:r>
          </a:p>
          <a:p>
            <a:pPr indent="127000">
              <a:lnSpc>
                <a:spcPct val="115000"/>
              </a:lnSpc>
            </a:pPr>
            <a:r>
              <a:t>	- includes taxes and fees, but no breakfast</a:t>
            </a:r>
          </a:p>
          <a:p>
            <a:pPr indent="127000">
              <a:lnSpc>
                <a:spcPct val="115000"/>
              </a:lnSpc>
              <a:defRPr b="1"/>
            </a:pPr>
            <a:r>
              <a:t> </a:t>
            </a:r>
          </a:p>
          <a:p>
            <a:pPr>
              <a:lnSpc>
                <a:spcPct val="115000"/>
              </a:lnSpc>
              <a:defRPr b="1"/>
            </a:pPr>
            <a:r>
              <a:t>DDR (Day Delegate Rate): </a:t>
            </a:r>
            <a:r>
              <a:rPr b="0"/>
              <a:t>$80 NZD ($50 USD)</a:t>
            </a:r>
            <a:endParaRPr b="0"/>
          </a:p>
          <a:p>
            <a:pPr indent="127000">
              <a:lnSpc>
                <a:spcPct val="115000"/>
              </a:lnSpc>
            </a:pPr>
            <a:r>
              <a:t>	- AM/PM Breaks and lunch daily</a:t>
            </a:r>
          </a:p>
          <a:p>
            <a:pPr indent="127000">
              <a:lnSpc>
                <a:spcPct val="115000"/>
              </a:lnSpc>
            </a:pPr>
            <a:r>
              <a:t>	- includes NZ GST (15%)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96;p8"/>
          <p:cNvSpPr txBox="1"/>
          <p:nvPr/>
        </p:nvSpPr>
        <p:spPr>
          <a:xfrm>
            <a:off x="2169118" y="78137"/>
            <a:ext cx="5277003" cy="728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>
            <a:lvl1pPr>
              <a:lnSpc>
                <a:spcPct val="115000"/>
              </a:lnSpc>
              <a:defRPr sz="36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Wellington, New Zealand</a:t>
            </a:r>
          </a:p>
        </p:txBody>
      </p:sp>
      <p:sp>
        <p:nvSpPr>
          <p:cNvPr id="117" name="Google Shape;97;p8"/>
          <p:cNvSpPr txBox="1"/>
          <p:nvPr/>
        </p:nvSpPr>
        <p:spPr>
          <a:xfrm>
            <a:off x="206186" y="817037"/>
            <a:ext cx="8894402" cy="3406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 indent="127000">
              <a:lnSpc>
                <a:spcPct val="115000"/>
              </a:lnSpc>
              <a:defRPr b="1"/>
            </a:pPr>
            <a:r>
              <a:t>Meeting Room Rental: </a:t>
            </a:r>
            <a:r>
              <a:rPr b="0"/>
              <a:t>(both Venues)</a:t>
            </a:r>
            <a:endParaRPr b="0"/>
          </a:p>
          <a:p>
            <a:pPr indent="127000">
              <a:lnSpc>
                <a:spcPct val="115000"/>
              </a:lnSpc>
            </a:pPr>
            <a:r>
              <a:t>All space – $221,517 NZD = $132,894 USD inclusive</a:t>
            </a:r>
          </a:p>
          <a:p>
            <a:pPr indent="127000">
              <a:lnSpc>
                <a:spcPct val="115000"/>
              </a:lnSpc>
            </a:pPr>
          </a:p>
          <a:p>
            <a:pPr indent="127000">
              <a:lnSpc>
                <a:spcPct val="115000"/>
              </a:lnSpc>
              <a:defRPr b="1"/>
            </a:pPr>
            <a:r>
              <a:t>AV Costs: </a:t>
            </a:r>
            <a:r>
              <a:rPr b="0"/>
              <a:t>To be confirmed</a:t>
            </a:r>
            <a:endParaRPr b="0"/>
          </a:p>
          <a:p>
            <a:pPr indent="127000">
              <a:lnSpc>
                <a:spcPct val="115000"/>
              </a:lnSpc>
            </a:pPr>
          </a:p>
          <a:p>
            <a:pPr indent="127000">
              <a:lnSpc>
                <a:spcPct val="115000"/>
              </a:lnSpc>
              <a:defRPr b="1"/>
            </a:pPr>
            <a:r>
              <a:t>Network Costs:</a:t>
            </a:r>
            <a:r>
              <a:rPr b="0"/>
              <a:t> To be confirmed, Note: no charge to use or access existing infrastructure</a:t>
            </a:r>
            <a:endParaRPr b="0"/>
          </a:p>
          <a:p>
            <a:pPr indent="127000">
              <a:lnSpc>
                <a:spcPct val="115000"/>
              </a:lnSpc>
            </a:pPr>
          </a:p>
          <a:p>
            <a:pPr indent="127000">
              <a:lnSpc>
                <a:spcPct val="115000"/>
              </a:lnSpc>
              <a:defRPr b="1"/>
            </a:pPr>
            <a:r>
              <a:t>Airport: </a:t>
            </a:r>
            <a:r>
              <a:rPr b="0"/>
              <a:t>15 minutes to Centre</a:t>
            </a:r>
            <a:endParaRPr b="0"/>
          </a:p>
          <a:p>
            <a:pPr indent="127000">
              <a:lnSpc>
                <a:spcPct val="115000"/>
              </a:lnSpc>
            </a:pPr>
          </a:p>
          <a:p>
            <a:pPr indent="127000">
              <a:lnSpc>
                <a:spcPct val="115000"/>
              </a:lnSpc>
              <a:defRPr b="1"/>
            </a:pPr>
            <a:r>
              <a:t>Visas: </a:t>
            </a:r>
            <a:r>
              <a:rPr b="0"/>
              <a:t>New Zealand is Visa free for over 60+ countries.</a:t>
            </a:r>
            <a:endParaRPr b="0"/>
          </a:p>
          <a:p>
            <a:pPr indent="127000">
              <a:lnSpc>
                <a:spcPct val="115000"/>
              </a:lnSpc>
            </a:pPr>
          </a:p>
          <a:p>
            <a:pPr indent="127000">
              <a:lnSpc>
                <a:spcPct val="115000"/>
              </a:lnSpc>
              <a:defRPr b="1"/>
            </a:pPr>
            <a:r>
              <a:t>Financial Support: </a:t>
            </a:r>
            <a:r>
              <a:rPr b="0"/>
              <a:t>Maximum of $106,000 NZD = $64,247 USD</a:t>
            </a:r>
            <a:endParaRPr b="0"/>
          </a:p>
          <a:p>
            <a:pPr indent="127000">
              <a:lnSpc>
                <a:spcPct val="115000"/>
              </a:lnSpc>
            </a:pPr>
          </a:p>
          <a:p>
            <a:pPr indent="127000">
              <a:lnSpc>
                <a:spcPct val="115000"/>
              </a:lnSpc>
              <a:defRPr b="1"/>
            </a:pPr>
            <a:r>
              <a:t>Map (see next slide)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