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77"/>
  </p:notesMasterIdLst>
  <p:handoutMasterIdLst>
    <p:handoutMasterId r:id="rId278"/>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292" r:id="rId42"/>
    <p:sldId id="2738" r:id="rId43"/>
    <p:sldId id="2676" r:id="rId44"/>
    <p:sldId id="2685" r:id="rId45"/>
    <p:sldId id="2702" r:id="rId46"/>
    <p:sldId id="2682" r:id="rId47"/>
    <p:sldId id="2703" r:id="rId48"/>
    <p:sldId id="2716" r:id="rId49"/>
    <p:sldId id="2710" r:id="rId50"/>
    <p:sldId id="2718" r:id="rId51"/>
    <p:sldId id="2735" r:id="rId52"/>
    <p:sldId id="2739" r:id="rId53"/>
    <p:sldId id="2008" r:id="rId54"/>
    <p:sldId id="2291" r:id="rId55"/>
    <p:sldId id="2552" r:id="rId56"/>
    <p:sldId id="2700" r:id="rId57"/>
    <p:sldId id="2293" r:id="rId58"/>
    <p:sldId id="2354" r:id="rId59"/>
    <p:sldId id="2294" r:id="rId60"/>
    <p:sldId id="2719" r:id="rId61"/>
    <p:sldId id="2560" r:id="rId62"/>
    <p:sldId id="2627" r:id="rId63"/>
    <p:sldId id="2562" r:id="rId64"/>
    <p:sldId id="2622" r:id="rId65"/>
    <p:sldId id="2564" r:id="rId66"/>
    <p:sldId id="2466" r:id="rId67"/>
    <p:sldId id="2467" r:id="rId68"/>
    <p:sldId id="2728" r:id="rId69"/>
    <p:sldId id="2741" r:id="rId70"/>
    <p:sldId id="2730" r:id="rId71"/>
    <p:sldId id="2731" r:id="rId72"/>
    <p:sldId id="2740" r:id="rId73"/>
    <p:sldId id="2708" r:id="rId74"/>
    <p:sldId id="2736" r:id="rId75"/>
    <p:sldId id="2727" r:id="rId76"/>
    <p:sldId id="619" r:id="rId77"/>
    <p:sldId id="621" r:id="rId78"/>
    <p:sldId id="1561" r:id="rId79"/>
    <p:sldId id="1555" r:id="rId80"/>
    <p:sldId id="1601" r:id="rId81"/>
    <p:sldId id="1585" r:id="rId82"/>
    <p:sldId id="1586" r:id="rId83"/>
    <p:sldId id="1587" r:id="rId84"/>
    <p:sldId id="1588" r:id="rId85"/>
    <p:sldId id="1589" r:id="rId86"/>
    <p:sldId id="1590" r:id="rId87"/>
    <p:sldId id="1771" r:id="rId88"/>
    <p:sldId id="1772" r:id="rId89"/>
    <p:sldId id="1591" r:id="rId90"/>
    <p:sldId id="1592" r:id="rId91"/>
    <p:sldId id="1593" r:id="rId92"/>
    <p:sldId id="1594" r:id="rId93"/>
    <p:sldId id="1595" r:id="rId94"/>
    <p:sldId id="1596" r:id="rId95"/>
    <p:sldId id="1597" r:id="rId96"/>
    <p:sldId id="1598" r:id="rId97"/>
    <p:sldId id="1599" r:id="rId98"/>
    <p:sldId id="1600" r:id="rId99"/>
    <p:sldId id="1628" r:id="rId100"/>
    <p:sldId id="1638" r:id="rId101"/>
    <p:sldId id="1725" r:id="rId102"/>
    <p:sldId id="1726" r:id="rId103"/>
    <p:sldId id="1947" r:id="rId104"/>
    <p:sldId id="1975" r:id="rId105"/>
    <p:sldId id="1976" r:id="rId106"/>
    <p:sldId id="1977" r:id="rId107"/>
    <p:sldId id="2039" r:id="rId108"/>
    <p:sldId id="2060" r:id="rId109"/>
    <p:sldId id="2061" r:id="rId110"/>
    <p:sldId id="2097" r:id="rId111"/>
    <p:sldId id="2103" r:id="rId112"/>
    <p:sldId id="2063" r:id="rId113"/>
    <p:sldId id="2064" r:id="rId114"/>
    <p:sldId id="2065" r:id="rId115"/>
    <p:sldId id="2066" r:id="rId116"/>
    <p:sldId id="2067" r:id="rId117"/>
    <p:sldId id="2068" r:id="rId118"/>
    <p:sldId id="2069" r:id="rId119"/>
    <p:sldId id="2146" r:id="rId120"/>
    <p:sldId id="2147" r:id="rId121"/>
    <p:sldId id="2148" r:id="rId122"/>
    <p:sldId id="2158" r:id="rId123"/>
    <p:sldId id="2159" r:id="rId124"/>
    <p:sldId id="2157" r:id="rId125"/>
    <p:sldId id="2160" r:id="rId126"/>
    <p:sldId id="2216" r:id="rId127"/>
    <p:sldId id="2217" r:id="rId128"/>
    <p:sldId id="2219" r:id="rId129"/>
    <p:sldId id="2238" r:id="rId130"/>
    <p:sldId id="2239" r:id="rId131"/>
    <p:sldId id="2240" r:id="rId132"/>
    <p:sldId id="2242" r:id="rId133"/>
    <p:sldId id="2263" r:id="rId134"/>
    <p:sldId id="2276" r:id="rId135"/>
    <p:sldId id="2277" r:id="rId136"/>
    <p:sldId id="2278" r:id="rId137"/>
    <p:sldId id="2281" r:id="rId138"/>
    <p:sldId id="2282" r:id="rId139"/>
    <p:sldId id="2283" r:id="rId140"/>
    <p:sldId id="2284" r:id="rId141"/>
    <p:sldId id="2318" r:id="rId142"/>
    <p:sldId id="2329" r:id="rId143"/>
    <p:sldId id="2356" r:id="rId144"/>
    <p:sldId id="1701" r:id="rId145"/>
    <p:sldId id="1969" r:id="rId146"/>
    <p:sldId id="2112" r:id="rId147"/>
    <p:sldId id="1965" r:id="rId148"/>
    <p:sldId id="2114" r:id="rId149"/>
    <p:sldId id="1705" r:id="rId150"/>
    <p:sldId id="1706" r:id="rId151"/>
    <p:sldId id="1707" r:id="rId152"/>
    <p:sldId id="2113" r:id="rId153"/>
    <p:sldId id="2037" r:id="rId154"/>
    <p:sldId id="2431" r:id="rId155"/>
    <p:sldId id="2429" r:id="rId156"/>
    <p:sldId id="2436" r:id="rId157"/>
    <p:sldId id="1968" r:id="rId158"/>
    <p:sldId id="2104" r:id="rId159"/>
    <p:sldId id="2317" r:id="rId160"/>
    <p:sldId id="1967" r:id="rId161"/>
    <p:sldId id="2167" r:id="rId162"/>
    <p:sldId id="2351" r:id="rId163"/>
    <p:sldId id="2333" r:id="rId164"/>
    <p:sldId id="2335" r:id="rId165"/>
    <p:sldId id="2334" r:id="rId166"/>
    <p:sldId id="2352" r:id="rId167"/>
    <p:sldId id="2218" r:id="rId168"/>
    <p:sldId id="1945" r:id="rId169"/>
    <p:sldId id="2071" r:id="rId170"/>
    <p:sldId id="2036" r:id="rId171"/>
    <p:sldId id="2323" r:id="rId172"/>
    <p:sldId id="2353" r:id="rId173"/>
    <p:sldId id="2332" r:id="rId174"/>
    <p:sldId id="2437" r:id="rId175"/>
    <p:sldId id="2426" r:id="rId176"/>
    <p:sldId id="2427" r:id="rId177"/>
    <p:sldId id="2328" r:id="rId178"/>
    <p:sldId id="2563" r:id="rId179"/>
    <p:sldId id="2355" r:id="rId180"/>
    <p:sldId id="2461" r:id="rId181"/>
    <p:sldId id="2460" r:id="rId182"/>
    <p:sldId id="2463" r:id="rId183"/>
    <p:sldId id="2609" r:id="rId184"/>
    <p:sldId id="2481" r:id="rId185"/>
    <p:sldId id="2482" r:id="rId186"/>
    <p:sldId id="2485" r:id="rId187"/>
    <p:sldId id="2486" r:id="rId188"/>
    <p:sldId id="2644" r:id="rId189"/>
    <p:sldId id="2707" r:id="rId190"/>
    <p:sldId id="2464" r:id="rId191"/>
    <p:sldId id="2483" r:id="rId192"/>
    <p:sldId id="2672" r:id="rId193"/>
    <p:sldId id="2651" r:id="rId194"/>
    <p:sldId id="2489" r:id="rId195"/>
    <p:sldId id="2556" r:id="rId196"/>
    <p:sldId id="2653" r:id="rId197"/>
    <p:sldId id="2647" r:id="rId198"/>
    <p:sldId id="2657" r:id="rId199"/>
    <p:sldId id="2658" r:id="rId200"/>
    <p:sldId id="2660" r:id="rId201"/>
    <p:sldId id="2659" r:id="rId202"/>
    <p:sldId id="2621" r:id="rId203"/>
    <p:sldId id="2637" r:id="rId204"/>
    <p:sldId id="2638" r:id="rId205"/>
    <p:sldId id="2639" r:id="rId206"/>
    <p:sldId id="2640" r:id="rId207"/>
    <p:sldId id="2641" r:id="rId208"/>
    <p:sldId id="2642" r:id="rId209"/>
    <p:sldId id="2643" r:id="rId210"/>
    <p:sldId id="2661" r:id="rId211"/>
    <p:sldId id="2678" r:id="rId212"/>
    <p:sldId id="2679" r:id="rId213"/>
    <p:sldId id="2680" r:id="rId214"/>
    <p:sldId id="2663" r:id="rId215"/>
    <p:sldId id="2720" r:id="rId216"/>
    <p:sldId id="2721" r:id="rId217"/>
    <p:sldId id="1708" r:id="rId218"/>
    <p:sldId id="2524" r:id="rId219"/>
    <p:sldId id="2548" r:id="rId220"/>
    <p:sldId id="1709" r:id="rId221"/>
    <p:sldId id="1710" r:id="rId222"/>
    <p:sldId id="1790" r:id="rId223"/>
    <p:sldId id="2199" r:id="rId224"/>
    <p:sldId id="2319" r:id="rId225"/>
    <p:sldId id="2320" r:id="rId226"/>
    <p:sldId id="2321" r:id="rId227"/>
    <p:sldId id="2635" r:id="rId228"/>
    <p:sldId id="2665" r:id="rId229"/>
    <p:sldId id="2666" r:id="rId230"/>
    <p:sldId id="2667" r:id="rId231"/>
    <p:sldId id="2668" r:id="rId232"/>
    <p:sldId id="2674" r:id="rId233"/>
    <p:sldId id="2605" r:id="rId234"/>
    <p:sldId id="2711" r:id="rId235"/>
    <p:sldId id="2712" r:id="rId236"/>
    <p:sldId id="2713" r:id="rId237"/>
    <p:sldId id="2704" r:id="rId238"/>
    <p:sldId id="2705" r:id="rId239"/>
    <p:sldId id="2706" r:id="rId240"/>
    <p:sldId id="2717" r:id="rId241"/>
    <p:sldId id="2324" r:id="rId242"/>
    <p:sldId id="1375" r:id="rId243"/>
    <p:sldId id="2559" r:id="rId244"/>
    <p:sldId id="2623" r:id="rId245"/>
    <p:sldId id="2624" r:id="rId246"/>
    <p:sldId id="2625" r:id="rId247"/>
    <p:sldId id="2626" r:id="rId248"/>
    <p:sldId id="2570" r:id="rId249"/>
    <p:sldId id="2571" r:id="rId250"/>
    <p:sldId id="2572" r:id="rId251"/>
    <p:sldId id="2331" r:id="rId252"/>
    <p:sldId id="2724" r:id="rId253"/>
    <p:sldId id="2649" r:id="rId254"/>
    <p:sldId id="2722" r:id="rId255"/>
    <p:sldId id="2723" r:id="rId256"/>
    <p:sldId id="2709" r:id="rId257"/>
    <p:sldId id="2438" r:id="rId258"/>
    <p:sldId id="2611" r:id="rId259"/>
    <p:sldId id="2675" r:id="rId260"/>
    <p:sldId id="2612" r:id="rId261"/>
    <p:sldId id="2610" r:id="rId262"/>
    <p:sldId id="2648" r:id="rId263"/>
    <p:sldId id="2655" r:id="rId264"/>
    <p:sldId id="2561" r:id="rId265"/>
    <p:sldId id="2670" r:id="rId266"/>
    <p:sldId id="2671" r:id="rId267"/>
    <p:sldId id="2336" r:id="rId268"/>
    <p:sldId id="2732" r:id="rId269"/>
    <p:sldId id="2715" r:id="rId270"/>
    <p:sldId id="2714" r:id="rId271"/>
    <p:sldId id="2734" r:id="rId272"/>
    <p:sldId id="2725" r:id="rId273"/>
    <p:sldId id="2669" r:id="rId274"/>
    <p:sldId id="2733" r:id="rId275"/>
    <p:sldId id="2737" r:id="rId27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46" autoAdjust="0"/>
    <p:restoredTop sz="96582" autoAdjust="0"/>
  </p:normalViewPr>
  <p:slideViewPr>
    <p:cSldViewPr>
      <p:cViewPr varScale="1">
        <p:scale>
          <a:sx n="124" d="100"/>
          <a:sy n="124" d="100"/>
        </p:scale>
        <p:origin x="216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viewProps" Target="viewProp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theme" Target="theme/theme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tableStyles" Target="tableStyle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notesMaster" Target="notesMasters/notes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handoutMaster" Target="handoutMasters/handoutMaster1.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02441" y="8982075"/>
            <a:ext cx="131580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Peter Yee, NSA-CSD</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04264" y="8985250"/>
            <a:ext cx="177747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Peter Yee, NSA-CSD</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 added 4 Oct 2024: Despite multiple extensions on this PWI, support could not be found to move it forward. According to </a:t>
            </a:r>
            <a:r>
              <a:rPr lang="en-US" dirty="0">
                <a:effectLst/>
                <a:latin typeface="Arial" panose="020B0604020202020204" pitchFamily="34" charset="0"/>
              </a:rPr>
              <a:t>ISO/IEC JTC 1/SC 6/WG 1 N 435, the CM will be asked to cancel PWI 11912.</a:t>
            </a:r>
            <a:endParaRPr lang="en-US" dirty="0"/>
          </a:p>
        </p:txBody>
      </p:sp>
      <p:sp>
        <p:nvSpPr>
          <p:cNvPr id="4" name="Header Placeholder 3"/>
          <p:cNvSpPr>
            <a:spLocks noGrp="1"/>
          </p:cNvSpPr>
          <p:nvPr>
            <p:ph type="hdr" sz="quarter"/>
          </p:nvPr>
        </p:nvSpPr>
        <p:spPr/>
        <p:txBody>
          <a:bodyPr/>
          <a:lstStyle/>
          <a:p>
            <a:pPr>
              <a:defRPr/>
            </a:pPr>
            <a:r>
              <a:rPr lang="en-US"/>
              <a:t>doc.: IEEE 802.11-23/1344r03</a:t>
            </a:r>
            <a:endParaRPr lang="en-US" dirty="0"/>
          </a:p>
        </p:txBody>
      </p:sp>
      <p:sp>
        <p:nvSpPr>
          <p:cNvPr id="5" name="Date Placeholder 4"/>
          <p:cNvSpPr>
            <a:spLocks noGrp="1"/>
          </p:cNvSpPr>
          <p:nvPr>
            <p:ph type="dt" idx="1"/>
          </p:nvPr>
        </p:nvSpPr>
        <p:spPr/>
        <p:txBody>
          <a:bodyPr/>
          <a:lstStyle/>
          <a:p>
            <a:pPr>
              <a:defRPr/>
            </a:pPr>
            <a:r>
              <a:rPr lang="en-US"/>
              <a:t>September 2023</a:t>
            </a:r>
            <a:endParaRPr lang="en-US" dirty="0"/>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8D10512-F400-46E6-9813-0191A717DA9A}" type="slidenum">
              <a:rPr lang="en-US" smtClean="0"/>
              <a:pPr>
                <a:defRPr/>
              </a:pPr>
              <a:t>197</a:t>
            </a:fld>
            <a:endParaRPr lang="en-US"/>
          </a:p>
        </p:txBody>
      </p:sp>
    </p:spTree>
    <p:extLst>
      <p:ext uri="{BB962C8B-B14F-4D97-AF65-F5344CB8AC3E}">
        <p14:creationId xmlns:p14="http://schemas.microsoft.com/office/powerpoint/2010/main" val="40603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76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77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100452" y="6475413"/>
            <a:ext cx="144347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Peter Yee, NSA-CSD</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053546" y="363379"/>
            <a:ext cx="33919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802.ec-25/0182r02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708"/>
            <a:ext cx="15725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September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708aacda3a37d39d3f22b9b954c3cd8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5/ec-25-0161-00-JTC1-minutes-of-mixed-mode-meeting-in-july-2025.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5/ec-25-0161-00-JTC1-minutes-of-mixed-mode-meeting-in-july-2025.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3" Type="http://schemas.openxmlformats.org/officeDocument/2006/relationships/hyperlink" Target="https://www.iso.org/sites/directives/current/consolidated/index.html#_Toc165304999" TargetMode="External"/><Relationship Id="rId2" Type="http://schemas.openxmlformats.org/officeDocument/2006/relationships/hyperlink" Target="https://listserv.ieee.org/cgi-bin/wa?A2=STDS-802-LMSC;59a66728.25&amp;S=" TargetMode="Externa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3" Type="http://schemas.openxmlformats.org/officeDocument/2006/relationships/hyperlink" Target="https://mentor.ieee.org/802.11/dcn/24/11-24-1722-01-0jtc-proposed-letter-to-11ax-patent-holders.docx" TargetMode="External"/><Relationship Id="rId2" Type="http://schemas.openxmlformats.org/officeDocument/2006/relationships/hyperlink" Target="https://mentor.ieee.org/802.11/dcn/24/11-24-1721-00-0jtc-resolving-the-802-11ax-approval-blockage-in-iso.pptx"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cvent.me/NMqv0R"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ec/dcn/25/ec-25-0108-01-JTC1-ieee-802-process-for-interactions-with-iso-iec-jtc-1-sc-6.pptx" TargetMode="External"/><Relationship Id="rId2" Type="http://schemas.openxmlformats.org/officeDocument/2006/relationships/hyperlink" Target="https://mentor.ieee.org/802.11/dcn/15/11-15-1287-02-0jtc-ieee-802-process-for-interactions-with-iso-iec-jtc-1-sc-6-7.ppt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hyperlink" Target="https://standards.ieee.org/about/policies/opman/sect7/"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NSA-CSD</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2025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16 September 2025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11321132"/>
              </p:ext>
            </p:extLst>
          </p:nvPr>
        </p:nvGraphicFramePr>
        <p:xfrm>
          <a:off x="1724025" y="3026934"/>
          <a:ext cx="577215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Affiliation</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NSA-CSD</a:t>
                      </a: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7432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16 September 2025 in the PM2 slot in Waikoloa, US</a:t>
            </a:r>
          </a:p>
        </p:txBody>
      </p:sp>
      <p:sp>
        <p:nvSpPr>
          <p:cNvPr id="7" name="Footer Placeholder 5"/>
          <p:cNvSpPr>
            <a:spLocks noGrp="1"/>
          </p:cNvSpPr>
          <p:nvPr>
            <p:ph type="ftr" sz="quarter" idx="10"/>
          </p:nvPr>
        </p:nvSpPr>
        <p:spPr/>
        <p:txBody>
          <a:bodyPr/>
          <a:lstStyle/>
          <a:p>
            <a:pPr>
              <a:defRPr/>
            </a:pPr>
            <a:r>
              <a:rPr lang="en-US" dirty="0"/>
              <a:t>Peter Yee, NSA-CSD</a:t>
            </a:r>
          </a:p>
        </p:txBody>
      </p:sp>
      <p:sp>
        <p:nvSpPr>
          <p:cNvPr id="10" name="Rectangle 9"/>
          <p:cNvSpPr/>
          <p:nvPr/>
        </p:nvSpPr>
        <p:spPr bwMode="auto">
          <a:xfrm>
            <a:off x="685800" y="18288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16 September 2025</a:t>
            </a:r>
            <a:br>
              <a:rPr lang="en-US" sz="1600" b="1" dirty="0">
                <a:latin typeface="+mj-lt"/>
              </a:rPr>
            </a:br>
            <a:r>
              <a:rPr lang="en-US" sz="1600" b="1" dirty="0">
                <a:latin typeface="+mj-lt"/>
              </a:rPr>
              <a:t>@ 4:00 pm (HST)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2530" y="18288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b="0" i="0" u="none" strike="noStrike" dirty="0">
                <a:solidFill>
                  <a:srgbClr val="005E7D"/>
                </a:solidFill>
                <a:effectLst/>
                <a:latin typeface="Arial" panose="020B0604020202020204" pitchFamily="34" charset="0"/>
                <a:hlinkClick r:id="rId3" tooltip="https://ieeesa.webex.com/ieeesa/j.php?MTID=m708aacda3a37d39d3f22b9b954c3cd8c"/>
              </a:rPr>
              <a:t>https://ieeesa.webex.com/ieeesa/j.php?MTID=m708aacda3a37d39d3f22b9b954c3cd8c</a:t>
            </a:r>
            <a:endParaRPr lang="en-US" sz="1600" b="0" i="0" u="none" strike="noStrike" dirty="0">
              <a:solidFill>
                <a:srgbClr val="005E7D"/>
              </a:solidFill>
              <a:effectLst/>
              <a:latin typeface="Arial" panose="020B0604020202020204" pitchFamily="34" charset="0"/>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2339 833 9011</a:t>
            </a:r>
            <a:endParaRPr kumimoji="0" lang="en-US" sz="1600" i="0" u="none" strike="noStrike" cap="none" normalizeH="0" baseline="0" dirty="0">
              <a:ln>
                <a:noFill/>
              </a:ln>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password: </a:t>
            </a:r>
            <a:r>
              <a:rPr kumimoji="0" lang="en-US" sz="1600" i="0" u="none" strike="noStrike" cap="none" normalizeH="0" baseline="0" dirty="0">
                <a:ln>
                  <a:noFill/>
                </a:ln>
                <a:solidFill>
                  <a:srgbClr val="FF0000"/>
                </a:solidFill>
                <a:effectLst/>
                <a:latin typeface="+mj-lt"/>
              </a:rPr>
              <a:t>802lmsc</a:t>
            </a:r>
            <a:r>
              <a:rPr kumimoji="0" lang="en-US" sz="1600" i="0" u="none" strike="noStrike" cap="none" normalizeH="0" baseline="0" dirty="0">
                <a:ln>
                  <a:noFill/>
                </a:ln>
                <a:effectLst/>
                <a:latin typeface="+mj-lt"/>
              </a:rPr>
              <a:t> </a:t>
            </a:r>
            <a:r>
              <a:rPr lang="en-US" sz="1600" dirty="0">
                <a:latin typeface="+mj-lt"/>
              </a:rPr>
              <a:t>(not ‘jtc1’, ‘802jtc1’, or ‘wireless’, as it has been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the IEEE 802 JTC1 SC meeting in July 2025 (</a:t>
            </a:r>
            <a:r>
              <a:rPr lang="en-AU" dirty="0">
                <a:solidFill>
                  <a:srgbClr val="FF0000"/>
                </a:solidFill>
                <a:hlinkClick r:id="rId3"/>
              </a:rPr>
              <a:t>ec-25/0161r00</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110</a:t>
            </a:fld>
            <a:endParaRPr lang="en-US"/>
          </a:p>
        </p:txBody>
      </p:sp>
    </p:spTree>
    <p:extLst>
      <p:ext uri="{BB962C8B-B14F-4D97-AF65-F5344CB8AC3E}">
        <p14:creationId xmlns:p14="http://schemas.microsoft.com/office/powerpoint/2010/main" val="18392705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802.1Q-2014/Cor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802.1Q-2014/Cor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111</a:t>
            </a:fld>
            <a:endParaRPr lang="en-US"/>
          </a:p>
        </p:txBody>
      </p:sp>
    </p:spTree>
    <p:extLst>
      <p:ext uri="{BB962C8B-B14F-4D97-AF65-F5344CB8AC3E}">
        <p14:creationId xmlns:p14="http://schemas.microsoft.com/office/powerpoint/2010/main" val="36632216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117</a:t>
            </a:fld>
            <a:endParaRPr lang="en-US"/>
          </a:p>
        </p:txBody>
      </p:sp>
    </p:spTree>
    <p:extLst>
      <p:ext uri="{BB962C8B-B14F-4D97-AF65-F5344CB8AC3E}">
        <p14:creationId xmlns:p14="http://schemas.microsoft.com/office/powerpoint/2010/main" val="11689304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118</a:t>
            </a:fld>
            <a:endParaRPr lang="en-US"/>
          </a:p>
        </p:txBody>
      </p:sp>
    </p:spTree>
    <p:extLst>
      <p:ext uri="{BB962C8B-B14F-4D97-AF65-F5344CB8AC3E}">
        <p14:creationId xmlns:p14="http://schemas.microsoft.com/office/powerpoint/2010/main" val="23739555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119</a:t>
            </a:fld>
            <a:endParaRPr lang="en-US"/>
          </a:p>
        </p:txBody>
      </p:sp>
    </p:spTree>
    <p:extLst>
      <p:ext uri="{BB962C8B-B14F-4D97-AF65-F5344CB8AC3E}">
        <p14:creationId xmlns:p14="http://schemas.microsoft.com/office/powerpoint/2010/main" val="228463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16 September 2025, as documented on slide 11 of ec-25/0182r00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120</a:t>
            </a:fld>
            <a:endParaRPr lang="en-US"/>
          </a:p>
        </p:txBody>
      </p:sp>
    </p:spTree>
    <p:extLst>
      <p:ext uri="{BB962C8B-B14F-4D97-AF65-F5344CB8AC3E}">
        <p14:creationId xmlns:p14="http://schemas.microsoft.com/office/powerpoint/2010/main" val="16768620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122</a:t>
            </a:fld>
            <a:endParaRPr lang="en-US"/>
          </a:p>
        </p:txBody>
      </p:sp>
    </p:spTree>
    <p:extLst>
      <p:ext uri="{BB962C8B-B14F-4D97-AF65-F5344CB8AC3E}">
        <p14:creationId xmlns:p14="http://schemas.microsoft.com/office/powerpoint/2010/main" val="8368451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123</a:t>
            </a:fld>
            <a:endParaRPr lang="en-US"/>
          </a:p>
        </p:txBody>
      </p:sp>
    </p:spTree>
    <p:extLst>
      <p:ext uri="{BB962C8B-B14F-4D97-AF65-F5344CB8AC3E}">
        <p14:creationId xmlns:p14="http://schemas.microsoft.com/office/powerpoint/2010/main" val="28794734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124</a:t>
            </a:fld>
            <a:endParaRPr lang="en-US"/>
          </a:p>
        </p:txBody>
      </p:sp>
    </p:spTree>
    <p:extLst>
      <p:ext uri="{BB962C8B-B14F-4D97-AF65-F5344CB8AC3E}">
        <p14:creationId xmlns:p14="http://schemas.microsoft.com/office/powerpoint/2010/main" val="24268506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125</a:t>
            </a:fld>
            <a:endParaRPr lang="en-US"/>
          </a:p>
        </p:txBody>
      </p:sp>
    </p:spTree>
    <p:extLst>
      <p:ext uri="{BB962C8B-B14F-4D97-AF65-F5344CB8AC3E}">
        <p14:creationId xmlns:p14="http://schemas.microsoft.com/office/powerpoint/2010/main" val="14201883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126</a:t>
            </a:fld>
            <a:endParaRPr lang="en-US"/>
          </a:p>
        </p:txBody>
      </p:sp>
    </p:spTree>
    <p:extLst>
      <p:ext uri="{BB962C8B-B14F-4D97-AF65-F5344CB8AC3E}">
        <p14:creationId xmlns:p14="http://schemas.microsoft.com/office/powerpoint/2010/main" val="24251679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33676144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2025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mixed-mode meeting in July 2025, as documented in </a:t>
            </a:r>
            <a:r>
              <a:rPr lang="en-AU" i="1" dirty="0">
                <a:solidFill>
                  <a:srgbClr val="FF0000"/>
                </a:solidFill>
                <a:hlinkClick r:id="rId3"/>
              </a:rPr>
              <a:t>ec-25/0161r00</a:t>
            </a:r>
            <a:r>
              <a:rPr lang="en-AU" i="1" dirty="0"/>
              <a:t>.</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277085799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422320007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34058752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4006628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02925854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1530012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4138948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LMSC in July 2025</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participants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participants to contribute to liaisons and other documents relevant to the ISO/IEC JTC 1/SC 6 members</a:t>
            </a:r>
          </a:p>
          <a:p>
            <a:pPr lvl="1">
              <a:spcBef>
                <a:spcPts val="600"/>
              </a:spcBef>
            </a:pPr>
            <a:r>
              <a:rPr lang="en-AU" i="1" dirty="0"/>
              <a:t>Participation in the SC is open to all IEEE 802 participants</a:t>
            </a:r>
          </a:p>
          <a:p>
            <a:pPr marL="1588" lvl="1" indent="0">
              <a:buNone/>
            </a:pPr>
            <a:r>
              <a:rPr lang="en-AU" b="1" dirty="0"/>
              <a:t>… that were reaffirmed by the IEEE 802 LMSC in Mar 2014, July 2018, Nov 2020, July 2024, &amp; July 2025.</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7713177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14066224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87047836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5753137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2365210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4826055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425217684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315149627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87490177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63293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802.1/3/11/15/16/19/21/22 WGs</a:t>
            </a:r>
          </a:p>
          <a:p>
            <a:pPr lvl="2"/>
            <a:r>
              <a:rPr lang="en-AU" dirty="0"/>
              <a:t>IEEE 802.16/21/22 are now hibernating; all of their work is transferred to 802.15</a:t>
            </a:r>
          </a:p>
          <a:p>
            <a:pPr lvl="1"/>
            <a:r>
              <a:rPr lang="en-AU" dirty="0"/>
              <a:t>Note: as of March 2015, any drafts liaised to SC 6 will need a “permission statement” added to the front of the draft</a:t>
            </a:r>
          </a:p>
          <a:p>
            <a:pPr lvl="2"/>
            <a:r>
              <a:rPr lang="en-AU" dirty="0"/>
              <a:t>Please contact the program managers for each of the Working Groups</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27065229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1455639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420483707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5498353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83270670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311479235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70742308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52807937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3514831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Prior to the July 2025 plenary in Madrid, the IEEE 802 JTC1 SC Chair notified SC 6 of the approval of:</a:t>
            </a:r>
          </a:p>
          <a:p>
            <a:pPr lvl="2"/>
            <a:r>
              <a:rPr lang="en-US" dirty="0">
                <a:effectLst/>
                <a:latin typeface="Arial" panose="020B0604020202020204" pitchFamily="34" charset="0"/>
              </a:rPr>
              <a:t>IEEE 802.3 </a:t>
            </a:r>
            <a:r>
              <a:rPr lang="en-US" dirty="0"/>
              <a:t>Pin-Optimized PHY Interface Study Group</a:t>
            </a:r>
          </a:p>
          <a:p>
            <a:pPr lvl="2"/>
            <a:r>
              <a:rPr lang="en-US" dirty="0">
                <a:effectLst/>
                <a:latin typeface="Arial" panose="020B0604020202020204" pitchFamily="34" charset="0"/>
              </a:rPr>
              <a:t>IEEE 802.11 </a:t>
            </a:r>
            <a:r>
              <a:rPr lang="en-US" dirty="0"/>
              <a:t>Post-Quantum Cryptography (PQC) Study Group</a:t>
            </a:r>
          </a:p>
          <a:p>
            <a:pPr lvl="2"/>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73529566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01948644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386434475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20571891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0498211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22248121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146292715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72944023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8003847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054734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9096092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99963472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92438325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55252743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01100134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42973167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83338930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16926373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4994543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394495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111 standards through the PSDO adoption process, with 29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109278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58</a:t>
                      </a:r>
                    </a:p>
                  </a:txBody>
                  <a:tcPr/>
                </a:tc>
                <a:tc>
                  <a:txBody>
                    <a:bodyPr/>
                    <a:lstStyle/>
                    <a:p>
                      <a:pPr algn="ctr"/>
                      <a:r>
                        <a:rPr lang="en-US" dirty="0"/>
                        <a:t>10</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5</a:t>
                      </a:r>
                    </a:p>
                  </a:txBody>
                  <a:tcPr/>
                </a:tc>
                <a:tc>
                  <a:txBody>
                    <a:bodyPr/>
                    <a:lstStyle/>
                    <a:p>
                      <a:pPr algn="ctr"/>
                      <a:r>
                        <a:rPr lang="en-AU" dirty="0"/>
                        <a:t>6</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111</a:t>
                      </a:r>
                    </a:p>
                  </a:txBody>
                  <a:tcPr>
                    <a:lnT w="12700" cap="flat" cmpd="sng" algn="ctr">
                      <a:solidFill>
                        <a:schemeClr val="tx1"/>
                      </a:solidFill>
                      <a:prstDash val="solid"/>
                      <a:round/>
                      <a:headEnd type="none" w="med" len="med"/>
                      <a:tailEnd type="none" w="med" len="med"/>
                    </a:lnT>
                  </a:tcPr>
                </a:tc>
                <a:tc>
                  <a:txBody>
                    <a:bodyPr/>
                    <a:lstStyle/>
                    <a:p>
                      <a:pPr algn="ctr"/>
                      <a:r>
                        <a:rPr lang="en-US" b="1" dirty="0"/>
                        <a:t>30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85747003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84687464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8357677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183</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24812210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134313464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3952292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56175289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188</a:t>
            </a:fld>
            <a:endParaRPr lang="en-US"/>
          </a:p>
        </p:txBody>
      </p:sp>
    </p:spTree>
    <p:extLst>
      <p:ext uri="{BB962C8B-B14F-4D97-AF65-F5344CB8AC3E}">
        <p14:creationId xmlns:p14="http://schemas.microsoft.com/office/powerpoint/2010/main" val="325999687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189</a:t>
            </a:fld>
            <a:endParaRPr lang="en-US"/>
          </a:p>
        </p:txBody>
      </p:sp>
    </p:spTree>
    <p:extLst>
      <p:ext uri="{BB962C8B-B14F-4D97-AF65-F5344CB8AC3E}">
        <p14:creationId xmlns:p14="http://schemas.microsoft.com/office/powerpoint/2010/main" val="1230500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375548279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23423836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192</a:t>
            </a:fld>
            <a:endParaRPr lang="en-US"/>
          </a:p>
        </p:txBody>
      </p:sp>
    </p:spTree>
    <p:extLst>
      <p:ext uri="{BB962C8B-B14F-4D97-AF65-F5344CB8AC3E}">
        <p14:creationId xmlns:p14="http://schemas.microsoft.com/office/powerpoint/2010/main" val="18125879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193</a:t>
            </a:fld>
            <a:endParaRPr lang="en-US"/>
          </a:p>
        </p:txBody>
      </p:sp>
    </p:spTree>
    <p:extLst>
      <p:ext uri="{BB962C8B-B14F-4D97-AF65-F5344CB8AC3E}">
        <p14:creationId xmlns:p14="http://schemas.microsoft.com/office/powerpoint/2010/main" val="416592176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194</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195</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196</a:t>
            </a:fld>
            <a:endParaRPr lang="en-US"/>
          </a:p>
        </p:txBody>
      </p:sp>
    </p:spTree>
    <p:extLst>
      <p:ext uri="{BB962C8B-B14F-4D97-AF65-F5344CB8AC3E}">
        <p14:creationId xmlns:p14="http://schemas.microsoft.com/office/powerpoint/2010/main" val="91690267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197</a:t>
            </a:fld>
            <a:endParaRPr lang="en-US"/>
          </a:p>
        </p:txBody>
      </p:sp>
    </p:spTree>
    <p:extLst>
      <p:ext uri="{BB962C8B-B14F-4D97-AF65-F5344CB8AC3E}">
        <p14:creationId xmlns:p14="http://schemas.microsoft.com/office/powerpoint/2010/main" val="61132028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198</a:t>
            </a:fld>
            <a:endParaRPr lang="en-US"/>
          </a:p>
        </p:txBody>
      </p:sp>
    </p:spTree>
    <p:extLst>
      <p:ext uri="{BB962C8B-B14F-4D97-AF65-F5344CB8AC3E}">
        <p14:creationId xmlns:p14="http://schemas.microsoft.com/office/powerpoint/2010/main" val="221712824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199</a:t>
            </a:fld>
            <a:endParaRPr lang="en-US"/>
          </a:p>
        </p:txBody>
      </p:sp>
    </p:spTree>
    <p:extLst>
      <p:ext uri="{BB962C8B-B14F-4D97-AF65-F5344CB8AC3E}">
        <p14:creationId xmlns:p14="http://schemas.microsoft.com/office/powerpoint/2010/main" val="224319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IEEE 802 JTC1 SC meetings in September 2025</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200</a:t>
            </a:fld>
            <a:endParaRPr lang="en-US"/>
          </a:p>
        </p:txBody>
      </p:sp>
    </p:spTree>
    <p:extLst>
      <p:ext uri="{BB962C8B-B14F-4D97-AF65-F5344CB8AC3E}">
        <p14:creationId xmlns:p14="http://schemas.microsoft.com/office/powerpoint/2010/main" val="318475298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201</a:t>
            </a:fld>
            <a:endParaRPr lang="en-US"/>
          </a:p>
        </p:txBody>
      </p:sp>
    </p:spTree>
    <p:extLst>
      <p:ext uri="{BB962C8B-B14F-4D97-AF65-F5344CB8AC3E}">
        <p14:creationId xmlns:p14="http://schemas.microsoft.com/office/powerpoint/2010/main" val="317247213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202</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first </a:t>
            </a:r>
            <a:r>
              <a:rPr lang="en-US" sz="1400" dirty="0">
                <a:solidFill>
                  <a:srgbClr val="FF0000"/>
                </a:solidFill>
                <a:effectLst/>
                <a:latin typeface="+mj-lt"/>
                <a:ea typeface="Calibri" panose="020F0502020204030204" pitchFamily="34" charset="0"/>
              </a:rPr>
              <a:t>4 (tbc)</a:t>
            </a:r>
            <a:r>
              <a:rPr lang="en-US" sz="1400" dirty="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46155777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Increased-reach Ethernet optical subscriber access (Super-PON)</a:t>
            </a:r>
            <a:br>
              <a:rPr lang="en-US" dirty="0"/>
            </a:br>
            <a:r>
              <a:rPr lang="en-AU" dirty="0"/>
              <a:t>IEEE 802.3cs will probably be liaised </a:t>
            </a:r>
            <a:r>
              <a:rPr lang="en-AU" dirty="0">
                <a:latin typeface="+mj-lt"/>
                <a:ea typeface="Calibri" panose="020F0502020204030204" pitchFamily="34" charset="0"/>
              </a:rPr>
              <a:t>after IEEE 802.3-2022 has completed PSDO process</a:t>
            </a:r>
            <a:r>
              <a:rPr lang="en-AU" dirty="0"/>
              <a:t>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353490340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91990512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341449231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157485499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116221553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1386970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2187636"/>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76073971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53892516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211</a:t>
            </a:fld>
            <a:endParaRPr lang="en-US"/>
          </a:p>
        </p:txBody>
      </p:sp>
    </p:spTree>
    <p:extLst>
      <p:ext uri="{BB962C8B-B14F-4D97-AF65-F5344CB8AC3E}">
        <p14:creationId xmlns:p14="http://schemas.microsoft.com/office/powerpoint/2010/main" val="69223315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212</a:t>
            </a:fld>
            <a:endParaRPr lang="en-US"/>
          </a:p>
        </p:txBody>
      </p:sp>
    </p:spTree>
    <p:extLst>
      <p:ext uri="{BB962C8B-B14F-4D97-AF65-F5344CB8AC3E}">
        <p14:creationId xmlns:p14="http://schemas.microsoft.com/office/powerpoint/2010/main" val="213786215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213</a:t>
            </a:fld>
            <a:endParaRPr lang="en-US"/>
          </a:p>
        </p:txBody>
      </p:sp>
    </p:spTree>
    <p:extLst>
      <p:ext uri="{BB962C8B-B14F-4D97-AF65-F5344CB8AC3E}">
        <p14:creationId xmlns:p14="http://schemas.microsoft.com/office/powerpoint/2010/main" val="203465582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214</a:t>
            </a:fld>
            <a:endParaRPr lang="en-US"/>
          </a:p>
        </p:txBody>
      </p:sp>
    </p:spTree>
    <p:extLst>
      <p:ext uri="{BB962C8B-B14F-4D97-AF65-F5344CB8AC3E}">
        <p14:creationId xmlns:p14="http://schemas.microsoft.com/office/powerpoint/2010/main" val="420373410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215</a:t>
            </a:fld>
            <a:endParaRPr lang="en-US"/>
          </a:p>
        </p:txBody>
      </p:sp>
    </p:spTree>
    <p:extLst>
      <p:ext uri="{BB962C8B-B14F-4D97-AF65-F5344CB8AC3E}">
        <p14:creationId xmlns:p14="http://schemas.microsoft.com/office/powerpoint/2010/main" val="252321105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216</a:t>
            </a:fld>
            <a:endParaRPr lang="en-US"/>
          </a:p>
        </p:txBody>
      </p:sp>
    </p:spTree>
    <p:extLst>
      <p:ext uri="{BB962C8B-B14F-4D97-AF65-F5344CB8AC3E}">
        <p14:creationId xmlns:p14="http://schemas.microsoft.com/office/powerpoint/2010/main" val="291642419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407033072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218</a:t>
            </a:fld>
            <a:endParaRPr lang="en-US"/>
          </a:p>
        </p:txBody>
      </p:sp>
    </p:spTree>
    <p:extLst>
      <p:ext uri="{BB962C8B-B14F-4D97-AF65-F5344CB8AC3E}">
        <p14:creationId xmlns:p14="http://schemas.microsoft.com/office/powerpoint/2010/main" val="361495636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219</a:t>
            </a:fld>
            <a:endParaRPr lang="en-US"/>
          </a:p>
        </p:txBody>
      </p:sp>
    </p:spTree>
    <p:extLst>
      <p:ext uri="{BB962C8B-B14F-4D97-AF65-F5344CB8AC3E}">
        <p14:creationId xmlns:p14="http://schemas.microsoft.com/office/powerpoint/2010/main" val="1418131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890170"/>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2088480387"/>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407415672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254720545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340670160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205696729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258123754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149705697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213057099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205152521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221869609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4194546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2588192"/>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r h="291598">
                <a:tc>
                  <a:txBody>
                    <a:bodyPr/>
                    <a:lstStyle/>
                    <a:p>
                      <a:r>
                        <a:rPr lang="en-AU" sz="1600" dirty="0">
                          <a:latin typeface="+mj-lt"/>
                          <a:cs typeface="Arial" panose="020B0604020202020204" pitchFamily="34" charset="0"/>
                        </a:rPr>
                        <a:t>802.1Q</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115147" marR="115147"/>
                </a:tc>
                <a:extLst>
                  <a:ext uri="{0D108BD9-81ED-4DB2-BD59-A6C34878D82A}">
                    <a16:rowId xmlns:a16="http://schemas.microsoft.com/office/drawing/2014/main" val="936899684"/>
                  </a:ext>
                </a:extLst>
              </a:tr>
              <a:tr h="291598">
                <a:tc>
                  <a:txBody>
                    <a:bodyPr/>
                    <a:lstStyle/>
                    <a:p>
                      <a:r>
                        <a:rPr lang="en-AU" sz="1600" dirty="0">
                          <a:latin typeface="+mj-lt"/>
                          <a:cs typeface="Arial" panose="020B0604020202020204" pitchFamily="34" charset="0"/>
                        </a:rPr>
                        <a:t>802.1CS/Cor1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295526599"/>
                  </a:ext>
                </a:extLst>
              </a:tr>
              <a:tr h="291598">
                <a:tc>
                  <a:txBody>
                    <a:bodyPr/>
                    <a:lstStyle/>
                    <a:p>
                      <a:r>
                        <a:rPr lang="en-AU" sz="1600" dirty="0">
                          <a:latin typeface="+mj-lt"/>
                          <a:cs typeface="Arial" panose="020B0604020202020204" pitchFamily="34" charset="0"/>
                        </a:rPr>
                        <a:t>802.1Qcz</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753642783"/>
                  </a:ext>
                </a:extLst>
              </a:tr>
              <a:tr h="291598">
                <a:tc>
                  <a:txBody>
                    <a:bodyPr/>
                    <a:lstStyle/>
                    <a:p>
                      <a:r>
                        <a:rPr lang="en-AU" sz="1600" dirty="0">
                          <a:latin typeface="+mj-lt"/>
                          <a:cs typeface="Arial" panose="020B0604020202020204" pitchFamily="34" charset="0"/>
                        </a:rPr>
                        <a:t>802.1AEdk</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12068319"/>
                  </a:ext>
                </a:extLst>
              </a:tr>
              <a:tr h="291598">
                <a:tc>
                  <a:txBody>
                    <a:bodyPr/>
                    <a:lstStyle/>
                    <a:p>
                      <a:r>
                        <a:rPr lang="en-AU" sz="1600" dirty="0">
                          <a:latin typeface="+mj-lt"/>
                          <a:cs typeface="Arial" panose="020B0604020202020204" pitchFamily="34" charset="0"/>
                        </a:rPr>
                        <a:t>802f</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1452613077"/>
                  </a:ext>
                </a:extLst>
              </a:tr>
              <a:tr h="291598">
                <a:tc>
                  <a:txBody>
                    <a:bodyPr/>
                    <a:lstStyle/>
                    <a:p>
                      <a:r>
                        <a:rPr lang="en-AU" sz="1600" dirty="0">
                          <a:latin typeface="+mj-lt"/>
                          <a:cs typeface="Arial" panose="020B0604020202020204" pitchFamily="34" charset="0"/>
                        </a:rPr>
                        <a:t>802.1Qcw</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1184178645"/>
                  </a:ext>
                </a:extLst>
              </a:tr>
              <a:tr h="291598">
                <a:tc>
                  <a:txBody>
                    <a:bodyPr/>
                    <a:lstStyle/>
                    <a:p>
                      <a:r>
                        <a:rPr lang="en-AU" sz="1600" dirty="0">
                          <a:latin typeface="+mj-lt"/>
                          <a:cs typeface="Arial" panose="020B0604020202020204" pitchFamily="34" charset="0"/>
                        </a:rPr>
                        <a:t>802.1Qcj</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2344324883"/>
                  </a:ext>
                </a:extLst>
              </a:tr>
              <a:tr h="291598">
                <a:tc>
                  <a:txBody>
                    <a:bodyPr/>
                    <a:lstStyle/>
                    <a:p>
                      <a:r>
                        <a:rPr lang="en-AU" sz="1600" dirty="0">
                          <a:latin typeface="+mj-lt"/>
                          <a:cs typeface="Arial" panose="020B0604020202020204" pitchFamily="34" charset="0"/>
                        </a:rPr>
                        <a:t>802.1ASdr</a:t>
                      </a:r>
                    </a:p>
                  </a:txBody>
                  <a:tcPr marL="115147" marR="0"/>
                </a:tc>
                <a:tc>
                  <a:txBody>
                    <a:bodyPr/>
                    <a:lstStyle/>
                    <a:p>
                      <a:pPr algn="ctr"/>
                      <a:r>
                        <a:rPr lang="en-AU" sz="1600" b="0" kern="1200" dirty="0">
                          <a:solidFill>
                            <a:srgbClr val="00B050"/>
                          </a:solidFill>
                          <a:latin typeface="+mn-lt"/>
                          <a:ea typeface="+mn-ea"/>
                          <a:cs typeface="+mn-cs"/>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7128288"/>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388500732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210797208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250129115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237</a:t>
            </a:fld>
            <a:endParaRPr lang="en-US"/>
          </a:p>
        </p:txBody>
      </p:sp>
    </p:spTree>
    <p:extLst>
      <p:ext uri="{BB962C8B-B14F-4D97-AF65-F5344CB8AC3E}">
        <p14:creationId xmlns:p14="http://schemas.microsoft.com/office/powerpoint/2010/main" val="428847874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238</a:t>
            </a:fld>
            <a:endParaRPr lang="en-US"/>
          </a:p>
        </p:txBody>
      </p:sp>
    </p:spTree>
    <p:extLst>
      <p:ext uri="{BB962C8B-B14F-4D97-AF65-F5344CB8AC3E}">
        <p14:creationId xmlns:p14="http://schemas.microsoft.com/office/powerpoint/2010/main" val="356848858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239</a:t>
            </a:fld>
            <a:endParaRPr lang="en-US"/>
          </a:p>
        </p:txBody>
      </p:sp>
    </p:spTree>
    <p:extLst>
      <p:ext uri="{BB962C8B-B14F-4D97-AF65-F5344CB8AC3E}">
        <p14:creationId xmlns:p14="http://schemas.microsoft.com/office/powerpoint/2010/main" val="2505468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240</a:t>
            </a:fld>
            <a:endParaRPr lang="en-US"/>
          </a:p>
        </p:txBody>
      </p:sp>
    </p:spTree>
    <p:extLst>
      <p:ext uri="{BB962C8B-B14F-4D97-AF65-F5344CB8AC3E}">
        <p14:creationId xmlns:p14="http://schemas.microsoft.com/office/powerpoint/2010/main" val="332983174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241</a:t>
            </a:fld>
            <a:endParaRPr lang="en-US"/>
          </a:p>
        </p:txBody>
      </p:sp>
    </p:spTree>
    <p:extLst>
      <p:ext uri="{BB962C8B-B14F-4D97-AF65-F5344CB8AC3E}">
        <p14:creationId xmlns:p14="http://schemas.microsoft.com/office/powerpoint/2010/main" val="255291593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242</a:t>
            </a:fld>
            <a:endParaRPr lang="en-US"/>
          </a:p>
        </p:txBody>
      </p:sp>
    </p:spTree>
    <p:extLst>
      <p:ext uri="{BB962C8B-B14F-4D97-AF65-F5344CB8AC3E}">
        <p14:creationId xmlns:p14="http://schemas.microsoft.com/office/powerpoint/2010/main" val="58838219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32308816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88193495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155510509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246</a:t>
            </a:fld>
            <a:endParaRPr lang="en-US"/>
          </a:p>
        </p:txBody>
      </p:sp>
    </p:spTree>
    <p:extLst>
      <p:ext uri="{BB962C8B-B14F-4D97-AF65-F5344CB8AC3E}">
        <p14:creationId xmlns:p14="http://schemas.microsoft.com/office/powerpoint/2010/main" val="67975424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247</a:t>
            </a:fld>
            <a:endParaRPr lang="en-US"/>
          </a:p>
        </p:txBody>
      </p:sp>
    </p:spTree>
    <p:extLst>
      <p:ext uri="{BB962C8B-B14F-4D97-AF65-F5344CB8AC3E}">
        <p14:creationId xmlns:p14="http://schemas.microsoft.com/office/powerpoint/2010/main" val="41804367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248</a:t>
            </a:fld>
            <a:endParaRPr lang="en-US"/>
          </a:p>
        </p:txBody>
      </p:sp>
    </p:spTree>
    <p:extLst>
      <p:ext uri="{BB962C8B-B14F-4D97-AF65-F5344CB8AC3E}">
        <p14:creationId xmlns:p14="http://schemas.microsoft.com/office/powerpoint/2010/main" val="173965257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249</a:t>
            </a:fld>
            <a:endParaRPr lang="en-US"/>
          </a:p>
        </p:txBody>
      </p:sp>
    </p:spTree>
    <p:extLst>
      <p:ext uri="{BB962C8B-B14F-4D97-AF65-F5344CB8AC3E}">
        <p14:creationId xmlns:p14="http://schemas.microsoft.com/office/powerpoint/2010/main" val="3156261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250</a:t>
            </a:fld>
            <a:endParaRPr lang="en-US"/>
          </a:p>
        </p:txBody>
      </p:sp>
    </p:spTree>
    <p:extLst>
      <p:ext uri="{BB962C8B-B14F-4D97-AF65-F5344CB8AC3E}">
        <p14:creationId xmlns:p14="http://schemas.microsoft.com/office/powerpoint/2010/main" val="127941327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rgbClr val="00B050"/>
                </a:solidFill>
              </a:rPr>
              <a:t>passed</a:t>
            </a:r>
            <a:r>
              <a:rPr lang="en-AU" dirty="0">
                <a:solidFill>
                  <a:schemeClr val="accent2"/>
                </a:solidFill>
              </a:rPr>
              <a:t>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a:p>
            <a:pPr>
              <a:buFont typeface="Arial" panose="020B0604020202020204" pitchFamily="34" charset="0"/>
              <a:buChar char="•"/>
            </a:pPr>
            <a:r>
              <a:rPr lang="en-AU" b="0" dirty="0"/>
              <a:t>(Aug 2024) Published as ISO/IEC/IEEE 8802-1Q2024</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251</a:t>
            </a:fld>
            <a:endParaRPr lang="en-US" dirty="0"/>
          </a:p>
        </p:txBody>
      </p:sp>
    </p:spTree>
    <p:extLst>
      <p:ext uri="{BB962C8B-B14F-4D97-AF65-F5344CB8AC3E}">
        <p14:creationId xmlns:p14="http://schemas.microsoft.com/office/powerpoint/2010/main" val="405200307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252</a:t>
            </a:fld>
            <a:endParaRPr lang="en-US"/>
          </a:p>
        </p:txBody>
      </p:sp>
    </p:spTree>
    <p:extLst>
      <p:ext uri="{BB962C8B-B14F-4D97-AF65-F5344CB8AC3E}">
        <p14:creationId xmlns:p14="http://schemas.microsoft.com/office/powerpoint/2010/main" val="60595007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was an election SC plenary for a new JTC 1/SC 6 Chair during the October 2024 plenary.</a:t>
            </a:r>
          </a:p>
          <a:p>
            <a:pPr lvl="1"/>
            <a:r>
              <a:rPr lang="en-AU" dirty="0"/>
              <a:t>South Korea nominated </a:t>
            </a:r>
            <a:r>
              <a:rPr lang="en-US" dirty="0">
                <a:effectLst/>
                <a:latin typeface="Arial" panose="020B0604020202020204" pitchFamily="34" charset="0"/>
              </a:rPr>
              <a:t>Dr. Shin-gak Kang for the position and he was elected to replace longtime chair </a:t>
            </a:r>
            <a:r>
              <a:rPr lang="en-US" dirty="0"/>
              <a:t>Dr. Hyun Kook </a:t>
            </a:r>
            <a:r>
              <a:rPr lang="en-US" dirty="0" err="1"/>
              <a:t>Kahng</a:t>
            </a:r>
            <a:r>
              <a:rPr lang="en-US" dirty="0"/>
              <a:t>.</a:t>
            </a:r>
            <a:endParaRPr lang="en-US" dirty="0">
              <a:effectLst/>
              <a:latin typeface="Arial" panose="020B0604020202020204" pitchFamily="34" charset="0"/>
            </a:endParaRPr>
          </a:p>
          <a:p>
            <a:pPr lvl="1"/>
            <a:r>
              <a:rPr lang="en-US" dirty="0">
                <a:latin typeface="Arial" panose="020B0604020202020204" pitchFamily="34" charset="0"/>
              </a:rPr>
              <a:t>Kang is currently the convenor of JTC 1/SC 6/WG 7 and has been so for 20 years. He will retain this position as well.</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253</a:t>
            </a:fld>
            <a:endParaRPr lang="en-US"/>
          </a:p>
        </p:txBody>
      </p:sp>
    </p:spTree>
    <p:extLst>
      <p:ext uri="{BB962C8B-B14F-4D97-AF65-F5344CB8AC3E}">
        <p14:creationId xmlns:p14="http://schemas.microsoft.com/office/powerpoint/2010/main" val="50359483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254</a:t>
            </a:fld>
            <a:endParaRPr lang="en-US"/>
          </a:p>
        </p:txBody>
      </p:sp>
    </p:spTree>
    <p:extLst>
      <p:ext uri="{BB962C8B-B14F-4D97-AF65-F5344CB8AC3E}">
        <p14:creationId xmlns:p14="http://schemas.microsoft.com/office/powerpoint/2010/main" val="427126964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255</a:t>
            </a:fld>
            <a:endParaRPr lang="en-US"/>
          </a:p>
        </p:txBody>
      </p:sp>
    </p:spTree>
    <p:extLst>
      <p:ext uri="{BB962C8B-B14F-4D97-AF65-F5344CB8AC3E}">
        <p14:creationId xmlns:p14="http://schemas.microsoft.com/office/powerpoint/2010/main" val="202958622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256</a:t>
            </a:fld>
            <a:endParaRPr lang="en-US"/>
          </a:p>
        </p:txBody>
      </p:sp>
    </p:spTree>
    <p:extLst>
      <p:ext uri="{BB962C8B-B14F-4D97-AF65-F5344CB8AC3E}">
        <p14:creationId xmlns:p14="http://schemas.microsoft.com/office/powerpoint/2010/main" val="42361288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rgbClr val="00B050"/>
                </a:solidFill>
              </a:rPr>
              <a:t>passed</a:t>
            </a:r>
            <a:endParaRPr lang="en-AU" dirty="0">
              <a:solidFill>
                <a:schemeClr val="accent2"/>
              </a:solidFill>
            </a:endParaRPr>
          </a:p>
          <a:p>
            <a:pPr marL="234950" indent="-234950">
              <a:buFont typeface="Arial" panose="020B0604020202020204" pitchFamily="34" charset="0"/>
              <a:buChar char="•"/>
            </a:pPr>
            <a:r>
              <a:rPr lang="en-AU" b="0" dirty="0"/>
              <a:t>Ballot opened 8 May 2024; closed 25 September 2024</a:t>
            </a:r>
          </a:p>
          <a:p>
            <a:pPr marL="234950" indent="-234950">
              <a:buFont typeface="Arial" panose="020B0604020202020204" pitchFamily="34" charset="0"/>
              <a:buChar char="•"/>
            </a:pPr>
            <a:r>
              <a:rPr lang="en-AU" b="0" dirty="0"/>
              <a:t>Vote was 10/0/8 (Y/N/A) with 1 comment from the China NB (which otherwise abstained)</a:t>
            </a:r>
          </a:p>
          <a:p>
            <a:pPr marL="234950" indent="-234950">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18412)</a:t>
            </a:r>
            <a:endParaRPr lang="en-AU" b="0" dirty="0"/>
          </a:p>
          <a:p>
            <a:pPr marL="234950" indent="-234950">
              <a:buFont typeface="Arial" panose="020B0604020202020204" pitchFamily="34" charset="0"/>
              <a:buChar char="•"/>
            </a:pPr>
            <a:r>
              <a:rPr lang="en-AU" b="0" dirty="0"/>
              <a:t>(Nov 2024) To be published as ISO/IEC/IEEE 8802-1Q:2024/</a:t>
            </a:r>
            <a:r>
              <a:rPr lang="en-AU" b="0" dirty="0" err="1"/>
              <a:t>Amd</a:t>
            </a:r>
            <a:r>
              <a:rPr lang="en-AU" b="0" dirty="0"/>
              <a:t> 35</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257</a:t>
            </a:fld>
            <a:endParaRPr lang="en-US" dirty="0"/>
          </a:p>
        </p:txBody>
      </p:sp>
    </p:spTree>
    <p:extLst>
      <p:ext uri="{BB962C8B-B14F-4D97-AF65-F5344CB8AC3E}">
        <p14:creationId xmlns:p14="http://schemas.microsoft.com/office/powerpoint/2010/main" val="201046299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25 September 24 with a comment from the China NB</a:t>
            </a:r>
          </a:p>
          <a:p>
            <a:pPr>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18414)</a:t>
            </a:r>
            <a:endParaRPr lang="en-AU" b="0" dirty="0"/>
          </a:p>
          <a:p>
            <a:pPr>
              <a:buFont typeface="Arial" panose="020B0604020202020204" pitchFamily="34" charset="0"/>
              <a:buChar char="•"/>
            </a:pPr>
            <a:r>
              <a:rPr lang="en-AU" b="0" dirty="0"/>
              <a:t>(Nov 2024) To be published as ISO/IEC/IEEE 8802-1AE:2020/</a:t>
            </a:r>
            <a:r>
              <a:rPr lang="en-AU" b="0" dirty="0" err="1"/>
              <a:t>Amd</a:t>
            </a:r>
            <a:r>
              <a:rPr lang="en-AU" b="0" dirty="0"/>
              <a:t> 4</a:t>
            </a:r>
          </a:p>
          <a:p>
            <a:pPr>
              <a:buFont typeface="Arial" panose="020B0604020202020204" pitchFamily="34" charset="0"/>
              <a:buChar char="•"/>
            </a:pP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258</a:t>
            </a:fld>
            <a:endParaRPr lang="en-US"/>
          </a:p>
        </p:txBody>
      </p:sp>
    </p:spTree>
    <p:extLst>
      <p:ext uri="{BB962C8B-B14F-4D97-AF65-F5344CB8AC3E}">
        <p14:creationId xmlns:p14="http://schemas.microsoft.com/office/powerpoint/2010/main" val="359282624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Link-local Registration Protocol</a:t>
            </a:r>
            <a:br>
              <a:rPr lang="en-US" dirty="0">
                <a:solidFill>
                  <a:schemeClr val="accent2"/>
                </a:solidFill>
              </a:rPr>
            </a:br>
            <a:r>
              <a:rPr lang="en-AU" dirty="0"/>
              <a:t>IEEE 802.1CS-2020/Cor-1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259</a:t>
            </a:fld>
            <a:endParaRPr lang="en-US"/>
          </a:p>
        </p:txBody>
      </p:sp>
    </p:spTree>
    <p:extLst>
      <p:ext uri="{BB962C8B-B14F-4D97-AF65-F5344CB8AC3E}">
        <p14:creationId xmlns:p14="http://schemas.microsoft.com/office/powerpoint/2010/main" val="1386606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latin typeface="Arial" panose="020B0604020202020204" pitchFamily="34" charset="0"/>
              </a:rPr>
              <a:t>(Feb 2025) Passed 7-0-11 with no comments and now published</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260</a:t>
            </a:fld>
            <a:endParaRPr lang="en-US"/>
          </a:p>
        </p:txBody>
      </p:sp>
    </p:spTree>
    <p:extLst>
      <p:ext uri="{BB962C8B-B14F-4D97-AF65-F5344CB8AC3E}">
        <p14:creationId xmlns:p14="http://schemas.microsoft.com/office/powerpoint/2010/main" val="188370356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rgbClr val="00B050"/>
                </a:solidFill>
              </a:rPr>
              <a:t>passed</a:t>
            </a:r>
            <a:r>
              <a:rPr lang="en-AU" dirty="0">
                <a:solidFill>
                  <a:schemeClr val="accent2"/>
                </a:solidFill>
              </a:rPr>
              <a:t> 12 Feb 2025</a:t>
            </a:r>
          </a:p>
          <a:p>
            <a:pPr marL="173038" indent="-173038">
              <a:buFont typeface="Arial" panose="020B0604020202020204" pitchFamily="34" charset="0"/>
              <a:buChar char="•"/>
            </a:pPr>
            <a:r>
              <a:rPr lang="en-AU" b="0" dirty="0"/>
              <a:t>With IEEE 802.1Q-REV-2022 FDIS passed, ballot initiated 25 Sep 2024</a:t>
            </a:r>
          </a:p>
          <a:p>
            <a:pPr marL="173038" indent="-173038">
              <a:buFont typeface="Arial" panose="020B0604020202020204" pitchFamily="34" charset="0"/>
              <a:buChar char="•"/>
            </a:pPr>
            <a:r>
              <a:rPr lang="en-AU" b="0" dirty="0"/>
              <a:t>Passed 10-0-8 on 12 Feb 2025 with no comments and now published</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261</a:t>
            </a:fld>
            <a:endParaRPr lang="en-US"/>
          </a:p>
        </p:txBody>
      </p:sp>
    </p:spTree>
    <p:extLst>
      <p:ext uri="{BB962C8B-B14F-4D97-AF65-F5344CB8AC3E}">
        <p14:creationId xmlns:p14="http://schemas.microsoft.com/office/powerpoint/2010/main" val="23854367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(Oct 2024) FDIS ballot initiated</a:t>
            </a:r>
          </a:p>
          <a:p>
            <a:pPr marL="173038" indent="-173038">
              <a:buFont typeface="Arial" panose="020B0604020202020204" pitchFamily="34" charset="0"/>
              <a:buChar char="•"/>
            </a:pPr>
            <a:r>
              <a:rPr lang="en-AU" b="0" dirty="0"/>
              <a:t>(3 Mar 2024) Passed 8-0-10 with no comments</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262</a:t>
            </a:fld>
            <a:endParaRPr lang="en-US"/>
          </a:p>
        </p:txBody>
      </p:sp>
    </p:spTree>
    <p:extLst>
      <p:ext uri="{BB962C8B-B14F-4D97-AF65-F5344CB8AC3E}">
        <p14:creationId xmlns:p14="http://schemas.microsoft.com/office/powerpoint/2010/main" val="53245091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rgbClr val="00B050"/>
                </a:solidFill>
              </a:rPr>
              <a:t>passed</a:t>
            </a:r>
            <a:r>
              <a:rPr lang="en-AU" dirty="0">
                <a:solidFill>
                  <a:schemeClr val="accent2"/>
                </a:solidFill>
              </a:rPr>
              <a:t> 10 Mar 2025</a:t>
            </a:r>
          </a:p>
          <a:p>
            <a:pPr>
              <a:buFont typeface="Arial" panose="020B0604020202020204" pitchFamily="34" charset="0"/>
              <a:buChar char="•"/>
            </a:pPr>
            <a:r>
              <a:rPr lang="en-AU" b="0" dirty="0">
                <a:latin typeface="+mj-lt"/>
              </a:rPr>
              <a:t>(Oct 2024) Ballot opened</a:t>
            </a:r>
          </a:p>
          <a:p>
            <a:pPr>
              <a:buFont typeface="Arial" panose="020B0604020202020204" pitchFamily="34" charset="0"/>
              <a:buChar char="•"/>
            </a:pPr>
            <a:r>
              <a:rPr lang="en-AU" b="0" dirty="0">
                <a:latin typeface="+mj-lt"/>
              </a:rPr>
              <a:t>(10 Mar 2025) passed 10-0-8 without any comments</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263</a:t>
            </a:fld>
            <a:endParaRPr lang="en-US"/>
          </a:p>
        </p:txBody>
      </p:sp>
    </p:spTree>
    <p:extLst>
      <p:ext uri="{BB962C8B-B14F-4D97-AF65-F5344CB8AC3E}">
        <p14:creationId xmlns:p14="http://schemas.microsoft.com/office/powerpoint/2010/main" val="291944002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t>Passed 8 Nov 24 on a vote of 9-1-7 with 1 comment from the China NB</a:t>
            </a:r>
          </a:p>
          <a:p>
            <a:pPr>
              <a:buFont typeface="Arial" panose="020B0604020202020204" pitchFamily="34" charset="0"/>
              <a:buChar char="•"/>
            </a:pPr>
            <a:r>
              <a:rPr lang="en-AU" sz="1600" b="0" dirty="0"/>
              <a:t>Comment response posted 5 Feb 25 (N</a:t>
            </a:r>
            <a:r>
              <a:rPr lang="en-US" sz="1600" b="0" i="0" u="none" strike="noStrike" dirty="0">
                <a:solidFill>
                  <a:srgbClr val="000000"/>
                </a:solidFill>
                <a:effectLst/>
                <a:latin typeface="Helvetica" pitchFamily="2" charset="0"/>
              </a:rPr>
              <a:t>18424)</a:t>
            </a:r>
            <a:endParaRPr lang="en-AU" sz="1600"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264</a:t>
            </a:fld>
            <a:endParaRPr lang="en-US"/>
          </a:p>
        </p:txBody>
      </p:sp>
    </p:spTree>
    <p:extLst>
      <p:ext uri="{BB962C8B-B14F-4D97-AF65-F5344CB8AC3E}">
        <p14:creationId xmlns:p14="http://schemas.microsoft.com/office/powerpoint/2010/main" val="218496670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265</a:t>
            </a:fld>
            <a:endParaRPr lang="en-US"/>
          </a:p>
        </p:txBody>
      </p:sp>
    </p:spTree>
    <p:extLst>
      <p:ext uri="{BB962C8B-B14F-4D97-AF65-F5344CB8AC3E}">
        <p14:creationId xmlns:p14="http://schemas.microsoft.com/office/powerpoint/2010/main" val="320585728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266</a:t>
            </a:fld>
            <a:endParaRPr lang="en-US"/>
          </a:p>
        </p:txBody>
      </p:sp>
    </p:spTree>
    <p:extLst>
      <p:ext uri="{BB962C8B-B14F-4D97-AF65-F5344CB8AC3E}">
        <p14:creationId xmlns:p14="http://schemas.microsoft.com/office/powerpoint/2010/main" val="66387322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267</a:t>
            </a:fld>
            <a:endParaRPr lang="en-US"/>
          </a:p>
        </p:txBody>
      </p:sp>
    </p:spTree>
    <p:extLst>
      <p:ext uri="{BB962C8B-B14F-4D97-AF65-F5344CB8AC3E}">
        <p14:creationId xmlns:p14="http://schemas.microsoft.com/office/powerpoint/2010/main" val="185568819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75204-CD3E-AD09-A398-A555BE89A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938CD-2715-AA9E-707D-EC2E411E7BA2}"/>
              </a:ext>
            </a:extLst>
          </p:cNvPr>
          <p:cNvSpPr>
            <a:spLocks noGrp="1"/>
          </p:cNvSpPr>
          <p:nvPr>
            <p:ph type="title"/>
          </p:nvPr>
        </p:nvSpPr>
        <p:spPr/>
        <p:txBody>
          <a:bodyPr/>
          <a:lstStyle/>
          <a:p>
            <a:r>
              <a:rPr lang="en-AU" dirty="0"/>
              <a:t>Note to the LMSC mailing list</a:t>
            </a:r>
          </a:p>
        </p:txBody>
      </p:sp>
      <p:sp>
        <p:nvSpPr>
          <p:cNvPr id="3" name="Content Placeholder 2">
            <a:extLst>
              <a:ext uri="{FF2B5EF4-FFF2-40B4-BE49-F238E27FC236}">
                <a16:creationId xmlns:a16="http://schemas.microsoft.com/office/drawing/2014/main" id="{96E68977-5915-E1A8-AD98-B82C83C3EB53}"/>
              </a:ext>
            </a:extLst>
          </p:cNvPr>
          <p:cNvSpPr>
            <a:spLocks noGrp="1"/>
          </p:cNvSpPr>
          <p:nvPr>
            <p:ph idx="1"/>
          </p:nvPr>
        </p:nvSpPr>
        <p:spPr>
          <a:xfrm>
            <a:off x="685800" y="1371600"/>
            <a:ext cx="7772400" cy="4114800"/>
          </a:xfrm>
        </p:spPr>
        <p:txBody>
          <a:bodyPr/>
          <a:lstStyle/>
          <a:p>
            <a:r>
              <a:rPr lang="en-AU" b="0" dirty="0"/>
              <a:t>IEEE SA staff sent a </a:t>
            </a:r>
            <a:r>
              <a:rPr lang="en-AU" b="0" dirty="0">
                <a:hlinkClick r:id="rId2"/>
              </a:rPr>
              <a:t>note</a:t>
            </a:r>
            <a:r>
              <a:rPr lang="en-AU" b="0" dirty="0"/>
              <a:t> to the LMSC mailing list. It points out:</a:t>
            </a:r>
          </a:p>
          <a:p>
            <a:r>
              <a:rPr lang="en-US" b="0" dirty="0"/>
              <a:t>IEEE standards may be submitted to ISO, including when there are Accepted LOAs on file with IEEE that do not indicate a willingness to offer licenses in accordance with the IEEE SA Patent Policy. IEEE is asked to inform ISO when this occurs. ISO will follow its process, which includes seeking assurances in accordance with their patent policy. In accordance with the ISO process, if assurances are not obtained, the adoption of the IEEE Standard is not likely to proceed (see subclause 2.14 'Reference to patented items (see also Annex I.)' of the ISO/IEC Directives Part 1 &lt;</a:t>
            </a:r>
            <a:r>
              <a:rPr lang="en-US" b="0" dirty="0">
                <a:hlinkClick r:id="rId3"/>
              </a:rPr>
              <a:t>https://www.iso.org/sites/directives/current/consolidated/index.html#_Toc165304999</a:t>
            </a:r>
            <a:r>
              <a:rPr lang="en-US" b="0" dirty="0"/>
              <a:t>&gt;)’.</a:t>
            </a:r>
          </a:p>
          <a:p>
            <a:r>
              <a:rPr lang="en-US" b="0" dirty="0"/>
              <a:t>Does this factor into the letter?</a:t>
            </a:r>
            <a:endParaRPr lang="en-AU" b="0" dirty="0"/>
          </a:p>
        </p:txBody>
      </p:sp>
      <p:sp>
        <p:nvSpPr>
          <p:cNvPr id="4" name="Footer Placeholder 3">
            <a:extLst>
              <a:ext uri="{FF2B5EF4-FFF2-40B4-BE49-F238E27FC236}">
                <a16:creationId xmlns:a16="http://schemas.microsoft.com/office/drawing/2014/main" id="{C3E04F06-E4A9-5F82-6284-EAB8552921E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44F85FBF-4FE4-1663-2F38-55247EC8FB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268</a:t>
            </a:fld>
            <a:endParaRPr lang="en-US"/>
          </a:p>
        </p:txBody>
      </p:sp>
    </p:spTree>
    <p:extLst>
      <p:ext uri="{BB962C8B-B14F-4D97-AF65-F5344CB8AC3E}">
        <p14:creationId xmlns:p14="http://schemas.microsoft.com/office/powerpoint/2010/main" val="591061652"/>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p>
          <a:p>
            <a:pPr marL="0" indent="0">
              <a:spcBef>
                <a:spcPts val="0"/>
              </a:spcBef>
            </a:pPr>
            <a:endParaRPr lang="en-US"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Andrew Myles has put together his thoughts on resolving the IEEE 802.11ax approval blockage in ISO:</a:t>
            </a:r>
          </a:p>
          <a:p>
            <a:pPr marL="0" indent="0">
              <a:spcBef>
                <a:spcPts val="0"/>
              </a:spcBef>
            </a:pPr>
            <a:r>
              <a:rPr lang="en-AU" b="0" dirty="0">
                <a:hlinkClick r:id="rId2"/>
              </a:rPr>
              <a:t>https://mentor.ieee.org/802.11/dcn/24/11-24-1721-00-0jtc-resolving-the-802-11ax-approval-blockage-in-iso.pptx</a:t>
            </a:r>
            <a:endParaRPr lang="en-US" b="0" dirty="0">
              <a:solidFill>
                <a:srgbClr val="000000"/>
              </a:solidFill>
              <a:latin typeface="Aptos" panose="020B0004020202020204" pitchFamily="34" charset="0"/>
            </a:endParaRPr>
          </a:p>
          <a:p>
            <a:pPr marL="0" indent="0">
              <a:spcBef>
                <a:spcPts val="0"/>
              </a:spcBef>
            </a:pPr>
            <a:endParaRPr lang="en-US" b="0"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 there is an accompanying letter that he would like to see sent to the relevant IEEE 802.11ax patent holders:</a:t>
            </a:r>
          </a:p>
          <a:p>
            <a:pPr marL="0" indent="0">
              <a:spcBef>
                <a:spcPts val="0"/>
              </a:spcBef>
            </a:pPr>
            <a:r>
              <a:rPr lang="en-AU" b="0" dirty="0">
                <a:hlinkClick r:id="rId3"/>
              </a:rPr>
              <a:t>https://mentor.ieee.org/802.11/dcn/24/11-24-1722-01-0jtc-proposed-letter-to-11ax-patent-holders.docx</a:t>
            </a:r>
            <a:endParaRPr lang="en-US" b="0" dirty="0">
              <a:solidFill>
                <a:srgbClr val="000000"/>
              </a:solidFill>
              <a:latin typeface="Aptos" panose="020B0004020202020204" pitchFamily="34" charset="0"/>
            </a:endParaRPr>
          </a:p>
          <a:p>
            <a:pPr marL="0" indent="0">
              <a:spcBef>
                <a:spcPts val="0"/>
              </a:spcBef>
            </a:pPr>
            <a:endParaRPr lang="en-AU" b="0" dirty="0"/>
          </a:p>
          <a:p>
            <a:pPr marL="0" indent="0">
              <a:spcBef>
                <a:spcPts val="0"/>
              </a:spcBef>
            </a:pPr>
            <a:r>
              <a:rPr lang="en-AU" b="0" dirty="0"/>
              <a:t>These subsume the LinkedIn posts that were noted previously.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269</a:t>
            </a:fld>
            <a:endParaRPr lang="en-US"/>
          </a:p>
        </p:txBody>
      </p:sp>
    </p:spTree>
    <p:extLst>
      <p:ext uri="{BB962C8B-B14F-4D97-AF65-F5344CB8AC3E}">
        <p14:creationId xmlns:p14="http://schemas.microsoft.com/office/powerpoint/2010/main" val="2271500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effectLst/>
                <a:latin typeface="Arial" panose="020B0604020202020204" pitchFamily="34" charset="0"/>
              </a:rPr>
              <a:t>Proposal on Wireless In-order Transmission Specification for Immobile Edge Devices</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09600" y="1600200"/>
            <a:ext cx="7772400" cy="4114800"/>
          </a:xfrm>
        </p:spPr>
        <p:txBody>
          <a:bodyPr/>
          <a:lstStyle/>
          <a:p>
            <a:pPr lvl="1"/>
            <a:r>
              <a:rPr lang="en-AU" dirty="0"/>
              <a:t>A proposal (N 476) for work on wireless in-order transmission specification for immobile edge devices will be considered during the June SC 6 plenary.</a:t>
            </a:r>
          </a:p>
          <a:p>
            <a:pPr lvl="1"/>
            <a:r>
              <a:rPr lang="en-AU" dirty="0"/>
              <a:t>An example given is sensors in a large photovoltaic array communicating with one and other for monitoring and optimization purposes.</a:t>
            </a:r>
          </a:p>
          <a:p>
            <a:pPr lvl="1"/>
            <a:r>
              <a:rPr lang="en-AU" dirty="0"/>
              <a:t>Claimed needs for the network are:</a:t>
            </a:r>
          </a:p>
          <a:p>
            <a:pPr lvl="2"/>
            <a:r>
              <a:rPr lang="en-AU" dirty="0">
                <a:latin typeface="Arial" panose="020B0604020202020204" pitchFamily="34" charset="0"/>
              </a:rPr>
              <a:t>D</a:t>
            </a:r>
            <a:r>
              <a:rPr lang="en-US" dirty="0" err="1">
                <a:latin typeface="Arial" panose="020B0604020202020204" pitchFamily="34" charset="0"/>
              </a:rPr>
              <a:t>e</a:t>
            </a:r>
            <a:r>
              <a:rPr lang="en-US" dirty="0" err="1">
                <a:effectLst/>
                <a:latin typeface="Arial" panose="020B0604020202020204" pitchFamily="34" charset="0"/>
              </a:rPr>
              <a:t>fined</a:t>
            </a:r>
            <a:r>
              <a:rPr lang="en-US" dirty="0">
                <a:effectLst/>
                <a:latin typeface="Arial" panose="020B0604020202020204" pitchFamily="34" charset="0"/>
              </a:rPr>
              <a:t> network structure</a:t>
            </a:r>
          </a:p>
          <a:p>
            <a:pPr lvl="2"/>
            <a:r>
              <a:rPr lang="en-US" dirty="0">
                <a:effectLst/>
                <a:latin typeface="Arial" panose="020B0604020202020204" pitchFamily="34" charset="0"/>
              </a:rPr>
              <a:t>Periodic and time-determined transmission tasks</a:t>
            </a:r>
          </a:p>
          <a:p>
            <a:pPr lvl="2"/>
            <a:r>
              <a:rPr lang="en-US" dirty="0">
                <a:effectLst/>
                <a:latin typeface="Arial" panose="020B0604020202020204" pitchFamily="34" charset="0"/>
              </a:rPr>
              <a:t>Low latency</a:t>
            </a:r>
          </a:p>
          <a:p>
            <a:pPr lvl="2"/>
            <a:r>
              <a:rPr lang="en-US" dirty="0">
                <a:effectLst/>
                <a:latin typeface="Arial" panose="020B0604020202020204" pitchFamily="34" charset="0"/>
              </a:rPr>
              <a:t>Direct data interaction among edge devices</a:t>
            </a:r>
          </a:p>
          <a:p>
            <a:pPr lvl="1"/>
            <a:r>
              <a:rPr lang="en-US" dirty="0">
                <a:latin typeface="Arial" panose="020B0604020202020204" pitchFamily="34" charset="0"/>
              </a:rPr>
              <a:t>They looked at IEEE 802.15.4, </a:t>
            </a:r>
            <a:r>
              <a:rPr lang="en-US" dirty="0">
                <a:effectLst/>
                <a:latin typeface="Arial" panose="020B0604020202020204" pitchFamily="34" charset="0"/>
              </a:rPr>
              <a:t>ISO/IEC 24771:2014, IEEE 802.11, and 3GPP TS 38.321. All were found wanting in the opinion of the proposal’s authors.</a:t>
            </a:r>
            <a:endParaRPr lang="en-AU" dirty="0">
              <a:latin typeface="Arial" panose="020B0604020202020204" pitchFamily="34" charset="0"/>
            </a:endParaRPr>
          </a:p>
          <a:p>
            <a:pPr lvl="1"/>
            <a:r>
              <a:rPr lang="en-AU" dirty="0">
                <a:latin typeface="Arial" panose="020B0604020202020204" pitchFamily="34" charset="0"/>
              </a:rPr>
              <a:t>Do we wish to submit input on the proposal?</a:t>
            </a:r>
            <a:r>
              <a:rPr lang="en-US" dirty="0">
                <a:latin typeface="Arial" panose="020B0604020202020204" pitchFamily="34" charset="0"/>
              </a:rPr>
              <a:t> Point out oversights and omissions in the proposal’s analysis?</a:t>
            </a:r>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270</a:t>
            </a:fld>
            <a:endParaRPr lang="en-US"/>
          </a:p>
        </p:txBody>
      </p:sp>
    </p:spTree>
    <p:extLst>
      <p:ext uri="{BB962C8B-B14F-4D97-AF65-F5344CB8AC3E}">
        <p14:creationId xmlns:p14="http://schemas.microsoft.com/office/powerpoint/2010/main" val="139732797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2AA2F-6983-581A-EBD7-66F47014D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18016-FF7B-079A-996E-18214606CF9F}"/>
              </a:ext>
            </a:extLst>
          </p:cNvPr>
          <p:cNvSpPr>
            <a:spLocks noGrp="1"/>
          </p:cNvSpPr>
          <p:nvPr>
            <p:ph type="title"/>
          </p:nvPr>
        </p:nvSpPr>
        <p:spPr/>
        <p:txBody>
          <a:bodyPr/>
          <a:lstStyle/>
          <a:p>
            <a:r>
              <a:rPr lang="en-US" dirty="0">
                <a:effectLst/>
                <a:latin typeface="Arial" panose="020B0604020202020204" pitchFamily="34" charset="0"/>
              </a:rPr>
              <a:t>First Study Report of PWI-NST (Network Slicing Technology over WLAN)</a:t>
            </a:r>
            <a:endParaRPr lang="en-AU" dirty="0"/>
          </a:p>
        </p:txBody>
      </p:sp>
      <p:sp>
        <p:nvSpPr>
          <p:cNvPr id="3" name="Content Placeholder 2">
            <a:extLst>
              <a:ext uri="{FF2B5EF4-FFF2-40B4-BE49-F238E27FC236}">
                <a16:creationId xmlns:a16="http://schemas.microsoft.com/office/drawing/2014/main" id="{664027FA-9698-725F-A11F-EA93F273C408}"/>
              </a:ext>
            </a:extLst>
          </p:cNvPr>
          <p:cNvSpPr>
            <a:spLocks noGrp="1"/>
          </p:cNvSpPr>
          <p:nvPr>
            <p:ph idx="1"/>
          </p:nvPr>
        </p:nvSpPr>
        <p:spPr>
          <a:xfrm>
            <a:off x="609600" y="1600200"/>
            <a:ext cx="7772400" cy="4114800"/>
          </a:xfrm>
        </p:spPr>
        <p:txBody>
          <a:bodyPr/>
          <a:lstStyle/>
          <a:p>
            <a:pPr lvl="1"/>
            <a:r>
              <a:rPr lang="en-AU" dirty="0">
                <a:latin typeface="Arial" panose="020B0604020202020204" pitchFamily="34" charset="0"/>
              </a:rPr>
              <a:t>WG 7 is exploring network slicing (à la 5G) for WLANs in order to deal with:</a:t>
            </a:r>
          </a:p>
          <a:p>
            <a:pPr lvl="2"/>
            <a:r>
              <a:rPr lang="en-AU" dirty="0">
                <a:latin typeface="Arial" panose="020B0604020202020204" pitchFamily="34" charset="0"/>
              </a:rPr>
              <a:t>Resource allocation and customizability</a:t>
            </a:r>
          </a:p>
          <a:p>
            <a:pPr lvl="2"/>
            <a:r>
              <a:rPr lang="en-AU" dirty="0">
                <a:latin typeface="Arial" panose="020B0604020202020204" pitchFamily="34" charset="0"/>
              </a:rPr>
              <a:t>Quality of service guarantees</a:t>
            </a:r>
          </a:p>
          <a:p>
            <a:pPr lvl="2"/>
            <a:r>
              <a:rPr lang="en-AU" dirty="0">
                <a:latin typeface="Arial" panose="020B0604020202020204" pitchFamily="34" charset="0"/>
              </a:rPr>
              <a:t>Unified wired and wireless management </a:t>
            </a:r>
          </a:p>
          <a:p>
            <a:pPr lvl="2"/>
            <a:r>
              <a:rPr lang="en-AU" dirty="0">
                <a:latin typeface="Arial" panose="020B0604020202020204" pitchFamily="34" charset="0"/>
              </a:rPr>
              <a:t>Centralization (of the wireless and wired aspects of WLANs)</a:t>
            </a:r>
          </a:p>
          <a:p>
            <a:pPr lvl="2"/>
            <a:r>
              <a:rPr lang="en-AU" dirty="0">
                <a:latin typeface="Arial" panose="020B0604020202020204" pitchFamily="34" charset="0"/>
              </a:rPr>
              <a:t>Interoperability</a:t>
            </a:r>
          </a:p>
          <a:p>
            <a:pPr lvl="1"/>
            <a:r>
              <a:rPr lang="en-AU" dirty="0">
                <a:latin typeface="Arial" panose="020B0604020202020204" pitchFamily="34" charset="0"/>
              </a:rPr>
              <a:t>The WLAN slicing would be done using</a:t>
            </a:r>
          </a:p>
          <a:p>
            <a:pPr lvl="2"/>
            <a:r>
              <a:rPr lang="en-AU" dirty="0">
                <a:latin typeface="Arial" panose="020B0604020202020204" pitchFamily="34" charset="0"/>
              </a:rPr>
              <a:t>A network layer implementation</a:t>
            </a:r>
          </a:p>
          <a:p>
            <a:pPr lvl="2"/>
            <a:r>
              <a:rPr lang="en-AU" dirty="0">
                <a:latin typeface="Arial" panose="020B0604020202020204" pitchFamily="34" charset="0"/>
              </a:rPr>
              <a:t>Slice determinants could include VLAN, port, MAC, DSCP, and other factors</a:t>
            </a:r>
          </a:p>
          <a:p>
            <a:pPr lvl="2"/>
            <a:r>
              <a:rPr lang="en-AU" dirty="0">
                <a:latin typeface="Arial" panose="020B0604020202020204" pitchFamily="34" charset="0"/>
              </a:rPr>
              <a:t>Flexible configuration (perhaps compared with 3GPP’s scheme)</a:t>
            </a:r>
          </a:p>
          <a:p>
            <a:pPr lvl="1"/>
            <a:r>
              <a:rPr lang="en-AU" dirty="0">
                <a:latin typeface="Arial" panose="020B0604020202020204" pitchFamily="34" charset="0"/>
              </a:rPr>
              <a:t>Work will continue to revise the report and prepare the New Project form.</a:t>
            </a:r>
          </a:p>
        </p:txBody>
      </p:sp>
      <p:sp>
        <p:nvSpPr>
          <p:cNvPr id="4" name="Footer Placeholder 3">
            <a:extLst>
              <a:ext uri="{FF2B5EF4-FFF2-40B4-BE49-F238E27FC236}">
                <a16:creationId xmlns:a16="http://schemas.microsoft.com/office/drawing/2014/main" id="{E760415A-377F-18D2-EEC6-6A9242A3112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406B7BF7-F256-9E27-B015-B34E338D6FC7}"/>
              </a:ext>
            </a:extLst>
          </p:cNvPr>
          <p:cNvSpPr>
            <a:spLocks noGrp="1"/>
          </p:cNvSpPr>
          <p:nvPr>
            <p:ph type="sldNum" sz="quarter" idx="11"/>
          </p:nvPr>
        </p:nvSpPr>
        <p:spPr/>
        <p:txBody>
          <a:bodyPr/>
          <a:lstStyle/>
          <a:p>
            <a:r>
              <a:rPr lang="en-US"/>
              <a:t>Slide </a:t>
            </a:r>
            <a:fld id="{EF4002E7-DB4D-4CC3-8382-1939D19420D8}" type="slidenum">
              <a:rPr lang="en-US" smtClean="0"/>
              <a:pPr/>
              <a:t>271</a:t>
            </a:fld>
            <a:endParaRPr lang="en-US"/>
          </a:p>
        </p:txBody>
      </p:sp>
    </p:spTree>
    <p:extLst>
      <p:ext uri="{BB962C8B-B14F-4D97-AF65-F5344CB8AC3E}">
        <p14:creationId xmlns:p14="http://schemas.microsoft.com/office/powerpoint/2010/main" val="369629576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2024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The LMSC has since determined that IEEE 802.19.1 should be forwarded anyhow.</a:t>
            </a:r>
          </a:p>
          <a:p>
            <a:pPr>
              <a:buFont typeface="Arial" panose="020B0604020202020204" pitchFamily="34" charset="0"/>
              <a:buChar char="•"/>
            </a:pPr>
            <a:r>
              <a:rPr lang="en-AU" b="0" dirty="0"/>
              <a:t>This was done in February 2025.</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272</a:t>
            </a:fld>
            <a:endParaRPr lang="en-US"/>
          </a:p>
        </p:txBody>
      </p:sp>
    </p:spTree>
    <p:extLst>
      <p:ext uri="{BB962C8B-B14F-4D97-AF65-F5344CB8AC3E}">
        <p14:creationId xmlns:p14="http://schemas.microsoft.com/office/powerpoint/2010/main" val="222677966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8802-1AR:2020 – started 15 January 2025 (N</a:t>
            </a:r>
            <a:r>
              <a:rPr lang="en-US" b="0" i="0" u="none" strike="noStrike" dirty="0">
                <a:solidFill>
                  <a:srgbClr val="000000"/>
                </a:solidFill>
                <a:effectLst/>
                <a:latin typeface="Helvetica" pitchFamily="2" charset="0"/>
              </a:rPr>
              <a:t>18404); closed 4 June 2025</a:t>
            </a:r>
            <a:endParaRPr lang="en-US" dirty="0"/>
          </a:p>
          <a:p>
            <a:pPr lvl="1"/>
            <a:r>
              <a:rPr lang="en-US" dirty="0"/>
              <a:t>Vote: 6/1/0/2/0/0 (Confirm/Revise/Withdraw/Abst (cons.)/Abst (exp.)/Stabilize</a:t>
            </a:r>
          </a:p>
          <a:p>
            <a:pPr lvl="2"/>
            <a:r>
              <a:rPr lang="en-US" dirty="0"/>
              <a:t>Only reporting P-members</a:t>
            </a:r>
          </a:p>
          <a:p>
            <a:pPr lvl="2"/>
            <a:r>
              <a:rPr lang="en-US" dirty="0"/>
              <a:t>Canada, China, Japan, South Korea, Ukraine, and United States voted to confirm</a:t>
            </a:r>
          </a:p>
          <a:p>
            <a:pPr lvl="2"/>
            <a:r>
              <a:rPr lang="en-US" dirty="0"/>
              <a:t>India voted to revise/amend</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273</a:t>
            </a:fld>
            <a:endParaRPr lang="en-US"/>
          </a:p>
        </p:txBody>
      </p:sp>
    </p:spTree>
    <p:extLst>
      <p:ext uri="{BB962C8B-B14F-4D97-AF65-F5344CB8AC3E}">
        <p14:creationId xmlns:p14="http://schemas.microsoft.com/office/powerpoint/2010/main" val="27806298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66712-D91B-4461-3B6C-79629AF0C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29C10-25FB-C0C6-7BC5-BD023AAD3BBA}"/>
              </a:ext>
            </a:extLst>
          </p:cNvPr>
          <p:cNvSpPr>
            <a:spLocks noGrp="1"/>
          </p:cNvSpPr>
          <p:nvPr>
            <p:ph type="title"/>
          </p:nvPr>
        </p:nvSpPr>
        <p:spPr/>
        <p:txBody>
          <a:bodyPr/>
          <a:lstStyle/>
          <a:p>
            <a:r>
              <a:rPr lang="en-AU" dirty="0"/>
              <a:t>Some items of interest from the London meeting</a:t>
            </a:r>
          </a:p>
        </p:txBody>
      </p:sp>
      <p:sp>
        <p:nvSpPr>
          <p:cNvPr id="3" name="Content Placeholder 2">
            <a:extLst>
              <a:ext uri="{FF2B5EF4-FFF2-40B4-BE49-F238E27FC236}">
                <a16:creationId xmlns:a16="http://schemas.microsoft.com/office/drawing/2014/main" id="{0674AA13-2B86-5532-06D0-6C535AEBBBFB}"/>
              </a:ext>
            </a:extLst>
          </p:cNvPr>
          <p:cNvSpPr>
            <a:spLocks noGrp="1"/>
          </p:cNvSpPr>
          <p:nvPr>
            <p:ph idx="1"/>
          </p:nvPr>
        </p:nvSpPr>
        <p:spPr>
          <a:xfrm>
            <a:off x="667356" y="1371600"/>
            <a:ext cx="7772400" cy="4114800"/>
          </a:xfrm>
        </p:spPr>
        <p:txBody>
          <a:bodyPr/>
          <a:lstStyle/>
          <a:p>
            <a:pPr lvl="1"/>
            <a:r>
              <a:rPr lang="en-US" dirty="0"/>
              <a:t>IEEE COM/</a:t>
            </a:r>
            <a:r>
              <a:rPr lang="en-US" dirty="0" err="1"/>
              <a:t>AerCom</a:t>
            </a:r>
            <a:r>
              <a:rPr lang="en-US" dirty="0"/>
              <a:t> provided a list of standards on which they are working (N18478), including:</a:t>
            </a:r>
          </a:p>
          <a:p>
            <a:pPr lvl="2"/>
            <a:r>
              <a:rPr lang="en-US" dirty="0"/>
              <a:t>IEEE P1937.15: Standard for Communication Security Requirements for Drone</a:t>
            </a:r>
            <a:br>
              <a:rPr lang="en-US" dirty="0"/>
            </a:br>
            <a:r>
              <a:rPr lang="en-US" dirty="0"/>
              <a:t>Formation Flying Light Show</a:t>
            </a:r>
          </a:p>
          <a:p>
            <a:pPr lvl="2"/>
            <a:r>
              <a:rPr lang="en-US" dirty="0"/>
              <a:t>IEEE P1937.16: Standard for Civil Unmanned Aerial Systems (UAS) Cybersecurity Framework</a:t>
            </a:r>
          </a:p>
          <a:p>
            <a:pPr lvl="1"/>
            <a:r>
              <a:rPr lang="en-US" dirty="0"/>
              <a:t>Updated 1</a:t>
            </a:r>
            <a:r>
              <a:rPr lang="en-US" baseline="30000" dirty="0"/>
              <a:t>st</a:t>
            </a:r>
            <a:r>
              <a:rPr lang="en-US" dirty="0"/>
              <a:t> study report on PWI 25506 Drone Formation Flight Show Communication Security Requirement (1N500)</a:t>
            </a:r>
          </a:p>
          <a:p>
            <a:pPr lvl="1"/>
            <a:r>
              <a:rPr lang="en-US" dirty="0"/>
              <a:t>PWI on Charging Communication Interface Protocols on Autonomous Moving Machine</a:t>
            </a:r>
          </a:p>
          <a:p>
            <a:pPr lvl="2"/>
            <a:r>
              <a:rPr lang="en-US" dirty="0"/>
              <a:t>Could create a new, lightweight PHY/MAC frame for collision avoidance during system signaling.</a:t>
            </a:r>
          </a:p>
          <a:p>
            <a:pPr lvl="2"/>
            <a:r>
              <a:rPr lang="en-US" dirty="0"/>
              <a:t>Charging control would use existing Wi-Fi, ZigBee, BLE, LoRa standards</a:t>
            </a:r>
          </a:p>
          <a:p>
            <a:pPr lvl="1"/>
            <a:r>
              <a:rPr lang="en-US" dirty="0"/>
              <a:t>Study report on PWI-24979(HTS-FC), “High-precision Time Synchronization Protocol For </a:t>
            </a:r>
            <a:r>
              <a:rPr lang="en-US" dirty="0" err="1"/>
              <a:t>Fibre</a:t>
            </a:r>
            <a:r>
              <a:rPr lang="en-US" dirty="0"/>
              <a:t> Channel Network”</a:t>
            </a:r>
          </a:p>
          <a:p>
            <a:pPr lvl="2"/>
            <a:r>
              <a:rPr lang="en-US" dirty="0"/>
              <a:t>Points out IEEE 802.3cz’s lack of high-precision time synchronization standards.</a:t>
            </a:r>
            <a:endParaRPr lang="en-AU" dirty="0"/>
          </a:p>
        </p:txBody>
      </p:sp>
      <p:sp>
        <p:nvSpPr>
          <p:cNvPr id="4" name="Footer Placeholder 3">
            <a:extLst>
              <a:ext uri="{FF2B5EF4-FFF2-40B4-BE49-F238E27FC236}">
                <a16:creationId xmlns:a16="http://schemas.microsoft.com/office/drawing/2014/main" id="{9F593C77-BC63-8C25-FA8F-0235FC187FF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00C7A3F-4C56-9F18-6058-4509413AB0BD}"/>
              </a:ext>
            </a:extLst>
          </p:cNvPr>
          <p:cNvSpPr>
            <a:spLocks noGrp="1"/>
          </p:cNvSpPr>
          <p:nvPr>
            <p:ph type="sldNum" sz="quarter" idx="11"/>
          </p:nvPr>
        </p:nvSpPr>
        <p:spPr/>
        <p:txBody>
          <a:bodyPr/>
          <a:lstStyle/>
          <a:p>
            <a:r>
              <a:rPr lang="en-US"/>
              <a:t>Slide </a:t>
            </a:r>
            <a:fld id="{EF4002E7-DB4D-4CC3-8382-1939D19420D8}" type="slidenum">
              <a:rPr lang="en-US" smtClean="0"/>
              <a:pPr/>
              <a:t>274</a:t>
            </a:fld>
            <a:endParaRPr lang="en-US"/>
          </a:p>
        </p:txBody>
      </p:sp>
    </p:spTree>
    <p:extLst>
      <p:ext uri="{BB962C8B-B14F-4D97-AF65-F5344CB8AC3E}">
        <p14:creationId xmlns:p14="http://schemas.microsoft.com/office/powerpoint/2010/main" val="95923727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DD3E0-7A45-36A0-8C0F-586FE1F2F0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9DB749-C5C4-605A-1AF6-53018DDC465B}"/>
              </a:ext>
            </a:extLst>
          </p:cNvPr>
          <p:cNvSpPr>
            <a:spLocks noGrp="1"/>
          </p:cNvSpPr>
          <p:nvPr>
            <p:ph type="title"/>
          </p:nvPr>
        </p:nvSpPr>
        <p:spPr/>
        <p:txBody>
          <a:bodyPr/>
          <a:lstStyle/>
          <a:p>
            <a:r>
              <a:rPr lang="en-AU" dirty="0"/>
              <a:t>Some items of interest from the London meeting</a:t>
            </a:r>
          </a:p>
        </p:txBody>
      </p:sp>
      <p:sp>
        <p:nvSpPr>
          <p:cNvPr id="3" name="Content Placeholder 2">
            <a:extLst>
              <a:ext uri="{FF2B5EF4-FFF2-40B4-BE49-F238E27FC236}">
                <a16:creationId xmlns:a16="http://schemas.microsoft.com/office/drawing/2014/main" id="{A2E5D47C-57B5-68D9-FF54-C2E0E7987EFB}"/>
              </a:ext>
            </a:extLst>
          </p:cNvPr>
          <p:cNvSpPr>
            <a:spLocks noGrp="1"/>
          </p:cNvSpPr>
          <p:nvPr>
            <p:ph idx="1"/>
          </p:nvPr>
        </p:nvSpPr>
        <p:spPr>
          <a:xfrm>
            <a:off x="667356" y="1371600"/>
            <a:ext cx="7772400" cy="4114800"/>
          </a:xfrm>
        </p:spPr>
        <p:txBody>
          <a:bodyPr/>
          <a:lstStyle/>
          <a:p>
            <a:pPr lvl="1"/>
            <a:r>
              <a:rPr lang="en-US" dirty="0"/>
              <a:t>Guidelines for designing Communication Security Protocols in</a:t>
            </a:r>
            <a:br>
              <a:rPr lang="en-US" dirty="0"/>
            </a:br>
            <a:r>
              <a:rPr lang="en-US" dirty="0"/>
              <a:t>the context of Migration to Post Quantum cryptography (1N487)</a:t>
            </a:r>
          </a:p>
          <a:p>
            <a:pPr lvl="2"/>
            <a:r>
              <a:rPr lang="en-US" dirty="0"/>
              <a:t>Suggests developing a gap analysis and general requirements for standardization on Quantum Resistant Network Communication protocols</a:t>
            </a:r>
          </a:p>
          <a:p>
            <a:pPr lvl="1"/>
            <a:r>
              <a:rPr lang="en-US" dirty="0"/>
              <a:t>2nd study report on PWI-24981, “UAS Protection from Stealth Cyber Attacks”</a:t>
            </a:r>
          </a:p>
          <a:p>
            <a:pPr lvl="1"/>
            <a:r>
              <a:rPr lang="en-US" dirty="0"/>
              <a:t>(N18487) AG 4 Convenor's report on on SC 27 Cancellation of PWI 6109</a:t>
            </a:r>
          </a:p>
          <a:p>
            <a:pPr lvl="2"/>
            <a:r>
              <a:rPr lang="en-US" dirty="0"/>
              <a:t>An attempt to overcome the 5 NB experts rule for a New Project</a:t>
            </a:r>
          </a:p>
          <a:p>
            <a:pPr lvl="1"/>
            <a:r>
              <a:rPr lang="en-US" dirty="0"/>
              <a:t>Updated scope for the proposal on Wireless In-order Transmission Specification for Immobile Edge Devices (WG1N476)</a:t>
            </a:r>
          </a:p>
          <a:p>
            <a:pPr lvl="2"/>
            <a:r>
              <a:rPr lang="en-US" dirty="0"/>
              <a:t>Provide a specification on in-order transmission to support low-latency</a:t>
            </a:r>
            <a:br>
              <a:rPr lang="en-US" dirty="0"/>
            </a:br>
            <a:r>
              <a:rPr lang="en-US" dirty="0"/>
              <a:t>communication among immobile edge devices</a:t>
            </a:r>
          </a:p>
          <a:p>
            <a:pPr lvl="1"/>
            <a:endParaRPr lang="en-US" dirty="0"/>
          </a:p>
          <a:p>
            <a:pPr lvl="2"/>
            <a:endParaRPr lang="en-US" dirty="0"/>
          </a:p>
          <a:p>
            <a:pPr lvl="1"/>
            <a:endParaRPr lang="en-US" dirty="0"/>
          </a:p>
          <a:p>
            <a:pPr lvl="1"/>
            <a:endParaRPr lang="en-AU" dirty="0"/>
          </a:p>
        </p:txBody>
      </p:sp>
      <p:sp>
        <p:nvSpPr>
          <p:cNvPr id="4" name="Footer Placeholder 3">
            <a:extLst>
              <a:ext uri="{FF2B5EF4-FFF2-40B4-BE49-F238E27FC236}">
                <a16:creationId xmlns:a16="http://schemas.microsoft.com/office/drawing/2014/main" id="{A025120B-A4FA-9EA9-C743-C546FE327C66}"/>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37BDB6E-A79F-21F1-EFDA-E200ABAC464D}"/>
              </a:ext>
            </a:extLst>
          </p:cNvPr>
          <p:cNvSpPr>
            <a:spLocks noGrp="1"/>
          </p:cNvSpPr>
          <p:nvPr>
            <p:ph type="sldNum" sz="quarter" idx="11"/>
          </p:nvPr>
        </p:nvSpPr>
        <p:spPr/>
        <p:txBody>
          <a:bodyPr/>
          <a:lstStyle/>
          <a:p>
            <a:r>
              <a:rPr lang="en-US"/>
              <a:t>Slide </a:t>
            </a:r>
            <a:fld id="{EF4002E7-DB4D-4CC3-8382-1939D19420D8}" type="slidenum">
              <a:rPr lang="en-US" smtClean="0"/>
              <a:pPr/>
              <a:t>275</a:t>
            </a:fld>
            <a:endParaRPr lang="en-US"/>
          </a:p>
        </p:txBody>
      </p:sp>
    </p:spTree>
    <p:extLst>
      <p:ext uri="{BB962C8B-B14F-4D97-AF65-F5344CB8AC3E}">
        <p14:creationId xmlns:p14="http://schemas.microsoft.com/office/powerpoint/2010/main" val="4056739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5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6201492"/>
              </p:ext>
            </p:extLst>
          </p:nvPr>
        </p:nvGraphicFramePr>
        <p:xfrm>
          <a:off x="761999" y="1712148"/>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Jul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1342060047"/>
                  </a:ext>
                </a:extLst>
              </a:tr>
              <a:tr h="351837">
                <a:tc>
                  <a:txBody>
                    <a:bodyPr/>
                    <a:lstStyle/>
                    <a:p>
                      <a:r>
                        <a:rPr lang="en-AU" sz="1600" b="0" dirty="0">
                          <a:latin typeface="+mj-lt"/>
                          <a:cs typeface="Arial" panose="020B0604020202020204" pitchFamily="34" charset="0"/>
                        </a:rPr>
                        <a:t>802.15.9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8 Nov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25</a:t>
                      </a:r>
                    </a:p>
                  </a:txBody>
                  <a:tcPr marL="115147" marR="115147"/>
                </a:tc>
                <a:extLst>
                  <a:ext uri="{0D108BD9-81ED-4DB2-BD59-A6C34878D82A}">
                    <a16:rowId xmlns:a16="http://schemas.microsoft.com/office/drawing/2014/main" val="441991772"/>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any IEEE 802 JTC1 SC meeting</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a:buFont typeface="Arial" panose="020B0604020202020204" pitchFamily="34" charset="0"/>
              <a:buChar char="•"/>
            </a:pPr>
            <a:r>
              <a:rPr lang="en-US" altLang="en-US" b="0" dirty="0"/>
              <a:t>This meeting is part of the September IEEE 802 wireless interim session</a:t>
            </a:r>
          </a:p>
          <a:p>
            <a:pPr>
              <a:buFont typeface="Arial" panose="020B0604020202020204" pitchFamily="34" charset="0"/>
              <a:buChar char="•"/>
            </a:pPr>
            <a:r>
              <a:rPr lang="en-US" altLang="en-US" b="0" dirty="0"/>
              <a:t>It is the LMSC’s Chair’s current ruling that you do </a:t>
            </a:r>
            <a:r>
              <a:rPr lang="en-US" altLang="en-US" dirty="0"/>
              <a:t>not</a:t>
            </a:r>
            <a:r>
              <a:rPr lang="en-US" altLang="en-US" b="0" dirty="0"/>
              <a:t> need to pay the registration fee whether attending in-person or remotely. This only holds true for LMSC meetings. If you are do participate in other meetings at this session, you must register.</a:t>
            </a:r>
          </a:p>
          <a:p>
            <a:pPr>
              <a:buFont typeface="Arial" panose="020B0604020202020204" pitchFamily="34" charset="0"/>
              <a:buChar char="•"/>
            </a:pPr>
            <a:r>
              <a:rPr lang="en-US" altLang="en-US" b="0" dirty="0"/>
              <a:t>If you have not already done so, you can register here: </a:t>
            </a:r>
          </a:p>
          <a:p>
            <a:pPr marL="0" indent="0"/>
            <a:r>
              <a:rPr lang="en-US" altLang="en-US" b="0" dirty="0"/>
              <a:t>	</a:t>
            </a:r>
            <a:r>
              <a:rPr lang="en-US" altLang="en-US" b="0" dirty="0">
                <a:hlinkClick r:id="rId2"/>
              </a:rPr>
              <a:t>https://cvent.me/NMqv0R</a:t>
            </a:r>
            <a:endParaRPr lang="en-US" altLang="en-US" b="0"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2623222"/>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FF000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10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145423295"/>
              </p:ext>
            </p:extLst>
          </p:nvPr>
        </p:nvGraphicFramePr>
        <p:xfrm>
          <a:off x="152399" y="1828800"/>
          <a:ext cx="8839199" cy="3962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1212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15 Jan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Aug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noStrike" dirty="0">
                          <a:latin typeface="+mj-lt"/>
                          <a:cs typeface="Arial" panose="020B0604020202020204" pitchFamily="34" charset="0"/>
                        </a:rPr>
                        <a:t>.1ASdm</a:t>
                      </a:r>
                    </a:p>
                  </a:txBody>
                  <a:tcPr marL="115147" marR="0"/>
                </a:tc>
                <a:tc>
                  <a:txBody>
                    <a:bodyPr/>
                    <a:lstStyle/>
                    <a:p>
                      <a:pPr algn="ctr"/>
                      <a:r>
                        <a:rPr lang="en-AU" sz="1600" b="0" strike="noStrike"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31 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236224501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noStrike" dirty="0">
                          <a:latin typeface="+mj-lt"/>
                          <a:cs typeface="Arial" panose="020B0604020202020204" pitchFamily="34" charset="0"/>
                        </a:rPr>
                        <a:t>.1ASdn</a:t>
                      </a:r>
                    </a:p>
                  </a:txBody>
                  <a:tcPr marL="115147" marR="0"/>
                </a:tc>
                <a:tc>
                  <a:txBody>
                    <a:bodyPr/>
                    <a:lstStyle/>
                    <a:p>
                      <a:pPr algn="ctr"/>
                      <a:r>
                        <a:rPr lang="en-AU" sz="1600" b="0" strike="noStrike"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31 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2074630393"/>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28 Aug 2025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3639087661"/>
                  </a:ext>
                </a:extLst>
              </a:tr>
              <a:tr h="330320">
                <a:tc>
                  <a:txBody>
                    <a:bodyPr/>
                    <a:lstStyle/>
                    <a:p>
                      <a:r>
                        <a:rPr lang="en-AU" sz="1600" strike="noStrike"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27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3407671464"/>
                  </a:ext>
                </a:extLst>
              </a:tr>
              <a:tr h="330320">
                <a:tc>
                  <a:txBody>
                    <a:bodyPr/>
                    <a:lstStyle/>
                    <a:p>
                      <a:r>
                        <a:rPr lang="en-AU" sz="1600" dirty="0">
                          <a:latin typeface="+mj-lt"/>
                          <a:cs typeface="Arial" panose="020B0604020202020204" pitchFamily="34" charset="0"/>
                        </a:rPr>
                        <a:t>.1Qdy</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Jun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Aug 25</a:t>
                      </a:r>
                    </a:p>
                  </a:txBody>
                  <a:tcPr marL="115147" marR="115147"/>
                </a:tc>
                <a:extLst>
                  <a:ext uri="{0D108BD9-81ED-4DB2-BD59-A6C34878D82A}">
                    <a16:rowId xmlns:a16="http://schemas.microsoft.com/office/drawing/2014/main" val="218835180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Jun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Aug 25</a:t>
                      </a:r>
                    </a:p>
                  </a:txBody>
                  <a:tcPr marL="115147" marR="115147"/>
                </a:tc>
                <a:extLst>
                  <a:ext uri="{0D108BD9-81ED-4DB2-BD59-A6C34878D82A}">
                    <a16:rowId xmlns:a16="http://schemas.microsoft.com/office/drawing/2014/main" val="3126538708"/>
                  </a:ext>
                </a:extLst>
              </a:tr>
              <a:tr h="330320">
                <a:tc>
                  <a:txBody>
                    <a:bodyPr/>
                    <a:lstStyle/>
                    <a:p>
                      <a:r>
                        <a:rPr lang="en-AU" sz="1600" dirty="0">
                          <a:latin typeface="+mj-lt"/>
                          <a:cs typeface="Arial" panose="020B0604020202020204" pitchFamily="34" charset="0"/>
                        </a:rPr>
                        <a:t>.1DG</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D4.0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20 Sep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192476942"/>
                  </a:ext>
                </a:extLst>
              </a:tr>
              <a:tr h="330320">
                <a:tc>
                  <a:txBody>
                    <a:bodyPr/>
                    <a:lstStyle/>
                    <a:p>
                      <a:r>
                        <a:rPr lang="en-AU" sz="1600" dirty="0">
                          <a:latin typeface="+mj-lt"/>
                          <a:cs typeface="Arial" panose="020B0604020202020204" pitchFamily="34" charset="0"/>
                        </a:rPr>
                        <a:t>.1AXdz</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May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7924256"/>
                  </a:ext>
                </a:extLst>
              </a:tr>
              <a:tr h="330320">
                <a:tc>
                  <a:txBody>
                    <a:bodyPr/>
                    <a:lstStyle/>
                    <a:p>
                      <a:r>
                        <a:rPr lang="en-AU" sz="1600" dirty="0">
                          <a:latin typeface="+mj-lt"/>
                          <a:cs typeface="Arial" panose="020B0604020202020204" pitchFamily="34" charset="0"/>
                        </a:rPr>
                        <a:t>.1AS-Rev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466972488"/>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421203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C51D5-4915-82A7-BD32-5B80C0CC28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C72B3-95D8-251E-3FAC-AD7813FE831F}"/>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48EA727D-5B7C-6023-5067-67A6C789A893}"/>
              </a:ext>
            </a:extLst>
          </p:cNvPr>
          <p:cNvSpPr>
            <a:spLocks noGrp="1"/>
          </p:cNvSpPr>
          <p:nvPr>
            <p:ph idx="1"/>
          </p:nvPr>
        </p:nvSpPr>
        <p:spPr/>
        <p:txBody>
          <a:bodyPr/>
          <a:lstStyle/>
          <a:p>
            <a:r>
              <a:rPr lang="en-US" dirty="0"/>
              <a:t>Systematic review</a:t>
            </a:r>
          </a:p>
          <a:p>
            <a:pPr lvl="1"/>
            <a:r>
              <a:rPr lang="en-US" dirty="0"/>
              <a:t>ISO/IEC/IEEE 8802-1AE:2020 – started 15 July 2025</a:t>
            </a:r>
            <a:r>
              <a:rPr lang="en-US" b="0" i="0" u="none" strike="noStrike" dirty="0">
                <a:solidFill>
                  <a:srgbClr val="000000"/>
                </a:solidFill>
                <a:effectLst/>
                <a:latin typeface="Helvetica" pitchFamily="2" charset="0"/>
              </a:rPr>
              <a:t>; closes </a:t>
            </a:r>
            <a:r>
              <a:rPr lang="en-US" dirty="0">
                <a:solidFill>
                  <a:srgbClr val="000000"/>
                </a:solidFill>
                <a:latin typeface="Helvetica" pitchFamily="2" charset="0"/>
              </a:rPr>
              <a:t>2</a:t>
            </a:r>
            <a:r>
              <a:rPr lang="en-US" b="0" i="0" u="none" strike="noStrike" dirty="0">
                <a:solidFill>
                  <a:srgbClr val="000000"/>
                </a:solidFill>
                <a:effectLst/>
                <a:latin typeface="Helvetica" pitchFamily="2" charset="0"/>
              </a:rPr>
              <a:t> December 2025</a:t>
            </a:r>
            <a:endParaRPr lang="en-US" dirty="0"/>
          </a:p>
          <a:p>
            <a:pPr lvl="1"/>
            <a:r>
              <a:rPr lang="en-US" dirty="0"/>
              <a:t>Vote: [To be filled in] (Confirm/Revise/Withdraw/Abst (cons.)/Abst (exp.)/Stabilize</a:t>
            </a:r>
          </a:p>
          <a:p>
            <a:pPr lvl="2"/>
            <a:r>
              <a:rPr lang="en-US" dirty="0"/>
              <a:t>Only reporting P-members</a:t>
            </a:r>
          </a:p>
        </p:txBody>
      </p:sp>
      <p:sp>
        <p:nvSpPr>
          <p:cNvPr id="4" name="Footer Placeholder 3">
            <a:extLst>
              <a:ext uri="{FF2B5EF4-FFF2-40B4-BE49-F238E27FC236}">
                <a16:creationId xmlns:a16="http://schemas.microsoft.com/office/drawing/2014/main" id="{F27CCE2A-CBB0-C408-433D-97B403C70638}"/>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EBDB1AFA-3357-EE6D-8DF5-E59DB32F8B97}"/>
              </a:ext>
            </a:extLst>
          </p:cNvPr>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3741147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rgbClr val="00B050"/>
                </a:solidFill>
              </a:rPr>
              <a:t>passed</a:t>
            </a:r>
            <a:r>
              <a:rPr lang="en-AU" dirty="0">
                <a:solidFill>
                  <a:schemeClr val="accent2"/>
                </a:solidFill>
              </a:rPr>
              <a:t> 15 Jan 2025</a:t>
            </a:r>
          </a:p>
          <a:p>
            <a:pPr marL="173038" indent="-173038">
              <a:buFont typeface="Arial" panose="020B0604020202020204" pitchFamily="34" charset="0"/>
              <a:buChar char="•"/>
            </a:pPr>
            <a:r>
              <a:rPr lang="en-AU" b="0" dirty="0"/>
              <a:t>Passed 8-0-10 with one comment (18425)</a:t>
            </a:r>
          </a:p>
          <a:p>
            <a:r>
              <a:rPr lang="en-AU" dirty="0"/>
              <a:t>FDIS ballot: </a:t>
            </a:r>
            <a:r>
              <a:rPr lang="en-AU" dirty="0">
                <a:solidFill>
                  <a:srgbClr val="00B050"/>
                </a:solidFill>
              </a:rPr>
              <a:t>passed</a:t>
            </a:r>
          </a:p>
          <a:p>
            <a:pPr marL="234950" indent="-234950">
              <a:buFont typeface="Arial" panose="020B0604020202020204" pitchFamily="34" charset="0"/>
              <a:buChar char="•"/>
            </a:pPr>
            <a:r>
              <a:rPr lang="en-AU" b="0" dirty="0"/>
              <a:t>(8 Aug 2025) with a vote by P-members of 7-0-11 (N18587)</a:t>
            </a:r>
          </a:p>
          <a:p>
            <a:pPr marL="234950" indent="-234950">
              <a:buFont typeface="Arial" panose="020B0604020202020204" pitchFamily="34" charset="0"/>
              <a:buChar char="•"/>
            </a:pPr>
            <a:r>
              <a:rPr lang="en-AU" b="0" dirty="0"/>
              <a:t>No comments were received</a:t>
            </a:r>
          </a:p>
          <a:p>
            <a:pPr marL="234950" indent="-234950">
              <a:buFont typeface="Arial" panose="020B0604020202020204" pitchFamily="34" charset="0"/>
              <a:buChar char="•"/>
            </a:pPr>
            <a:r>
              <a:rPr lang="en-AU" b="0" dirty="0"/>
              <a:t>Now published as ISO/IEC/IEEE 8802-1DC:2025</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617761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9/0/9 with 1 comment from the China NB (N18416)</a:t>
            </a:r>
          </a:p>
          <a:p>
            <a:pPr marL="233363" indent="-233363">
              <a:buFont typeface="Arial" panose="020B0604020202020204" pitchFamily="34" charset="0"/>
              <a:buChar char="•"/>
            </a:pPr>
            <a:r>
              <a:rPr lang="en-AU" b="0" dirty="0"/>
              <a:t>(Feb 2025) Draft comment response prepared for consideration at the March 2025 plenary</a:t>
            </a:r>
          </a:p>
          <a:p>
            <a:pPr marL="233363" indent="-233363">
              <a:buFont typeface="Arial" panose="020B0604020202020204" pitchFamily="34" charset="0"/>
              <a:buChar char="•"/>
            </a:pPr>
            <a:r>
              <a:rPr lang="en-AU" b="0" dirty="0"/>
              <a:t>(Apr 2025) Comment response sent to SC 6</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301549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7/0/11 with 1 comment from the China NB (N18417)</a:t>
            </a:r>
          </a:p>
          <a:p>
            <a:pPr marL="233363" indent="-233363">
              <a:buFont typeface="Arial" panose="020B0604020202020204" pitchFamily="34" charset="0"/>
              <a:buChar char="•"/>
            </a:pPr>
            <a:r>
              <a:rPr lang="en-AU" b="0" dirty="0"/>
              <a:t>(Feb 2025) Draft comment response prepared for consideration at the March 2025 plenary</a:t>
            </a:r>
          </a:p>
          <a:p>
            <a:pPr marL="233363" indent="-233363">
              <a:buFont typeface="Arial" panose="020B0604020202020204" pitchFamily="34" charset="0"/>
              <a:buChar char="•"/>
            </a:pPr>
            <a:r>
              <a:rPr lang="en-AU" b="0" dirty="0"/>
              <a:t>(Apr 2025) Comment response sent to SC 6</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495865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(27 Aug 2024) Ballot initiated</a:t>
            </a:r>
          </a:p>
          <a:p>
            <a:pPr marL="182880" indent="-182880">
              <a:buFont typeface="Arial" panose="020B0604020202020204" pitchFamily="34" charset="0"/>
              <a:buChar char="•"/>
            </a:pPr>
            <a:r>
              <a:rPr lang="en-AU" b="0" dirty="0"/>
              <a:t>(10 Oct 2024) Passed: 8-0-10 with one comment from the China NB</a:t>
            </a:r>
          </a:p>
          <a:p>
            <a:pPr marL="182880" indent="-182880">
              <a:buFont typeface="Arial" panose="020B0604020202020204" pitchFamily="34" charset="0"/>
              <a:buChar char="•"/>
            </a:pPr>
            <a:r>
              <a:rPr lang="en-AU" b="0" dirty="0"/>
              <a:t>(30 Oct 2024) Initial comment responses available for review; approval expected during Nov 2024 plenary (submitted: N</a:t>
            </a:r>
            <a:r>
              <a:rPr lang="en-US" b="0" i="0" u="none" strike="noStrike" dirty="0">
                <a:solidFill>
                  <a:srgbClr val="000000"/>
                </a:solidFill>
                <a:effectLst/>
                <a:latin typeface="Helvetica" pitchFamily="2" charset="0"/>
              </a:rPr>
              <a:t>18413)</a:t>
            </a:r>
            <a:endParaRPr lang="en-AU" b="0" dirty="0"/>
          </a:p>
          <a:p>
            <a:r>
              <a:rPr lang="en-AU" dirty="0"/>
              <a:t>FDIS ballot: </a:t>
            </a:r>
            <a:r>
              <a:rPr lang="en-AU" dirty="0">
                <a:solidFill>
                  <a:srgbClr val="00B050"/>
                </a:solidFill>
              </a:rPr>
              <a:t>passed </a:t>
            </a:r>
          </a:p>
          <a:p>
            <a:pPr marL="173038" indent="-173038">
              <a:buFont typeface="Arial" panose="020B0604020202020204" pitchFamily="34" charset="0"/>
              <a:buChar char="•"/>
            </a:pPr>
            <a:r>
              <a:rPr lang="en-AU" b="0" dirty="0"/>
              <a:t>(28 Aug 2025) P-member totals of 9-0-10, no comments (N18588)</a:t>
            </a:r>
          </a:p>
          <a:p>
            <a:pPr marL="173038" indent="-173038">
              <a:buFont typeface="Arial" panose="020B0604020202020204" pitchFamily="34" charset="0"/>
              <a:buChar char="•"/>
            </a:pPr>
            <a:r>
              <a:rPr lang="en-AU" b="0" dirty="0"/>
              <a:t>(Sep 2025) Published as </a:t>
            </a:r>
            <a:r>
              <a:rPr lang="en-US" b="0" dirty="0"/>
              <a:t>ISO/IEC/IEEE 8802-1Q:2024/</a:t>
            </a:r>
            <a:r>
              <a:rPr lang="en-US" b="0" dirty="0" err="1"/>
              <a:t>Amd</a:t>
            </a:r>
            <a:r>
              <a:rPr lang="en-US" b="0" dirty="0"/>
              <a:t> 38:2025</a:t>
            </a: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076935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(27 Nov 2024) passed 9/0/9 with 1 comment from the China NB (N</a:t>
            </a:r>
            <a:r>
              <a:rPr lang="en-US" b="0" i="0" u="none" strike="noStrike" dirty="0">
                <a:solidFill>
                  <a:srgbClr val="000000"/>
                </a:solidFill>
                <a:effectLst/>
                <a:latin typeface="Helvetica" pitchFamily="2" charset="0"/>
              </a:rPr>
              <a:t>18408)</a:t>
            </a:r>
          </a:p>
          <a:p>
            <a:pPr marL="173038" indent="-173038">
              <a:buFont typeface="Arial" panose="020B0604020202020204" pitchFamily="34" charset="0"/>
              <a:buChar char="•"/>
            </a:pPr>
            <a:r>
              <a:rPr lang="en-US" b="0" dirty="0">
                <a:solidFill>
                  <a:srgbClr val="000000"/>
                </a:solidFill>
                <a:latin typeface="Helvetica" pitchFamily="2" charset="0"/>
              </a:rPr>
              <a:t>(Apr 2025) Comment response sent to SC 6</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617637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pPr lvl="1"/>
            <a:r>
              <a:rPr lang="en-AU" dirty="0"/>
              <a:t>(Nov 2024) D2.1 sent for information</a:t>
            </a:r>
          </a:p>
          <a:p>
            <a:pPr lvl="1"/>
            <a:r>
              <a:rPr lang="en-AU" dirty="0"/>
              <a:t>(Feb 2024) Published by IEEE</a:t>
            </a:r>
          </a:p>
          <a:p>
            <a:r>
              <a:rPr lang="en-US" dirty="0"/>
              <a:t>60-day</a:t>
            </a:r>
            <a:r>
              <a:rPr lang="en-AU" dirty="0"/>
              <a:t> pre-ballot: </a:t>
            </a:r>
            <a:r>
              <a:rPr lang="en-AU" dirty="0">
                <a:solidFill>
                  <a:srgbClr val="00B050"/>
                </a:solidFill>
              </a:rPr>
              <a:t>passed</a:t>
            </a:r>
          </a:p>
          <a:p>
            <a:pPr marL="234950" indent="-234950">
              <a:buFont typeface="Arial" panose="020B0604020202020204" pitchFamily="34" charset="0"/>
              <a:buChar char="•"/>
            </a:pPr>
            <a:r>
              <a:rPr lang="en-AU" b="0" dirty="0"/>
              <a:t>(5 Mar 2025) Request for ballot submitted</a:t>
            </a:r>
          </a:p>
          <a:p>
            <a:pPr marL="234950" indent="-234950">
              <a:buFont typeface="Arial" panose="020B0604020202020204" pitchFamily="34" charset="0"/>
              <a:buChar char="•"/>
            </a:pPr>
            <a:r>
              <a:rPr lang="en-AU" b="0" dirty="0"/>
              <a:t>(8 Apr 2025) Ballot initiated</a:t>
            </a:r>
          </a:p>
          <a:p>
            <a:pPr marL="234950" indent="-234950">
              <a:buFont typeface="Arial" panose="020B0604020202020204" pitchFamily="34" charset="0"/>
              <a:buChar char="•"/>
            </a:pPr>
            <a:r>
              <a:rPr lang="en-AU" b="0" dirty="0"/>
              <a:t>(8 June 2025) Passed 8/0/10 – 1 comment from the China NB (“.1X bad”)</a:t>
            </a:r>
          </a:p>
          <a:p>
            <a:pPr marL="234950" indent="-234950">
              <a:buFont typeface="Arial" panose="020B0604020202020204" pitchFamily="34" charset="0"/>
              <a:buChar char="•"/>
            </a:pPr>
            <a:r>
              <a:rPr lang="en-AU" b="0" dirty="0"/>
              <a:t>(4 August 2025) Comment response acknowledged (N18581)</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5686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a:t>
            </a:r>
          </a:p>
          <a:p>
            <a:pPr lvl="1"/>
            <a:r>
              <a:rPr lang="en-AU" dirty="0"/>
              <a:t>(Jun 2024) Sent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285750" indent="-285750">
              <a:buFont typeface="Arial" panose="020B0604020202020204" pitchFamily="34" charset="0"/>
              <a:buChar char="•"/>
            </a:pPr>
            <a:r>
              <a:rPr lang="en-AU" b="0" dirty="0"/>
              <a:t>(4 Apr 2025) Ballot initiated</a:t>
            </a:r>
          </a:p>
          <a:p>
            <a:pPr marL="285750" indent="-285750">
              <a:buFont typeface="Arial" panose="020B0604020202020204" pitchFamily="34" charset="0"/>
              <a:buChar char="•"/>
            </a:pPr>
            <a:r>
              <a:rPr lang="en-AU" b="0" dirty="0"/>
              <a:t>(8 June 2025) Passed: 9/1/8 with 1 comment from the China NB (“use OIDs”)</a:t>
            </a:r>
          </a:p>
          <a:p>
            <a:pPr marL="285750" indent="-285750">
              <a:buFont typeface="Arial" panose="020B0604020202020204" pitchFamily="34" charset="0"/>
              <a:buChar char="•"/>
            </a:pPr>
            <a:r>
              <a:rPr lang="en-AU" b="0" dirty="0"/>
              <a:t>(4 August 2025) Comment response acknowledged (N18580)</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15126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(Jul 2024) Awaiting start of SA ballot before sending for information</a:t>
            </a:r>
          </a:p>
          <a:p>
            <a:pPr lvl="1"/>
            <a:r>
              <a:rPr lang="en-AU" dirty="0">
                <a:latin typeface="+mj-lt"/>
              </a:rPr>
              <a:t>(Sept 2024) Draft 4 sent for information</a:t>
            </a:r>
          </a:p>
          <a:p>
            <a:r>
              <a:rPr lang="en-US" dirty="0"/>
              <a:t>60-day</a:t>
            </a:r>
            <a:r>
              <a:rPr lang="en-AU" dirty="0"/>
              <a:t> pre-ballot: </a:t>
            </a:r>
            <a:r>
              <a:rPr lang="en-AU" dirty="0">
                <a:solidFill>
                  <a:schemeClr val="accent2"/>
                </a:solidFill>
              </a:rPr>
              <a:t>closing 20 Sep 2025</a:t>
            </a:r>
          </a:p>
          <a:p>
            <a:pPr marL="285750" indent="-285750">
              <a:buFont typeface="Arial" panose="020B0604020202020204" pitchFamily="34" charset="0"/>
              <a:buChar char="•"/>
            </a:pPr>
            <a:r>
              <a:rPr lang="en-AU" b="0" dirty="0"/>
              <a:t>(21 Jul 2025) Ballot initiated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519863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2ED86-218D-A626-986A-795B7985D5E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EA7F03D-67B8-D495-9A1A-DCCD0938CB0C}"/>
              </a:ext>
            </a:extLst>
          </p:cNvPr>
          <p:cNvSpPr>
            <a:spLocks noGrp="1"/>
          </p:cNvSpPr>
          <p:nvPr>
            <p:ph type="title"/>
          </p:nvPr>
        </p:nvSpPr>
        <p:spPr/>
        <p:txBody>
          <a:bodyPr/>
          <a:lstStyle/>
          <a:p>
            <a:r>
              <a:rPr lang="en-US" sz="1600" dirty="0">
                <a:solidFill>
                  <a:schemeClr val="accent2"/>
                </a:solidFill>
              </a:rPr>
              <a:t>Link Aggregation Amendment 1: YANG for Link Aggregation</a:t>
            </a:r>
            <a:br>
              <a:rPr lang="en-US" dirty="0">
                <a:solidFill>
                  <a:schemeClr val="accent2"/>
                </a:solidFill>
              </a:rPr>
            </a:br>
            <a:r>
              <a:rPr lang="en-AU" dirty="0"/>
              <a:t>IEEE 802.1AXdz</a:t>
            </a:r>
          </a:p>
        </p:txBody>
      </p:sp>
      <p:sp>
        <p:nvSpPr>
          <p:cNvPr id="10" name="Content Placeholder 9">
            <a:extLst>
              <a:ext uri="{FF2B5EF4-FFF2-40B4-BE49-F238E27FC236}">
                <a16:creationId xmlns:a16="http://schemas.microsoft.com/office/drawing/2014/main" id="{3FF5F9BB-CCB7-897E-E3AA-A68D772012E0}"/>
              </a:ext>
            </a:extLst>
          </p:cNvPr>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(May 2025) Draft 2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a:extLst>
              <a:ext uri="{FF2B5EF4-FFF2-40B4-BE49-F238E27FC236}">
                <a16:creationId xmlns:a16="http://schemas.microsoft.com/office/drawing/2014/main" id="{C2166ACB-125F-63F6-6A18-82EDF1E75476}"/>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20C042A8-9220-B532-77B1-EAA31755E666}"/>
              </a:ext>
            </a:extLst>
          </p:cNvPr>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275487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FCD3F-8A25-C7A6-3968-9A690CE3738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BC5959E-1749-FFEE-2737-3F41E8C250D5}"/>
              </a:ext>
            </a:extLst>
          </p:cNvPr>
          <p:cNvSpPr>
            <a:spLocks noGrp="1"/>
          </p:cNvSpPr>
          <p:nvPr>
            <p:ph type="title"/>
          </p:nvPr>
        </p:nvSpPr>
        <p:spPr/>
        <p:txBody>
          <a:bodyPr/>
          <a:lstStyle/>
          <a:p>
            <a:r>
              <a:rPr lang="en-US" sz="1600" dirty="0"/>
              <a:t>Timing and Synchronization for Time-Sensitive Applications</a:t>
            </a:r>
            <a:br>
              <a:rPr lang="en-US" dirty="0">
                <a:solidFill>
                  <a:schemeClr val="accent2"/>
                </a:solidFill>
              </a:rPr>
            </a:br>
            <a:r>
              <a:rPr lang="en-AU" dirty="0"/>
              <a:t>IEEE 802.1AS-Rev</a:t>
            </a:r>
          </a:p>
        </p:txBody>
      </p:sp>
      <p:sp>
        <p:nvSpPr>
          <p:cNvPr id="10" name="Content Placeholder 9">
            <a:extLst>
              <a:ext uri="{FF2B5EF4-FFF2-40B4-BE49-F238E27FC236}">
                <a16:creationId xmlns:a16="http://schemas.microsoft.com/office/drawing/2014/main" id="{020FBA28-AC90-081F-2064-6BF842981B86}"/>
              </a:ext>
            </a:extLst>
          </p:cNvPr>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(Aug 2025) Draft 2.0 sent for information</a:t>
            </a:r>
          </a:p>
          <a:p>
            <a:pPr lvl="1"/>
            <a:r>
              <a:rPr lang="en-AU" dirty="0">
                <a:latin typeface="+mj-lt"/>
              </a:rPr>
              <a:t>This is a revision to IEEE 802.1AS-2020.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a:extLst>
              <a:ext uri="{FF2B5EF4-FFF2-40B4-BE49-F238E27FC236}">
                <a16:creationId xmlns:a16="http://schemas.microsoft.com/office/drawing/2014/main" id="{65BE8237-BAAC-CF93-B255-AB8A4D222EC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4EA5E4E7-AF31-DE5A-4189-9DA14344FDC9}"/>
              </a:ext>
            </a:extLst>
          </p:cNvPr>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2975316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9530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submitted</a:t>
            </a:r>
            <a:r>
              <a:rPr lang="en-AU" dirty="0">
                <a:solidFill>
                  <a:schemeClr val="accent2"/>
                </a:solidFill>
              </a:rPr>
              <a:t>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b="0" dirty="0"/>
              <a:t>Passed on a vote of 7-1-11</a:t>
            </a:r>
          </a:p>
          <a:p>
            <a:pPr lvl="2">
              <a:spcBef>
                <a:spcPts val="600"/>
              </a:spcBef>
              <a:buFont typeface="Arial" panose="020B0604020202020204" pitchFamily="34" charset="0"/>
              <a:buChar char="•"/>
            </a:pPr>
            <a:r>
              <a:rPr lang="en-US" dirty="0"/>
              <a:t>China NB comments:</a:t>
            </a:r>
          </a:p>
          <a:p>
            <a:pPr lvl="3">
              <a:spcBef>
                <a:spcPts val="600"/>
              </a:spcBef>
              <a:buFont typeface="Arial" panose="020B0604020202020204" pitchFamily="34" charset="0"/>
              <a:buChar char="•"/>
            </a:pPr>
            <a:r>
              <a:rPr lang="en-US" sz="1600" b="0" dirty="0"/>
              <a:t>No integral security mechanism</a:t>
            </a:r>
          </a:p>
          <a:p>
            <a:pPr lvl="3">
              <a:spcBef>
                <a:spcPts val="600"/>
              </a:spcBef>
              <a:buFont typeface="Arial" panose="020B0604020202020204" pitchFamily="34" charset="0"/>
              <a:buChar char="•"/>
            </a:pPr>
            <a:r>
              <a:rPr lang="en-US" sz="1600" dirty="0"/>
              <a:t>IEEE negative </a:t>
            </a:r>
            <a:r>
              <a:rPr lang="en-US" sz="1600" dirty="0" err="1"/>
              <a:t>LoAs</a:t>
            </a:r>
            <a:r>
              <a:rPr lang="en-US" sz="1600" dirty="0"/>
              <a:t> should be disqualifying and prevent balloting under PSDO</a:t>
            </a:r>
          </a:p>
          <a:p>
            <a:pPr lvl="2">
              <a:spcBef>
                <a:spcPts val="600"/>
              </a:spcBef>
              <a:buFont typeface="Arial" panose="020B0604020202020204" pitchFamily="34" charset="0"/>
              <a:buChar char="•"/>
            </a:pPr>
            <a:r>
              <a:rPr lang="en-US" b="0" dirty="0"/>
              <a:t>Response to ballot comments </a:t>
            </a:r>
            <a:r>
              <a:rPr lang="en-US" dirty="0"/>
              <a:t>posted 26 June 24 (N18270)</a:t>
            </a:r>
            <a:endParaRPr lang="en-US"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480872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3957511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(former 802.11 WG Chair)</a:t>
            </a:r>
          </a:p>
          <a:p>
            <a:pPr lvl="1"/>
            <a:r>
              <a:rPr lang="en-AU" dirty="0"/>
              <a:t>Peter Yee</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203830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6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8948815"/>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1212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957944">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Nov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534105398"/>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154290473"/>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21 Jul 25</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719737466"/>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Sep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Cancelled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21 Jul 25</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95306217"/>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61230196"/>
                  </a:ext>
                </a:extLst>
              </a:tr>
              <a:tr h="271325">
                <a:tc>
                  <a:txBody>
                    <a:bodyPr/>
                    <a:lstStyle/>
                    <a:p>
                      <a:pPr algn="l"/>
                      <a:r>
                        <a:rPr lang="en-AU" sz="1600" b="0" dirty="0">
                          <a:solidFill>
                            <a:schemeClr val="tx1"/>
                          </a:solidFill>
                          <a:latin typeface="+mj-lt"/>
                          <a:cs typeface="Arial" panose="020B0604020202020204" pitchFamily="34" charset="0"/>
                        </a:rPr>
                        <a:t>.4-2024</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96752496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3392915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6802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waiting</a:t>
            </a:r>
          </a:p>
          <a:p>
            <a:pPr lvl="1"/>
            <a:r>
              <a:rPr lang="en-US" dirty="0"/>
              <a:t>(13 Feb 25) Std. submitted for information</a:t>
            </a:r>
          </a:p>
          <a:p>
            <a:r>
              <a:rPr lang="en-US" dirty="0"/>
              <a:t>60-day</a:t>
            </a:r>
            <a:r>
              <a:rPr lang="en-AU" dirty="0"/>
              <a:t> pre-ballot: </a:t>
            </a:r>
            <a:r>
              <a:rPr lang="en-AU" dirty="0">
                <a:solidFill>
                  <a:schemeClr val="accent2"/>
                </a:solidFill>
              </a:rPr>
              <a:t>waiting</a:t>
            </a:r>
          </a:p>
          <a:p>
            <a:pPr marL="173038" indent="-173038">
              <a:buFont typeface="Arial" panose="020B0604020202020204" pitchFamily="34" charset="0"/>
              <a:buChar char="•"/>
            </a:pPr>
            <a:r>
              <a:rPr lang="en-AU" b="0" dirty="0"/>
              <a:t>(12 May 25) Std. submitted for adoption</a:t>
            </a:r>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76020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Mar 2024</a:t>
            </a:r>
          </a:p>
          <a:p>
            <a:pPr lvl="1"/>
            <a:r>
              <a:rPr lang="en-US" dirty="0"/>
              <a:t>(May 2023) IEEE 802.15.3 was to be on RevCom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rgbClr val="00B050"/>
                </a:solidFill>
              </a:rPr>
              <a:t>passed</a:t>
            </a:r>
            <a:endParaRPr lang="en-AU" dirty="0">
              <a:solidFill>
                <a:schemeClr val="accent2"/>
              </a:solidFill>
            </a:endParaRPr>
          </a:p>
          <a:p>
            <a:pPr marL="182880" indent="-182880">
              <a:buFont typeface="Arial" panose="020B0604020202020204" pitchFamily="34" charset="0"/>
              <a:buChar char="•"/>
            </a:pPr>
            <a:r>
              <a:rPr lang="en-AU" b="0" dirty="0"/>
              <a:t>(Nov 2024) Closed 27 Nov 2024 (N</a:t>
            </a:r>
            <a:r>
              <a:rPr lang="en-US" b="0" i="0" u="none" strike="noStrike" dirty="0">
                <a:solidFill>
                  <a:srgbClr val="000000"/>
                </a:solidFill>
                <a:effectLst/>
                <a:latin typeface="Helvetica" pitchFamily="2" charset="0"/>
              </a:rPr>
              <a:t>18407</a:t>
            </a:r>
            <a:r>
              <a:rPr lang="en-AU" b="0" dirty="0"/>
              <a:t>)</a:t>
            </a:r>
          </a:p>
          <a:p>
            <a:pPr marL="182880" indent="-182880">
              <a:buFont typeface="Arial" panose="020B0604020202020204" pitchFamily="34" charset="0"/>
              <a:buChar char="•"/>
            </a:pPr>
            <a:r>
              <a:rPr lang="en-AU" b="0" dirty="0"/>
              <a:t>Passed 10/0/8 with 1 comment from the China NB</a:t>
            </a:r>
          </a:p>
          <a:p>
            <a:pPr marL="182880" indent="-182880">
              <a:buFont typeface="Arial" panose="020B0604020202020204" pitchFamily="34" charset="0"/>
              <a:buChar char="•"/>
            </a:pPr>
            <a:r>
              <a:rPr lang="en-AU" b="0" dirty="0"/>
              <a:t>(Feb 2025) Comment response sent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652629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Ballot closed 23 July 2024</a:t>
            </a:r>
          </a:p>
          <a:p>
            <a:pPr marL="173038" indent="-173038">
              <a:buFont typeface="Arial" panose="020B0604020202020204" pitchFamily="34" charset="0"/>
              <a:buChar char="•"/>
            </a:pPr>
            <a:r>
              <a:rPr lang="en-AU" b="0" dirty="0"/>
              <a:t>Passed 9/1/7 with 1 comment from the China NB</a:t>
            </a:r>
          </a:p>
          <a:p>
            <a:pPr marL="173038" indent="-173038">
              <a:buFont typeface="Arial" panose="020B0604020202020204" pitchFamily="34" charset="0"/>
              <a:buChar char="•"/>
            </a:pPr>
            <a:r>
              <a:rPr lang="en-AU" b="0" dirty="0"/>
              <a:t>Comment responses posted 6 Feb 2025 (N</a:t>
            </a:r>
            <a:r>
              <a:rPr lang="en-US" b="0" i="0" u="none" strike="noStrike" dirty="0">
                <a:solidFill>
                  <a:srgbClr val="000000"/>
                </a:solidFill>
                <a:effectLst/>
                <a:latin typeface="Helvetica" pitchFamily="2" charset="0"/>
              </a:rPr>
              <a:t>18423</a:t>
            </a:r>
            <a:r>
              <a:rPr lang="en-AU" b="0" dirty="0"/>
              <a:t>)</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The vote by P-members was 7-1-12, with the ballot closing on 8 August 2025 (N18586)</a:t>
            </a:r>
          </a:p>
          <a:p>
            <a:pPr marL="173038" indent="-173038">
              <a:buFont typeface="Arial" panose="020B0604020202020204" pitchFamily="34" charset="0"/>
              <a:buChar char="•"/>
            </a:pPr>
            <a:r>
              <a:rPr lang="en-AU" b="0" dirty="0"/>
              <a:t>China voted against, commenting about CCM* (and therefore AES) being mandatory and not negotiated</a:t>
            </a:r>
          </a:p>
          <a:p>
            <a:pPr marL="173038" indent="-173038">
              <a:buFont typeface="Arial" panose="020B0604020202020204" pitchFamily="34" charset="0"/>
              <a:buChar char="•"/>
            </a:pPr>
            <a:r>
              <a:rPr lang="en-AU" b="0" dirty="0"/>
              <a:t>Now published as </a:t>
            </a:r>
            <a:r>
              <a:rPr lang="en-US" b="0" dirty="0"/>
              <a:t>ISO/IEC/IEEE 8802-15-7:2025</a:t>
            </a: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843948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pPr lvl="1"/>
            <a:r>
              <a:rPr lang="en-AU" dirty="0"/>
              <a:t>(21 Jul 2025) Standard posted for information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2751114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524000"/>
            <a:ext cx="7772400" cy="4648200"/>
          </a:xfrm>
        </p:spPr>
        <p:txBody>
          <a:bodyPr/>
          <a:lstStyle/>
          <a:p>
            <a:r>
              <a:rPr lang="en-AU" dirty="0"/>
              <a:t> Drafts </a:t>
            </a:r>
            <a:r>
              <a:rPr lang="en-GB" dirty="0"/>
              <a:t>sent to SC 6</a:t>
            </a:r>
            <a:r>
              <a:rPr lang="en-AU" dirty="0"/>
              <a:t>: </a:t>
            </a:r>
            <a:r>
              <a:rPr lang="en-AU" dirty="0">
                <a:solidFill>
                  <a:srgbClr val="00B050"/>
                </a:solidFill>
              </a:rPr>
              <a:t>sent</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RevCom, should be published as IEEE 802.15.13-2023.</a:t>
            </a:r>
          </a:p>
          <a:p>
            <a:pPr lvl="1"/>
            <a:r>
              <a:rPr lang="en-GB" dirty="0">
                <a:latin typeface="Arial" panose="020B0604020202020204" pitchFamily="34" charset="0"/>
              </a:rPr>
              <a:t>(Sep 2024) Submitted for information (N18324)</a:t>
            </a:r>
            <a:endParaRPr lang="en-AU" dirty="0"/>
          </a:p>
          <a:p>
            <a:r>
              <a:rPr lang="en-US" dirty="0"/>
              <a:t>60-day</a:t>
            </a:r>
            <a:r>
              <a:rPr lang="en-AU" dirty="0"/>
              <a:t> pre-ballot: </a:t>
            </a:r>
            <a:r>
              <a:rPr lang="en-AU" dirty="0">
                <a:solidFill>
                  <a:srgbClr val="FF0000"/>
                </a:solidFill>
              </a:rPr>
              <a:t>cancelled</a:t>
            </a:r>
          </a:p>
          <a:p>
            <a:pPr marL="173038" indent="-173038">
              <a:buFont typeface="Arial" panose="020B0604020202020204" pitchFamily="34" charset="0"/>
              <a:buChar char="•"/>
            </a:pPr>
            <a:r>
              <a:rPr lang="en-AU" b="0" dirty="0"/>
              <a:t>IPR issues have been discovered that might halt progress, but this will be left to ISO processes.</a:t>
            </a:r>
          </a:p>
          <a:p>
            <a:pPr marL="173038" indent="-173038">
              <a:buFont typeface="Arial" panose="020B0604020202020204" pitchFamily="34" charset="0"/>
              <a:buChar char="•"/>
            </a:pPr>
            <a:r>
              <a:rPr lang="en-AU" b="0" dirty="0"/>
              <a:t>(21 July 2025) Ballot initiated</a:t>
            </a:r>
          </a:p>
          <a:p>
            <a:pPr marL="173038" indent="-173038">
              <a:buFont typeface="Arial" panose="020B0604020202020204" pitchFamily="34" charset="0"/>
              <a:buChar char="•"/>
            </a:pPr>
            <a:r>
              <a:rPr lang="en-AU" b="0" dirty="0"/>
              <a:t>(21 July 2025) Ballot cancelled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935655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A revision is in process and IEEE 802.15.6-2012 was inactivated on 30 March 2023</a:t>
            </a:r>
          </a:p>
          <a:p>
            <a:pPr>
              <a:buFont typeface="Arial" panose="020B0604020202020204" pitchFamily="34" charset="0"/>
              <a:buChar char="•"/>
            </a:pPr>
            <a:r>
              <a:rPr lang="en-AU" b="0" dirty="0"/>
              <a:t>IPR issues have been discovered that might halt progress, but this will be left to ISO processes to resolve.</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5567559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1 standard in the pipeline for adoption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100781"/>
              </p:ext>
            </p:extLst>
          </p:nvPr>
        </p:nvGraphicFramePr>
        <p:xfrm>
          <a:off x="152399" y="1600200"/>
          <a:ext cx="8839199" cy="9448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317172">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123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r>
                        <a:rPr lang="en-AU" sz="1600" dirty="0">
                          <a:latin typeface="+mj-lt"/>
                          <a:cs typeface="Arial" panose="020B0604020202020204" pitchFamily="34" charset="0"/>
                        </a:rPr>
                        <a:t>.19.1</a:t>
                      </a:r>
                    </a:p>
                  </a:txBody>
                  <a:tcPr marL="115147" marR="115147"/>
                </a:tc>
                <a:tc>
                  <a:txBody>
                    <a:bodyPr/>
                    <a:lstStyle/>
                    <a:p>
                      <a:pPr algn="ctr"/>
                      <a:r>
                        <a:rPr lang="en-AU" sz="1600" dirty="0">
                          <a:solidFill>
                            <a:schemeClr val="tx1"/>
                          </a:solidFill>
                          <a:latin typeface="+mj-lt"/>
                        </a:rPr>
                        <a:t>-2018</a:t>
                      </a:r>
                    </a:p>
                  </a:txBody>
                  <a:tcPr marL="115147" marR="115147"/>
                </a:tc>
                <a:tc>
                  <a:txBody>
                    <a:bodyPr/>
                    <a:lstStyle/>
                    <a:p>
                      <a:pPr algn="ctr"/>
                      <a:r>
                        <a:rPr lang="en-AU" sz="1600" dirty="0">
                          <a:solidFill>
                            <a:schemeClr val="tx1"/>
                          </a:solidFill>
                          <a:latin typeface="+mj-lt"/>
                        </a:rPr>
                        <a:t>6 Feb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b="0" dirty="0">
                          <a:solidFill>
                            <a:srgbClr val="FF0000"/>
                          </a:solidFill>
                          <a:latin typeface="+mn-lt"/>
                          <a:ea typeface="+mn-ea"/>
                          <a:cs typeface="+mn-cs"/>
                        </a:rPr>
                        <a:t>Cancelled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21 Jul 25</a:t>
                      </a: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8068247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6142137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F17B5-D5D0-5675-F451-F2A79CEF7C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9C0B061-BC88-26F1-0668-F637C08953E7}"/>
              </a:ext>
            </a:extLst>
          </p:cNvPr>
          <p:cNvSpPr>
            <a:spLocks noGrp="1"/>
          </p:cNvSpPr>
          <p:nvPr>
            <p:ph type="title"/>
          </p:nvPr>
        </p:nvSpPr>
        <p:spPr/>
        <p:txBody>
          <a:bodyPr/>
          <a:lstStyle/>
          <a:p>
            <a:r>
              <a:rPr lang="en-AU" sz="1600" dirty="0">
                <a:solidFill>
                  <a:schemeClr val="accent6"/>
                </a:solidFill>
              </a:rPr>
              <a:t>Wireless Network Coexistence Methods</a:t>
            </a:r>
            <a:br>
              <a:rPr lang="en-AU" dirty="0">
                <a:solidFill>
                  <a:schemeClr val="accent6"/>
                </a:solidFill>
              </a:rPr>
            </a:br>
            <a:r>
              <a:rPr lang="en-AU" dirty="0">
                <a:solidFill>
                  <a:schemeClr val="accent6"/>
                </a:solidFill>
              </a:rPr>
              <a:t>IEEE 802.19.1</a:t>
            </a:r>
            <a:br>
              <a:rPr lang="en-AU" dirty="0">
                <a:solidFill>
                  <a:schemeClr val="accent6"/>
                </a:solidFill>
              </a:rPr>
            </a:br>
            <a:endParaRPr lang="en-AU" dirty="0">
              <a:solidFill>
                <a:schemeClr val="accent6"/>
              </a:solidFill>
            </a:endParaRPr>
          </a:p>
        </p:txBody>
      </p:sp>
      <p:sp>
        <p:nvSpPr>
          <p:cNvPr id="10" name="Content Placeholder 9">
            <a:extLst>
              <a:ext uri="{FF2B5EF4-FFF2-40B4-BE49-F238E27FC236}">
                <a16:creationId xmlns:a16="http://schemas.microsoft.com/office/drawing/2014/main" id="{5546C24F-2EA0-7B9F-5CE0-446753654463}"/>
              </a:ext>
            </a:extLst>
          </p:cNvPr>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GB" dirty="0">
                <a:latin typeface="Arial" panose="020B0604020202020204" pitchFamily="34" charset="0"/>
              </a:rPr>
              <a:t>(Jul 2024) LMSC decision taken to forward for information despite known negative </a:t>
            </a:r>
            <a:r>
              <a:rPr lang="en-GB" dirty="0" err="1">
                <a:latin typeface="Arial" panose="020B0604020202020204" pitchFamily="34" charset="0"/>
              </a:rPr>
              <a:t>LoA</a:t>
            </a:r>
            <a:endParaRPr lang="en-GB" dirty="0">
              <a:latin typeface="Arial" panose="020B0604020202020204" pitchFamily="34" charset="0"/>
            </a:endParaRPr>
          </a:p>
          <a:p>
            <a:pPr lvl="1"/>
            <a:r>
              <a:rPr lang="en-GB" dirty="0">
                <a:latin typeface="Arial" panose="020B0604020202020204" pitchFamily="34" charset="0"/>
              </a:rPr>
              <a:t>(Feb 2025) Submitted for information (N</a:t>
            </a:r>
            <a:r>
              <a:rPr lang="en-US" b="0" i="0" u="none" strike="noStrike" dirty="0">
                <a:solidFill>
                  <a:srgbClr val="000000"/>
                </a:solidFill>
                <a:effectLst/>
                <a:latin typeface="Helvetica" pitchFamily="2" charset="0"/>
              </a:rPr>
              <a:t>18426</a:t>
            </a:r>
            <a:r>
              <a:rPr lang="en-GB" dirty="0">
                <a:latin typeface="Arial" panose="020B0604020202020204" pitchFamily="34" charset="0"/>
              </a:rPr>
              <a:t>)</a:t>
            </a:r>
          </a:p>
          <a:p>
            <a:pPr lvl="1"/>
            <a:r>
              <a:rPr lang="en-GB" dirty="0">
                <a:latin typeface="Arial" panose="020B0604020202020204" pitchFamily="34" charset="0"/>
              </a:rPr>
              <a:t>(12 May 2025) Std. submitted for information</a:t>
            </a:r>
            <a:endParaRPr lang="en-AU" dirty="0"/>
          </a:p>
          <a:p>
            <a:r>
              <a:rPr lang="en-US" dirty="0"/>
              <a:t>60-day</a:t>
            </a:r>
            <a:r>
              <a:rPr lang="en-AU" dirty="0"/>
              <a:t> pre-ballot: </a:t>
            </a:r>
            <a:r>
              <a:rPr lang="en-AU" dirty="0">
                <a:solidFill>
                  <a:srgbClr val="FF0000"/>
                </a:solidFill>
              </a:rPr>
              <a:t>cancelled</a:t>
            </a:r>
          </a:p>
          <a:p>
            <a:pPr marL="173038" indent="-173038">
              <a:buFont typeface="Arial" panose="020B0604020202020204" pitchFamily="34" charset="0"/>
              <a:buChar char="•"/>
            </a:pPr>
            <a:r>
              <a:rPr lang="en-GB" b="0" dirty="0">
                <a:latin typeface="Arial" panose="020B0604020202020204" pitchFamily="34" charset="0"/>
              </a:rPr>
              <a:t>(21 July 2025) Ballot initiated</a:t>
            </a:r>
          </a:p>
          <a:p>
            <a:pPr marL="173038" indent="-173038">
              <a:buFont typeface="Arial" panose="020B0604020202020204" pitchFamily="34" charset="0"/>
              <a:buChar char="•"/>
            </a:pPr>
            <a:r>
              <a:rPr lang="en-GB" b="0" dirty="0">
                <a:latin typeface="Arial" panose="020B0604020202020204" pitchFamily="34" charset="0"/>
              </a:rPr>
              <a:t>(21 July 2025) Ballot cancelled due to IEEE </a:t>
            </a:r>
            <a:r>
              <a:rPr lang="en-GB" b="0" dirty="0" err="1">
                <a:latin typeface="Arial" panose="020B0604020202020204" pitchFamily="34" charset="0"/>
              </a:rPr>
              <a:t>LoA</a:t>
            </a:r>
            <a:endParaRPr lang="en-AU" b="0" dirty="0">
              <a:latin typeface="Arial" panose="020B0604020202020204" pitchFamily="34" charset="0"/>
            </a:endParaRPr>
          </a:p>
          <a:p>
            <a:r>
              <a:rPr lang="en-AU" dirty="0"/>
              <a:t>FDIS ballot: </a:t>
            </a:r>
            <a:r>
              <a:rPr lang="en-AU" dirty="0">
                <a:solidFill>
                  <a:schemeClr val="accent2"/>
                </a:solidFill>
              </a:rPr>
              <a:t>waiting</a:t>
            </a:r>
            <a:endParaRPr lang="en-AU" dirty="0"/>
          </a:p>
        </p:txBody>
      </p:sp>
      <p:sp>
        <p:nvSpPr>
          <p:cNvPr id="5" name="Footer Placeholder 4">
            <a:extLst>
              <a:ext uri="{FF2B5EF4-FFF2-40B4-BE49-F238E27FC236}">
                <a16:creationId xmlns:a16="http://schemas.microsoft.com/office/drawing/2014/main" id="{82F3B7F1-9E83-F220-B256-02571801C89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3398F9EE-3B62-F2FB-0F92-8D029DCF0292}"/>
              </a:ext>
            </a:extLst>
          </p:cNvPr>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5226100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BE338-3549-3C50-D02A-3A8D321CE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24940-080C-1189-3F93-5E33F781E568}"/>
              </a:ext>
            </a:extLst>
          </p:cNvPr>
          <p:cNvSpPr>
            <a:spLocks noGrp="1"/>
          </p:cNvSpPr>
          <p:nvPr>
            <p:ph type="title"/>
          </p:nvPr>
        </p:nvSpPr>
        <p:spPr/>
        <p:txBody>
          <a:bodyPr/>
          <a:lstStyle/>
          <a:p>
            <a:r>
              <a:rPr lang="en-AU" dirty="0"/>
              <a:t>Update to processes for interaction with ISO/IEC JTC 1/SC 6</a:t>
            </a:r>
          </a:p>
        </p:txBody>
      </p:sp>
      <p:sp>
        <p:nvSpPr>
          <p:cNvPr id="3" name="Content Placeholder 2">
            <a:extLst>
              <a:ext uri="{FF2B5EF4-FFF2-40B4-BE49-F238E27FC236}">
                <a16:creationId xmlns:a16="http://schemas.microsoft.com/office/drawing/2014/main" id="{C68E2B67-4142-226C-8333-B3764854EE11}"/>
              </a:ext>
            </a:extLst>
          </p:cNvPr>
          <p:cNvSpPr>
            <a:spLocks noGrp="1"/>
          </p:cNvSpPr>
          <p:nvPr>
            <p:ph idx="1"/>
          </p:nvPr>
        </p:nvSpPr>
        <p:spPr/>
        <p:txBody>
          <a:bodyPr/>
          <a:lstStyle/>
          <a:p>
            <a:r>
              <a:rPr lang="en-AU" dirty="0"/>
              <a:t>IEEE SA Staff have been working on an update to </a:t>
            </a:r>
            <a:r>
              <a:rPr lang="en-AU" dirty="0">
                <a:hlinkClick r:id="rId2"/>
              </a:rPr>
              <a:t>11-15/1287r02</a:t>
            </a:r>
            <a:endParaRPr lang="en-AU" dirty="0"/>
          </a:p>
          <a:p>
            <a:pPr>
              <a:buFont typeface="Arial" panose="020B0604020202020204" pitchFamily="34" charset="0"/>
              <a:buChar char="•"/>
            </a:pPr>
            <a:r>
              <a:rPr lang="en-AU" b="0" dirty="0"/>
              <a:t>Clean up imprecise or dated language (</a:t>
            </a:r>
            <a:r>
              <a:rPr lang="en-AU" b="0" i="1" dirty="0"/>
              <a:t>e.g.</a:t>
            </a:r>
            <a:r>
              <a:rPr lang="en-AU" b="0" dirty="0"/>
              <a:t>, ratification vs. adoption, EC vs. LMSC)</a:t>
            </a:r>
          </a:p>
          <a:p>
            <a:pPr>
              <a:buFont typeface="Arial" panose="020B0604020202020204" pitchFamily="34" charset="0"/>
              <a:buChar char="•"/>
            </a:pPr>
            <a:r>
              <a:rPr lang="en-AU" b="0" dirty="0"/>
              <a:t>Points to IEEE SA Standards Board Operations Manual, subclause 6.1.3.4 for informational submission procedures</a:t>
            </a:r>
          </a:p>
          <a:p>
            <a:pPr>
              <a:buFont typeface="Arial" panose="020B0604020202020204" pitchFamily="34" charset="0"/>
              <a:buChar char="•"/>
            </a:pPr>
            <a:r>
              <a:rPr lang="en-AU" b="0" dirty="0"/>
              <a:t>Submission for information is also clarified</a:t>
            </a:r>
          </a:p>
          <a:p>
            <a:pPr>
              <a:buFont typeface="Arial" panose="020B0604020202020204" pitchFamily="34" charset="0"/>
              <a:buChar char="•"/>
            </a:pPr>
            <a:r>
              <a:rPr lang="en-AU" b="0" dirty="0"/>
              <a:t>Sample motions for submission for information, adoption, and responding to ballot comments have also been revised</a:t>
            </a:r>
          </a:p>
          <a:p>
            <a:pPr marL="0" indent="0"/>
            <a:r>
              <a:rPr lang="en-AU" b="0" dirty="0"/>
              <a:t>A draft version of the update can be found as </a:t>
            </a:r>
            <a:r>
              <a:rPr lang="en-AU" b="0" dirty="0">
                <a:hlinkClick r:id="rId3"/>
              </a:rPr>
              <a:t>ec-25/0108r01</a:t>
            </a:r>
            <a:r>
              <a:rPr lang="en-AU" b="0" dirty="0"/>
              <a:t>.</a:t>
            </a:r>
          </a:p>
        </p:txBody>
      </p:sp>
      <p:sp>
        <p:nvSpPr>
          <p:cNvPr id="4" name="Footer Placeholder 3">
            <a:extLst>
              <a:ext uri="{FF2B5EF4-FFF2-40B4-BE49-F238E27FC236}">
                <a16:creationId xmlns:a16="http://schemas.microsoft.com/office/drawing/2014/main" id="{B1260AFD-8463-53E0-47FF-3600F467CEA6}"/>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D5EB1122-C1E6-789D-5709-C53E87A09E7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406697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D3141-66D1-BDFA-AF64-00CD92330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F6094-E921-5AAD-636B-B6E746CD4942}"/>
              </a:ext>
            </a:extLst>
          </p:cNvPr>
          <p:cNvSpPr>
            <a:spLocks noGrp="1"/>
          </p:cNvSpPr>
          <p:nvPr>
            <p:ph type="title"/>
          </p:nvPr>
        </p:nvSpPr>
        <p:spPr/>
        <p:txBody>
          <a:bodyPr/>
          <a:lstStyle/>
          <a:p>
            <a:r>
              <a:rPr lang="en-AU" dirty="0"/>
              <a:t>Letter to the IEEE SA President</a:t>
            </a:r>
          </a:p>
        </p:txBody>
      </p:sp>
      <p:sp>
        <p:nvSpPr>
          <p:cNvPr id="3" name="Content Placeholder 2">
            <a:extLst>
              <a:ext uri="{FF2B5EF4-FFF2-40B4-BE49-F238E27FC236}">
                <a16:creationId xmlns:a16="http://schemas.microsoft.com/office/drawing/2014/main" id="{B7752CE9-97F6-EAD9-6C55-B272AE50413D}"/>
              </a:ext>
            </a:extLst>
          </p:cNvPr>
          <p:cNvSpPr>
            <a:spLocks noGrp="1"/>
          </p:cNvSpPr>
          <p:nvPr>
            <p:ph idx="1"/>
          </p:nvPr>
        </p:nvSpPr>
        <p:spPr>
          <a:xfrm>
            <a:off x="685800" y="1371600"/>
            <a:ext cx="7772400" cy="4114800"/>
          </a:xfrm>
        </p:spPr>
        <p:txBody>
          <a:bodyPr/>
          <a:lstStyle/>
          <a:p>
            <a:r>
              <a:rPr lang="en-AU" b="0" dirty="0"/>
              <a:t>During the January 2025 JTC1 SC meeting, we discussed sending a letter from the LMSC Chair to the IEEE SA President to gather insights into what IEEE SA is doing to help solve the IPR impasse that is holding up JTC 1/SC 6 adoption of several IEEE 802 standards.</a:t>
            </a:r>
          </a:p>
          <a:p>
            <a:r>
              <a:rPr lang="en-AU" b="0" dirty="0"/>
              <a:t>A group of consisting of James Gilb, Phil Beecher, Joseph Levy, Guido </a:t>
            </a:r>
            <a:r>
              <a:rPr lang="en-AU" b="0" dirty="0" err="1"/>
              <a:t>Hiertz</a:t>
            </a:r>
            <a:r>
              <a:rPr lang="en-AU" b="0" dirty="0"/>
              <a:t>, and Peter Yee worked up an initial draft which was then further edited by LMSC contributions prior to the February IEEE 802 LMSC call. The main points are to:</a:t>
            </a:r>
          </a:p>
          <a:p>
            <a:pPr>
              <a:buFont typeface="Arial" panose="020B0604020202020204" pitchFamily="34" charset="0"/>
              <a:buChar char="•"/>
            </a:pPr>
            <a:r>
              <a:rPr lang="en-AU" b="0" dirty="0"/>
              <a:t>Make him aware of the importance of ISO/IEC adoption of IEEE 802 standards.</a:t>
            </a:r>
          </a:p>
          <a:p>
            <a:pPr>
              <a:buFont typeface="Arial" panose="020B0604020202020204" pitchFamily="34" charset="0"/>
              <a:buChar char="•"/>
            </a:pPr>
            <a:r>
              <a:rPr lang="en-AU" b="0" dirty="0"/>
              <a:t>Request a closer cooperation between IEEE 802 LMSC, IEEE SA Board of Governors (BOG), and IEEE SA staff to resolve these issues</a:t>
            </a:r>
          </a:p>
          <a:p>
            <a:pPr>
              <a:buFont typeface="Arial" panose="020B0604020202020204" pitchFamily="34" charset="0"/>
              <a:buChar char="•"/>
            </a:pPr>
            <a:r>
              <a:rPr lang="en-AU" b="0" dirty="0"/>
              <a:t>To encourage a continuous exchange of information between IEEE 802 participants and the IEEE SA BOG regarding this issue.</a:t>
            </a:r>
            <a:endParaRPr lang="en-AU" dirty="0"/>
          </a:p>
        </p:txBody>
      </p:sp>
      <p:sp>
        <p:nvSpPr>
          <p:cNvPr id="4" name="Footer Placeholder 3">
            <a:extLst>
              <a:ext uri="{FF2B5EF4-FFF2-40B4-BE49-F238E27FC236}">
                <a16:creationId xmlns:a16="http://schemas.microsoft.com/office/drawing/2014/main" id="{D42D8861-7719-2374-D71F-815B45B7BDB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35BC53C0-2A4D-F780-DF11-F0CE2E7D02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4496110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CC044-8FFB-7C51-1FCA-D43C210E8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363C0-AEE0-DFA9-2FF5-73C492324BD7}"/>
              </a:ext>
            </a:extLst>
          </p:cNvPr>
          <p:cNvSpPr>
            <a:spLocks noGrp="1"/>
          </p:cNvSpPr>
          <p:nvPr>
            <p:ph type="title"/>
          </p:nvPr>
        </p:nvSpPr>
        <p:spPr/>
        <p:txBody>
          <a:bodyPr/>
          <a:lstStyle/>
          <a:p>
            <a:r>
              <a:rPr lang="en-AU" dirty="0"/>
              <a:t>Letter to the IEEE SA President, continued</a:t>
            </a:r>
          </a:p>
        </p:txBody>
      </p:sp>
      <p:sp>
        <p:nvSpPr>
          <p:cNvPr id="3" name="Content Placeholder 2">
            <a:extLst>
              <a:ext uri="{FF2B5EF4-FFF2-40B4-BE49-F238E27FC236}">
                <a16:creationId xmlns:a16="http://schemas.microsoft.com/office/drawing/2014/main" id="{B56832A5-1989-0042-81EC-4F77F26BCC8B}"/>
              </a:ext>
            </a:extLst>
          </p:cNvPr>
          <p:cNvSpPr>
            <a:spLocks noGrp="1"/>
          </p:cNvSpPr>
          <p:nvPr>
            <p:ph idx="1"/>
          </p:nvPr>
        </p:nvSpPr>
        <p:spPr>
          <a:xfrm>
            <a:off x="685800" y="1371600"/>
            <a:ext cx="7772400" cy="4114800"/>
          </a:xfrm>
        </p:spPr>
        <p:txBody>
          <a:bodyPr/>
          <a:lstStyle/>
          <a:p>
            <a:r>
              <a:rPr lang="en-AU" b="0" dirty="0"/>
              <a:t>That letter is now held in the private area of the LMSC document server.</a:t>
            </a:r>
          </a:p>
          <a:p>
            <a:r>
              <a:rPr lang="en-AU" b="0" dirty="0"/>
              <a:t>The letter has been sent to the IEEE SA President. It is understood that they are working on it, although it’s not clear in what manner they are working on it and when a response may be expected.</a:t>
            </a:r>
          </a:p>
          <a:p>
            <a:r>
              <a:rPr lang="en-AU" b="0" dirty="0"/>
              <a:t>Something of a non-response was received my the IEEE 802 LMSC Chair. He will attempt to elicit an actual response to the topics raised in the letter.</a:t>
            </a:r>
          </a:p>
        </p:txBody>
      </p:sp>
      <p:sp>
        <p:nvSpPr>
          <p:cNvPr id="4" name="Footer Placeholder 3">
            <a:extLst>
              <a:ext uri="{FF2B5EF4-FFF2-40B4-BE49-F238E27FC236}">
                <a16:creationId xmlns:a16="http://schemas.microsoft.com/office/drawing/2014/main" id="{630729C6-F148-8420-701D-E67EE7984889}"/>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CCC7AC8-E305-C0CF-5406-C711F12AE14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029406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D9150-BC35-2277-0538-6C611C64B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5D508-1298-D2D7-012D-CFD4393C7E44}"/>
              </a:ext>
            </a:extLst>
          </p:cNvPr>
          <p:cNvSpPr>
            <a:spLocks noGrp="1"/>
          </p:cNvSpPr>
          <p:nvPr>
            <p:ph type="title"/>
          </p:nvPr>
        </p:nvSpPr>
        <p:spPr/>
        <p:txBody>
          <a:bodyPr/>
          <a:lstStyle/>
          <a:p>
            <a:r>
              <a:rPr lang="en-AU" dirty="0"/>
              <a:t>Upcoming JTC 1/SC 6/WG 1 Meeting</a:t>
            </a:r>
          </a:p>
        </p:txBody>
      </p:sp>
      <p:sp>
        <p:nvSpPr>
          <p:cNvPr id="3" name="Content Placeholder 2">
            <a:extLst>
              <a:ext uri="{FF2B5EF4-FFF2-40B4-BE49-F238E27FC236}">
                <a16:creationId xmlns:a16="http://schemas.microsoft.com/office/drawing/2014/main" id="{68B3EDF6-6D6E-F463-B8BF-8FB51151A621}"/>
              </a:ext>
            </a:extLst>
          </p:cNvPr>
          <p:cNvSpPr>
            <a:spLocks noGrp="1"/>
          </p:cNvSpPr>
          <p:nvPr>
            <p:ph idx="1"/>
          </p:nvPr>
        </p:nvSpPr>
        <p:spPr>
          <a:xfrm>
            <a:off x="685800" y="1371600"/>
            <a:ext cx="7772400" cy="4114800"/>
          </a:xfrm>
        </p:spPr>
        <p:txBody>
          <a:bodyPr/>
          <a:lstStyle/>
          <a:p>
            <a:r>
              <a:rPr lang="en-AU" dirty="0"/>
              <a:t>JTC 1/SC 6/WG 1 will hold a meeting (along with WG 7) in Beijing, CN</a:t>
            </a:r>
          </a:p>
          <a:p>
            <a:pPr>
              <a:buFont typeface="Arial" panose="020B0604020202020204" pitchFamily="34" charset="0"/>
              <a:buChar char="•"/>
            </a:pPr>
            <a:r>
              <a:rPr lang="en-AU" sz="1600" b="0" dirty="0"/>
              <a:t>The meeting runs 28-31 October 2025</a:t>
            </a:r>
          </a:p>
          <a:p>
            <a:pPr>
              <a:buFont typeface="Arial" panose="020B0604020202020204" pitchFamily="34" charset="0"/>
              <a:buChar char="•"/>
            </a:pPr>
            <a:r>
              <a:rPr lang="en-AU" sz="1600" b="0" dirty="0"/>
              <a:t>It will be hosted at an H3C Technologies facility in the northeast of the city</a:t>
            </a:r>
          </a:p>
          <a:p>
            <a:pPr>
              <a:buFont typeface="Arial" panose="020B0604020202020204" pitchFamily="34" charset="0"/>
              <a:buChar char="•"/>
            </a:pPr>
            <a:r>
              <a:rPr lang="en-AU" sz="1600" b="0" dirty="0"/>
              <a:t>Registration closes 14 October 2025</a:t>
            </a:r>
          </a:p>
          <a:p>
            <a:pPr>
              <a:buFont typeface="Arial" panose="020B0604020202020204" pitchFamily="34" charset="0"/>
              <a:buChar char="•"/>
            </a:pPr>
            <a:r>
              <a:rPr lang="en-AU" sz="1600" b="0" dirty="0"/>
              <a:t>Logistics details are found in 1N515</a:t>
            </a:r>
          </a:p>
          <a:p>
            <a:pPr>
              <a:buFont typeface="Arial" panose="020B0604020202020204" pitchFamily="34" charset="0"/>
              <a:buChar char="•"/>
            </a:pPr>
            <a:r>
              <a:rPr lang="en-AU" sz="1600" b="0" dirty="0"/>
              <a:t>Topics include</a:t>
            </a:r>
          </a:p>
          <a:p>
            <a:pPr lvl="2">
              <a:buFont typeface="Arial" panose="020B0604020202020204" pitchFamily="34" charset="0"/>
              <a:buChar char="•"/>
            </a:pPr>
            <a:r>
              <a:rPr lang="en-US" dirty="0"/>
              <a:t>PWI 26025 on Protecting Communication and Networks from</a:t>
            </a:r>
            <a:br>
              <a:rPr lang="en-US" dirty="0"/>
            </a:br>
            <a:r>
              <a:rPr lang="en-US" dirty="0"/>
              <a:t>Stealth Attacks: Problem Statement and Standardization Plan</a:t>
            </a:r>
          </a:p>
          <a:p>
            <a:pPr lvl="2">
              <a:buFont typeface="Arial" panose="020B0604020202020204" pitchFamily="34" charset="0"/>
              <a:buChar char="•"/>
            </a:pPr>
            <a:r>
              <a:rPr lang="en-US" dirty="0"/>
              <a:t>PWI 26028 on Wireless In-order Transmission Specification for</a:t>
            </a:r>
            <a:br>
              <a:rPr lang="en-US" dirty="0"/>
            </a:br>
            <a:r>
              <a:rPr lang="en-US" dirty="0"/>
              <a:t>Immobile Edge Devices</a:t>
            </a:r>
          </a:p>
          <a:p>
            <a:pPr lvl="2">
              <a:buFont typeface="Arial" panose="020B0604020202020204" pitchFamily="34" charset="0"/>
              <a:buChar char="•"/>
            </a:pPr>
            <a:r>
              <a:rPr lang="en-US" dirty="0"/>
              <a:t>PWI 24979 on High-precision Time Synchronization Protocol</a:t>
            </a:r>
            <a:br>
              <a:rPr lang="en-US" dirty="0"/>
            </a:br>
            <a:r>
              <a:rPr lang="en-US" dirty="0"/>
              <a:t>for </a:t>
            </a:r>
            <a:r>
              <a:rPr lang="en-US" dirty="0" err="1"/>
              <a:t>Fibre</a:t>
            </a:r>
            <a:r>
              <a:rPr lang="en-US" dirty="0"/>
              <a:t> Channel Network</a:t>
            </a:r>
          </a:p>
          <a:p>
            <a:pPr lvl="2">
              <a:buFont typeface="Arial" panose="020B0604020202020204" pitchFamily="34" charset="0"/>
              <a:buChar char="•"/>
            </a:pPr>
            <a:r>
              <a:rPr lang="en-US" dirty="0"/>
              <a:t>PWI 25506 on Communication Security Requirement for</a:t>
            </a:r>
            <a:br>
              <a:rPr lang="en-US" dirty="0"/>
            </a:br>
            <a:r>
              <a:rPr lang="en-US" dirty="0"/>
              <a:t>Drone Formation Flight Show</a:t>
            </a:r>
          </a:p>
          <a:p>
            <a:pPr lvl="2">
              <a:buFont typeface="Arial" panose="020B0604020202020204" pitchFamily="34" charset="0"/>
              <a:buChar char="•"/>
            </a:pPr>
            <a:r>
              <a:rPr lang="en-US" dirty="0"/>
              <a:t>PWI 25512 on SGSD Smart Grid Stealth Defense Problem Statement and</a:t>
            </a:r>
            <a:br>
              <a:rPr lang="en-US" dirty="0"/>
            </a:br>
            <a:r>
              <a:rPr lang="en-US" dirty="0"/>
              <a:t>Standardization Plan</a:t>
            </a:r>
            <a:endParaRPr lang="en-AU" b="0" dirty="0"/>
          </a:p>
          <a:p>
            <a:endParaRPr lang="en-AU" b="0" dirty="0"/>
          </a:p>
        </p:txBody>
      </p:sp>
      <p:sp>
        <p:nvSpPr>
          <p:cNvPr id="4" name="Footer Placeholder 3">
            <a:extLst>
              <a:ext uri="{FF2B5EF4-FFF2-40B4-BE49-F238E27FC236}">
                <a16:creationId xmlns:a16="http://schemas.microsoft.com/office/drawing/2014/main" id="{AB593D95-D064-8FF0-EF3A-C523D59C629E}"/>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A9FA22F-4678-CD53-952B-87DFE83657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9784105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hold a plenary meeting in April 2026 in </a:t>
            </a:r>
            <a:br>
              <a:rPr lang="en-AU" dirty="0"/>
            </a:br>
            <a:r>
              <a:rPr lang="en-AU" dirty="0"/>
              <a:t>Seoul</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13-17 April 2026</a:t>
            </a:r>
          </a:p>
          <a:p>
            <a:r>
              <a:rPr lang="en-AU" dirty="0"/>
              <a:t>Location</a:t>
            </a:r>
          </a:p>
          <a:p>
            <a:pPr lvl="1"/>
            <a:r>
              <a:rPr lang="en-AU" dirty="0"/>
              <a:t>TBD, Seoul, KR</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TBD: WG 1 calling notice</a:t>
            </a:r>
          </a:p>
          <a:p>
            <a:pPr lvl="1"/>
            <a:r>
              <a:rPr lang="en-AU" sz="1800" kern="0" dirty="0"/>
              <a:t>TBD: Proposals for new WG1 agenda items / Proposals for the addition of new WG1 work item proposals</a:t>
            </a:r>
          </a:p>
          <a:p>
            <a:pPr lvl="1"/>
            <a:r>
              <a:rPr lang="en-AU" sz="1800" kern="0" dirty="0"/>
              <a:t>TBD: Contributions on existing WG1 agenda items and submitted documents</a:t>
            </a:r>
          </a:p>
          <a:p>
            <a:pPr lvl="1"/>
            <a:r>
              <a:rPr lang="en-AU" sz="1800" kern="0" dirty="0"/>
              <a:t>TBD: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209E8-56CD-75CD-E770-FE249DCF3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17298-0276-3FDA-47EA-91DAFB515D16}"/>
              </a:ext>
            </a:extLst>
          </p:cNvPr>
          <p:cNvSpPr>
            <a:spLocks noGrp="1"/>
          </p:cNvSpPr>
          <p:nvPr>
            <p:ph type="title"/>
          </p:nvPr>
        </p:nvSpPr>
        <p:spPr/>
        <p:txBody>
          <a:bodyPr/>
          <a:lstStyle/>
          <a:p>
            <a:r>
              <a:rPr lang="en-AU" dirty="0"/>
              <a:t>The JTC1 SC chair will develop a liaison report for the SC 6 plenary meeting in April 2026</a:t>
            </a:r>
          </a:p>
        </p:txBody>
      </p:sp>
      <p:sp>
        <p:nvSpPr>
          <p:cNvPr id="3" name="Content Placeholder 2">
            <a:extLst>
              <a:ext uri="{FF2B5EF4-FFF2-40B4-BE49-F238E27FC236}">
                <a16:creationId xmlns:a16="http://schemas.microsoft.com/office/drawing/2014/main" id="{4D557F1D-0C9B-5B8B-4A86-0E82851D3B84}"/>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C26687A2-A897-C652-E4F5-F1FF1E5EB4B7}"/>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DD52D4E-CC11-353C-868D-9E8F42A2420E}"/>
              </a:ext>
            </a:extLst>
          </p:cNvPr>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5677454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E520-6058-E715-8E4D-9E1C9712D51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0ACC048-5706-7427-91C1-65A4FFD64E1C}"/>
              </a:ext>
            </a:extLst>
          </p:cNvPr>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a:extLst>
              <a:ext uri="{FF2B5EF4-FFF2-40B4-BE49-F238E27FC236}">
                <a16:creationId xmlns:a16="http://schemas.microsoft.com/office/drawing/2014/main" id="{26496936-02B3-4B3A-8AAA-78B1821FA26B}"/>
              </a:ext>
            </a:extLst>
          </p:cNvPr>
          <p:cNvSpPr>
            <a:spLocks noGrp="1"/>
          </p:cNvSpPr>
          <p:nvPr>
            <p:ph idx="1"/>
          </p:nvPr>
        </p:nvSpPr>
        <p:spPr/>
        <p:txBody>
          <a:bodyPr/>
          <a:lstStyle/>
          <a:p>
            <a:pPr lvl="1"/>
            <a:r>
              <a:rPr lang="en-AU" dirty="0"/>
              <a:t>Note, however: </a:t>
            </a:r>
            <a:r>
              <a:rPr lang="en-AU" dirty="0">
                <a:hlinkClick r:id="rId2"/>
              </a:rPr>
              <a:t>https://standards.ieee.org/about/policies/opman/sect7/</a:t>
            </a:r>
            <a:endParaRPr lang="en-AU" dirty="0"/>
          </a:p>
          <a:p>
            <a:pPr lvl="2"/>
            <a:r>
              <a:rPr lang="en-US" dirty="0">
                <a:solidFill>
                  <a:srgbClr val="000000"/>
                </a:solidFill>
                <a:latin typeface="Aptos" panose="020B0004020202020204" pitchFamily="34" charset="0"/>
              </a:rPr>
              <a:t>I</a:t>
            </a:r>
            <a:r>
              <a:rPr lang="en-US" b="0" i="0" u="none" strike="noStrike" dirty="0">
                <a:solidFill>
                  <a:srgbClr val="000000"/>
                </a:solidFill>
                <a:effectLst/>
                <a:latin typeface="Aptos" panose="020B0004020202020204" pitchFamily="34" charset="0"/>
              </a:rPr>
              <a:t>n accordance with the IEEE SA Standards Board Operations Manual, anyone appointed as an expert to WG 1 and WG 7, is appointed as a Standards Committee External Liaison coordinator and must comply with subclause 7.1.6, Responsibilities of a Standards Committee External Liaison coordinator.</a:t>
            </a:r>
            <a:endParaRPr lang="en-AU" dirty="0"/>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a:extLst>
              <a:ext uri="{FF2B5EF4-FFF2-40B4-BE49-F238E27FC236}">
                <a16:creationId xmlns:a16="http://schemas.microsoft.com/office/drawing/2014/main" id="{2870FF0B-D323-0B88-723C-4BCAF6246FD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188C035-FB07-BC12-90BC-822D6A2F7C76}"/>
              </a:ext>
            </a:extLst>
          </p:cNvPr>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0395705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will adjourn 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September 2025, adjourns</a:t>
            </a:r>
          </a:p>
          <a:p>
            <a:pPr lvl="2"/>
            <a:r>
              <a:rPr lang="en-AU" dirty="0"/>
              <a:t>By consent</a:t>
            </a:r>
            <a:endParaRPr lang="en-US"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3233178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 </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31765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2852344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7100453" y="6523038"/>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85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94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1084854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95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26187771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29857</Words>
  <Application>Microsoft Macintosh PowerPoint</Application>
  <PresentationFormat>On-screen Show (4:3)</PresentationFormat>
  <Paragraphs>3928</Paragraphs>
  <Slides>275</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275</vt:i4>
      </vt:variant>
    </vt:vector>
  </HeadingPairs>
  <TitlesOfParts>
    <vt:vector size="283" baseType="lpstr">
      <vt:lpstr>Aptos</vt:lpstr>
      <vt:lpstr>Arial</vt:lpstr>
      <vt:lpstr>Calibri</vt:lpstr>
      <vt:lpstr>Helvetica</vt:lpstr>
      <vt:lpstr>Times New Roman</vt:lpstr>
      <vt:lpstr>Wingdings</vt:lpstr>
      <vt:lpstr>802-11-Submission</vt:lpstr>
      <vt:lpstr>Acrobat Document</vt:lpstr>
      <vt:lpstr>IEEE 802 JTC1 Standing Committee September 2025 agenda (mixed mode)</vt:lpstr>
      <vt:lpstr>This document will be used to provide information for IEEE 802 JTC1 SC meetings in September 2025</vt:lpstr>
      <vt:lpstr>Registration is not required for any IEEE 802 JTC1 SC meeting</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16 September 2025 in the PM2 slot in Waikoloa, US</vt:lpstr>
      <vt:lpstr>The IEEE 802 JTC1 SC regular meeting has a high-level list of agenda items to be considered</vt:lpstr>
      <vt:lpstr>The IEEE 802 JTC1 SC will consider approving its agenda</vt:lpstr>
      <vt:lpstr>The IEEE 802 JTC1 SC will consider approval of the minutes of its July 2025 meeting</vt:lpstr>
      <vt:lpstr>The goals of the IEEE 802 JTC1 SC were reaffirmed by the IEEE 802 LMSC in July 2025</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111 standards through the PSDO adoption process, with 29 in-process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5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10 standards in the pipeline for adoption under the PSDO</vt:lpstr>
      <vt:lpstr>IEEE 802.1 WG has a number of regular participants in IEEE 802 JTC1 SC activities</vt:lpstr>
      <vt:lpstr>Systematic review of ISO versions of IEEE 802.1 standards</vt:lpstr>
      <vt:lpstr>Quality of Service Provision by Network Systems IEEE 802.1DC</vt:lpstr>
      <vt:lpstr>Hot Standby IEEE 802.1ASdm</vt:lpstr>
      <vt:lpstr>Timing and Synchronization for Time-Sensitive Applications: YANG Data Model IEEE 802.1ASdn</vt:lpstr>
      <vt:lpstr>Configuration Enhancements for Time-Sensitive Networking IEEE 802.1Qdj</vt:lpstr>
      <vt:lpstr>YANG Data Models for the Credit-Based Shaper  IEEE 802.1Qdx</vt:lpstr>
      <vt:lpstr>YANG for the Multiple Spanning Tree Protocol  IEEE 802.1Qdy</vt:lpstr>
      <vt:lpstr>Overview and Architecture IEEE 802-REVc</vt:lpstr>
      <vt:lpstr>TSN Profile for Automotive IEEE 802.1DG</vt:lpstr>
      <vt:lpstr>Link Aggregation Amendment 1: YANG for Link Aggregation IEEE 802.1AXdz</vt:lpstr>
      <vt:lpstr>Timing and Synchronization for Time-Sensitive Applications IEEE 802.1AS-Rev</vt:lpstr>
      <vt:lpstr>IEEE 802.3 has 1 standard in the pipeline for adoption under the PSDO process and 7 awaiting submission</vt:lpstr>
      <vt:lpstr>IEEE 802.3 WG has a number of regular participants in IEEE 802 JTC1 SC activities</vt:lpstr>
      <vt:lpstr>IEEE 802.3-REV</vt:lpstr>
      <vt:lpstr>IEEE 802.11 has no standards in the pipeline for adoption under the PSDO</vt:lpstr>
      <vt:lpstr>IEEE 802.11 WG has a number of regular participants in IEEE 802 JTC1 SC activities</vt:lpstr>
      <vt:lpstr>IEEE 802.15 WG has 6 standards in the pipeline for adoption under the PSDO</vt:lpstr>
      <vt:lpstr>IEEE 802.15 WG has a number of regular participants in IEEE 802 JTC1 SC activities</vt:lpstr>
      <vt:lpstr>Low-rate wireless networks  IEEE 802.15.4-2024</vt:lpstr>
      <vt:lpstr>High data rate wireless multi-media networks IEEE 802.15.3-2023</vt:lpstr>
      <vt:lpstr>Short-range optical wireless communications  IEEE 802.15.7-2018 </vt:lpstr>
      <vt:lpstr>Higher rate, longer range optical camera communications IEEE 802.15.7a </vt:lpstr>
      <vt:lpstr>Multi Gigabit/sec Optical Wireless Communication IEEE 802.15.13 </vt:lpstr>
      <vt:lpstr>Body Area Networking There is no need to submit IEEE 802.15.6-2012 for ratification as ISO/IEC/IEEE standard</vt:lpstr>
      <vt:lpstr>IEEE 802.19 WG has 1 standard in the pipeline for adoption under the PSDO</vt:lpstr>
      <vt:lpstr>IEEE 802.19 WG has had a number of regular participants in IEEE 802 JTC1 SC activities</vt:lpstr>
      <vt:lpstr>Wireless Network Coexistence Methods IEEE 802.19.1 </vt:lpstr>
      <vt:lpstr>Update to processes for interaction with ISO/IEC JTC 1/SC 6</vt:lpstr>
      <vt:lpstr>Letter to the IEEE SA President</vt:lpstr>
      <vt:lpstr>Letter to the IEEE SA President, continued</vt:lpstr>
      <vt:lpstr>Upcoming JTC 1/SC 6/WG 1 Meeting</vt:lpstr>
      <vt:lpstr>SC 6 will hold a plenary meeting in April 2026 in  Seoul</vt:lpstr>
      <vt:lpstr>The JTC1 SC chair will develop a liaison report for the SC 6 plenary meeting in April 2026</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lpstr>Low-rate wireless networks  IEEE 802.15.4-2020 5-month FDIS ballot closed in July 2024</vt:lpstr>
      <vt:lpstr>Extension to low-energy critical infrastructure monitoring PHY IEEE 802.15.4w-2020</vt:lpstr>
      <vt:lpstr>AES-256 encryption &amp; security extensions IEEE 802.15.4y-2021</vt:lpstr>
      <vt:lpstr>Enhanced UWB PHYs &amp; associated ranging techniques IEEE 802.15.4z-2020</vt:lpstr>
      <vt:lpstr>Higher data rate extension to Smart Utility Network FSK PHY IEEE 802.15.4aa-2022</vt:lpstr>
      <vt:lpstr>100 Gb/s wireless switched point-to-point physical layer IEEE 802.15.3d-2017 </vt:lpstr>
      <vt:lpstr>High-rate close proximity point-to-point communications  IEEE 802.15.3e-2017 </vt:lpstr>
      <vt:lpstr>Extending the PHY for mmWave to operate from 57.0 GHz to 71 GHz IEEE 802.15.3f-2017</vt:lpstr>
      <vt:lpstr>Bridges &amp; Bridged Networks IEEE 802.1Q-REV-2022</vt:lpstr>
      <vt:lpstr>What can be done to advance IEEE 802.11 specifications in ISO/IEC JTC 1/SC 6?</vt:lpstr>
      <vt:lpstr>JTC 1/SC 6 Chair election</vt:lpstr>
      <vt:lpstr>PWI Proposal for Drone Formation Flying Show – Communication Security Requirement</vt:lpstr>
      <vt:lpstr>FYI: Liaison to JTC 3</vt:lpstr>
      <vt:lpstr>Wireless Smart Utility Network Field Area Network  Related: IEEE 2857-2021</vt:lpstr>
      <vt:lpstr>Bridges &amp; Bridged Networks: Congestion Isolation IEEE 802.1Qcz</vt:lpstr>
      <vt:lpstr>MAC Privacy Protection IEEE 802.1AEdk D2.1</vt:lpstr>
      <vt:lpstr>Link-local Registration Protocol IEEE 802.1CS-2020/Cor-1</vt:lpstr>
      <vt:lpstr>YANG Data Model for Ethertypes IEEE 802f </vt:lpstr>
      <vt:lpstr>YANG Data Models for Scheduled Traffic, Frame Preemption, Per-Stream Filtering &amp; Policing IEEE 802.1Qcw</vt:lpstr>
      <vt:lpstr>Automatic Attachment to Provider Backbone Bridging (PBB) services IEEE 802.1Qcj</vt:lpstr>
      <vt:lpstr>Timing and Synchronization for Time-Sensitive Applications Amendment: Inclusive Terminology IEEE 802.1ASdr</vt:lpstr>
      <vt:lpstr>Transport of key management protocol (KMP) datagrams  IEEE 802.15.9-2021</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Note to the LMSC mailing list</vt:lpstr>
      <vt:lpstr>IEEE 802.11 amendments are no longer being submitted to ISO/IEC JTC 1/SC 6 nor are any existing submission being processed further</vt:lpstr>
      <vt:lpstr>Proposal on Wireless In-order Transmission Specification for Immobile Edge Devices</vt:lpstr>
      <vt:lpstr>First Study Report of PWI-NST (Network Slicing Technology over WLAN)</vt:lpstr>
      <vt:lpstr>Forwarding IEEE 802.19.1 to JTC 1/SC 6 for information</vt:lpstr>
      <vt:lpstr>Systematic review of ISO versions of IEEE 802.1 standards</vt:lpstr>
      <vt:lpstr>Some items of interest from the London meeting</vt:lpstr>
      <vt:lpstr>Some items of interest from the London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2025-09-16T19:13:26Z</dcterms:modified>
</cp:coreProperties>
</file>