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77"/>
  </p:notesMasterIdLst>
  <p:handoutMasterIdLst>
    <p:handoutMasterId r:id="rId278"/>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292" r:id="rId42"/>
    <p:sldId id="2738" r:id="rId43"/>
    <p:sldId id="2676" r:id="rId44"/>
    <p:sldId id="2685" r:id="rId45"/>
    <p:sldId id="2702" r:id="rId46"/>
    <p:sldId id="2682" r:id="rId47"/>
    <p:sldId id="2703" r:id="rId48"/>
    <p:sldId id="2716" r:id="rId49"/>
    <p:sldId id="2710" r:id="rId50"/>
    <p:sldId id="2718" r:id="rId51"/>
    <p:sldId id="2735" r:id="rId52"/>
    <p:sldId id="2739" r:id="rId53"/>
    <p:sldId id="2008" r:id="rId54"/>
    <p:sldId id="2291" r:id="rId55"/>
    <p:sldId id="2552" r:id="rId56"/>
    <p:sldId id="2700" r:id="rId57"/>
    <p:sldId id="2293" r:id="rId58"/>
    <p:sldId id="2354" r:id="rId59"/>
    <p:sldId id="2294" r:id="rId60"/>
    <p:sldId id="2719" r:id="rId61"/>
    <p:sldId id="2560" r:id="rId62"/>
    <p:sldId id="2627" r:id="rId63"/>
    <p:sldId id="2562" r:id="rId64"/>
    <p:sldId id="2622" r:id="rId65"/>
    <p:sldId id="2564" r:id="rId66"/>
    <p:sldId id="2466" r:id="rId67"/>
    <p:sldId id="2467" r:id="rId68"/>
    <p:sldId id="2728" r:id="rId69"/>
    <p:sldId id="2741" r:id="rId70"/>
    <p:sldId id="2730" r:id="rId71"/>
    <p:sldId id="2731" r:id="rId72"/>
    <p:sldId id="2740" r:id="rId73"/>
    <p:sldId id="2708" r:id="rId74"/>
    <p:sldId id="2736" r:id="rId75"/>
    <p:sldId id="2727" r:id="rId76"/>
    <p:sldId id="619" r:id="rId77"/>
    <p:sldId id="621" r:id="rId78"/>
    <p:sldId id="1561" r:id="rId79"/>
    <p:sldId id="1555" r:id="rId80"/>
    <p:sldId id="1601" r:id="rId81"/>
    <p:sldId id="1585" r:id="rId82"/>
    <p:sldId id="1586" r:id="rId83"/>
    <p:sldId id="1587" r:id="rId84"/>
    <p:sldId id="1588" r:id="rId85"/>
    <p:sldId id="1589" r:id="rId86"/>
    <p:sldId id="1590" r:id="rId87"/>
    <p:sldId id="1771" r:id="rId88"/>
    <p:sldId id="1772" r:id="rId89"/>
    <p:sldId id="1591" r:id="rId90"/>
    <p:sldId id="1592" r:id="rId91"/>
    <p:sldId id="1593" r:id="rId92"/>
    <p:sldId id="1594" r:id="rId93"/>
    <p:sldId id="1595" r:id="rId94"/>
    <p:sldId id="1596" r:id="rId95"/>
    <p:sldId id="1597" r:id="rId96"/>
    <p:sldId id="1598" r:id="rId97"/>
    <p:sldId id="1599" r:id="rId98"/>
    <p:sldId id="1600" r:id="rId99"/>
    <p:sldId id="1628" r:id="rId100"/>
    <p:sldId id="1638" r:id="rId101"/>
    <p:sldId id="1725" r:id="rId102"/>
    <p:sldId id="1726" r:id="rId103"/>
    <p:sldId id="1947" r:id="rId104"/>
    <p:sldId id="1975" r:id="rId105"/>
    <p:sldId id="1976" r:id="rId106"/>
    <p:sldId id="1977" r:id="rId107"/>
    <p:sldId id="2039" r:id="rId108"/>
    <p:sldId id="2060" r:id="rId109"/>
    <p:sldId id="2061" r:id="rId110"/>
    <p:sldId id="2097" r:id="rId111"/>
    <p:sldId id="2103" r:id="rId112"/>
    <p:sldId id="2063" r:id="rId113"/>
    <p:sldId id="2064" r:id="rId114"/>
    <p:sldId id="2065" r:id="rId115"/>
    <p:sldId id="2066" r:id="rId116"/>
    <p:sldId id="2067" r:id="rId117"/>
    <p:sldId id="2068" r:id="rId118"/>
    <p:sldId id="2069" r:id="rId119"/>
    <p:sldId id="2146" r:id="rId120"/>
    <p:sldId id="2147" r:id="rId121"/>
    <p:sldId id="2148" r:id="rId122"/>
    <p:sldId id="2158" r:id="rId123"/>
    <p:sldId id="2159" r:id="rId124"/>
    <p:sldId id="2157" r:id="rId125"/>
    <p:sldId id="2160" r:id="rId126"/>
    <p:sldId id="2216" r:id="rId127"/>
    <p:sldId id="2217" r:id="rId128"/>
    <p:sldId id="2219" r:id="rId129"/>
    <p:sldId id="2238" r:id="rId130"/>
    <p:sldId id="2239" r:id="rId131"/>
    <p:sldId id="2240" r:id="rId132"/>
    <p:sldId id="2242" r:id="rId133"/>
    <p:sldId id="2263" r:id="rId134"/>
    <p:sldId id="2276" r:id="rId135"/>
    <p:sldId id="2277" r:id="rId136"/>
    <p:sldId id="2278" r:id="rId137"/>
    <p:sldId id="2281" r:id="rId138"/>
    <p:sldId id="2282" r:id="rId139"/>
    <p:sldId id="2283" r:id="rId140"/>
    <p:sldId id="2284" r:id="rId141"/>
    <p:sldId id="2318" r:id="rId142"/>
    <p:sldId id="2329" r:id="rId143"/>
    <p:sldId id="2356" r:id="rId144"/>
    <p:sldId id="1701" r:id="rId145"/>
    <p:sldId id="1969" r:id="rId146"/>
    <p:sldId id="2112" r:id="rId147"/>
    <p:sldId id="1965" r:id="rId148"/>
    <p:sldId id="2114" r:id="rId149"/>
    <p:sldId id="1705" r:id="rId150"/>
    <p:sldId id="1706" r:id="rId151"/>
    <p:sldId id="1707" r:id="rId152"/>
    <p:sldId id="2113" r:id="rId153"/>
    <p:sldId id="2037" r:id="rId154"/>
    <p:sldId id="2431" r:id="rId155"/>
    <p:sldId id="2429" r:id="rId156"/>
    <p:sldId id="2436" r:id="rId157"/>
    <p:sldId id="1968" r:id="rId158"/>
    <p:sldId id="2104" r:id="rId159"/>
    <p:sldId id="2317" r:id="rId160"/>
    <p:sldId id="1967" r:id="rId161"/>
    <p:sldId id="2167" r:id="rId162"/>
    <p:sldId id="2351" r:id="rId163"/>
    <p:sldId id="2333" r:id="rId164"/>
    <p:sldId id="2335" r:id="rId165"/>
    <p:sldId id="2334" r:id="rId166"/>
    <p:sldId id="2352" r:id="rId167"/>
    <p:sldId id="2218" r:id="rId168"/>
    <p:sldId id="1945" r:id="rId169"/>
    <p:sldId id="2071" r:id="rId170"/>
    <p:sldId id="2036" r:id="rId171"/>
    <p:sldId id="2323" r:id="rId172"/>
    <p:sldId id="2353" r:id="rId173"/>
    <p:sldId id="2332" r:id="rId174"/>
    <p:sldId id="2437" r:id="rId175"/>
    <p:sldId id="2426" r:id="rId176"/>
    <p:sldId id="2427" r:id="rId177"/>
    <p:sldId id="2328" r:id="rId178"/>
    <p:sldId id="2563" r:id="rId179"/>
    <p:sldId id="2355" r:id="rId180"/>
    <p:sldId id="2461" r:id="rId181"/>
    <p:sldId id="2460" r:id="rId182"/>
    <p:sldId id="2463" r:id="rId183"/>
    <p:sldId id="2609" r:id="rId184"/>
    <p:sldId id="2481" r:id="rId185"/>
    <p:sldId id="2482" r:id="rId186"/>
    <p:sldId id="2485" r:id="rId187"/>
    <p:sldId id="2486" r:id="rId188"/>
    <p:sldId id="2644" r:id="rId189"/>
    <p:sldId id="2707" r:id="rId190"/>
    <p:sldId id="2464" r:id="rId191"/>
    <p:sldId id="2483" r:id="rId192"/>
    <p:sldId id="2672" r:id="rId193"/>
    <p:sldId id="2651" r:id="rId194"/>
    <p:sldId id="2489" r:id="rId195"/>
    <p:sldId id="2556" r:id="rId196"/>
    <p:sldId id="2653" r:id="rId197"/>
    <p:sldId id="2647" r:id="rId198"/>
    <p:sldId id="2657" r:id="rId199"/>
    <p:sldId id="2658" r:id="rId200"/>
    <p:sldId id="2660" r:id="rId201"/>
    <p:sldId id="2659" r:id="rId202"/>
    <p:sldId id="2621" r:id="rId203"/>
    <p:sldId id="2637" r:id="rId204"/>
    <p:sldId id="2638" r:id="rId205"/>
    <p:sldId id="2639" r:id="rId206"/>
    <p:sldId id="2640" r:id="rId207"/>
    <p:sldId id="2641" r:id="rId208"/>
    <p:sldId id="2642" r:id="rId209"/>
    <p:sldId id="2643" r:id="rId210"/>
    <p:sldId id="2661" r:id="rId211"/>
    <p:sldId id="2678" r:id="rId212"/>
    <p:sldId id="2679" r:id="rId213"/>
    <p:sldId id="2680" r:id="rId214"/>
    <p:sldId id="2663" r:id="rId215"/>
    <p:sldId id="2720" r:id="rId216"/>
    <p:sldId id="2721" r:id="rId217"/>
    <p:sldId id="1708" r:id="rId218"/>
    <p:sldId id="2524" r:id="rId219"/>
    <p:sldId id="2548" r:id="rId220"/>
    <p:sldId id="1709" r:id="rId221"/>
    <p:sldId id="1710" r:id="rId222"/>
    <p:sldId id="1790" r:id="rId223"/>
    <p:sldId id="2199" r:id="rId224"/>
    <p:sldId id="2319" r:id="rId225"/>
    <p:sldId id="2320" r:id="rId226"/>
    <p:sldId id="2321" r:id="rId227"/>
    <p:sldId id="2635" r:id="rId228"/>
    <p:sldId id="2665" r:id="rId229"/>
    <p:sldId id="2666" r:id="rId230"/>
    <p:sldId id="2667" r:id="rId231"/>
    <p:sldId id="2668" r:id="rId232"/>
    <p:sldId id="2674" r:id="rId233"/>
    <p:sldId id="2605" r:id="rId234"/>
    <p:sldId id="2711" r:id="rId235"/>
    <p:sldId id="2712" r:id="rId236"/>
    <p:sldId id="2713" r:id="rId237"/>
    <p:sldId id="2704" r:id="rId238"/>
    <p:sldId id="2705" r:id="rId239"/>
    <p:sldId id="2706" r:id="rId240"/>
    <p:sldId id="2717" r:id="rId241"/>
    <p:sldId id="2324" r:id="rId242"/>
    <p:sldId id="1375" r:id="rId243"/>
    <p:sldId id="2559" r:id="rId244"/>
    <p:sldId id="2623" r:id="rId245"/>
    <p:sldId id="2624" r:id="rId246"/>
    <p:sldId id="2625" r:id="rId247"/>
    <p:sldId id="2626" r:id="rId248"/>
    <p:sldId id="2570" r:id="rId249"/>
    <p:sldId id="2571" r:id="rId250"/>
    <p:sldId id="2572" r:id="rId251"/>
    <p:sldId id="2331" r:id="rId252"/>
    <p:sldId id="2724" r:id="rId253"/>
    <p:sldId id="2649" r:id="rId254"/>
    <p:sldId id="2722" r:id="rId255"/>
    <p:sldId id="2723" r:id="rId256"/>
    <p:sldId id="2709" r:id="rId257"/>
    <p:sldId id="2438" r:id="rId258"/>
    <p:sldId id="2611" r:id="rId259"/>
    <p:sldId id="2675" r:id="rId260"/>
    <p:sldId id="2612" r:id="rId261"/>
    <p:sldId id="2610" r:id="rId262"/>
    <p:sldId id="2648" r:id="rId263"/>
    <p:sldId id="2655" r:id="rId264"/>
    <p:sldId id="2561" r:id="rId265"/>
    <p:sldId id="2670" r:id="rId266"/>
    <p:sldId id="2671" r:id="rId267"/>
    <p:sldId id="2336" r:id="rId268"/>
    <p:sldId id="2732" r:id="rId269"/>
    <p:sldId id="2715" r:id="rId270"/>
    <p:sldId id="2714" r:id="rId271"/>
    <p:sldId id="2734" r:id="rId272"/>
    <p:sldId id="2725" r:id="rId273"/>
    <p:sldId id="2669" r:id="rId274"/>
    <p:sldId id="2733" r:id="rId275"/>
    <p:sldId id="2737" r:id="rId276"/>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46" autoAdjust="0"/>
    <p:restoredTop sz="96582" autoAdjust="0"/>
  </p:normalViewPr>
  <p:slideViewPr>
    <p:cSldViewPr>
      <p:cViewPr varScale="1">
        <p:scale>
          <a:sx n="124" d="100"/>
          <a:sy n="124" d="100"/>
        </p:scale>
        <p:origin x="264"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viewProps" Target="viewProps.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theme" Target="theme/theme1.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tableStyles" Target="tableStyles.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notesMaster" Target="notesMasters/notesMaster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handoutMaster" Target="handoutMasters/handoutMaster1.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02441" y="8982075"/>
            <a:ext cx="131580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Peter Yee, NSA-CSD</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04264" y="8985250"/>
            <a:ext cx="177747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Peter Yee, NSA-CSD</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Note added 4 Oct 2024: Despite multiple extensions on this PWI, support could not be found to move it forward. According to </a:t>
            </a:r>
            <a:r>
              <a:rPr lang="en-US" dirty="0">
                <a:effectLst/>
                <a:latin typeface="Arial" panose="020B0604020202020204" pitchFamily="34" charset="0"/>
              </a:rPr>
              <a:t>ISO/IEC JTC 1/SC 6/WG 1 N 435, the CM will be asked to cancel PWI 11912.</a:t>
            </a:r>
            <a:endParaRPr lang="en-US" dirty="0"/>
          </a:p>
        </p:txBody>
      </p:sp>
      <p:sp>
        <p:nvSpPr>
          <p:cNvPr id="4" name="Header Placeholder 3"/>
          <p:cNvSpPr>
            <a:spLocks noGrp="1"/>
          </p:cNvSpPr>
          <p:nvPr>
            <p:ph type="hdr" sz="quarter"/>
          </p:nvPr>
        </p:nvSpPr>
        <p:spPr/>
        <p:txBody>
          <a:bodyPr/>
          <a:lstStyle/>
          <a:p>
            <a:pPr>
              <a:defRPr/>
            </a:pPr>
            <a:r>
              <a:rPr lang="en-US"/>
              <a:t>doc.: IEEE 802.11-23/1344r03</a:t>
            </a:r>
            <a:endParaRPr lang="en-US" dirty="0"/>
          </a:p>
        </p:txBody>
      </p:sp>
      <p:sp>
        <p:nvSpPr>
          <p:cNvPr id="5" name="Date Placeholder 4"/>
          <p:cNvSpPr>
            <a:spLocks noGrp="1"/>
          </p:cNvSpPr>
          <p:nvPr>
            <p:ph type="dt" idx="1"/>
          </p:nvPr>
        </p:nvSpPr>
        <p:spPr/>
        <p:txBody>
          <a:bodyPr/>
          <a:lstStyle/>
          <a:p>
            <a:pPr>
              <a:defRPr/>
            </a:pPr>
            <a:r>
              <a:rPr lang="en-US"/>
              <a:t>September 2023</a:t>
            </a:r>
            <a:endParaRPr lang="en-US" dirty="0"/>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18D10512-F400-46E6-9813-0191A717DA9A}" type="slidenum">
              <a:rPr lang="en-US" smtClean="0"/>
              <a:pPr>
                <a:defRPr/>
              </a:pPr>
              <a:t>197</a:t>
            </a:fld>
            <a:endParaRPr lang="en-US"/>
          </a:p>
        </p:txBody>
      </p:sp>
    </p:spTree>
    <p:extLst>
      <p:ext uri="{BB962C8B-B14F-4D97-AF65-F5344CB8AC3E}">
        <p14:creationId xmlns:p14="http://schemas.microsoft.com/office/powerpoint/2010/main" val="4060309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76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77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100452" y="6475413"/>
            <a:ext cx="1443473" cy="184666"/>
          </a:xfrm>
          <a:ln/>
        </p:spPr>
        <p:txBody>
          <a:bodyPr/>
          <a:lstStyle>
            <a:lvl1pPr>
              <a:defRPr/>
            </a:lvl1pPr>
          </a:lstStyle>
          <a:p>
            <a:pPr>
              <a:defRPr/>
            </a:pPr>
            <a:r>
              <a:rPr lang="en-US" dirty="0"/>
              <a:t>Peter Yee, NSA-CSD</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100452" y="6475413"/>
            <a:ext cx="1443473" cy="184666"/>
          </a:xfrm>
          <a:ln/>
        </p:spPr>
        <p:txBody>
          <a:bodyPr/>
          <a:lstStyle>
            <a:lvl1pPr>
              <a:defRPr/>
            </a:lvl1pPr>
          </a:lstStyle>
          <a:p>
            <a:pPr>
              <a:defRPr/>
            </a:pPr>
            <a:r>
              <a:rPr lang="en-US" dirty="0"/>
              <a:t>Peter Yee, NSA-CSD</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100452" y="6475413"/>
            <a:ext cx="144347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Peter Yee, NSA-CSD</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053546" y="363379"/>
            <a:ext cx="33919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802.ec-25/0182r01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708"/>
            <a:ext cx="157254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September 2025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708aacda3a37d39d3f22b9b954c3cd8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ec/dcn/25/ec-25-0161-00-JTC1-minutes-of-mixed-mode-meeting-in-july-2025.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ec/dcn/25/ec-25-0161-00-JTC1-minutes-of-mixed-mode-meeting-in-july-2025.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oleObject" Target="../embeddings/oleObject5.bin"/></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3" Type="http://schemas.openxmlformats.org/officeDocument/2006/relationships/hyperlink" Target="https://www.linkedin.com/posts/andrew-myles_80211ax-related-patent-declarations-to-iso-activity-7214463322908188673-NlZl" TargetMode="External"/><Relationship Id="rId2" Type="http://schemas.openxmlformats.org/officeDocument/2006/relationships/hyperlink" Target="https://www.linkedin.com/posts/andrew-myles_iso-needs-to-follow-its-own-iso-patent-policy-activity-7230179230599274496-ArhX" TargetMode="External"/><Relationship Id="rId1" Type="http://schemas.openxmlformats.org/officeDocument/2006/relationships/slideLayout" Target="../slideLayouts/slideLayout1.xml"/><Relationship Id="rId4" Type="http://schemas.openxmlformats.org/officeDocument/2006/relationships/hyperlink" Target="https://www.linkedin.com/posts/andrew-myles_iso-needs-to-act-activity-7204762153566765056-E6im" TargetMode="Externa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hyperlink" Target="https://mentor.ieee.org/802.11/dcn/24/11-24-1103-00-0wng-post-quantum-802-11.pptx" TargetMode="Externa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3" Type="http://schemas.openxmlformats.org/officeDocument/2006/relationships/hyperlink" Target="https://www.iso.org/sites/directives/current/consolidated/index.html#_Toc165304999" TargetMode="External"/><Relationship Id="rId2" Type="http://schemas.openxmlformats.org/officeDocument/2006/relationships/hyperlink" Target="https://listserv.ieee.org/cgi-bin/wa?A2=STDS-802-LMSC;59a66728.25&amp;S=" TargetMode="Externa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3" Type="http://schemas.openxmlformats.org/officeDocument/2006/relationships/hyperlink" Target="https://mentor.ieee.org/802.11/dcn/24/11-24-1722-01-0jtc-proposed-letter-to-11ax-patent-holders.docx" TargetMode="External"/><Relationship Id="rId2" Type="http://schemas.openxmlformats.org/officeDocument/2006/relationships/hyperlink" Target="https://mentor.ieee.org/802.11/dcn/24/11-24-1721-00-0jtc-resolving-the-802-11ax-approval-blockage-in-iso.pptx"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cvent.me/NMqv0R"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s://mentor.ieee.org/802-ec/dcn/25/ec-25-0108-01-JTC1-ieee-802-process-for-interactions-with-iso-iec-jtc-1-sc-6.pptx" TargetMode="External"/><Relationship Id="rId2" Type="http://schemas.openxmlformats.org/officeDocument/2006/relationships/hyperlink" Target="https://mentor.ieee.org/802.11/dcn/15/11-15-1287-02-0jtc-ieee-802-process-for-interactions-with-iso-iec-jtc-1-sc-6-7.pptx"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hyperlink" Target="https://standards.ieee.org/about/policies/opman/sect7/" TargetMode="Externa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NSA-CSD</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September 2025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16 September 2025</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11321132"/>
              </p:ext>
            </p:extLst>
          </p:nvPr>
        </p:nvGraphicFramePr>
        <p:xfrm>
          <a:off x="1724025" y="3026934"/>
          <a:ext cx="577215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Affiliation</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NSA-CSD</a:t>
                      </a: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7432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1" y="685800"/>
            <a:ext cx="7772400" cy="1066800"/>
          </a:xfrm>
        </p:spPr>
        <p:txBody>
          <a:bodyPr/>
          <a:lstStyle/>
          <a:p>
            <a:r>
              <a:rPr lang="en-US" dirty="0"/>
              <a:t>The IEEE 802 JTC1 SC will meet in mixed mode on</a:t>
            </a:r>
            <a:br>
              <a:rPr lang="en-US" dirty="0"/>
            </a:br>
            <a:r>
              <a:rPr lang="en-US" dirty="0"/>
              <a:t>16 September 2025 in the PM2 slot in Waikoloa, US</a:t>
            </a:r>
          </a:p>
        </p:txBody>
      </p:sp>
      <p:sp>
        <p:nvSpPr>
          <p:cNvPr id="7" name="Footer Placeholder 5"/>
          <p:cNvSpPr>
            <a:spLocks noGrp="1"/>
          </p:cNvSpPr>
          <p:nvPr>
            <p:ph type="ftr" sz="quarter" idx="10"/>
          </p:nvPr>
        </p:nvSpPr>
        <p:spPr/>
        <p:txBody>
          <a:bodyPr/>
          <a:lstStyle/>
          <a:p>
            <a:pPr>
              <a:defRPr/>
            </a:pPr>
            <a:r>
              <a:rPr lang="en-US" dirty="0"/>
              <a:t>Peter Yee, NSA-CSD</a:t>
            </a:r>
          </a:p>
        </p:txBody>
      </p:sp>
      <p:sp>
        <p:nvSpPr>
          <p:cNvPr id="10" name="Rectangle 9"/>
          <p:cNvSpPr/>
          <p:nvPr/>
        </p:nvSpPr>
        <p:spPr bwMode="auto">
          <a:xfrm>
            <a:off x="685800" y="18288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Mixed mode</a:t>
            </a:r>
          </a:p>
          <a:p>
            <a:pPr algn="ctr">
              <a:defRPr/>
            </a:pPr>
            <a:r>
              <a:rPr lang="en-US" sz="1600" b="1" dirty="0">
                <a:latin typeface="+mj-lt"/>
              </a:rPr>
              <a:t>Tue, 16 September 2025</a:t>
            </a:r>
            <a:br>
              <a:rPr lang="en-US" sz="1600" b="1" dirty="0">
                <a:latin typeface="+mj-lt"/>
              </a:rPr>
            </a:br>
            <a:r>
              <a:rPr lang="en-US" sz="1600" b="1" dirty="0">
                <a:latin typeface="+mj-lt"/>
              </a:rPr>
              <a:t>@ 4:00 pm (HST)</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2530" y="18288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b="0" i="0" u="none" strike="noStrike" dirty="0">
                <a:solidFill>
                  <a:srgbClr val="005E7D"/>
                </a:solidFill>
                <a:effectLst/>
                <a:latin typeface="Arial" panose="020B0604020202020204" pitchFamily="34" charset="0"/>
                <a:hlinkClick r:id="rId3" tooltip="https://ieeesa.webex.com/ieeesa/j.php?MTID=m708aacda3a37d39d3f22b9b954c3cd8c"/>
              </a:rPr>
              <a:t>https://ieeesa.webex.com/ieeesa/j.php?MTID=m708aacda3a37d39d3f22b9b954c3cd8c</a:t>
            </a:r>
            <a:endParaRPr lang="en-US" sz="1600" b="0" i="0" u="none" strike="noStrike" dirty="0">
              <a:solidFill>
                <a:srgbClr val="005E7D"/>
              </a:solidFill>
              <a:effectLst/>
              <a:latin typeface="Arial" panose="020B0604020202020204" pitchFamily="34" charset="0"/>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2339 833 9011</a:t>
            </a:r>
            <a:endParaRPr kumimoji="0" lang="en-US" sz="1600" i="0" u="none" strike="noStrike" cap="none" normalizeH="0" baseline="0" dirty="0">
              <a:ln>
                <a:noFill/>
              </a:ln>
              <a:effectLst/>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password: </a:t>
            </a:r>
            <a:r>
              <a:rPr kumimoji="0" lang="en-US" sz="1600" i="0" u="none" strike="noStrike" cap="none" normalizeH="0" baseline="0" dirty="0">
                <a:ln>
                  <a:noFill/>
                </a:ln>
                <a:solidFill>
                  <a:srgbClr val="FF0000"/>
                </a:solidFill>
                <a:effectLst/>
                <a:latin typeface="+mj-lt"/>
              </a:rPr>
              <a:t>802lmsc</a:t>
            </a:r>
            <a:r>
              <a:rPr kumimoji="0" lang="en-US" sz="1600" i="0" u="none" strike="noStrike" cap="none" normalizeH="0" baseline="0" dirty="0">
                <a:ln>
                  <a:noFill/>
                </a:ln>
                <a:effectLst/>
                <a:latin typeface="+mj-lt"/>
              </a:rPr>
              <a:t> </a:t>
            </a:r>
            <a:r>
              <a:rPr lang="en-US" sz="1600" dirty="0">
                <a:latin typeface="+mj-lt"/>
              </a:rPr>
              <a:t>(not ‘jtc1’, ‘802jtc1’, or ‘wireless’, as it has been in the past)</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Announcements</a:t>
            </a:r>
          </a:p>
          <a:p>
            <a:pPr lvl="1"/>
            <a:r>
              <a:rPr lang="en-AU" dirty="0"/>
              <a:t>Approve minutes</a:t>
            </a:r>
          </a:p>
          <a:p>
            <a:pPr lvl="2"/>
            <a:r>
              <a:rPr lang="en-AU" dirty="0"/>
              <a:t>From the IEEE 802 JTC1 SC meeting in July 2025 (</a:t>
            </a:r>
            <a:r>
              <a:rPr lang="en-AU" dirty="0">
                <a:solidFill>
                  <a:srgbClr val="FF0000"/>
                </a:solidFill>
                <a:hlinkClick r:id="rId3"/>
              </a:rPr>
              <a:t>ec-25/0161r00</a:t>
            </a:r>
            <a:r>
              <a:rPr lang="en-AU" dirty="0"/>
              <a:t>)</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110</a:t>
            </a:fld>
            <a:endParaRPr lang="en-US"/>
          </a:p>
        </p:txBody>
      </p:sp>
    </p:spTree>
    <p:extLst>
      <p:ext uri="{BB962C8B-B14F-4D97-AF65-F5344CB8AC3E}">
        <p14:creationId xmlns:p14="http://schemas.microsoft.com/office/powerpoint/2010/main" val="183927055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802.1Q-2014/Cor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802.1Q-2014/Cor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111</a:t>
            </a:fld>
            <a:endParaRPr lang="en-US"/>
          </a:p>
        </p:txBody>
      </p:sp>
    </p:spTree>
    <p:extLst>
      <p:ext uri="{BB962C8B-B14F-4D97-AF65-F5344CB8AC3E}">
        <p14:creationId xmlns:p14="http://schemas.microsoft.com/office/powerpoint/2010/main" val="366322165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117</a:t>
            </a:fld>
            <a:endParaRPr lang="en-US"/>
          </a:p>
        </p:txBody>
      </p:sp>
    </p:spTree>
    <p:extLst>
      <p:ext uri="{BB962C8B-B14F-4D97-AF65-F5344CB8AC3E}">
        <p14:creationId xmlns:p14="http://schemas.microsoft.com/office/powerpoint/2010/main" val="116893043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118</a:t>
            </a:fld>
            <a:endParaRPr lang="en-US"/>
          </a:p>
        </p:txBody>
      </p:sp>
    </p:spTree>
    <p:extLst>
      <p:ext uri="{BB962C8B-B14F-4D97-AF65-F5344CB8AC3E}">
        <p14:creationId xmlns:p14="http://schemas.microsoft.com/office/powerpoint/2010/main" val="237395555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119</a:t>
            </a:fld>
            <a:endParaRPr lang="en-US"/>
          </a:p>
        </p:txBody>
      </p:sp>
    </p:spTree>
    <p:extLst>
      <p:ext uri="{BB962C8B-B14F-4D97-AF65-F5344CB8AC3E}">
        <p14:creationId xmlns:p14="http://schemas.microsoft.com/office/powerpoint/2010/main" val="2284630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16 September 2025, as documented on slide 11 of ec-25/0182r00</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120</a:t>
            </a:fld>
            <a:endParaRPr lang="en-US"/>
          </a:p>
        </p:txBody>
      </p:sp>
    </p:spTree>
    <p:extLst>
      <p:ext uri="{BB962C8B-B14F-4D97-AF65-F5344CB8AC3E}">
        <p14:creationId xmlns:p14="http://schemas.microsoft.com/office/powerpoint/2010/main" val="167686202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122</a:t>
            </a:fld>
            <a:endParaRPr lang="en-US"/>
          </a:p>
        </p:txBody>
      </p:sp>
    </p:spTree>
    <p:extLst>
      <p:ext uri="{BB962C8B-B14F-4D97-AF65-F5344CB8AC3E}">
        <p14:creationId xmlns:p14="http://schemas.microsoft.com/office/powerpoint/2010/main" val="83684516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123</a:t>
            </a:fld>
            <a:endParaRPr lang="en-US"/>
          </a:p>
        </p:txBody>
      </p:sp>
    </p:spTree>
    <p:extLst>
      <p:ext uri="{BB962C8B-B14F-4D97-AF65-F5344CB8AC3E}">
        <p14:creationId xmlns:p14="http://schemas.microsoft.com/office/powerpoint/2010/main" val="287947344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124</a:t>
            </a:fld>
            <a:endParaRPr lang="en-US"/>
          </a:p>
        </p:txBody>
      </p:sp>
    </p:spTree>
    <p:extLst>
      <p:ext uri="{BB962C8B-B14F-4D97-AF65-F5344CB8AC3E}">
        <p14:creationId xmlns:p14="http://schemas.microsoft.com/office/powerpoint/2010/main" val="24268506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125</a:t>
            </a:fld>
            <a:endParaRPr lang="en-US"/>
          </a:p>
        </p:txBody>
      </p:sp>
    </p:spTree>
    <p:extLst>
      <p:ext uri="{BB962C8B-B14F-4D97-AF65-F5344CB8AC3E}">
        <p14:creationId xmlns:p14="http://schemas.microsoft.com/office/powerpoint/2010/main" val="142018839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126</a:t>
            </a:fld>
            <a:endParaRPr lang="en-US"/>
          </a:p>
        </p:txBody>
      </p:sp>
    </p:spTree>
    <p:extLst>
      <p:ext uri="{BB962C8B-B14F-4D97-AF65-F5344CB8AC3E}">
        <p14:creationId xmlns:p14="http://schemas.microsoft.com/office/powerpoint/2010/main" val="242516791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128</a:t>
            </a:fld>
            <a:endParaRPr lang="en-US"/>
          </a:p>
        </p:txBody>
      </p:sp>
    </p:spTree>
    <p:extLst>
      <p:ext uri="{BB962C8B-B14F-4D97-AF65-F5344CB8AC3E}">
        <p14:creationId xmlns:p14="http://schemas.microsoft.com/office/powerpoint/2010/main" val="336761449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July 2025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mixed-mode meeting in July 2025, as documented in </a:t>
            </a:r>
            <a:r>
              <a:rPr lang="en-AU" i="1" dirty="0">
                <a:solidFill>
                  <a:srgbClr val="FF0000"/>
                </a:solidFill>
                <a:hlinkClick r:id="rId3"/>
              </a:rPr>
              <a:t>ec-25/0161r00</a:t>
            </a:r>
            <a:r>
              <a:rPr lang="en-AU" i="1" dirty="0"/>
              <a:t>.</a:t>
            </a:r>
            <a:endParaRPr lang="en-AU"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277085799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422320007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134</a:t>
            </a:fld>
            <a:endParaRPr lang="en-US"/>
          </a:p>
        </p:txBody>
      </p:sp>
    </p:spTree>
    <p:extLst>
      <p:ext uri="{BB962C8B-B14F-4D97-AF65-F5344CB8AC3E}">
        <p14:creationId xmlns:p14="http://schemas.microsoft.com/office/powerpoint/2010/main" val="234058752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240066286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202925854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11530012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4138948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LMSC in July 2025</a:t>
            </a:r>
          </a:p>
        </p:txBody>
      </p:sp>
      <p:sp>
        <p:nvSpPr>
          <p:cNvPr id="18437" name="Rectangle 3"/>
          <p:cNvSpPr>
            <a:spLocks noGrp="1" noChangeArrowheads="1"/>
          </p:cNvSpPr>
          <p:nvPr>
            <p:ph type="body" idx="1"/>
          </p:nvPr>
        </p:nvSpPr>
        <p:spPr>
          <a:xfrm>
            <a:off x="685800" y="1781710"/>
            <a:ext cx="7772400" cy="4114800"/>
          </a:xfrm>
        </p:spPr>
        <p:txBody>
          <a:bodyPr/>
          <a:lstStyle/>
          <a:p>
            <a:r>
              <a:rPr lang="en-AU" dirty="0"/>
              <a:t>The IEEE 802 JTC 1 SC has agreed goals from November 2010 …</a:t>
            </a:r>
          </a:p>
          <a:p>
            <a:pPr lvl="1">
              <a:spcBef>
                <a:spcPts val="600"/>
              </a:spcBef>
            </a:pPr>
            <a:r>
              <a:rPr lang="en-AU" i="1" dirty="0"/>
              <a:t>Provides a forum for 802 participants to discuss issues relevant to both:</a:t>
            </a:r>
          </a:p>
          <a:p>
            <a:pPr lvl="2">
              <a:spcBef>
                <a:spcPts val="600"/>
              </a:spcBef>
            </a:pPr>
            <a:r>
              <a:rPr lang="en-AU" i="1" dirty="0"/>
              <a:t>IEEE 802</a:t>
            </a:r>
          </a:p>
          <a:p>
            <a:pPr lvl="2">
              <a:spcBef>
                <a:spcPts val="600"/>
              </a:spcBef>
            </a:pPr>
            <a:r>
              <a:rPr lang="en-AU" i="1" dirty="0"/>
              <a:t>ISO/IEC JTC 1/SC 6</a:t>
            </a:r>
          </a:p>
          <a:p>
            <a:pPr lvl="1">
              <a:spcBef>
                <a:spcPts val="600"/>
              </a:spcBef>
            </a:pPr>
            <a:r>
              <a:rPr lang="en-AU" i="1" dirty="0"/>
              <a:t>Recommends positions to LMSC on ISO/IEC JTC 1/SC 6 actions affecting IEEE 802</a:t>
            </a:r>
          </a:p>
          <a:p>
            <a:pPr lvl="2">
              <a:spcBef>
                <a:spcPts val="600"/>
              </a:spcBef>
            </a:pPr>
            <a:r>
              <a:rPr lang="en-AU" i="1" dirty="0"/>
              <a:t>Note that IEEE holds the liaison to SC 6, not the IEEE 802 LMSC or 802.11 WG</a:t>
            </a:r>
          </a:p>
          <a:p>
            <a:pPr lvl="1">
              <a:spcBef>
                <a:spcPts val="600"/>
              </a:spcBef>
            </a:pPr>
            <a:r>
              <a:rPr lang="en-AU" i="1" dirty="0"/>
              <a:t>Participates in dialog with IEEE staff and IEEE 802 LMSC on issues concerning IEEE’s relationship with ISO/IEC</a:t>
            </a:r>
          </a:p>
          <a:p>
            <a:pPr lvl="1">
              <a:spcBef>
                <a:spcPts val="600"/>
              </a:spcBef>
            </a:pPr>
            <a:r>
              <a:rPr lang="en-AU" i="1" dirty="0"/>
              <a:t>Organises IEEE 802 participants to contribute to liaisons and other documents relevant to the ISO/IEC JTC 1/SC 6 members</a:t>
            </a:r>
          </a:p>
          <a:p>
            <a:pPr lvl="1">
              <a:spcBef>
                <a:spcPts val="600"/>
              </a:spcBef>
            </a:pPr>
            <a:r>
              <a:rPr lang="en-AU" i="1" dirty="0"/>
              <a:t>Participation in the SC is open to all IEEE 802 participants</a:t>
            </a:r>
          </a:p>
          <a:p>
            <a:pPr marL="1588" lvl="1" indent="0">
              <a:buNone/>
            </a:pPr>
            <a:r>
              <a:rPr lang="en-AU" b="1" dirty="0"/>
              <a:t>… that were reaffirmed by the IEEE 802 LMSC in Mar 2014, July 2018, Nov 2020, July 2024, &amp; July 2025.</a:t>
            </a:r>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277131772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140662244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87047836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357531377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22365210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48260552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425217684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315149627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87490177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63293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802.1/3/11/15/16/19/21/22 WGs</a:t>
            </a:r>
          </a:p>
          <a:p>
            <a:pPr lvl="2"/>
            <a:r>
              <a:rPr lang="en-AU" dirty="0"/>
              <a:t>IEEE 802.16/21/22 are now hibernating; all of their work is transferred to 802.15</a:t>
            </a:r>
          </a:p>
          <a:p>
            <a:pPr lvl="1"/>
            <a:r>
              <a:rPr lang="en-AU" dirty="0"/>
              <a:t>Note: as of March 2015, any drafts liaised to SC 6 will need a “permission statement” added to the front of the draft</a:t>
            </a:r>
          </a:p>
          <a:p>
            <a:pPr lvl="2"/>
            <a:r>
              <a:rPr lang="en-AU" dirty="0"/>
              <a:t>Please contact the program managers for each of the Working Groups</a:t>
            </a:r>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327065229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14556396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420483707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5498353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83270670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311479235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170742308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52807937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3514831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Prior to the July 2025 plenary in Madrid, the IEEE 802 JTC1 SC Chair notified SC 6 of the approval of:</a:t>
            </a:r>
          </a:p>
          <a:p>
            <a:pPr lvl="2"/>
            <a:r>
              <a:rPr lang="en-US" dirty="0">
                <a:effectLst/>
                <a:latin typeface="Arial" panose="020B0604020202020204" pitchFamily="34" charset="0"/>
              </a:rPr>
              <a:t>IEEE 802.3 </a:t>
            </a:r>
            <a:r>
              <a:rPr lang="en-US" dirty="0"/>
              <a:t>Pin-Optimized PHY Interface Study Group</a:t>
            </a:r>
          </a:p>
          <a:p>
            <a:pPr lvl="2"/>
            <a:r>
              <a:rPr lang="en-US" dirty="0">
                <a:effectLst/>
                <a:latin typeface="Arial" panose="020B0604020202020204" pitchFamily="34" charset="0"/>
              </a:rPr>
              <a:t>IEEE 802.11 </a:t>
            </a:r>
            <a:r>
              <a:rPr lang="en-US" dirty="0"/>
              <a:t>Post-Quantum Cryptography (PQC) Study Group</a:t>
            </a:r>
          </a:p>
          <a:p>
            <a:pPr lvl="2"/>
            <a:endParaRPr lang="en-AU" i="1"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73529566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401948644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386434475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20571891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04982112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322248121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146292715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72944023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80038477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054734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has developed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390960923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399963472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92438325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355252743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01100134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42973167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183338930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116926373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Routing Packets in IEEE 802.15.4 Dynamically Changing Wireless Networks</a:t>
            </a:r>
            <a:br>
              <a:rPr lang="en-AU" dirty="0">
                <a:solidFill>
                  <a:schemeClr val="accent6"/>
                </a:solidFill>
              </a:rPr>
            </a:br>
            <a:r>
              <a:rPr lang="en-AU" dirty="0">
                <a:solidFill>
                  <a:schemeClr val="accent6"/>
                </a:solidFill>
              </a:rPr>
              <a:t>IEEE 802.15.10-2017 will not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424994543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394495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111 standards through the PSDO adoption process, with 29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41092784"/>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58</a:t>
                      </a:r>
                    </a:p>
                  </a:txBody>
                  <a:tcPr/>
                </a:tc>
                <a:tc>
                  <a:txBody>
                    <a:bodyPr/>
                    <a:lstStyle/>
                    <a:p>
                      <a:pPr algn="ctr"/>
                      <a:r>
                        <a:rPr lang="en-US" dirty="0"/>
                        <a:t>10</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5</a:t>
                      </a:r>
                    </a:p>
                  </a:txBody>
                  <a:tcPr/>
                </a:tc>
                <a:tc>
                  <a:txBody>
                    <a:bodyPr/>
                    <a:lstStyle/>
                    <a:p>
                      <a:pPr algn="ctr"/>
                      <a:r>
                        <a:rPr lang="en-AU" dirty="0"/>
                        <a:t>6</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111</a:t>
                      </a:r>
                    </a:p>
                  </a:txBody>
                  <a:tcPr>
                    <a:lnT w="12700" cap="flat" cmpd="sng" algn="ctr">
                      <a:solidFill>
                        <a:schemeClr val="tx1"/>
                      </a:solidFill>
                      <a:prstDash val="solid"/>
                      <a:round/>
                      <a:headEnd type="none" w="med" len="med"/>
                      <a:tailEnd type="none" w="med" len="med"/>
                    </a:lnT>
                  </a:tcPr>
                </a:tc>
                <a:tc>
                  <a:txBody>
                    <a:bodyPr/>
                    <a:lstStyle/>
                    <a:p>
                      <a:pPr algn="ctr"/>
                      <a:r>
                        <a:rPr lang="en-US" b="1" dirty="0"/>
                        <a:t>30</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85747003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284687464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8357677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183</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24812210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134313464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33952292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56175289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188</a:t>
            </a:fld>
            <a:endParaRPr lang="en-US"/>
          </a:p>
        </p:txBody>
      </p:sp>
    </p:spTree>
    <p:extLst>
      <p:ext uri="{BB962C8B-B14F-4D97-AF65-F5344CB8AC3E}">
        <p14:creationId xmlns:p14="http://schemas.microsoft.com/office/powerpoint/2010/main" val="325999687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189</a:t>
            </a:fld>
            <a:endParaRPr lang="en-US"/>
          </a:p>
        </p:txBody>
      </p:sp>
    </p:spTree>
    <p:extLst>
      <p:ext uri="{BB962C8B-B14F-4D97-AF65-F5344CB8AC3E}">
        <p14:creationId xmlns:p14="http://schemas.microsoft.com/office/powerpoint/2010/main" val="1230500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375548279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23423836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192</a:t>
            </a:fld>
            <a:endParaRPr lang="en-US"/>
          </a:p>
        </p:txBody>
      </p:sp>
    </p:spTree>
    <p:extLst>
      <p:ext uri="{BB962C8B-B14F-4D97-AF65-F5344CB8AC3E}">
        <p14:creationId xmlns:p14="http://schemas.microsoft.com/office/powerpoint/2010/main" val="18125879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dirty="0"/>
              <a:t>The convenor (Kingston Zhang - </a:t>
            </a:r>
            <a:r>
              <a:rPr lang="en-AU" dirty="0">
                <a:hlinkClick r:id="rId2"/>
              </a:rPr>
              <a:t>kingston_zhang1999@126.com</a:t>
            </a:r>
            <a:r>
              <a:rPr lang="en-AU" dirty="0"/>
              <a:t>) of ISO/IEC JTC 1/SC 6 AG4 sent the following</a:t>
            </a:r>
          </a:p>
          <a:p>
            <a:pPr lvl="2"/>
            <a:r>
              <a:rPr lang="en-AU" i="1" dirty="0"/>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dirty="0"/>
              <a:t>AG 4 is formed based on the constructive discussions between SC 6 and IEEE on WLAN MCS challenges. In the </a:t>
            </a:r>
            <a:r>
              <a:rPr lang="en-AU" i="1" dirty="0" err="1"/>
              <a:t>ToR</a:t>
            </a:r>
            <a:r>
              <a:rPr lang="en-AU" i="1" dirty="0"/>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dirty="0"/>
              <a:t>See following pages for context</a:t>
            </a:r>
          </a:p>
          <a:p>
            <a:endParaRPr lang="en-AU" dirty="0"/>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193</a:t>
            </a:fld>
            <a:endParaRPr lang="en-US"/>
          </a:p>
        </p:txBody>
      </p:sp>
    </p:spTree>
    <p:extLst>
      <p:ext uri="{BB962C8B-B14F-4D97-AF65-F5344CB8AC3E}">
        <p14:creationId xmlns:p14="http://schemas.microsoft.com/office/powerpoint/2010/main" val="416592176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194</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195</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196</a:t>
            </a:fld>
            <a:endParaRPr lang="en-US"/>
          </a:p>
        </p:txBody>
      </p:sp>
    </p:spTree>
    <p:extLst>
      <p:ext uri="{BB962C8B-B14F-4D97-AF65-F5344CB8AC3E}">
        <p14:creationId xmlns:p14="http://schemas.microsoft.com/office/powerpoint/2010/main" val="91690267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dirty="0"/>
              <a:t>PWI</a:t>
            </a:r>
          </a:p>
          <a:p>
            <a:pPr lvl="1"/>
            <a:r>
              <a:rPr lang="en-AU" dirty="0"/>
              <a:t>Deterministic wireless industrial network</a:t>
            </a:r>
          </a:p>
          <a:p>
            <a:r>
              <a:rPr lang="en-US" dirty="0"/>
              <a:t>Scope</a:t>
            </a:r>
          </a:p>
          <a:p>
            <a:pPr lvl="1"/>
            <a:r>
              <a:rPr lang="en-US" i="1" dirty="0"/>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dirty="0"/>
              <a:t>Plan</a:t>
            </a:r>
          </a:p>
          <a:p>
            <a:pPr lvl="1"/>
            <a:r>
              <a:rPr lang="en-US" dirty="0"/>
              <a:t> PHY &amp; MAC by Dec 2024</a:t>
            </a:r>
          </a:p>
          <a:p>
            <a:r>
              <a:rPr lang="en-US" dirty="0"/>
              <a:t>Ballot</a:t>
            </a:r>
          </a:p>
          <a:p>
            <a:pPr lvl="1"/>
            <a:r>
              <a:rPr lang="en-US" dirty="0"/>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197</a:t>
            </a:fld>
            <a:endParaRPr lang="en-US"/>
          </a:p>
        </p:txBody>
      </p:sp>
    </p:spTree>
    <p:extLst>
      <p:ext uri="{BB962C8B-B14F-4D97-AF65-F5344CB8AC3E}">
        <p14:creationId xmlns:p14="http://schemas.microsoft.com/office/powerpoint/2010/main" val="61132028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198</a:t>
            </a:fld>
            <a:endParaRPr lang="en-US"/>
          </a:p>
        </p:txBody>
      </p:sp>
    </p:spTree>
    <p:extLst>
      <p:ext uri="{BB962C8B-B14F-4D97-AF65-F5344CB8AC3E}">
        <p14:creationId xmlns:p14="http://schemas.microsoft.com/office/powerpoint/2010/main" val="221712824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199</a:t>
            </a:fld>
            <a:endParaRPr lang="en-US"/>
          </a:p>
        </p:txBody>
      </p:sp>
    </p:spTree>
    <p:extLst>
      <p:ext uri="{BB962C8B-B14F-4D97-AF65-F5344CB8AC3E}">
        <p14:creationId xmlns:p14="http://schemas.microsoft.com/office/powerpoint/2010/main" val="2243194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IEEE 802 JTC1 SC meetings in September 2025</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200</a:t>
            </a:fld>
            <a:endParaRPr lang="en-US"/>
          </a:p>
        </p:txBody>
      </p:sp>
    </p:spTree>
    <p:extLst>
      <p:ext uri="{BB962C8B-B14F-4D97-AF65-F5344CB8AC3E}">
        <p14:creationId xmlns:p14="http://schemas.microsoft.com/office/powerpoint/2010/main" val="318475298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201</a:t>
            </a:fld>
            <a:endParaRPr lang="en-US"/>
          </a:p>
        </p:txBody>
      </p:sp>
    </p:spTree>
    <p:extLst>
      <p:ext uri="{BB962C8B-B14F-4D97-AF65-F5344CB8AC3E}">
        <p14:creationId xmlns:p14="http://schemas.microsoft.com/office/powerpoint/2010/main" val="317247213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202</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mj-lt"/>
                <a:ea typeface="Calibri" panose="020F0502020204030204" pitchFamily="34" charset="0"/>
              </a:rPr>
              <a:t>Seek approval to send the first </a:t>
            </a:r>
            <a:r>
              <a:rPr lang="en-US" sz="1400" dirty="0">
                <a:solidFill>
                  <a:srgbClr val="FF0000"/>
                </a:solidFill>
                <a:effectLst/>
                <a:latin typeface="+mj-lt"/>
                <a:ea typeface="Calibri" panose="020F0502020204030204" pitchFamily="34" charset="0"/>
              </a:rPr>
              <a:t>4 (tbc)</a:t>
            </a:r>
            <a:r>
              <a:rPr lang="en-US" sz="1400" dirty="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dirty="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246155777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Increased-reach Ethernet optical subscriber access (Super-PON)</a:t>
            </a:r>
            <a:br>
              <a:rPr lang="en-US" dirty="0"/>
            </a:br>
            <a:r>
              <a:rPr lang="en-AU" dirty="0"/>
              <a:t>IEEE 802.3cs will probably be liaised </a:t>
            </a:r>
            <a:r>
              <a:rPr lang="en-AU" dirty="0">
                <a:latin typeface="+mj-lt"/>
                <a:ea typeface="Calibri" panose="020F0502020204030204" pitchFamily="34" charset="0"/>
              </a:rPr>
              <a:t>after IEEE 802.3-2022 has completed PSDO process</a:t>
            </a:r>
            <a:r>
              <a:rPr lang="en-AU" dirty="0"/>
              <a:t>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353490340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91990512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341449231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157485499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116221553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1386970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32187636"/>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760739711"/>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53892516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211</a:t>
            </a:fld>
            <a:endParaRPr lang="en-US"/>
          </a:p>
        </p:txBody>
      </p:sp>
    </p:spTree>
    <p:extLst>
      <p:ext uri="{BB962C8B-B14F-4D97-AF65-F5344CB8AC3E}">
        <p14:creationId xmlns:p14="http://schemas.microsoft.com/office/powerpoint/2010/main" val="69223315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212</a:t>
            </a:fld>
            <a:endParaRPr lang="en-US"/>
          </a:p>
        </p:txBody>
      </p:sp>
    </p:spTree>
    <p:extLst>
      <p:ext uri="{BB962C8B-B14F-4D97-AF65-F5344CB8AC3E}">
        <p14:creationId xmlns:p14="http://schemas.microsoft.com/office/powerpoint/2010/main" val="213786215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213</a:t>
            </a:fld>
            <a:endParaRPr lang="en-US"/>
          </a:p>
        </p:txBody>
      </p:sp>
    </p:spTree>
    <p:extLst>
      <p:ext uri="{BB962C8B-B14F-4D97-AF65-F5344CB8AC3E}">
        <p14:creationId xmlns:p14="http://schemas.microsoft.com/office/powerpoint/2010/main" val="203465582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a:p>
            <a:pPr>
              <a:buFont typeface="Arial" panose="020B0604020202020204" pitchFamily="34" charset="0"/>
              <a:buChar char="•"/>
            </a:pPr>
            <a:r>
              <a:rPr lang="en-US" b="0" dirty="0"/>
              <a:t>Mr. Huang was reconfirmed as convenor.</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214</a:t>
            </a:fld>
            <a:endParaRPr lang="en-US"/>
          </a:p>
        </p:txBody>
      </p:sp>
    </p:spTree>
    <p:extLst>
      <p:ext uri="{BB962C8B-B14F-4D97-AF65-F5344CB8AC3E}">
        <p14:creationId xmlns:p14="http://schemas.microsoft.com/office/powerpoint/2010/main" val="420373410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a:t>
            </a:r>
          </a:p>
        </p:txBody>
      </p:sp>
      <p:graphicFrame>
        <p:nvGraphicFramePr>
          <p:cNvPr id="6" name="Content Placeholder 5"/>
          <p:cNvGraphicFramePr>
            <a:graphicFrameLocks noGrp="1"/>
          </p:cNvGraphicFramePr>
          <p:nvPr>
            <p:ph idx="1"/>
          </p:nvPr>
        </p:nvGraphicFramePr>
        <p:xfrm>
          <a:off x="190500" y="1916677"/>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215</a:t>
            </a:fld>
            <a:endParaRPr lang="en-US"/>
          </a:p>
        </p:txBody>
      </p:sp>
    </p:spTree>
    <p:extLst>
      <p:ext uri="{BB962C8B-B14F-4D97-AF65-F5344CB8AC3E}">
        <p14:creationId xmlns:p14="http://schemas.microsoft.com/office/powerpoint/2010/main" val="252321105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 (continued)</a:t>
            </a:r>
          </a:p>
        </p:txBody>
      </p:sp>
      <p:graphicFrame>
        <p:nvGraphicFramePr>
          <p:cNvPr id="6" name="Content Placeholder 5"/>
          <p:cNvGraphicFramePr>
            <a:graphicFrameLocks noGrp="1"/>
          </p:cNvGraphicFramePr>
          <p:nvPr>
            <p:ph idx="1"/>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216</a:t>
            </a:fld>
            <a:endParaRPr lang="en-US"/>
          </a:p>
        </p:txBody>
      </p:sp>
    </p:spTree>
    <p:extLst>
      <p:ext uri="{BB962C8B-B14F-4D97-AF65-F5344CB8AC3E}">
        <p14:creationId xmlns:p14="http://schemas.microsoft.com/office/powerpoint/2010/main" val="291642419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407033072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218</a:t>
            </a:fld>
            <a:endParaRPr lang="en-US"/>
          </a:p>
        </p:txBody>
      </p:sp>
    </p:spTree>
    <p:extLst>
      <p:ext uri="{BB962C8B-B14F-4D97-AF65-F5344CB8AC3E}">
        <p14:creationId xmlns:p14="http://schemas.microsoft.com/office/powerpoint/2010/main" val="361495636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219</a:t>
            </a:fld>
            <a:endParaRPr lang="en-US"/>
          </a:p>
        </p:txBody>
      </p:sp>
    </p:spTree>
    <p:extLst>
      <p:ext uri="{BB962C8B-B14F-4D97-AF65-F5344CB8AC3E}">
        <p14:creationId xmlns:p14="http://schemas.microsoft.com/office/powerpoint/2010/main" val="1418131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09890170"/>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dirty="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dirty="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dirty="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2088480387"/>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407415672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254720545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disagreement about negative </a:t>
            </a:r>
            <a:r>
              <a:rPr lang="en-AU" dirty="0" err="1"/>
              <a:t>LoAs</a:t>
            </a:r>
            <a:r>
              <a:rPr lang="en-AU" dirty="0"/>
              <a:t>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222</a:t>
            </a:fld>
            <a:endParaRPr lang="en-US"/>
          </a:p>
        </p:txBody>
      </p:sp>
    </p:spTree>
    <p:extLst>
      <p:ext uri="{BB962C8B-B14F-4D97-AF65-F5344CB8AC3E}">
        <p14:creationId xmlns:p14="http://schemas.microsoft.com/office/powerpoint/2010/main" val="3406701603"/>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(Nov 2023) Published by IEEE</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223</a:t>
            </a:fld>
            <a:endParaRPr lang="en-US"/>
          </a:p>
        </p:txBody>
      </p:sp>
    </p:spTree>
    <p:extLst>
      <p:ext uri="{BB962C8B-B14F-4D97-AF65-F5344CB8AC3E}">
        <p14:creationId xmlns:p14="http://schemas.microsoft.com/office/powerpoint/2010/main" val="205696729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224</a:t>
            </a:fld>
            <a:endParaRPr lang="en-US"/>
          </a:p>
        </p:txBody>
      </p:sp>
    </p:spTree>
    <p:extLst>
      <p:ext uri="{BB962C8B-B14F-4D97-AF65-F5344CB8AC3E}">
        <p14:creationId xmlns:p14="http://schemas.microsoft.com/office/powerpoint/2010/main" val="258123754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225</a:t>
            </a:fld>
            <a:endParaRPr lang="en-US"/>
          </a:p>
        </p:txBody>
      </p:sp>
    </p:spTree>
    <p:extLst>
      <p:ext uri="{BB962C8B-B14F-4D97-AF65-F5344CB8AC3E}">
        <p14:creationId xmlns:p14="http://schemas.microsoft.com/office/powerpoint/2010/main" val="1497056974"/>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226</a:t>
            </a:fld>
            <a:endParaRPr lang="en-US"/>
          </a:p>
        </p:txBody>
      </p:sp>
    </p:spTree>
    <p:extLst>
      <p:ext uri="{BB962C8B-B14F-4D97-AF65-F5344CB8AC3E}">
        <p14:creationId xmlns:p14="http://schemas.microsoft.com/office/powerpoint/2010/main" val="213057099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90-day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227</a:t>
            </a:fld>
            <a:endParaRPr lang="en-US"/>
          </a:p>
        </p:txBody>
      </p:sp>
    </p:spTree>
    <p:extLst>
      <p:ext uri="{BB962C8B-B14F-4D97-AF65-F5344CB8AC3E}">
        <p14:creationId xmlns:p14="http://schemas.microsoft.com/office/powerpoint/2010/main" val="205152521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228</a:t>
            </a:fld>
            <a:endParaRPr lang="en-US"/>
          </a:p>
        </p:txBody>
      </p:sp>
    </p:spTree>
    <p:extLst>
      <p:ext uri="{BB962C8B-B14F-4D97-AF65-F5344CB8AC3E}">
        <p14:creationId xmlns:p14="http://schemas.microsoft.com/office/powerpoint/2010/main" val="221869609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229</a:t>
            </a:fld>
            <a:endParaRPr lang="en-US"/>
          </a:p>
        </p:txBody>
      </p:sp>
    </p:spTree>
    <p:extLst>
      <p:ext uri="{BB962C8B-B14F-4D97-AF65-F5344CB8AC3E}">
        <p14:creationId xmlns:p14="http://schemas.microsoft.com/office/powerpoint/2010/main" val="4194546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52588192"/>
              </p:ext>
            </p:extLst>
          </p:nvPr>
        </p:nvGraphicFramePr>
        <p:xfrm>
          <a:off x="761999" y="1712149"/>
          <a:ext cx="7696200" cy="39319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r h="291598">
                <a:tc>
                  <a:txBody>
                    <a:bodyPr/>
                    <a:lstStyle/>
                    <a:p>
                      <a:r>
                        <a:rPr lang="en-AU" sz="1600" dirty="0">
                          <a:latin typeface="+mj-lt"/>
                          <a:cs typeface="Arial" panose="020B0604020202020204" pitchFamily="34" charset="0"/>
                        </a:rPr>
                        <a:t>802.1Q</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July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July 2024</a:t>
                      </a:r>
                    </a:p>
                  </a:txBody>
                  <a:tcPr marL="115147" marR="115147"/>
                </a:tc>
                <a:extLst>
                  <a:ext uri="{0D108BD9-81ED-4DB2-BD59-A6C34878D82A}">
                    <a16:rowId xmlns:a16="http://schemas.microsoft.com/office/drawing/2014/main" val="936899684"/>
                  </a:ext>
                </a:extLst>
              </a:tr>
              <a:tr h="291598">
                <a:tc>
                  <a:txBody>
                    <a:bodyPr/>
                    <a:lstStyle/>
                    <a:p>
                      <a:r>
                        <a:rPr lang="en-AU" sz="1600" dirty="0">
                          <a:latin typeface="+mj-lt"/>
                          <a:cs typeface="Arial" panose="020B0604020202020204" pitchFamily="34" charset="0"/>
                        </a:rPr>
                        <a:t>802.1CS/Cor1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295526599"/>
                  </a:ext>
                </a:extLst>
              </a:tr>
              <a:tr h="291598">
                <a:tc>
                  <a:txBody>
                    <a:bodyPr/>
                    <a:lstStyle/>
                    <a:p>
                      <a:r>
                        <a:rPr lang="en-AU" sz="1600" dirty="0">
                          <a:latin typeface="+mj-lt"/>
                          <a:cs typeface="Arial" panose="020B0604020202020204" pitchFamily="34" charset="0"/>
                        </a:rPr>
                        <a:t>802.1Qcz</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Sept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2024</a:t>
                      </a:r>
                    </a:p>
                  </a:txBody>
                  <a:tcPr marL="115147" marR="115147"/>
                </a:tc>
                <a:extLst>
                  <a:ext uri="{0D108BD9-81ED-4DB2-BD59-A6C34878D82A}">
                    <a16:rowId xmlns:a16="http://schemas.microsoft.com/office/drawing/2014/main" val="2753642783"/>
                  </a:ext>
                </a:extLst>
              </a:tr>
              <a:tr h="291598">
                <a:tc>
                  <a:txBody>
                    <a:bodyPr/>
                    <a:lstStyle/>
                    <a:p>
                      <a:r>
                        <a:rPr lang="en-AU" sz="1600" dirty="0">
                          <a:latin typeface="+mj-lt"/>
                          <a:cs typeface="Arial" panose="020B0604020202020204" pitchFamily="34" charset="0"/>
                        </a:rPr>
                        <a:t>802.1AEdk</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Sept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2024</a:t>
                      </a:r>
                    </a:p>
                  </a:txBody>
                  <a:tcPr marL="115147" marR="115147"/>
                </a:tc>
                <a:extLst>
                  <a:ext uri="{0D108BD9-81ED-4DB2-BD59-A6C34878D82A}">
                    <a16:rowId xmlns:a16="http://schemas.microsoft.com/office/drawing/2014/main" val="212068319"/>
                  </a:ext>
                </a:extLst>
              </a:tr>
              <a:tr h="291598">
                <a:tc>
                  <a:txBody>
                    <a:bodyPr/>
                    <a:lstStyle/>
                    <a:p>
                      <a:r>
                        <a:rPr lang="en-AU" sz="1600" dirty="0">
                          <a:latin typeface="+mj-lt"/>
                          <a:cs typeface="Arial" panose="020B0604020202020204" pitchFamily="34" charset="0"/>
                        </a:rPr>
                        <a:t>802f</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0" marR="0"/>
                </a:tc>
                <a:extLst>
                  <a:ext uri="{0D108BD9-81ED-4DB2-BD59-A6C34878D82A}">
                    <a16:rowId xmlns:a16="http://schemas.microsoft.com/office/drawing/2014/main" val="1452613077"/>
                  </a:ext>
                </a:extLst>
              </a:tr>
              <a:tr h="291598">
                <a:tc>
                  <a:txBody>
                    <a:bodyPr/>
                    <a:lstStyle/>
                    <a:p>
                      <a:r>
                        <a:rPr lang="en-AU" sz="1600" dirty="0">
                          <a:latin typeface="+mj-lt"/>
                          <a:cs typeface="Arial" panose="020B0604020202020204" pitchFamily="34" charset="0"/>
                        </a:rPr>
                        <a:t>802.1Qcw</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0" marR="0"/>
                </a:tc>
                <a:extLst>
                  <a:ext uri="{0D108BD9-81ED-4DB2-BD59-A6C34878D82A}">
                    <a16:rowId xmlns:a16="http://schemas.microsoft.com/office/drawing/2014/main" val="1184178645"/>
                  </a:ext>
                </a:extLst>
              </a:tr>
              <a:tr h="291598">
                <a:tc>
                  <a:txBody>
                    <a:bodyPr/>
                    <a:lstStyle/>
                    <a:p>
                      <a:r>
                        <a:rPr lang="en-AU" sz="1600" dirty="0">
                          <a:latin typeface="+mj-lt"/>
                          <a:cs typeface="Arial" panose="020B0604020202020204" pitchFamily="34" charset="0"/>
                        </a:rPr>
                        <a:t>802.1Qcj</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0" marR="0"/>
                </a:tc>
                <a:extLst>
                  <a:ext uri="{0D108BD9-81ED-4DB2-BD59-A6C34878D82A}">
                    <a16:rowId xmlns:a16="http://schemas.microsoft.com/office/drawing/2014/main" val="2344324883"/>
                  </a:ext>
                </a:extLst>
              </a:tr>
              <a:tr h="291598">
                <a:tc>
                  <a:txBody>
                    <a:bodyPr/>
                    <a:lstStyle/>
                    <a:p>
                      <a:r>
                        <a:rPr lang="en-AU" sz="1600" dirty="0">
                          <a:latin typeface="+mj-lt"/>
                          <a:cs typeface="Arial" panose="020B0604020202020204" pitchFamily="34" charset="0"/>
                        </a:rPr>
                        <a:t>802.1ASdr</a:t>
                      </a:r>
                    </a:p>
                  </a:txBody>
                  <a:tcPr marL="115147" marR="0"/>
                </a:tc>
                <a:tc>
                  <a:txBody>
                    <a:bodyPr/>
                    <a:lstStyle/>
                    <a:p>
                      <a:pPr algn="ctr"/>
                      <a:r>
                        <a:rPr lang="en-AU" sz="1600" b="0" kern="1200" dirty="0">
                          <a:solidFill>
                            <a:srgbClr val="00B050"/>
                          </a:solidFill>
                          <a:latin typeface="+mn-lt"/>
                          <a:ea typeface="+mn-ea"/>
                          <a:cs typeface="+mn-cs"/>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7128288"/>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230</a:t>
            </a:fld>
            <a:endParaRPr lang="en-US"/>
          </a:p>
        </p:txBody>
      </p:sp>
    </p:spTree>
    <p:extLst>
      <p:ext uri="{BB962C8B-B14F-4D97-AF65-F5344CB8AC3E}">
        <p14:creationId xmlns:p14="http://schemas.microsoft.com/office/powerpoint/2010/main" val="3885007329"/>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231</a:t>
            </a:fld>
            <a:endParaRPr lang="en-US"/>
          </a:p>
        </p:txBody>
      </p:sp>
    </p:spTree>
    <p:extLst>
      <p:ext uri="{BB962C8B-B14F-4D97-AF65-F5344CB8AC3E}">
        <p14:creationId xmlns:p14="http://schemas.microsoft.com/office/powerpoint/2010/main" val="210797208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232</a:t>
            </a:fld>
            <a:endParaRPr lang="en-US"/>
          </a:p>
        </p:txBody>
      </p:sp>
    </p:spTree>
    <p:extLst>
      <p:ext uri="{BB962C8B-B14F-4D97-AF65-F5344CB8AC3E}">
        <p14:creationId xmlns:p14="http://schemas.microsoft.com/office/powerpoint/2010/main" val="250129115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6/WG 1 had a virtual meeting on 7 May 2024</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233</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Agenda</a:t>
            </a:r>
          </a:p>
          <a:p>
            <a:pPr lvl="1"/>
            <a:r>
              <a:rPr lang="en-AU" dirty="0"/>
              <a:t>N 417</a:t>
            </a:r>
          </a:p>
          <a:p>
            <a:pPr lvl="2"/>
            <a:r>
              <a:rPr lang="en-AU" dirty="0"/>
              <a:t>Second PWI Report on APGAN (N 413)</a:t>
            </a:r>
          </a:p>
          <a:p>
            <a:pPr lvl="2"/>
            <a:r>
              <a:rPr lang="en-AU" dirty="0"/>
              <a:t>PWI Proposal for Drone Formation Flying Show - Communication</a:t>
            </a:r>
            <a:br>
              <a:rPr lang="en-AU" dirty="0"/>
            </a:br>
            <a:r>
              <a:rPr lang="en-AU" dirty="0"/>
              <a:t>Security Requirement (N 415)</a:t>
            </a:r>
          </a:p>
        </p:txBody>
      </p:sp>
    </p:spTree>
    <p:extLst>
      <p:ext uri="{BB962C8B-B14F-4D97-AF65-F5344CB8AC3E}">
        <p14:creationId xmlns:p14="http://schemas.microsoft.com/office/powerpoint/2010/main" val="335054102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Second PWI Report on APGAN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234</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US" dirty="0"/>
              <a:t>Automotive Proving Group Area Network</a:t>
            </a:r>
          </a:p>
          <a:p>
            <a:pPr>
              <a:buFont typeface="Arial" panose="020B0604020202020204" pitchFamily="34" charset="0"/>
              <a:buChar char="•"/>
            </a:pPr>
            <a:r>
              <a:rPr lang="en-US" b="0" dirty="0"/>
              <a:t>Used for supporting experimentation and testing of intelligent transport systems and intelligent connected vehicles. Basically V2X.</a:t>
            </a:r>
          </a:p>
          <a:p>
            <a:pPr>
              <a:buFont typeface="Arial" panose="020B0604020202020204" pitchFamily="34" charset="0"/>
              <a:buChar char="•"/>
            </a:pPr>
            <a:r>
              <a:rPr lang="en-US" b="0" dirty="0"/>
              <a:t>RATs include DSRC, WLAN, 4G/5G, LTE-V/NR-V</a:t>
            </a:r>
          </a:p>
          <a:p>
            <a:pPr>
              <a:buFont typeface="Arial" panose="020B0604020202020204" pitchFamily="34" charset="0"/>
              <a:buChar char="•"/>
            </a:pPr>
            <a:r>
              <a:rPr lang="en-US" b="0" dirty="0"/>
              <a:t>Section 7.4.2 (Encryption Regulation): mentions WAPI and its underlying crypto algorithms</a:t>
            </a:r>
          </a:p>
          <a:p>
            <a:pPr>
              <a:buFont typeface="Arial" panose="020B0604020202020204" pitchFamily="34" charset="0"/>
              <a:buChar char="•"/>
            </a:pPr>
            <a:r>
              <a:rPr lang="en-US" b="0" dirty="0"/>
              <a:t>Section 8.3 (APGAN Security): mentions WEP/WPA/WPA2/WPA3 and WAPI</a:t>
            </a:r>
          </a:p>
          <a:p>
            <a:pPr>
              <a:buFont typeface="Arial" panose="020B0604020202020204" pitchFamily="34" charset="0"/>
              <a:buChar char="•"/>
            </a:pPr>
            <a:r>
              <a:rPr lang="en-US" b="0" dirty="0"/>
              <a:t>Section 8.4.2 (Stealthy Attack): Hiding attacks to avoid detection</a:t>
            </a:r>
          </a:p>
          <a:p>
            <a:pPr>
              <a:buFont typeface="Arial" panose="020B0604020202020204" pitchFamily="34" charset="0"/>
              <a:buChar char="•"/>
            </a:pPr>
            <a:r>
              <a:rPr lang="en-US" b="0" dirty="0"/>
              <a:t>Section 8.4.4 (Stealthy Defense Technical Requirements): one solution is MAC layer security equipment to protect data links</a:t>
            </a:r>
          </a:p>
          <a:p>
            <a:pPr marL="0" indent="0"/>
            <a:endParaRPr lang="en-US" b="0" dirty="0"/>
          </a:p>
        </p:txBody>
      </p:sp>
    </p:spTree>
    <p:extLst>
      <p:ext uri="{BB962C8B-B14F-4D97-AF65-F5344CB8AC3E}">
        <p14:creationId xmlns:p14="http://schemas.microsoft.com/office/powerpoint/2010/main" val="270091320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pPr lvl="2"/>
            <a:r>
              <a:rPr lang="en-AU" dirty="0"/>
              <a:t>PWI Proposal for Drone Formation Flying Show – Communication Security Requirement</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235</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Securing inter-drone and controller to drone communications</a:t>
            </a:r>
          </a:p>
          <a:p>
            <a:pPr>
              <a:buFont typeface="Arial" panose="020B0604020202020204" pitchFamily="34" charset="0"/>
              <a:buChar char="•"/>
            </a:pPr>
            <a:r>
              <a:rPr lang="en-AU" b="0" dirty="0"/>
              <a:t>Several drone shows have been disrupted. Outcome: drone crashes</a:t>
            </a:r>
          </a:p>
          <a:p>
            <a:pPr>
              <a:buFont typeface="Arial" panose="020B0604020202020204" pitchFamily="34" charset="0"/>
              <a:buChar char="•"/>
            </a:pPr>
            <a:r>
              <a:rPr lang="en-AU" b="0" dirty="0"/>
              <a:t>Possible causes: real-time kinematic failures, C2 link failures, active radio attacks and interference from hidden adversary</a:t>
            </a:r>
          </a:p>
          <a:p>
            <a:pPr>
              <a:buFont typeface="Arial" panose="020B0604020202020204" pitchFamily="34" charset="0"/>
              <a:buChar char="•"/>
            </a:pPr>
            <a:r>
              <a:rPr lang="en-AU" b="0" dirty="0"/>
              <a:t>DFFS uses WLAN technology and security, so it’s in SC6’s scope; JTC 1/AG 19 believes that there is no conflict ISO TC 20/SC 16’s work, although SC 16 has not stated this itself</a:t>
            </a:r>
          </a:p>
          <a:p>
            <a:pPr>
              <a:buFont typeface="Arial" panose="020B0604020202020204" pitchFamily="34" charset="0"/>
              <a:buChar char="•"/>
            </a:pPr>
            <a:r>
              <a:rPr lang="en-AU" b="0" dirty="0"/>
              <a:t>IEEE Communications Society/Unmanned Aerial Vehicles Communications Standards Committee(COM/</a:t>
            </a:r>
            <a:r>
              <a:rPr lang="en-AU" b="0" dirty="0" err="1"/>
              <a:t>AerCom</a:t>
            </a:r>
            <a:r>
              <a:rPr lang="en-AU" b="0" dirty="0"/>
              <a:t>-SC) interest (P1937.15)</a:t>
            </a:r>
          </a:p>
          <a:p>
            <a:pPr>
              <a:buFont typeface="Arial" panose="020B0604020202020204" pitchFamily="34" charset="0"/>
              <a:buChar char="•"/>
            </a:pPr>
            <a:r>
              <a:rPr lang="en-AU" b="0" dirty="0"/>
              <a:t>SC 6 might request in the NP ballot stage, a request may be made to ISO CS to reduce the five NB nomination rule due to the lack of expertise in DFFS operations</a:t>
            </a:r>
          </a:p>
          <a:p>
            <a:pPr>
              <a:buFont typeface="Arial" panose="020B0604020202020204" pitchFamily="34" charset="0"/>
              <a:buChar char="•"/>
            </a:pPr>
            <a:endParaRPr lang="en-AU" b="0" dirty="0"/>
          </a:p>
          <a:p>
            <a:endParaRPr lang="en-AU" dirty="0"/>
          </a:p>
        </p:txBody>
      </p:sp>
    </p:spTree>
    <p:extLst>
      <p:ext uri="{BB962C8B-B14F-4D97-AF65-F5344CB8AC3E}">
        <p14:creationId xmlns:p14="http://schemas.microsoft.com/office/powerpoint/2010/main" val="155608312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ISO/IEC PWI 11913 (Wearable Suit Area Network)</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236</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pPr>
              <a:buFont typeface="Arial" panose="020B0604020202020204" pitchFamily="34" charset="0"/>
              <a:buChar char="•"/>
            </a:pPr>
            <a:r>
              <a:rPr lang="en-US" b="0" dirty="0"/>
              <a:t>Network using conductive fabric layers</a:t>
            </a:r>
          </a:p>
          <a:p>
            <a:pPr>
              <a:buFont typeface="Arial" panose="020B0604020202020204" pitchFamily="34" charset="0"/>
              <a:buChar char="•"/>
            </a:pPr>
            <a:r>
              <a:rPr lang="en-US" b="0" dirty="0"/>
              <a:t>Speeds in the several Kbps range but defined up to 1 Mbps</a:t>
            </a:r>
          </a:p>
          <a:p>
            <a:pPr>
              <a:buFont typeface="Arial" panose="020B0604020202020204" pitchFamily="34" charset="0"/>
              <a:buChar char="•"/>
            </a:pPr>
            <a:r>
              <a:rPr lang="en-US" b="0" dirty="0"/>
              <a:t>Useful for body sensors, microphones, displays</a:t>
            </a:r>
          </a:p>
          <a:p>
            <a:pPr>
              <a:buFont typeface="Arial" panose="020B0604020202020204" pitchFamily="34" charset="0"/>
              <a:buChar char="•"/>
            </a:pPr>
            <a:r>
              <a:rPr lang="en-US" b="0" dirty="0"/>
              <a:t>Assumes wireless power transfer</a:t>
            </a:r>
          </a:p>
          <a:p>
            <a:pPr>
              <a:buFont typeface="Arial" panose="020B0604020202020204" pitchFamily="34" charset="0"/>
              <a:buChar char="•"/>
            </a:pPr>
            <a:r>
              <a:rPr lang="en-US" b="0" dirty="0"/>
              <a:t>Wireless gateway access to the controller and wider world</a:t>
            </a:r>
          </a:p>
          <a:p>
            <a:pPr>
              <a:buFont typeface="Arial" panose="020B0604020202020204" pitchFamily="34" charset="0"/>
              <a:buChar char="•"/>
            </a:pPr>
            <a:r>
              <a:rPr lang="en-US" b="0" dirty="0"/>
              <a:t>Defines application, MAC, and PHY layers</a:t>
            </a:r>
          </a:p>
          <a:p>
            <a:pPr>
              <a:buFont typeface="Arial" panose="020B0604020202020204" pitchFamily="34" charset="0"/>
              <a:buChar char="•"/>
            </a:pPr>
            <a:r>
              <a:rPr lang="en-US" b="0" dirty="0"/>
              <a:t>The vote was 8-1-11</a:t>
            </a:r>
          </a:p>
          <a:p>
            <a:pPr>
              <a:buFont typeface="Arial" panose="020B0604020202020204" pitchFamily="34" charset="0"/>
              <a:buChar char="•"/>
            </a:pPr>
            <a:r>
              <a:rPr lang="en-US" b="0" dirty="0"/>
              <a:t>Japan voted against noting possible overlap with IEEE 802.15.6 (WBAN)</a:t>
            </a:r>
          </a:p>
        </p:txBody>
      </p:sp>
    </p:spTree>
    <p:extLst>
      <p:ext uri="{BB962C8B-B14F-4D97-AF65-F5344CB8AC3E}">
        <p14:creationId xmlns:p14="http://schemas.microsoft.com/office/powerpoint/2010/main" val="417626869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Aside from WGs, SC 6 also has several other types of subgroups including AHCs (Ad Hoc Committees) and AGs (Advisory Groups)</a:t>
            </a:r>
          </a:p>
          <a:p>
            <a:pPr>
              <a:buFont typeface="Arial" panose="020B0604020202020204" pitchFamily="34" charset="0"/>
              <a:buChar char="•"/>
            </a:pPr>
            <a:r>
              <a:rPr lang="en-US" b="0" dirty="0"/>
              <a:t>AG 4 is focused on “MCS [modulation and coding scheme] Innovation”.</a:t>
            </a:r>
          </a:p>
          <a:p>
            <a:pPr>
              <a:buFont typeface="Arial" panose="020B0604020202020204" pitchFamily="34" charset="0"/>
              <a:buChar char="•"/>
            </a:pPr>
            <a:r>
              <a:rPr lang="en-US" b="0" dirty="0"/>
              <a:t>Founded in late 2022 with backing from the Hong Kong “national body” and the China National Body.</a:t>
            </a:r>
          </a:p>
          <a:p>
            <a:pPr>
              <a:buFont typeface="Arial" panose="020B0604020202020204" pitchFamily="34" charset="0"/>
              <a:buChar char="•"/>
            </a:pPr>
            <a:r>
              <a:rPr lang="en-US" b="0" dirty="0"/>
              <a:t>Ostensibly tasked with looking at investigating MCS in a variety of areas and suggesting areas for improvement where deficiencies were noted.</a:t>
            </a:r>
          </a:p>
          <a:p>
            <a:pPr>
              <a:buFont typeface="Arial" panose="020B0604020202020204" pitchFamily="34" charset="0"/>
              <a:buChar char="•"/>
            </a:pPr>
            <a:r>
              <a:rPr lang="en-US" b="0" dirty="0"/>
              <a:t>IEEE 802 participants: George Zimmerman and Peter Yee.</a:t>
            </a:r>
          </a:p>
          <a:p>
            <a:pPr>
              <a:buFont typeface="Arial" panose="020B0604020202020204" pitchFamily="34" charset="0"/>
              <a:buChar char="•"/>
            </a:pPr>
            <a:r>
              <a:rPr lang="en-US" b="0" dirty="0"/>
              <a:t>IEEE 802.3 sent a response to N 107 (“Proposing LAN/Ethernet MCS Gap Analysis”) [N 114] pointing out a number of issues.</a:t>
            </a:r>
          </a:p>
          <a:p>
            <a:pPr>
              <a:buFont typeface="Arial" panose="020B0604020202020204" pitchFamily="34" charset="0"/>
              <a:buChar char="•"/>
            </a:pPr>
            <a:r>
              <a:rPr lang="en-US" b="0" dirty="0"/>
              <a:t>Response to IEEE 802.3 is found in N 128.</a:t>
            </a:r>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237</a:t>
            </a:fld>
            <a:endParaRPr lang="en-US"/>
          </a:p>
        </p:txBody>
      </p:sp>
    </p:spTree>
    <p:extLst>
      <p:ext uri="{BB962C8B-B14F-4D97-AF65-F5344CB8AC3E}">
        <p14:creationId xmlns:p14="http://schemas.microsoft.com/office/powerpoint/2010/main" val="428847874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Pros for continuing some level of participation in AG 4</a:t>
            </a:r>
          </a:p>
          <a:p>
            <a:pPr lvl="2">
              <a:buFont typeface="Arial" panose="020B0604020202020204" pitchFamily="34" charset="0"/>
              <a:buChar char="•"/>
            </a:pPr>
            <a:r>
              <a:rPr lang="en-US" dirty="0"/>
              <a:t>Insight into what’s going on there</a:t>
            </a:r>
          </a:p>
          <a:p>
            <a:pPr lvl="2">
              <a:buFont typeface="Arial" panose="020B0604020202020204" pitchFamily="34" charset="0"/>
              <a:buChar char="•"/>
            </a:pPr>
            <a:r>
              <a:rPr lang="en-US" dirty="0"/>
              <a:t>Ability to comment on newer actions taken by the AG</a:t>
            </a:r>
          </a:p>
          <a:p>
            <a:pPr lvl="2">
              <a:buFont typeface="Arial" panose="020B0604020202020204" pitchFamily="34" charset="0"/>
              <a:buChar char="•"/>
            </a:pPr>
            <a:endParaRPr lang="en-US" dirty="0"/>
          </a:p>
          <a:p>
            <a:pPr lvl="1">
              <a:buFont typeface="Arial" panose="020B0604020202020204" pitchFamily="34" charset="0"/>
              <a:buChar char="•"/>
            </a:pPr>
            <a:r>
              <a:rPr lang="en-US" b="1" dirty="0"/>
              <a:t>Cons for continued participation</a:t>
            </a:r>
          </a:p>
          <a:p>
            <a:pPr lvl="2">
              <a:buFont typeface="Arial" panose="020B0604020202020204" pitchFamily="34" charset="0"/>
              <a:buChar char="•"/>
            </a:pPr>
            <a:r>
              <a:rPr lang="en-US" dirty="0"/>
              <a:t>Could be perceived as an endorsement of the activity by IEEE 802.</a:t>
            </a:r>
          </a:p>
          <a:p>
            <a:pPr lvl="2">
              <a:buFont typeface="Arial" panose="020B0604020202020204" pitchFamily="34" charset="0"/>
              <a:buChar char="•"/>
            </a:pPr>
            <a:r>
              <a:rPr lang="en-US" dirty="0"/>
              <a:t>Would require additional time to monitor AG 4 LAN-related outputs and potentially respond to them, as was done for N 107.</a:t>
            </a:r>
          </a:p>
          <a:p>
            <a:pPr lvl="2">
              <a:buFont typeface="Arial" panose="020B0604020202020204" pitchFamily="34" charset="0"/>
              <a:buChar char="•"/>
            </a:pPr>
            <a:r>
              <a:rPr lang="en-US" dirty="0"/>
              <a:t>Might confuse those interested in IEEE 802 LAN MCS that AG 4 is the place for this work.</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238</a:t>
            </a:fld>
            <a:endParaRPr lang="en-US"/>
          </a:p>
        </p:txBody>
      </p:sp>
    </p:spTree>
    <p:extLst>
      <p:ext uri="{BB962C8B-B14F-4D97-AF65-F5344CB8AC3E}">
        <p14:creationId xmlns:p14="http://schemas.microsoft.com/office/powerpoint/2010/main" val="3568488582"/>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 Recommendation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Motion:</a:t>
            </a:r>
          </a:p>
          <a:p>
            <a:pPr lvl="2">
              <a:buFont typeface="Arial" panose="020B0604020202020204" pitchFamily="34" charset="0"/>
              <a:buChar char="•"/>
            </a:pPr>
            <a:r>
              <a:rPr lang="en-US" dirty="0"/>
              <a:t>Recommend to the 802 EC that:</a:t>
            </a:r>
          </a:p>
          <a:p>
            <a:pPr lvl="3">
              <a:buFont typeface="Arial" panose="020B0604020202020204" pitchFamily="34" charset="0"/>
              <a:buChar char="•"/>
            </a:pPr>
            <a:r>
              <a:rPr lang="en-US" dirty="0"/>
              <a:t>1) any active 802 participants in AG 4 withdraw</a:t>
            </a:r>
          </a:p>
          <a:p>
            <a:pPr lvl="3">
              <a:buFont typeface="Arial" panose="020B0604020202020204" pitchFamily="34" charset="0"/>
              <a:buChar char="•"/>
            </a:pPr>
            <a:r>
              <a:rPr lang="en-US" dirty="0"/>
              <a:t>2) inform AG 4 that IEEE 802 is withdrawing via a liaison letter</a:t>
            </a:r>
          </a:p>
          <a:p>
            <a:pPr lvl="3">
              <a:buFont typeface="Arial" panose="020B0604020202020204" pitchFamily="34" charset="0"/>
              <a:buChar char="•"/>
            </a:pPr>
            <a:endParaRPr lang="en-US" dirty="0"/>
          </a:p>
          <a:p>
            <a:pPr lvl="2">
              <a:buFont typeface="Arial" panose="020B0604020202020204" pitchFamily="34" charset="0"/>
              <a:buChar char="•"/>
            </a:pPr>
            <a:r>
              <a:rPr lang="en-US" dirty="0"/>
              <a:t>Moved: Paul </a:t>
            </a:r>
            <a:r>
              <a:rPr lang="en-US" dirty="0" err="1"/>
              <a:t>Nikolich</a:t>
            </a:r>
            <a:endParaRPr lang="en-US" dirty="0"/>
          </a:p>
          <a:p>
            <a:pPr lvl="2">
              <a:buFont typeface="Arial" panose="020B0604020202020204" pitchFamily="34" charset="0"/>
              <a:buChar char="•"/>
            </a:pPr>
            <a:r>
              <a:rPr lang="en-US" dirty="0"/>
              <a:t>Seconded: David Law</a:t>
            </a:r>
          </a:p>
          <a:p>
            <a:pPr lvl="2">
              <a:buFont typeface="Arial" panose="020B0604020202020204" pitchFamily="34" charset="0"/>
              <a:buChar char="•"/>
            </a:pPr>
            <a:r>
              <a:rPr lang="en-US" dirty="0"/>
              <a:t>Vote: 11/0/0</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239</a:t>
            </a:fld>
            <a:endParaRPr lang="en-US"/>
          </a:p>
        </p:txBody>
      </p:sp>
    </p:spTree>
    <p:extLst>
      <p:ext uri="{BB962C8B-B14F-4D97-AF65-F5344CB8AC3E}">
        <p14:creationId xmlns:p14="http://schemas.microsoft.com/office/powerpoint/2010/main" val="2505468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on </a:t>
            </a:r>
            <a:r>
              <a:rPr lang="en-US" dirty="0">
                <a:effectLst/>
                <a:latin typeface="Arial" panose="020B0604020202020204" pitchFamily="34" charset="0"/>
              </a:rPr>
              <a:t>WLAN Network Slicing Technology Specification</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This is an output of the SC 6/WG 7 meeting held 28-31 May 2024 in Hong Kong</a:t>
            </a:r>
          </a:p>
          <a:p>
            <a:pPr lvl="1"/>
            <a:r>
              <a:rPr lang="en-AU" dirty="0"/>
              <a:t>It will be approved at the upcoming SC 6 plenary (see next slide)</a:t>
            </a:r>
          </a:p>
          <a:p>
            <a:pPr lvl="1"/>
            <a:r>
              <a:rPr lang="en-AU" dirty="0"/>
              <a:t>Proposed by </a:t>
            </a:r>
            <a:r>
              <a:rPr lang="en-US" dirty="0">
                <a:effectLst/>
                <a:latin typeface="Arial" panose="020B0604020202020204" pitchFamily="34" charset="0"/>
              </a:rPr>
              <a:t>State Grid Shandong Electric Power Company</a:t>
            </a:r>
            <a:r>
              <a:rPr lang="en-AU" dirty="0">
                <a:effectLst/>
                <a:latin typeface="Arial" panose="020B0604020202020204" pitchFamily="34" charset="0"/>
              </a:rPr>
              <a:t>, </a:t>
            </a:r>
            <a:r>
              <a:rPr lang="en-US" dirty="0">
                <a:effectLst/>
                <a:latin typeface="Arial" panose="020B0604020202020204" pitchFamily="34" charset="0"/>
              </a:rPr>
              <a:t>New H3C Technologies Co</a:t>
            </a:r>
            <a:r>
              <a:rPr lang="en-AU" dirty="0">
                <a:effectLst/>
                <a:latin typeface="Arial" panose="020B0604020202020204" pitchFamily="34" charset="0"/>
              </a:rPr>
              <a:t>., and IWNCOMM</a:t>
            </a:r>
            <a:endParaRPr lang="en-AU" dirty="0"/>
          </a:p>
          <a:p>
            <a:pPr lvl="1"/>
            <a:r>
              <a:rPr lang="en-AU" dirty="0"/>
              <a:t>Seeks to unify wired and wireless LAN QoS for better forwarding control</a:t>
            </a:r>
          </a:p>
          <a:p>
            <a:pPr lvl="1"/>
            <a:r>
              <a:rPr lang="en-AU" dirty="0"/>
              <a:t>Driven via NETCONF and CAPWAP</a:t>
            </a:r>
          </a:p>
          <a:p>
            <a:pPr lvl="1"/>
            <a:r>
              <a:rPr lang="en-AU" dirty="0"/>
              <a:t>Proposed timelines show a 2026 NP after study report is completed</a:t>
            </a:r>
          </a:p>
          <a:p>
            <a:pPr lvl="1"/>
            <a:r>
              <a:rPr lang="en-AU" dirty="0"/>
              <a:t>(7 N437)</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240</a:t>
            </a:fld>
            <a:endParaRPr lang="en-US"/>
          </a:p>
        </p:txBody>
      </p:sp>
    </p:spTree>
    <p:extLst>
      <p:ext uri="{BB962C8B-B14F-4D97-AF65-F5344CB8AC3E}">
        <p14:creationId xmlns:p14="http://schemas.microsoft.com/office/powerpoint/2010/main" val="332983174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Jung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241</a:t>
            </a:fld>
            <a:endParaRPr lang="en-US"/>
          </a:p>
        </p:txBody>
      </p:sp>
    </p:spTree>
    <p:extLst>
      <p:ext uri="{BB962C8B-B14F-4D97-AF65-F5344CB8AC3E}">
        <p14:creationId xmlns:p14="http://schemas.microsoft.com/office/powerpoint/2010/main" val="2552915931"/>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242</a:t>
            </a:fld>
            <a:endParaRPr lang="en-US"/>
          </a:p>
        </p:txBody>
      </p:sp>
    </p:spTree>
    <p:extLst>
      <p:ext uri="{BB962C8B-B14F-4D97-AF65-F5344CB8AC3E}">
        <p14:creationId xmlns:p14="http://schemas.microsoft.com/office/powerpoint/2010/main" val="588382196"/>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5-month FDIS ballot closed in July 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Jan 2023</a:t>
            </a:r>
          </a:p>
          <a:p>
            <a:pPr lvl="1"/>
            <a:r>
              <a:rPr lang="en-US" sz="1000"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passed</a:t>
            </a:r>
          </a:p>
          <a:p>
            <a:pPr lvl="2"/>
            <a:r>
              <a:rPr lang="en-AU" dirty="0"/>
              <a:t>Ballot initiated 14 Sep 2023, closed 12 Nov 2023</a:t>
            </a:r>
          </a:p>
          <a:p>
            <a:pPr lvl="2"/>
            <a:r>
              <a:rPr lang="en-AU" dirty="0"/>
              <a:t>Passed on a vote of 10/0/9 (Y/N/A); no comments received. (N</a:t>
            </a:r>
            <a:r>
              <a:rPr lang="en-US" b="0" i="0" u="none" strike="noStrike" dirty="0">
                <a:solidFill>
                  <a:srgbClr val="000000"/>
                </a:solidFill>
                <a:effectLst/>
                <a:latin typeface="Helvetica" pitchFamily="2" charset="0"/>
              </a:rPr>
              <a:t>18135)</a:t>
            </a:r>
            <a:endParaRPr lang="en-AU" dirty="0"/>
          </a:p>
          <a:p>
            <a:r>
              <a:rPr lang="en-AU" dirty="0"/>
              <a:t>FDIS ballot: </a:t>
            </a:r>
            <a:r>
              <a:rPr lang="en-AU" dirty="0">
                <a:solidFill>
                  <a:schemeClr val="accent2"/>
                </a:solidFill>
              </a:rPr>
              <a:t>passed</a:t>
            </a:r>
          </a:p>
          <a:p>
            <a:pPr marL="365760" indent="-182880">
              <a:spcBef>
                <a:spcPts val="600"/>
              </a:spcBef>
              <a:buFont typeface="Arial" panose="020B0604020202020204" pitchFamily="34" charset="0"/>
              <a:buChar char="•"/>
            </a:pPr>
            <a:r>
              <a:rPr lang="en-AU" sz="1600" b="0" dirty="0"/>
              <a:t>(Jul 2024) Vote: 12/0/6 (Y/N/A) – Editorial comments received from the India NB (N18276)</a:t>
            </a:r>
          </a:p>
          <a:p>
            <a:pPr marL="365760" indent="-182880">
              <a:spcBef>
                <a:spcPts val="600"/>
              </a:spcBef>
              <a:buFont typeface="Arial" panose="020B0604020202020204" pitchFamily="34" charset="0"/>
              <a:buChar char="•"/>
            </a:pPr>
            <a:r>
              <a:rPr lang="en-AU" sz="1600" b="0" dirty="0"/>
              <a:t>Published as ISO/IEC/IEEE 8802-15-4:2024</a:t>
            </a:r>
            <a:endParaRPr lang="en-AU" sz="1400" b="0"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243</a:t>
            </a:fld>
            <a:endParaRPr lang="en-US"/>
          </a:p>
        </p:txBody>
      </p:sp>
    </p:spTree>
    <p:extLst>
      <p:ext uri="{BB962C8B-B14F-4D97-AF65-F5344CB8AC3E}">
        <p14:creationId xmlns:p14="http://schemas.microsoft.com/office/powerpoint/2010/main" val="32308816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244</a:t>
            </a:fld>
            <a:endParaRPr lang="en-US"/>
          </a:p>
        </p:txBody>
      </p:sp>
    </p:spTree>
    <p:extLst>
      <p:ext uri="{BB962C8B-B14F-4D97-AF65-F5344CB8AC3E}">
        <p14:creationId xmlns:p14="http://schemas.microsoft.com/office/powerpoint/2010/main" val="88193495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a:t>
            </a:r>
          </a:p>
        </p:txBody>
      </p:sp>
      <p:sp>
        <p:nvSpPr>
          <p:cNvPr id="10" name="Content Placeholder 9"/>
          <p:cNvSpPr>
            <a:spLocks noGrp="1"/>
          </p:cNvSpPr>
          <p:nvPr>
            <p:ph idx="1"/>
          </p:nvPr>
        </p:nvSpPr>
        <p:spPr>
          <a:xfrm>
            <a:off x="685800" y="1707222"/>
            <a:ext cx="7772400" cy="4114800"/>
          </a:xfrm>
        </p:spPr>
        <p:txBody>
          <a:bodyPr/>
          <a:lstStyle/>
          <a:p>
            <a:r>
              <a:rPr lang="en-AU" dirty="0"/>
              <a:t>Drafts sent to SC 6: </a:t>
            </a:r>
            <a:r>
              <a:rPr lang="en-AU" dirty="0">
                <a:solidFill>
                  <a:schemeClr val="accent2"/>
                </a:solidFill>
              </a:rPr>
              <a:t>Feb 2024</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Staff suggests getting approval for submission into PSDO process after Mar 2023</a:t>
            </a:r>
          </a:p>
          <a:p>
            <a:pPr lvl="2"/>
            <a:r>
              <a:rPr lang="en-US" dirty="0"/>
              <a:t>(Nov 2023) EC approved submission of IEEE 802.15.4y for information</a:t>
            </a:r>
          </a:p>
          <a:p>
            <a:pPr lvl="2"/>
            <a:r>
              <a:rPr lang="en-US" dirty="0"/>
              <a:t>(Feb 2024)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245</a:t>
            </a:fld>
            <a:endParaRPr lang="en-US"/>
          </a:p>
        </p:txBody>
      </p:sp>
    </p:spTree>
    <p:extLst>
      <p:ext uri="{BB962C8B-B14F-4D97-AF65-F5344CB8AC3E}">
        <p14:creationId xmlns:p14="http://schemas.microsoft.com/office/powerpoint/2010/main" val="155510509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246</a:t>
            </a:fld>
            <a:endParaRPr lang="en-US"/>
          </a:p>
        </p:txBody>
      </p:sp>
    </p:spTree>
    <p:extLst>
      <p:ext uri="{BB962C8B-B14F-4D97-AF65-F5344CB8AC3E}">
        <p14:creationId xmlns:p14="http://schemas.microsoft.com/office/powerpoint/2010/main" val="679754247"/>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247</a:t>
            </a:fld>
            <a:endParaRPr lang="en-US"/>
          </a:p>
        </p:txBody>
      </p:sp>
    </p:spTree>
    <p:extLst>
      <p:ext uri="{BB962C8B-B14F-4D97-AF65-F5344CB8AC3E}">
        <p14:creationId xmlns:p14="http://schemas.microsoft.com/office/powerpoint/2010/main" val="418043670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248</a:t>
            </a:fld>
            <a:endParaRPr lang="en-US"/>
          </a:p>
        </p:txBody>
      </p:sp>
    </p:spTree>
    <p:extLst>
      <p:ext uri="{BB962C8B-B14F-4D97-AF65-F5344CB8AC3E}">
        <p14:creationId xmlns:p14="http://schemas.microsoft.com/office/powerpoint/2010/main" val="1739652571"/>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249</a:t>
            </a:fld>
            <a:endParaRPr lang="en-US"/>
          </a:p>
        </p:txBody>
      </p:sp>
    </p:spTree>
    <p:extLst>
      <p:ext uri="{BB962C8B-B14F-4D97-AF65-F5344CB8AC3E}">
        <p14:creationId xmlns:p14="http://schemas.microsoft.com/office/powerpoint/2010/main" val="3156261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250</a:t>
            </a:fld>
            <a:endParaRPr lang="en-US"/>
          </a:p>
        </p:txBody>
      </p:sp>
    </p:spTree>
    <p:extLst>
      <p:ext uri="{BB962C8B-B14F-4D97-AF65-F5344CB8AC3E}">
        <p14:creationId xmlns:p14="http://schemas.microsoft.com/office/powerpoint/2010/main" val="127941327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rgbClr val="00B050"/>
                </a:solidFill>
              </a:rPr>
              <a:t>passed</a:t>
            </a:r>
            <a:r>
              <a:rPr lang="en-AU" dirty="0">
                <a:solidFill>
                  <a:schemeClr val="accent2"/>
                </a:solidFill>
              </a:rPr>
              <a:t> 26 Mar 2023</a:t>
            </a:r>
          </a:p>
          <a:p>
            <a:pPr lvl="1"/>
            <a:r>
              <a:rPr lang="en-AU" dirty="0"/>
              <a:t>(</a:t>
            </a:r>
            <a:r>
              <a:rPr lang="en-US" dirty="0"/>
              <a:t>N18055</a:t>
            </a:r>
            <a:r>
              <a:rPr lang="en-AU" dirty="0"/>
              <a:t>) – passed with one negative vote from the China NB for the usual reason.</a:t>
            </a:r>
          </a:p>
          <a:p>
            <a:pPr lvl="1"/>
            <a:r>
              <a:rPr lang="en-AU" b="0" dirty="0"/>
              <a:t>(Jul</a:t>
            </a:r>
            <a:r>
              <a:rPr lang="en-AU" dirty="0"/>
              <a:t>/Aug 2023) – ballot comment response sent</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11/0/7 with comments received from the China and India NBs (N18277)</a:t>
            </a:r>
          </a:p>
          <a:p>
            <a:pPr>
              <a:buFont typeface="Arial" panose="020B0604020202020204" pitchFamily="34" charset="0"/>
              <a:buChar char="•"/>
            </a:pPr>
            <a:r>
              <a:rPr lang="en-AU" b="0" dirty="0"/>
              <a:t>(Aug 2024) IEEE 802.1 comment responses received (N 18290)</a:t>
            </a:r>
          </a:p>
          <a:p>
            <a:pPr>
              <a:buFont typeface="Arial" panose="020B0604020202020204" pitchFamily="34" charset="0"/>
              <a:buChar char="•"/>
            </a:pPr>
            <a:r>
              <a:rPr lang="en-AU" b="0" dirty="0"/>
              <a:t>(Aug 2024) Published as ISO/IEC/IEEE 8802-1Q2024</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251</a:t>
            </a:fld>
            <a:endParaRPr lang="en-US" dirty="0"/>
          </a:p>
        </p:txBody>
      </p:sp>
    </p:spTree>
    <p:extLst>
      <p:ext uri="{BB962C8B-B14F-4D97-AF65-F5344CB8AC3E}">
        <p14:creationId xmlns:p14="http://schemas.microsoft.com/office/powerpoint/2010/main" val="4052003076"/>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can be done to advance IEEE 802.11 specifications in ISO/IEC JTC 1/SC 6?</a:t>
            </a:r>
          </a:p>
        </p:txBody>
      </p:sp>
      <p:sp>
        <p:nvSpPr>
          <p:cNvPr id="3" name="Content Placeholder 2"/>
          <p:cNvSpPr>
            <a:spLocks noGrp="1"/>
          </p:cNvSpPr>
          <p:nvPr>
            <p:ph idx="1"/>
          </p:nvPr>
        </p:nvSpPr>
        <p:spPr/>
        <p:txBody>
          <a:bodyPr/>
          <a:lstStyle/>
          <a:p>
            <a:pPr marL="0" indent="0">
              <a:spcBef>
                <a:spcPts val="0"/>
              </a:spcBef>
            </a:pPr>
            <a:r>
              <a:rPr lang="en-AU" b="0" dirty="0"/>
              <a:t>Andrew Myles has been posting on LinkedIn with his thoughts on the topic:</a:t>
            </a:r>
          </a:p>
          <a:p>
            <a:pPr marL="285750" indent="-285750">
              <a:spcBef>
                <a:spcPts val="0"/>
              </a:spcBef>
              <a:buFont typeface="Arial" panose="020B0604020202020204" pitchFamily="34" charset="0"/>
              <a:buChar char="•"/>
            </a:pPr>
            <a:r>
              <a:rPr lang="en-AU" b="0" dirty="0">
                <a:hlinkClick r:id="rId2"/>
              </a:rPr>
              <a:t>ISO needs to follow its own ISO Patent Policy</a:t>
            </a:r>
            <a:r>
              <a:rPr lang="en-AU" b="0" dirty="0"/>
              <a:t> (August 2024)</a:t>
            </a:r>
          </a:p>
          <a:p>
            <a:pPr marL="285750" indent="-285750">
              <a:spcBef>
                <a:spcPts val="0"/>
              </a:spcBef>
              <a:buFont typeface="Arial" panose="020B0604020202020204" pitchFamily="34" charset="0"/>
              <a:buChar char="•"/>
            </a:pPr>
            <a:r>
              <a:rPr lang="en-AU" b="0" dirty="0">
                <a:hlinkClick r:id="rId3"/>
              </a:rPr>
              <a:t>802.11ax related patent declarations to ISO are required!</a:t>
            </a:r>
            <a:r>
              <a:rPr lang="en-AU" b="0" dirty="0"/>
              <a:t> (July 2024)</a:t>
            </a:r>
          </a:p>
          <a:p>
            <a:pPr marL="285750" indent="-285750">
              <a:spcBef>
                <a:spcPts val="0"/>
              </a:spcBef>
              <a:buFont typeface="Arial" panose="020B0604020202020204" pitchFamily="34" charset="0"/>
              <a:buChar char="•"/>
            </a:pPr>
            <a:r>
              <a:rPr lang="en-AU" b="0" dirty="0">
                <a:hlinkClick r:id="rId4"/>
              </a:rPr>
              <a:t>ISO needs to act...</a:t>
            </a:r>
            <a:r>
              <a:rPr lang="en-AU" b="0" dirty="0"/>
              <a:t> (June 2024)</a:t>
            </a:r>
          </a:p>
          <a:p>
            <a:pPr marL="0" indent="0">
              <a:spcBef>
                <a:spcPts val="0"/>
              </a:spcBef>
            </a:pPr>
            <a:endParaRPr lang="en-AU" b="0"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252</a:t>
            </a:fld>
            <a:endParaRPr lang="en-US"/>
          </a:p>
        </p:txBody>
      </p:sp>
    </p:spTree>
    <p:extLst>
      <p:ext uri="{BB962C8B-B14F-4D97-AF65-F5344CB8AC3E}">
        <p14:creationId xmlns:p14="http://schemas.microsoft.com/office/powerpoint/2010/main" val="60595007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JTC 1/SC 6 Chair election</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There was an election SC plenary for a new JTC 1/SC 6 Chair during the October 2024 plenary.</a:t>
            </a:r>
          </a:p>
          <a:p>
            <a:pPr lvl="1"/>
            <a:r>
              <a:rPr lang="en-AU" dirty="0"/>
              <a:t>South Korea nominated </a:t>
            </a:r>
            <a:r>
              <a:rPr lang="en-US" dirty="0">
                <a:effectLst/>
                <a:latin typeface="Arial" panose="020B0604020202020204" pitchFamily="34" charset="0"/>
              </a:rPr>
              <a:t>Dr. Shin-gak Kang for the position and he was elected to replace longtime chair </a:t>
            </a:r>
            <a:r>
              <a:rPr lang="en-US" dirty="0"/>
              <a:t>Dr. Hyun Kook </a:t>
            </a:r>
            <a:r>
              <a:rPr lang="en-US" dirty="0" err="1"/>
              <a:t>Kahng</a:t>
            </a:r>
            <a:r>
              <a:rPr lang="en-US" dirty="0"/>
              <a:t>.</a:t>
            </a:r>
            <a:endParaRPr lang="en-US" dirty="0">
              <a:effectLst/>
              <a:latin typeface="Arial" panose="020B0604020202020204" pitchFamily="34" charset="0"/>
            </a:endParaRPr>
          </a:p>
          <a:p>
            <a:pPr lvl="1"/>
            <a:r>
              <a:rPr lang="en-US" dirty="0">
                <a:latin typeface="Arial" panose="020B0604020202020204" pitchFamily="34" charset="0"/>
              </a:rPr>
              <a:t>Kang is currently the convenor of JTC 1/SC 6/WG 7 and has been so for 20 years. He will retain this position as well.</a:t>
            </a:r>
            <a:endParaRPr lang="en-AU"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253</a:t>
            </a:fld>
            <a:endParaRPr lang="en-US"/>
          </a:p>
        </p:txBody>
      </p:sp>
    </p:spTree>
    <p:extLst>
      <p:ext uri="{BB962C8B-B14F-4D97-AF65-F5344CB8AC3E}">
        <p14:creationId xmlns:p14="http://schemas.microsoft.com/office/powerpoint/2010/main" val="503594831"/>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for Drone Formation Flying Show – Communication Security Requirement</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There was a PWI brought up for drone formation flying show communication security requirements.</a:t>
            </a:r>
          </a:p>
          <a:p>
            <a:pPr lvl="1"/>
            <a:r>
              <a:rPr lang="en-US" dirty="0"/>
              <a:t>Approval of a liaison with IEEE COM/SDB </a:t>
            </a:r>
            <a:r>
              <a:rPr lang="en-US" dirty="0" err="1"/>
              <a:t>AerCom</a:t>
            </a:r>
            <a:r>
              <a:rPr lang="en-US" dirty="0"/>
              <a:t> has now passed a CIB by a vote of 6/0/12. Dr. Hyun-Kook </a:t>
            </a:r>
            <a:r>
              <a:rPr lang="en-US" dirty="0" err="1"/>
              <a:t>Kahng</a:t>
            </a:r>
            <a:r>
              <a:rPr lang="en-US" dirty="0"/>
              <a:t> (South Korea) will be the liaison representative. (N 18281)</a:t>
            </a:r>
          </a:p>
          <a:p>
            <a:pPr lvl="1"/>
            <a:r>
              <a:rPr lang="en-US" dirty="0"/>
              <a:t>Updated PWI presentation (1 N 422) from China NB indicates an interest in working in parallel with IEEE </a:t>
            </a:r>
            <a:r>
              <a:rPr lang="en-US" dirty="0" err="1"/>
              <a:t>AerCom</a:t>
            </a:r>
            <a:r>
              <a:rPr lang="en-US" dirty="0"/>
              <a:t> – the same principals are proposing a very similar PAR (P1937.15) in COM/</a:t>
            </a:r>
            <a:r>
              <a:rPr lang="en-US" dirty="0" err="1"/>
              <a:t>AerCom</a:t>
            </a:r>
            <a:r>
              <a:rPr lang="en-US" dirty="0"/>
              <a:t>-SC/COM/Aer-Com-SC/CSRDFFLS).</a:t>
            </a:r>
          </a:p>
          <a:p>
            <a:pPr lvl="1"/>
            <a:r>
              <a:rPr lang="en-US" dirty="0"/>
              <a:t>No action on IEEE 802, however with IEEE 802.11 sometimes used for drone control, we should pay attention to the future work on this topic.</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254</a:t>
            </a:fld>
            <a:endParaRPr lang="en-US"/>
          </a:p>
        </p:txBody>
      </p:sp>
    </p:spTree>
    <p:extLst>
      <p:ext uri="{BB962C8B-B14F-4D97-AF65-F5344CB8AC3E}">
        <p14:creationId xmlns:p14="http://schemas.microsoft.com/office/powerpoint/2010/main" val="427126964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FYI: Liaison to JTC 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a:xfrm>
            <a:off x="653265" y="1371600"/>
            <a:ext cx="7772400" cy="4114800"/>
          </a:xfrm>
        </p:spPr>
        <p:txBody>
          <a:bodyPr/>
          <a:lstStyle/>
          <a:p>
            <a:pPr lvl="1"/>
            <a:r>
              <a:rPr lang="en-US" dirty="0"/>
              <a:t>JTC 1/WG 14 (Quantum Information Technology) has been shut down.</a:t>
            </a:r>
          </a:p>
          <a:p>
            <a:pPr lvl="1"/>
            <a:r>
              <a:rPr lang="en-US" dirty="0"/>
              <a:t>JTC 3 (Quantum Technologies) has been created.</a:t>
            </a:r>
          </a:p>
          <a:p>
            <a:pPr lvl="1"/>
            <a:r>
              <a:rPr lang="en-US" dirty="0"/>
              <a:t>The convenor of JTC 1/WG 14 is appointed as the liaison to JTC 3.</a:t>
            </a:r>
          </a:p>
          <a:p>
            <a:pPr lvl="1"/>
            <a:r>
              <a:rPr lang="en-US" dirty="0"/>
              <a:t>SC 6’s liaison to JTC 1/WG 14 was ended, with no further action to be taken.</a:t>
            </a:r>
          </a:p>
          <a:p>
            <a:pPr lvl="1"/>
            <a:r>
              <a:rPr lang="en-US" dirty="0"/>
              <a:t>Now SC 6/AG 4 has reconsidered this and decided that they would like SC 6 to name </a:t>
            </a:r>
            <a:r>
              <a:rPr lang="en-US" dirty="0" err="1"/>
              <a:t>Zhenhai</a:t>
            </a:r>
            <a:r>
              <a:rPr lang="en-US" dirty="0"/>
              <a:t> Huang (China/IWNCOMM) as liaison to JTC 3. Because modulation.</a:t>
            </a:r>
          </a:p>
          <a:p>
            <a:pPr lvl="1"/>
            <a:r>
              <a:rPr lang="en-US" dirty="0"/>
              <a:t>IEEE 802 has not taken much action on quantum technologies to date, although IEEE 802.11 WNG heard a presentation on post-quantum 802.11 (</a:t>
            </a:r>
            <a:r>
              <a:rPr lang="en-US" dirty="0">
                <a:hlinkClick r:id="rId2"/>
              </a:rPr>
              <a:t>11-24-/1103r00</a:t>
            </a:r>
            <a:r>
              <a:rPr lang="en-US" dirty="0"/>
              <a:t>).</a:t>
            </a:r>
          </a:p>
          <a:p>
            <a:pPr lvl="1"/>
            <a:r>
              <a:rPr lang="en-US" dirty="0">
                <a:effectLst/>
                <a:latin typeface="Arial" panose="020B0604020202020204" pitchFamily="34" charset="0"/>
              </a:rPr>
              <a:t>China NB is asking to work on Guidelines for designing Communication Security Protocols in the context of Migration to Post Quantum cryptography (GD-CSP) (1 N 425)</a:t>
            </a:r>
          </a:p>
          <a:p>
            <a:pPr lvl="1"/>
            <a:r>
              <a:rPr lang="en-US" dirty="0">
                <a:latin typeface="Arial" panose="020B0604020202020204" pitchFamily="34" charset="0"/>
              </a:rPr>
              <a:t>Should IEEE 802 take a position on any of this?</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255</a:t>
            </a:fld>
            <a:endParaRPr lang="en-US"/>
          </a:p>
        </p:txBody>
      </p:sp>
    </p:spTree>
    <p:extLst>
      <p:ext uri="{BB962C8B-B14F-4D97-AF65-F5344CB8AC3E}">
        <p14:creationId xmlns:p14="http://schemas.microsoft.com/office/powerpoint/2010/main" val="2029586220"/>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Wireless Smart Utility Network Field Area Network </a:t>
            </a:r>
            <a:br>
              <a:rPr lang="en-AU" sz="2400" dirty="0">
                <a:solidFill>
                  <a:schemeClr val="accent6"/>
                </a:solidFill>
              </a:rPr>
            </a:br>
            <a:r>
              <a:rPr lang="en-AU" dirty="0">
                <a:solidFill>
                  <a:schemeClr val="accent6"/>
                </a:solidFill>
              </a:rPr>
              <a:t>Related: IEEE 2857-2021</a:t>
            </a:r>
          </a:p>
        </p:txBody>
      </p:sp>
      <p:sp>
        <p:nvSpPr>
          <p:cNvPr id="10" name="Content Placeholder 9"/>
          <p:cNvSpPr>
            <a:spLocks noGrp="1"/>
          </p:cNvSpPr>
          <p:nvPr>
            <p:ph idx="1"/>
          </p:nvPr>
        </p:nvSpPr>
        <p:spPr/>
        <p:txBody>
          <a:bodyPr/>
          <a:lstStyle/>
          <a:p>
            <a:r>
              <a:rPr lang="en-US" dirty="0"/>
              <a:t>Ballot comment response sent to SC 6 (N 18246)</a:t>
            </a:r>
          </a:p>
          <a:p>
            <a:pPr>
              <a:buFont typeface="Arial" panose="020B0604020202020204" pitchFamily="34" charset="0"/>
              <a:buChar char="•"/>
            </a:pPr>
            <a:r>
              <a:rPr lang="en-US" b="0" dirty="0"/>
              <a:t>Indicates that the IEEE 2857 WG believes the referenced IEEE 802.1X and IEEE 802.11i are secure and suitable for their usage in IEEE 2857-2021.</a:t>
            </a:r>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256</a:t>
            </a:fld>
            <a:endParaRPr lang="en-US"/>
          </a:p>
        </p:txBody>
      </p:sp>
    </p:spTree>
    <p:extLst>
      <p:ext uri="{BB962C8B-B14F-4D97-AF65-F5344CB8AC3E}">
        <p14:creationId xmlns:p14="http://schemas.microsoft.com/office/powerpoint/2010/main" val="423612885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a:t>
            </a:r>
          </a:p>
        </p:txBody>
      </p:sp>
      <p:sp>
        <p:nvSpPr>
          <p:cNvPr id="10" name="Content Placeholder 9"/>
          <p:cNvSpPr>
            <a:spLocks noGrp="1"/>
          </p:cNvSpPr>
          <p:nvPr>
            <p:ph idx="1"/>
          </p:nvPr>
        </p:nvSpPr>
        <p:spPr>
          <a:xfrm>
            <a:off x="666964" y="16002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US" dirty="0">
                <a:latin typeface="Arial" panose="020B0604020202020204" pitchFamily="34" charset="0"/>
              </a:rPr>
              <a:t>(Sept 2023) Ballot initiated 14 Sep 2023, closed 12 Nov 2023; 8/0/11; 1 comment from China NB</a:t>
            </a:r>
          </a:p>
          <a:p>
            <a:pPr lvl="1"/>
            <a:r>
              <a:rPr lang="en-US" dirty="0">
                <a:latin typeface="Arial" panose="020B0604020202020204" pitchFamily="34" charset="0"/>
              </a:rPr>
              <a:t>(Nov 2023) Ballot comment response sent to SC 6 (N</a:t>
            </a:r>
            <a:r>
              <a:rPr lang="en-US" b="0" i="0" u="none" strike="noStrike" dirty="0">
                <a:solidFill>
                  <a:srgbClr val="000000"/>
                </a:solidFill>
                <a:effectLst/>
                <a:latin typeface="Helvetica" pitchFamily="2" charset="0"/>
              </a:rPr>
              <a:t>18148</a:t>
            </a:r>
            <a:r>
              <a:rPr lang="en-US" dirty="0">
                <a:latin typeface="Arial" panose="020B0604020202020204" pitchFamily="34" charset="0"/>
              </a:rPr>
              <a:t>)</a:t>
            </a:r>
            <a:endParaRPr lang="en-AU" dirty="0">
              <a:latin typeface="+mj-lt"/>
            </a:endParaRPr>
          </a:p>
          <a:p>
            <a:r>
              <a:rPr lang="en-AU" dirty="0"/>
              <a:t>FDIS ballot: </a:t>
            </a:r>
            <a:r>
              <a:rPr lang="en-AU" dirty="0">
                <a:solidFill>
                  <a:srgbClr val="00B050"/>
                </a:solidFill>
              </a:rPr>
              <a:t>passed</a:t>
            </a:r>
            <a:endParaRPr lang="en-AU" dirty="0">
              <a:solidFill>
                <a:schemeClr val="accent2"/>
              </a:solidFill>
            </a:endParaRPr>
          </a:p>
          <a:p>
            <a:pPr marL="234950" indent="-234950">
              <a:buFont typeface="Arial" panose="020B0604020202020204" pitchFamily="34" charset="0"/>
              <a:buChar char="•"/>
            </a:pPr>
            <a:r>
              <a:rPr lang="en-AU" b="0" dirty="0"/>
              <a:t>Ballot opened 8 May 2024; closed 25 September 2024</a:t>
            </a:r>
          </a:p>
          <a:p>
            <a:pPr marL="234950" indent="-234950">
              <a:buFont typeface="Arial" panose="020B0604020202020204" pitchFamily="34" charset="0"/>
              <a:buChar char="•"/>
            </a:pPr>
            <a:r>
              <a:rPr lang="en-AU" b="0" dirty="0"/>
              <a:t>Vote was 10/0/8 (Y/N/A) with 1 comment from the China NB (which otherwise abstained)</a:t>
            </a:r>
          </a:p>
          <a:p>
            <a:pPr marL="234950" indent="-234950">
              <a:buFont typeface="Arial" panose="020B0604020202020204" pitchFamily="34" charset="0"/>
              <a:buChar char="•"/>
            </a:pPr>
            <a:r>
              <a:rPr lang="en-AU" b="0" dirty="0"/>
              <a:t>(Oct 2024) Comment response generated for approval in Nov 2024 (submitted: N</a:t>
            </a:r>
            <a:r>
              <a:rPr lang="en-US" b="0" i="0" u="none" strike="noStrike" dirty="0">
                <a:solidFill>
                  <a:srgbClr val="000000"/>
                </a:solidFill>
                <a:effectLst/>
                <a:latin typeface="Helvetica" pitchFamily="2" charset="0"/>
              </a:rPr>
              <a:t>18412)</a:t>
            </a:r>
            <a:endParaRPr lang="en-AU" b="0" dirty="0"/>
          </a:p>
          <a:p>
            <a:pPr marL="234950" indent="-234950">
              <a:buFont typeface="Arial" panose="020B0604020202020204" pitchFamily="34" charset="0"/>
              <a:buChar char="•"/>
            </a:pPr>
            <a:r>
              <a:rPr lang="en-AU" b="0" dirty="0"/>
              <a:t>(Nov 2024) To be published as ISO/IEC/IEEE 8802-1Q:2024/</a:t>
            </a:r>
            <a:r>
              <a:rPr lang="en-AU" b="0" dirty="0" err="1"/>
              <a:t>Amd</a:t>
            </a:r>
            <a:r>
              <a:rPr lang="en-AU" b="0" dirty="0"/>
              <a:t> 35</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257</a:t>
            </a:fld>
            <a:endParaRPr lang="en-US" dirty="0"/>
          </a:p>
        </p:txBody>
      </p:sp>
    </p:spTree>
    <p:extLst>
      <p:ext uri="{BB962C8B-B14F-4D97-AF65-F5344CB8AC3E}">
        <p14:creationId xmlns:p14="http://schemas.microsoft.com/office/powerpoint/2010/main" val="201046299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GB" dirty="0">
                <a:latin typeface="Arial" panose="020B0604020202020204" pitchFamily="34" charset="0"/>
              </a:rPr>
              <a:t>(Mar 2023) Motion passed to send for SC 6 adoption upon IEEE publication.</a:t>
            </a:r>
            <a:endParaRPr lang="en-AU" dirty="0"/>
          </a:p>
          <a:p>
            <a:r>
              <a:rPr lang="en-US" dirty="0"/>
              <a:t>60-day</a:t>
            </a:r>
            <a:r>
              <a:rPr lang="en-AU" dirty="0"/>
              <a:t> pre-ballot: </a:t>
            </a:r>
            <a:r>
              <a:rPr lang="en-AU" dirty="0">
                <a:solidFill>
                  <a:srgbClr val="00B050"/>
                </a:solidFill>
              </a:rPr>
              <a:t>passed</a:t>
            </a:r>
          </a:p>
          <a:p>
            <a:pPr>
              <a:buFont typeface="Arial" panose="020B0604020202020204" pitchFamily="34" charset="0"/>
              <a:buChar char="•"/>
            </a:pPr>
            <a:r>
              <a:rPr lang="en-AU" b="0" dirty="0"/>
              <a:t>Ballot initiated 14 Sept 2023, closed 12 Nov 2023</a:t>
            </a:r>
          </a:p>
          <a:p>
            <a:pPr>
              <a:buFont typeface="Arial" panose="020B0604020202020204" pitchFamily="34" charset="0"/>
              <a:buChar char="•"/>
            </a:pPr>
            <a:r>
              <a:rPr lang="en-AU" b="0" dirty="0"/>
              <a:t>Passed on a vote of 9/1/9 (Y/N/A); one comment from China NB</a:t>
            </a:r>
          </a:p>
          <a:p>
            <a:pPr>
              <a:buFont typeface="Arial" panose="020B0604020202020204" pitchFamily="34" charset="0"/>
              <a:buChar char="•"/>
            </a:pPr>
            <a:r>
              <a:rPr lang="en-AU" b="0" dirty="0"/>
              <a:t>(Nov 2023) Ballot comment response sent (N</a:t>
            </a:r>
            <a:r>
              <a:rPr lang="en-US" b="0" i="0" u="none" strike="noStrike" dirty="0">
                <a:solidFill>
                  <a:srgbClr val="000000"/>
                </a:solidFill>
                <a:effectLst/>
                <a:latin typeface="Helvetica" pitchFamily="2" charset="0"/>
              </a:rPr>
              <a:t>18149)</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25 September 24 with a comment from the China NB</a:t>
            </a:r>
          </a:p>
          <a:p>
            <a:pPr>
              <a:buFont typeface="Arial" panose="020B0604020202020204" pitchFamily="34" charset="0"/>
              <a:buChar char="•"/>
            </a:pPr>
            <a:r>
              <a:rPr lang="en-AU" b="0" dirty="0"/>
              <a:t>(Oct 2024) Comment response generated for approval in Nov 2024 (submitted: N</a:t>
            </a:r>
            <a:r>
              <a:rPr lang="en-US" b="0" i="0" u="none" strike="noStrike" dirty="0">
                <a:solidFill>
                  <a:srgbClr val="000000"/>
                </a:solidFill>
                <a:effectLst/>
                <a:latin typeface="Helvetica" pitchFamily="2" charset="0"/>
              </a:rPr>
              <a:t>18414)</a:t>
            </a:r>
            <a:endParaRPr lang="en-AU" b="0" dirty="0"/>
          </a:p>
          <a:p>
            <a:pPr>
              <a:buFont typeface="Arial" panose="020B0604020202020204" pitchFamily="34" charset="0"/>
              <a:buChar char="•"/>
            </a:pPr>
            <a:r>
              <a:rPr lang="en-AU" b="0" dirty="0"/>
              <a:t>(Nov 2024) To be published as ISO/IEC/IEEE 8802-1AE:2020/</a:t>
            </a:r>
            <a:r>
              <a:rPr lang="en-AU" b="0" dirty="0" err="1"/>
              <a:t>Amd</a:t>
            </a:r>
            <a:r>
              <a:rPr lang="en-AU" b="0" dirty="0"/>
              <a:t> 4</a:t>
            </a:r>
          </a:p>
          <a:p>
            <a:pPr>
              <a:buFont typeface="Arial" panose="020B0604020202020204" pitchFamily="34" charset="0"/>
              <a:buChar char="•"/>
            </a:pPr>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258</a:t>
            </a:fld>
            <a:endParaRPr lang="en-US"/>
          </a:p>
        </p:txBody>
      </p:sp>
    </p:spTree>
    <p:extLst>
      <p:ext uri="{BB962C8B-B14F-4D97-AF65-F5344CB8AC3E}">
        <p14:creationId xmlns:p14="http://schemas.microsoft.com/office/powerpoint/2010/main" val="3592826240"/>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Link-local Registration Protocol</a:t>
            </a:r>
            <a:br>
              <a:rPr lang="en-US" dirty="0">
                <a:solidFill>
                  <a:schemeClr val="accent2"/>
                </a:solidFill>
              </a:rPr>
            </a:br>
            <a:r>
              <a:rPr lang="en-AU" dirty="0"/>
              <a:t>IEEE 802.1CS-2020/Cor-1</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pPr lvl="1"/>
            <a:r>
              <a:rPr lang="en-AU" dirty="0">
                <a:latin typeface="+mj-lt"/>
              </a:rPr>
              <a:t>(Jan 2024) </a:t>
            </a:r>
            <a:r>
              <a:rPr lang="en-AU" dirty="0" err="1">
                <a:latin typeface="+mj-lt"/>
              </a:rPr>
              <a:t>RevCom</a:t>
            </a:r>
            <a:r>
              <a:rPr lang="en-AU" dirty="0">
                <a:latin typeface="+mj-lt"/>
              </a:rPr>
              <a:t> approval expected this month</a:t>
            </a:r>
          </a:p>
          <a:p>
            <a:pPr lvl="1"/>
            <a:r>
              <a:rPr lang="en-AU" dirty="0">
                <a:latin typeface="+mj-lt"/>
              </a:rPr>
              <a:t>(Apr 2024) Submitted for balloting</a:t>
            </a:r>
          </a:p>
          <a:p>
            <a:r>
              <a:rPr lang="en-US" dirty="0"/>
              <a:t>90-day </a:t>
            </a:r>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(7 Aug 2024) Passed on a vote of 9/0/9 with no comments. (N 18282)</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259</a:t>
            </a:fld>
            <a:endParaRPr lang="en-US"/>
          </a:p>
        </p:txBody>
      </p:sp>
    </p:spTree>
    <p:extLst>
      <p:ext uri="{BB962C8B-B14F-4D97-AF65-F5344CB8AC3E}">
        <p14:creationId xmlns:p14="http://schemas.microsoft.com/office/powerpoint/2010/main" val="1386606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a:t>
            </a:r>
            <a:br>
              <a:rPr lang="en-AU" dirty="0"/>
            </a:b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 17968</a:t>
            </a:r>
          </a:p>
          <a:p>
            <a:pPr lvl="2"/>
            <a:r>
              <a:rPr lang="en-US" dirty="0">
                <a:latin typeface="Arial" panose="020B0604020202020204" pitchFamily="34" charset="0"/>
              </a:rPr>
              <a:t>(Dec 2023) Published by IEEE; awaiting submission by IEEE for 60-day pre-ballot</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lvl="1">
              <a:buClr>
                <a:schemeClr val="tx1"/>
              </a:buClr>
              <a:buFont typeface="Arial" panose="020B0604020202020204" pitchFamily="34" charset="0"/>
              <a:buChar char="•"/>
            </a:pPr>
            <a:r>
              <a:rPr lang="en-US" sz="1600" b="0" dirty="0">
                <a:latin typeface="Arial" panose="020B0604020202020204" pitchFamily="34" charset="0"/>
              </a:rPr>
              <a:t>(Feb 2024) Submission: N 18217</a:t>
            </a:r>
          </a:p>
          <a:p>
            <a:pPr lvl="1">
              <a:buClr>
                <a:schemeClr val="tx1"/>
              </a:buClr>
              <a:buFont typeface="Arial" panose="020B0604020202020204" pitchFamily="34" charset="0"/>
              <a:buChar char="•"/>
            </a:pPr>
            <a:r>
              <a:rPr lang="en-US" sz="1600" dirty="0">
                <a:latin typeface="Arial" panose="020B0604020202020204" pitchFamily="34" charset="0"/>
              </a:rPr>
              <a:t>(Apr 2024) Summary: N 18256</a:t>
            </a:r>
          </a:p>
          <a:p>
            <a:pPr lvl="2">
              <a:buClr>
                <a:schemeClr val="tx1"/>
              </a:buClr>
              <a:buFont typeface="Arial" panose="020B0604020202020204" pitchFamily="34" charset="0"/>
              <a:buChar char="•"/>
            </a:pPr>
            <a:r>
              <a:rPr lang="en-US" sz="1400" b="0" dirty="0">
                <a:latin typeface="Arial" panose="020B0604020202020204" pitchFamily="34" charset="0"/>
              </a:rPr>
              <a:t>Result</a:t>
            </a:r>
            <a:r>
              <a:rPr lang="en-US" sz="1400" dirty="0">
                <a:latin typeface="Arial" panose="020B0604020202020204" pitchFamily="34" charset="0"/>
              </a:rPr>
              <a:t>: 8-0-11; China NB comment: use OIDs for resource management</a:t>
            </a:r>
          </a:p>
          <a:p>
            <a:pPr lvl="1">
              <a:buClr>
                <a:schemeClr val="tx1"/>
              </a:buClr>
              <a:buFont typeface="Arial" panose="020B0604020202020204" pitchFamily="34" charset="0"/>
              <a:buChar char="•"/>
            </a:pPr>
            <a:r>
              <a:rPr lang="en-US" sz="1600" b="0" dirty="0">
                <a:latin typeface="Arial" panose="020B0604020202020204" pitchFamily="34" charset="0"/>
              </a:rPr>
              <a:t>(Jun 2024) Comment response approved at July plenary (N 18291)</a:t>
            </a:r>
            <a:endParaRPr lang="en-AU" sz="1600" b="0" dirty="0">
              <a:latin typeface="Arial" panose="020B0604020202020204" pitchFamily="34" charset="0"/>
            </a:endParaRPr>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sz="1600" b="0" dirty="0">
                <a:latin typeface="Arial" panose="020B0604020202020204" pitchFamily="34" charset="0"/>
              </a:rPr>
              <a:t>(Feb 2025) Passed 7-0-11 with no comments and now published</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260</a:t>
            </a:fld>
            <a:endParaRPr lang="en-US"/>
          </a:p>
        </p:txBody>
      </p:sp>
    </p:spTree>
    <p:extLst>
      <p:ext uri="{BB962C8B-B14F-4D97-AF65-F5344CB8AC3E}">
        <p14:creationId xmlns:p14="http://schemas.microsoft.com/office/powerpoint/2010/main" val="188370356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a:t>
            </a:r>
            <a:r>
              <a:rPr lang="en-AU" dirty="0">
                <a:solidFill>
                  <a:srgbClr val="00B050"/>
                </a:solidFill>
              </a:rPr>
              <a:t> passed</a:t>
            </a:r>
          </a:p>
          <a:p>
            <a:pPr marL="182880" indent="-182880">
              <a:buFont typeface="Arial" panose="020B0604020202020204" pitchFamily="34" charset="0"/>
              <a:buChar char="•"/>
            </a:pPr>
            <a:r>
              <a:rPr lang="en-AU" b="0" dirty="0">
                <a:latin typeface="+mj-lt"/>
              </a:rPr>
              <a:t>(Nov 2023) Submitted; ballot closes 3 Feb 2024 (N</a:t>
            </a:r>
            <a:r>
              <a:rPr lang="en-US" b="0" i="0" u="none" strike="noStrike" dirty="0">
                <a:solidFill>
                  <a:srgbClr val="000000"/>
                </a:solidFill>
                <a:effectLst/>
                <a:latin typeface="Helvetica" pitchFamily="2" charset="0"/>
              </a:rPr>
              <a:t>18142)</a:t>
            </a:r>
          </a:p>
          <a:p>
            <a:pPr marL="182880" indent="-182880">
              <a:buFont typeface="Arial" panose="020B0604020202020204" pitchFamily="34" charset="0"/>
              <a:buChar char="•"/>
            </a:pPr>
            <a:r>
              <a:rPr lang="en-US" b="0" dirty="0">
                <a:solidFill>
                  <a:srgbClr val="000000"/>
                </a:solidFill>
                <a:latin typeface="Helvetica" pitchFamily="2" charset="0"/>
              </a:rPr>
              <a:t>(Feb 2024) Passed 7-0-12; one comment from China NB (N18214)</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latin typeface="+mj-lt"/>
            </a:endParaRPr>
          </a:p>
          <a:p>
            <a:r>
              <a:rPr lang="en-AU" dirty="0"/>
              <a:t>FDIS ballot: </a:t>
            </a:r>
            <a:r>
              <a:rPr lang="en-AU" dirty="0">
                <a:solidFill>
                  <a:srgbClr val="00B050"/>
                </a:solidFill>
              </a:rPr>
              <a:t>passed</a:t>
            </a:r>
            <a:r>
              <a:rPr lang="en-AU" dirty="0">
                <a:solidFill>
                  <a:schemeClr val="accent2"/>
                </a:solidFill>
              </a:rPr>
              <a:t> 12 Feb 2025</a:t>
            </a:r>
          </a:p>
          <a:p>
            <a:pPr marL="173038" indent="-173038">
              <a:buFont typeface="Arial" panose="020B0604020202020204" pitchFamily="34" charset="0"/>
              <a:buChar char="•"/>
            </a:pPr>
            <a:r>
              <a:rPr lang="en-AU" b="0" dirty="0"/>
              <a:t>With IEEE 802.1Q-REV-2022 FDIS passed, ballot initiated 25 Sep 2024</a:t>
            </a:r>
          </a:p>
          <a:p>
            <a:pPr marL="173038" indent="-173038">
              <a:buFont typeface="Arial" panose="020B0604020202020204" pitchFamily="34" charset="0"/>
              <a:buChar char="•"/>
            </a:pPr>
            <a:r>
              <a:rPr lang="en-AU" b="0" dirty="0"/>
              <a:t>Passed 10-0-8 on 12 Feb 2025 with no comments and now published</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261</a:t>
            </a:fld>
            <a:endParaRPr lang="en-US"/>
          </a:p>
        </p:txBody>
      </p:sp>
    </p:spTree>
    <p:extLst>
      <p:ext uri="{BB962C8B-B14F-4D97-AF65-F5344CB8AC3E}">
        <p14:creationId xmlns:p14="http://schemas.microsoft.com/office/powerpoint/2010/main" val="238543674"/>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rgbClr val="00B050"/>
                </a:solidFill>
              </a:rPr>
              <a:t>passed</a:t>
            </a:r>
          </a:p>
          <a:p>
            <a:pPr marL="182880" indent="-182880">
              <a:buFont typeface="Arial" panose="020B0604020202020204" pitchFamily="34" charset="0"/>
              <a:buChar char="•"/>
            </a:pPr>
            <a:r>
              <a:rPr lang="en-AU" b="0" dirty="0"/>
              <a:t>(Nov 2023) Submitted; ballot closes 3 Feb 2024 (N</a:t>
            </a:r>
            <a:r>
              <a:rPr lang="en-US" b="0" i="0" u="none" strike="noStrike" dirty="0">
                <a:solidFill>
                  <a:srgbClr val="000000"/>
                </a:solidFill>
                <a:effectLst/>
                <a:latin typeface="Helvetica" pitchFamily="2" charset="0"/>
              </a:rPr>
              <a:t>18143)</a:t>
            </a:r>
          </a:p>
          <a:p>
            <a:pPr marL="182880" indent="-182880">
              <a:buFont typeface="Arial" panose="020B0604020202020204" pitchFamily="34" charset="0"/>
              <a:buChar char="•"/>
            </a:pPr>
            <a:r>
              <a:rPr lang="en-US" b="0" dirty="0">
                <a:solidFill>
                  <a:srgbClr val="000000"/>
                </a:solidFill>
                <a:latin typeface="Helvetica" pitchFamily="2" charset="0"/>
              </a:rPr>
              <a:t>(Feb 2024) Passed: 6-0-13; one comment from China NB (N18215)</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p>
          <a:p>
            <a:r>
              <a:rPr lang="en-AU" dirty="0"/>
              <a:t>FDIS ballot: </a:t>
            </a:r>
            <a:r>
              <a:rPr lang="en-AU" dirty="0">
                <a:solidFill>
                  <a:srgbClr val="00B050"/>
                </a:solidFill>
              </a:rPr>
              <a:t>passed</a:t>
            </a:r>
            <a:endParaRPr lang="en-AU" dirty="0">
              <a:solidFill>
                <a:schemeClr val="accent2"/>
              </a:solidFill>
            </a:endParaRPr>
          </a:p>
          <a:p>
            <a:pPr marL="173038" indent="-173038">
              <a:buFont typeface="Arial" panose="020B0604020202020204" pitchFamily="34" charset="0"/>
              <a:buChar char="•"/>
            </a:pPr>
            <a:r>
              <a:rPr lang="en-AU" b="0" dirty="0"/>
              <a:t>(Oct 2024) FDIS ballot initiated</a:t>
            </a:r>
          </a:p>
          <a:p>
            <a:pPr marL="173038" indent="-173038">
              <a:buFont typeface="Arial" panose="020B0604020202020204" pitchFamily="34" charset="0"/>
              <a:buChar char="•"/>
            </a:pPr>
            <a:r>
              <a:rPr lang="en-AU" b="0" dirty="0"/>
              <a:t>(3 Mar 2024) Passed 8-0-10 with no comments</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262</a:t>
            </a:fld>
            <a:endParaRPr lang="en-US"/>
          </a:p>
        </p:txBody>
      </p:sp>
    </p:spTree>
    <p:extLst>
      <p:ext uri="{BB962C8B-B14F-4D97-AF65-F5344CB8AC3E}">
        <p14:creationId xmlns:p14="http://schemas.microsoft.com/office/powerpoint/2010/main" val="532450911"/>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pPr lvl="1"/>
            <a:r>
              <a:rPr lang="en-AU" dirty="0">
                <a:latin typeface="+mj-lt"/>
              </a:rPr>
              <a:t>(Jan 2024) </a:t>
            </a:r>
            <a:r>
              <a:rPr lang="en-AU" dirty="0" err="1">
                <a:latin typeface="+mj-lt"/>
              </a:rPr>
              <a:t>RevCom</a:t>
            </a:r>
            <a:r>
              <a:rPr lang="en-AU" dirty="0">
                <a:latin typeface="+mj-lt"/>
              </a:rPr>
              <a:t> approval expected this month</a:t>
            </a:r>
          </a:p>
          <a:p>
            <a:r>
              <a:rPr lang="en-US" dirty="0"/>
              <a:t>60-day</a:t>
            </a:r>
            <a:r>
              <a:rPr lang="en-AU" dirty="0"/>
              <a:t> pre-ballot: </a:t>
            </a:r>
            <a:r>
              <a:rPr lang="en-AU" dirty="0">
                <a:solidFill>
                  <a:srgbClr val="00B050"/>
                </a:solidFill>
              </a:rPr>
              <a:t>passed</a:t>
            </a:r>
            <a:r>
              <a:rPr lang="en-AU" dirty="0">
                <a:solidFill>
                  <a:schemeClr val="accent2"/>
                </a:solidFill>
              </a:rPr>
              <a:t> 27 May 2024</a:t>
            </a:r>
          </a:p>
          <a:p>
            <a:pPr marL="234950" indent="-234950">
              <a:buFont typeface="Arial" panose="020B0604020202020204" pitchFamily="34" charset="0"/>
              <a:buChar char="•"/>
            </a:pPr>
            <a:r>
              <a:rPr lang="en-AU" b="0" dirty="0">
                <a:latin typeface="+mj-lt"/>
              </a:rPr>
              <a:t>(Mar 2024) Submitted</a:t>
            </a:r>
          </a:p>
          <a:p>
            <a:pPr marL="234950" indent="-234950">
              <a:buFont typeface="Arial" panose="020B0604020202020204" pitchFamily="34" charset="0"/>
              <a:buChar char="•"/>
            </a:pPr>
            <a:r>
              <a:rPr lang="en-AU" b="0" dirty="0">
                <a:latin typeface="+mj-lt"/>
              </a:rPr>
              <a:t>(May 2024) passed 9-0-9 without any comments (N18267)</a:t>
            </a:r>
          </a:p>
          <a:p>
            <a:r>
              <a:rPr lang="en-AU" dirty="0"/>
              <a:t>FDIS ballot: </a:t>
            </a:r>
            <a:r>
              <a:rPr lang="en-AU" dirty="0">
                <a:solidFill>
                  <a:srgbClr val="00B050"/>
                </a:solidFill>
              </a:rPr>
              <a:t>passed</a:t>
            </a:r>
            <a:r>
              <a:rPr lang="en-AU" dirty="0">
                <a:solidFill>
                  <a:schemeClr val="accent2"/>
                </a:solidFill>
              </a:rPr>
              <a:t> 10 Mar 2025</a:t>
            </a:r>
          </a:p>
          <a:p>
            <a:pPr>
              <a:buFont typeface="Arial" panose="020B0604020202020204" pitchFamily="34" charset="0"/>
              <a:buChar char="•"/>
            </a:pPr>
            <a:r>
              <a:rPr lang="en-AU" b="0" dirty="0">
                <a:latin typeface="+mj-lt"/>
              </a:rPr>
              <a:t>(Oct 2024) Ballot opened</a:t>
            </a:r>
          </a:p>
          <a:p>
            <a:pPr>
              <a:buFont typeface="Arial" panose="020B0604020202020204" pitchFamily="34" charset="0"/>
              <a:buChar char="•"/>
            </a:pPr>
            <a:r>
              <a:rPr lang="en-AU" b="0" dirty="0">
                <a:latin typeface="+mj-lt"/>
              </a:rPr>
              <a:t>(10 Mar 2025) passed 10-0-8 without any comments</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263</a:t>
            </a:fld>
            <a:endParaRPr lang="en-US"/>
          </a:p>
        </p:txBody>
      </p:sp>
    </p:spTree>
    <p:extLst>
      <p:ext uri="{BB962C8B-B14F-4D97-AF65-F5344CB8AC3E}">
        <p14:creationId xmlns:p14="http://schemas.microsoft.com/office/powerpoint/2010/main" val="2919440020"/>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rgbClr val="00B050"/>
                </a:solidFill>
              </a:rPr>
              <a:t>passed</a:t>
            </a:r>
            <a:endParaRPr lang="en-AU" dirty="0">
              <a:solidFill>
                <a:schemeClr val="accent2"/>
              </a:solidFill>
            </a:endParaRPr>
          </a:p>
          <a:p>
            <a:pPr marL="184150" lvl="2" indent="0">
              <a:buNone/>
            </a:pPr>
            <a:r>
              <a:rPr lang="en-AU" dirty="0"/>
              <a:t>- Formally submitted on 22-Aug-2023</a:t>
            </a:r>
          </a:p>
          <a:p>
            <a:pPr marL="184150" lvl="2" indent="0">
              <a:buNone/>
            </a:pPr>
            <a:r>
              <a:rPr lang="en-AU" dirty="0"/>
              <a:t>- Ballot initiated 14 Sep 2023, closed 12 Nov 2023</a:t>
            </a:r>
          </a:p>
          <a:p>
            <a:pPr marL="184150" lvl="2" indent="0">
              <a:buNone/>
            </a:pPr>
            <a:r>
              <a:rPr lang="en-AU" dirty="0"/>
              <a:t>- Passed on a vote of 9/1/9 (Y/N/A); one comment received from China NB (N</a:t>
            </a:r>
            <a:r>
              <a:rPr lang="en-US" b="0" i="0" u="none" strike="noStrike" dirty="0">
                <a:solidFill>
                  <a:srgbClr val="000000"/>
                </a:solidFill>
                <a:effectLst/>
                <a:latin typeface="Helvetica" pitchFamily="2" charset="0"/>
              </a:rPr>
              <a:t>18137</a:t>
            </a:r>
            <a:r>
              <a:rPr lang="en-AU" dirty="0"/>
              <a:t>)</a:t>
            </a:r>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sz="1600" b="0" dirty="0"/>
              <a:t>Passed 8 Nov 24 on a vote of 9-1-7 with 1 comment from the China NB</a:t>
            </a:r>
          </a:p>
          <a:p>
            <a:pPr>
              <a:buFont typeface="Arial" panose="020B0604020202020204" pitchFamily="34" charset="0"/>
              <a:buChar char="•"/>
            </a:pPr>
            <a:r>
              <a:rPr lang="en-AU" sz="1600" b="0" dirty="0"/>
              <a:t>Comment response posted 5 Feb 25 (N</a:t>
            </a:r>
            <a:r>
              <a:rPr lang="en-US" sz="1600" b="0" i="0" u="none" strike="noStrike" dirty="0">
                <a:solidFill>
                  <a:srgbClr val="000000"/>
                </a:solidFill>
                <a:effectLst/>
                <a:latin typeface="Helvetica" pitchFamily="2" charset="0"/>
              </a:rPr>
              <a:t>18424)</a:t>
            </a:r>
            <a:endParaRPr lang="en-AU" sz="1600"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264</a:t>
            </a:fld>
            <a:endParaRPr lang="en-US"/>
          </a:p>
        </p:txBody>
      </p:sp>
    </p:spTree>
    <p:extLst>
      <p:ext uri="{BB962C8B-B14F-4D97-AF65-F5344CB8AC3E}">
        <p14:creationId xmlns:p14="http://schemas.microsoft.com/office/powerpoint/2010/main" val="2184966707"/>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265</a:t>
            </a:fld>
            <a:endParaRPr lang="en-US"/>
          </a:p>
        </p:txBody>
      </p:sp>
    </p:spTree>
    <p:extLst>
      <p:ext uri="{BB962C8B-B14F-4D97-AF65-F5344CB8AC3E}">
        <p14:creationId xmlns:p14="http://schemas.microsoft.com/office/powerpoint/2010/main" val="3205857281"/>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266</a:t>
            </a:fld>
            <a:endParaRPr lang="en-US"/>
          </a:p>
        </p:txBody>
      </p:sp>
    </p:spTree>
    <p:extLst>
      <p:ext uri="{BB962C8B-B14F-4D97-AF65-F5344CB8AC3E}">
        <p14:creationId xmlns:p14="http://schemas.microsoft.com/office/powerpoint/2010/main" val="663873220"/>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267</a:t>
            </a:fld>
            <a:endParaRPr lang="en-US"/>
          </a:p>
        </p:txBody>
      </p:sp>
    </p:spTree>
    <p:extLst>
      <p:ext uri="{BB962C8B-B14F-4D97-AF65-F5344CB8AC3E}">
        <p14:creationId xmlns:p14="http://schemas.microsoft.com/office/powerpoint/2010/main" val="1855688194"/>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75204-CD3E-AD09-A398-A555BE89A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D938CD-2715-AA9E-707D-EC2E411E7BA2}"/>
              </a:ext>
            </a:extLst>
          </p:cNvPr>
          <p:cNvSpPr>
            <a:spLocks noGrp="1"/>
          </p:cNvSpPr>
          <p:nvPr>
            <p:ph type="title"/>
          </p:nvPr>
        </p:nvSpPr>
        <p:spPr/>
        <p:txBody>
          <a:bodyPr/>
          <a:lstStyle/>
          <a:p>
            <a:r>
              <a:rPr lang="en-AU" dirty="0"/>
              <a:t>Note to the LMSC mailing list</a:t>
            </a:r>
          </a:p>
        </p:txBody>
      </p:sp>
      <p:sp>
        <p:nvSpPr>
          <p:cNvPr id="3" name="Content Placeholder 2">
            <a:extLst>
              <a:ext uri="{FF2B5EF4-FFF2-40B4-BE49-F238E27FC236}">
                <a16:creationId xmlns:a16="http://schemas.microsoft.com/office/drawing/2014/main" id="{96E68977-5915-E1A8-AD98-B82C83C3EB53}"/>
              </a:ext>
            </a:extLst>
          </p:cNvPr>
          <p:cNvSpPr>
            <a:spLocks noGrp="1"/>
          </p:cNvSpPr>
          <p:nvPr>
            <p:ph idx="1"/>
          </p:nvPr>
        </p:nvSpPr>
        <p:spPr>
          <a:xfrm>
            <a:off x="685800" y="1371600"/>
            <a:ext cx="7772400" cy="4114800"/>
          </a:xfrm>
        </p:spPr>
        <p:txBody>
          <a:bodyPr/>
          <a:lstStyle/>
          <a:p>
            <a:r>
              <a:rPr lang="en-AU" b="0" dirty="0"/>
              <a:t>IEEE SA staff sent a </a:t>
            </a:r>
            <a:r>
              <a:rPr lang="en-AU" b="0" dirty="0">
                <a:hlinkClick r:id="rId2"/>
              </a:rPr>
              <a:t>note</a:t>
            </a:r>
            <a:r>
              <a:rPr lang="en-AU" b="0" dirty="0"/>
              <a:t> to the LMSC mailing list. It points out:</a:t>
            </a:r>
          </a:p>
          <a:p>
            <a:r>
              <a:rPr lang="en-US" b="0" dirty="0"/>
              <a:t>IEEE standards may be submitted to ISO, including when there are Accepted LOAs on file with IEEE that do not indicate a willingness to offer licenses in accordance with the IEEE SA Patent Policy. IEEE is asked to inform ISO when this occurs. ISO will follow its process, which includes seeking assurances in accordance with their patent policy. In accordance with the ISO process, if assurances are not obtained, the adoption of the IEEE Standard is not likely to proceed (see subclause 2.14 'Reference to patented items (see also Annex I.)' of the ISO/IEC Directives Part 1 &lt;</a:t>
            </a:r>
            <a:r>
              <a:rPr lang="en-US" b="0" dirty="0">
                <a:hlinkClick r:id="rId3"/>
              </a:rPr>
              <a:t>https://www.iso.org/sites/directives/current/consolidated/index.html#_Toc165304999</a:t>
            </a:r>
            <a:r>
              <a:rPr lang="en-US" b="0" dirty="0"/>
              <a:t>&gt;)’.</a:t>
            </a:r>
          </a:p>
          <a:p>
            <a:r>
              <a:rPr lang="en-US" b="0" dirty="0"/>
              <a:t>Does this factor into the letter?</a:t>
            </a:r>
            <a:endParaRPr lang="en-AU" b="0" dirty="0"/>
          </a:p>
        </p:txBody>
      </p:sp>
      <p:sp>
        <p:nvSpPr>
          <p:cNvPr id="4" name="Footer Placeholder 3">
            <a:extLst>
              <a:ext uri="{FF2B5EF4-FFF2-40B4-BE49-F238E27FC236}">
                <a16:creationId xmlns:a16="http://schemas.microsoft.com/office/drawing/2014/main" id="{C3E04F06-E4A9-5F82-6284-EAB8552921E0}"/>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44F85FBF-4FE4-1663-2F38-55247EC8FB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268</a:t>
            </a:fld>
            <a:endParaRPr lang="en-US"/>
          </a:p>
        </p:txBody>
      </p:sp>
    </p:spTree>
    <p:extLst>
      <p:ext uri="{BB962C8B-B14F-4D97-AF65-F5344CB8AC3E}">
        <p14:creationId xmlns:p14="http://schemas.microsoft.com/office/powerpoint/2010/main" val="591061652"/>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amendments are no longer being submitted to ISO/IEC JTC 1/SC 6 nor are any existing submission being processed further</a:t>
            </a:r>
          </a:p>
        </p:txBody>
      </p:sp>
      <p:sp>
        <p:nvSpPr>
          <p:cNvPr id="3" name="Content Placeholder 2"/>
          <p:cNvSpPr>
            <a:spLocks noGrp="1"/>
          </p:cNvSpPr>
          <p:nvPr>
            <p:ph idx="1"/>
          </p:nvPr>
        </p:nvSpPr>
        <p:spPr/>
        <p:txBody>
          <a:bodyPr/>
          <a:lstStyle/>
          <a:p>
            <a:pPr marL="0" indent="0">
              <a:spcBef>
                <a:spcPts val="0"/>
              </a:spcBef>
            </a:pPr>
            <a:r>
              <a:rPr lang="en-US" i="0" u="none" strike="noStrike" dirty="0">
                <a:solidFill>
                  <a:srgbClr val="000000"/>
                </a:solidFill>
                <a:effectLst/>
                <a:latin typeface="Aptos" panose="020B0004020202020204" pitchFamily="34" charset="0"/>
              </a:rPr>
              <a:t>ISO has advised that they are unable to complete the adoption of the IEEE 802.11 amendments through their process (ref: ISO/IEC JTC 1/SC 6 N 18159).</a:t>
            </a:r>
          </a:p>
          <a:p>
            <a:pPr marL="0" indent="0">
              <a:spcBef>
                <a:spcPts val="0"/>
              </a:spcBef>
            </a:pPr>
            <a:endParaRPr lang="en-US" dirty="0">
              <a:solidFill>
                <a:srgbClr val="000000"/>
              </a:solidFill>
              <a:latin typeface="Aptos" panose="020B0004020202020204" pitchFamily="34" charset="0"/>
            </a:endParaRPr>
          </a:p>
          <a:p>
            <a:pPr marL="0" indent="0">
              <a:spcBef>
                <a:spcPts val="0"/>
              </a:spcBef>
            </a:pPr>
            <a:r>
              <a:rPr lang="en-US" b="0" dirty="0">
                <a:solidFill>
                  <a:srgbClr val="000000"/>
                </a:solidFill>
                <a:latin typeface="Aptos" panose="020B0004020202020204" pitchFamily="34" charset="0"/>
              </a:rPr>
              <a:t>Andrew Myles has put together his thoughts on resolving the IEEE 802.11ax approval blockage in ISO:</a:t>
            </a:r>
          </a:p>
          <a:p>
            <a:pPr marL="0" indent="0">
              <a:spcBef>
                <a:spcPts val="0"/>
              </a:spcBef>
            </a:pPr>
            <a:r>
              <a:rPr lang="en-AU" b="0" dirty="0">
                <a:hlinkClick r:id="rId2"/>
              </a:rPr>
              <a:t>https://mentor.ieee.org/802.11/dcn/24/11-24-1721-00-0jtc-resolving-the-802-11ax-approval-blockage-in-iso.pptx</a:t>
            </a:r>
            <a:endParaRPr lang="en-US" b="0" dirty="0">
              <a:solidFill>
                <a:srgbClr val="000000"/>
              </a:solidFill>
              <a:latin typeface="Aptos" panose="020B0004020202020204" pitchFamily="34" charset="0"/>
            </a:endParaRPr>
          </a:p>
          <a:p>
            <a:pPr marL="0" indent="0">
              <a:spcBef>
                <a:spcPts val="0"/>
              </a:spcBef>
            </a:pPr>
            <a:endParaRPr lang="en-US" b="0" dirty="0">
              <a:solidFill>
                <a:srgbClr val="000000"/>
              </a:solidFill>
              <a:latin typeface="Aptos" panose="020B0004020202020204" pitchFamily="34" charset="0"/>
            </a:endParaRPr>
          </a:p>
          <a:p>
            <a:pPr marL="0" indent="0">
              <a:spcBef>
                <a:spcPts val="0"/>
              </a:spcBef>
            </a:pPr>
            <a:r>
              <a:rPr lang="en-US" b="0" dirty="0">
                <a:solidFill>
                  <a:srgbClr val="000000"/>
                </a:solidFill>
                <a:latin typeface="Aptos" panose="020B0004020202020204" pitchFamily="34" charset="0"/>
              </a:rPr>
              <a:t>And there is an accompanying letter that he would like to see sent to the relevant IEEE 802.11ax patent holders:</a:t>
            </a:r>
          </a:p>
          <a:p>
            <a:pPr marL="0" indent="0">
              <a:spcBef>
                <a:spcPts val="0"/>
              </a:spcBef>
            </a:pPr>
            <a:r>
              <a:rPr lang="en-AU" b="0" dirty="0">
                <a:hlinkClick r:id="rId3"/>
              </a:rPr>
              <a:t>https://mentor.ieee.org/802.11/dcn/24/11-24-1722-01-0jtc-proposed-letter-to-11ax-patent-holders.docx</a:t>
            </a:r>
            <a:endParaRPr lang="en-US" b="0" dirty="0">
              <a:solidFill>
                <a:srgbClr val="000000"/>
              </a:solidFill>
              <a:latin typeface="Aptos" panose="020B0004020202020204" pitchFamily="34" charset="0"/>
            </a:endParaRPr>
          </a:p>
          <a:p>
            <a:pPr marL="0" indent="0">
              <a:spcBef>
                <a:spcPts val="0"/>
              </a:spcBef>
            </a:pPr>
            <a:endParaRPr lang="en-AU" b="0" dirty="0"/>
          </a:p>
          <a:p>
            <a:pPr marL="0" indent="0">
              <a:spcBef>
                <a:spcPts val="0"/>
              </a:spcBef>
            </a:pPr>
            <a:r>
              <a:rPr lang="en-AU" b="0" dirty="0"/>
              <a:t>These subsume the LinkedIn posts that were noted previously.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269</a:t>
            </a:fld>
            <a:endParaRPr lang="en-US"/>
          </a:p>
        </p:txBody>
      </p:sp>
    </p:spTree>
    <p:extLst>
      <p:ext uri="{BB962C8B-B14F-4D97-AF65-F5344CB8AC3E}">
        <p14:creationId xmlns:p14="http://schemas.microsoft.com/office/powerpoint/2010/main" val="2271500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effectLst/>
                <a:latin typeface="Arial" panose="020B0604020202020204" pitchFamily="34" charset="0"/>
              </a:rPr>
              <a:t>Proposal on Wireless In-order Transmission Specification for Immobile Edge Devices</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a:xfrm>
            <a:off x="609600" y="1600200"/>
            <a:ext cx="7772400" cy="4114800"/>
          </a:xfrm>
        </p:spPr>
        <p:txBody>
          <a:bodyPr/>
          <a:lstStyle/>
          <a:p>
            <a:pPr lvl="1"/>
            <a:r>
              <a:rPr lang="en-AU" dirty="0"/>
              <a:t>A proposal (N 476) for work on wireless in-order transmission specification for immobile edge devices will be considered during the June SC 6 plenary.</a:t>
            </a:r>
          </a:p>
          <a:p>
            <a:pPr lvl="1"/>
            <a:r>
              <a:rPr lang="en-AU" dirty="0"/>
              <a:t>An example given is sensors in a large photovoltaic array communicating with one and other for monitoring and optimization purposes.</a:t>
            </a:r>
          </a:p>
          <a:p>
            <a:pPr lvl="1"/>
            <a:r>
              <a:rPr lang="en-AU" dirty="0"/>
              <a:t>Claimed needs for the network are:</a:t>
            </a:r>
          </a:p>
          <a:p>
            <a:pPr lvl="2"/>
            <a:r>
              <a:rPr lang="en-AU" dirty="0">
                <a:latin typeface="Arial" panose="020B0604020202020204" pitchFamily="34" charset="0"/>
              </a:rPr>
              <a:t>D</a:t>
            </a:r>
            <a:r>
              <a:rPr lang="en-US" dirty="0" err="1">
                <a:latin typeface="Arial" panose="020B0604020202020204" pitchFamily="34" charset="0"/>
              </a:rPr>
              <a:t>e</a:t>
            </a:r>
            <a:r>
              <a:rPr lang="en-US" dirty="0" err="1">
                <a:effectLst/>
                <a:latin typeface="Arial" panose="020B0604020202020204" pitchFamily="34" charset="0"/>
              </a:rPr>
              <a:t>fined</a:t>
            </a:r>
            <a:r>
              <a:rPr lang="en-US" dirty="0">
                <a:effectLst/>
                <a:latin typeface="Arial" panose="020B0604020202020204" pitchFamily="34" charset="0"/>
              </a:rPr>
              <a:t> network structure</a:t>
            </a:r>
          </a:p>
          <a:p>
            <a:pPr lvl="2"/>
            <a:r>
              <a:rPr lang="en-US" dirty="0">
                <a:effectLst/>
                <a:latin typeface="Arial" panose="020B0604020202020204" pitchFamily="34" charset="0"/>
              </a:rPr>
              <a:t>Periodic and time-determined transmission tasks</a:t>
            </a:r>
          </a:p>
          <a:p>
            <a:pPr lvl="2"/>
            <a:r>
              <a:rPr lang="en-US" dirty="0">
                <a:effectLst/>
                <a:latin typeface="Arial" panose="020B0604020202020204" pitchFamily="34" charset="0"/>
              </a:rPr>
              <a:t>Low latency</a:t>
            </a:r>
          </a:p>
          <a:p>
            <a:pPr lvl="2"/>
            <a:r>
              <a:rPr lang="en-US" dirty="0">
                <a:effectLst/>
                <a:latin typeface="Arial" panose="020B0604020202020204" pitchFamily="34" charset="0"/>
              </a:rPr>
              <a:t>Direct data interaction among edge devices</a:t>
            </a:r>
          </a:p>
          <a:p>
            <a:pPr lvl="1"/>
            <a:r>
              <a:rPr lang="en-US" dirty="0">
                <a:latin typeface="Arial" panose="020B0604020202020204" pitchFamily="34" charset="0"/>
              </a:rPr>
              <a:t>They looked at IEEE 802.15.4, </a:t>
            </a:r>
            <a:r>
              <a:rPr lang="en-US" dirty="0">
                <a:effectLst/>
                <a:latin typeface="Arial" panose="020B0604020202020204" pitchFamily="34" charset="0"/>
              </a:rPr>
              <a:t>ISO/IEC 24771:2014, IEEE 802.11, and 3GPP TS 38.321. All were found wanting in the opinion of the proposal’s authors.</a:t>
            </a:r>
            <a:endParaRPr lang="en-AU" dirty="0">
              <a:latin typeface="Arial" panose="020B0604020202020204" pitchFamily="34" charset="0"/>
            </a:endParaRPr>
          </a:p>
          <a:p>
            <a:pPr lvl="1"/>
            <a:r>
              <a:rPr lang="en-AU" dirty="0">
                <a:latin typeface="Arial" panose="020B0604020202020204" pitchFamily="34" charset="0"/>
              </a:rPr>
              <a:t>Do we wish to submit input on the proposal?</a:t>
            </a:r>
            <a:r>
              <a:rPr lang="en-US" dirty="0">
                <a:latin typeface="Arial" panose="020B0604020202020204" pitchFamily="34" charset="0"/>
              </a:rPr>
              <a:t> Point out oversights and omissions in the proposal’s analysis?</a:t>
            </a:r>
            <a:endParaRPr lang="en-AU" dirty="0">
              <a:latin typeface="Arial" panose="020B0604020202020204" pitchFamily="34" charset="0"/>
            </a:endParaRP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270</a:t>
            </a:fld>
            <a:endParaRPr lang="en-US"/>
          </a:p>
        </p:txBody>
      </p:sp>
    </p:spTree>
    <p:extLst>
      <p:ext uri="{BB962C8B-B14F-4D97-AF65-F5344CB8AC3E}">
        <p14:creationId xmlns:p14="http://schemas.microsoft.com/office/powerpoint/2010/main" val="139732797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2AA2F-6983-581A-EBD7-66F47014D2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318016-FF7B-079A-996E-18214606CF9F}"/>
              </a:ext>
            </a:extLst>
          </p:cNvPr>
          <p:cNvSpPr>
            <a:spLocks noGrp="1"/>
          </p:cNvSpPr>
          <p:nvPr>
            <p:ph type="title"/>
          </p:nvPr>
        </p:nvSpPr>
        <p:spPr/>
        <p:txBody>
          <a:bodyPr/>
          <a:lstStyle/>
          <a:p>
            <a:r>
              <a:rPr lang="en-US" dirty="0">
                <a:effectLst/>
                <a:latin typeface="Arial" panose="020B0604020202020204" pitchFamily="34" charset="0"/>
              </a:rPr>
              <a:t>First Study Report of PWI-NST (Network Slicing Technology over WLAN)</a:t>
            </a:r>
            <a:endParaRPr lang="en-AU" dirty="0"/>
          </a:p>
        </p:txBody>
      </p:sp>
      <p:sp>
        <p:nvSpPr>
          <p:cNvPr id="3" name="Content Placeholder 2">
            <a:extLst>
              <a:ext uri="{FF2B5EF4-FFF2-40B4-BE49-F238E27FC236}">
                <a16:creationId xmlns:a16="http://schemas.microsoft.com/office/drawing/2014/main" id="{664027FA-9698-725F-A11F-EA93F273C408}"/>
              </a:ext>
            </a:extLst>
          </p:cNvPr>
          <p:cNvSpPr>
            <a:spLocks noGrp="1"/>
          </p:cNvSpPr>
          <p:nvPr>
            <p:ph idx="1"/>
          </p:nvPr>
        </p:nvSpPr>
        <p:spPr>
          <a:xfrm>
            <a:off x="609600" y="1600200"/>
            <a:ext cx="7772400" cy="4114800"/>
          </a:xfrm>
        </p:spPr>
        <p:txBody>
          <a:bodyPr/>
          <a:lstStyle/>
          <a:p>
            <a:pPr lvl="1"/>
            <a:r>
              <a:rPr lang="en-AU" dirty="0">
                <a:latin typeface="Arial" panose="020B0604020202020204" pitchFamily="34" charset="0"/>
              </a:rPr>
              <a:t>WG 7 is exploring network slicing (à la 5G) for WLANs in order to deal with:</a:t>
            </a:r>
          </a:p>
          <a:p>
            <a:pPr lvl="2"/>
            <a:r>
              <a:rPr lang="en-AU" dirty="0">
                <a:latin typeface="Arial" panose="020B0604020202020204" pitchFamily="34" charset="0"/>
              </a:rPr>
              <a:t>Resource allocation and customizability</a:t>
            </a:r>
          </a:p>
          <a:p>
            <a:pPr lvl="2"/>
            <a:r>
              <a:rPr lang="en-AU" dirty="0">
                <a:latin typeface="Arial" panose="020B0604020202020204" pitchFamily="34" charset="0"/>
              </a:rPr>
              <a:t>Quality of service guarantees</a:t>
            </a:r>
          </a:p>
          <a:p>
            <a:pPr lvl="2"/>
            <a:r>
              <a:rPr lang="en-AU" dirty="0">
                <a:latin typeface="Arial" panose="020B0604020202020204" pitchFamily="34" charset="0"/>
              </a:rPr>
              <a:t>Unified wired and wireless management </a:t>
            </a:r>
          </a:p>
          <a:p>
            <a:pPr lvl="2"/>
            <a:r>
              <a:rPr lang="en-AU" dirty="0">
                <a:latin typeface="Arial" panose="020B0604020202020204" pitchFamily="34" charset="0"/>
              </a:rPr>
              <a:t>Centralization (of the wireless and wired aspects of WLANs)</a:t>
            </a:r>
          </a:p>
          <a:p>
            <a:pPr lvl="2"/>
            <a:r>
              <a:rPr lang="en-AU" dirty="0">
                <a:latin typeface="Arial" panose="020B0604020202020204" pitchFamily="34" charset="0"/>
              </a:rPr>
              <a:t>Interoperability</a:t>
            </a:r>
          </a:p>
          <a:p>
            <a:pPr lvl="1"/>
            <a:r>
              <a:rPr lang="en-AU" dirty="0">
                <a:latin typeface="Arial" panose="020B0604020202020204" pitchFamily="34" charset="0"/>
              </a:rPr>
              <a:t>The WLAN slicing would be done using</a:t>
            </a:r>
          </a:p>
          <a:p>
            <a:pPr lvl="2"/>
            <a:r>
              <a:rPr lang="en-AU" dirty="0">
                <a:latin typeface="Arial" panose="020B0604020202020204" pitchFamily="34" charset="0"/>
              </a:rPr>
              <a:t>A network layer implementation</a:t>
            </a:r>
          </a:p>
          <a:p>
            <a:pPr lvl="2"/>
            <a:r>
              <a:rPr lang="en-AU" dirty="0">
                <a:latin typeface="Arial" panose="020B0604020202020204" pitchFamily="34" charset="0"/>
              </a:rPr>
              <a:t>Slice determinants could include VLAN, port, MAC, DSCP, and other factors</a:t>
            </a:r>
          </a:p>
          <a:p>
            <a:pPr lvl="2"/>
            <a:r>
              <a:rPr lang="en-AU" dirty="0">
                <a:latin typeface="Arial" panose="020B0604020202020204" pitchFamily="34" charset="0"/>
              </a:rPr>
              <a:t>Flexible configuration (perhaps compared with 3GPP’s scheme)</a:t>
            </a:r>
          </a:p>
          <a:p>
            <a:pPr lvl="1"/>
            <a:r>
              <a:rPr lang="en-AU" dirty="0">
                <a:latin typeface="Arial" panose="020B0604020202020204" pitchFamily="34" charset="0"/>
              </a:rPr>
              <a:t>Work will continue to revise the report and prepare the New Project form.</a:t>
            </a:r>
          </a:p>
        </p:txBody>
      </p:sp>
      <p:sp>
        <p:nvSpPr>
          <p:cNvPr id="4" name="Footer Placeholder 3">
            <a:extLst>
              <a:ext uri="{FF2B5EF4-FFF2-40B4-BE49-F238E27FC236}">
                <a16:creationId xmlns:a16="http://schemas.microsoft.com/office/drawing/2014/main" id="{E760415A-377F-18D2-EEC6-6A9242A31129}"/>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406B7BF7-F256-9E27-B015-B34E338D6FC7}"/>
              </a:ext>
            </a:extLst>
          </p:cNvPr>
          <p:cNvSpPr>
            <a:spLocks noGrp="1"/>
          </p:cNvSpPr>
          <p:nvPr>
            <p:ph type="sldNum" sz="quarter" idx="11"/>
          </p:nvPr>
        </p:nvSpPr>
        <p:spPr/>
        <p:txBody>
          <a:bodyPr/>
          <a:lstStyle/>
          <a:p>
            <a:r>
              <a:rPr lang="en-US"/>
              <a:t>Slide </a:t>
            </a:r>
            <a:fld id="{EF4002E7-DB4D-4CC3-8382-1939D19420D8}" type="slidenum">
              <a:rPr lang="en-US" smtClean="0"/>
              <a:pPr/>
              <a:t>271</a:t>
            </a:fld>
            <a:endParaRPr lang="en-US"/>
          </a:p>
        </p:txBody>
      </p:sp>
    </p:spTree>
    <p:extLst>
      <p:ext uri="{BB962C8B-B14F-4D97-AF65-F5344CB8AC3E}">
        <p14:creationId xmlns:p14="http://schemas.microsoft.com/office/powerpoint/2010/main" val="3696295763"/>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Forwarding IEEE 802.19.1 to JTC 1/SC 6 for information</a:t>
            </a:r>
          </a:p>
        </p:txBody>
      </p:sp>
      <p:sp>
        <p:nvSpPr>
          <p:cNvPr id="3" name="Content Placeholder 2"/>
          <p:cNvSpPr>
            <a:spLocks noGrp="1"/>
          </p:cNvSpPr>
          <p:nvPr>
            <p:ph idx="1"/>
          </p:nvPr>
        </p:nvSpPr>
        <p:spPr/>
        <p:txBody>
          <a:bodyPr/>
          <a:lstStyle/>
          <a:p>
            <a:r>
              <a:rPr lang="en-AU" dirty="0"/>
              <a:t>IEEE 802.19.1-2018 is “</a:t>
            </a:r>
            <a:r>
              <a:rPr lang="en-US" b="1" dirty="0"/>
              <a:t>Wireless Network Coexistence Methods</a:t>
            </a:r>
            <a:r>
              <a:rPr lang="en-AU" dirty="0"/>
              <a:t>”</a:t>
            </a:r>
          </a:p>
          <a:p>
            <a:pPr>
              <a:buFont typeface="Arial" panose="020B0604020202020204" pitchFamily="34" charset="0"/>
              <a:buChar char="•"/>
            </a:pPr>
            <a:r>
              <a:rPr lang="en-AU" b="0" dirty="0"/>
              <a:t>During the July 2024 LMSC meeting, it was moved to forward this standard to JTC 1/SC 6 for information</a:t>
            </a:r>
          </a:p>
          <a:p>
            <a:pPr>
              <a:buFont typeface="Arial" panose="020B0604020202020204" pitchFamily="34" charset="0"/>
              <a:buChar char="•"/>
            </a:pPr>
            <a:r>
              <a:rPr lang="en-AU" b="0" dirty="0"/>
              <a:t>However,… There is a negative </a:t>
            </a:r>
            <a:r>
              <a:rPr lang="en-AU" b="0" dirty="0" err="1"/>
              <a:t>LoA</a:t>
            </a:r>
            <a:r>
              <a:rPr lang="en-AU" b="0" dirty="0"/>
              <a:t> that pertains to it</a:t>
            </a:r>
          </a:p>
          <a:p>
            <a:pPr>
              <a:buFont typeface="Arial" panose="020B0604020202020204" pitchFamily="34" charset="0"/>
              <a:buChar char="•"/>
            </a:pPr>
            <a:r>
              <a:rPr lang="en-AU" b="0" dirty="0"/>
              <a:t>The LMSC has since determined that IEEE 802.19.1 should be forwarded anyhow.</a:t>
            </a:r>
          </a:p>
          <a:p>
            <a:pPr>
              <a:buFont typeface="Arial" panose="020B0604020202020204" pitchFamily="34" charset="0"/>
              <a:buChar char="•"/>
            </a:pPr>
            <a:r>
              <a:rPr lang="en-AU" b="0" dirty="0"/>
              <a:t>This was done in February 2025.</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272</a:t>
            </a:fld>
            <a:endParaRPr lang="en-US"/>
          </a:p>
        </p:txBody>
      </p:sp>
    </p:spTree>
    <p:extLst>
      <p:ext uri="{BB962C8B-B14F-4D97-AF65-F5344CB8AC3E}">
        <p14:creationId xmlns:p14="http://schemas.microsoft.com/office/powerpoint/2010/main" val="2226779663"/>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Systematic review of ISO versions of IEEE 802.1 standards</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8802-1AR:2020 – started 15 January 2025 (N</a:t>
            </a:r>
            <a:r>
              <a:rPr lang="en-US" b="0" i="0" u="none" strike="noStrike" dirty="0">
                <a:solidFill>
                  <a:srgbClr val="000000"/>
                </a:solidFill>
                <a:effectLst/>
                <a:latin typeface="Helvetica" pitchFamily="2" charset="0"/>
              </a:rPr>
              <a:t>18404); closed 4 June 2025</a:t>
            </a:r>
            <a:endParaRPr lang="en-US" dirty="0"/>
          </a:p>
          <a:p>
            <a:pPr lvl="1"/>
            <a:r>
              <a:rPr lang="en-US" dirty="0"/>
              <a:t>Vote: 6/1/0/2/0/0 (Confirm/Revise/Withdraw/Abst (cons.)/Abst (exp.)/Stabilize</a:t>
            </a:r>
          </a:p>
          <a:p>
            <a:pPr lvl="2"/>
            <a:r>
              <a:rPr lang="en-US" dirty="0"/>
              <a:t>Only reporting P-members</a:t>
            </a:r>
          </a:p>
          <a:p>
            <a:pPr lvl="2"/>
            <a:r>
              <a:rPr lang="en-US" dirty="0"/>
              <a:t>Canada, China, Japan, South Korea, Ukraine, and United States voted to confirm</a:t>
            </a:r>
          </a:p>
          <a:p>
            <a:pPr lvl="2"/>
            <a:r>
              <a:rPr lang="en-US" dirty="0"/>
              <a:t>India voted to revise/amend</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273</a:t>
            </a:fld>
            <a:endParaRPr lang="en-US"/>
          </a:p>
        </p:txBody>
      </p:sp>
    </p:spTree>
    <p:extLst>
      <p:ext uri="{BB962C8B-B14F-4D97-AF65-F5344CB8AC3E}">
        <p14:creationId xmlns:p14="http://schemas.microsoft.com/office/powerpoint/2010/main" val="27806298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66712-D91B-4461-3B6C-79629AF0C1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329C10-25FB-C0C6-7BC5-BD023AAD3BBA}"/>
              </a:ext>
            </a:extLst>
          </p:cNvPr>
          <p:cNvSpPr>
            <a:spLocks noGrp="1"/>
          </p:cNvSpPr>
          <p:nvPr>
            <p:ph type="title"/>
          </p:nvPr>
        </p:nvSpPr>
        <p:spPr/>
        <p:txBody>
          <a:bodyPr/>
          <a:lstStyle/>
          <a:p>
            <a:r>
              <a:rPr lang="en-AU" dirty="0"/>
              <a:t>Some items of interest from the London meeting</a:t>
            </a:r>
          </a:p>
        </p:txBody>
      </p:sp>
      <p:sp>
        <p:nvSpPr>
          <p:cNvPr id="3" name="Content Placeholder 2">
            <a:extLst>
              <a:ext uri="{FF2B5EF4-FFF2-40B4-BE49-F238E27FC236}">
                <a16:creationId xmlns:a16="http://schemas.microsoft.com/office/drawing/2014/main" id="{0674AA13-2B86-5532-06D0-6C535AEBBBFB}"/>
              </a:ext>
            </a:extLst>
          </p:cNvPr>
          <p:cNvSpPr>
            <a:spLocks noGrp="1"/>
          </p:cNvSpPr>
          <p:nvPr>
            <p:ph idx="1"/>
          </p:nvPr>
        </p:nvSpPr>
        <p:spPr>
          <a:xfrm>
            <a:off x="667356" y="1371600"/>
            <a:ext cx="7772400" cy="4114800"/>
          </a:xfrm>
        </p:spPr>
        <p:txBody>
          <a:bodyPr/>
          <a:lstStyle/>
          <a:p>
            <a:pPr lvl="1"/>
            <a:r>
              <a:rPr lang="en-US" dirty="0"/>
              <a:t>IEEE COM/</a:t>
            </a:r>
            <a:r>
              <a:rPr lang="en-US" dirty="0" err="1"/>
              <a:t>AerCom</a:t>
            </a:r>
            <a:r>
              <a:rPr lang="en-US" dirty="0"/>
              <a:t> provided a list of standards on which they are working (N18478), including:</a:t>
            </a:r>
          </a:p>
          <a:p>
            <a:pPr lvl="2"/>
            <a:r>
              <a:rPr lang="en-US" dirty="0"/>
              <a:t>IEEE P1937.15: Standard for Communication Security Requirements for Drone</a:t>
            </a:r>
            <a:br>
              <a:rPr lang="en-US" dirty="0"/>
            </a:br>
            <a:r>
              <a:rPr lang="en-US" dirty="0"/>
              <a:t>Formation Flying Light Show</a:t>
            </a:r>
          </a:p>
          <a:p>
            <a:pPr lvl="2"/>
            <a:r>
              <a:rPr lang="en-US" dirty="0"/>
              <a:t>IEEE P1937.16: Standard for Civil Unmanned Aerial Systems (UAS) Cybersecurity Framework</a:t>
            </a:r>
          </a:p>
          <a:p>
            <a:pPr lvl="1"/>
            <a:r>
              <a:rPr lang="en-US" dirty="0"/>
              <a:t>Updated 1</a:t>
            </a:r>
            <a:r>
              <a:rPr lang="en-US" baseline="30000" dirty="0"/>
              <a:t>st</a:t>
            </a:r>
            <a:r>
              <a:rPr lang="en-US" dirty="0"/>
              <a:t> study report on PWI 25506 Drone Formation Flight Show Communication Security Requirement (1N500)</a:t>
            </a:r>
          </a:p>
          <a:p>
            <a:pPr lvl="1"/>
            <a:r>
              <a:rPr lang="en-US" dirty="0"/>
              <a:t>PWI on Charging Communication Interface Protocols on Autonomous Moving Machine</a:t>
            </a:r>
          </a:p>
          <a:p>
            <a:pPr lvl="2"/>
            <a:r>
              <a:rPr lang="en-US" dirty="0"/>
              <a:t>Could create a new, lightweight PHY/MAC frame for collision avoidance during system signaling.</a:t>
            </a:r>
          </a:p>
          <a:p>
            <a:pPr lvl="2"/>
            <a:r>
              <a:rPr lang="en-US" dirty="0"/>
              <a:t>Charging control would use existing Wi-Fi, ZigBee, BLE, LoRa standards</a:t>
            </a:r>
          </a:p>
          <a:p>
            <a:pPr lvl="1"/>
            <a:r>
              <a:rPr lang="en-US" dirty="0"/>
              <a:t>Study report on PWI-24979(HTS-FC), “High-precision Time Synchronization Protocol For </a:t>
            </a:r>
            <a:r>
              <a:rPr lang="en-US" dirty="0" err="1"/>
              <a:t>Fibre</a:t>
            </a:r>
            <a:r>
              <a:rPr lang="en-US" dirty="0"/>
              <a:t> Channel Network”</a:t>
            </a:r>
          </a:p>
          <a:p>
            <a:pPr lvl="2"/>
            <a:r>
              <a:rPr lang="en-US" dirty="0"/>
              <a:t>Points out IEEE 802.3cz’s lack of high-precision time synchronization standards.</a:t>
            </a:r>
            <a:endParaRPr lang="en-AU" dirty="0"/>
          </a:p>
        </p:txBody>
      </p:sp>
      <p:sp>
        <p:nvSpPr>
          <p:cNvPr id="4" name="Footer Placeholder 3">
            <a:extLst>
              <a:ext uri="{FF2B5EF4-FFF2-40B4-BE49-F238E27FC236}">
                <a16:creationId xmlns:a16="http://schemas.microsoft.com/office/drawing/2014/main" id="{9F593C77-BC63-8C25-FA8F-0235FC187FF1}"/>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600C7A3F-4C56-9F18-6058-4509413AB0BD}"/>
              </a:ext>
            </a:extLst>
          </p:cNvPr>
          <p:cNvSpPr>
            <a:spLocks noGrp="1"/>
          </p:cNvSpPr>
          <p:nvPr>
            <p:ph type="sldNum" sz="quarter" idx="11"/>
          </p:nvPr>
        </p:nvSpPr>
        <p:spPr/>
        <p:txBody>
          <a:bodyPr/>
          <a:lstStyle/>
          <a:p>
            <a:r>
              <a:rPr lang="en-US"/>
              <a:t>Slide </a:t>
            </a:r>
            <a:fld id="{EF4002E7-DB4D-4CC3-8382-1939D19420D8}" type="slidenum">
              <a:rPr lang="en-US" smtClean="0"/>
              <a:pPr/>
              <a:t>274</a:t>
            </a:fld>
            <a:endParaRPr lang="en-US"/>
          </a:p>
        </p:txBody>
      </p:sp>
    </p:spTree>
    <p:extLst>
      <p:ext uri="{BB962C8B-B14F-4D97-AF65-F5344CB8AC3E}">
        <p14:creationId xmlns:p14="http://schemas.microsoft.com/office/powerpoint/2010/main" val="959237274"/>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DD3E0-7A45-36A0-8C0F-586FE1F2F0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9DB749-C5C4-605A-1AF6-53018DDC465B}"/>
              </a:ext>
            </a:extLst>
          </p:cNvPr>
          <p:cNvSpPr>
            <a:spLocks noGrp="1"/>
          </p:cNvSpPr>
          <p:nvPr>
            <p:ph type="title"/>
          </p:nvPr>
        </p:nvSpPr>
        <p:spPr/>
        <p:txBody>
          <a:bodyPr/>
          <a:lstStyle/>
          <a:p>
            <a:r>
              <a:rPr lang="en-AU" dirty="0"/>
              <a:t>Some items of interest from the London meeting</a:t>
            </a:r>
          </a:p>
        </p:txBody>
      </p:sp>
      <p:sp>
        <p:nvSpPr>
          <p:cNvPr id="3" name="Content Placeholder 2">
            <a:extLst>
              <a:ext uri="{FF2B5EF4-FFF2-40B4-BE49-F238E27FC236}">
                <a16:creationId xmlns:a16="http://schemas.microsoft.com/office/drawing/2014/main" id="{A2E5D47C-57B5-68D9-FF54-C2E0E7987EFB}"/>
              </a:ext>
            </a:extLst>
          </p:cNvPr>
          <p:cNvSpPr>
            <a:spLocks noGrp="1"/>
          </p:cNvSpPr>
          <p:nvPr>
            <p:ph idx="1"/>
          </p:nvPr>
        </p:nvSpPr>
        <p:spPr>
          <a:xfrm>
            <a:off x="667356" y="1371600"/>
            <a:ext cx="7772400" cy="4114800"/>
          </a:xfrm>
        </p:spPr>
        <p:txBody>
          <a:bodyPr/>
          <a:lstStyle/>
          <a:p>
            <a:pPr lvl="1"/>
            <a:r>
              <a:rPr lang="en-US" dirty="0"/>
              <a:t>Guidelines for designing Communication Security Protocols in</a:t>
            </a:r>
            <a:br>
              <a:rPr lang="en-US" dirty="0"/>
            </a:br>
            <a:r>
              <a:rPr lang="en-US" dirty="0"/>
              <a:t>the context of Migration to Post Quantum cryptography (1N487)</a:t>
            </a:r>
          </a:p>
          <a:p>
            <a:pPr lvl="2"/>
            <a:r>
              <a:rPr lang="en-US" dirty="0"/>
              <a:t>Suggests developing a gap analysis and general requirements for standardization on Quantum Resistant Network Communication protocols</a:t>
            </a:r>
          </a:p>
          <a:p>
            <a:pPr lvl="1"/>
            <a:r>
              <a:rPr lang="en-US" dirty="0"/>
              <a:t>2nd study report on PWI-24981, “UAS Protection from Stealth Cyber Attacks”</a:t>
            </a:r>
          </a:p>
          <a:p>
            <a:pPr lvl="1"/>
            <a:r>
              <a:rPr lang="en-US" dirty="0"/>
              <a:t>(N18487) AG 4 Convenor's report on on SC 27 Cancellation of PWI 6109</a:t>
            </a:r>
          </a:p>
          <a:p>
            <a:pPr lvl="2"/>
            <a:r>
              <a:rPr lang="en-US" dirty="0"/>
              <a:t>An attempt to overcome the 5 NB experts rule for a New Project</a:t>
            </a:r>
          </a:p>
          <a:p>
            <a:pPr lvl="1"/>
            <a:r>
              <a:rPr lang="en-US" dirty="0"/>
              <a:t>Updated scope for the proposal on Wireless In-order Transmission Specification for Immobile Edge Devices (WG1N476)</a:t>
            </a:r>
          </a:p>
          <a:p>
            <a:pPr lvl="2"/>
            <a:r>
              <a:rPr lang="en-US" dirty="0"/>
              <a:t>Provide a specification on in-order transmission to support low-latency</a:t>
            </a:r>
            <a:br>
              <a:rPr lang="en-US" dirty="0"/>
            </a:br>
            <a:r>
              <a:rPr lang="en-US" dirty="0"/>
              <a:t>communication among immobile edge devices</a:t>
            </a:r>
          </a:p>
          <a:p>
            <a:pPr lvl="1"/>
            <a:endParaRPr lang="en-US" dirty="0"/>
          </a:p>
          <a:p>
            <a:pPr lvl="2"/>
            <a:endParaRPr lang="en-US" dirty="0"/>
          </a:p>
          <a:p>
            <a:pPr lvl="1"/>
            <a:endParaRPr lang="en-US" dirty="0"/>
          </a:p>
          <a:p>
            <a:pPr lvl="1"/>
            <a:endParaRPr lang="en-AU" dirty="0"/>
          </a:p>
        </p:txBody>
      </p:sp>
      <p:sp>
        <p:nvSpPr>
          <p:cNvPr id="4" name="Footer Placeholder 3">
            <a:extLst>
              <a:ext uri="{FF2B5EF4-FFF2-40B4-BE49-F238E27FC236}">
                <a16:creationId xmlns:a16="http://schemas.microsoft.com/office/drawing/2014/main" id="{A025120B-A4FA-9EA9-C743-C546FE327C66}"/>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F37BDB6E-A79F-21F1-EFDA-E200ABAC464D}"/>
              </a:ext>
            </a:extLst>
          </p:cNvPr>
          <p:cNvSpPr>
            <a:spLocks noGrp="1"/>
          </p:cNvSpPr>
          <p:nvPr>
            <p:ph type="sldNum" sz="quarter" idx="11"/>
          </p:nvPr>
        </p:nvSpPr>
        <p:spPr/>
        <p:txBody>
          <a:bodyPr/>
          <a:lstStyle/>
          <a:p>
            <a:r>
              <a:rPr lang="en-US"/>
              <a:t>Slide </a:t>
            </a:r>
            <a:fld id="{EF4002E7-DB4D-4CC3-8382-1939D19420D8}" type="slidenum">
              <a:rPr lang="en-US" smtClean="0"/>
              <a:pPr/>
              <a:t>275</a:t>
            </a:fld>
            <a:endParaRPr lang="en-US"/>
          </a:p>
        </p:txBody>
      </p:sp>
    </p:spTree>
    <p:extLst>
      <p:ext uri="{BB962C8B-B14F-4D97-AF65-F5344CB8AC3E}">
        <p14:creationId xmlns:p14="http://schemas.microsoft.com/office/powerpoint/2010/main" val="4056739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5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36201492"/>
              </p:ext>
            </p:extLst>
          </p:nvPr>
        </p:nvGraphicFramePr>
        <p:xfrm>
          <a:off x="761999" y="1712148"/>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12 Nov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4 Jul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1342060047"/>
                  </a:ext>
                </a:extLst>
              </a:tr>
              <a:tr h="351837">
                <a:tc>
                  <a:txBody>
                    <a:bodyPr/>
                    <a:lstStyle/>
                    <a:p>
                      <a:r>
                        <a:rPr lang="en-AU" sz="1600" b="0" dirty="0">
                          <a:latin typeface="+mj-lt"/>
                          <a:cs typeface="Arial" panose="020B0604020202020204" pitchFamily="34" charset="0"/>
                        </a:rPr>
                        <a:t>802.15.9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12 Nov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8 Nov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Feb 25</a:t>
                      </a:r>
                    </a:p>
                  </a:txBody>
                  <a:tcPr marL="115147" marR="115147"/>
                </a:tc>
                <a:extLst>
                  <a:ext uri="{0D108BD9-81ED-4DB2-BD59-A6C34878D82A}">
                    <a16:rowId xmlns:a16="http://schemas.microsoft.com/office/drawing/2014/main" val="441991772"/>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any IEEE 802 JTC1 SC meeting</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a:buFont typeface="Arial" panose="020B0604020202020204" pitchFamily="34" charset="0"/>
              <a:buChar char="•"/>
            </a:pPr>
            <a:r>
              <a:rPr lang="en-US" altLang="en-US" b="0" dirty="0"/>
              <a:t>This meeting is part of the September IEEE 802 wireless interim session</a:t>
            </a:r>
          </a:p>
          <a:p>
            <a:pPr>
              <a:buFont typeface="Arial" panose="020B0604020202020204" pitchFamily="34" charset="0"/>
              <a:buChar char="•"/>
            </a:pPr>
            <a:r>
              <a:rPr lang="en-US" altLang="en-US" b="0" dirty="0"/>
              <a:t>It is the LMSC’s Chair’s current ruling that you do </a:t>
            </a:r>
            <a:r>
              <a:rPr lang="en-US" altLang="en-US" dirty="0"/>
              <a:t>not</a:t>
            </a:r>
            <a:r>
              <a:rPr lang="en-US" altLang="en-US" b="0" dirty="0"/>
              <a:t> need to pay the registration fee whether attending in-person or remotely. This only holds true for LMSC meetings. If you are do participate in other meetings at this session, you must register.</a:t>
            </a:r>
          </a:p>
          <a:p>
            <a:pPr>
              <a:buFont typeface="Arial" panose="020B0604020202020204" pitchFamily="34" charset="0"/>
              <a:buChar char="•"/>
            </a:pPr>
            <a:r>
              <a:rPr lang="en-US" altLang="en-US" b="0" dirty="0"/>
              <a:t>If you have not already done so, you can register here: </a:t>
            </a:r>
          </a:p>
          <a:p>
            <a:pPr marL="0" indent="0"/>
            <a:r>
              <a:rPr lang="en-US" altLang="en-US" b="0" dirty="0"/>
              <a:t>	</a:t>
            </a:r>
            <a:r>
              <a:rPr lang="en-US" altLang="en-US" b="0" dirty="0">
                <a:hlinkClick r:id="rId2"/>
              </a:rPr>
              <a:t>https://cvent.me/NMqv0R</a:t>
            </a:r>
            <a:endParaRPr lang="en-US" altLang="en-US" b="0"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2623222"/>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FF000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IEEE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i="1" dirty="0"/>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6" name="Picture 5">
            <a:extLst>
              <a:ext uri="{FF2B5EF4-FFF2-40B4-BE49-F238E27FC236}">
                <a16:creationId xmlns:a16="http://schemas.microsoft.com/office/drawing/2014/main" id="{B25B63B1-9EAB-CF0F-B2D7-6434EC9B37C1}"/>
              </a:ext>
            </a:extLst>
          </p:cNvPr>
          <p:cNvPicPr>
            <a:picLocks noChangeAspect="1"/>
          </p:cNvPicPr>
          <p:nvPr/>
        </p:nvPicPr>
        <p:blipFill>
          <a:blip r:embed="rId2"/>
          <a:stretch>
            <a:fillRect/>
          </a:stretch>
        </p:blipFill>
        <p:spPr>
          <a:xfrm>
            <a:off x="13335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10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4145423295"/>
              </p:ext>
            </p:extLst>
          </p:nvPr>
        </p:nvGraphicFramePr>
        <p:xfrm>
          <a:off x="152399" y="1828800"/>
          <a:ext cx="8839199" cy="3962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1212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130628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15 Jan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8 Aug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extLst>
                  <a:ext uri="{0D108BD9-81ED-4DB2-BD59-A6C34878D82A}">
                    <a16:rowId xmlns:a16="http://schemas.microsoft.com/office/drawing/2014/main" val="15602365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strike="noStrike" dirty="0">
                          <a:latin typeface="+mj-lt"/>
                          <a:cs typeface="Arial" panose="020B0604020202020204" pitchFamily="34" charset="0"/>
                        </a:rPr>
                        <a:t>.1ASdm</a:t>
                      </a:r>
                    </a:p>
                  </a:txBody>
                  <a:tcPr marL="115147" marR="0"/>
                </a:tc>
                <a:tc>
                  <a:txBody>
                    <a:bodyPr/>
                    <a:lstStyle/>
                    <a:p>
                      <a:pPr algn="ctr"/>
                      <a:r>
                        <a:rPr lang="en-AU" sz="1600" b="0" strike="noStrike"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rgbClr val="00B050"/>
                          </a:solidFill>
                          <a:latin typeface="+mn-lt"/>
                          <a:ea typeface="+mn-ea"/>
                          <a:cs typeface="+mn-cs"/>
                        </a:rPr>
                        <a:t>Passed</a:t>
                      </a:r>
                      <a:endParaRPr lang="en-AU" sz="1600" b="0" strike="noStrike"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31 Dec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Apr 25</a:t>
                      </a:r>
                    </a:p>
                  </a:txBody>
                  <a:tcPr marL="115147" marR="115147"/>
                </a:tc>
                <a:extLst>
                  <a:ext uri="{0D108BD9-81ED-4DB2-BD59-A6C34878D82A}">
                    <a16:rowId xmlns:a16="http://schemas.microsoft.com/office/drawing/2014/main" val="2362245010"/>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strike="noStrike" dirty="0">
                          <a:latin typeface="+mj-lt"/>
                          <a:cs typeface="Arial" panose="020B0604020202020204" pitchFamily="34" charset="0"/>
                        </a:rPr>
                        <a:t>.1ASdn</a:t>
                      </a:r>
                    </a:p>
                  </a:txBody>
                  <a:tcPr marL="115147" marR="0"/>
                </a:tc>
                <a:tc>
                  <a:txBody>
                    <a:bodyPr/>
                    <a:lstStyle/>
                    <a:p>
                      <a:pPr algn="ctr"/>
                      <a:r>
                        <a:rPr lang="en-AU" sz="1600" b="0" strike="noStrike"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tx1"/>
                          </a:solidFill>
                          <a:latin typeface="+mn-lt"/>
                          <a:ea typeface="+mn-ea"/>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rgbClr val="00B050"/>
                          </a:solidFill>
                          <a:latin typeface="+mn-lt"/>
                          <a:ea typeface="+mn-ea"/>
                          <a:cs typeface="+mn-cs"/>
                        </a:rPr>
                        <a:t>Passed</a:t>
                      </a:r>
                      <a:endParaRPr lang="en-AU" sz="1600" b="0" strike="noStrike"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31 Dec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Apr 25</a:t>
                      </a:r>
                    </a:p>
                  </a:txBody>
                  <a:tcPr marL="115147" marR="115147"/>
                </a:tc>
                <a:extLst>
                  <a:ext uri="{0D108BD9-81ED-4DB2-BD59-A6C34878D82A}">
                    <a16:rowId xmlns:a16="http://schemas.microsoft.com/office/drawing/2014/main" val="2074630393"/>
                  </a:ext>
                </a:extLst>
              </a:tr>
              <a:tr h="330320">
                <a:tc>
                  <a:txBody>
                    <a:bodyPr/>
                    <a:lstStyle/>
                    <a:p>
                      <a:r>
                        <a:rPr lang="en-US" sz="1800" b="0" i="0" u="none" strike="noStrike" kern="1200" dirty="0">
                          <a:solidFill>
                            <a:schemeClr val="dk1"/>
                          </a:solidFill>
                          <a:effectLst/>
                          <a:latin typeface="+mn-lt"/>
                          <a:ea typeface="+mn-ea"/>
                          <a:cs typeface="+mn-cs"/>
                        </a:rPr>
                        <a:t>.1Qdj</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algn="ctr"/>
                      <a:r>
                        <a:rPr lang="en-AU" sz="1600" b="0" dirty="0">
                          <a:solidFill>
                            <a:schemeClr val="tx1"/>
                          </a:solidFill>
                          <a:latin typeface="+mj-lt"/>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26 Oct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28 Aug 2025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extLst>
                  <a:ext uri="{0D108BD9-81ED-4DB2-BD59-A6C34878D82A}">
                    <a16:rowId xmlns:a16="http://schemas.microsoft.com/office/drawing/2014/main" val="3639087661"/>
                  </a:ext>
                </a:extLst>
              </a:tr>
              <a:tr h="330320">
                <a:tc>
                  <a:txBody>
                    <a:bodyPr/>
                    <a:lstStyle/>
                    <a:p>
                      <a:r>
                        <a:rPr lang="en-AU" sz="1600" strike="noStrike" dirty="0">
                          <a:latin typeface="+mj-lt"/>
                          <a:cs typeface="Arial" panose="020B0604020202020204" pitchFamily="34" charset="0"/>
                        </a:rPr>
                        <a:t>.1Qdx</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rgbClr val="00B050"/>
                          </a:solidFill>
                          <a:latin typeface="+mn-lt"/>
                          <a:ea typeface="+mn-ea"/>
                          <a:cs typeface="+mn-cs"/>
                        </a:rPr>
                        <a:t>Passed</a:t>
                      </a:r>
                      <a:endParaRPr lang="en-AU" sz="1600" b="0" strike="noStrike"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27 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Apr 25</a:t>
                      </a:r>
                    </a:p>
                  </a:txBody>
                  <a:tcPr marL="115147" marR="115147"/>
                </a:tc>
                <a:extLst>
                  <a:ext uri="{0D108BD9-81ED-4DB2-BD59-A6C34878D82A}">
                    <a16:rowId xmlns:a16="http://schemas.microsoft.com/office/drawing/2014/main" val="3407671464"/>
                  </a:ext>
                </a:extLst>
              </a:tr>
              <a:tr h="330320">
                <a:tc>
                  <a:txBody>
                    <a:bodyPr/>
                    <a:lstStyle/>
                    <a:p>
                      <a:r>
                        <a:rPr lang="en-AU" sz="1600" dirty="0">
                          <a:latin typeface="+mj-lt"/>
                          <a:cs typeface="Arial" panose="020B0604020202020204" pitchFamily="34" charset="0"/>
                        </a:rPr>
                        <a:t>.1Qdy</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8 Jun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Aug 25</a:t>
                      </a:r>
                    </a:p>
                  </a:txBody>
                  <a:tcPr marL="115147" marR="115147"/>
                </a:tc>
                <a:extLst>
                  <a:ext uri="{0D108BD9-81ED-4DB2-BD59-A6C34878D82A}">
                    <a16:rowId xmlns:a16="http://schemas.microsoft.com/office/drawing/2014/main" val="2188351807"/>
                  </a:ext>
                </a:extLst>
              </a:tr>
              <a:tr h="330320">
                <a:tc>
                  <a:txBody>
                    <a:bodyPr/>
                    <a:lstStyle/>
                    <a:p>
                      <a:r>
                        <a:rPr lang="en-AU" sz="1600" dirty="0">
                          <a:latin typeface="+mj-lt"/>
                          <a:cs typeface="Arial" panose="020B0604020202020204" pitchFamily="34" charset="0"/>
                        </a:rPr>
                        <a:t>802-REVc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Jul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8 Jun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Aug 25</a:t>
                      </a:r>
                    </a:p>
                  </a:txBody>
                  <a:tcPr marL="115147" marR="115147"/>
                </a:tc>
                <a:extLst>
                  <a:ext uri="{0D108BD9-81ED-4DB2-BD59-A6C34878D82A}">
                    <a16:rowId xmlns:a16="http://schemas.microsoft.com/office/drawing/2014/main" val="3126538708"/>
                  </a:ext>
                </a:extLst>
              </a:tr>
              <a:tr h="330320">
                <a:tc>
                  <a:txBody>
                    <a:bodyPr/>
                    <a:lstStyle/>
                    <a:p>
                      <a:r>
                        <a:rPr lang="en-AU" sz="1600" dirty="0">
                          <a:latin typeface="+mj-lt"/>
                          <a:cs typeface="Arial" panose="020B0604020202020204" pitchFamily="34" charset="0"/>
                        </a:rPr>
                        <a:t>.1DG</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D4.0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20 Sep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192476942"/>
                  </a:ext>
                </a:extLst>
              </a:tr>
              <a:tr h="330320">
                <a:tc>
                  <a:txBody>
                    <a:bodyPr/>
                    <a:lstStyle/>
                    <a:p>
                      <a:r>
                        <a:rPr lang="en-AU" sz="1600" dirty="0">
                          <a:latin typeface="+mj-lt"/>
                          <a:cs typeface="Arial" panose="020B0604020202020204" pitchFamily="34" charset="0"/>
                        </a:rPr>
                        <a:t>.1AXdz</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May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37924256"/>
                  </a:ext>
                </a:extLst>
              </a:tr>
              <a:tr h="330320">
                <a:tc>
                  <a:txBody>
                    <a:bodyPr/>
                    <a:lstStyle/>
                    <a:p>
                      <a:r>
                        <a:rPr lang="en-AU" sz="1600" dirty="0">
                          <a:latin typeface="+mj-lt"/>
                          <a:cs typeface="Arial" panose="020B0604020202020204" pitchFamily="34" charset="0"/>
                        </a:rPr>
                        <a:t>.1AS-Rev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466972488"/>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Glenn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2421203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C51D5-4915-82A7-BD32-5B80C0CC28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CC72B3-95D8-251E-3FAC-AD7813FE831F}"/>
              </a:ext>
            </a:extLst>
          </p:cNvPr>
          <p:cNvSpPr>
            <a:spLocks noGrp="1"/>
          </p:cNvSpPr>
          <p:nvPr>
            <p:ph type="title"/>
          </p:nvPr>
        </p:nvSpPr>
        <p:spPr/>
        <p:txBody>
          <a:bodyPr/>
          <a:lstStyle/>
          <a:p>
            <a:r>
              <a:rPr lang="en-US" dirty="0"/>
              <a:t>Systematic review of ISO versions of IEEE 802.1 standards</a:t>
            </a:r>
            <a:endParaRPr lang="en-AU" dirty="0"/>
          </a:p>
        </p:txBody>
      </p:sp>
      <p:sp>
        <p:nvSpPr>
          <p:cNvPr id="3" name="Content Placeholder 2">
            <a:extLst>
              <a:ext uri="{FF2B5EF4-FFF2-40B4-BE49-F238E27FC236}">
                <a16:creationId xmlns:a16="http://schemas.microsoft.com/office/drawing/2014/main" id="{48EA727D-5B7C-6023-5067-67A6C789A893}"/>
              </a:ext>
            </a:extLst>
          </p:cNvPr>
          <p:cNvSpPr>
            <a:spLocks noGrp="1"/>
          </p:cNvSpPr>
          <p:nvPr>
            <p:ph idx="1"/>
          </p:nvPr>
        </p:nvSpPr>
        <p:spPr/>
        <p:txBody>
          <a:bodyPr/>
          <a:lstStyle/>
          <a:p>
            <a:r>
              <a:rPr lang="en-US" dirty="0"/>
              <a:t>Systematic review</a:t>
            </a:r>
          </a:p>
          <a:p>
            <a:pPr lvl="1"/>
            <a:r>
              <a:rPr lang="en-US" dirty="0"/>
              <a:t>ISO/IEC/IEEE 8802-1AE:2020 – started 15 July 2025</a:t>
            </a:r>
            <a:r>
              <a:rPr lang="en-US" b="0" i="0" u="none" strike="noStrike" dirty="0">
                <a:solidFill>
                  <a:srgbClr val="000000"/>
                </a:solidFill>
                <a:effectLst/>
                <a:latin typeface="Helvetica" pitchFamily="2" charset="0"/>
              </a:rPr>
              <a:t>; closes </a:t>
            </a:r>
            <a:r>
              <a:rPr lang="en-US" dirty="0">
                <a:solidFill>
                  <a:srgbClr val="000000"/>
                </a:solidFill>
                <a:latin typeface="Helvetica" pitchFamily="2" charset="0"/>
              </a:rPr>
              <a:t>2</a:t>
            </a:r>
            <a:r>
              <a:rPr lang="en-US" b="0" i="0" u="none" strike="noStrike" dirty="0">
                <a:solidFill>
                  <a:srgbClr val="000000"/>
                </a:solidFill>
                <a:effectLst/>
                <a:latin typeface="Helvetica" pitchFamily="2" charset="0"/>
              </a:rPr>
              <a:t> December 2025</a:t>
            </a:r>
            <a:endParaRPr lang="en-US" dirty="0"/>
          </a:p>
          <a:p>
            <a:pPr lvl="1"/>
            <a:r>
              <a:rPr lang="en-US" dirty="0"/>
              <a:t>Vote: [To be filled in] (Confirm/Revise/Withdraw/Abst (cons.)/Abst (exp.)/Stabilize</a:t>
            </a:r>
          </a:p>
          <a:p>
            <a:pPr lvl="2"/>
            <a:r>
              <a:rPr lang="en-US" dirty="0"/>
              <a:t>Only reporting P-members</a:t>
            </a:r>
          </a:p>
        </p:txBody>
      </p:sp>
      <p:sp>
        <p:nvSpPr>
          <p:cNvPr id="4" name="Footer Placeholder 3">
            <a:extLst>
              <a:ext uri="{FF2B5EF4-FFF2-40B4-BE49-F238E27FC236}">
                <a16:creationId xmlns:a16="http://schemas.microsoft.com/office/drawing/2014/main" id="{F27CCE2A-CBB0-C408-433D-97B403C70638}"/>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EBDB1AFA-3357-EE6D-8DF5-E59DB32F8B97}"/>
              </a:ext>
            </a:extLst>
          </p:cNvPr>
          <p:cNvSpPr>
            <a:spLocks noGrp="1"/>
          </p:cNvSpPr>
          <p:nvPr>
            <p:ph type="sldNum" sz="quarter" idx="11"/>
          </p:nvPr>
        </p:nvSpPr>
        <p:spPr/>
        <p:txBody>
          <a:bodyPr/>
          <a:lstStyle/>
          <a:p>
            <a:r>
              <a:rPr lang="en-US"/>
              <a:t>Slide </a:t>
            </a:r>
            <a:fld id="{EF4002E7-DB4D-4CC3-8382-1939D19420D8}" type="slidenum">
              <a:rPr lang="en-US" smtClean="0"/>
              <a:pPr/>
              <a:t>42</a:t>
            </a:fld>
            <a:endParaRPr lang="en-US"/>
          </a:p>
        </p:txBody>
      </p:sp>
    </p:spTree>
    <p:extLst>
      <p:ext uri="{BB962C8B-B14F-4D97-AF65-F5344CB8AC3E}">
        <p14:creationId xmlns:p14="http://schemas.microsoft.com/office/powerpoint/2010/main" val="37411474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rgbClr val="00B050"/>
                </a:solidFill>
              </a:rPr>
              <a:t>passed</a:t>
            </a:r>
            <a:r>
              <a:rPr lang="en-AU" dirty="0">
                <a:solidFill>
                  <a:schemeClr val="accent2"/>
                </a:solidFill>
              </a:rPr>
              <a:t> 15 Jan 2025</a:t>
            </a:r>
          </a:p>
          <a:p>
            <a:pPr marL="173038" indent="-173038">
              <a:buFont typeface="Arial" panose="020B0604020202020204" pitchFamily="34" charset="0"/>
              <a:buChar char="•"/>
            </a:pPr>
            <a:r>
              <a:rPr lang="en-AU" b="0" dirty="0"/>
              <a:t>Passed 8-0-10 with one comment (18425)</a:t>
            </a:r>
          </a:p>
          <a:p>
            <a:r>
              <a:rPr lang="en-AU" dirty="0"/>
              <a:t>FDIS ballot: </a:t>
            </a:r>
            <a:r>
              <a:rPr lang="en-AU" dirty="0">
                <a:solidFill>
                  <a:srgbClr val="00B050"/>
                </a:solidFill>
              </a:rPr>
              <a:t>passed</a:t>
            </a:r>
          </a:p>
          <a:p>
            <a:pPr marL="234950" indent="-234950">
              <a:buFont typeface="Arial" panose="020B0604020202020204" pitchFamily="34" charset="0"/>
              <a:buChar char="•"/>
            </a:pPr>
            <a:r>
              <a:rPr lang="en-AU" b="0" dirty="0"/>
              <a:t>(8 Aug 2025) with a vote by P-members of 7-0-11 (N18587)</a:t>
            </a:r>
          </a:p>
          <a:p>
            <a:pPr marL="234950" indent="-234950">
              <a:buFont typeface="Arial" panose="020B0604020202020204" pitchFamily="34" charset="0"/>
              <a:buChar char="•"/>
            </a:pPr>
            <a:r>
              <a:rPr lang="en-AU" b="0" dirty="0"/>
              <a:t>No comments were received</a:t>
            </a:r>
          </a:p>
          <a:p>
            <a:pPr marL="234950" indent="-234950">
              <a:buFont typeface="Arial" panose="020B0604020202020204" pitchFamily="34" charset="0"/>
              <a:buChar char="•"/>
            </a:pPr>
            <a:r>
              <a:rPr lang="en-AU" b="0" dirty="0"/>
              <a:t>Now published as ISO/IEC/IEEE 8802-1DC:2025</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617761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Hot Standby</a:t>
            </a:r>
            <a:br>
              <a:rPr lang="en-US" dirty="0">
                <a:solidFill>
                  <a:schemeClr val="accent2"/>
                </a:solidFill>
              </a:rPr>
            </a:br>
            <a:r>
              <a:rPr lang="en-AU" dirty="0"/>
              <a:t>IEEE 802.1ASdm</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(Jan 2023) No approved draft yet</a:t>
            </a:r>
          </a:p>
          <a:p>
            <a:pPr lvl="1"/>
            <a:r>
              <a:rPr lang="en-AU" dirty="0"/>
              <a:t>(Feb 2024) Submission: N 18222</a:t>
            </a:r>
          </a:p>
          <a:p>
            <a:r>
              <a:rPr lang="en-US" dirty="0"/>
              <a:t>60-day</a:t>
            </a:r>
            <a:r>
              <a:rPr lang="en-AU" dirty="0"/>
              <a:t> pre-ballot: </a:t>
            </a:r>
            <a:r>
              <a:rPr lang="en-AU" dirty="0">
                <a:solidFill>
                  <a:srgbClr val="00B050"/>
                </a:solidFill>
              </a:rPr>
              <a:t>passed</a:t>
            </a:r>
            <a:endParaRPr lang="en-AU" dirty="0">
              <a:solidFill>
                <a:schemeClr val="accent2"/>
              </a:solidFill>
            </a:endParaRPr>
          </a:p>
          <a:p>
            <a:pPr marL="233363" indent="-233363">
              <a:buFont typeface="Arial" panose="020B0604020202020204" pitchFamily="34" charset="0"/>
              <a:buChar char="•"/>
            </a:pPr>
            <a:r>
              <a:rPr lang="en-AU" b="0" dirty="0"/>
              <a:t>(2 Nov 2024) Ballot initiated</a:t>
            </a:r>
          </a:p>
          <a:p>
            <a:pPr marL="233363" indent="-233363">
              <a:buFont typeface="Arial" panose="020B0604020202020204" pitchFamily="34" charset="0"/>
              <a:buChar char="•"/>
            </a:pPr>
            <a:r>
              <a:rPr lang="en-AU" b="0" dirty="0"/>
              <a:t>(31 Dec 2024) passed 9/0/9 with 1 comment from the China NB (N18416)</a:t>
            </a:r>
          </a:p>
          <a:p>
            <a:pPr marL="233363" indent="-233363">
              <a:buFont typeface="Arial" panose="020B0604020202020204" pitchFamily="34" charset="0"/>
              <a:buChar char="•"/>
            </a:pPr>
            <a:r>
              <a:rPr lang="en-AU" b="0" dirty="0"/>
              <a:t>(Feb 2025) Draft comment response prepared for consideration at the March 2025 plenary</a:t>
            </a:r>
          </a:p>
          <a:p>
            <a:pPr marL="233363" indent="-233363">
              <a:buFont typeface="Arial" panose="020B0604020202020204" pitchFamily="34" charset="0"/>
              <a:buChar char="•"/>
            </a:pPr>
            <a:r>
              <a:rPr lang="en-AU" b="0" dirty="0"/>
              <a:t>(Apr 2025) Comment response sent to SC 6</a:t>
            </a:r>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33015491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Timing and Synchronization for Time-Sensitive Applications: YANG Data Model</a:t>
            </a:r>
            <a:br>
              <a:rPr lang="en-US" dirty="0">
                <a:solidFill>
                  <a:schemeClr val="accent2"/>
                </a:solidFill>
              </a:rPr>
            </a:br>
            <a:r>
              <a:rPr lang="en-AU" dirty="0"/>
              <a:t>IEEE 802.1ASdn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 </a:t>
            </a:r>
            <a:r>
              <a:rPr lang="en-US" b="0" i="0" u="none" strike="noStrike" dirty="0">
                <a:solidFill>
                  <a:srgbClr val="000000"/>
                </a:solidFill>
                <a:effectLst/>
                <a:latin typeface="Helvetica" pitchFamily="2" charset="0"/>
              </a:rPr>
              <a:t>18200</a:t>
            </a:r>
            <a:r>
              <a:rPr lang="en-AU" dirty="0"/>
              <a:t>)</a:t>
            </a:r>
          </a:p>
          <a:p>
            <a:r>
              <a:rPr lang="en-US" dirty="0"/>
              <a:t>60-day</a:t>
            </a:r>
            <a:r>
              <a:rPr lang="en-AU" dirty="0"/>
              <a:t> pre-ballot: </a:t>
            </a:r>
            <a:r>
              <a:rPr lang="en-AU" dirty="0">
                <a:solidFill>
                  <a:srgbClr val="00B050"/>
                </a:solidFill>
              </a:rPr>
              <a:t>passed</a:t>
            </a:r>
            <a:endParaRPr lang="en-AU" dirty="0">
              <a:solidFill>
                <a:schemeClr val="accent2"/>
              </a:solidFill>
            </a:endParaRPr>
          </a:p>
          <a:p>
            <a:pPr marL="233363" indent="-233363">
              <a:buFont typeface="Arial" panose="020B0604020202020204" pitchFamily="34" charset="0"/>
              <a:buChar char="•"/>
            </a:pPr>
            <a:r>
              <a:rPr lang="en-AU" b="0" dirty="0"/>
              <a:t>(2 Nov 2024) Ballot initiated</a:t>
            </a:r>
          </a:p>
          <a:p>
            <a:pPr marL="233363" indent="-233363">
              <a:buFont typeface="Arial" panose="020B0604020202020204" pitchFamily="34" charset="0"/>
              <a:buChar char="•"/>
            </a:pPr>
            <a:r>
              <a:rPr lang="en-AU" b="0" dirty="0"/>
              <a:t>(31 Dec 2024) passed 7/0/11 with 1 comment from the China NB (N18417)</a:t>
            </a:r>
          </a:p>
          <a:p>
            <a:pPr marL="233363" indent="-233363">
              <a:buFont typeface="Arial" panose="020B0604020202020204" pitchFamily="34" charset="0"/>
              <a:buChar char="•"/>
            </a:pPr>
            <a:r>
              <a:rPr lang="en-AU" b="0" dirty="0"/>
              <a:t>(Feb 2025) Draft comment response prepared for consideration at the March 2025 plenary</a:t>
            </a:r>
          </a:p>
          <a:p>
            <a:pPr marL="233363" indent="-233363">
              <a:buFont typeface="Arial" panose="020B0604020202020204" pitchFamily="34" charset="0"/>
              <a:buChar char="•"/>
            </a:pPr>
            <a:r>
              <a:rPr lang="en-AU" b="0" dirty="0"/>
              <a:t>(Apr 2025) Comment response sent to SC 6</a:t>
            </a:r>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2495865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Configuration Enhancements for Time-Sensitive Networking</a:t>
            </a:r>
            <a:br>
              <a:rPr lang="en-US" sz="1600" dirty="0">
                <a:solidFill>
                  <a:schemeClr val="accent2"/>
                </a:solidFill>
              </a:rPr>
            </a:br>
            <a:r>
              <a:rPr lang="en-AU" dirty="0"/>
              <a:t>IEEE 802.1Qdj</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a:t>
            </a:r>
            <a:r>
              <a:rPr lang="en-US" b="0" i="0" u="none" strike="noStrike" dirty="0">
                <a:solidFill>
                  <a:srgbClr val="000000"/>
                </a:solidFill>
                <a:effectLst/>
                <a:latin typeface="Helvetica" pitchFamily="2" charset="0"/>
              </a:rPr>
              <a:t>18201</a:t>
            </a:r>
            <a:r>
              <a:rPr lang="en-AU" dirty="0"/>
              <a:t>)</a:t>
            </a:r>
          </a:p>
          <a:p>
            <a:pPr lvl="1"/>
            <a:r>
              <a:rPr lang="en-AU" dirty="0"/>
              <a:t>(Mar 2024) EC approved sending for ballot upon publication</a:t>
            </a:r>
          </a:p>
          <a:p>
            <a:r>
              <a:rPr lang="en-US" dirty="0"/>
              <a:t>60-day</a:t>
            </a:r>
            <a:r>
              <a:rPr lang="en-AU" dirty="0"/>
              <a:t> pre-ballot: </a:t>
            </a:r>
            <a:r>
              <a:rPr lang="en-AU" dirty="0">
                <a:solidFill>
                  <a:srgbClr val="00B050"/>
                </a:solidFill>
              </a:rPr>
              <a:t>passed</a:t>
            </a:r>
          </a:p>
          <a:p>
            <a:pPr marL="182880" indent="-182880">
              <a:buFont typeface="Arial" panose="020B0604020202020204" pitchFamily="34" charset="0"/>
              <a:buChar char="•"/>
            </a:pPr>
            <a:r>
              <a:rPr lang="en-AU" b="0" dirty="0"/>
              <a:t>(Jul 2024) Pre-ballot requested</a:t>
            </a:r>
          </a:p>
          <a:p>
            <a:pPr marL="182880" indent="-182880">
              <a:buFont typeface="Arial" panose="020B0604020202020204" pitchFamily="34" charset="0"/>
              <a:buChar char="•"/>
            </a:pPr>
            <a:r>
              <a:rPr lang="en-AU" b="0" dirty="0"/>
              <a:t>(27 Aug 2024) Ballot initiated</a:t>
            </a:r>
          </a:p>
          <a:p>
            <a:pPr marL="182880" indent="-182880">
              <a:buFont typeface="Arial" panose="020B0604020202020204" pitchFamily="34" charset="0"/>
              <a:buChar char="•"/>
            </a:pPr>
            <a:r>
              <a:rPr lang="en-AU" b="0" dirty="0"/>
              <a:t>(10 Oct 2024) Passed: 8-0-10 with one comment from the China NB</a:t>
            </a:r>
          </a:p>
          <a:p>
            <a:pPr marL="182880" indent="-182880">
              <a:buFont typeface="Arial" panose="020B0604020202020204" pitchFamily="34" charset="0"/>
              <a:buChar char="•"/>
            </a:pPr>
            <a:r>
              <a:rPr lang="en-AU" b="0" dirty="0"/>
              <a:t>(30 Oct 2024) Initial comment responses available for review; approval expected during Nov 2024 plenary (submitted: N</a:t>
            </a:r>
            <a:r>
              <a:rPr lang="en-US" b="0" i="0" u="none" strike="noStrike" dirty="0">
                <a:solidFill>
                  <a:srgbClr val="000000"/>
                </a:solidFill>
                <a:effectLst/>
                <a:latin typeface="Helvetica" pitchFamily="2" charset="0"/>
              </a:rPr>
              <a:t>18413)</a:t>
            </a:r>
            <a:endParaRPr lang="en-AU" b="0" dirty="0"/>
          </a:p>
          <a:p>
            <a:r>
              <a:rPr lang="en-AU" dirty="0"/>
              <a:t>FDIS ballot: </a:t>
            </a:r>
            <a:r>
              <a:rPr lang="en-AU" dirty="0">
                <a:solidFill>
                  <a:srgbClr val="00B050"/>
                </a:solidFill>
              </a:rPr>
              <a:t>passed </a:t>
            </a:r>
          </a:p>
          <a:p>
            <a:pPr marL="173038" indent="-173038">
              <a:buFont typeface="Arial" panose="020B0604020202020204" pitchFamily="34" charset="0"/>
              <a:buChar char="•"/>
            </a:pPr>
            <a:r>
              <a:rPr lang="en-AU" b="0" dirty="0"/>
              <a:t>(28 Aug 2025) P-member totals of 9-0-10, no comments (N18588)</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10769358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Data Models for the Credit-Based Shaper </a:t>
            </a:r>
            <a:br>
              <a:rPr lang="en-US" sz="1600" dirty="0">
                <a:solidFill>
                  <a:schemeClr val="accent2"/>
                </a:solidFill>
              </a:rPr>
            </a:br>
            <a:r>
              <a:rPr lang="en-AU" dirty="0"/>
              <a:t>IEEE 802.1Qdx</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No approved draft yet</a:t>
            </a:r>
          </a:p>
          <a:p>
            <a:pPr lvl="1"/>
            <a:r>
              <a:rPr lang="en-AU" dirty="0"/>
              <a:t>(Feb 2024) Sent for information: N 18222</a:t>
            </a:r>
          </a:p>
          <a:p>
            <a:r>
              <a:rPr lang="en-US" dirty="0"/>
              <a:t>60-day</a:t>
            </a:r>
            <a:r>
              <a:rPr lang="en-AU" dirty="0"/>
              <a:t> pre-ballot: </a:t>
            </a:r>
            <a:r>
              <a:rPr lang="en-AU" dirty="0">
                <a:solidFill>
                  <a:srgbClr val="00B050"/>
                </a:solidFill>
              </a:rPr>
              <a:t>passed</a:t>
            </a:r>
            <a:endParaRPr lang="en-AU" dirty="0">
              <a:solidFill>
                <a:schemeClr val="accent2"/>
              </a:solidFill>
            </a:endParaRPr>
          </a:p>
          <a:p>
            <a:pPr marL="173038" indent="-173038">
              <a:buFont typeface="Arial" panose="020B0604020202020204" pitchFamily="34" charset="0"/>
              <a:buChar char="•"/>
            </a:pPr>
            <a:r>
              <a:rPr lang="en-AU" b="0" dirty="0"/>
              <a:t>(27 Nov 2024) passed 9/0/9 with 1 comment from the China NB (N</a:t>
            </a:r>
            <a:r>
              <a:rPr lang="en-US" b="0" i="0" u="none" strike="noStrike" dirty="0">
                <a:solidFill>
                  <a:srgbClr val="000000"/>
                </a:solidFill>
                <a:effectLst/>
                <a:latin typeface="Helvetica" pitchFamily="2" charset="0"/>
              </a:rPr>
              <a:t>18408)</a:t>
            </a:r>
          </a:p>
          <a:p>
            <a:pPr marL="173038" indent="-173038">
              <a:buFont typeface="Arial" panose="020B0604020202020204" pitchFamily="34" charset="0"/>
              <a:buChar char="•"/>
            </a:pPr>
            <a:r>
              <a:rPr lang="en-US" b="0" dirty="0">
                <a:solidFill>
                  <a:srgbClr val="000000"/>
                </a:solidFill>
                <a:latin typeface="Helvetica" pitchFamily="2" charset="0"/>
              </a:rPr>
              <a:t>(Apr 2025) Comment response sent to SC 6</a:t>
            </a:r>
            <a:endParaRPr lang="en-AU" b="0"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6176377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for the Multiple Spanning Tree Protocol </a:t>
            </a:r>
            <a:br>
              <a:rPr lang="en-US" sz="1600" dirty="0">
                <a:solidFill>
                  <a:schemeClr val="accent2"/>
                </a:solidFill>
              </a:rPr>
            </a:br>
            <a:r>
              <a:rPr lang="en-AU" dirty="0"/>
              <a:t>IEEE 802.1Qdy</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(Jul 2024) Motion to be made to send for information</a:t>
            </a:r>
          </a:p>
          <a:p>
            <a:pPr lvl="1"/>
            <a:r>
              <a:rPr lang="en-AU" dirty="0"/>
              <a:t>(Nov 2024) D2.1 sent for information</a:t>
            </a:r>
          </a:p>
          <a:p>
            <a:pPr lvl="1"/>
            <a:r>
              <a:rPr lang="en-AU" dirty="0"/>
              <a:t>(Feb 2024) Published by IEEE</a:t>
            </a:r>
          </a:p>
          <a:p>
            <a:r>
              <a:rPr lang="en-US" dirty="0"/>
              <a:t>60-day</a:t>
            </a:r>
            <a:r>
              <a:rPr lang="en-AU" dirty="0"/>
              <a:t> pre-ballot: </a:t>
            </a:r>
            <a:r>
              <a:rPr lang="en-AU" dirty="0">
                <a:solidFill>
                  <a:srgbClr val="00B050"/>
                </a:solidFill>
              </a:rPr>
              <a:t>passed</a:t>
            </a:r>
          </a:p>
          <a:p>
            <a:pPr marL="234950" indent="-234950">
              <a:buFont typeface="Arial" panose="020B0604020202020204" pitchFamily="34" charset="0"/>
              <a:buChar char="•"/>
            </a:pPr>
            <a:r>
              <a:rPr lang="en-AU" b="0" dirty="0"/>
              <a:t>(5 Mar 2025) Request for ballot submitted</a:t>
            </a:r>
          </a:p>
          <a:p>
            <a:pPr marL="234950" indent="-234950">
              <a:buFont typeface="Arial" panose="020B0604020202020204" pitchFamily="34" charset="0"/>
              <a:buChar char="•"/>
            </a:pPr>
            <a:r>
              <a:rPr lang="en-AU" b="0" dirty="0"/>
              <a:t>(8 Apr 2025) Ballot initiated</a:t>
            </a:r>
          </a:p>
          <a:p>
            <a:pPr marL="234950" indent="-234950">
              <a:buFont typeface="Arial" panose="020B0604020202020204" pitchFamily="34" charset="0"/>
              <a:buChar char="•"/>
            </a:pPr>
            <a:r>
              <a:rPr lang="en-AU" b="0" dirty="0"/>
              <a:t>(8 June 2025) Passed 8/0/10 – 1 comment from the China NB (“.1X bad”)</a:t>
            </a:r>
          </a:p>
          <a:p>
            <a:pPr marL="234950" indent="-234950">
              <a:buFont typeface="Arial" panose="020B0604020202020204" pitchFamily="34" charset="0"/>
              <a:buChar char="•"/>
            </a:pPr>
            <a:r>
              <a:rPr lang="en-AU" b="0" dirty="0"/>
              <a:t>(4 August 2025) Comment response acknowledged (N18581)</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256869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Overview and Architecture</a:t>
            </a:r>
            <a:br>
              <a:rPr lang="en-US" sz="1600" dirty="0">
                <a:solidFill>
                  <a:schemeClr val="accent2"/>
                </a:solidFill>
              </a:rPr>
            </a:br>
            <a:r>
              <a:rPr lang="en-AU" dirty="0"/>
              <a:t>IEEE 802-REVc</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Motion approved to send for information upon SA ballot</a:t>
            </a:r>
          </a:p>
          <a:p>
            <a:pPr lvl="1"/>
            <a:r>
              <a:rPr lang="en-AU" dirty="0"/>
              <a:t>(Jun 2024) Sent for information</a:t>
            </a:r>
          </a:p>
          <a:p>
            <a:r>
              <a:rPr lang="en-US" dirty="0"/>
              <a:t>60-day</a:t>
            </a:r>
            <a:r>
              <a:rPr lang="en-AU" dirty="0"/>
              <a:t> pre-ballot: </a:t>
            </a:r>
            <a:r>
              <a:rPr lang="en-AU" dirty="0">
                <a:solidFill>
                  <a:srgbClr val="00B050"/>
                </a:solidFill>
              </a:rPr>
              <a:t>passed</a:t>
            </a:r>
            <a:endParaRPr lang="en-AU" dirty="0">
              <a:solidFill>
                <a:schemeClr val="accent2"/>
              </a:solidFill>
            </a:endParaRPr>
          </a:p>
          <a:p>
            <a:pPr marL="285750" indent="-285750">
              <a:buFont typeface="Arial" panose="020B0604020202020204" pitchFamily="34" charset="0"/>
              <a:buChar char="•"/>
            </a:pPr>
            <a:r>
              <a:rPr lang="en-AU" b="0" dirty="0"/>
              <a:t>(4 Apr 2025) Ballot initiated</a:t>
            </a:r>
          </a:p>
          <a:p>
            <a:pPr marL="285750" indent="-285750">
              <a:buFont typeface="Arial" panose="020B0604020202020204" pitchFamily="34" charset="0"/>
              <a:buChar char="•"/>
            </a:pPr>
            <a:r>
              <a:rPr lang="en-AU" b="0" dirty="0"/>
              <a:t>(8 June 2025) Passed: 9/1/8 with 1 comment from the China NB (“use OIDs”)</a:t>
            </a:r>
          </a:p>
          <a:p>
            <a:pPr marL="285750" indent="-285750">
              <a:buFont typeface="Arial" panose="020B0604020202020204" pitchFamily="34" charset="0"/>
              <a:buChar char="•"/>
            </a:pPr>
            <a:r>
              <a:rPr lang="en-AU" b="0" dirty="0"/>
              <a:t>(4 August 2025) Comment response acknowledged (N18580)</a:t>
            </a:r>
          </a:p>
          <a:p>
            <a:pPr marL="0" indent="0"/>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151265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TSN Profile for Automotive</a:t>
            </a:r>
            <a:br>
              <a:rPr lang="en-US" dirty="0">
                <a:solidFill>
                  <a:schemeClr val="accent2"/>
                </a:solidFill>
              </a:rPr>
            </a:br>
            <a:r>
              <a:rPr lang="en-AU" dirty="0"/>
              <a:t>IEEE 802.1DG</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(Jul 2024) Awaiting start of SA ballot before sending for information</a:t>
            </a:r>
          </a:p>
          <a:p>
            <a:pPr lvl="1"/>
            <a:r>
              <a:rPr lang="en-AU" dirty="0">
                <a:latin typeface="+mj-lt"/>
              </a:rPr>
              <a:t>(Sept 2024) Draft 4 sent for information</a:t>
            </a:r>
          </a:p>
          <a:p>
            <a:r>
              <a:rPr lang="en-US" dirty="0"/>
              <a:t>60-day</a:t>
            </a:r>
            <a:r>
              <a:rPr lang="en-AU" dirty="0"/>
              <a:t> pre-ballot: </a:t>
            </a:r>
            <a:r>
              <a:rPr lang="en-AU" dirty="0">
                <a:solidFill>
                  <a:schemeClr val="accent2"/>
                </a:solidFill>
              </a:rPr>
              <a:t>closing 20 Sep 2025</a:t>
            </a:r>
          </a:p>
          <a:p>
            <a:pPr marL="285750" indent="-285750">
              <a:buFont typeface="Arial" panose="020B0604020202020204" pitchFamily="34" charset="0"/>
              <a:buChar char="•"/>
            </a:pPr>
            <a:r>
              <a:rPr lang="en-AU" b="0" dirty="0"/>
              <a:t>(21 Jul 2025) Ballot initiated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5198637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2ED86-218D-A626-986A-795B7985D5E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EA7F03D-67B8-D495-9A1A-DCCD0938CB0C}"/>
              </a:ext>
            </a:extLst>
          </p:cNvPr>
          <p:cNvSpPr>
            <a:spLocks noGrp="1"/>
          </p:cNvSpPr>
          <p:nvPr>
            <p:ph type="title"/>
          </p:nvPr>
        </p:nvSpPr>
        <p:spPr/>
        <p:txBody>
          <a:bodyPr/>
          <a:lstStyle/>
          <a:p>
            <a:r>
              <a:rPr lang="en-US" sz="1600" dirty="0">
                <a:solidFill>
                  <a:schemeClr val="accent2"/>
                </a:solidFill>
              </a:rPr>
              <a:t>Link Aggregation Amendment 1: YANG for Link Aggregation</a:t>
            </a:r>
            <a:br>
              <a:rPr lang="en-US" dirty="0">
                <a:solidFill>
                  <a:schemeClr val="accent2"/>
                </a:solidFill>
              </a:rPr>
            </a:br>
            <a:r>
              <a:rPr lang="en-AU" dirty="0"/>
              <a:t>IEEE 802.1AXdz</a:t>
            </a:r>
          </a:p>
        </p:txBody>
      </p:sp>
      <p:sp>
        <p:nvSpPr>
          <p:cNvPr id="10" name="Content Placeholder 9">
            <a:extLst>
              <a:ext uri="{FF2B5EF4-FFF2-40B4-BE49-F238E27FC236}">
                <a16:creationId xmlns:a16="http://schemas.microsoft.com/office/drawing/2014/main" id="{3FF5F9BB-CCB7-897E-E3AA-A68D772012E0}"/>
              </a:ext>
            </a:extLst>
          </p:cNvPr>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(May 2025) Draft 2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a:extLst>
              <a:ext uri="{FF2B5EF4-FFF2-40B4-BE49-F238E27FC236}">
                <a16:creationId xmlns:a16="http://schemas.microsoft.com/office/drawing/2014/main" id="{C2166ACB-125F-63F6-6A18-82EDF1E75476}"/>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a:extLst>
              <a:ext uri="{FF2B5EF4-FFF2-40B4-BE49-F238E27FC236}">
                <a16:creationId xmlns:a16="http://schemas.microsoft.com/office/drawing/2014/main" id="{20C042A8-9220-B532-77B1-EAA31755E666}"/>
              </a:ext>
            </a:extLst>
          </p:cNvPr>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22754872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FCD3F-8A25-C7A6-3968-9A690CE3738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BC5959E-1749-FFEE-2737-3F41E8C250D5}"/>
              </a:ext>
            </a:extLst>
          </p:cNvPr>
          <p:cNvSpPr>
            <a:spLocks noGrp="1"/>
          </p:cNvSpPr>
          <p:nvPr>
            <p:ph type="title"/>
          </p:nvPr>
        </p:nvSpPr>
        <p:spPr/>
        <p:txBody>
          <a:bodyPr/>
          <a:lstStyle/>
          <a:p>
            <a:r>
              <a:rPr lang="en-US" sz="1600" dirty="0"/>
              <a:t>Timing and Synchronization for Time-Sensitive Applications</a:t>
            </a:r>
            <a:br>
              <a:rPr lang="en-US" dirty="0">
                <a:solidFill>
                  <a:schemeClr val="accent2"/>
                </a:solidFill>
              </a:rPr>
            </a:br>
            <a:r>
              <a:rPr lang="en-AU" dirty="0"/>
              <a:t>IEEE 802.1AS-Rev</a:t>
            </a:r>
          </a:p>
        </p:txBody>
      </p:sp>
      <p:sp>
        <p:nvSpPr>
          <p:cNvPr id="10" name="Content Placeholder 9">
            <a:extLst>
              <a:ext uri="{FF2B5EF4-FFF2-40B4-BE49-F238E27FC236}">
                <a16:creationId xmlns:a16="http://schemas.microsoft.com/office/drawing/2014/main" id="{020FBA28-AC90-081F-2064-6BF842981B86}"/>
              </a:ext>
            </a:extLst>
          </p:cNvPr>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(Aug 2025) Draft 2.0 sent for information</a:t>
            </a:r>
          </a:p>
          <a:p>
            <a:pPr lvl="1"/>
            <a:r>
              <a:rPr lang="en-AU" dirty="0">
                <a:latin typeface="+mj-lt"/>
              </a:rPr>
              <a:t>This is a revision to IEEE 802.1AS-2020.</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a:extLst>
              <a:ext uri="{FF2B5EF4-FFF2-40B4-BE49-F238E27FC236}">
                <a16:creationId xmlns:a16="http://schemas.microsoft.com/office/drawing/2014/main" id="{65BE8237-BAAC-CF93-B255-AB8A4D222EC1}"/>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a:extLst>
              <a:ext uri="{FF2B5EF4-FFF2-40B4-BE49-F238E27FC236}">
                <a16:creationId xmlns:a16="http://schemas.microsoft.com/office/drawing/2014/main" id="{4EA5E4E7-AF31-DE5A-4189-9DA14344FDC9}"/>
              </a:ext>
            </a:extLst>
          </p:cNvPr>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29753163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 standard in the pipeline for adoption under the PSDO process and 7 awaiting submission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43721039"/>
              </p:ext>
            </p:extLst>
          </p:nvPr>
        </p:nvGraphicFramePr>
        <p:xfrm>
          <a:off x="152400" y="1847466"/>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Apr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Jun 24</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588508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795304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submitted</a:t>
            </a:r>
            <a:r>
              <a:rPr lang="en-AU" dirty="0">
                <a:solidFill>
                  <a:schemeClr val="accent2"/>
                </a:solidFill>
              </a:rPr>
              <a:t>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rgbClr val="00B050"/>
                </a:solidFill>
              </a:rPr>
              <a:t>passed</a:t>
            </a:r>
            <a:endParaRPr lang="en-AU" dirty="0">
              <a:solidFill>
                <a:schemeClr val="accent2"/>
              </a:solidFill>
            </a:endParaRPr>
          </a:p>
          <a:p>
            <a:pPr>
              <a:spcBef>
                <a:spcPts val="600"/>
              </a:spcBef>
              <a:buFont typeface="Arial" panose="020B0604020202020204" pitchFamily="34" charset="0"/>
              <a:buChar char="•"/>
            </a:pPr>
            <a:r>
              <a:rPr lang="en-US" sz="1600" b="0" dirty="0"/>
              <a:t>(Apr 2024) Summary N 18255</a:t>
            </a:r>
          </a:p>
          <a:p>
            <a:pPr lvl="2">
              <a:spcBef>
                <a:spcPts val="600"/>
              </a:spcBef>
              <a:buFont typeface="Arial" panose="020B0604020202020204" pitchFamily="34" charset="0"/>
              <a:buChar char="•"/>
            </a:pPr>
            <a:r>
              <a:rPr lang="en-US" b="0" dirty="0"/>
              <a:t>Passed on a vote of 7-1-11</a:t>
            </a:r>
          </a:p>
          <a:p>
            <a:pPr lvl="2">
              <a:spcBef>
                <a:spcPts val="600"/>
              </a:spcBef>
              <a:buFont typeface="Arial" panose="020B0604020202020204" pitchFamily="34" charset="0"/>
              <a:buChar char="•"/>
            </a:pPr>
            <a:r>
              <a:rPr lang="en-US" dirty="0"/>
              <a:t>China NB comments:</a:t>
            </a:r>
          </a:p>
          <a:p>
            <a:pPr lvl="3">
              <a:spcBef>
                <a:spcPts val="600"/>
              </a:spcBef>
              <a:buFont typeface="Arial" panose="020B0604020202020204" pitchFamily="34" charset="0"/>
              <a:buChar char="•"/>
            </a:pPr>
            <a:r>
              <a:rPr lang="en-US" sz="1600" b="0" dirty="0"/>
              <a:t>No integral security mechanism</a:t>
            </a:r>
          </a:p>
          <a:p>
            <a:pPr lvl="3">
              <a:spcBef>
                <a:spcPts val="600"/>
              </a:spcBef>
              <a:buFont typeface="Arial" panose="020B0604020202020204" pitchFamily="34" charset="0"/>
              <a:buChar char="•"/>
            </a:pPr>
            <a:r>
              <a:rPr lang="en-US" sz="1600" dirty="0"/>
              <a:t>IEEE negative </a:t>
            </a:r>
            <a:r>
              <a:rPr lang="en-US" sz="1600" dirty="0" err="1"/>
              <a:t>LoAs</a:t>
            </a:r>
            <a:r>
              <a:rPr lang="en-US" sz="1600" dirty="0"/>
              <a:t> should be disqualifying and prevent balloting under PSDO</a:t>
            </a:r>
          </a:p>
          <a:p>
            <a:pPr lvl="2">
              <a:spcBef>
                <a:spcPts val="600"/>
              </a:spcBef>
              <a:buFont typeface="Arial" panose="020B0604020202020204" pitchFamily="34" charset="0"/>
              <a:buChar char="•"/>
            </a:pPr>
            <a:r>
              <a:rPr lang="en-US" b="0" dirty="0"/>
              <a:t>Response to ballot comments </a:t>
            </a:r>
            <a:r>
              <a:rPr lang="en-US" dirty="0"/>
              <a:t>posted 26 June 24 (N18270)</a:t>
            </a:r>
            <a:endParaRPr lang="en-US" b="0" dirty="0"/>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4808726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no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1064787"/>
              </p:ext>
            </p:extLst>
          </p:nvPr>
        </p:nvGraphicFramePr>
        <p:xfrm>
          <a:off x="190500" y="1916677"/>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endParaRPr lang="en-GB" sz="1600" b="0" dirty="0">
                        <a:solidFill>
                          <a:schemeClr val="tx1"/>
                        </a:solidFill>
                        <a:latin typeface="+mj-lt"/>
                      </a:endParaRPr>
                    </a:p>
                  </a:txBody>
                  <a:tcPr/>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FA661C"/>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56</a:t>
            </a:fld>
            <a:endParaRPr lang="en-US"/>
          </a:p>
        </p:txBody>
      </p:sp>
    </p:spTree>
    <p:extLst>
      <p:ext uri="{BB962C8B-B14F-4D97-AF65-F5344CB8AC3E}">
        <p14:creationId xmlns:p14="http://schemas.microsoft.com/office/powerpoint/2010/main" val="39575117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(former 802.11 WG Chair)</a:t>
            </a:r>
          </a:p>
          <a:p>
            <a:pPr lvl="1"/>
            <a:r>
              <a:rPr lang="en-AU" dirty="0"/>
              <a:t>Peter Yee</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32038302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6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98948815"/>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1212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957944">
                  <a:extLst>
                    <a:ext uri="{9D8B030D-6E8A-4147-A177-3AD203B41FA5}">
                      <a16:colId xmlns:a16="http://schemas.microsoft.com/office/drawing/2014/main" val="20005"/>
                    </a:ext>
                  </a:extLst>
                </a:gridCol>
                <a:gridCol w="130628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27 Nov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Feb 25</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534105398"/>
                  </a:ext>
                </a:extLst>
              </a:tr>
              <a:tr h="271325">
                <a:tc>
                  <a:txBody>
                    <a:bodyPr/>
                    <a:lstStyle/>
                    <a:p>
                      <a:pPr algn="l"/>
                      <a:r>
                        <a:rPr lang="en-AU" sz="1600" b="0" dirty="0">
                          <a:solidFill>
                            <a:schemeClr val="tx1"/>
                          </a:solidFill>
                          <a:latin typeface="+mj-lt"/>
                          <a:cs typeface="Arial" panose="020B0604020202020204" pitchFamily="34" charset="0"/>
                        </a:rPr>
                        <a:t>.7-2018</a:t>
                      </a:r>
                    </a:p>
                  </a:txBody>
                  <a:tcPr marL="115147" marR="115147"/>
                </a:tc>
                <a:tc>
                  <a:txBody>
                    <a:bodyPr/>
                    <a:lstStyle/>
                    <a:p>
                      <a:pPr algn="ctr"/>
                      <a:r>
                        <a:rPr lang="en-AU" sz="1600" b="0" kern="1200" dirty="0">
                          <a:solidFill>
                            <a:schemeClr val="accent2"/>
                          </a:solidFill>
                          <a:latin typeface="+mn-lt"/>
                          <a:ea typeface="+mn-ea"/>
                          <a:cs typeface="Arial" panose="020B0604020202020204" pitchFamily="34" charset="0"/>
                        </a:rPr>
                        <a:t>Std</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Jul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154290473"/>
                  </a:ext>
                </a:extLst>
              </a:tr>
              <a:tr h="271325">
                <a:tc>
                  <a:txBody>
                    <a:bodyPr/>
                    <a:lstStyle/>
                    <a:p>
                      <a:pPr algn="l"/>
                      <a:r>
                        <a:rPr lang="en-AU" sz="1600" b="0" dirty="0">
                          <a:solidFill>
                            <a:schemeClr val="tx1"/>
                          </a:solidFill>
                          <a:latin typeface="+mj-lt"/>
                          <a:cs typeface="Arial" panose="020B0604020202020204" pitchFamily="34" charset="0"/>
                        </a:rPr>
                        <a:t>.7a</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21 Jul 25</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719737466"/>
                  </a:ext>
                </a:extLst>
              </a:tr>
              <a:tr h="271325">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Sep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Cancelled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21 Jul 25</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95306217"/>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61230196"/>
                  </a:ext>
                </a:extLst>
              </a:tr>
              <a:tr h="271325">
                <a:tc>
                  <a:txBody>
                    <a:bodyPr/>
                    <a:lstStyle/>
                    <a:p>
                      <a:pPr algn="l"/>
                      <a:r>
                        <a:rPr lang="en-AU" sz="1600" b="0" dirty="0">
                          <a:solidFill>
                            <a:schemeClr val="tx1"/>
                          </a:solidFill>
                          <a:latin typeface="+mj-lt"/>
                          <a:cs typeface="Arial" panose="020B0604020202020204" pitchFamily="34" charset="0"/>
                        </a:rPr>
                        <a:t>.4-2024</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967524967"/>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58</a:t>
            </a:fld>
            <a:endParaRPr lang="en-US"/>
          </a:p>
        </p:txBody>
      </p:sp>
    </p:spTree>
    <p:extLst>
      <p:ext uri="{BB962C8B-B14F-4D97-AF65-F5344CB8AC3E}">
        <p14:creationId xmlns:p14="http://schemas.microsoft.com/office/powerpoint/2010/main" val="33929152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368028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waiting</a:t>
            </a:r>
          </a:p>
          <a:p>
            <a:pPr lvl="1"/>
            <a:r>
              <a:rPr lang="en-US" dirty="0"/>
              <a:t>(13 Feb 25) Std. submitted for information</a:t>
            </a:r>
          </a:p>
          <a:p>
            <a:r>
              <a:rPr lang="en-US" dirty="0"/>
              <a:t>60-day</a:t>
            </a:r>
            <a:r>
              <a:rPr lang="en-AU" dirty="0"/>
              <a:t> pre-ballot: </a:t>
            </a:r>
            <a:r>
              <a:rPr lang="en-AU" dirty="0">
                <a:solidFill>
                  <a:schemeClr val="accent2"/>
                </a:solidFill>
              </a:rPr>
              <a:t>waiting</a:t>
            </a:r>
          </a:p>
          <a:p>
            <a:pPr marL="173038" indent="-173038">
              <a:buFont typeface="Arial" panose="020B0604020202020204" pitchFamily="34" charset="0"/>
              <a:buChar char="•"/>
            </a:pPr>
            <a:r>
              <a:rPr lang="en-AU" b="0" dirty="0"/>
              <a:t>(12 May 25) Std. submitted for adoption</a:t>
            </a:r>
          </a:p>
          <a:p>
            <a:r>
              <a:rPr lang="en-AU" dirty="0"/>
              <a:t>FDIS ballot: </a:t>
            </a:r>
            <a:r>
              <a:rPr lang="en-AU" dirty="0">
                <a:solidFill>
                  <a:schemeClr val="accent2"/>
                </a:solidFill>
              </a:rPr>
              <a:t>waiting</a:t>
            </a:r>
            <a:endParaRPr lang="en-AU" sz="1400" b="0"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4760205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Mar 2024</a:t>
            </a:r>
          </a:p>
          <a:p>
            <a:pPr lvl="1"/>
            <a:r>
              <a:rPr lang="en-US" dirty="0"/>
              <a:t>(May 2023) IEEE 802.15.3 was to be on RevCom agenda for June 2023.</a:t>
            </a:r>
          </a:p>
          <a:p>
            <a:pPr lvl="1"/>
            <a:r>
              <a:rPr lang="en-US" dirty="0"/>
              <a:t>(Sept 2023) IEEE 802.15.3 is now on </a:t>
            </a:r>
            <a:r>
              <a:rPr lang="en-US" dirty="0" err="1"/>
              <a:t>RevCom</a:t>
            </a:r>
            <a:r>
              <a:rPr lang="en-US" dirty="0"/>
              <a:t> agenda for Sept 2023.</a:t>
            </a:r>
          </a:p>
          <a:p>
            <a:pPr lvl="1"/>
            <a:r>
              <a:rPr lang="en-US" dirty="0"/>
              <a:t>(Nov 2023) EC approved submission for information</a:t>
            </a:r>
          </a:p>
          <a:p>
            <a:pPr lvl="1"/>
            <a:r>
              <a:rPr lang="en-US" dirty="0"/>
              <a:t>(Mar 2024) Submitted N 18244</a:t>
            </a:r>
          </a:p>
          <a:p>
            <a:r>
              <a:rPr lang="en-US" dirty="0"/>
              <a:t>60-day</a:t>
            </a:r>
            <a:r>
              <a:rPr lang="en-AU" dirty="0"/>
              <a:t> pre-ballot: </a:t>
            </a:r>
            <a:r>
              <a:rPr lang="en-AU" dirty="0">
                <a:solidFill>
                  <a:srgbClr val="00B050"/>
                </a:solidFill>
              </a:rPr>
              <a:t>passed</a:t>
            </a:r>
            <a:endParaRPr lang="en-AU" dirty="0">
              <a:solidFill>
                <a:schemeClr val="accent2"/>
              </a:solidFill>
            </a:endParaRPr>
          </a:p>
          <a:p>
            <a:pPr marL="182880" indent="-182880">
              <a:buFont typeface="Arial" panose="020B0604020202020204" pitchFamily="34" charset="0"/>
              <a:buChar char="•"/>
            </a:pPr>
            <a:r>
              <a:rPr lang="en-AU" b="0" dirty="0"/>
              <a:t>(Nov 2024) Closed 27 Nov 2024 (N</a:t>
            </a:r>
            <a:r>
              <a:rPr lang="en-US" b="0" i="0" u="none" strike="noStrike" dirty="0">
                <a:solidFill>
                  <a:srgbClr val="000000"/>
                </a:solidFill>
                <a:effectLst/>
                <a:latin typeface="Helvetica" pitchFamily="2" charset="0"/>
              </a:rPr>
              <a:t>18407</a:t>
            </a:r>
            <a:r>
              <a:rPr lang="en-AU" b="0" dirty="0"/>
              <a:t>)</a:t>
            </a:r>
          </a:p>
          <a:p>
            <a:pPr marL="182880" indent="-182880">
              <a:buFont typeface="Arial" panose="020B0604020202020204" pitchFamily="34" charset="0"/>
              <a:buChar char="•"/>
            </a:pPr>
            <a:r>
              <a:rPr lang="en-AU" b="0" dirty="0"/>
              <a:t>Passed 10/0/8 with 1 comment from the China NB</a:t>
            </a:r>
          </a:p>
          <a:p>
            <a:pPr marL="182880" indent="-182880">
              <a:buFont typeface="Arial" panose="020B0604020202020204" pitchFamily="34" charset="0"/>
              <a:buChar char="•"/>
            </a:pPr>
            <a:r>
              <a:rPr lang="en-AU" b="0" dirty="0"/>
              <a:t>(Feb 2025) Comment response sent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652629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chemeClr val="accent2"/>
                </a:solidFill>
              </a:rPr>
              <a:t>submitted [date unclear]</a:t>
            </a:r>
          </a:p>
          <a:p>
            <a:pPr lvl="1"/>
            <a:r>
              <a:rPr lang="en-AU" dirty="0"/>
              <a:t>(Sept 2022) Plan is to submit to PSDO ASAP</a:t>
            </a:r>
          </a:p>
          <a:p>
            <a:pPr lvl="2"/>
            <a:r>
              <a:rPr lang="en-US" dirty="0"/>
              <a:t>(Dec 2022) A LS was sent specifying plan (N17929)</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marL="173038" indent="-173038">
              <a:buFont typeface="Arial" panose="020B0604020202020204" pitchFamily="34" charset="0"/>
              <a:buChar char="•"/>
            </a:pPr>
            <a:r>
              <a:rPr lang="en-AU" b="0" dirty="0"/>
              <a:t>Ballot closed 23 July 2024</a:t>
            </a:r>
          </a:p>
          <a:p>
            <a:pPr marL="173038" indent="-173038">
              <a:buFont typeface="Arial" panose="020B0604020202020204" pitchFamily="34" charset="0"/>
              <a:buChar char="•"/>
            </a:pPr>
            <a:r>
              <a:rPr lang="en-AU" b="0" dirty="0"/>
              <a:t>Passed 9/1/7 with 1 comment from the China NB</a:t>
            </a:r>
          </a:p>
          <a:p>
            <a:pPr marL="173038" indent="-173038">
              <a:buFont typeface="Arial" panose="020B0604020202020204" pitchFamily="34" charset="0"/>
              <a:buChar char="•"/>
            </a:pPr>
            <a:r>
              <a:rPr lang="en-AU" b="0" dirty="0"/>
              <a:t>Comment responses posted 6 Feb 2025 (N</a:t>
            </a:r>
            <a:r>
              <a:rPr lang="en-US" b="0" i="0" u="none" strike="noStrike" dirty="0">
                <a:solidFill>
                  <a:srgbClr val="000000"/>
                </a:solidFill>
                <a:effectLst/>
                <a:latin typeface="Helvetica" pitchFamily="2" charset="0"/>
              </a:rPr>
              <a:t>18423</a:t>
            </a:r>
            <a:r>
              <a:rPr lang="en-AU" b="0" dirty="0"/>
              <a:t>)</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The vote by P-members was 7-1-12, with the ballot closing on 8 August 2025 (N18586)</a:t>
            </a:r>
          </a:p>
          <a:p>
            <a:pPr marL="173038" indent="-173038">
              <a:buFont typeface="Arial" panose="020B0604020202020204" pitchFamily="34" charset="0"/>
              <a:buChar char="•"/>
            </a:pPr>
            <a:r>
              <a:rPr lang="en-AU" b="0" dirty="0"/>
              <a:t>China voted against, commenting about CCM* (and therefore AES) being mandatory and not negotiated</a:t>
            </a:r>
          </a:p>
          <a:p>
            <a:pPr marL="173038" indent="-173038">
              <a:buFont typeface="Arial" panose="020B0604020202020204" pitchFamily="34" charset="0"/>
              <a:buChar char="•"/>
            </a:pPr>
            <a:r>
              <a:rPr lang="en-AU" b="0" dirty="0"/>
              <a:t>Now published as </a:t>
            </a:r>
            <a:r>
              <a:rPr lang="en-US" b="0" dirty="0"/>
              <a:t>ISO/IEC/IEEE 8802-15-7:2025</a:t>
            </a:r>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8439480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rate, longer range optical camera communications</a:t>
            </a:r>
            <a:br>
              <a:rPr lang="en-AU" sz="2400" dirty="0">
                <a:solidFill>
                  <a:schemeClr val="accent6"/>
                </a:solidFill>
              </a:rPr>
            </a:br>
            <a:r>
              <a:rPr lang="en-AU" dirty="0">
                <a:solidFill>
                  <a:schemeClr val="accent6"/>
                </a:solidFill>
              </a:rPr>
              <a:t>IEEE 802.15.7a</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pPr lvl="1"/>
            <a:r>
              <a:rPr lang="en-AU" dirty="0"/>
              <a:t>(Jun 2024) D7 should have been sent</a:t>
            </a:r>
          </a:p>
          <a:p>
            <a:pPr lvl="1"/>
            <a:r>
              <a:rPr lang="en-AU" dirty="0"/>
              <a:t>(21 Jul 2025) Standard posted for information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27511148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524000"/>
            <a:ext cx="7772400" cy="4648200"/>
          </a:xfrm>
        </p:spPr>
        <p:txBody>
          <a:bodyPr/>
          <a:lstStyle/>
          <a:p>
            <a:r>
              <a:rPr lang="en-AU" dirty="0"/>
              <a:t> Drafts </a:t>
            </a:r>
            <a:r>
              <a:rPr lang="en-GB" dirty="0"/>
              <a:t>sent to SC 6</a:t>
            </a:r>
            <a:r>
              <a:rPr lang="en-AU" dirty="0"/>
              <a:t>: </a:t>
            </a:r>
            <a:r>
              <a:rPr lang="en-AU" dirty="0">
                <a:solidFill>
                  <a:srgbClr val="00B050"/>
                </a:solidFill>
              </a:rPr>
              <a:t>sent</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RevCom, should be published as IEEE 802.15.13-2023.</a:t>
            </a:r>
          </a:p>
          <a:p>
            <a:pPr lvl="1"/>
            <a:r>
              <a:rPr lang="en-GB" dirty="0">
                <a:latin typeface="Arial" panose="020B0604020202020204" pitchFamily="34" charset="0"/>
              </a:rPr>
              <a:t>(Sep 2024) Submitted for information (N18324)</a:t>
            </a:r>
            <a:endParaRPr lang="en-AU" dirty="0"/>
          </a:p>
          <a:p>
            <a:r>
              <a:rPr lang="en-US" dirty="0"/>
              <a:t>60-day</a:t>
            </a:r>
            <a:r>
              <a:rPr lang="en-AU" dirty="0"/>
              <a:t> pre-ballot: </a:t>
            </a:r>
            <a:r>
              <a:rPr lang="en-AU" dirty="0">
                <a:solidFill>
                  <a:srgbClr val="FF0000"/>
                </a:solidFill>
              </a:rPr>
              <a:t>cancelled</a:t>
            </a:r>
          </a:p>
          <a:p>
            <a:pPr marL="173038" indent="-173038">
              <a:buFont typeface="Arial" panose="020B0604020202020204" pitchFamily="34" charset="0"/>
              <a:buChar char="•"/>
            </a:pPr>
            <a:r>
              <a:rPr lang="en-AU" b="0" dirty="0"/>
              <a:t>IPR issues have been discovered that might halt progress, but this will be left to ISO processes.</a:t>
            </a:r>
          </a:p>
          <a:p>
            <a:pPr marL="173038" indent="-173038">
              <a:buFont typeface="Arial" panose="020B0604020202020204" pitchFamily="34" charset="0"/>
              <a:buChar char="•"/>
            </a:pPr>
            <a:r>
              <a:rPr lang="en-AU" b="0" dirty="0"/>
              <a:t>(21 July 2025) Ballot initiated</a:t>
            </a:r>
          </a:p>
          <a:p>
            <a:pPr marL="173038" indent="-173038">
              <a:buFont typeface="Arial" panose="020B0604020202020204" pitchFamily="34" charset="0"/>
              <a:buChar char="•"/>
            </a:pPr>
            <a:r>
              <a:rPr lang="en-AU" b="0" dirty="0"/>
              <a:t>(21 July 2025) Ballot cancelled</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9356556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A revision is in process and IEEE 802.15.6-2012 was inactivated on 30 March 2023</a:t>
            </a:r>
          </a:p>
          <a:p>
            <a:pPr>
              <a:buFont typeface="Arial" panose="020B0604020202020204" pitchFamily="34" charset="0"/>
              <a:buChar char="•"/>
            </a:pPr>
            <a:r>
              <a:rPr lang="en-AU" b="0" dirty="0"/>
              <a:t>IPR issues have been discovered that might halt progress, but this will be left to ISO processes to resolve.</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15567559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1 standard in the pipeline for adoption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5100781"/>
              </p:ext>
            </p:extLst>
          </p:nvPr>
        </p:nvGraphicFramePr>
        <p:xfrm>
          <a:off x="152399" y="1600200"/>
          <a:ext cx="8839199" cy="9448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317172">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0123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r>
                        <a:rPr lang="en-AU" sz="1600" dirty="0">
                          <a:latin typeface="+mj-lt"/>
                          <a:cs typeface="Arial" panose="020B0604020202020204" pitchFamily="34" charset="0"/>
                        </a:rPr>
                        <a:t>.19.1</a:t>
                      </a:r>
                    </a:p>
                  </a:txBody>
                  <a:tcPr marL="115147" marR="115147"/>
                </a:tc>
                <a:tc>
                  <a:txBody>
                    <a:bodyPr/>
                    <a:lstStyle/>
                    <a:p>
                      <a:pPr algn="ctr"/>
                      <a:r>
                        <a:rPr lang="en-AU" sz="1600" dirty="0">
                          <a:solidFill>
                            <a:schemeClr val="tx1"/>
                          </a:solidFill>
                          <a:latin typeface="+mj-lt"/>
                        </a:rPr>
                        <a:t>-2018</a:t>
                      </a:r>
                    </a:p>
                  </a:txBody>
                  <a:tcPr marL="115147" marR="115147"/>
                </a:tc>
                <a:tc>
                  <a:txBody>
                    <a:bodyPr/>
                    <a:lstStyle/>
                    <a:p>
                      <a:pPr algn="ctr"/>
                      <a:r>
                        <a:rPr lang="en-AU" sz="1600" dirty="0">
                          <a:solidFill>
                            <a:schemeClr val="tx1"/>
                          </a:solidFill>
                          <a:latin typeface="+mj-lt"/>
                        </a:rPr>
                        <a:t>6 Feb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b="0" dirty="0">
                          <a:solidFill>
                            <a:srgbClr val="FF0000"/>
                          </a:solidFill>
                          <a:latin typeface="+mn-lt"/>
                          <a:ea typeface="+mn-ea"/>
                          <a:cs typeface="+mn-cs"/>
                        </a:rPr>
                        <a:t>Cancelled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21 Jul 25</a:t>
                      </a: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66</a:t>
            </a:fld>
            <a:endParaRPr lang="en-US"/>
          </a:p>
        </p:txBody>
      </p:sp>
    </p:spTree>
    <p:extLst>
      <p:ext uri="{BB962C8B-B14F-4D97-AF65-F5344CB8AC3E}">
        <p14:creationId xmlns:p14="http://schemas.microsoft.com/office/powerpoint/2010/main" val="8068247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36142137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F17B5-D5D0-5675-F451-F2A79CEF7C9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9C0B061-BC88-26F1-0668-F637C08953E7}"/>
              </a:ext>
            </a:extLst>
          </p:cNvPr>
          <p:cNvSpPr>
            <a:spLocks noGrp="1"/>
          </p:cNvSpPr>
          <p:nvPr>
            <p:ph type="title"/>
          </p:nvPr>
        </p:nvSpPr>
        <p:spPr/>
        <p:txBody>
          <a:bodyPr/>
          <a:lstStyle/>
          <a:p>
            <a:r>
              <a:rPr lang="en-AU" sz="1600" dirty="0">
                <a:solidFill>
                  <a:schemeClr val="accent6"/>
                </a:solidFill>
              </a:rPr>
              <a:t>Wireless Network Coexistence Methods</a:t>
            </a:r>
            <a:br>
              <a:rPr lang="en-AU" dirty="0">
                <a:solidFill>
                  <a:schemeClr val="accent6"/>
                </a:solidFill>
              </a:rPr>
            </a:br>
            <a:r>
              <a:rPr lang="en-AU" dirty="0">
                <a:solidFill>
                  <a:schemeClr val="accent6"/>
                </a:solidFill>
              </a:rPr>
              <a:t>IEEE 802.19.1</a:t>
            </a:r>
            <a:br>
              <a:rPr lang="en-AU" dirty="0">
                <a:solidFill>
                  <a:schemeClr val="accent6"/>
                </a:solidFill>
              </a:rPr>
            </a:br>
            <a:endParaRPr lang="en-AU" dirty="0">
              <a:solidFill>
                <a:schemeClr val="accent6"/>
              </a:solidFill>
            </a:endParaRPr>
          </a:p>
        </p:txBody>
      </p:sp>
      <p:sp>
        <p:nvSpPr>
          <p:cNvPr id="10" name="Content Placeholder 9">
            <a:extLst>
              <a:ext uri="{FF2B5EF4-FFF2-40B4-BE49-F238E27FC236}">
                <a16:creationId xmlns:a16="http://schemas.microsoft.com/office/drawing/2014/main" id="{5546C24F-2EA0-7B9F-5CE0-446753654463}"/>
              </a:ext>
            </a:extLst>
          </p:cNvPr>
          <p:cNvSpPr>
            <a:spLocks noGrp="1"/>
          </p:cNvSpPr>
          <p:nvPr>
            <p:ph idx="1"/>
          </p:nvPr>
        </p:nvSpPr>
        <p:spPr/>
        <p:txBody>
          <a:bodyPr/>
          <a:lstStyle/>
          <a:p>
            <a:r>
              <a:rPr lang="en-AU" dirty="0"/>
              <a:t> Drafts </a:t>
            </a:r>
            <a:r>
              <a:rPr lang="en-GB" dirty="0"/>
              <a:t>sent to SC 6</a:t>
            </a:r>
            <a:r>
              <a:rPr lang="en-AU" dirty="0"/>
              <a:t>: </a:t>
            </a:r>
            <a:r>
              <a:rPr lang="en-AU" dirty="0">
                <a:solidFill>
                  <a:srgbClr val="00B050"/>
                </a:solidFill>
              </a:rPr>
              <a:t>sent</a:t>
            </a:r>
          </a:p>
          <a:p>
            <a:pPr lvl="1"/>
            <a:r>
              <a:rPr lang="en-GB" dirty="0">
                <a:latin typeface="Arial" panose="020B0604020202020204" pitchFamily="34" charset="0"/>
              </a:rPr>
              <a:t>(Jul 2024) LMSC decision taken to forward for information despite known negative </a:t>
            </a:r>
            <a:r>
              <a:rPr lang="en-GB" dirty="0" err="1">
                <a:latin typeface="Arial" panose="020B0604020202020204" pitchFamily="34" charset="0"/>
              </a:rPr>
              <a:t>LoA</a:t>
            </a:r>
            <a:endParaRPr lang="en-GB" dirty="0">
              <a:latin typeface="Arial" panose="020B0604020202020204" pitchFamily="34" charset="0"/>
            </a:endParaRPr>
          </a:p>
          <a:p>
            <a:pPr lvl="1"/>
            <a:r>
              <a:rPr lang="en-GB" dirty="0">
                <a:latin typeface="Arial" panose="020B0604020202020204" pitchFamily="34" charset="0"/>
              </a:rPr>
              <a:t>(Feb 2025) Submitted for information (N</a:t>
            </a:r>
            <a:r>
              <a:rPr lang="en-US" b="0" i="0" u="none" strike="noStrike" dirty="0">
                <a:solidFill>
                  <a:srgbClr val="000000"/>
                </a:solidFill>
                <a:effectLst/>
                <a:latin typeface="Helvetica" pitchFamily="2" charset="0"/>
              </a:rPr>
              <a:t>18426</a:t>
            </a:r>
            <a:r>
              <a:rPr lang="en-GB" dirty="0">
                <a:latin typeface="Arial" panose="020B0604020202020204" pitchFamily="34" charset="0"/>
              </a:rPr>
              <a:t>)</a:t>
            </a:r>
          </a:p>
          <a:p>
            <a:pPr lvl="1"/>
            <a:r>
              <a:rPr lang="en-GB" dirty="0">
                <a:latin typeface="Arial" panose="020B0604020202020204" pitchFamily="34" charset="0"/>
              </a:rPr>
              <a:t>(12 May 2025) Std. submitted for information</a:t>
            </a:r>
            <a:endParaRPr lang="en-AU" dirty="0"/>
          </a:p>
          <a:p>
            <a:r>
              <a:rPr lang="en-US" dirty="0"/>
              <a:t>60-day</a:t>
            </a:r>
            <a:r>
              <a:rPr lang="en-AU" dirty="0"/>
              <a:t> pre-ballot: </a:t>
            </a:r>
            <a:r>
              <a:rPr lang="en-AU" dirty="0">
                <a:solidFill>
                  <a:srgbClr val="FF0000"/>
                </a:solidFill>
              </a:rPr>
              <a:t>cancelled</a:t>
            </a:r>
          </a:p>
          <a:p>
            <a:pPr marL="173038" indent="-173038">
              <a:buFont typeface="Arial" panose="020B0604020202020204" pitchFamily="34" charset="0"/>
              <a:buChar char="•"/>
            </a:pPr>
            <a:r>
              <a:rPr lang="en-GB" b="0" dirty="0">
                <a:latin typeface="Arial" panose="020B0604020202020204" pitchFamily="34" charset="0"/>
              </a:rPr>
              <a:t>(21 July 2025) Ballot initiated</a:t>
            </a:r>
          </a:p>
          <a:p>
            <a:pPr marL="173038" indent="-173038">
              <a:buFont typeface="Arial" panose="020B0604020202020204" pitchFamily="34" charset="0"/>
              <a:buChar char="•"/>
            </a:pPr>
            <a:r>
              <a:rPr lang="en-GB" b="0" dirty="0">
                <a:latin typeface="Arial" panose="020B0604020202020204" pitchFamily="34" charset="0"/>
              </a:rPr>
              <a:t>(21 July 2025) Ballot cancelled due to IEEE </a:t>
            </a:r>
            <a:r>
              <a:rPr lang="en-GB" b="0" dirty="0" err="1">
                <a:latin typeface="Arial" panose="020B0604020202020204" pitchFamily="34" charset="0"/>
              </a:rPr>
              <a:t>LoA</a:t>
            </a:r>
            <a:endParaRPr lang="en-AU" b="0" dirty="0">
              <a:latin typeface="Arial" panose="020B0604020202020204" pitchFamily="34" charset="0"/>
            </a:endParaRPr>
          </a:p>
          <a:p>
            <a:r>
              <a:rPr lang="en-AU" dirty="0"/>
              <a:t>FDIS ballot: </a:t>
            </a:r>
            <a:r>
              <a:rPr lang="en-AU" dirty="0">
                <a:solidFill>
                  <a:schemeClr val="accent2"/>
                </a:solidFill>
              </a:rPr>
              <a:t>waiting</a:t>
            </a:r>
            <a:endParaRPr lang="en-AU" dirty="0"/>
          </a:p>
        </p:txBody>
      </p:sp>
      <p:sp>
        <p:nvSpPr>
          <p:cNvPr id="5" name="Footer Placeholder 4">
            <a:extLst>
              <a:ext uri="{FF2B5EF4-FFF2-40B4-BE49-F238E27FC236}">
                <a16:creationId xmlns:a16="http://schemas.microsoft.com/office/drawing/2014/main" id="{82F3B7F1-9E83-F220-B256-02571801C89F}"/>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a:extLst>
              <a:ext uri="{FF2B5EF4-FFF2-40B4-BE49-F238E27FC236}">
                <a16:creationId xmlns:a16="http://schemas.microsoft.com/office/drawing/2014/main" id="{3398F9EE-3B62-F2FB-0F92-8D029DCF0292}"/>
              </a:ext>
            </a:extLst>
          </p:cNvPr>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5226100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BE338-3549-3C50-D02A-3A8D321CEF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B24940-080C-1189-3F93-5E33F781E568}"/>
              </a:ext>
            </a:extLst>
          </p:cNvPr>
          <p:cNvSpPr>
            <a:spLocks noGrp="1"/>
          </p:cNvSpPr>
          <p:nvPr>
            <p:ph type="title"/>
          </p:nvPr>
        </p:nvSpPr>
        <p:spPr/>
        <p:txBody>
          <a:bodyPr/>
          <a:lstStyle/>
          <a:p>
            <a:r>
              <a:rPr lang="en-AU" dirty="0"/>
              <a:t>Update to processes for interaction with ISO/IEC JTC 1/SC 6</a:t>
            </a:r>
          </a:p>
        </p:txBody>
      </p:sp>
      <p:sp>
        <p:nvSpPr>
          <p:cNvPr id="3" name="Content Placeholder 2">
            <a:extLst>
              <a:ext uri="{FF2B5EF4-FFF2-40B4-BE49-F238E27FC236}">
                <a16:creationId xmlns:a16="http://schemas.microsoft.com/office/drawing/2014/main" id="{C68E2B67-4142-226C-8333-B3764854EE11}"/>
              </a:ext>
            </a:extLst>
          </p:cNvPr>
          <p:cNvSpPr>
            <a:spLocks noGrp="1"/>
          </p:cNvSpPr>
          <p:nvPr>
            <p:ph idx="1"/>
          </p:nvPr>
        </p:nvSpPr>
        <p:spPr/>
        <p:txBody>
          <a:bodyPr/>
          <a:lstStyle/>
          <a:p>
            <a:r>
              <a:rPr lang="en-AU" dirty="0"/>
              <a:t>IEEE SA Staff have been working on an update to </a:t>
            </a:r>
            <a:r>
              <a:rPr lang="en-AU" dirty="0">
                <a:hlinkClick r:id="rId2"/>
              </a:rPr>
              <a:t>11-15/1287r02</a:t>
            </a:r>
            <a:endParaRPr lang="en-AU" dirty="0"/>
          </a:p>
          <a:p>
            <a:pPr>
              <a:buFont typeface="Arial" panose="020B0604020202020204" pitchFamily="34" charset="0"/>
              <a:buChar char="•"/>
            </a:pPr>
            <a:r>
              <a:rPr lang="en-AU" b="0" dirty="0"/>
              <a:t>Clean up imprecise or dated language (</a:t>
            </a:r>
            <a:r>
              <a:rPr lang="en-AU" b="0" i="1" dirty="0"/>
              <a:t>e.g.</a:t>
            </a:r>
            <a:r>
              <a:rPr lang="en-AU" b="0" dirty="0"/>
              <a:t>, ratification vs. adoption, EC vs. LMSC)</a:t>
            </a:r>
          </a:p>
          <a:p>
            <a:pPr>
              <a:buFont typeface="Arial" panose="020B0604020202020204" pitchFamily="34" charset="0"/>
              <a:buChar char="•"/>
            </a:pPr>
            <a:r>
              <a:rPr lang="en-AU" b="0" dirty="0"/>
              <a:t>Points to IEEE SA Standards Board Operations Manual, subclause 6.1.3.4 for informational submission procedures</a:t>
            </a:r>
          </a:p>
          <a:p>
            <a:pPr>
              <a:buFont typeface="Arial" panose="020B0604020202020204" pitchFamily="34" charset="0"/>
              <a:buChar char="•"/>
            </a:pPr>
            <a:r>
              <a:rPr lang="en-AU" b="0" dirty="0"/>
              <a:t>Submission for information is also clarified</a:t>
            </a:r>
          </a:p>
          <a:p>
            <a:pPr>
              <a:buFont typeface="Arial" panose="020B0604020202020204" pitchFamily="34" charset="0"/>
              <a:buChar char="•"/>
            </a:pPr>
            <a:r>
              <a:rPr lang="en-AU" b="0" dirty="0"/>
              <a:t>Sample motions for submission for information, adoption, and responding to ballot comments have also been revised</a:t>
            </a:r>
          </a:p>
          <a:p>
            <a:pPr marL="0" indent="0"/>
            <a:r>
              <a:rPr lang="en-AU" b="0" dirty="0"/>
              <a:t>A draft version of the update can be found as </a:t>
            </a:r>
            <a:r>
              <a:rPr lang="en-AU" b="0" dirty="0">
                <a:hlinkClick r:id="rId3"/>
              </a:rPr>
              <a:t>ec-25/0108r01</a:t>
            </a:r>
            <a:r>
              <a:rPr lang="en-AU" b="0" dirty="0"/>
              <a:t>.</a:t>
            </a:r>
          </a:p>
        </p:txBody>
      </p:sp>
      <p:sp>
        <p:nvSpPr>
          <p:cNvPr id="4" name="Footer Placeholder 3">
            <a:extLst>
              <a:ext uri="{FF2B5EF4-FFF2-40B4-BE49-F238E27FC236}">
                <a16:creationId xmlns:a16="http://schemas.microsoft.com/office/drawing/2014/main" id="{B1260AFD-8463-53E0-47FF-3600F467CEA6}"/>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D5EB1122-C1E6-789D-5709-C53E87A09E7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4066973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D3141-66D1-BDFA-AF64-00CD92330D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8F6094-E921-5AAD-636B-B6E746CD4942}"/>
              </a:ext>
            </a:extLst>
          </p:cNvPr>
          <p:cNvSpPr>
            <a:spLocks noGrp="1"/>
          </p:cNvSpPr>
          <p:nvPr>
            <p:ph type="title"/>
          </p:nvPr>
        </p:nvSpPr>
        <p:spPr/>
        <p:txBody>
          <a:bodyPr/>
          <a:lstStyle/>
          <a:p>
            <a:r>
              <a:rPr lang="en-AU" dirty="0"/>
              <a:t>Letter to the IEEE SA President</a:t>
            </a:r>
          </a:p>
        </p:txBody>
      </p:sp>
      <p:sp>
        <p:nvSpPr>
          <p:cNvPr id="3" name="Content Placeholder 2">
            <a:extLst>
              <a:ext uri="{FF2B5EF4-FFF2-40B4-BE49-F238E27FC236}">
                <a16:creationId xmlns:a16="http://schemas.microsoft.com/office/drawing/2014/main" id="{B7752CE9-97F6-EAD9-6C55-B272AE50413D}"/>
              </a:ext>
            </a:extLst>
          </p:cNvPr>
          <p:cNvSpPr>
            <a:spLocks noGrp="1"/>
          </p:cNvSpPr>
          <p:nvPr>
            <p:ph idx="1"/>
          </p:nvPr>
        </p:nvSpPr>
        <p:spPr>
          <a:xfrm>
            <a:off x="685800" y="1371600"/>
            <a:ext cx="7772400" cy="4114800"/>
          </a:xfrm>
        </p:spPr>
        <p:txBody>
          <a:bodyPr/>
          <a:lstStyle/>
          <a:p>
            <a:r>
              <a:rPr lang="en-AU" b="0" dirty="0"/>
              <a:t>During the January 2025 JTC1 SC meeting, we discussed sending a letter from the LMSC Chair to the IEEE SA President to gather insights into what IEEE SA is doing to help solve the IPR impasse that is holding up JTC 1/SC 6 adoption of several IEEE 802 standards.</a:t>
            </a:r>
          </a:p>
          <a:p>
            <a:r>
              <a:rPr lang="en-AU" b="0" dirty="0"/>
              <a:t>A group of consisting of James Gilb, Phil Beecher, Joseph Levy, Guido </a:t>
            </a:r>
            <a:r>
              <a:rPr lang="en-AU" b="0" dirty="0" err="1"/>
              <a:t>Hiertz</a:t>
            </a:r>
            <a:r>
              <a:rPr lang="en-AU" b="0" dirty="0"/>
              <a:t>, and Peter Yee worked up an initial draft which was then further edited by LMSC contributions prior to the February IEEE 802 LMSC call. The main points are to:</a:t>
            </a:r>
          </a:p>
          <a:p>
            <a:pPr>
              <a:buFont typeface="Arial" panose="020B0604020202020204" pitchFamily="34" charset="0"/>
              <a:buChar char="•"/>
            </a:pPr>
            <a:r>
              <a:rPr lang="en-AU" b="0" dirty="0"/>
              <a:t>Make him aware of the importance of ISO/IEC adoption of IEEE 802 standards.</a:t>
            </a:r>
          </a:p>
          <a:p>
            <a:pPr>
              <a:buFont typeface="Arial" panose="020B0604020202020204" pitchFamily="34" charset="0"/>
              <a:buChar char="•"/>
            </a:pPr>
            <a:r>
              <a:rPr lang="en-AU" b="0" dirty="0"/>
              <a:t>Request a closer cooperation between IEEE 802 LMSC, IEEE SA Board of Governors (BOG), and IEEE SA staff to resolve these issues</a:t>
            </a:r>
          </a:p>
          <a:p>
            <a:pPr>
              <a:buFont typeface="Arial" panose="020B0604020202020204" pitchFamily="34" charset="0"/>
              <a:buChar char="•"/>
            </a:pPr>
            <a:r>
              <a:rPr lang="en-AU" b="0" dirty="0"/>
              <a:t>To encourage a continuous exchange of information between IEEE 802 participants and the IEEE SA BOG regarding this issue.</a:t>
            </a:r>
            <a:endParaRPr lang="en-AU" dirty="0"/>
          </a:p>
        </p:txBody>
      </p:sp>
      <p:sp>
        <p:nvSpPr>
          <p:cNvPr id="4" name="Footer Placeholder 3">
            <a:extLst>
              <a:ext uri="{FF2B5EF4-FFF2-40B4-BE49-F238E27FC236}">
                <a16:creationId xmlns:a16="http://schemas.microsoft.com/office/drawing/2014/main" id="{D42D8861-7719-2374-D71F-815B45B7BDB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35BC53C0-2A4D-F780-DF11-F0CE2E7D02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4496110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CC044-8FFB-7C51-1FCA-D43C210E85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F363C0-AEE0-DFA9-2FF5-73C492324BD7}"/>
              </a:ext>
            </a:extLst>
          </p:cNvPr>
          <p:cNvSpPr>
            <a:spLocks noGrp="1"/>
          </p:cNvSpPr>
          <p:nvPr>
            <p:ph type="title"/>
          </p:nvPr>
        </p:nvSpPr>
        <p:spPr/>
        <p:txBody>
          <a:bodyPr/>
          <a:lstStyle/>
          <a:p>
            <a:r>
              <a:rPr lang="en-AU" dirty="0"/>
              <a:t>Letter to the IEEE SA President, continued</a:t>
            </a:r>
          </a:p>
        </p:txBody>
      </p:sp>
      <p:sp>
        <p:nvSpPr>
          <p:cNvPr id="3" name="Content Placeholder 2">
            <a:extLst>
              <a:ext uri="{FF2B5EF4-FFF2-40B4-BE49-F238E27FC236}">
                <a16:creationId xmlns:a16="http://schemas.microsoft.com/office/drawing/2014/main" id="{B56832A5-1989-0042-81EC-4F77F26BCC8B}"/>
              </a:ext>
            </a:extLst>
          </p:cNvPr>
          <p:cNvSpPr>
            <a:spLocks noGrp="1"/>
          </p:cNvSpPr>
          <p:nvPr>
            <p:ph idx="1"/>
          </p:nvPr>
        </p:nvSpPr>
        <p:spPr>
          <a:xfrm>
            <a:off x="685800" y="1371600"/>
            <a:ext cx="7772400" cy="4114800"/>
          </a:xfrm>
        </p:spPr>
        <p:txBody>
          <a:bodyPr/>
          <a:lstStyle/>
          <a:p>
            <a:r>
              <a:rPr lang="en-AU" b="0" dirty="0"/>
              <a:t>That letter is now held in the private area of the LMSC document server.</a:t>
            </a:r>
          </a:p>
          <a:p>
            <a:r>
              <a:rPr lang="en-AU" b="0" dirty="0"/>
              <a:t>The letter has been sent to the IEEE SA President. It is understood that they are working on it, although it’s not clear in what manner they are working on it and when a response may be expected.</a:t>
            </a:r>
          </a:p>
          <a:p>
            <a:r>
              <a:rPr lang="en-AU" b="0" dirty="0"/>
              <a:t>Something of a non-response was received my the IEEE 802 LMSC Chair. He will attempt to elicit an actual response to the topics raised in the letter.</a:t>
            </a:r>
          </a:p>
        </p:txBody>
      </p:sp>
      <p:sp>
        <p:nvSpPr>
          <p:cNvPr id="4" name="Footer Placeholder 3">
            <a:extLst>
              <a:ext uri="{FF2B5EF4-FFF2-40B4-BE49-F238E27FC236}">
                <a16:creationId xmlns:a16="http://schemas.microsoft.com/office/drawing/2014/main" id="{630729C6-F148-8420-701D-E67EE7984889}"/>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CCC7AC8-E305-C0CF-5406-C711F12AE14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10294068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D9150-BC35-2277-0538-6C611C64B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85D508-1298-D2D7-012D-CFD4393C7E44}"/>
              </a:ext>
            </a:extLst>
          </p:cNvPr>
          <p:cNvSpPr>
            <a:spLocks noGrp="1"/>
          </p:cNvSpPr>
          <p:nvPr>
            <p:ph type="title"/>
          </p:nvPr>
        </p:nvSpPr>
        <p:spPr/>
        <p:txBody>
          <a:bodyPr/>
          <a:lstStyle/>
          <a:p>
            <a:r>
              <a:rPr lang="en-AU" dirty="0"/>
              <a:t>Upcoming JTC 1/SC 6/WG 1 Meeting</a:t>
            </a:r>
          </a:p>
        </p:txBody>
      </p:sp>
      <p:sp>
        <p:nvSpPr>
          <p:cNvPr id="3" name="Content Placeholder 2">
            <a:extLst>
              <a:ext uri="{FF2B5EF4-FFF2-40B4-BE49-F238E27FC236}">
                <a16:creationId xmlns:a16="http://schemas.microsoft.com/office/drawing/2014/main" id="{68B3EDF6-6D6E-F463-B8BF-8FB51151A621}"/>
              </a:ext>
            </a:extLst>
          </p:cNvPr>
          <p:cNvSpPr>
            <a:spLocks noGrp="1"/>
          </p:cNvSpPr>
          <p:nvPr>
            <p:ph idx="1"/>
          </p:nvPr>
        </p:nvSpPr>
        <p:spPr>
          <a:xfrm>
            <a:off x="685800" y="1371600"/>
            <a:ext cx="7772400" cy="4114800"/>
          </a:xfrm>
        </p:spPr>
        <p:txBody>
          <a:bodyPr/>
          <a:lstStyle/>
          <a:p>
            <a:r>
              <a:rPr lang="en-AU" dirty="0"/>
              <a:t>JTC 1/SC 6/WG 1 will hold a meeting (along with WG 7) in Beijing, CN</a:t>
            </a:r>
          </a:p>
          <a:p>
            <a:pPr>
              <a:buFont typeface="Arial" panose="020B0604020202020204" pitchFamily="34" charset="0"/>
              <a:buChar char="•"/>
            </a:pPr>
            <a:r>
              <a:rPr lang="en-AU" sz="1600" b="0" dirty="0"/>
              <a:t>The meeting runs 28-31 October 2025</a:t>
            </a:r>
          </a:p>
          <a:p>
            <a:pPr>
              <a:buFont typeface="Arial" panose="020B0604020202020204" pitchFamily="34" charset="0"/>
              <a:buChar char="•"/>
            </a:pPr>
            <a:r>
              <a:rPr lang="en-AU" sz="1600" b="0" dirty="0"/>
              <a:t>It will be hosted at an H3C Technologies facility in the northeast of the city</a:t>
            </a:r>
          </a:p>
          <a:p>
            <a:pPr>
              <a:buFont typeface="Arial" panose="020B0604020202020204" pitchFamily="34" charset="0"/>
              <a:buChar char="•"/>
            </a:pPr>
            <a:r>
              <a:rPr lang="en-AU" sz="1600" b="0" dirty="0"/>
              <a:t>Registration closes 14 October 2025</a:t>
            </a:r>
          </a:p>
          <a:p>
            <a:pPr>
              <a:buFont typeface="Arial" panose="020B0604020202020204" pitchFamily="34" charset="0"/>
              <a:buChar char="•"/>
            </a:pPr>
            <a:r>
              <a:rPr lang="en-AU" sz="1600" b="0" dirty="0"/>
              <a:t>Logistics details are found in 1N515</a:t>
            </a:r>
          </a:p>
          <a:p>
            <a:pPr>
              <a:buFont typeface="Arial" panose="020B0604020202020204" pitchFamily="34" charset="0"/>
              <a:buChar char="•"/>
            </a:pPr>
            <a:r>
              <a:rPr lang="en-AU" sz="1600" b="0" dirty="0"/>
              <a:t>Topics include</a:t>
            </a:r>
          </a:p>
          <a:p>
            <a:pPr lvl="2">
              <a:buFont typeface="Arial" panose="020B0604020202020204" pitchFamily="34" charset="0"/>
              <a:buChar char="•"/>
            </a:pPr>
            <a:r>
              <a:rPr lang="en-US" dirty="0"/>
              <a:t>PWI 26025 on Protecting Communication and Networks from</a:t>
            </a:r>
            <a:br>
              <a:rPr lang="en-US" dirty="0"/>
            </a:br>
            <a:r>
              <a:rPr lang="en-US" dirty="0"/>
              <a:t>Stealth Attacks: Problem Statement and Standardization Plan</a:t>
            </a:r>
          </a:p>
          <a:p>
            <a:pPr lvl="2">
              <a:buFont typeface="Arial" panose="020B0604020202020204" pitchFamily="34" charset="0"/>
              <a:buChar char="•"/>
            </a:pPr>
            <a:r>
              <a:rPr lang="en-US" dirty="0"/>
              <a:t>PWI 26028 on Wireless In-order Transmission Specification for</a:t>
            </a:r>
            <a:br>
              <a:rPr lang="en-US" dirty="0"/>
            </a:br>
            <a:r>
              <a:rPr lang="en-US" dirty="0"/>
              <a:t>Immobile Edge Devices</a:t>
            </a:r>
          </a:p>
          <a:p>
            <a:pPr lvl="2">
              <a:buFont typeface="Arial" panose="020B0604020202020204" pitchFamily="34" charset="0"/>
              <a:buChar char="•"/>
            </a:pPr>
            <a:r>
              <a:rPr lang="en-US" dirty="0"/>
              <a:t>PWI 24979 on High-precision Time Synchronization Protocol</a:t>
            </a:r>
            <a:br>
              <a:rPr lang="en-US" dirty="0"/>
            </a:br>
            <a:r>
              <a:rPr lang="en-US" dirty="0"/>
              <a:t>for </a:t>
            </a:r>
            <a:r>
              <a:rPr lang="en-US" dirty="0" err="1"/>
              <a:t>Fibre</a:t>
            </a:r>
            <a:r>
              <a:rPr lang="en-US" dirty="0"/>
              <a:t> Channel Network</a:t>
            </a:r>
          </a:p>
          <a:p>
            <a:pPr lvl="2">
              <a:buFont typeface="Arial" panose="020B0604020202020204" pitchFamily="34" charset="0"/>
              <a:buChar char="•"/>
            </a:pPr>
            <a:r>
              <a:rPr lang="en-US" dirty="0"/>
              <a:t>PWI 25506 on Communication Security Requirement for</a:t>
            </a:r>
            <a:br>
              <a:rPr lang="en-US" dirty="0"/>
            </a:br>
            <a:r>
              <a:rPr lang="en-US" dirty="0"/>
              <a:t>Drone Formation Flight Show</a:t>
            </a:r>
          </a:p>
          <a:p>
            <a:pPr lvl="2">
              <a:buFont typeface="Arial" panose="020B0604020202020204" pitchFamily="34" charset="0"/>
              <a:buChar char="•"/>
            </a:pPr>
            <a:r>
              <a:rPr lang="en-US" dirty="0"/>
              <a:t>PWI 25512 on SGSD Smart Grid Stealth Defense Problem Statement and</a:t>
            </a:r>
            <a:br>
              <a:rPr lang="en-US" dirty="0"/>
            </a:br>
            <a:r>
              <a:rPr lang="en-US" dirty="0"/>
              <a:t>Standardization Plan</a:t>
            </a:r>
            <a:endParaRPr lang="en-AU" b="0" dirty="0"/>
          </a:p>
          <a:p>
            <a:endParaRPr lang="en-AU" b="0" dirty="0"/>
          </a:p>
        </p:txBody>
      </p:sp>
      <p:sp>
        <p:nvSpPr>
          <p:cNvPr id="4" name="Footer Placeholder 3">
            <a:extLst>
              <a:ext uri="{FF2B5EF4-FFF2-40B4-BE49-F238E27FC236}">
                <a16:creationId xmlns:a16="http://schemas.microsoft.com/office/drawing/2014/main" id="{AB593D95-D064-8FF0-EF3A-C523D59C629E}"/>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A9FA22F-4678-CD53-952B-87DFE83657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29784105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will hold a plenary meeting in April 2026 in </a:t>
            </a:r>
            <a:br>
              <a:rPr lang="en-AU" dirty="0"/>
            </a:br>
            <a:r>
              <a:rPr lang="en-AU" dirty="0"/>
              <a:t>Seoul</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13-17 April 2026</a:t>
            </a:r>
          </a:p>
          <a:p>
            <a:r>
              <a:rPr lang="en-AU" dirty="0"/>
              <a:t>Location</a:t>
            </a:r>
          </a:p>
          <a:p>
            <a:pPr lvl="1"/>
            <a:r>
              <a:rPr lang="en-AU" dirty="0"/>
              <a:t>TBD, Seoul, KR</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TBD: WG 1 calling notice</a:t>
            </a:r>
          </a:p>
          <a:p>
            <a:pPr lvl="1"/>
            <a:r>
              <a:rPr lang="en-AU" sz="1800" kern="0" dirty="0"/>
              <a:t>TBD: Proposals for new WG1 agenda items / Proposals for the addition of new WG1 work item proposals</a:t>
            </a:r>
          </a:p>
          <a:p>
            <a:pPr lvl="1"/>
            <a:r>
              <a:rPr lang="en-AU" sz="1800" kern="0" dirty="0"/>
              <a:t>TBD: Contributions on existing WG1 agenda items and submitted documents</a:t>
            </a:r>
          </a:p>
          <a:p>
            <a:pPr lvl="1"/>
            <a:r>
              <a:rPr lang="en-AU" sz="1800" kern="0" dirty="0"/>
              <a:t>TBD: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31938815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209E8-56CD-75CD-E770-FE249DCF38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17298-0276-3FDA-47EA-91DAFB515D16}"/>
              </a:ext>
            </a:extLst>
          </p:cNvPr>
          <p:cNvSpPr>
            <a:spLocks noGrp="1"/>
          </p:cNvSpPr>
          <p:nvPr>
            <p:ph type="title"/>
          </p:nvPr>
        </p:nvSpPr>
        <p:spPr/>
        <p:txBody>
          <a:bodyPr/>
          <a:lstStyle/>
          <a:p>
            <a:r>
              <a:rPr lang="en-AU" dirty="0"/>
              <a:t>The JTC1 SC chair will develop a liaison report for the SC 6 plenary meeting in April 2026</a:t>
            </a:r>
          </a:p>
        </p:txBody>
      </p:sp>
      <p:sp>
        <p:nvSpPr>
          <p:cNvPr id="3" name="Content Placeholder 2">
            <a:extLst>
              <a:ext uri="{FF2B5EF4-FFF2-40B4-BE49-F238E27FC236}">
                <a16:creationId xmlns:a16="http://schemas.microsoft.com/office/drawing/2014/main" id="{4D557F1D-0C9B-5B8B-4A86-0E82851D3B84}"/>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will do so again</a:t>
            </a:r>
          </a:p>
        </p:txBody>
      </p:sp>
      <p:sp>
        <p:nvSpPr>
          <p:cNvPr id="4" name="Footer Placeholder 3">
            <a:extLst>
              <a:ext uri="{FF2B5EF4-FFF2-40B4-BE49-F238E27FC236}">
                <a16:creationId xmlns:a16="http://schemas.microsoft.com/office/drawing/2014/main" id="{C26687A2-A897-C652-E4F5-F1FF1E5EB4B7}"/>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FDD52D4E-CC11-353C-868D-9E8F42A2420E}"/>
              </a:ext>
            </a:extLst>
          </p:cNvPr>
          <p:cNvSpPr>
            <a:spLocks noGrp="1"/>
          </p:cNvSpPr>
          <p:nvPr>
            <p:ph type="sldNum" sz="quarter" idx="11"/>
          </p:nvPr>
        </p:nvSpPr>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5677454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5E520-6058-E715-8E4D-9E1C9712D51A}"/>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0ACC048-5706-7427-91C1-65A4FFD64E1C}"/>
              </a:ext>
            </a:extLst>
          </p:cNvPr>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a:extLst>
              <a:ext uri="{FF2B5EF4-FFF2-40B4-BE49-F238E27FC236}">
                <a16:creationId xmlns:a16="http://schemas.microsoft.com/office/drawing/2014/main" id="{26496936-02B3-4B3A-8AAA-78B1821FA26B}"/>
              </a:ext>
            </a:extLst>
          </p:cNvPr>
          <p:cNvSpPr>
            <a:spLocks noGrp="1"/>
          </p:cNvSpPr>
          <p:nvPr>
            <p:ph idx="1"/>
          </p:nvPr>
        </p:nvSpPr>
        <p:spPr/>
        <p:txBody>
          <a:bodyPr/>
          <a:lstStyle/>
          <a:p>
            <a:pPr lvl="1"/>
            <a:r>
              <a:rPr lang="en-AU" dirty="0"/>
              <a:t>Note, however: </a:t>
            </a:r>
            <a:r>
              <a:rPr lang="en-AU" dirty="0">
                <a:hlinkClick r:id="rId2"/>
              </a:rPr>
              <a:t>https://standards.ieee.org/about/policies/opman/sect7/</a:t>
            </a:r>
            <a:endParaRPr lang="en-AU" dirty="0"/>
          </a:p>
          <a:p>
            <a:pPr lvl="2"/>
            <a:r>
              <a:rPr lang="en-US" dirty="0">
                <a:solidFill>
                  <a:srgbClr val="000000"/>
                </a:solidFill>
                <a:latin typeface="Aptos" panose="020B0004020202020204" pitchFamily="34" charset="0"/>
              </a:rPr>
              <a:t>I</a:t>
            </a:r>
            <a:r>
              <a:rPr lang="en-US" b="0" i="0" u="none" strike="noStrike" dirty="0">
                <a:solidFill>
                  <a:srgbClr val="000000"/>
                </a:solidFill>
                <a:effectLst/>
                <a:latin typeface="Aptos" panose="020B0004020202020204" pitchFamily="34" charset="0"/>
              </a:rPr>
              <a:t>n accordance with the IEEE SA Standards Board Operations Manual, anyone appointed as an expert to WG 1 and WG 7, is appointed as a Standards Committee External Liaison coordinator and must comply with subclause 7.1.6, Responsibilities of a Standards Committee External Liaison coordinator.</a:t>
            </a:r>
            <a:endParaRPr lang="en-AU" dirty="0"/>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a:extLst>
              <a:ext uri="{FF2B5EF4-FFF2-40B4-BE49-F238E27FC236}">
                <a16:creationId xmlns:a16="http://schemas.microsoft.com/office/drawing/2014/main" id="{2870FF0B-D323-0B88-723C-4BCAF6246FDF}"/>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188C035-FB07-BC12-90BC-822D6A2F7C76}"/>
              </a:ext>
            </a:extLst>
          </p:cNvPr>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0395705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will adjourn 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September 2025, adjourns</a:t>
            </a:r>
          </a:p>
          <a:p>
            <a:pPr lvl="2"/>
            <a:r>
              <a:rPr lang="en-AU" dirty="0"/>
              <a:t>By consent</a:t>
            </a:r>
            <a:endParaRPr lang="en-US" dirty="0"/>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33233178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 </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317650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dirty="0"/>
              <a:t>Peter Yee, NSA-CSD</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2852344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7100453" y="6523038"/>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85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89</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dirty="0"/>
              <a:t>Peter Yee, NSA-CSD</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90</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94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1084854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95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26187771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802.11af-2013 </a:t>
            </a:r>
            <a:r>
              <a:rPr lang="en-GB" dirty="0"/>
              <a:t>has been published</a:t>
            </a:r>
            <a:endParaRPr lang="en-AU" dirty="0">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29846</Words>
  <Application>Microsoft Macintosh PowerPoint</Application>
  <PresentationFormat>On-screen Show (4:3)</PresentationFormat>
  <Paragraphs>3928</Paragraphs>
  <Slides>275</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275</vt:i4>
      </vt:variant>
    </vt:vector>
  </HeadingPairs>
  <TitlesOfParts>
    <vt:vector size="283" baseType="lpstr">
      <vt:lpstr>Aptos</vt:lpstr>
      <vt:lpstr>Arial</vt:lpstr>
      <vt:lpstr>Calibri</vt:lpstr>
      <vt:lpstr>Helvetica</vt:lpstr>
      <vt:lpstr>Times New Roman</vt:lpstr>
      <vt:lpstr>Wingdings</vt:lpstr>
      <vt:lpstr>802-11-Submission</vt:lpstr>
      <vt:lpstr>Acrobat Document</vt:lpstr>
      <vt:lpstr>IEEE 802 JTC1 Standing Committee September 2025 agenda (mixed mode)</vt:lpstr>
      <vt:lpstr>This document will be used to provide information for IEEE 802 JTC1 SC meetings in September 2025</vt:lpstr>
      <vt:lpstr>Registration is not required for any IEEE 802 JTC1 SC meeting</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16 September 2025 in the PM2 slot in Waikoloa, US</vt:lpstr>
      <vt:lpstr>The IEEE 802 JTC1 SC regular meeting has a high-level list of agenda items to be considered</vt:lpstr>
      <vt:lpstr>The IEEE 802 JTC1 SC will consider approving its agenda</vt:lpstr>
      <vt:lpstr>The IEEE 802 JTC1 SC will consider approval of the minutes of its July 2025 meeting</vt:lpstr>
      <vt:lpstr>The goals of the IEEE 802 JTC1 SC were reaffirmed by the IEEE 802 LMSC in July 2025</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111 standards through the PSDO adoption process, with 29 in-process</vt:lpstr>
      <vt:lpstr>IEEE 802.1 WG has sent 58 standards completely through the PSDO adoption process</vt:lpstr>
      <vt:lpstr>IEEE 802.1 WG has sent 58 standards completely through the PSDO adoption process</vt:lpstr>
      <vt:lpstr>IEEE 802.1 WG has sent 58 standards completely through the PSDO adoption process</vt:lpstr>
      <vt:lpstr>IEEE 802.1 WG has sent 58 standards completely through the PSDO adoption process</vt:lpstr>
      <vt:lpstr>IEEE 802.1 WG has sent 58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5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10 standards in the pipeline for adoption under the PSDO</vt:lpstr>
      <vt:lpstr>IEEE 802.1 WG has a number of regular participants in IEEE 802 JTC1 SC activities</vt:lpstr>
      <vt:lpstr>Systematic review of ISO versions of IEEE 802.1 standards</vt:lpstr>
      <vt:lpstr>Quality of Service Provision by Network Systems IEEE 802.1DC</vt:lpstr>
      <vt:lpstr>Hot Standby IEEE 802.1ASdm</vt:lpstr>
      <vt:lpstr>Timing and Synchronization for Time-Sensitive Applications: YANG Data Model IEEE 802.1ASdn</vt:lpstr>
      <vt:lpstr>Configuration Enhancements for Time-Sensitive Networking IEEE 802.1Qdj</vt:lpstr>
      <vt:lpstr>YANG Data Models for the Credit-Based Shaper  IEEE 802.1Qdx</vt:lpstr>
      <vt:lpstr>YANG for the Multiple Spanning Tree Protocol  IEEE 802.1Qdy</vt:lpstr>
      <vt:lpstr>Overview and Architecture IEEE 802-REVc</vt:lpstr>
      <vt:lpstr>TSN Profile for Automotive IEEE 802.1DG</vt:lpstr>
      <vt:lpstr>Link Aggregation Amendment 1: YANG for Link Aggregation IEEE 802.1AXdz</vt:lpstr>
      <vt:lpstr>Timing and Synchronization for Time-Sensitive Applications IEEE 802.1AS-Rev</vt:lpstr>
      <vt:lpstr>IEEE 802.3 has 1 standard in the pipeline for adoption under the PSDO process and 7 awaiting submission</vt:lpstr>
      <vt:lpstr>IEEE 802.3 WG has a number of regular participants in IEEE 802 JTC1 SC activities</vt:lpstr>
      <vt:lpstr>IEEE 802.3-REV</vt:lpstr>
      <vt:lpstr>IEEE 802.11 has no standards in the pipeline for adoption under the PSDO</vt:lpstr>
      <vt:lpstr>IEEE 802.11 WG has a number of regular participants in IEEE 802 JTC1 SC activities</vt:lpstr>
      <vt:lpstr>IEEE 802.15 WG has 6 standards in the pipeline for adoption under the PSDO</vt:lpstr>
      <vt:lpstr>IEEE 802.15 WG has a number of regular participants in IEEE 802 JTC1 SC activities</vt:lpstr>
      <vt:lpstr>Low-rate wireless networks  IEEE 802.15.4-2024</vt:lpstr>
      <vt:lpstr>High data rate wireless multi-media networks IEEE 802.15.3-2023</vt:lpstr>
      <vt:lpstr>Short-range optical wireless communications  IEEE 802.15.7-2018 </vt:lpstr>
      <vt:lpstr>Higher rate, longer range optical camera communications IEEE 802.15.7a </vt:lpstr>
      <vt:lpstr>Multi Gigabit/sec Optical Wireless Communication IEEE 802.15.13 </vt:lpstr>
      <vt:lpstr>Body Area Networking There is no need to submit IEEE 802.15.6-2012 for ratification as ISO/IEC/IEEE standard</vt:lpstr>
      <vt:lpstr>IEEE 802.19 WG has 1 standard in the pipeline for adoption under the PSDO</vt:lpstr>
      <vt:lpstr>IEEE 802.19 WG has had a number of regular participants in IEEE 802 JTC1 SC activities</vt:lpstr>
      <vt:lpstr>Wireless Network Coexistence Methods IEEE 802.19.1 </vt:lpstr>
      <vt:lpstr>Update to processes for interaction with ISO/IEC JTC 1/SC 6</vt:lpstr>
      <vt:lpstr>Letter to the IEEE SA President</vt:lpstr>
      <vt:lpstr>Letter to the IEEE SA President, continued</vt:lpstr>
      <vt:lpstr>Upcoming JTC 1/SC 6/WG 1 Meeting</vt:lpstr>
      <vt:lpstr>SC 6 will hold a plenary meeting in April 2026 in  Seoul</vt:lpstr>
      <vt:lpstr>The JTC1 SC chair will develop a liaison report for the SC 6 plenary meeting in April 2026</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High data rate wireless multi-media networks There is no need to submit IEEE 802.15.3-2016 for ratification as an ISO/IEC/IEEE standard</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Call for Convenor for JTC 1/SC 6/WG 1</vt:lpstr>
      <vt:lpstr>IEEE 802.11 has 7 standards in the pipeline for adoption under the PSDO and 7 awaiting submission</vt:lpstr>
      <vt:lpstr>IEEE 802.11 has 7 standards in the pipeline for adoption under the PSDO and 7 awaiting submission (continued)</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SC 6/WG 1 had a virtual meeting on 7 May 2024</vt:lpstr>
      <vt:lpstr>Second PWI Report on APGAN</vt:lpstr>
      <vt:lpstr>PWI Proposal for Drone Formation Flying Show – Communication Security Requirement</vt:lpstr>
      <vt:lpstr>ISO/IEC PWI 11913 (Wearable Suit Area Network)</vt:lpstr>
      <vt:lpstr>AG 4 – MCS Innovation</vt:lpstr>
      <vt:lpstr>AG 4 – MCS Innovation</vt:lpstr>
      <vt:lpstr>AG 4 – MCS Innovation Recommendation</vt:lpstr>
      <vt:lpstr>PWI Proposal on WLAN Network Slicing Technology Specification</vt:lpstr>
      <vt:lpstr>ISO/IEC JTC 1/SC 6 has a new Committee Manager as of July 2019</vt:lpstr>
      <vt:lpstr>ISO/IEC JTC1 has changed the rules so that “experts” rather than “NBs” participate in WGs</vt:lpstr>
      <vt:lpstr>Low-rate wireless networks  IEEE 802.15.4-2020 5-month FDIS ballot closed in July 2024</vt:lpstr>
      <vt:lpstr>Extension to low-energy critical infrastructure monitoring PHY IEEE 802.15.4w-2020</vt:lpstr>
      <vt:lpstr>AES-256 encryption &amp; security extensions IEEE 802.15.4y-2021</vt:lpstr>
      <vt:lpstr>Enhanced UWB PHYs &amp; associated ranging techniques IEEE 802.15.4z-2020</vt:lpstr>
      <vt:lpstr>Higher data rate extension to Smart Utility Network FSK PHY IEEE 802.15.4aa-2022</vt:lpstr>
      <vt:lpstr>100 Gb/s wireless switched point-to-point physical layer IEEE 802.15.3d-2017 </vt:lpstr>
      <vt:lpstr>High-rate close proximity point-to-point communications  IEEE 802.15.3e-2017 </vt:lpstr>
      <vt:lpstr>Extending the PHY for mmWave to operate from 57.0 GHz to 71 GHz IEEE 802.15.3f-2017</vt:lpstr>
      <vt:lpstr>Bridges &amp; Bridged Networks IEEE 802.1Q-REV-2022</vt:lpstr>
      <vt:lpstr>What can be done to advance IEEE 802.11 specifications in ISO/IEC JTC 1/SC 6?</vt:lpstr>
      <vt:lpstr>JTC 1/SC 6 Chair election</vt:lpstr>
      <vt:lpstr>PWI Proposal for Drone Formation Flying Show – Communication Security Requirement</vt:lpstr>
      <vt:lpstr>FYI: Liaison to JTC 3</vt:lpstr>
      <vt:lpstr>Wireless Smart Utility Network Field Area Network  Related: IEEE 2857-2021</vt:lpstr>
      <vt:lpstr>Bridges &amp; Bridged Networks: Congestion Isolation IEEE 802.1Qcz</vt:lpstr>
      <vt:lpstr>MAC Privacy Protection IEEE 802.1AEdk D2.1</vt:lpstr>
      <vt:lpstr>Link-local Registration Protocol IEEE 802.1CS-2020/Cor-1</vt:lpstr>
      <vt:lpstr>YANG Data Model for Ethertypes IEEE 802f </vt:lpstr>
      <vt:lpstr>YANG Data Models for Scheduled Traffic, Frame Preemption, Per-Stream Filtering &amp; Policing IEEE 802.1Qcw</vt:lpstr>
      <vt:lpstr>Automatic Attachment to Provider Backbone Bridging (PBB) services IEEE 802.1Qcj</vt:lpstr>
      <vt:lpstr>Timing and Synchronization for Time-Sensitive Applications Amendment: Inclusive Terminology IEEE 802.1ASdr</vt:lpstr>
      <vt:lpstr>Transport of key management protocol (KMP) datagrams  IEEE 802.15.9-2021</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Note to the LMSC mailing list</vt:lpstr>
      <vt:lpstr>IEEE 802.11 amendments are no longer being submitted to ISO/IEC JTC 1/SC 6 nor are any existing submission being processed further</vt:lpstr>
      <vt:lpstr>Proposal on Wireless In-order Transmission Specification for Immobile Edge Devices</vt:lpstr>
      <vt:lpstr>First Study Report of PWI-NST (Network Slicing Technology over WLAN)</vt:lpstr>
      <vt:lpstr>Forwarding IEEE 802.19.1 to JTC 1/SC 6 for information</vt:lpstr>
      <vt:lpstr>Systematic review of ISO versions of IEEE 802.1 standards</vt:lpstr>
      <vt:lpstr>Some items of interest from the London meeting</vt:lpstr>
      <vt:lpstr>Some items of interest from the London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2025-09-13T21:36:14Z</dcterms:modified>
</cp:coreProperties>
</file>