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695" r:id="rId2"/>
    <p:sldId id="698" r:id="rId3"/>
    <p:sldId id="685" r:id="rId4"/>
    <p:sldId id="684" r:id="rId5"/>
    <p:sldId id="699" r:id="rId6"/>
    <p:sldId id="686" r:id="rId7"/>
    <p:sldId id="697" r:id="rId8"/>
    <p:sldId id="700" r:id="rId9"/>
    <p:sldId id="696"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5" autoAdjust="0"/>
    <p:restoredTop sz="94660"/>
  </p:normalViewPr>
  <p:slideViewPr>
    <p:cSldViewPr snapToGrid="0">
      <p:cViewPr varScale="1">
        <p:scale>
          <a:sx n="87" d="100"/>
          <a:sy n="87" d="100"/>
        </p:scale>
        <p:origin x="180" y="300"/>
      </p:cViewPr>
      <p:guideLst/>
    </p:cSldViewPr>
  </p:slideViewPr>
  <p:notesTextViewPr>
    <p:cViewPr>
      <p:scale>
        <a:sx n="1" d="1"/>
        <a:sy n="1" d="1"/>
      </p:scale>
      <p:origin x="0" y="0"/>
    </p:cViewPr>
  </p:notesTextViewPr>
  <p:notesViewPr>
    <p:cSldViewPr snapToGrid="0">
      <p:cViewPr varScale="1">
        <p:scale>
          <a:sx n="62" d="100"/>
          <a:sy n="62" d="100"/>
        </p:scale>
        <p:origin x="23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F1CDD1-F724-CDDC-40FF-AF76939FFD2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A2B816E-6128-0362-A64C-CE55CA96A3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897996-3992-4F35-9000-AF84CAFF3CE4}" type="datetimeFigureOut">
              <a:rPr lang="en-US" smtClean="0"/>
              <a:t>7/29/2025</a:t>
            </a:fld>
            <a:endParaRPr lang="en-US"/>
          </a:p>
        </p:txBody>
      </p:sp>
      <p:sp>
        <p:nvSpPr>
          <p:cNvPr id="4" name="Footer Placeholder 3">
            <a:extLst>
              <a:ext uri="{FF2B5EF4-FFF2-40B4-BE49-F238E27FC236}">
                <a16:creationId xmlns:a16="http://schemas.microsoft.com/office/drawing/2014/main" id="{11091D9A-181F-FCE0-B7E0-D367522E1A1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Paul Nikolich (self)</a:t>
            </a:r>
          </a:p>
        </p:txBody>
      </p:sp>
      <p:sp>
        <p:nvSpPr>
          <p:cNvPr id="5" name="Slide Number Placeholder 4">
            <a:extLst>
              <a:ext uri="{FF2B5EF4-FFF2-40B4-BE49-F238E27FC236}">
                <a16:creationId xmlns:a16="http://schemas.microsoft.com/office/drawing/2014/main" id="{28800628-9B6E-E5DC-D580-47C607FF180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19FB8F-7A86-4170-B0AD-62F07B796C4E}" type="slidenum">
              <a:rPr lang="en-US" smtClean="0"/>
              <a:t>‹#›</a:t>
            </a:fld>
            <a:endParaRPr lang="en-US"/>
          </a:p>
        </p:txBody>
      </p:sp>
    </p:spTree>
    <p:extLst>
      <p:ext uri="{BB962C8B-B14F-4D97-AF65-F5344CB8AC3E}">
        <p14:creationId xmlns:p14="http://schemas.microsoft.com/office/powerpoint/2010/main" val="8777318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127329-F009-4789-A3B8-48793A4D3A89}" type="datetimeFigureOut">
              <a:rPr lang="en-US" smtClean="0"/>
              <a:t>7/29/2025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Paul Nikolich (self)</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ADFB60-581E-44EC-90B4-B979F9CD4D74}" type="slidenum">
              <a:rPr lang="en-US" smtClean="0"/>
              <a:t>‹#›</a:t>
            </a:fld>
            <a:endParaRPr lang="en-US"/>
          </a:p>
        </p:txBody>
      </p:sp>
    </p:spTree>
    <p:extLst>
      <p:ext uri="{BB962C8B-B14F-4D97-AF65-F5344CB8AC3E}">
        <p14:creationId xmlns:p14="http://schemas.microsoft.com/office/powerpoint/2010/main" val="3966659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D1E6-1F9E-0447-DF72-C062FAC28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B7EFC-76E4-73BA-1136-E2A6C694A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CFCFB-AB74-49AE-B1AC-5B914AB24F1E}"/>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DE83E165-0EFD-FDF5-B3EC-78FEFF8E10DA}"/>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20B4F581-ACEB-AEC2-9786-6A3D8EBC23EF}"/>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1224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DB91-D09C-B844-3C82-3B64FC1F3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EBBC3-DF63-FEE8-88AF-EFCEA26DB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37200-E33E-3360-6F3B-D6D7C64A59B9}"/>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3085900A-75E9-976D-3F2D-6E0DDC926FC1}"/>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E145C784-0E04-E436-B00B-A4F595676DD1}"/>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293941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C1C12-4DEC-172A-8887-CACF91BBB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5FFD98-269C-65C3-4792-555C56DCD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B8DF1-7925-A789-FEE8-1DF349E8C5CF}"/>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CBB4560D-1E44-2D08-1AA8-C490F03B82B5}"/>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C68BFCE6-80E0-6169-012E-ABD29BBDF3B8}"/>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5761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BB39-3B5C-93F7-701B-7706E63FF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A03C9-2F06-C2B1-F3D3-9127E6DB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F3BC1-38BF-370A-0ED4-3A55833194E1}"/>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7B70FA7A-2080-707A-5D48-7B932F6436AA}"/>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2A27A2DC-465B-DE4A-2FC6-602AC3B1CBE5}"/>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3499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7161-CF6F-D2B2-6225-D4AEC536C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954413-8FE0-7FA9-91C6-EBA2E9B1B7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62760-0AF5-189E-7E35-190314A476A6}"/>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23FC65F3-511F-7635-800F-3A18FF092F67}"/>
              </a:ext>
            </a:extLst>
          </p:cNvPr>
          <p:cNvSpPr>
            <a:spLocks noGrp="1"/>
          </p:cNvSpPr>
          <p:nvPr>
            <p:ph type="ftr" sz="quarter" idx="11"/>
          </p:nvPr>
        </p:nvSpPr>
        <p:spPr/>
        <p:txBody>
          <a:bodyPr/>
          <a:lstStyle/>
          <a:p>
            <a:r>
              <a:rPr lang="en-US"/>
              <a:t>DCN ec-25-0152-00-LMSC</a:t>
            </a:r>
          </a:p>
        </p:txBody>
      </p:sp>
      <p:sp>
        <p:nvSpPr>
          <p:cNvPr id="6" name="Slide Number Placeholder 5">
            <a:extLst>
              <a:ext uri="{FF2B5EF4-FFF2-40B4-BE49-F238E27FC236}">
                <a16:creationId xmlns:a16="http://schemas.microsoft.com/office/drawing/2014/main" id="{5CBD4717-E21C-A8C4-2FE7-12119B681222}"/>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74949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EFA6-1355-829B-8CA5-A591D3965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FDD61D-43C3-0800-61E3-3E622B287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1CC8F-3019-E802-A499-72992018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C9068-8B84-ECC3-AF64-049F7E3F3B0B}"/>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5AEBBE26-C35A-028D-F4D5-1E4D27445784}"/>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36AC0E38-B0F7-2CC1-FF05-0B5457C4A0CE}"/>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97434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6908-CCB7-E1DF-E395-7FB77C6AF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C61135-8947-75A8-C624-4CEED9D0D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C7605-94DE-F709-A388-C2BFB8D1D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8CD4C0-1649-742C-947B-C54289541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12B8E-C90D-7AAA-66F2-B3F343EC8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D90CA-9F62-4FE4-3B2D-D9B3334D6A7F}"/>
              </a:ext>
            </a:extLst>
          </p:cNvPr>
          <p:cNvSpPr>
            <a:spLocks noGrp="1"/>
          </p:cNvSpPr>
          <p:nvPr>
            <p:ph type="dt" sz="half" idx="10"/>
          </p:nvPr>
        </p:nvSpPr>
        <p:spPr/>
        <p:txBody>
          <a:bodyPr/>
          <a:lstStyle/>
          <a:p>
            <a:r>
              <a:rPr lang="en-US"/>
              <a:t>test</a:t>
            </a:r>
          </a:p>
        </p:txBody>
      </p:sp>
      <p:sp>
        <p:nvSpPr>
          <p:cNvPr id="8" name="Footer Placeholder 7">
            <a:extLst>
              <a:ext uri="{FF2B5EF4-FFF2-40B4-BE49-F238E27FC236}">
                <a16:creationId xmlns:a16="http://schemas.microsoft.com/office/drawing/2014/main" id="{9AE660D3-DAC6-A821-FBF7-5CD5BCDD8150}"/>
              </a:ext>
            </a:extLst>
          </p:cNvPr>
          <p:cNvSpPr>
            <a:spLocks noGrp="1"/>
          </p:cNvSpPr>
          <p:nvPr>
            <p:ph type="ftr" sz="quarter" idx="11"/>
          </p:nvPr>
        </p:nvSpPr>
        <p:spPr/>
        <p:txBody>
          <a:bodyPr/>
          <a:lstStyle/>
          <a:p>
            <a:r>
              <a:rPr lang="en-US"/>
              <a:t>DCN ec-25-0152-00-LMSC</a:t>
            </a:r>
          </a:p>
        </p:txBody>
      </p:sp>
      <p:sp>
        <p:nvSpPr>
          <p:cNvPr id="9" name="Slide Number Placeholder 8">
            <a:extLst>
              <a:ext uri="{FF2B5EF4-FFF2-40B4-BE49-F238E27FC236}">
                <a16:creationId xmlns:a16="http://schemas.microsoft.com/office/drawing/2014/main" id="{A0287633-0991-B14F-552A-63BBE6B273F4}"/>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3134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D9B6-CBF5-0373-0EC1-14F37CC631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FD103-3771-2D82-5D01-03B892EFC340}"/>
              </a:ext>
            </a:extLst>
          </p:cNvPr>
          <p:cNvSpPr>
            <a:spLocks noGrp="1"/>
          </p:cNvSpPr>
          <p:nvPr>
            <p:ph type="dt" sz="half" idx="10"/>
          </p:nvPr>
        </p:nvSpPr>
        <p:spPr/>
        <p:txBody>
          <a:bodyPr/>
          <a:lstStyle/>
          <a:p>
            <a:r>
              <a:rPr lang="en-US"/>
              <a:t>test</a:t>
            </a:r>
          </a:p>
        </p:txBody>
      </p:sp>
      <p:sp>
        <p:nvSpPr>
          <p:cNvPr id="4" name="Footer Placeholder 3">
            <a:extLst>
              <a:ext uri="{FF2B5EF4-FFF2-40B4-BE49-F238E27FC236}">
                <a16:creationId xmlns:a16="http://schemas.microsoft.com/office/drawing/2014/main" id="{934FCD40-D45A-D6B6-FB92-48ABA22219C1}"/>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807F212B-EB1A-6C1E-5174-8AAD3CB6AB0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5739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F61FC6-5845-7F9B-1463-FD2DC0536C97}"/>
              </a:ext>
            </a:extLst>
          </p:cNvPr>
          <p:cNvSpPr>
            <a:spLocks noGrp="1"/>
          </p:cNvSpPr>
          <p:nvPr>
            <p:ph type="dt" sz="half" idx="10"/>
          </p:nvPr>
        </p:nvSpPr>
        <p:spPr/>
        <p:txBody>
          <a:bodyPr/>
          <a:lstStyle/>
          <a:p>
            <a:r>
              <a:rPr lang="en-US"/>
              <a:t>test</a:t>
            </a:r>
          </a:p>
        </p:txBody>
      </p:sp>
      <p:sp>
        <p:nvSpPr>
          <p:cNvPr id="3" name="Footer Placeholder 2">
            <a:extLst>
              <a:ext uri="{FF2B5EF4-FFF2-40B4-BE49-F238E27FC236}">
                <a16:creationId xmlns:a16="http://schemas.microsoft.com/office/drawing/2014/main" id="{756A671E-798C-B273-3BBA-B902E79AAB9F}"/>
              </a:ext>
            </a:extLst>
          </p:cNvPr>
          <p:cNvSpPr>
            <a:spLocks noGrp="1"/>
          </p:cNvSpPr>
          <p:nvPr>
            <p:ph type="ftr" sz="quarter" idx="11"/>
          </p:nvPr>
        </p:nvSpPr>
        <p:spPr/>
        <p:txBody>
          <a:bodyPr/>
          <a:lstStyle/>
          <a:p>
            <a:r>
              <a:rPr lang="en-US"/>
              <a:t>DCN ec-25-0152-00-LMSC</a:t>
            </a:r>
          </a:p>
        </p:txBody>
      </p:sp>
      <p:sp>
        <p:nvSpPr>
          <p:cNvPr id="4" name="Slide Number Placeholder 3">
            <a:extLst>
              <a:ext uri="{FF2B5EF4-FFF2-40B4-BE49-F238E27FC236}">
                <a16:creationId xmlns:a16="http://schemas.microsoft.com/office/drawing/2014/main" id="{6B061795-1614-7E93-7F2C-E34D7320AFE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41839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E535-C9EF-134A-D080-88212884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23DD7D-6D72-B6D2-CFB5-F623367556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E03286-13D2-FFA2-83CC-08A2C3DF9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73549-6A13-9A43-C41C-4C37998DC845}"/>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A43CAFA8-E784-79AE-B82A-E581E7E9C1BD}"/>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4F06C317-08C5-8F47-26A8-1EBF09979CEC}"/>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62368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C8F0-228C-7DE0-04AF-3042280B5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C3274-6FAD-9A53-FC41-513B0EB14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BC738-79B1-52F0-5237-251F0F69D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1050A-0CEA-9948-8B5E-32585C735EC1}"/>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0643C210-0D4C-2207-536B-115B43C0B58C}"/>
              </a:ext>
            </a:extLst>
          </p:cNvPr>
          <p:cNvSpPr>
            <a:spLocks noGrp="1"/>
          </p:cNvSpPr>
          <p:nvPr>
            <p:ph type="ftr" sz="quarter" idx="11"/>
          </p:nvPr>
        </p:nvSpPr>
        <p:spPr/>
        <p:txBody>
          <a:bodyPr/>
          <a:lstStyle/>
          <a:p>
            <a:r>
              <a:rPr lang="en-US"/>
              <a:t>DCN ec-25-0152-00-LMSC</a:t>
            </a:r>
          </a:p>
        </p:txBody>
      </p:sp>
      <p:sp>
        <p:nvSpPr>
          <p:cNvPr id="7" name="Slide Number Placeholder 6">
            <a:extLst>
              <a:ext uri="{FF2B5EF4-FFF2-40B4-BE49-F238E27FC236}">
                <a16:creationId xmlns:a16="http://schemas.microsoft.com/office/drawing/2014/main" id="{6FDC44D1-97CA-A752-438D-B21280A029D6}"/>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796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376B-57E8-83CF-ABC0-01FFD6785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389A9-7F84-7F36-24B5-8A791BF01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F489D-D7A9-2708-FF7C-566C5900F1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test</a:t>
            </a:r>
          </a:p>
        </p:txBody>
      </p:sp>
      <p:sp>
        <p:nvSpPr>
          <p:cNvPr id="5" name="Footer Placeholder 4">
            <a:extLst>
              <a:ext uri="{FF2B5EF4-FFF2-40B4-BE49-F238E27FC236}">
                <a16:creationId xmlns:a16="http://schemas.microsoft.com/office/drawing/2014/main" id="{DF99E79B-F04E-6FC9-5395-5C8243E8B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ec-25-0152-00-LMSC</a:t>
            </a:r>
          </a:p>
        </p:txBody>
      </p:sp>
      <p:sp>
        <p:nvSpPr>
          <p:cNvPr id="6" name="Slide Number Placeholder 5">
            <a:extLst>
              <a:ext uri="{FF2B5EF4-FFF2-40B4-BE49-F238E27FC236}">
                <a16:creationId xmlns:a16="http://schemas.microsoft.com/office/drawing/2014/main" id="{830FC974-8C1B-B946-FA03-53062DA7E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48EFB7-51EC-4EB0-9C8D-DD3ECA58F707}" type="slidenum">
              <a:rPr lang="en-US" smtClean="0"/>
              <a:t>‹#›</a:t>
            </a:fld>
            <a:endParaRPr lang="en-US"/>
          </a:p>
        </p:txBody>
      </p:sp>
    </p:spTree>
    <p:extLst>
      <p:ext uri="{BB962C8B-B14F-4D97-AF65-F5344CB8AC3E}">
        <p14:creationId xmlns:p14="http://schemas.microsoft.com/office/powerpoint/2010/main" val="212862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BDCC-9600-8DDD-7F98-BEE8643BF8CE}"/>
              </a:ext>
            </a:extLst>
          </p:cNvPr>
          <p:cNvSpPr>
            <a:spLocks noGrp="1"/>
          </p:cNvSpPr>
          <p:nvPr>
            <p:ph type="ctrTitle"/>
          </p:nvPr>
        </p:nvSpPr>
        <p:spPr>
          <a:xfrm>
            <a:off x="1601118" y="1422478"/>
            <a:ext cx="9144000" cy="1081010"/>
          </a:xfrm>
        </p:spPr>
        <p:txBody>
          <a:bodyPr>
            <a:normAutofit/>
          </a:bodyPr>
          <a:lstStyle/>
          <a:p>
            <a:r>
              <a:rPr lang="en-US" sz="4800" dirty="0"/>
              <a:t>IEEE 802 LMSC History Ad Hoc</a:t>
            </a:r>
          </a:p>
        </p:txBody>
      </p:sp>
      <p:sp>
        <p:nvSpPr>
          <p:cNvPr id="3" name="Subtitle 2">
            <a:extLst>
              <a:ext uri="{FF2B5EF4-FFF2-40B4-BE49-F238E27FC236}">
                <a16:creationId xmlns:a16="http://schemas.microsoft.com/office/drawing/2014/main" id="{292FC8EF-B05D-C497-49AC-455627A36425}"/>
              </a:ext>
            </a:extLst>
          </p:cNvPr>
          <p:cNvSpPr>
            <a:spLocks noGrp="1"/>
          </p:cNvSpPr>
          <p:nvPr>
            <p:ph type="subTitle" idx="1"/>
          </p:nvPr>
        </p:nvSpPr>
        <p:spPr>
          <a:xfrm>
            <a:off x="1524000" y="2974555"/>
            <a:ext cx="9144000" cy="2809300"/>
          </a:xfrm>
        </p:spPr>
        <p:txBody>
          <a:bodyPr>
            <a:normAutofit/>
          </a:bodyPr>
          <a:lstStyle/>
          <a:p>
            <a:r>
              <a:rPr lang="en-US" dirty="0"/>
              <a:t>Annual Review, </a:t>
            </a:r>
          </a:p>
          <a:p>
            <a:r>
              <a:rPr lang="en-US" dirty="0"/>
              <a:t>Closing Report, </a:t>
            </a:r>
          </a:p>
          <a:p>
            <a:r>
              <a:rPr lang="en-US" dirty="0"/>
              <a:t>Motion</a:t>
            </a:r>
          </a:p>
          <a:p>
            <a:endParaRPr lang="en-US" dirty="0"/>
          </a:p>
          <a:p>
            <a:r>
              <a:rPr lang="en-US" dirty="0"/>
              <a:t>July 2025 IEEE 802 LMSC Plenary Closing Meeting</a:t>
            </a:r>
            <a:br>
              <a:rPr lang="en-US" dirty="0"/>
            </a:br>
            <a:r>
              <a:rPr lang="en-US" dirty="0"/>
              <a:t>01 August 2025</a:t>
            </a:r>
          </a:p>
        </p:txBody>
      </p:sp>
      <p:sp>
        <p:nvSpPr>
          <p:cNvPr id="4" name="Footer Placeholder 3">
            <a:extLst>
              <a:ext uri="{FF2B5EF4-FFF2-40B4-BE49-F238E27FC236}">
                <a16:creationId xmlns:a16="http://schemas.microsoft.com/office/drawing/2014/main" id="{3C50DD84-6016-8C9B-415A-50C4E6236DBF}"/>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94800D15-9346-3DEB-4A6B-5D8B75A1CA99}"/>
              </a:ext>
            </a:extLst>
          </p:cNvPr>
          <p:cNvSpPr>
            <a:spLocks noGrp="1"/>
          </p:cNvSpPr>
          <p:nvPr>
            <p:ph type="sldNum" sz="quarter" idx="12"/>
          </p:nvPr>
        </p:nvSpPr>
        <p:spPr/>
        <p:txBody>
          <a:bodyPr/>
          <a:lstStyle/>
          <a:p>
            <a:fld id="{AA48EFB7-51EC-4EB0-9C8D-DD3ECA58F707}" type="slidenum">
              <a:rPr lang="en-US" smtClean="0"/>
              <a:t>1</a:t>
            </a:fld>
            <a:endParaRPr lang="en-US"/>
          </a:p>
        </p:txBody>
      </p:sp>
    </p:spTree>
    <p:extLst>
      <p:ext uri="{BB962C8B-B14F-4D97-AF65-F5344CB8AC3E}">
        <p14:creationId xmlns:p14="http://schemas.microsoft.com/office/powerpoint/2010/main" val="2614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0D61F9-44CD-9B7F-853C-4619C84B5F0B}"/>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2025 Annual Review</a:t>
            </a:r>
          </a:p>
          <a:p>
            <a:endParaRPr lang="en-US" dirty="0"/>
          </a:p>
        </p:txBody>
      </p:sp>
      <p:sp>
        <p:nvSpPr>
          <p:cNvPr id="4" name="Footer Placeholder 3">
            <a:extLst>
              <a:ext uri="{FF2B5EF4-FFF2-40B4-BE49-F238E27FC236}">
                <a16:creationId xmlns:a16="http://schemas.microsoft.com/office/drawing/2014/main" id="{4744EFB6-9008-23CF-5857-7C78237D3E0D}"/>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544B8793-B954-1816-A4EC-5BCFAE05BB3B}"/>
              </a:ext>
            </a:extLst>
          </p:cNvPr>
          <p:cNvSpPr>
            <a:spLocks noGrp="1"/>
          </p:cNvSpPr>
          <p:nvPr>
            <p:ph type="sldNum" sz="quarter" idx="12"/>
          </p:nvPr>
        </p:nvSpPr>
        <p:spPr/>
        <p:txBody>
          <a:bodyPr/>
          <a:lstStyle/>
          <a:p>
            <a:fld id="{AA48EFB7-51EC-4EB0-9C8D-DD3ECA58F707}" type="slidenum">
              <a:rPr lang="en-US" smtClean="0"/>
              <a:t>2</a:t>
            </a:fld>
            <a:endParaRPr lang="en-US"/>
          </a:p>
        </p:txBody>
      </p:sp>
    </p:spTree>
    <p:extLst>
      <p:ext uri="{BB962C8B-B14F-4D97-AF65-F5344CB8AC3E}">
        <p14:creationId xmlns:p14="http://schemas.microsoft.com/office/powerpoint/2010/main" val="224748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F0B95-5FF6-A533-6942-7D5E0DCC2D7D}"/>
              </a:ext>
            </a:extLst>
          </p:cNvPr>
          <p:cNvSpPr>
            <a:spLocks noGrp="1"/>
          </p:cNvSpPr>
          <p:nvPr>
            <p:ph idx="1"/>
          </p:nvPr>
        </p:nvSpPr>
        <p:spPr>
          <a:xfrm>
            <a:off x="353961" y="654908"/>
            <a:ext cx="11344703" cy="5878094"/>
          </a:xfrm>
        </p:spPr>
        <p:txBody>
          <a:bodyPr>
            <a:normAutofit fontScale="85000" lnSpcReduction="20000"/>
          </a:bodyPr>
          <a:lstStyle/>
          <a:p>
            <a:pPr marL="0" indent="0">
              <a:buNone/>
            </a:pPr>
            <a:r>
              <a:rPr lang="en-US" sz="3200" dirty="0"/>
              <a:t>Scope:</a:t>
            </a:r>
            <a:br>
              <a:rPr lang="en-US" sz="3200" dirty="0"/>
            </a:br>
            <a:endParaRPr lang="en-US" sz="3600" dirty="0"/>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Identify and locate pertinent materials of historical interest, e.g., documents, audio recordings, video recordings, etc. </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Initiate </a:t>
            </a:r>
            <a:r>
              <a:rPr lang="en-US" sz="2400" dirty="0">
                <a:solidFill>
                  <a:prstClr val="black"/>
                </a:solidFill>
                <a:highlight>
                  <a:srgbClr val="FFFF00"/>
                </a:highlight>
                <a:latin typeface="Aptos" panose="02110004020202020204"/>
              </a:rPr>
              <a:t>e</a:t>
            </a:r>
            <a:r>
              <a:rPr kumimoji="0" lang="en-US" sz="2400" b="0" i="0" u="none" strike="noStrike" kern="1200" cap="none" spc="0" normalizeH="0" baseline="0" noProof="0" dirty="0" err="1">
                <a:ln>
                  <a:noFill/>
                </a:ln>
                <a:solidFill>
                  <a:prstClr val="black"/>
                </a:solidFill>
                <a:effectLst/>
                <a:highlight>
                  <a:srgbClr val="FFFF00"/>
                </a:highlight>
                <a:uLnTx/>
                <a:uFillTx/>
                <a:latin typeface="Aptos" panose="02110004020202020204"/>
                <a:ea typeface="+mn-ea"/>
                <a:cs typeface="+mn-cs"/>
              </a:rPr>
              <a:t>lectronic</a:t>
            </a:r>
            <a:r>
              <a:rPr kumimoji="0" lang="en-US" sz="24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 preservation of historical 802 documents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Find a location(s) at which to store/display pertinent physical artifacts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lang="en-US" sz="2400" dirty="0">
                <a:solidFill>
                  <a:prstClr val="black"/>
                </a:solidFill>
                <a:latin typeface="Aptos" panose="02110004020202020204"/>
              </a:rPr>
              <a:t>Electronic c</a:t>
            </a:r>
            <a:r>
              <a:rPr kumimoji="0" lang="en-US" sz="2400" b="0" i="0" u="none" strike="noStrike" kern="1200" cap="none" spc="0" normalizeH="0" baseline="0" noProof="0" dirty="0" err="1">
                <a:ln>
                  <a:noFill/>
                </a:ln>
                <a:solidFill>
                  <a:prstClr val="black"/>
                </a:solidFill>
                <a:effectLst/>
                <a:uLnTx/>
                <a:uFillTx/>
                <a:latin typeface="Aptos" panose="02110004020202020204"/>
                <a:ea typeface="+mn-ea"/>
                <a:cs typeface="+mn-cs"/>
              </a:rPr>
              <a:t>apture</a:t>
            </a: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 of recollections of long time 802 LMSC participants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Develop a plan and budget for curation and presentation of materials</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Solicit support of IEEE History Center</a:t>
            </a:r>
          </a:p>
          <a:p>
            <a:pPr marL="747713" marR="0" lvl="3" indent="-457200" algn="l" defTabSz="914400" rtl="0" eaLnBrk="1" fontAlgn="auto" latinLnBrk="0" hangingPunct="1">
              <a:lnSpc>
                <a:spcPct val="90000"/>
              </a:lnSpc>
              <a:spcBef>
                <a:spcPts val="0"/>
              </a:spcBef>
              <a:spcAft>
                <a:spcPts val="0"/>
              </a:spcAft>
              <a:buClrTx/>
              <a:buSzTx/>
              <a:buFont typeface="+mj-lt"/>
              <a:buAutoNum type="arabicPeriod"/>
              <a:tabLst>
                <a:tab pos="973138" algn="l"/>
              </a:tabLst>
              <a:defRPr/>
            </a:pPr>
            <a:r>
              <a:rPr kumimoji="0" lang="en-US" sz="2400" b="0" i="0" u="none" strike="noStrike" kern="1200" cap="none" spc="0" normalizeH="0" baseline="0" noProof="0" dirty="0">
                <a:ln>
                  <a:noFill/>
                </a:ln>
                <a:solidFill>
                  <a:prstClr val="black"/>
                </a:solidFill>
                <a:effectLst/>
                <a:uLnTx/>
                <a:uFillTx/>
                <a:latin typeface="Aptos" panose="02110004020202020204"/>
                <a:ea typeface="+mn-ea"/>
                <a:cs typeface="+mn-cs"/>
              </a:rPr>
              <a:t>Review potential sources of funds, e.g., IEEE SA, IEEE Computer Society and IEEE New Initiatives</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Duties: </a:t>
            </a:r>
            <a:r>
              <a:rPr lang="en-US" sz="3200" dirty="0">
                <a:solidFill>
                  <a:prstClr val="black"/>
                </a:solidFill>
                <a:latin typeface="Aptos" panose="02110004020202020204"/>
              </a:rPr>
              <a:t>Provide regular status reports to 802 LMSC</a:t>
            </a:r>
          </a:p>
          <a:p>
            <a:pPr marL="0" lvl="1" indent="0">
              <a:spcBef>
                <a:spcPts val="0"/>
              </a:spcBef>
              <a:buNone/>
              <a:defRPr/>
            </a:pPr>
            <a:b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Membership: Open to any interested participant</a:t>
            </a:r>
          </a:p>
          <a:p>
            <a:pPr marL="0" lvl="1" indent="0">
              <a:spcBef>
                <a:spcPts val="0"/>
              </a:spcBef>
              <a:buNone/>
              <a:defRPr/>
            </a:pPr>
            <a:endParaRPr lang="en-US" sz="3200" dirty="0">
              <a:solidFill>
                <a:prstClr val="black"/>
              </a:solidFill>
              <a:latin typeface="Aptos" panose="02110004020202020204"/>
            </a:endParaRPr>
          </a:p>
          <a:p>
            <a:pPr marL="0" lvl="1" indent="0">
              <a:spcBef>
                <a:spcPts val="0"/>
              </a:spcBef>
              <a:buNone/>
              <a:defRPr/>
            </a:pP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Voting: straw polls only</a:t>
            </a:r>
          </a:p>
          <a:p>
            <a:pPr marL="0" lvl="1" indent="0">
              <a:spcBef>
                <a:spcPts val="0"/>
              </a:spcBef>
              <a:buNone/>
              <a:defRPr/>
            </a:pPr>
            <a:endParaRPr lang="en-US" sz="3200" dirty="0">
              <a:solidFill>
                <a:prstClr val="black"/>
              </a:solidFill>
              <a:latin typeface="Aptos" panose="02110004020202020204"/>
            </a:endParaRPr>
          </a:p>
          <a:p>
            <a:pPr marL="0" lvl="1" indent="0">
              <a:spcBef>
                <a:spcPts val="0"/>
              </a:spcBef>
              <a:buNone/>
              <a:defRPr/>
            </a:pP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Meeting Cadance: One Hour per IEEE 802 LMSC Plenary Session</a:t>
            </a:r>
          </a:p>
          <a:p>
            <a:pPr marL="0" lvl="1" indent="0">
              <a:spcBef>
                <a:spcPts val="0"/>
              </a:spcBef>
              <a:buNone/>
              <a:defRPr/>
            </a:pPr>
            <a:endParaRPr lang="en-US" sz="3200" dirty="0">
              <a:solidFill>
                <a:prstClr val="black"/>
              </a:solidFill>
              <a:latin typeface="Aptos" panose="02110004020202020204"/>
            </a:endParaRPr>
          </a:p>
          <a:p>
            <a:pPr marL="0" lvl="1" indent="0">
              <a:spcBef>
                <a:spcPts val="0"/>
              </a:spcBef>
              <a:buNone/>
              <a:defRPr/>
            </a:pPr>
            <a:r>
              <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rPr>
              <a:t>Number of Active Participants: see next slide</a:t>
            </a:r>
          </a:p>
          <a:p>
            <a:pPr marL="0" lvl="1" indent="0">
              <a:spcBef>
                <a:spcPts val="0"/>
              </a:spcBef>
              <a:buNone/>
              <a:defRPr/>
            </a:pPr>
            <a:endParaRPr kumimoji="0" lang="en-US" sz="3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Footer Placeholder 3">
            <a:extLst>
              <a:ext uri="{FF2B5EF4-FFF2-40B4-BE49-F238E27FC236}">
                <a16:creationId xmlns:a16="http://schemas.microsoft.com/office/drawing/2014/main" id="{5FC0F480-F880-0EA5-85DF-8A1E3E7ECC69}"/>
              </a:ext>
            </a:extLst>
          </p:cNvPr>
          <p:cNvSpPr>
            <a:spLocks noGrp="1"/>
          </p:cNvSpPr>
          <p:nvPr>
            <p:ph type="ftr" sz="quarter" idx="11"/>
          </p:nvPr>
        </p:nvSpPr>
        <p:spPr/>
        <p:txBody>
          <a:bodyPr/>
          <a:lstStyle/>
          <a:p>
            <a:r>
              <a:rPr lang="en-US" b="0" i="0">
                <a:solidFill>
                  <a:srgbClr val="000000"/>
                </a:solidFill>
                <a:effectLst/>
                <a:highlight>
                  <a:srgbClr val="FFFFFF"/>
                </a:highlight>
                <a:latin typeface="Verdana" panose="020B0604030504040204" pitchFamily="34" charset="0"/>
              </a:rPr>
              <a:t>DCN ec-25-0152-00-LMSC</a:t>
            </a:r>
            <a:endParaRPr lang="en-US" dirty="0"/>
          </a:p>
        </p:txBody>
      </p:sp>
      <p:sp>
        <p:nvSpPr>
          <p:cNvPr id="5" name="Slide Number Placeholder 4">
            <a:extLst>
              <a:ext uri="{FF2B5EF4-FFF2-40B4-BE49-F238E27FC236}">
                <a16:creationId xmlns:a16="http://schemas.microsoft.com/office/drawing/2014/main" id="{F5E9264B-9F15-E3B4-E612-BD1C96FC433B}"/>
              </a:ext>
            </a:extLst>
          </p:cNvPr>
          <p:cNvSpPr>
            <a:spLocks noGrp="1"/>
          </p:cNvSpPr>
          <p:nvPr>
            <p:ph type="sldNum" sz="quarter" idx="12"/>
          </p:nvPr>
        </p:nvSpPr>
        <p:spPr/>
        <p:txBody>
          <a:bodyPr/>
          <a:lstStyle/>
          <a:p>
            <a:fld id="{AA48EFB7-51EC-4EB0-9C8D-DD3ECA58F707}" type="slidenum">
              <a:rPr lang="en-US" smtClean="0"/>
              <a:t>3</a:t>
            </a:fld>
            <a:endParaRPr lang="en-US"/>
          </a:p>
        </p:txBody>
      </p:sp>
    </p:spTree>
    <p:extLst>
      <p:ext uri="{BB962C8B-B14F-4D97-AF65-F5344CB8AC3E}">
        <p14:creationId xmlns:p14="http://schemas.microsoft.com/office/powerpoint/2010/main" val="151170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95DC-2900-332F-F8D4-433A5527C7C9}"/>
              </a:ext>
            </a:extLst>
          </p:cNvPr>
          <p:cNvSpPr>
            <a:spLocks noGrp="1"/>
          </p:cNvSpPr>
          <p:nvPr>
            <p:ph type="title"/>
          </p:nvPr>
        </p:nvSpPr>
        <p:spPr>
          <a:xfrm>
            <a:off x="838200" y="365126"/>
            <a:ext cx="10515600" cy="499847"/>
          </a:xfrm>
        </p:spPr>
        <p:txBody>
          <a:bodyPr>
            <a:normAutofit/>
          </a:bodyPr>
          <a:lstStyle/>
          <a:p>
            <a:r>
              <a:rPr lang="en-US" sz="2800" dirty="0"/>
              <a:t>IEEE 802 LMSC History Ad Hoc Participants</a:t>
            </a:r>
            <a:endParaRPr lang="en-US" dirty="0"/>
          </a:p>
        </p:txBody>
      </p:sp>
      <p:sp>
        <p:nvSpPr>
          <p:cNvPr id="3" name="Content Placeholder 2">
            <a:extLst>
              <a:ext uri="{FF2B5EF4-FFF2-40B4-BE49-F238E27FC236}">
                <a16:creationId xmlns:a16="http://schemas.microsoft.com/office/drawing/2014/main" id="{379064E4-7EB6-9F23-53AD-406A5C57185C}"/>
              </a:ext>
            </a:extLst>
          </p:cNvPr>
          <p:cNvSpPr>
            <a:spLocks noGrp="1"/>
          </p:cNvSpPr>
          <p:nvPr>
            <p:ph idx="1"/>
          </p:nvPr>
        </p:nvSpPr>
        <p:spPr>
          <a:xfrm>
            <a:off x="838200" y="1043545"/>
            <a:ext cx="10515600" cy="4768293"/>
          </a:xfrm>
        </p:spPr>
        <p:txBody>
          <a:bodyPr>
            <a:normAutofit fontScale="77500" lnSpcReduction="20000"/>
          </a:bodyPr>
          <a:lstStyle/>
          <a:p>
            <a:r>
              <a:rPr lang="en-US" dirty="0"/>
              <a:t>802.0 Paul Nikolich, James Gilb, Gary Robinson, Maris </a:t>
            </a:r>
            <a:r>
              <a:rPr lang="en-US" dirty="0" err="1"/>
              <a:t>Graube</a:t>
            </a:r>
            <a:endParaRPr lang="en-US" dirty="0"/>
          </a:p>
          <a:p>
            <a:r>
              <a:rPr lang="en-US" dirty="0"/>
              <a:t>802.3 Geoff Thompson, Peter Jones, Yuan Qiu Luo</a:t>
            </a:r>
          </a:p>
          <a:p>
            <a:r>
              <a:rPr lang="en-US" dirty="0"/>
              <a:t>802.1 Norm Fin, Mick Seaman</a:t>
            </a:r>
          </a:p>
          <a:p>
            <a:r>
              <a:rPr lang="en-US" dirty="0"/>
              <a:t>802.5 Bob Love</a:t>
            </a:r>
          </a:p>
          <a:p>
            <a:r>
              <a:rPr lang="en-US" dirty="0"/>
              <a:t>802.11 </a:t>
            </a:r>
            <a:r>
              <a:rPr lang="en-US" dirty="0" err="1"/>
              <a:t>Srinvas</a:t>
            </a:r>
            <a:r>
              <a:rPr lang="en-US" dirty="0"/>
              <a:t> </a:t>
            </a:r>
            <a:r>
              <a:rPr lang="en-US" dirty="0" err="1"/>
              <a:t>Kandala</a:t>
            </a:r>
            <a:r>
              <a:rPr lang="en-US" dirty="0"/>
              <a:t>, Al Petrick, Michael Fischer, Jon </a:t>
            </a:r>
            <a:r>
              <a:rPr lang="en-US" dirty="0" err="1"/>
              <a:t>Rosdahl</a:t>
            </a:r>
            <a:endParaRPr lang="en-US" dirty="0"/>
          </a:p>
          <a:p>
            <a:r>
              <a:rPr lang="en-US" dirty="0"/>
              <a:t>802.15 Jorge Robert</a:t>
            </a:r>
          </a:p>
          <a:p>
            <a:r>
              <a:rPr lang="en-US" dirty="0"/>
              <a:t>802.18&amp;22 Edward Au</a:t>
            </a:r>
          </a:p>
          <a:p>
            <a:r>
              <a:rPr lang="en-US" dirty="0"/>
              <a:t>802.19&amp;Public Visibility Tuncer </a:t>
            </a:r>
            <a:r>
              <a:rPr lang="en-US" dirty="0" err="1"/>
              <a:t>Baykas</a:t>
            </a:r>
            <a:endParaRPr lang="en-US" dirty="0"/>
          </a:p>
          <a:p>
            <a:r>
              <a:rPr lang="en-US" dirty="0"/>
              <a:t>802.24 Tim Godfrey</a:t>
            </a:r>
          </a:p>
          <a:p>
            <a:r>
              <a:rPr lang="en-US" dirty="0"/>
              <a:t>IEEE History Center Nathan Brewer Archival &amp; Digital Content Manager</a:t>
            </a:r>
          </a:p>
          <a:p>
            <a:r>
              <a:rPr lang="en-US" dirty="0"/>
              <a:t>IEEE Computer Society Anne Marie Kelly, Thomas Haigh</a:t>
            </a:r>
          </a:p>
          <a:p>
            <a:r>
              <a:rPr lang="en-US" dirty="0"/>
              <a:t>IEEE Standards Association Staff Yvette Ho Sang</a:t>
            </a:r>
          </a:p>
          <a:p>
            <a:r>
              <a:rPr lang="en-US" dirty="0"/>
              <a:t>IEEE 802 Meeting Planner Dawn </a:t>
            </a:r>
            <a:r>
              <a:rPr lang="en-US" dirty="0" err="1"/>
              <a:t>Slykhouse</a:t>
            </a:r>
            <a:endParaRPr lang="en-US" dirty="0"/>
          </a:p>
        </p:txBody>
      </p:sp>
      <p:sp>
        <p:nvSpPr>
          <p:cNvPr id="4" name="Footer Placeholder 3">
            <a:extLst>
              <a:ext uri="{FF2B5EF4-FFF2-40B4-BE49-F238E27FC236}">
                <a16:creationId xmlns:a16="http://schemas.microsoft.com/office/drawing/2014/main" id="{1854D759-518E-E79B-F1E9-62B682A6206F}"/>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A7AC6ADA-AA52-32D8-1F4C-325D27B6E809}"/>
              </a:ext>
            </a:extLst>
          </p:cNvPr>
          <p:cNvSpPr>
            <a:spLocks noGrp="1"/>
          </p:cNvSpPr>
          <p:nvPr>
            <p:ph type="sldNum" sz="quarter" idx="12"/>
          </p:nvPr>
        </p:nvSpPr>
        <p:spPr/>
        <p:txBody>
          <a:bodyPr/>
          <a:lstStyle/>
          <a:p>
            <a:fld id="{AA48EFB7-51EC-4EB0-9C8D-DD3ECA58F707}" type="slidenum">
              <a:rPr lang="en-US" smtClean="0"/>
              <a:t>4</a:t>
            </a:fld>
            <a:endParaRPr lang="en-US"/>
          </a:p>
        </p:txBody>
      </p:sp>
    </p:spTree>
    <p:extLst>
      <p:ext uri="{BB962C8B-B14F-4D97-AF65-F5344CB8AC3E}">
        <p14:creationId xmlns:p14="http://schemas.microsoft.com/office/powerpoint/2010/main" val="2385951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74538-64A5-5127-6734-AD5EC981AF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40A74-A1C2-AD56-5584-32557CFABB35}"/>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Report</a:t>
            </a:r>
          </a:p>
          <a:p>
            <a:endParaRPr lang="en-US" dirty="0"/>
          </a:p>
        </p:txBody>
      </p:sp>
      <p:sp>
        <p:nvSpPr>
          <p:cNvPr id="4" name="Footer Placeholder 3">
            <a:extLst>
              <a:ext uri="{FF2B5EF4-FFF2-40B4-BE49-F238E27FC236}">
                <a16:creationId xmlns:a16="http://schemas.microsoft.com/office/drawing/2014/main" id="{94446B8E-1FDB-66EF-3251-B349891BF9F6}"/>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2FEBC60B-1BD4-00C1-07E5-73DE4B1674EA}"/>
              </a:ext>
            </a:extLst>
          </p:cNvPr>
          <p:cNvSpPr>
            <a:spLocks noGrp="1"/>
          </p:cNvSpPr>
          <p:nvPr>
            <p:ph type="sldNum" sz="quarter" idx="12"/>
          </p:nvPr>
        </p:nvSpPr>
        <p:spPr/>
        <p:txBody>
          <a:bodyPr/>
          <a:lstStyle/>
          <a:p>
            <a:fld id="{AA48EFB7-51EC-4EB0-9C8D-DD3ECA58F707}" type="slidenum">
              <a:rPr lang="en-US" smtClean="0"/>
              <a:t>5</a:t>
            </a:fld>
            <a:endParaRPr lang="en-US"/>
          </a:p>
        </p:txBody>
      </p:sp>
    </p:spTree>
    <p:extLst>
      <p:ext uri="{BB962C8B-B14F-4D97-AF65-F5344CB8AC3E}">
        <p14:creationId xmlns:p14="http://schemas.microsoft.com/office/powerpoint/2010/main" val="4035257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DBDD-4230-E126-9836-11C12AFADA51}"/>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A78375F9-50DD-EB0E-3ED3-BF7C55FD2C4A}"/>
              </a:ext>
            </a:extLst>
          </p:cNvPr>
          <p:cNvSpPr>
            <a:spLocks noGrp="1"/>
          </p:cNvSpPr>
          <p:nvPr>
            <p:ph idx="1"/>
          </p:nvPr>
        </p:nvSpPr>
        <p:spPr/>
        <p:txBody>
          <a:bodyPr>
            <a:normAutofit fontScale="85000" lnSpcReduction="20000"/>
          </a:bodyPr>
          <a:lstStyle/>
          <a:p>
            <a:r>
              <a:rPr lang="en-US" dirty="0"/>
              <a:t>Paul spoke with Amanda Wick, CBI Archivist 17 July 2025.  Amanda would like to work with IEEE to provide the IEEE 802 LMSC Archive.</a:t>
            </a:r>
          </a:p>
          <a:p>
            <a:pPr lvl="1"/>
            <a:r>
              <a:rPr lang="en-US" dirty="0"/>
              <a:t>CBI is a state-of-the art storage facility. Climate controlled. Objective: preserve documents 500 to 1000 years. Focus is on preserving the memories and recollections of primary people involved with the activity.</a:t>
            </a:r>
          </a:p>
          <a:p>
            <a:pPr lvl="1"/>
            <a:r>
              <a:rPr lang="en-US" dirty="0"/>
              <a:t>CBI will store the paper files,  unlike the IEEE </a:t>
            </a:r>
            <a:r>
              <a:rPr lang="en-US" dirty="0" err="1"/>
              <a:t>HIstory</a:t>
            </a:r>
            <a:r>
              <a:rPr lang="en-US" dirty="0"/>
              <a:t> Center.  However, CBI no longer stores duplicate materials out of concern for the limit of their storage facilities.</a:t>
            </a:r>
          </a:p>
          <a:p>
            <a:pPr lvl="1"/>
            <a:r>
              <a:rPr lang="en-US" dirty="0"/>
              <a:t>CBI"s request is that we remove duplicate files before sending, if possible.  Otherwise duplicates would be tossed and not archived.   CBI also wants materials stored in binders to be removed from the binders before sending.  If photos or videos are included in the donation, CBI requires that all individuals in the photo/video be identified and a date of the photo be provided. </a:t>
            </a:r>
          </a:p>
          <a:p>
            <a:pPr lvl="1"/>
            <a:r>
              <a:rPr lang="en-US" dirty="0"/>
              <a:t>CBI has an electronic records department and a digitization team that can digitize files.  The process involves taking photos of pages, rather than copying them, which Amanda said works well for their archiving  purposes.</a:t>
            </a:r>
          </a:p>
          <a:p>
            <a:pPr lvl="1"/>
            <a:r>
              <a:rPr lang="en-US" dirty="0"/>
              <a:t>CBI will accept hard copy materials with digital copies made by other vendors. CBI prefers manage everything and convert materials to digital based on their specifications. </a:t>
            </a:r>
          </a:p>
        </p:txBody>
      </p:sp>
      <p:sp>
        <p:nvSpPr>
          <p:cNvPr id="4" name="Footer Placeholder 3">
            <a:extLst>
              <a:ext uri="{FF2B5EF4-FFF2-40B4-BE49-F238E27FC236}">
                <a16:creationId xmlns:a16="http://schemas.microsoft.com/office/drawing/2014/main" id="{8640F003-7E71-F7EE-1643-B5D0A9F7FFB9}"/>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E6E7CDDB-98A4-4E42-E483-6D6BA68D00D3}"/>
              </a:ext>
            </a:extLst>
          </p:cNvPr>
          <p:cNvSpPr>
            <a:spLocks noGrp="1"/>
          </p:cNvSpPr>
          <p:nvPr>
            <p:ph type="sldNum" sz="quarter" idx="12"/>
          </p:nvPr>
        </p:nvSpPr>
        <p:spPr/>
        <p:txBody>
          <a:bodyPr/>
          <a:lstStyle/>
          <a:p>
            <a:fld id="{AA48EFB7-51EC-4EB0-9C8D-DD3ECA58F707}" type="slidenum">
              <a:rPr lang="en-US" smtClean="0"/>
              <a:t>6</a:t>
            </a:fld>
            <a:endParaRPr lang="en-US"/>
          </a:p>
        </p:txBody>
      </p:sp>
    </p:spTree>
    <p:extLst>
      <p:ext uri="{BB962C8B-B14F-4D97-AF65-F5344CB8AC3E}">
        <p14:creationId xmlns:p14="http://schemas.microsoft.com/office/powerpoint/2010/main" val="227509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23DC-A60C-11C2-A9F5-EA60E68E85A6}"/>
              </a:ext>
            </a:extLst>
          </p:cNvPr>
          <p:cNvSpPr>
            <a:spLocks noGrp="1"/>
          </p:cNvSpPr>
          <p:nvPr>
            <p:ph type="title"/>
          </p:nvPr>
        </p:nvSpPr>
        <p:spPr/>
        <p:txBody>
          <a:bodyPr/>
          <a:lstStyle/>
          <a:p>
            <a:r>
              <a:rPr lang="en-US" dirty="0"/>
              <a:t>IEEE 802 LMSC History Ad Hoc Recommendation to IEEE 802 LMSC</a:t>
            </a:r>
          </a:p>
        </p:txBody>
      </p:sp>
      <p:sp>
        <p:nvSpPr>
          <p:cNvPr id="3" name="Content Placeholder 2">
            <a:extLst>
              <a:ext uri="{FF2B5EF4-FFF2-40B4-BE49-F238E27FC236}">
                <a16:creationId xmlns:a16="http://schemas.microsoft.com/office/drawing/2014/main" id="{73911936-2361-9FE7-5F38-FB282ED93589}"/>
              </a:ext>
            </a:extLst>
          </p:cNvPr>
          <p:cNvSpPr>
            <a:spLocks noGrp="1"/>
          </p:cNvSpPr>
          <p:nvPr>
            <p:ph idx="1"/>
          </p:nvPr>
        </p:nvSpPr>
        <p:spPr/>
        <p:txBody>
          <a:bodyPr/>
          <a:lstStyle/>
          <a:p>
            <a:pPr marL="0" indent="0">
              <a:buNone/>
            </a:pPr>
            <a:r>
              <a:rPr lang="en-US" dirty="0"/>
              <a:t>Upon review of the Charles Babbage Institute’s (CBI) technology archival capabilities and CBI’s significant interest in providing their capabilities for the purposes of creating and maintaining the IEEE 802 LMSC History Archive, </a:t>
            </a:r>
          </a:p>
          <a:p>
            <a:pPr marL="0" indent="0">
              <a:buNone/>
            </a:pPr>
            <a:r>
              <a:rPr lang="en-US" dirty="0"/>
              <a:t>The Ad Hoc recommends IEEE 802 LMSC </a:t>
            </a:r>
            <a:r>
              <a:rPr lang="en-US" dirty="0" err="1"/>
              <a:t>establishs</a:t>
            </a:r>
            <a:r>
              <a:rPr lang="en-US" dirty="0"/>
              <a:t> 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Straw Poll: unanimous agreement at 29JUL2025 meeting</a:t>
            </a:r>
          </a:p>
        </p:txBody>
      </p:sp>
      <p:sp>
        <p:nvSpPr>
          <p:cNvPr id="4" name="Footer Placeholder 3">
            <a:extLst>
              <a:ext uri="{FF2B5EF4-FFF2-40B4-BE49-F238E27FC236}">
                <a16:creationId xmlns:a16="http://schemas.microsoft.com/office/drawing/2014/main" id="{1E769619-F4CF-C86F-9621-454A57D19016}"/>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6E597F08-2A8D-F9CD-0B17-B8B85C95CC34}"/>
              </a:ext>
            </a:extLst>
          </p:cNvPr>
          <p:cNvSpPr>
            <a:spLocks noGrp="1"/>
          </p:cNvSpPr>
          <p:nvPr>
            <p:ph type="sldNum" sz="quarter" idx="12"/>
          </p:nvPr>
        </p:nvSpPr>
        <p:spPr/>
        <p:txBody>
          <a:bodyPr/>
          <a:lstStyle/>
          <a:p>
            <a:fld id="{AA48EFB7-51EC-4EB0-9C8D-DD3ECA58F707}" type="slidenum">
              <a:rPr lang="en-US" smtClean="0"/>
              <a:t>7</a:t>
            </a:fld>
            <a:endParaRPr lang="en-US"/>
          </a:p>
        </p:txBody>
      </p:sp>
    </p:spTree>
    <p:extLst>
      <p:ext uri="{BB962C8B-B14F-4D97-AF65-F5344CB8AC3E}">
        <p14:creationId xmlns:p14="http://schemas.microsoft.com/office/powerpoint/2010/main" val="2603252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995D2-15D6-19C7-9B9E-0F8D919276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27D51-3EB3-FD19-D541-CF60D065937D}"/>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Proposed IEEE 802 LMSC Motion</a:t>
            </a:r>
          </a:p>
          <a:p>
            <a:endParaRPr lang="en-US" dirty="0"/>
          </a:p>
        </p:txBody>
      </p:sp>
      <p:sp>
        <p:nvSpPr>
          <p:cNvPr id="4" name="Footer Placeholder 3">
            <a:extLst>
              <a:ext uri="{FF2B5EF4-FFF2-40B4-BE49-F238E27FC236}">
                <a16:creationId xmlns:a16="http://schemas.microsoft.com/office/drawing/2014/main" id="{94184DA3-0653-F065-99E3-A30A1AB9BC24}"/>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505CFEBA-10ED-500C-EF17-2E3C31E25E25}"/>
              </a:ext>
            </a:extLst>
          </p:cNvPr>
          <p:cNvSpPr>
            <a:spLocks noGrp="1"/>
          </p:cNvSpPr>
          <p:nvPr>
            <p:ph type="sldNum" sz="quarter" idx="12"/>
          </p:nvPr>
        </p:nvSpPr>
        <p:spPr/>
        <p:txBody>
          <a:bodyPr/>
          <a:lstStyle/>
          <a:p>
            <a:fld id="{AA48EFB7-51EC-4EB0-9C8D-DD3ECA58F707}" type="slidenum">
              <a:rPr lang="en-US" smtClean="0"/>
              <a:t>8</a:t>
            </a:fld>
            <a:endParaRPr lang="en-US"/>
          </a:p>
        </p:txBody>
      </p:sp>
    </p:spTree>
    <p:extLst>
      <p:ext uri="{BB962C8B-B14F-4D97-AF65-F5344CB8AC3E}">
        <p14:creationId xmlns:p14="http://schemas.microsoft.com/office/powerpoint/2010/main" val="504874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CB31-33B3-2DFD-9BC3-CBBF195C9C78}"/>
              </a:ext>
            </a:extLst>
          </p:cNvPr>
          <p:cNvSpPr>
            <a:spLocks noGrp="1"/>
          </p:cNvSpPr>
          <p:nvPr>
            <p:ph type="title"/>
          </p:nvPr>
        </p:nvSpPr>
        <p:spPr/>
        <p:txBody>
          <a:bodyPr/>
          <a:lstStyle/>
          <a:p>
            <a:r>
              <a:rPr lang="en-US" dirty="0"/>
              <a:t>IEEE 802 LMSC Motion</a:t>
            </a:r>
          </a:p>
        </p:txBody>
      </p:sp>
      <p:sp>
        <p:nvSpPr>
          <p:cNvPr id="3" name="Content Placeholder 2">
            <a:extLst>
              <a:ext uri="{FF2B5EF4-FFF2-40B4-BE49-F238E27FC236}">
                <a16:creationId xmlns:a16="http://schemas.microsoft.com/office/drawing/2014/main" id="{AEBCF301-7973-C1E6-DC82-6E3905A885F4}"/>
              </a:ext>
            </a:extLst>
          </p:cNvPr>
          <p:cNvSpPr>
            <a:spLocks noGrp="1"/>
          </p:cNvSpPr>
          <p:nvPr>
            <p:ph idx="1"/>
          </p:nvPr>
        </p:nvSpPr>
        <p:spPr/>
        <p:txBody>
          <a:bodyPr/>
          <a:lstStyle/>
          <a:p>
            <a:pPr marL="0" indent="0">
              <a:buNone/>
            </a:pPr>
            <a:r>
              <a:rPr lang="en-US" dirty="0"/>
              <a:t>Motion: </a:t>
            </a:r>
            <a:br>
              <a:rPr lang="en-US" dirty="0"/>
            </a:br>
            <a:r>
              <a:rPr lang="en-US" dirty="0"/>
              <a:t>IEEE 802 LMSC recommends establishing 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Mover: Tuncer </a:t>
            </a:r>
            <a:r>
              <a:rPr lang="en-US" dirty="0" err="1"/>
              <a:t>Baykas</a:t>
            </a:r>
            <a:r>
              <a:rPr lang="en-US" dirty="0"/>
              <a:t>, Seconder Tim Godfrey</a:t>
            </a:r>
          </a:p>
        </p:txBody>
      </p:sp>
      <p:sp>
        <p:nvSpPr>
          <p:cNvPr id="4" name="Footer Placeholder 3">
            <a:extLst>
              <a:ext uri="{FF2B5EF4-FFF2-40B4-BE49-F238E27FC236}">
                <a16:creationId xmlns:a16="http://schemas.microsoft.com/office/drawing/2014/main" id="{F90179E3-37FD-FDF2-28FA-D56C8EC0384B}"/>
              </a:ext>
            </a:extLst>
          </p:cNvPr>
          <p:cNvSpPr>
            <a:spLocks noGrp="1"/>
          </p:cNvSpPr>
          <p:nvPr>
            <p:ph type="ftr" sz="quarter" idx="11"/>
          </p:nvPr>
        </p:nvSpPr>
        <p:spPr/>
        <p:txBody>
          <a:bodyPr/>
          <a:lstStyle/>
          <a:p>
            <a:r>
              <a:rPr lang="en-US"/>
              <a:t>DCN ec-25-0152-00-LMSC</a:t>
            </a:r>
          </a:p>
        </p:txBody>
      </p:sp>
      <p:sp>
        <p:nvSpPr>
          <p:cNvPr id="5" name="Slide Number Placeholder 4">
            <a:extLst>
              <a:ext uri="{FF2B5EF4-FFF2-40B4-BE49-F238E27FC236}">
                <a16:creationId xmlns:a16="http://schemas.microsoft.com/office/drawing/2014/main" id="{2307801A-715D-7CC1-DC52-22AB31319020}"/>
              </a:ext>
            </a:extLst>
          </p:cNvPr>
          <p:cNvSpPr>
            <a:spLocks noGrp="1"/>
          </p:cNvSpPr>
          <p:nvPr>
            <p:ph type="sldNum" sz="quarter" idx="12"/>
          </p:nvPr>
        </p:nvSpPr>
        <p:spPr/>
        <p:txBody>
          <a:bodyPr/>
          <a:lstStyle/>
          <a:p>
            <a:fld id="{AA48EFB7-51EC-4EB0-9C8D-DD3ECA58F707}" type="slidenum">
              <a:rPr lang="en-US" smtClean="0"/>
              <a:t>9</a:t>
            </a:fld>
            <a:endParaRPr lang="en-US"/>
          </a:p>
        </p:txBody>
      </p:sp>
    </p:spTree>
    <p:extLst>
      <p:ext uri="{BB962C8B-B14F-4D97-AF65-F5344CB8AC3E}">
        <p14:creationId xmlns:p14="http://schemas.microsoft.com/office/powerpoint/2010/main" val="413374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17633</TotalTime>
  <Words>706</Words>
  <Application>Microsoft Office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Verdana</vt:lpstr>
      <vt:lpstr>Office Theme</vt:lpstr>
      <vt:lpstr>IEEE 802 LMSC History Ad Hoc</vt:lpstr>
      <vt:lpstr>PowerPoint Presentation</vt:lpstr>
      <vt:lpstr>PowerPoint Presentation</vt:lpstr>
      <vt:lpstr>IEEE 802 LMSC History Ad Hoc Participants</vt:lpstr>
      <vt:lpstr>PowerPoint Presentation</vt:lpstr>
      <vt:lpstr>Charles Babbage Institute Update</vt:lpstr>
      <vt:lpstr>IEEE 802 LMSC History Ad Hoc Recommendation to IEEE 802 LMSC</vt:lpstr>
      <vt:lpstr>PowerPoint Presentation</vt:lpstr>
      <vt:lpstr>IEEE 802 LMSC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cp:lastModifiedBy>
  <cp:revision>101</cp:revision>
  <cp:lastPrinted>2024-08-12T16:54:27Z</cp:lastPrinted>
  <dcterms:created xsi:type="dcterms:W3CDTF">2024-07-15T13:44:21Z</dcterms:created>
  <dcterms:modified xsi:type="dcterms:W3CDTF">2025-07-31T13:27:08Z</dcterms:modified>
</cp:coreProperties>
</file>