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4"/>
  </p:notesMasterIdLst>
  <p:handoutMasterIdLst>
    <p:handoutMasterId r:id="rId5"/>
  </p:handoutMasterIdLst>
  <p:sldIdLst>
    <p:sldId id="278" r:id="rId2"/>
    <p:sldId id="279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BE28"/>
    <a:srgbClr val="0066FF"/>
    <a:srgbClr val="33CCFF"/>
    <a:srgbClr val="99FF99"/>
    <a:srgbClr val="FFFF00"/>
    <a:srgbClr val="FFCC00"/>
    <a:srgbClr val="DDDDDD"/>
    <a:srgbClr val="2FB1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1F1639-1437-441F-B251-36A9B7F39DD8}" v="9" dt="2025-07-31T13:19:13.6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7" autoAdjust="0"/>
    <p:restoredTop sz="89917" autoAdjust="0"/>
  </p:normalViewPr>
  <p:slideViewPr>
    <p:cSldViewPr>
      <p:cViewPr varScale="1">
        <p:scale>
          <a:sx n="48" d="100"/>
          <a:sy n="48" d="100"/>
        </p:scale>
        <p:origin x="96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n Rosdahl" userId="2820f357-2dd4-4127-8713-e0bfde0fd756" providerId="ADAL" clId="{841F1639-1437-441F-B251-36A9B7F39DD8}"/>
    <pc:docChg chg="custSel modSld">
      <pc:chgData name="Jon Rosdahl" userId="2820f357-2dd4-4127-8713-e0bfde0fd756" providerId="ADAL" clId="{841F1639-1437-441F-B251-36A9B7F39DD8}" dt="2025-07-31T13:48:26.436" v="913" actId="20577"/>
      <pc:docMkLst>
        <pc:docMk/>
      </pc:docMkLst>
      <pc:sldChg chg="modSp mod modNotesTx">
        <pc:chgData name="Jon Rosdahl" userId="2820f357-2dd4-4127-8713-e0bfde0fd756" providerId="ADAL" clId="{841F1639-1437-441F-B251-36A9B7F39DD8}" dt="2025-07-31T13:43:14.107" v="805" actId="20577"/>
        <pc:sldMkLst>
          <pc:docMk/>
          <pc:sldMk cId="0" sldId="278"/>
        </pc:sldMkLst>
        <pc:spChg chg="mod">
          <ac:chgData name="Jon Rosdahl" userId="2820f357-2dd4-4127-8713-e0bfde0fd756" providerId="ADAL" clId="{841F1639-1437-441F-B251-36A9B7F39DD8}" dt="2025-07-31T13:18:31.416" v="694" actId="20577"/>
          <ac:spMkLst>
            <pc:docMk/>
            <pc:sldMk cId="0" sldId="278"/>
            <ac:spMk id="111620" creationId="{13920269-E2C7-FAD1-29AE-5FAF7F00091F}"/>
          </ac:spMkLst>
        </pc:spChg>
      </pc:sldChg>
      <pc:sldChg chg="modSp mod">
        <pc:chgData name="Jon Rosdahl" userId="2820f357-2dd4-4127-8713-e0bfde0fd756" providerId="ADAL" clId="{841F1639-1437-441F-B251-36A9B7F39DD8}" dt="2025-07-31T13:48:26.436" v="913" actId="20577"/>
        <pc:sldMkLst>
          <pc:docMk/>
          <pc:sldMk cId="526200623" sldId="279"/>
        </pc:sldMkLst>
        <pc:spChg chg="mod">
          <ac:chgData name="Jon Rosdahl" userId="2820f357-2dd4-4127-8713-e0bfde0fd756" providerId="ADAL" clId="{841F1639-1437-441F-B251-36A9B7F39DD8}" dt="2025-07-31T13:18:48.484" v="698" actId="6549"/>
          <ac:spMkLst>
            <pc:docMk/>
            <pc:sldMk cId="526200623" sldId="279"/>
            <ac:spMk id="2" creationId="{BA8F8162-A761-F80C-50C5-34CB9568BEA5}"/>
          </ac:spMkLst>
        </pc:spChg>
        <pc:spChg chg="mod">
          <ac:chgData name="Jon Rosdahl" userId="2820f357-2dd4-4127-8713-e0bfde0fd756" providerId="ADAL" clId="{841F1639-1437-441F-B251-36A9B7F39DD8}" dt="2025-07-31T13:48:26.436" v="913" actId="20577"/>
          <ac:spMkLst>
            <pc:docMk/>
            <pc:sldMk cId="526200623" sldId="279"/>
            <ac:spMk id="3" creationId="{BD4B60F0-CD2D-F69D-F5D3-E2CE661754D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970" name="Rectangle 2">
            <a:extLst>
              <a:ext uri="{FF2B5EF4-FFF2-40B4-BE49-F238E27FC236}">
                <a16:creationId xmlns:a16="http://schemas.microsoft.com/office/drawing/2014/main" id="{C4E73362-6F77-B48C-4845-A720CBF56F2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1" name="Rectangle 3">
            <a:extLst>
              <a:ext uri="{FF2B5EF4-FFF2-40B4-BE49-F238E27FC236}">
                <a16:creationId xmlns:a16="http://schemas.microsoft.com/office/drawing/2014/main" id="{33E8B8D0-786A-4A52-4481-146C4C2B768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2" name="Rectangle 4">
            <a:extLst>
              <a:ext uri="{FF2B5EF4-FFF2-40B4-BE49-F238E27FC236}">
                <a16:creationId xmlns:a16="http://schemas.microsoft.com/office/drawing/2014/main" id="{7432AF3F-587B-1929-8FBD-31D418B860AA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595973" name="Rectangle 5">
            <a:extLst>
              <a:ext uri="{FF2B5EF4-FFF2-40B4-BE49-F238E27FC236}">
                <a16:creationId xmlns:a16="http://schemas.microsoft.com/office/drawing/2014/main" id="{D01118A0-23CA-1F30-CFA8-FAE049544DE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1BF840F5-73D8-4C49-8CA2-02B9D40FA9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>
            <a:extLst>
              <a:ext uri="{FF2B5EF4-FFF2-40B4-BE49-F238E27FC236}">
                <a16:creationId xmlns:a16="http://schemas.microsoft.com/office/drawing/2014/main" id="{4B7C88D3-7AFC-E8EC-BD8A-BB2D5640032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56B44987-7B25-A524-3CAB-D9868D29433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465A97CF-59A3-5104-8DE8-1D79CE89C2DB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7525" name="Rectangle 5">
            <a:extLst>
              <a:ext uri="{FF2B5EF4-FFF2-40B4-BE49-F238E27FC236}">
                <a16:creationId xmlns:a16="http://schemas.microsoft.com/office/drawing/2014/main" id="{49BB6068-6E46-13CF-F53E-2D552B3C9F6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7526" name="Rectangle 6">
            <a:extLst>
              <a:ext uri="{FF2B5EF4-FFF2-40B4-BE49-F238E27FC236}">
                <a16:creationId xmlns:a16="http://schemas.microsoft.com/office/drawing/2014/main" id="{7E4B10D7-FF09-E3BF-47E2-D0D35D9687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 altLang="en-US"/>
          </a:p>
        </p:txBody>
      </p:sp>
      <p:sp>
        <p:nvSpPr>
          <p:cNvPr id="107527" name="Rectangle 7">
            <a:extLst>
              <a:ext uri="{FF2B5EF4-FFF2-40B4-BE49-F238E27FC236}">
                <a16:creationId xmlns:a16="http://schemas.microsoft.com/office/drawing/2014/main" id="{02F88482-BC8A-7CD4-9B39-6C6060D97D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D9A5F81-010C-45C5-B0D5-1FA113717E2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>
            <a:extLst>
              <a:ext uri="{FF2B5EF4-FFF2-40B4-BE49-F238E27FC236}">
                <a16:creationId xmlns:a16="http://schemas.microsoft.com/office/drawing/2014/main" id="{C64CDDE6-0122-26AF-B40A-C8B93EAC6C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EFF219C-B961-4708-8C23-7A3AEC5E8FCC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237570" name="Rectangle 2">
            <a:extLst>
              <a:ext uri="{FF2B5EF4-FFF2-40B4-BE49-F238E27FC236}">
                <a16:creationId xmlns:a16="http://schemas.microsoft.com/office/drawing/2014/main" id="{5940260B-0BAD-B444-B81A-720A5B6B9F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37571" name="Rectangle 3">
            <a:extLst>
              <a:ext uri="{FF2B5EF4-FFF2-40B4-BE49-F238E27FC236}">
                <a16:creationId xmlns:a16="http://schemas.microsoft.com/office/drawing/2014/main" id="{18463BC1-32C9-454A-61A3-91FDF87AA5C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Presented at the 2025 July IEEE 802 Plenary – Madrid – Closing Meeting Agenda Item: 4.0517.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>
            <a:extLst>
              <a:ext uri="{FF2B5EF4-FFF2-40B4-BE49-F238E27FC236}">
                <a16:creationId xmlns:a16="http://schemas.microsoft.com/office/drawing/2014/main" id="{0052311F-EED1-577B-00D2-C4CFA7F7B3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1" y="6597650"/>
            <a:ext cx="12172949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5" name="Rectangle 3">
            <a:extLst>
              <a:ext uri="{FF2B5EF4-FFF2-40B4-BE49-F238E27FC236}">
                <a16:creationId xmlns:a16="http://schemas.microsoft.com/office/drawing/2014/main" id="{D150820C-B403-B5C7-8207-DFDCCA07E3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AD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30756" name="Rectangle 4">
            <a:extLst>
              <a:ext uri="{FF2B5EF4-FFF2-40B4-BE49-F238E27FC236}">
                <a16:creationId xmlns:a16="http://schemas.microsoft.com/office/drawing/2014/main" id="{DD2674FB-8115-FF44-7F24-A0821BB87E1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330757" name="Rectangle 5">
            <a:extLst>
              <a:ext uri="{FF2B5EF4-FFF2-40B4-BE49-F238E27FC236}">
                <a16:creationId xmlns:a16="http://schemas.microsoft.com/office/drawing/2014/main" id="{2CE15CAF-90D7-CEF0-5F3F-EEE0848F6D8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grpSp>
        <p:nvGrpSpPr>
          <p:cNvPr id="330761" name="Group 9">
            <a:extLst>
              <a:ext uri="{FF2B5EF4-FFF2-40B4-BE49-F238E27FC236}">
                <a16:creationId xmlns:a16="http://schemas.microsoft.com/office/drawing/2014/main" id="{C223E48D-7678-BFC5-6AAB-100801145243}"/>
              </a:ext>
            </a:extLst>
          </p:cNvPr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30762" name="Rectangle 10">
              <a:extLst>
                <a:ext uri="{FF2B5EF4-FFF2-40B4-BE49-F238E27FC236}">
                  <a16:creationId xmlns:a16="http://schemas.microsoft.com/office/drawing/2014/main" id="{7794BF6A-E234-CFA6-DF7D-BA5676532A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30763" name="Text Box 11">
              <a:extLst>
                <a:ext uri="{FF2B5EF4-FFF2-40B4-BE49-F238E27FC236}">
                  <a16:creationId xmlns:a16="http://schemas.microsoft.com/office/drawing/2014/main" id="{4CED8025-A05F-000E-3A16-9E48B6BCD995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30764" name="Line 12">
              <a:extLst>
                <a:ext uri="{FF2B5EF4-FFF2-40B4-BE49-F238E27FC236}">
                  <a16:creationId xmlns:a16="http://schemas.microsoft.com/office/drawing/2014/main" id="{83E82BF6-31C2-1F6C-99DD-967D9CD7762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30765" name="Text Box 13">
              <a:extLst>
                <a:ext uri="{FF2B5EF4-FFF2-40B4-BE49-F238E27FC236}">
                  <a16:creationId xmlns:a16="http://schemas.microsoft.com/office/drawing/2014/main" id="{94A0E2E1-A231-6508-05CB-14243DC929EF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 dirty="0">
                  <a:solidFill>
                    <a:schemeClr val="bg1"/>
                  </a:solidFill>
                </a:rPr>
                <a:t>802</a:t>
              </a:r>
            </a:p>
          </p:txBody>
        </p:sp>
      </p:grpSp>
      <p:sp>
        <p:nvSpPr>
          <p:cNvPr id="2" name="Text Box 8">
            <a:extLst>
              <a:ext uri="{FF2B5EF4-FFF2-40B4-BE49-F238E27FC236}">
                <a16:creationId xmlns:a16="http://schemas.microsoft.com/office/drawing/2014/main" id="{D91767A8-B3B0-713C-4185-B7A3C1D3E1B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" y="6589714"/>
            <a:ext cx="240001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tx1"/>
                </a:solidFill>
              </a:rPr>
              <a:t>Doc:802 EC-25-0170-00-LMSC</a:t>
            </a:r>
          </a:p>
        </p:txBody>
      </p:sp>
      <p:sp>
        <p:nvSpPr>
          <p:cNvPr id="3" name="Text Box 9">
            <a:extLst>
              <a:ext uri="{FF2B5EF4-FFF2-40B4-BE49-F238E27FC236}">
                <a16:creationId xmlns:a16="http://schemas.microsoft.com/office/drawing/2014/main" id="{76DDBB88-E28F-B2B9-68F1-75042EDF0858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2121094" y="6591300"/>
            <a:ext cx="918613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tx1"/>
                </a:solidFill>
              </a:rPr>
              <a:t>IEEE 802 LMC Future Venue Ad Hoc 2025 Annual Review</a:t>
            </a:r>
          </a:p>
        </p:txBody>
      </p:sp>
      <p:sp>
        <p:nvSpPr>
          <p:cNvPr id="4" name="Text Box 7">
            <a:extLst>
              <a:ext uri="{FF2B5EF4-FFF2-40B4-BE49-F238E27FC236}">
                <a16:creationId xmlns:a16="http://schemas.microsoft.com/office/drawing/2014/main" id="{D4DC036D-FE0D-C69A-4FD5-8CAE1F594333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871201" y="6589714"/>
            <a:ext cx="127423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tx1"/>
                </a:solidFill>
              </a:rPr>
              <a:t>Page </a:t>
            </a:r>
            <a:fld id="{0CF3F8C6-39BE-4E23-8645-149F701E51B6}" type="slidenum">
              <a:rPr lang="en-US" altLang="en-US" sz="1200">
                <a:solidFill>
                  <a:schemeClr val="tx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7C8E6-5810-6158-8114-58D35C84E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3C83B2-95EF-A764-25C9-6B7AE99C47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1291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1EF14A3-655F-6923-1262-740AC90F59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71467" y="404814"/>
            <a:ext cx="2810933" cy="54625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DC99CB2-804A-1CDB-A81B-70EB854464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34434" y="404814"/>
            <a:ext cx="8233833" cy="54625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999095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5B36B-65F2-C6FB-E02B-6319F2BF1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1D0CC-1C53-9590-73E2-AF40696C8A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29625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C2DBD-65C6-3141-370A-5B8421F56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07591-377C-7A81-77AA-7C291A5446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75073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37606C-DA87-EA9F-A8F9-8AA55E183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3F2F2B-7707-F313-7CD1-E78F705BED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34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F0C0E2-7D7C-F586-B5BC-0BDD409FE9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22433" y="1341438"/>
            <a:ext cx="5384800" cy="452596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642938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7F9C4B-011A-FA1D-E9D3-20A2FADB8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21CF64-5E06-7BF2-313B-68DF4BC69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7D26C3-D953-BDE8-7559-26A396262E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B7CE98-C76F-8557-8082-0F6E3EEF9F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6A577A-F984-1B11-A19D-867C94E4E5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2127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458DF-F387-C37D-7586-54A923685A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1391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0697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27347-56F2-D778-39A1-A6E7D320A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6DF6FA-900F-7B26-250D-5AEA6F6AFE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9BC2A1-F0FF-D770-BA7B-983FD38AD4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90830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CFC62-3C46-116F-6F16-8BE24A8FD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D051CE-A89C-B469-0267-5ED79C41BA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12EE61-9818-DFCB-1612-F149BEA8D9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14841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>
            <a:extLst>
              <a:ext uri="{FF2B5EF4-FFF2-40B4-BE49-F238E27FC236}">
                <a16:creationId xmlns:a16="http://schemas.microsoft.com/office/drawing/2014/main" id="{A7292F7F-BF57-4E95-AE3B-3C9E4F559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86538"/>
            <a:ext cx="12185651" cy="277812"/>
          </a:xfrm>
          <a:prstGeom prst="rect">
            <a:avLst/>
          </a:prstGeom>
          <a:solidFill>
            <a:srgbClr val="2FB1DF"/>
          </a:solidFill>
          <a:ln w="9525">
            <a:solidFill>
              <a:srgbClr val="2FB1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7" name="Text Box 9">
            <a:extLst>
              <a:ext uri="{FF2B5EF4-FFF2-40B4-BE49-F238E27FC236}">
                <a16:creationId xmlns:a16="http://schemas.microsoft.com/office/drawing/2014/main" id="{898217D0-841C-D064-E34A-02F02D341E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1094" y="6591300"/>
            <a:ext cx="918613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en-US" sz="1200" dirty="0">
                <a:solidFill>
                  <a:schemeClr val="tx1"/>
                </a:solidFill>
              </a:rPr>
              <a:t>IEEE 802 LMC Future Venue Ad Hoc 2025 Annual Review</a:t>
            </a:r>
          </a:p>
        </p:txBody>
      </p:sp>
      <p:sp>
        <p:nvSpPr>
          <p:cNvPr id="329731" name="Rectangle 3">
            <a:extLst>
              <a:ext uri="{FF2B5EF4-FFF2-40B4-BE49-F238E27FC236}">
                <a16:creationId xmlns:a16="http://schemas.microsoft.com/office/drawing/2014/main" id="{C2C87C22-8B31-AD40-875B-3628AD0644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34" y="3175"/>
            <a:ext cx="12181417" cy="260350"/>
          </a:xfrm>
          <a:prstGeom prst="rect">
            <a:avLst/>
          </a:prstGeom>
          <a:solidFill>
            <a:srgbClr val="2FB1DF"/>
          </a:solidFill>
          <a:ln w="9525">
            <a:solidFill>
              <a:srgbClr val="2FADD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2400"/>
          </a:p>
        </p:txBody>
      </p:sp>
      <p:sp>
        <p:nvSpPr>
          <p:cNvPr id="329732" name="Rectangle 4">
            <a:extLst>
              <a:ext uri="{FF2B5EF4-FFF2-40B4-BE49-F238E27FC236}">
                <a16:creationId xmlns:a16="http://schemas.microsoft.com/office/drawing/2014/main" id="{3ACBF366-EBA4-ADDC-F95C-E5B668BC37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813"/>
            <a:ext cx="10972800" cy="79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29733" name="Rectangle 5">
            <a:extLst>
              <a:ext uri="{FF2B5EF4-FFF2-40B4-BE49-F238E27FC236}">
                <a16:creationId xmlns:a16="http://schemas.microsoft.com/office/drawing/2014/main" id="{D10CF9CF-4206-486D-51F1-D60981DCEFE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34433" y="1341438"/>
            <a:ext cx="109728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29734" name="Line 6">
            <a:extLst>
              <a:ext uri="{FF2B5EF4-FFF2-40B4-BE49-F238E27FC236}">
                <a16:creationId xmlns:a16="http://schemas.microsoft.com/office/drawing/2014/main" id="{7784D76B-56E5-8531-1B48-443D1EFFBA13}"/>
              </a:ext>
            </a:extLst>
          </p:cNvPr>
          <p:cNvSpPr>
            <a:spLocks noChangeShapeType="1"/>
          </p:cNvSpPr>
          <p:nvPr/>
        </p:nvSpPr>
        <p:spPr bwMode="auto">
          <a:xfrm>
            <a:off x="527051" y="1268413"/>
            <a:ext cx="11137900" cy="0"/>
          </a:xfrm>
          <a:prstGeom prst="line">
            <a:avLst/>
          </a:prstGeom>
          <a:noFill/>
          <a:ln w="9525">
            <a:solidFill>
              <a:srgbClr val="2FADD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2400"/>
          </a:p>
        </p:txBody>
      </p:sp>
      <p:sp>
        <p:nvSpPr>
          <p:cNvPr id="329735" name="Text Box 7">
            <a:extLst>
              <a:ext uri="{FF2B5EF4-FFF2-40B4-BE49-F238E27FC236}">
                <a16:creationId xmlns:a16="http://schemas.microsoft.com/office/drawing/2014/main" id="{05B84EB9-56D1-993A-9CC3-10A03F0D4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71201" y="6589714"/>
            <a:ext cx="127423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altLang="en-US" sz="1200" dirty="0">
                <a:solidFill>
                  <a:schemeClr val="tx1"/>
                </a:solidFill>
              </a:rPr>
              <a:t>Page </a:t>
            </a:r>
            <a:fld id="{0CF3F8C6-39BE-4E23-8645-149F701E51B6}" type="slidenum">
              <a:rPr lang="en-US" altLang="en-US" sz="1200">
                <a:solidFill>
                  <a:schemeClr val="tx1"/>
                </a:solidFill>
              </a:rPr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 dirty="0">
              <a:solidFill>
                <a:schemeClr val="tx1"/>
              </a:solidFill>
            </a:endParaRPr>
          </a:p>
        </p:txBody>
      </p:sp>
      <p:sp>
        <p:nvSpPr>
          <p:cNvPr id="329736" name="Text Box 8">
            <a:extLst>
              <a:ext uri="{FF2B5EF4-FFF2-40B4-BE49-F238E27FC236}">
                <a16:creationId xmlns:a16="http://schemas.microsoft.com/office/drawing/2014/main" id="{066FFC52-A651-6ADA-A5C8-8525ACB740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93" y="6582589"/>
            <a:ext cx="236219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1" hangingPunct="1"/>
            <a:r>
              <a:rPr lang="en-US" altLang="en-US" sz="1200" dirty="0">
                <a:solidFill>
                  <a:schemeClr val="tx1"/>
                </a:solidFill>
              </a:rPr>
              <a:t>Doc:802 EC-25-0170-00-LMSC</a:t>
            </a:r>
          </a:p>
        </p:txBody>
      </p:sp>
      <p:grpSp>
        <p:nvGrpSpPr>
          <p:cNvPr id="329748" name="Group 20">
            <a:extLst>
              <a:ext uri="{FF2B5EF4-FFF2-40B4-BE49-F238E27FC236}">
                <a16:creationId xmlns:a16="http://schemas.microsoft.com/office/drawing/2014/main" id="{A2501175-51D3-4FDF-1CE6-3B12E39AC28D}"/>
              </a:ext>
            </a:extLst>
          </p:cNvPr>
          <p:cNvGrpSpPr>
            <a:grpSpLocks/>
          </p:cNvGrpSpPr>
          <p:nvPr/>
        </p:nvGrpSpPr>
        <p:grpSpPr bwMode="auto">
          <a:xfrm>
            <a:off x="11089218" y="5876926"/>
            <a:ext cx="1058333" cy="709613"/>
            <a:chOff x="3288" y="3482"/>
            <a:chExt cx="500" cy="447"/>
          </a:xfrm>
        </p:grpSpPr>
        <p:sp>
          <p:nvSpPr>
            <p:cNvPr id="329746" name="Rectangle 18">
              <a:extLst>
                <a:ext uri="{FF2B5EF4-FFF2-40B4-BE49-F238E27FC236}">
                  <a16:creationId xmlns:a16="http://schemas.microsoft.com/office/drawing/2014/main" id="{ACB0F83A-BA6A-4E52-34F9-44D1B572976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3288" y="3521"/>
              <a:ext cx="454" cy="363"/>
            </a:xfrm>
            <a:prstGeom prst="rect">
              <a:avLst/>
            </a:prstGeom>
            <a:solidFill>
              <a:srgbClr val="2FB1DF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2400"/>
            </a:p>
          </p:txBody>
        </p:sp>
        <p:sp>
          <p:nvSpPr>
            <p:cNvPr id="329743" name="Text Box 15">
              <a:extLst>
                <a:ext uri="{FF2B5EF4-FFF2-40B4-BE49-F238E27FC236}">
                  <a16:creationId xmlns:a16="http://schemas.microsoft.com/office/drawing/2014/main" id="{3D606333-88DF-906A-99BB-900868C69DC5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297" y="3482"/>
              <a:ext cx="367" cy="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2300" b="1">
                  <a:solidFill>
                    <a:schemeClr val="bg1"/>
                  </a:solidFill>
                </a:rPr>
                <a:t>EEE</a:t>
              </a:r>
            </a:p>
          </p:txBody>
        </p:sp>
        <p:sp>
          <p:nvSpPr>
            <p:cNvPr id="329745" name="Line 17">
              <a:extLst>
                <a:ext uri="{FF2B5EF4-FFF2-40B4-BE49-F238E27FC236}">
                  <a16:creationId xmlns:a16="http://schemas.microsoft.com/office/drawing/2014/main" id="{6D853213-879F-5816-829E-4A4BA9A8BF48}"/>
                </a:ext>
              </a:extLst>
            </p:cNvPr>
            <p:cNvSpPr>
              <a:spLocks noChangeShapeType="1"/>
            </p:cNvSpPr>
            <p:nvPr userDrawn="1"/>
          </p:nvSpPr>
          <p:spPr bwMode="auto">
            <a:xfrm>
              <a:off x="3331" y="3542"/>
              <a:ext cx="0" cy="317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 sz="2400"/>
            </a:p>
          </p:txBody>
        </p:sp>
        <p:sp>
          <p:nvSpPr>
            <p:cNvPr id="329747" name="Text Box 19">
              <a:extLst>
                <a:ext uri="{FF2B5EF4-FFF2-40B4-BE49-F238E27FC236}">
                  <a16:creationId xmlns:a16="http://schemas.microsoft.com/office/drawing/2014/main" id="{0CBA2A2D-665B-A264-6BEA-9D5D9FACCF3D}"/>
                </a:ext>
              </a:extLst>
            </p:cNvPr>
            <p:cNvSpPr txBox="1">
              <a:spLocks noChangeArrowheads="1"/>
            </p:cNvSpPr>
            <p:nvPr userDrawn="1"/>
          </p:nvSpPr>
          <p:spPr bwMode="auto">
            <a:xfrm>
              <a:off x="3303" y="3641"/>
              <a:ext cx="485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r>
                <a:rPr lang="en-US" altLang="en-US" sz="2400" b="1">
                  <a:solidFill>
                    <a:schemeClr val="bg1"/>
                  </a:solidFill>
                </a:rPr>
                <a:t>802</a:t>
              </a: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20" name="Rectangle 4">
            <a:extLst>
              <a:ext uri="{FF2B5EF4-FFF2-40B4-BE49-F238E27FC236}">
                <a16:creationId xmlns:a16="http://schemas.microsoft.com/office/drawing/2014/main" id="{13920269-E2C7-FAD1-29AE-5FAF7F00091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524000" y="1196975"/>
            <a:ext cx="9144000" cy="1355725"/>
          </a:xfrm>
        </p:spPr>
        <p:txBody>
          <a:bodyPr/>
          <a:lstStyle/>
          <a:p>
            <a:r>
              <a:rPr lang="en-US" altLang="en-US" sz="4000" dirty="0">
                <a:solidFill>
                  <a:schemeClr val="tx1"/>
                </a:solidFill>
              </a:rPr>
              <a:t>IEEE 802 LMC Future Venue </a:t>
            </a:r>
            <a:r>
              <a:rPr lang="en-US" altLang="en-US" sz="4000" dirty="0" err="1">
                <a:solidFill>
                  <a:schemeClr val="tx1"/>
                </a:solidFill>
              </a:rPr>
              <a:t>AdHoc</a:t>
            </a:r>
            <a:r>
              <a:rPr lang="en-US" altLang="en-US" sz="4000" dirty="0">
                <a:solidFill>
                  <a:schemeClr val="tx1"/>
                </a:solidFill>
              </a:rPr>
              <a:t> 2025 Annual Review</a:t>
            </a:r>
          </a:p>
        </p:txBody>
      </p:sp>
      <p:sp>
        <p:nvSpPr>
          <p:cNvPr id="111621" name="Rectangle 5">
            <a:extLst>
              <a:ext uri="{FF2B5EF4-FFF2-40B4-BE49-F238E27FC236}">
                <a16:creationId xmlns:a16="http://schemas.microsoft.com/office/drawing/2014/main" id="{03425CC1-0E12-2DA7-39AD-EE1B92A02C9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2133600" y="4305301"/>
            <a:ext cx="7924800" cy="13557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3300" dirty="0"/>
              <a:t>Jon Rosdahl</a:t>
            </a:r>
            <a:br>
              <a:rPr lang="en-US" altLang="en-US" sz="3300" dirty="0"/>
            </a:br>
            <a:r>
              <a:rPr lang="en-US" altLang="en-US" sz="3300" dirty="0"/>
              <a:t>IEEE 802 LMSC Executive Secretary</a:t>
            </a:r>
            <a:br>
              <a:rPr lang="en-US" altLang="en-US" sz="3300" dirty="0"/>
            </a:br>
            <a:r>
              <a:rPr lang="en-US" altLang="en-US" sz="3300" dirty="0"/>
              <a:t>jrosdahl@ieee.org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8F8162-A761-F80C-50C5-34CB9568B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IEEE 802 LMC Future Venue </a:t>
            </a:r>
            <a:r>
              <a:rPr lang="en-US" altLang="en-US" dirty="0" err="1">
                <a:solidFill>
                  <a:schemeClr val="tx1"/>
                </a:solidFill>
              </a:rPr>
              <a:t>AdHoc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B60F0-CD2D-F69D-F5D3-E2CE66175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432" y="1341438"/>
            <a:ext cx="11628967" cy="4906962"/>
          </a:xfrm>
        </p:spPr>
        <p:txBody>
          <a:bodyPr/>
          <a:lstStyle/>
          <a:p>
            <a:r>
              <a:rPr lang="en-US" sz="2000" b="1" dirty="0"/>
              <a:t>Scope and Duties: </a:t>
            </a:r>
          </a:p>
          <a:p>
            <a:pPr lvl="1"/>
            <a:r>
              <a:rPr lang="en-US" sz="2000" dirty="0"/>
              <a:t>Review next Plenary Venue Resources </a:t>
            </a:r>
          </a:p>
          <a:p>
            <a:pPr lvl="1"/>
            <a:r>
              <a:rPr lang="en-US" sz="2000" dirty="0"/>
              <a:t>Review future venue requirements and suggest possible venues to IEEE 802 LMSC.</a:t>
            </a:r>
          </a:p>
          <a:p>
            <a:r>
              <a:rPr lang="en-US" sz="2000" b="1" dirty="0"/>
              <a:t>Membership</a:t>
            </a:r>
          </a:p>
          <a:p>
            <a:pPr lvl="1"/>
            <a:r>
              <a:rPr lang="en-US" sz="2000" dirty="0"/>
              <a:t>Any IEEE 802 LMSC member, IEEE 802 Services Providers, any interested 802 participants are welcome to attend. </a:t>
            </a:r>
          </a:p>
          <a:p>
            <a:pPr lvl="1"/>
            <a:r>
              <a:rPr lang="en-US" sz="2000" dirty="0"/>
              <a:t>It is requested that at least one representative attend from each  IEEE 802 WG.</a:t>
            </a:r>
          </a:p>
          <a:p>
            <a:r>
              <a:rPr lang="en-US" sz="2000" b="1" dirty="0"/>
              <a:t>Deliverables</a:t>
            </a:r>
          </a:p>
          <a:p>
            <a:pPr lvl="1"/>
            <a:r>
              <a:rPr lang="en-US" sz="2000" dirty="0"/>
              <a:t>Provide PCO with details of the venue resources required from each IEEE 802 WG to facilitate meetings at the Plenary.</a:t>
            </a:r>
          </a:p>
          <a:p>
            <a:pPr lvl="1"/>
            <a:r>
              <a:rPr lang="en-US" sz="2000" dirty="0"/>
              <a:t>Propose future Venue locations to the IEEE 802 LMSC</a:t>
            </a:r>
          </a:p>
          <a:p>
            <a:r>
              <a:rPr lang="en-US" sz="2000" b="1" dirty="0"/>
              <a:t>Voting in Future Venues </a:t>
            </a:r>
            <a:r>
              <a:rPr lang="en-US" sz="2000" b="1" dirty="0" err="1"/>
              <a:t>AdHoc</a:t>
            </a:r>
            <a:endParaRPr lang="en-US" sz="2000" b="1" dirty="0"/>
          </a:p>
          <a:p>
            <a:pPr lvl="1"/>
            <a:r>
              <a:rPr lang="en-US" sz="2000" dirty="0"/>
              <a:t>Straw polls are taken to give a sense of support for suggested Venues discussed.  No Motions are taken in the </a:t>
            </a:r>
            <a:r>
              <a:rPr lang="en-US" sz="2000" dirty="0" err="1"/>
              <a:t>AdHoc</a:t>
            </a:r>
            <a:r>
              <a:rPr lang="en-US" sz="2000" dirty="0"/>
              <a:t>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26200623"/>
      </p:ext>
    </p:extLst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Title slid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slid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slid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6" id="{263C96D0-8883-4F1D-BD5E-18616D4C1761}" vid="{0D6AB0E4-0594-44ED-8CCC-DBC65F31BC0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Metadata/LabelInfo.xml><?xml version="1.0" encoding="utf-8"?>
<clbl:labelList xmlns:clbl="http://schemas.microsoft.com/office/2020/mipLabelMetadata">
  <clbl:label id="{d747bccc-1f7a-43de-9506-0ef23dd23464}" enabled="1" method="Privilege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IEEE 802 Template</Template>
  <TotalTime>72</TotalTime>
  <Words>165</Words>
  <Application>Microsoft Office PowerPoint</Application>
  <PresentationFormat>Widescreen</PresentationFormat>
  <Paragraphs>16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Title slide</vt:lpstr>
      <vt:lpstr>IEEE 802 LMC Future Venue AdHoc 2025 Annual Review</vt:lpstr>
      <vt:lpstr>IEEE 802 LMC Future Venue AdHoc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Jon Rosdahl</dc:creator>
  <dc:description>Jon Rosdahl, Qualcomm</dc:description>
  <cp:lastModifiedBy>Jon Rosdahl</cp:lastModifiedBy>
  <cp:revision>1</cp:revision>
  <dcterms:created xsi:type="dcterms:W3CDTF">2025-07-31T12:32:05Z</dcterms:created>
  <dcterms:modified xsi:type="dcterms:W3CDTF">2025-07-31T13:48:31Z</dcterms:modified>
</cp:coreProperties>
</file>