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87" r:id="rId3"/>
    <p:sldId id="2074" r:id="rId4"/>
    <p:sldId id="1722" r:id="rId5"/>
    <p:sldId id="1723" r:id="rId6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22" autoAdjust="0"/>
    <p:restoredTop sz="94660" autoAdjust="0"/>
  </p:normalViewPr>
  <p:slideViewPr>
    <p:cSldViewPr>
      <p:cViewPr varScale="1">
        <p:scale>
          <a:sx n="124" d="100"/>
          <a:sy n="124" d="100"/>
        </p:scale>
        <p:origin x="2232" y="16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008" y="4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802.11-16/1091r1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7165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Sept 2016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033026" y="8982075"/>
            <a:ext cx="128522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Peter Yee, AKAYLA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802.11-16/1091r1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7165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Sept 2016</a:t>
            </a:r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534850" y="8985250"/>
            <a:ext cx="17468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 dirty="0"/>
              <a:t>Peter Yee, AKAYLA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dirty="0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dirty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34850" y="8985250"/>
            <a:ext cx="1746888" cy="184666"/>
          </a:xfrm>
        </p:spPr>
        <p:txBody>
          <a:bodyPr/>
          <a:lstStyle/>
          <a:p>
            <a:pPr lvl="4">
              <a:defRPr/>
            </a:pPr>
            <a:r>
              <a:rPr lang="en-US" dirty="0"/>
              <a:t>Peter Yee, AKAYLA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July 2010</a:t>
            </a:r>
          </a:p>
        </p:txBody>
      </p:sp>
      <p:sp>
        <p:nvSpPr>
          <p:cNvPr id="5939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34850" y="8985250"/>
            <a:ext cx="1746888" cy="184666"/>
          </a:xfrm>
        </p:spPr>
        <p:txBody>
          <a:bodyPr/>
          <a:lstStyle/>
          <a:p>
            <a:pPr lvl="4">
              <a:defRPr/>
            </a:pPr>
            <a:r>
              <a:rPr lang="en-US" dirty="0"/>
              <a:t>Peter Yee, AKAYLA</a:t>
            </a:r>
          </a:p>
        </p:txBody>
      </p:sp>
      <p:sp>
        <p:nvSpPr>
          <p:cNvPr id="5939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B32371F6-024C-497B-815E-D0E3294E134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68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768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00452" y="6475413"/>
            <a:ext cx="1443473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00452" y="6475413"/>
            <a:ext cx="1443473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00452" y="6475413"/>
            <a:ext cx="144347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167359" y="363379"/>
            <a:ext cx="32781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802</a:t>
            </a:r>
            <a:r>
              <a:rPr lang="en-US" sz="1600" b="1" baseline="0" dirty="0">
                <a:latin typeface="Arial" pitchFamily="34" charset="0"/>
              </a:rPr>
              <a:t> ec</a:t>
            </a:r>
            <a:r>
              <a:rPr lang="en-US" sz="1600" b="1" dirty="0">
                <a:latin typeface="Arial" pitchFamily="34" charset="0"/>
              </a:rPr>
              <a:t>-25-0153-00</a:t>
            </a: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134648"/>
            <a:ext cx="80951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endParaRPr lang="en-US" sz="1600" b="1" dirty="0">
              <a:latin typeface="Arial" pitchFamily="34" charset="0"/>
            </a:endParaRPr>
          </a:p>
          <a:p>
            <a:pPr marL="0" lvl="3" eaLnBrk="0" hangingPunct="0"/>
            <a:r>
              <a:rPr lang="en-US" sz="1600" b="1" dirty="0">
                <a:latin typeface="Arial" pitchFamily="34" charset="0"/>
              </a:rPr>
              <a:t>Jul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-ec/dcn/25/ec-25-0126-00-JTC1-agenda-for-july-2025-mixed-mode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-ec/dcn/25/ec-25-0109-00-JTC1-minutes-of-mixed-mode-meeting-in-may-2025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100452" y="6475413"/>
            <a:ext cx="1443473" cy="184666"/>
          </a:xfrm>
        </p:spPr>
        <p:txBody>
          <a:bodyPr/>
          <a:lstStyle/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IEEE 802 JTC1 Standing Committee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July 2025 opening report for EC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>
                <a:solidFill>
                  <a:schemeClr val="accent2">
                    <a:lumMod val="50000"/>
                  </a:schemeClr>
                </a:solidFill>
              </a:rPr>
              <a:t>28 July 2025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latin typeface="Arial" pitchFamily="34" charset="0"/>
              </a:rPr>
              <a:t>Authors:</a:t>
            </a:r>
            <a:endParaRPr lang="en-US" sz="1600" dirty="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654050"/>
              </p:ext>
            </p:extLst>
          </p:nvPr>
        </p:nvGraphicFramePr>
        <p:xfrm>
          <a:off x="685800" y="34290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Affiliation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Phone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email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+mn-lt"/>
                          <a:ea typeface="Times New Roman"/>
                        </a:rPr>
                        <a:t>Peter Yee (</a:t>
                      </a:r>
                      <a:r>
                        <a:rPr lang="en-AU" sz="1200" baseline="0" dirty="0">
                          <a:effectLst/>
                          <a:latin typeface="+mn-lt"/>
                          <a:ea typeface="Times New Roman"/>
                        </a:rPr>
                        <a:t>Chair)</a:t>
                      </a:r>
                      <a:endParaRPr lang="en-A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+mn-lt"/>
                          <a:ea typeface="Times New Roman"/>
                        </a:rPr>
                        <a:t>NSA-CSD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endParaRPr lang="en-AU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+mn-lt"/>
                          <a:ea typeface="Times New Roman"/>
                        </a:rPr>
                        <a:t>peter@akayla.com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685800" y="2590800"/>
            <a:ext cx="2667000" cy="1447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Call to Order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Approve agenda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</a:rPr>
              <a:t>Execute agenda</a:t>
            </a:r>
          </a:p>
          <a:p>
            <a:pPr marL="180975" indent="-180975">
              <a:spcBef>
                <a:spcPts val="800"/>
              </a:spcBef>
              <a:buFont typeface="Arial" pitchFamily="34" charset="0"/>
              <a:buChar char="•"/>
              <a:defRPr/>
            </a:pPr>
            <a:r>
              <a:rPr lang="en-AU" sz="1600" dirty="0">
                <a:latin typeface="+mj-lt"/>
              </a:rPr>
              <a:t>Adjourn</a:t>
            </a:r>
            <a:endParaRPr lang="en-US" sz="1600" dirty="0">
              <a:latin typeface="+mj-lt"/>
            </a:endParaRPr>
          </a:p>
        </p:txBody>
      </p:sp>
      <p:sp>
        <p:nvSpPr>
          <p:cNvPr id="10244" name="Rectangle 20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077200" cy="1066800"/>
          </a:xfrm>
        </p:spPr>
        <p:txBody>
          <a:bodyPr/>
          <a:lstStyle/>
          <a:p>
            <a:r>
              <a:rPr lang="en-US" dirty="0"/>
              <a:t>The IEEE 802 JTC1 SC has one slot at the July 2025 mixed-mode plenary meeting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7100452" y="6475413"/>
            <a:ext cx="1443473" cy="184666"/>
          </a:xfrm>
        </p:spPr>
        <p:txBody>
          <a:bodyPr/>
          <a:lstStyle/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10246" name="Rectangle 15"/>
          <p:cNvSpPr>
            <a:spLocks noChangeArrowheads="1"/>
          </p:cNvSpPr>
          <p:nvPr/>
        </p:nvSpPr>
        <p:spPr bwMode="auto">
          <a:xfrm>
            <a:off x="4495800" y="1143000"/>
            <a:ext cx="3962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endParaRPr lang="en-AU" sz="1400" b="1"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5800" y="1981200"/>
            <a:ext cx="2667000" cy="6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+mj-lt"/>
              </a:rPr>
              <a:t>Tuesday</a:t>
            </a: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29 Jul 2025, 5-7 pm CET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43400" y="6477000"/>
            <a:ext cx="6551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Slide </a:t>
            </a:r>
            <a:fld id="{CE9E285F-F601-43F1-B60E-9449BADFF5FA}" type="slidenum">
              <a:rPr lang="en-US" smtClean="0">
                <a:latin typeface="+mn-lt"/>
              </a:rPr>
              <a:pPr/>
              <a:t>2</a:t>
            </a:fld>
            <a:endParaRPr lang="en-US" dirty="0">
              <a:latin typeface="+mn-lt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429000" y="1981200"/>
            <a:ext cx="5029200" cy="4114800"/>
          </a:xfrm>
        </p:spPr>
        <p:txBody>
          <a:bodyPr/>
          <a:lstStyle/>
          <a:p>
            <a:r>
              <a:rPr lang="en-AU" dirty="0"/>
              <a:t>High level agenda (</a:t>
            </a:r>
            <a:r>
              <a:rPr lang="en-AU" dirty="0">
                <a:hlinkClick r:id="rId3"/>
              </a:rPr>
              <a:t>ec-25-0126</a:t>
            </a:r>
            <a:r>
              <a:rPr lang="en-AU" dirty="0"/>
              <a:t>)</a:t>
            </a:r>
          </a:p>
          <a:p>
            <a:pPr lvl="1"/>
            <a:r>
              <a:rPr lang="en-AU" dirty="0"/>
              <a:t>Approve minutes</a:t>
            </a:r>
          </a:p>
          <a:p>
            <a:pPr lvl="2"/>
            <a:r>
              <a:rPr lang="en-AU" dirty="0"/>
              <a:t>From wireless interim meeting in May 2025 (</a:t>
            </a:r>
            <a:r>
              <a:rPr lang="en-AU" dirty="0">
                <a:hlinkClick r:id="rId4"/>
              </a:rPr>
              <a:t>ec-25-0109</a:t>
            </a:r>
            <a:r>
              <a:rPr lang="en-AU" dirty="0"/>
              <a:t>)</a:t>
            </a:r>
          </a:p>
          <a:p>
            <a:pPr lvl="1"/>
            <a:r>
              <a:rPr lang="en-AU" dirty="0"/>
              <a:t>Review extended goals</a:t>
            </a:r>
          </a:p>
          <a:p>
            <a:pPr lvl="2"/>
            <a:r>
              <a:rPr lang="en-AU" dirty="0"/>
              <a:t>From reaffirmation of status as SC in July 2024</a:t>
            </a:r>
          </a:p>
          <a:p>
            <a:pPr lvl="1"/>
            <a:r>
              <a:rPr lang="en-AU" dirty="0"/>
              <a:t>Review status of SC 6 interactions</a:t>
            </a:r>
          </a:p>
          <a:p>
            <a:pPr lvl="2"/>
            <a:r>
              <a:rPr lang="en-AU" dirty="0"/>
              <a:t>Review liaisons of drafts to SC 6</a:t>
            </a:r>
          </a:p>
          <a:p>
            <a:pPr lvl="2"/>
            <a:r>
              <a:rPr lang="en-AU" dirty="0"/>
              <a:t>Review notifications of projects to SC 6</a:t>
            </a:r>
          </a:p>
          <a:p>
            <a:pPr lvl="2"/>
            <a:r>
              <a:rPr lang="en-AU" dirty="0"/>
              <a:t>Review status of ballots</a:t>
            </a:r>
          </a:p>
          <a:p>
            <a:pPr lvl="3"/>
            <a:r>
              <a:rPr lang="en-AU" dirty="0"/>
              <a:t>Including 802.11/802.15/802.19 IPR related issue</a:t>
            </a:r>
          </a:p>
          <a:p>
            <a:pPr lvl="1"/>
            <a:r>
              <a:rPr lang="en-AU" dirty="0"/>
              <a:t>Review SC 6 activities, including</a:t>
            </a:r>
          </a:p>
          <a:p>
            <a:pPr lvl="2"/>
            <a:r>
              <a:rPr lang="en-AU" dirty="0"/>
              <a:t>IPR issues and ballots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has sent 111 standards through the PSDO adoption process, with 29 in-process</a:t>
            </a:r>
            <a:endParaRPr lang="en-AU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14500" y="2148840"/>
          <a:ext cx="5791200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4026387333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1749157900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3686578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/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In-process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623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87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437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14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0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31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154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030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802.22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360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111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29</a:t>
                      </a:r>
                      <a:endParaRPr lang="en-A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4263602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3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A690F96-F50F-4421-ACF9-7FBC8ADE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large number of IEEE 802 submissions ought to be in the PSDO balloting &amp; publication process - but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AAE4E-8AF8-40F8-8964-DA947F0E55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100452" y="6475413"/>
            <a:ext cx="1443473" cy="184666"/>
          </a:xfrm>
        </p:spPr>
        <p:txBody>
          <a:bodyPr/>
          <a:lstStyle/>
          <a:p>
            <a:r>
              <a:rPr lang="en-US" dirty="0"/>
              <a:t>Peter Yee, NSA-CSD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A748F-CF18-45CB-85CB-027D10EC06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Slide </a:t>
            </a:r>
            <a:fld id="{EF4002E7-DB4D-4CC3-8382-1939D19420D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44ABE54-771A-0D47-C3B3-21618112F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2590800" cy="4114800"/>
          </a:xfrm>
        </p:spPr>
        <p:txBody>
          <a:bodyPr/>
          <a:lstStyle/>
          <a:p>
            <a:pPr lvl="2">
              <a:defRPr/>
            </a:pPr>
            <a:endParaRPr lang="en-AU" dirty="0"/>
          </a:p>
          <a:p>
            <a:pPr lvl="2">
              <a:defRPr/>
            </a:pPr>
            <a:endParaRPr lang="en-AU" dirty="0">
              <a:solidFill>
                <a:srgbClr val="FF0000"/>
              </a:solidFill>
            </a:endParaRPr>
          </a:p>
          <a:p>
            <a:pPr marL="182563" indent="-182563">
              <a:spcBef>
                <a:spcPts val="400"/>
              </a:spcBef>
              <a:defRPr/>
            </a:pPr>
            <a:endParaRPr lang="en-AU" sz="2000" b="0" dirty="0"/>
          </a:p>
          <a:p>
            <a:pPr>
              <a:defRPr/>
            </a:pPr>
            <a:endParaRPr lang="en-AU" sz="200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44F97B6-ADE0-D1AE-DEAA-548D8AEE0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981200"/>
            <a:ext cx="2590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182563" indent="-182563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82563" indent="-1809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365125" indent="-180975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11200" indent="-344488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69963" indent="-1651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427163" indent="-1651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884363" indent="-1651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341563" indent="-1651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798763" indent="-1651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/>
            <a:endParaRPr lang="en-AU" altLang="en-US" sz="1600"/>
          </a:p>
          <a:p>
            <a:endParaRPr lang="en-AU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247F2E-3D47-A937-B139-69199601BFF9}"/>
              </a:ext>
            </a:extLst>
          </p:cNvPr>
          <p:cNvSpPr/>
          <p:nvPr/>
        </p:nvSpPr>
        <p:spPr bwMode="auto">
          <a:xfrm>
            <a:off x="914400" y="6108577"/>
            <a:ext cx="1260475" cy="354012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defRPr/>
            </a:pPr>
            <a:r>
              <a:rPr lang="en-AU" sz="1600" dirty="0">
                <a:solidFill>
                  <a:srgbClr val="FF0000"/>
                </a:solidFill>
                <a:latin typeface="+mj-lt"/>
              </a:rPr>
              <a:t>IPR issues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F4F6614-02B8-E0B1-DDC6-CDD68EEA13E6}"/>
              </a:ext>
            </a:extLst>
          </p:cNvPr>
          <p:cNvSpPr txBox="1">
            <a:spLocks/>
          </p:cNvSpPr>
          <p:nvPr/>
        </p:nvSpPr>
        <p:spPr bwMode="auto">
          <a:xfrm>
            <a:off x="3260364" y="1600200"/>
            <a:ext cx="2590800" cy="41148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365125" indent="-180975" algn="l" rtl="0" eaLnBrk="0" fontAlgn="base" hangingPunct="0">
              <a:spcBef>
                <a:spcPct val="25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3pPr>
            <a:lvl4pPr marL="711200" indent="-344488" algn="l" rtl="0" eaLnBrk="0" fontAlgn="base" hangingPunct="0">
              <a:spcBef>
                <a:spcPct val="10000"/>
              </a:spcBef>
              <a:spcAft>
                <a:spcPct val="0"/>
              </a:spcAft>
              <a:buFont typeface="Times New Roman" pitchFamily="18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4pPr>
            <a:lvl5pPr marL="9699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4271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18843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3415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27987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defRPr/>
            </a:pPr>
            <a:r>
              <a:rPr lang="en-AU" sz="1600" kern="0" dirty="0"/>
              <a:t>In 60-day ballot</a:t>
            </a:r>
          </a:p>
          <a:p>
            <a:pPr lvl="2">
              <a:defRPr/>
            </a:pPr>
            <a:r>
              <a:rPr lang="en-AU" dirty="0"/>
              <a:t>IEEE 802-REVc</a:t>
            </a:r>
          </a:p>
          <a:p>
            <a:pPr lvl="1">
              <a:spcBef>
                <a:spcPts val="800"/>
              </a:spcBef>
              <a:defRPr/>
            </a:pPr>
            <a:r>
              <a:rPr lang="en-AU" sz="1600" kern="0" dirty="0"/>
              <a:t>Passed 60-day ballot</a:t>
            </a:r>
            <a:br>
              <a:rPr lang="en-AU" sz="1600" kern="0" dirty="0"/>
            </a:br>
            <a:r>
              <a:rPr lang="en-AU" sz="1600" dirty="0"/>
              <a:t>(resolutions req)</a:t>
            </a:r>
            <a:endParaRPr lang="en-AU" sz="1600" kern="0" dirty="0"/>
          </a:p>
          <a:p>
            <a:pPr lvl="2">
              <a:spcBef>
                <a:spcPts val="200"/>
              </a:spcBef>
              <a:defRPr/>
            </a:pPr>
            <a:r>
              <a:rPr lang="en-AU" kern="0" dirty="0">
                <a:solidFill>
                  <a:srgbClr val="FF0000"/>
                </a:solidFill>
              </a:rPr>
              <a:t>IEEE 802.11ax</a:t>
            </a:r>
          </a:p>
          <a:p>
            <a:pPr lvl="1">
              <a:spcBef>
                <a:spcPts val="800"/>
              </a:spcBef>
              <a:defRPr/>
            </a:pPr>
            <a:r>
              <a:rPr lang="en-AU" sz="1600" kern="0" dirty="0"/>
              <a:t>Failed 60-day ballot</a:t>
            </a:r>
          </a:p>
          <a:p>
            <a:pPr lvl="2">
              <a:spcBef>
                <a:spcPts val="200"/>
              </a:spcBef>
              <a:defRPr/>
            </a:pPr>
            <a:r>
              <a:rPr lang="en-AU" kern="0" dirty="0">
                <a:solidFill>
                  <a:srgbClr val="FF0000"/>
                </a:solidFill>
              </a:rPr>
              <a:t>IEEE 802.11ay</a:t>
            </a:r>
          </a:p>
          <a:p>
            <a:pPr lvl="1">
              <a:spcBef>
                <a:spcPts val="480"/>
              </a:spcBef>
              <a:defRPr/>
            </a:pPr>
            <a:r>
              <a:rPr lang="en-AU" sz="1600" kern="0" dirty="0"/>
              <a:t>Cancelled 60-day ballot</a:t>
            </a:r>
          </a:p>
          <a:p>
            <a:pPr lvl="2">
              <a:spcBef>
                <a:spcPts val="480"/>
              </a:spcBef>
              <a:defRPr/>
            </a:pPr>
            <a:r>
              <a:rPr lang="en-AU" kern="0" dirty="0">
                <a:solidFill>
                  <a:srgbClr val="FF0000"/>
                </a:solidFill>
              </a:rPr>
              <a:t>IEEE 802.15.13</a:t>
            </a:r>
          </a:p>
          <a:p>
            <a:pPr lvl="2">
              <a:spcBef>
                <a:spcPts val="480"/>
              </a:spcBef>
              <a:defRPr/>
            </a:pPr>
            <a:r>
              <a:rPr lang="en-AU" kern="0" dirty="0">
                <a:solidFill>
                  <a:srgbClr val="FF0000"/>
                </a:solidFill>
              </a:rPr>
              <a:t>IEEE 802.19.1</a:t>
            </a:r>
          </a:p>
          <a:p>
            <a:pPr lvl="1">
              <a:spcBef>
                <a:spcPts val="480"/>
              </a:spcBef>
              <a:defRPr/>
            </a:pPr>
            <a:r>
              <a:rPr lang="en-AU" sz="1600" kern="0" dirty="0"/>
              <a:t>Waiting for FDIS</a:t>
            </a:r>
          </a:p>
          <a:p>
            <a:pPr lvl="2">
              <a:spcBef>
                <a:spcPts val="200"/>
              </a:spcBef>
              <a:defRPr/>
            </a:pPr>
            <a:r>
              <a:rPr lang="en-AU" kern="0" dirty="0"/>
              <a:t>IEEE 802.1Qdx</a:t>
            </a:r>
          </a:p>
          <a:p>
            <a:pPr lvl="2">
              <a:spcBef>
                <a:spcPts val="200"/>
              </a:spcBef>
              <a:defRPr/>
            </a:pPr>
            <a:r>
              <a:rPr lang="en-AU" kern="0" dirty="0"/>
              <a:t>IEEE 802.1ASdm</a:t>
            </a:r>
          </a:p>
          <a:p>
            <a:pPr lvl="2">
              <a:spcBef>
                <a:spcPts val="200"/>
              </a:spcBef>
              <a:defRPr/>
            </a:pPr>
            <a:r>
              <a:rPr lang="en-AU" kern="0" dirty="0"/>
              <a:t>IEEE 802.1ASdn</a:t>
            </a:r>
          </a:p>
          <a:p>
            <a:pPr lvl="2">
              <a:spcBef>
                <a:spcPts val="200"/>
              </a:spcBef>
              <a:defRPr/>
            </a:pPr>
            <a:r>
              <a:rPr lang="en-AU" dirty="0"/>
              <a:t>IEEE 802.3-2022</a:t>
            </a:r>
          </a:p>
          <a:p>
            <a:pPr lvl="2">
              <a:spcBef>
                <a:spcPts val="200"/>
              </a:spcBef>
              <a:defRPr/>
            </a:pPr>
            <a:r>
              <a:rPr lang="en-AU" dirty="0"/>
              <a:t>IEEE 802.15.3-2023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DBBEF5C-4EC7-D96F-D833-FBE4AD31620E}"/>
              </a:ext>
            </a:extLst>
          </p:cNvPr>
          <p:cNvSpPr txBox="1">
            <a:spLocks/>
          </p:cNvSpPr>
          <p:nvPr/>
        </p:nvSpPr>
        <p:spPr bwMode="auto">
          <a:xfrm>
            <a:off x="5834928" y="1600200"/>
            <a:ext cx="2590800" cy="41148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365125" indent="-180975" algn="l" rtl="0" eaLnBrk="0" fontAlgn="base" hangingPunct="0">
              <a:spcBef>
                <a:spcPct val="25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3pPr>
            <a:lvl4pPr marL="711200" indent="-344488" algn="l" rtl="0" eaLnBrk="0" fontAlgn="base" hangingPunct="0">
              <a:spcBef>
                <a:spcPct val="10000"/>
              </a:spcBef>
              <a:spcAft>
                <a:spcPct val="0"/>
              </a:spcAft>
              <a:buFont typeface="Times New Roman" pitchFamily="18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4pPr>
            <a:lvl5pPr marL="9699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4271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18843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3415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27987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defRPr/>
            </a:pPr>
            <a:r>
              <a:rPr lang="en-AU" sz="1600" kern="0" dirty="0"/>
              <a:t>In FDIS</a:t>
            </a:r>
          </a:p>
          <a:p>
            <a:pPr lvl="2">
              <a:defRPr/>
            </a:pPr>
            <a:r>
              <a:rPr lang="en-AU" kern="0" dirty="0"/>
              <a:t>IEEE 802.1DC</a:t>
            </a:r>
          </a:p>
          <a:p>
            <a:pPr lvl="2">
              <a:defRPr/>
            </a:pPr>
            <a:r>
              <a:rPr lang="en-AU" kern="0" dirty="0"/>
              <a:t>IEEE 802.1Qdj</a:t>
            </a:r>
          </a:p>
          <a:p>
            <a:pPr lvl="2">
              <a:defRPr/>
            </a:pPr>
            <a:r>
              <a:rPr lang="en-AU" kern="0" dirty="0"/>
              <a:t>IEEE 802.15.7-2018</a:t>
            </a:r>
          </a:p>
          <a:p>
            <a:pPr lvl="1">
              <a:defRPr/>
            </a:pPr>
            <a:r>
              <a:rPr lang="en-AU" sz="1600" kern="0" dirty="0"/>
              <a:t>Passed FDIS ballot</a:t>
            </a:r>
            <a:br>
              <a:rPr lang="en-AU" sz="1600" kern="0" dirty="0"/>
            </a:br>
            <a:r>
              <a:rPr lang="en-AU" sz="1600" dirty="0"/>
              <a:t>(resolutions req)</a:t>
            </a:r>
          </a:p>
          <a:p>
            <a:pPr lvl="1">
              <a:defRPr/>
            </a:pPr>
            <a:r>
              <a:rPr lang="en-AU" sz="1600" kern="0" dirty="0"/>
              <a:t>Waiting for publication</a:t>
            </a:r>
          </a:p>
          <a:p>
            <a:pPr lvl="2">
              <a:defRPr/>
            </a:pPr>
            <a:r>
              <a:rPr lang="en-AU" kern="0" dirty="0"/>
              <a:t>IEEE 802.1ASdr</a:t>
            </a:r>
          </a:p>
          <a:p>
            <a:pPr lvl="2">
              <a:defRPr/>
            </a:pPr>
            <a:r>
              <a:rPr lang="en-AU" kern="0" dirty="0"/>
              <a:t>IEEE </a:t>
            </a:r>
            <a:r>
              <a:rPr lang="en-AU" dirty="0">
                <a:cs typeface="Arial" panose="020B0604020202020204" pitchFamily="34" charset="0"/>
              </a:rPr>
              <a:t>.1CS-2020/Cor1</a:t>
            </a:r>
          </a:p>
          <a:p>
            <a:pPr lvl="2">
              <a:defRPr/>
            </a:pPr>
            <a:r>
              <a:rPr lang="en-AU" kern="0" dirty="0"/>
              <a:t>IEEE 802.15.4-2020</a:t>
            </a:r>
            <a:endParaRPr lang="en-AU" dirty="0"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AU" kern="0" dirty="0"/>
              <a:t>IEEE 802.1Qcz</a:t>
            </a:r>
          </a:p>
          <a:p>
            <a:pPr lvl="2">
              <a:defRPr/>
            </a:pPr>
            <a:r>
              <a:rPr lang="en-AU" kern="0" dirty="0"/>
              <a:t>IEEE 802.1AEdk</a:t>
            </a:r>
            <a:endParaRPr lang="en-AU" dirty="0"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AU" dirty="0"/>
              <a:t>IEEE 802.15.9</a:t>
            </a:r>
          </a:p>
          <a:p>
            <a:pPr lvl="2">
              <a:defRPr/>
            </a:pPr>
            <a:r>
              <a:rPr lang="en-AU" kern="0" dirty="0"/>
              <a:t>IEEE 802.1Qcj</a:t>
            </a:r>
          </a:p>
          <a:p>
            <a:pPr lvl="1">
              <a:defRPr/>
            </a:pPr>
            <a:r>
              <a:rPr lang="en-AU" sz="1600" kern="0" dirty="0"/>
              <a:t>Published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4E6D47F-3504-94A9-F942-33D843422342}"/>
              </a:ext>
            </a:extLst>
          </p:cNvPr>
          <p:cNvSpPr txBox="1">
            <a:spLocks/>
          </p:cNvSpPr>
          <p:nvPr/>
        </p:nvSpPr>
        <p:spPr bwMode="auto">
          <a:xfrm>
            <a:off x="669564" y="1600200"/>
            <a:ext cx="2590800" cy="411480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365125" indent="-180975" algn="l" rtl="0" eaLnBrk="0" fontAlgn="base" hangingPunct="0">
              <a:spcBef>
                <a:spcPct val="25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3pPr>
            <a:lvl4pPr marL="711200" indent="-344488" algn="l" rtl="0" eaLnBrk="0" fontAlgn="base" hangingPunct="0">
              <a:spcBef>
                <a:spcPct val="10000"/>
              </a:spcBef>
              <a:spcAft>
                <a:spcPct val="0"/>
              </a:spcAft>
              <a:buFont typeface="Times New Roman" pitchFamily="18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4pPr>
            <a:lvl5pPr marL="9699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4271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18843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3415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27987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defRPr/>
            </a:pPr>
            <a:r>
              <a:rPr lang="en-AU" sz="1600" kern="0" dirty="0"/>
              <a:t>Waiting for 60-day ballot</a:t>
            </a:r>
          </a:p>
          <a:p>
            <a:pPr lvl="2">
              <a:spcBef>
                <a:spcPts val="200"/>
              </a:spcBef>
              <a:defRPr/>
            </a:pPr>
            <a:r>
              <a:rPr lang="en-AU" dirty="0">
                <a:solidFill>
                  <a:srgbClr val="FF0000"/>
                </a:solidFill>
              </a:rPr>
              <a:t>IEEE 802.11ba</a:t>
            </a:r>
          </a:p>
          <a:p>
            <a:pPr lvl="2">
              <a:spcBef>
                <a:spcPts val="200"/>
              </a:spcBef>
              <a:defRPr/>
            </a:pPr>
            <a:r>
              <a:rPr lang="en-AU" dirty="0"/>
              <a:t>IEEE 802.11-2024</a:t>
            </a:r>
          </a:p>
        </p:txBody>
      </p:sp>
    </p:spTree>
    <p:extLst>
      <p:ext uri="{BB962C8B-B14F-4D97-AF65-F5344CB8AC3E}">
        <p14:creationId xmlns:p14="http://schemas.microsoft.com/office/powerpoint/2010/main" val="118016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93114-62AD-44A7-901F-79514995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802 IPR issues are not yet resolved but we will discuss them nonetheless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1BC7F-9F69-4CAD-A3A4-972A78625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lvl="2"/>
            <a:r>
              <a:rPr lang="en-US" dirty="0"/>
              <a:t> A letter to the IEEE-SA President has been drafted and discussed in the IEEE 802 LMSC. It was transmitted but no response has been received to date.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36724-B05B-4F93-BA72-113DF5AA1F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090927" y="6477000"/>
            <a:ext cx="1443473" cy="184666"/>
          </a:xfrm>
        </p:spPr>
        <p:txBody>
          <a:bodyPr/>
          <a:lstStyle/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7EDC2-0E60-4716-A306-1D23A5BC1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18000" y="6477000"/>
            <a:ext cx="565150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28917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381</Words>
  <Application>Microsoft Macintosh PowerPoint</Application>
  <PresentationFormat>On-screen Show (4:3)</PresentationFormat>
  <Paragraphs>116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802-11-Submission</vt:lpstr>
      <vt:lpstr>IEEE 802 JTC1 Standing Committee July 2025 opening report for EC</vt:lpstr>
      <vt:lpstr>The IEEE 802 JTC1 SC has one slot at the July 2025 mixed-mode plenary meeting</vt:lpstr>
      <vt:lpstr>IEEE 802 has sent 111 standards through the PSDO adoption process, with 29 in-process</vt:lpstr>
      <vt:lpstr>A large number of IEEE 802 submissions ought to be in the PSDO balloting &amp; publication process - but</vt:lpstr>
      <vt:lpstr>The 802 IPR issues are not yet resolved but we will discuss them nonetheless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2025-07-25T20:18:35Z</dcterms:modified>
</cp:coreProperties>
</file>