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6"/>
  </p:notesMasterIdLst>
  <p:handoutMasterIdLst>
    <p:handoutMasterId r:id="rId37"/>
  </p:handoutMasterIdLst>
  <p:sldIdLst>
    <p:sldId id="278" r:id="rId2"/>
    <p:sldId id="488" r:id="rId3"/>
    <p:sldId id="489" r:id="rId4"/>
    <p:sldId id="606" r:id="rId5"/>
    <p:sldId id="2004" r:id="rId6"/>
    <p:sldId id="1987" r:id="rId7"/>
    <p:sldId id="1997" r:id="rId8"/>
    <p:sldId id="2033" r:id="rId9"/>
    <p:sldId id="2017" r:id="rId10"/>
    <p:sldId id="2001" r:id="rId11"/>
    <p:sldId id="2048" r:id="rId12"/>
    <p:sldId id="2049" r:id="rId13"/>
    <p:sldId id="422" r:id="rId14"/>
    <p:sldId id="579" r:id="rId15"/>
    <p:sldId id="580" r:id="rId16"/>
    <p:sldId id="2046" r:id="rId17"/>
    <p:sldId id="2050" r:id="rId18"/>
    <p:sldId id="2054" r:id="rId19"/>
    <p:sldId id="2015" r:id="rId20"/>
    <p:sldId id="1991" r:id="rId21"/>
    <p:sldId id="1992" r:id="rId22"/>
    <p:sldId id="2047" r:id="rId23"/>
    <p:sldId id="2051" r:id="rId24"/>
    <p:sldId id="2055" r:id="rId25"/>
    <p:sldId id="2052" r:id="rId26"/>
    <p:sldId id="2053" r:id="rId27"/>
    <p:sldId id="2030" r:id="rId28"/>
    <p:sldId id="2014" r:id="rId29"/>
    <p:sldId id="2031" r:id="rId30"/>
    <p:sldId id="1993" r:id="rId31"/>
    <p:sldId id="377" r:id="rId32"/>
    <p:sldId id="1999" r:id="rId33"/>
    <p:sldId id="2013" r:id="rId34"/>
    <p:sldId id="2027" r:id="rId35"/>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8F22C820-E670-44D8-9823-C8D1F63B6BD0}">
          <p14:sldIdLst>
            <p14:sldId id="278"/>
            <p14:sldId id="488"/>
            <p14:sldId id="489"/>
          </p14:sldIdLst>
        </p14:section>
        <p14:section name="802 LMSC Monday Opening Meeting" id="{60C8A1DD-480C-49A6-8C62-66D5172C2187}">
          <p14:sldIdLst>
            <p14:sldId id="606"/>
            <p14:sldId id="2004"/>
            <p14:sldId id="1987"/>
            <p14:sldId id="1997"/>
            <p14:sldId id="2033"/>
            <p14:sldId id="2017"/>
            <p14:sldId id="2001"/>
            <p14:sldId id="2048"/>
            <p14:sldId id="2049"/>
          </p14:sldIdLst>
        </p14:section>
        <p14:section name="Future Venue Adhocs" id="{AFBED5D7-F413-4D94-A24A-B339DF6B7506}">
          <p14:sldIdLst>
            <p14:sldId id="422"/>
            <p14:sldId id="579"/>
            <p14:sldId id="580"/>
            <p14:sldId id="2046"/>
            <p14:sldId id="2050"/>
            <p14:sldId id="2054"/>
          </p14:sldIdLst>
        </p14:section>
        <p14:section name="802 LMSC Friday Closing Meeting" id="{43319FEA-8DE9-4C83-AB5E-EF738D9EA210}">
          <p14:sldIdLst>
            <p14:sldId id="2015"/>
            <p14:sldId id="1991"/>
            <p14:sldId id="1992"/>
            <p14:sldId id="2047"/>
            <p14:sldId id="2051"/>
            <p14:sldId id="2055"/>
            <p14:sldId id="2052"/>
            <p14:sldId id="2053"/>
          </p14:sldIdLst>
        </p14:section>
        <p14:section name="802 Executive Secretary" id="{ED8753B8-5D4D-491B-92EA-D5603C3F4A39}">
          <p14:sldIdLst>
            <p14:sldId id="2030"/>
            <p14:sldId id="2014"/>
            <p14:sldId id="2031"/>
          </p14:sldIdLst>
        </p14:section>
        <p14:section name="802 Telecons and Tutorial" id="{3691E67F-3ED7-4A7D-969D-B7987AAE5135}">
          <p14:sldIdLst>
            <p14:sldId id="1993"/>
            <p14:sldId id="377"/>
          </p14:sldIdLst>
        </p14:section>
        <p14:section name="Backup Slides" id="{A290899A-E08A-43F8-8395-76CFD0B7C8E3}">
          <p14:sldIdLst>
            <p14:sldId id="1999"/>
            <p14:sldId id="2013"/>
            <p14:sldId id="202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006600"/>
    <a:srgbClr val="69BE28"/>
    <a:srgbClr val="0066FF"/>
    <a:srgbClr val="33CCFF"/>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5FE38D-A4EA-42EA-A38C-928ECDEB050D}" v="9" dt="2025-08-01T12:43:58.5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33" autoAdjust="0"/>
    <p:restoredTop sz="91255" autoAdjust="0"/>
  </p:normalViewPr>
  <p:slideViewPr>
    <p:cSldViewPr>
      <p:cViewPr>
        <p:scale>
          <a:sx n="100" d="100"/>
          <a:sy n="100" d="100"/>
        </p:scale>
        <p:origin x="-390" y="-2100"/>
      </p:cViewPr>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565FE38D-A4EA-42EA-A38C-928ECDEB050D}"/>
    <pc:docChg chg="undo custSel addSld modSld modMainMaster modSection">
      <pc:chgData name="Jon Rosdahl" userId="2820f357-2dd4-4127-8713-e0bfde0fd756" providerId="ADAL" clId="{565FE38D-A4EA-42EA-A38C-928ECDEB050D}" dt="2025-08-01T12:46:12.511" v="443" actId="6549"/>
      <pc:docMkLst>
        <pc:docMk/>
      </pc:docMkLst>
      <pc:sldChg chg="delSp modSp mod">
        <pc:chgData name="Jon Rosdahl" userId="2820f357-2dd4-4127-8713-e0bfde0fd756" providerId="ADAL" clId="{565FE38D-A4EA-42EA-A38C-928ECDEB050D}" dt="2025-08-01T12:31:55.210" v="56" actId="478"/>
        <pc:sldMkLst>
          <pc:docMk/>
          <pc:sldMk cId="988748528" sldId="1991"/>
        </pc:sldMkLst>
        <pc:spChg chg="mod">
          <ac:chgData name="Jon Rosdahl" userId="2820f357-2dd4-4127-8713-e0bfde0fd756" providerId="ADAL" clId="{565FE38D-A4EA-42EA-A38C-928ECDEB050D}" dt="2025-08-01T12:31:46.356" v="55" actId="20577"/>
          <ac:spMkLst>
            <pc:docMk/>
            <pc:sldMk cId="988748528" sldId="1991"/>
            <ac:spMk id="4" creationId="{2574052F-AC15-5EAE-AD1D-921F05235D40}"/>
          </ac:spMkLst>
        </pc:spChg>
        <pc:spChg chg="del">
          <ac:chgData name="Jon Rosdahl" userId="2820f357-2dd4-4127-8713-e0bfde0fd756" providerId="ADAL" clId="{565FE38D-A4EA-42EA-A38C-928ECDEB050D}" dt="2025-08-01T12:31:55.210" v="56" actId="478"/>
          <ac:spMkLst>
            <pc:docMk/>
            <pc:sldMk cId="988748528" sldId="1991"/>
            <ac:spMk id="5" creationId="{B058D0BD-3020-A105-8792-3DC748D3AA4A}"/>
          </ac:spMkLst>
        </pc:spChg>
      </pc:sldChg>
      <pc:sldChg chg="delSp modSp mod modNotesTx">
        <pc:chgData name="Jon Rosdahl" userId="2820f357-2dd4-4127-8713-e0bfde0fd756" providerId="ADAL" clId="{565FE38D-A4EA-42EA-A38C-928ECDEB050D}" dt="2025-08-01T12:32:17.042" v="81" actId="20577"/>
        <pc:sldMkLst>
          <pc:docMk/>
          <pc:sldMk cId="1433606321" sldId="1992"/>
        </pc:sldMkLst>
        <pc:spChg chg="mod">
          <ac:chgData name="Jon Rosdahl" userId="2820f357-2dd4-4127-8713-e0bfde0fd756" providerId="ADAL" clId="{565FE38D-A4EA-42EA-A38C-928ECDEB050D}" dt="2025-08-01T12:32:17.042" v="81" actId="20577"/>
          <ac:spMkLst>
            <pc:docMk/>
            <pc:sldMk cId="1433606321" sldId="1992"/>
            <ac:spMk id="3" creationId="{A34899DF-D1C3-AE78-5A88-55A92A05B05B}"/>
          </ac:spMkLst>
        </pc:spChg>
        <pc:spChg chg="del">
          <ac:chgData name="Jon Rosdahl" userId="2820f357-2dd4-4127-8713-e0bfde0fd756" providerId="ADAL" clId="{565FE38D-A4EA-42EA-A38C-928ECDEB050D}" dt="2025-08-01T12:32:00.225" v="57" actId="478"/>
          <ac:spMkLst>
            <pc:docMk/>
            <pc:sldMk cId="1433606321" sldId="1992"/>
            <ac:spMk id="4" creationId="{863CD567-5D93-B666-EF60-430407EF92E9}"/>
          </ac:spMkLst>
        </pc:spChg>
      </pc:sldChg>
      <pc:sldChg chg="addSp delSp mod">
        <pc:chgData name="Jon Rosdahl" userId="2820f357-2dd4-4127-8713-e0bfde0fd756" providerId="ADAL" clId="{565FE38D-A4EA-42EA-A38C-928ECDEB050D}" dt="2025-08-01T12:32:36.648" v="83" actId="22"/>
        <pc:sldMkLst>
          <pc:docMk/>
          <pc:sldMk cId="1158279745" sldId="2050"/>
        </pc:sldMkLst>
        <pc:picChg chg="add del">
          <ac:chgData name="Jon Rosdahl" userId="2820f357-2dd4-4127-8713-e0bfde0fd756" providerId="ADAL" clId="{565FE38D-A4EA-42EA-A38C-928ECDEB050D}" dt="2025-08-01T12:32:36.648" v="83" actId="22"/>
          <ac:picMkLst>
            <pc:docMk/>
            <pc:sldMk cId="1158279745" sldId="2050"/>
            <ac:picMk id="5" creationId="{A9A0155C-B3A4-3A65-2948-3643A1605269}"/>
          </ac:picMkLst>
        </pc:picChg>
      </pc:sldChg>
      <pc:sldChg chg="modSp mod">
        <pc:chgData name="Jon Rosdahl" userId="2820f357-2dd4-4127-8713-e0bfde0fd756" providerId="ADAL" clId="{565FE38D-A4EA-42EA-A38C-928ECDEB050D}" dt="2025-08-01T12:37:00.245" v="166" actId="20577"/>
        <pc:sldMkLst>
          <pc:docMk/>
          <pc:sldMk cId="1095835602" sldId="2051"/>
        </pc:sldMkLst>
        <pc:spChg chg="mod">
          <ac:chgData name="Jon Rosdahl" userId="2820f357-2dd4-4127-8713-e0bfde0fd756" providerId="ADAL" clId="{565FE38D-A4EA-42EA-A38C-928ECDEB050D}" dt="2025-08-01T12:37:00.245" v="166" actId="20577"/>
          <ac:spMkLst>
            <pc:docMk/>
            <pc:sldMk cId="1095835602" sldId="2051"/>
            <ac:spMk id="3" creationId="{A9412D66-CC2A-FBAE-1D26-062ED48F093A}"/>
          </ac:spMkLst>
        </pc:spChg>
      </pc:sldChg>
      <pc:sldChg chg="modSp mod">
        <pc:chgData name="Jon Rosdahl" userId="2820f357-2dd4-4127-8713-e0bfde0fd756" providerId="ADAL" clId="{565FE38D-A4EA-42EA-A38C-928ECDEB050D}" dt="2025-08-01T12:43:58.598" v="439" actId="14100"/>
        <pc:sldMkLst>
          <pc:docMk/>
          <pc:sldMk cId="411955869" sldId="2052"/>
        </pc:sldMkLst>
        <pc:spChg chg="mod">
          <ac:chgData name="Jon Rosdahl" userId="2820f357-2dd4-4127-8713-e0bfde0fd756" providerId="ADAL" clId="{565FE38D-A4EA-42EA-A38C-928ECDEB050D}" dt="2025-08-01T12:43:58.598" v="439" actId="14100"/>
          <ac:spMkLst>
            <pc:docMk/>
            <pc:sldMk cId="411955869" sldId="2052"/>
            <ac:spMk id="3" creationId="{DC8C3778-FA56-42EF-2979-F970532306D1}"/>
          </ac:spMkLst>
        </pc:spChg>
      </pc:sldChg>
      <pc:sldChg chg="addSp delSp modSp new mod modClrScheme chgLayout">
        <pc:chgData name="Jon Rosdahl" userId="2820f357-2dd4-4127-8713-e0bfde0fd756" providerId="ADAL" clId="{565FE38D-A4EA-42EA-A38C-928ECDEB050D}" dt="2025-08-01T12:37:55.576" v="237" actId="20577"/>
        <pc:sldMkLst>
          <pc:docMk/>
          <pc:sldMk cId="1464336431" sldId="2054"/>
        </pc:sldMkLst>
        <pc:spChg chg="add mod">
          <ac:chgData name="Jon Rosdahl" userId="2820f357-2dd4-4127-8713-e0bfde0fd756" providerId="ADAL" clId="{565FE38D-A4EA-42EA-A38C-928ECDEB050D}" dt="2025-08-01T12:37:55.576" v="237" actId="20577"/>
          <ac:spMkLst>
            <pc:docMk/>
            <pc:sldMk cId="1464336431" sldId="2054"/>
            <ac:spMk id="2" creationId="{A956AC9E-50BD-4380-A821-1789E7F854B4}"/>
          </ac:spMkLst>
        </pc:spChg>
        <pc:spChg chg="del">
          <ac:chgData name="Jon Rosdahl" userId="2820f357-2dd4-4127-8713-e0bfde0fd756" providerId="ADAL" clId="{565FE38D-A4EA-42EA-A38C-928ECDEB050D}" dt="2025-08-01T12:32:42.143" v="85" actId="26606"/>
          <ac:spMkLst>
            <pc:docMk/>
            <pc:sldMk cId="1464336431" sldId="2054"/>
            <ac:spMk id="2" creationId="{B0A209C5-4F0F-E826-ABD4-C99ED2350B24}"/>
          </ac:spMkLst>
        </pc:spChg>
        <pc:spChg chg="del">
          <ac:chgData name="Jon Rosdahl" userId="2820f357-2dd4-4127-8713-e0bfde0fd756" providerId="ADAL" clId="{565FE38D-A4EA-42EA-A38C-928ECDEB050D}" dt="2025-08-01T12:32:42.143" v="85" actId="26606"/>
          <ac:spMkLst>
            <pc:docMk/>
            <pc:sldMk cId="1464336431" sldId="2054"/>
            <ac:spMk id="3" creationId="{1B727846-5606-B7D5-DE9E-9E74CCAB0342}"/>
          </ac:spMkLst>
        </pc:spChg>
        <pc:picChg chg="add mod">
          <ac:chgData name="Jon Rosdahl" userId="2820f357-2dd4-4127-8713-e0bfde0fd756" providerId="ADAL" clId="{565FE38D-A4EA-42EA-A38C-928ECDEB050D}" dt="2025-08-01T12:32:57.380" v="89" actId="14100"/>
          <ac:picMkLst>
            <pc:docMk/>
            <pc:sldMk cId="1464336431" sldId="2054"/>
            <ac:picMk id="5" creationId="{E50E16BE-208D-258C-8B3C-401CB9FEF8A7}"/>
          </ac:picMkLst>
        </pc:picChg>
      </pc:sldChg>
      <pc:sldChg chg="addSp delSp modSp new mod">
        <pc:chgData name="Jon Rosdahl" userId="2820f357-2dd4-4127-8713-e0bfde0fd756" providerId="ADAL" clId="{565FE38D-A4EA-42EA-A38C-928ECDEB050D}" dt="2025-08-01T12:42:36.809" v="244" actId="1076"/>
        <pc:sldMkLst>
          <pc:docMk/>
          <pc:sldMk cId="1057551515" sldId="2055"/>
        </pc:sldMkLst>
        <pc:spChg chg="mod">
          <ac:chgData name="Jon Rosdahl" userId="2820f357-2dd4-4127-8713-e0bfde0fd756" providerId="ADAL" clId="{565FE38D-A4EA-42EA-A38C-928ECDEB050D}" dt="2025-08-01T12:37:30.057" v="214" actId="20577"/>
          <ac:spMkLst>
            <pc:docMk/>
            <pc:sldMk cId="1057551515" sldId="2055"/>
            <ac:spMk id="2" creationId="{FB670562-21B4-14C7-ABC0-A428939D02AF}"/>
          </ac:spMkLst>
        </pc:spChg>
        <pc:spChg chg="del">
          <ac:chgData name="Jon Rosdahl" userId="2820f357-2dd4-4127-8713-e0bfde0fd756" providerId="ADAL" clId="{565FE38D-A4EA-42EA-A38C-928ECDEB050D}" dt="2025-08-01T12:38:07.949" v="238" actId="478"/>
          <ac:spMkLst>
            <pc:docMk/>
            <pc:sldMk cId="1057551515" sldId="2055"/>
            <ac:spMk id="3" creationId="{031C945F-B2A3-3120-C97A-11B558428388}"/>
          </ac:spMkLst>
        </pc:spChg>
        <pc:picChg chg="add mod">
          <ac:chgData name="Jon Rosdahl" userId="2820f357-2dd4-4127-8713-e0bfde0fd756" providerId="ADAL" clId="{565FE38D-A4EA-42EA-A38C-928ECDEB050D}" dt="2025-08-01T12:42:36.809" v="244" actId="1076"/>
          <ac:picMkLst>
            <pc:docMk/>
            <pc:sldMk cId="1057551515" sldId="2055"/>
            <ac:picMk id="4" creationId="{F9BD9BA4-1980-5F9B-841A-6756917B8940}"/>
          </ac:picMkLst>
        </pc:picChg>
      </pc:sldChg>
      <pc:sldMasterChg chg="modSp mod modSldLayout">
        <pc:chgData name="Jon Rosdahl" userId="2820f357-2dd4-4127-8713-e0bfde0fd756" providerId="ADAL" clId="{565FE38D-A4EA-42EA-A38C-928ECDEB050D}" dt="2025-08-01T12:46:12.511" v="443" actId="6549"/>
        <pc:sldMasterMkLst>
          <pc:docMk/>
          <pc:sldMasterMk cId="0" sldId="2147483657"/>
        </pc:sldMasterMkLst>
        <pc:spChg chg="mod">
          <ac:chgData name="Jon Rosdahl" userId="2820f357-2dd4-4127-8713-e0bfde0fd756" providerId="ADAL" clId="{565FE38D-A4EA-42EA-A38C-928ECDEB050D}" dt="2025-08-01T12:45:54.576" v="441" actId="6549"/>
          <ac:spMkLst>
            <pc:docMk/>
            <pc:sldMasterMk cId="0" sldId="2147483657"/>
            <ac:spMk id="329736" creationId="{066FFC52-A651-6ADA-A5C8-8525ACB7402A}"/>
          </ac:spMkLst>
        </pc:spChg>
        <pc:sldLayoutChg chg="modSp mod">
          <pc:chgData name="Jon Rosdahl" userId="2820f357-2dd4-4127-8713-e0bfde0fd756" providerId="ADAL" clId="{565FE38D-A4EA-42EA-A38C-928ECDEB050D}" dt="2025-08-01T12:46:12.511" v="443" actId="6549"/>
          <pc:sldLayoutMkLst>
            <pc:docMk/>
            <pc:sldMasterMk cId="0" sldId="2147483657"/>
            <pc:sldLayoutMk cId="0" sldId="2147483658"/>
          </pc:sldLayoutMkLst>
          <pc:spChg chg="mod">
            <ac:chgData name="Jon Rosdahl" userId="2820f357-2dd4-4127-8713-e0bfde0fd756" providerId="ADAL" clId="{565FE38D-A4EA-42EA-A38C-928ECDEB050D}" dt="2025-08-01T12:46:12.511" v="443" actId="6549"/>
            <ac:spMkLst>
              <pc:docMk/>
              <pc:sldMasterMk cId="0" sldId="2147483657"/>
              <pc:sldLayoutMk cId="0" sldId="2147483658"/>
              <ac:spMk id="3" creationId="{A432FE7E-60AD-9D71-DE74-E5AF1043C9AC}"/>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July 2025</a:t>
            </a:r>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802-EC-25/0138r0</a:t>
            </a:r>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July 2025</a:t>
            </a:r>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802-EC-25/0138r0</a:t>
            </a:r>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31.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r>
              <a:rPr lang="en-US" altLang="en-US" dirty="0"/>
              <a:t>R0: Draft prepared for the 802 LMSC Opening Meeting</a:t>
            </a:r>
            <a:br>
              <a:rPr lang="en-US" altLang="en-US" dirty="0"/>
            </a:br>
            <a:r>
              <a:rPr lang="en-US" altLang="en-US" dirty="0"/>
              <a:t>R1: updated List of 4 top bids for 2027 March</a:t>
            </a:r>
          </a:p>
        </p:txBody>
      </p:sp>
      <p:sp>
        <p:nvSpPr>
          <p:cNvPr id="2" name="Date Placeholder 1">
            <a:extLst>
              <a:ext uri="{FF2B5EF4-FFF2-40B4-BE49-F238E27FC236}">
                <a16:creationId xmlns:a16="http://schemas.microsoft.com/office/drawing/2014/main" id="{70EEE810-0593-6FF6-A177-24C8EFCBD93A}"/>
              </a:ext>
            </a:extLst>
          </p:cNvPr>
          <p:cNvSpPr>
            <a:spLocks noGrp="1"/>
          </p:cNvSpPr>
          <p:nvPr>
            <p:ph type="dt" idx="1"/>
          </p:nvPr>
        </p:nvSpPr>
        <p:spPr/>
        <p:txBody>
          <a:bodyPr/>
          <a:lstStyle/>
          <a:p>
            <a:r>
              <a:rPr lang="en-US" altLang="en-US"/>
              <a:t>July 2025</a:t>
            </a:r>
          </a:p>
        </p:txBody>
      </p:sp>
      <p:sp>
        <p:nvSpPr>
          <p:cNvPr id="3" name="Footer Placeholder 2">
            <a:extLst>
              <a:ext uri="{FF2B5EF4-FFF2-40B4-BE49-F238E27FC236}">
                <a16:creationId xmlns:a16="http://schemas.microsoft.com/office/drawing/2014/main" id="{C004A6C0-6E27-BCD6-5A4F-4CFEB6E8DE35}"/>
              </a:ext>
            </a:extLst>
          </p:cNvPr>
          <p:cNvSpPr>
            <a:spLocks noGrp="1"/>
          </p:cNvSpPr>
          <p:nvPr>
            <p:ph type="ftr" sz="quarter" idx="4"/>
          </p:nvPr>
        </p:nvSpPr>
        <p:spPr/>
        <p:txBody>
          <a:bodyPr/>
          <a:lstStyle/>
          <a:p>
            <a:r>
              <a:rPr lang="en-US" altLang="en-US"/>
              <a:t>Doc 802-EC-25/0138r0</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2025 Tutorial Request form: </a:t>
            </a:r>
            <a:r>
              <a:rPr lang="en-US" sz="1200" u="sng" kern="1200" dirty="0">
                <a:solidFill>
                  <a:srgbClr val="0066FF"/>
                </a:solidFill>
                <a:effectLst/>
                <a:latin typeface="Times New Roman" pitchFamily="16" charset="0"/>
                <a:ea typeface="+mn-ea"/>
                <a:cs typeface="+mn-cs"/>
              </a:rPr>
              <a:t>https://mentor.ieee.org/802-ec/dcn/25/ec-25-0130-00-LMSC-802-tutorial-request-form-2025.docx</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u="sng" kern="1200" dirty="0">
                <a:solidFill>
                  <a:srgbClr val="0066FF"/>
                </a:solidFill>
                <a:effectLst/>
                <a:latin typeface="Times New Roman" pitchFamily="16" charset="0"/>
                <a:ea typeface="+mn-ea"/>
                <a:cs typeface="+mn-cs"/>
              </a:rPr>
              <a:t> </a:t>
            </a:r>
          </a:p>
        </p:txBody>
      </p:sp>
      <p:sp>
        <p:nvSpPr>
          <p:cNvPr id="5" name="Date Placeholder 4"/>
          <p:cNvSpPr>
            <a:spLocks noGrp="1"/>
          </p:cNvSpPr>
          <p:nvPr>
            <p:ph type="dt" idx="1"/>
          </p:nvPr>
        </p:nvSpPr>
        <p:spPr/>
        <p:txBody>
          <a:bodyPr/>
          <a:lstStyle/>
          <a:p>
            <a:r>
              <a:rPr lang="en-US" altLang="en-US"/>
              <a:t>July 2025</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31</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Doc 802-EC-25/0138r0</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signed 3 April 2025</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2 Amendments in process 1 for ITU week and 1 for IEEE week</a:t>
            </a:r>
          </a:p>
          <a:p>
            <a:pPr>
              <a:buFont typeface="Wingdings" panose="05000000000000000000" pitchFamily="2" charset="2"/>
              <a:buChar char="§"/>
            </a:pPr>
            <a:r>
              <a:rPr lang="en-US" sz="1600" dirty="0"/>
              <a:t>2027 March – APAC – Asia Pacific Australia Coast</a:t>
            </a:r>
          </a:p>
          <a:p>
            <a:pPr marL="0" indent="0">
              <a:buNone/>
            </a:pPr>
            <a:r>
              <a:rPr lang="en-US" sz="1600" b="0" dirty="0"/>
              <a:t>	– 802 LMSC Changed venue region to APAC</a:t>
            </a:r>
          </a:p>
          <a:p>
            <a:pPr marL="0" indent="0">
              <a:buNone/>
            </a:pPr>
            <a:r>
              <a:rPr lang="en-US" sz="1600" b="0" dirty="0"/>
              <a:t>	-- 20 Proposals reduced to 4 for discussion in 2025 July.</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August.</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signed 3 April 2025</a:t>
            </a:r>
          </a:p>
          <a:p>
            <a:pPr lvl="1">
              <a:buFont typeface="Wingdings" panose="05000000000000000000" pitchFamily="2" charset="2"/>
              <a:buChar char="§"/>
            </a:pPr>
            <a:r>
              <a:rPr lang="en-US" sz="1200" b="0" dirty="0"/>
              <a:t>Addendum to extend Room Block.</a:t>
            </a:r>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July 2025</a:t>
            </a:r>
          </a:p>
        </p:txBody>
      </p:sp>
      <p:sp>
        <p:nvSpPr>
          <p:cNvPr id="5" name="Footer Placeholder 4"/>
          <p:cNvSpPr>
            <a:spLocks noGrp="1"/>
          </p:cNvSpPr>
          <p:nvPr>
            <p:ph type="ftr" sz="quarter" idx="4"/>
          </p:nvPr>
        </p:nvSpPr>
        <p:spPr/>
        <p:txBody>
          <a:bodyPr/>
          <a:lstStyle/>
          <a:p>
            <a:r>
              <a:rPr lang="en-US" altLang="en-US"/>
              <a:t>Doc 802-EC-25/0138r0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14</a:t>
            </a:fld>
            <a:endParaRPr lang="en-US" altLang="en-US"/>
          </a:p>
        </p:txBody>
      </p:sp>
    </p:spTree>
    <p:extLst>
      <p:ext uri="{BB962C8B-B14F-4D97-AF65-F5344CB8AC3E}">
        <p14:creationId xmlns:p14="http://schemas.microsoft.com/office/powerpoint/2010/main" val="1469763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July 2025</a:t>
            </a:r>
          </a:p>
        </p:txBody>
      </p:sp>
      <p:sp>
        <p:nvSpPr>
          <p:cNvPr id="6" name="Footer Placeholder 5"/>
          <p:cNvSpPr>
            <a:spLocks noGrp="1"/>
          </p:cNvSpPr>
          <p:nvPr>
            <p:ph type="ftr" sz="quarter" idx="4"/>
          </p:nvPr>
        </p:nvSpPr>
        <p:spPr/>
        <p:txBody>
          <a:bodyPr/>
          <a:lstStyle/>
          <a:p>
            <a:pPr>
              <a:defRPr/>
            </a:pPr>
            <a:r>
              <a:rPr lang="en-US"/>
              <a:t>Doc 802-EC-25/0138r0</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15</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signed 3 April 2025</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2 Amendments in process 1 for ITU week and 1 for IEEE week</a:t>
            </a:r>
          </a:p>
          <a:p>
            <a:pPr>
              <a:buFont typeface="Wingdings" panose="05000000000000000000" pitchFamily="2" charset="2"/>
              <a:buChar char="§"/>
            </a:pPr>
            <a:r>
              <a:rPr lang="en-US" sz="1600" dirty="0"/>
              <a:t>2027 March – APAC – Asia Pacific Australia Coast</a:t>
            </a:r>
          </a:p>
          <a:p>
            <a:pPr marL="0" indent="0">
              <a:buNone/>
            </a:pPr>
            <a:r>
              <a:rPr lang="en-US" sz="1600" b="0" dirty="0"/>
              <a:t>	– 802 LMSC Changed venue region to APAC</a:t>
            </a:r>
          </a:p>
          <a:p>
            <a:pPr marL="0" indent="0">
              <a:buNone/>
            </a:pPr>
            <a:r>
              <a:rPr lang="en-US" sz="1600" b="0" dirty="0"/>
              <a:t>	-- 20 Proposals reduced to 4 for discussion in 2025 July.</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August.</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signed 3 April 2025</a:t>
            </a:r>
          </a:p>
          <a:p>
            <a:pPr lvl="1">
              <a:buFont typeface="Wingdings" panose="05000000000000000000" pitchFamily="2" charset="2"/>
              <a:buChar char="§"/>
            </a:pPr>
            <a:r>
              <a:rPr lang="en-US" sz="1200" b="0" dirty="0"/>
              <a:t>Addendum to extend Room Block.</a:t>
            </a:r>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 dirty="0"/>
              <a:t>802.1 did not respond: 16 – (45 in DVL)</a:t>
            </a:r>
          </a:p>
        </p:txBody>
      </p:sp>
      <p:sp>
        <p:nvSpPr>
          <p:cNvPr id="4" name="Date Placeholder 3"/>
          <p:cNvSpPr>
            <a:spLocks noGrp="1"/>
          </p:cNvSpPr>
          <p:nvPr>
            <p:ph type="dt" idx="1"/>
          </p:nvPr>
        </p:nvSpPr>
        <p:spPr/>
        <p:txBody>
          <a:bodyPr/>
          <a:lstStyle/>
          <a:p>
            <a:r>
              <a:rPr lang="en-US" altLang="en-US"/>
              <a:t>July 2025</a:t>
            </a:r>
          </a:p>
        </p:txBody>
      </p:sp>
      <p:sp>
        <p:nvSpPr>
          <p:cNvPr id="5" name="Slide Number Placeholder 4"/>
          <p:cNvSpPr>
            <a:spLocks noGrp="1"/>
          </p:cNvSpPr>
          <p:nvPr>
            <p:ph type="sldNum" sz="quarter" idx="5"/>
          </p:nvPr>
        </p:nvSpPr>
        <p:spPr/>
        <p:txBody>
          <a:bodyPr/>
          <a:lstStyle/>
          <a:p>
            <a:fld id="{9D9A5F81-010C-45C5-B0D5-1FA113717E2E}" type="slidenum">
              <a:rPr lang="en-US" altLang="en-US" smtClean="0"/>
              <a:pPr/>
              <a:t>21</a:t>
            </a:fld>
            <a:endParaRPr lang="en-US" altLang="en-US"/>
          </a:p>
        </p:txBody>
      </p:sp>
      <p:sp>
        <p:nvSpPr>
          <p:cNvPr id="6" name="Footer Placeholder 5">
            <a:extLst>
              <a:ext uri="{FF2B5EF4-FFF2-40B4-BE49-F238E27FC236}">
                <a16:creationId xmlns:a16="http://schemas.microsoft.com/office/drawing/2014/main" id="{4B6B11CA-DF5F-3CF5-2231-A64F100763DB}"/>
              </a:ext>
            </a:extLst>
          </p:cNvPr>
          <p:cNvSpPr>
            <a:spLocks noGrp="1"/>
          </p:cNvSpPr>
          <p:nvPr>
            <p:ph type="ftr" sz="quarter" idx="4"/>
          </p:nvPr>
        </p:nvSpPr>
        <p:spPr/>
        <p:txBody>
          <a:bodyPr/>
          <a:lstStyle/>
          <a:p>
            <a:r>
              <a:rPr lang="en-US" altLang="en-US"/>
              <a:t>Doc 802-EC-25/0138r0</a:t>
            </a:r>
          </a:p>
        </p:txBody>
      </p:sp>
    </p:spTree>
    <p:extLst>
      <p:ext uri="{BB962C8B-B14F-4D97-AF65-F5344CB8AC3E}">
        <p14:creationId xmlns:p14="http://schemas.microsoft.com/office/powerpoint/2010/main" val="1211622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signed 3 April 2025</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2 Amendments in process 1 for ITU week and 1 for IEEE week</a:t>
            </a:r>
          </a:p>
          <a:p>
            <a:pPr>
              <a:buFont typeface="Wingdings" panose="05000000000000000000" pitchFamily="2" charset="2"/>
              <a:buChar char="§"/>
            </a:pPr>
            <a:r>
              <a:rPr lang="en-US" sz="1600" dirty="0"/>
              <a:t>2027 March – APAC – Asia Pacific Australia Coast</a:t>
            </a:r>
          </a:p>
          <a:p>
            <a:pPr marL="0" indent="0">
              <a:buNone/>
            </a:pPr>
            <a:r>
              <a:rPr lang="en-US" sz="1600" b="0" dirty="0"/>
              <a:t>	– 802 LMSC Changed venue region to APAC</a:t>
            </a:r>
          </a:p>
          <a:p>
            <a:pPr marL="0" indent="0">
              <a:buNone/>
            </a:pPr>
            <a:r>
              <a:rPr lang="en-US" sz="1600" b="0" dirty="0"/>
              <a:t>	-- 20 Proposals reduced to 4 for discussion in 2025 July.</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August.</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signed 3 April 2025</a:t>
            </a:r>
          </a:p>
          <a:p>
            <a:pPr lvl="1">
              <a:buFont typeface="Wingdings" panose="05000000000000000000" pitchFamily="2" charset="2"/>
              <a:buChar char="§"/>
            </a:pPr>
            <a:r>
              <a:rPr lang="en-US" sz="1200" b="0" dirty="0"/>
              <a:t>Addendum to extend Room Block.</a:t>
            </a:r>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IEEE 802 LMSC Policies and Procedures -- ec-20-0124-05-00EC</a:t>
            </a:r>
          </a:p>
        </p:txBody>
      </p:sp>
      <p:sp>
        <p:nvSpPr>
          <p:cNvPr id="4" name="Date Placeholder 3"/>
          <p:cNvSpPr>
            <a:spLocks noGrp="1"/>
          </p:cNvSpPr>
          <p:nvPr>
            <p:ph type="dt" idx="1"/>
          </p:nvPr>
        </p:nvSpPr>
        <p:spPr/>
        <p:txBody>
          <a:bodyPr/>
          <a:lstStyle/>
          <a:p>
            <a:r>
              <a:rPr lang="en-US" altLang="en-US"/>
              <a:t>July 2025</a:t>
            </a:r>
          </a:p>
        </p:txBody>
      </p:sp>
      <p:sp>
        <p:nvSpPr>
          <p:cNvPr id="5" name="Footer Placeholder 4"/>
          <p:cNvSpPr>
            <a:spLocks noGrp="1"/>
          </p:cNvSpPr>
          <p:nvPr>
            <p:ph type="ftr" sz="quarter" idx="4"/>
          </p:nvPr>
        </p:nvSpPr>
        <p:spPr/>
        <p:txBody>
          <a:bodyPr/>
          <a:lstStyle/>
          <a:p>
            <a:r>
              <a:rPr lang="en-US" altLang="en-US"/>
              <a:t>Doc 802-EC-25/0138r0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28</a:t>
            </a:fld>
            <a:endParaRPr lang="en-US" altLang="en-US"/>
          </a:p>
        </p:txBody>
      </p:sp>
    </p:spTree>
    <p:extLst>
      <p:ext uri="{BB962C8B-B14F-4D97-AF65-F5344CB8AC3E}">
        <p14:creationId xmlns:p14="http://schemas.microsoft.com/office/powerpoint/2010/main" val="1204444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a:p>
            <a:r>
              <a:rPr lang="en-US" sz="1200" kern="1200" dirty="0">
                <a:solidFill>
                  <a:schemeClr val="tx1"/>
                </a:solidFill>
                <a:latin typeface="Arial" panose="020B0604020202020204" pitchFamily="34" charset="0"/>
                <a:ea typeface="+mn-ea"/>
                <a:cs typeface="+mn-cs"/>
              </a:rPr>
              <a:t>Jan 7 , Feb 4,  April 1, May 6, June 3, August 5, Sept 2, Oct 7</a:t>
            </a:r>
          </a:p>
        </p:txBody>
      </p:sp>
      <p:sp>
        <p:nvSpPr>
          <p:cNvPr id="4" name="Date Placeholder 3"/>
          <p:cNvSpPr>
            <a:spLocks noGrp="1"/>
          </p:cNvSpPr>
          <p:nvPr>
            <p:ph type="dt" idx="1"/>
          </p:nvPr>
        </p:nvSpPr>
        <p:spPr/>
        <p:txBody>
          <a:bodyPr/>
          <a:lstStyle/>
          <a:p>
            <a:r>
              <a:rPr lang="en-US" altLang="en-US"/>
              <a:t>July 2025</a:t>
            </a:r>
          </a:p>
        </p:txBody>
      </p:sp>
      <p:sp>
        <p:nvSpPr>
          <p:cNvPr id="5" name="Footer Placeholder 4"/>
          <p:cNvSpPr>
            <a:spLocks noGrp="1"/>
          </p:cNvSpPr>
          <p:nvPr>
            <p:ph type="ftr" sz="quarter" idx="4"/>
          </p:nvPr>
        </p:nvSpPr>
        <p:spPr/>
        <p:txBody>
          <a:bodyPr/>
          <a:lstStyle/>
          <a:p>
            <a:r>
              <a:rPr lang="en-US" altLang="en-US"/>
              <a:t>Doc 802-EC-25/0138r0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30</a:t>
            </a:fld>
            <a:endParaRPr lang="en-US" altLang="en-US"/>
          </a:p>
        </p:txBody>
      </p:sp>
    </p:spTree>
    <p:extLst>
      <p:ext uri="{BB962C8B-B14F-4D97-AF65-F5344CB8AC3E}">
        <p14:creationId xmlns:p14="http://schemas.microsoft.com/office/powerpoint/2010/main" val="898794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4" name="Text Box 7">
            <a:extLst>
              <a:ext uri="{FF2B5EF4-FFF2-40B4-BE49-F238E27FC236}">
                <a16:creationId xmlns:a16="http://schemas.microsoft.com/office/drawing/2014/main" id="{D4DC036D-FE0D-C69A-4FD5-8CAE1F594333}"/>
              </a:ext>
            </a:extLst>
          </p:cNvPr>
          <p:cNvSpPr txBox="1">
            <a:spLocks noChangeArrowheads="1"/>
          </p:cNvSpPr>
          <p:nvPr userDrawn="1"/>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5" name="Text Box 9">
            <a:extLst>
              <a:ext uri="{FF2B5EF4-FFF2-40B4-BE49-F238E27FC236}">
                <a16:creationId xmlns:a16="http://schemas.microsoft.com/office/drawing/2014/main" id="{4FADB595-7055-7C80-99B8-0E9C6F486665}"/>
              </a:ext>
            </a:extLst>
          </p:cNvPr>
          <p:cNvSpPr txBox="1">
            <a:spLocks noChangeArrowheads="1"/>
          </p:cNvSpPr>
          <p:nvPr userDrawn="1"/>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July Plenary - Madrid</a:t>
            </a:r>
          </a:p>
        </p:txBody>
      </p:sp>
      <p:sp>
        <p:nvSpPr>
          <p:cNvPr id="3" name="Text Box 8">
            <a:extLst>
              <a:ext uri="{FF2B5EF4-FFF2-40B4-BE49-F238E27FC236}">
                <a16:creationId xmlns:a16="http://schemas.microsoft.com/office/drawing/2014/main" id="{A432FE7E-60AD-9D71-DE74-E5AF1043C9AC}"/>
              </a:ext>
            </a:extLst>
          </p:cNvPr>
          <p:cNvSpPr txBox="1">
            <a:spLocks noChangeArrowheads="1"/>
          </p:cNvSpPr>
          <p:nvPr userDrawn="1"/>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ec-25-0138-03-LMSC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July Plenary - Madrid</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ec-25-0138-03-LMSC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ec/dcn/25/ec-25-0189-01-LMSC-march-2027-proposals.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ec/dcn/25/ec-25-0130-00-LMSC-802-tutorial-request-form-2025.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ec/dcn/25/ec-25-0133-03-LMSC-mad-802-0725-things-to-know-madrid.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2133600" y="1676400"/>
            <a:ext cx="7848600" cy="1752600"/>
          </a:xfrm>
        </p:spPr>
        <p:txBody>
          <a:bodyPr/>
          <a:lstStyle/>
          <a:p>
            <a:r>
              <a:rPr lang="en-US" altLang="en-US" sz="4000" dirty="0"/>
              <a:t>Executive Secretary Report for 2025 July 802 Plenary - Madrid</a:t>
            </a:r>
            <a:endParaRPr lang="en-US" altLang="en-US" sz="4400" dirty="0"/>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895600" y="3908425"/>
            <a:ext cx="6400800" cy="1752600"/>
          </a:xfrm>
        </p:spPr>
        <p:txBody>
          <a:bodyPr/>
          <a:lstStyle/>
          <a:p>
            <a:pPr>
              <a:lnSpc>
                <a:spcPct val="80000"/>
              </a:lnSpc>
            </a:pPr>
            <a:r>
              <a:rPr lang="en-US" altLang="en-US" sz="3300" dirty="0"/>
              <a:t>Jon Rosdahl</a:t>
            </a:r>
            <a:br>
              <a:rPr lang="en-US" altLang="en-US" sz="3300" dirty="0"/>
            </a:br>
            <a:r>
              <a:rPr lang="en-US" altLang="en-US" sz="3300" dirty="0"/>
              <a:t>IEEE Executive Secretary</a:t>
            </a:r>
            <a:br>
              <a:rPr lang="en-US" altLang="en-US" sz="3300" dirty="0"/>
            </a:br>
            <a:r>
              <a:rPr lang="en-US" altLang="en-US" sz="3300" dirty="0" err="1"/>
              <a:t>jrosdahl@</a:t>
            </a:r>
            <a:r>
              <a:rPr lang="en-US" altLang="en-US" sz="3300" err="1"/>
              <a:t>ieee</a:t>
            </a:r>
            <a:r>
              <a:rPr lang="en-US" altLang="en-US" sz="3300"/>
              <a:t>.org</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Notes for Madrid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409767" cy="5111749"/>
          </a:xfrm>
        </p:spPr>
        <p:txBody>
          <a:bodyPr/>
          <a:lstStyle/>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highlight>
                  <a:srgbClr val="99FF99"/>
                </a:highlight>
              </a:rPr>
              <a:t>IETF/IEEE 802 Leadership Meeting 2025 July 26 Saturday 9am-1pm</a:t>
            </a:r>
          </a:p>
          <a:p>
            <a:pPr lvl="1"/>
            <a:r>
              <a:rPr lang="en-US" sz="2000" dirty="0"/>
              <a:t>Reminder – Schedule moved 1 hour (start 9 am) add PM3 before dinner</a:t>
            </a:r>
            <a:br>
              <a:rPr lang="en-US" sz="2000" dirty="0"/>
            </a:br>
            <a:r>
              <a:rPr lang="en-US" sz="1800" dirty="0"/>
              <a:t>Nominal Time Blocks CET:</a:t>
            </a:r>
          </a:p>
          <a:p>
            <a:pPr lvl="3"/>
            <a:r>
              <a:rPr lang="en-US" sz="1800" dirty="0"/>
              <a:t>AM0=08:00-09:00;</a:t>
            </a:r>
          </a:p>
          <a:p>
            <a:pPr lvl="3"/>
            <a:r>
              <a:rPr lang="en-US" sz="1800" dirty="0"/>
              <a:t>AM1=09:00-11:00; </a:t>
            </a:r>
          </a:p>
          <a:p>
            <a:pPr lvl="3"/>
            <a:r>
              <a:rPr lang="en-US" sz="1800" dirty="0"/>
              <a:t>AM2=11:30-13:30; </a:t>
            </a:r>
          </a:p>
          <a:p>
            <a:pPr lvl="3"/>
            <a:r>
              <a:rPr lang="en-US" sz="1800" dirty="0"/>
              <a:t>Lunch 13:00-14:30 </a:t>
            </a:r>
          </a:p>
          <a:p>
            <a:pPr lvl="3"/>
            <a:r>
              <a:rPr lang="en-US" sz="1800" dirty="0"/>
              <a:t>PM1=14:30-16:30; </a:t>
            </a:r>
          </a:p>
          <a:p>
            <a:pPr lvl="3"/>
            <a:r>
              <a:rPr lang="en-US" sz="1800" dirty="0"/>
              <a:t>PM2=17:00-19:00; </a:t>
            </a:r>
          </a:p>
          <a:p>
            <a:pPr lvl="3"/>
            <a:r>
              <a:rPr lang="en-US" sz="1800" dirty="0"/>
              <a:t>PM3=19:30-21:30</a:t>
            </a:r>
          </a:p>
          <a:p>
            <a:pPr marL="457200" lvl="1" indent="0">
              <a:buNone/>
            </a:pPr>
            <a:r>
              <a:rPr lang="en-US" sz="2600" dirty="0"/>
              <a:t>Note: 	802 LMSC Opening is 08:00-10:30 CEST </a:t>
            </a:r>
          </a:p>
          <a:p>
            <a:pPr marL="457200" lvl="1" indent="0">
              <a:buNone/>
            </a:pPr>
            <a:r>
              <a:rPr lang="en-US" sz="2600" dirty="0"/>
              <a:t>		802 LMSC Closing is </a:t>
            </a:r>
            <a:r>
              <a:rPr lang="en-US" sz="2600"/>
              <a:t>13:00-18:00 CEST</a:t>
            </a:r>
            <a:endParaRPr lang="en-US" sz="2600" dirty="0"/>
          </a:p>
          <a:p>
            <a:pPr lvl="1"/>
            <a:endParaRPr lang="en-US" sz="1800" dirty="0"/>
          </a:p>
        </p:txBody>
      </p:sp>
    </p:spTree>
    <p:extLst>
      <p:ext uri="{BB962C8B-B14F-4D97-AF65-F5344CB8AC3E}">
        <p14:creationId xmlns:p14="http://schemas.microsoft.com/office/powerpoint/2010/main" val="1157979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E87F8-1AED-11B0-0063-A69903600320}"/>
              </a:ext>
            </a:extLst>
          </p:cNvPr>
          <p:cNvSpPr>
            <a:spLocks noGrp="1"/>
          </p:cNvSpPr>
          <p:nvPr>
            <p:ph type="title"/>
          </p:nvPr>
        </p:nvSpPr>
        <p:spPr/>
        <p:txBody>
          <a:bodyPr/>
          <a:lstStyle/>
          <a:p>
            <a:r>
              <a:rPr lang="en-US" dirty="0"/>
              <a:t>Agenda for Future </a:t>
            </a:r>
            <a:r>
              <a:rPr lang="en-US" dirty="0" err="1"/>
              <a:t>AdHoc</a:t>
            </a:r>
            <a:r>
              <a:rPr lang="en-US" dirty="0"/>
              <a:t> on Thursday</a:t>
            </a:r>
          </a:p>
        </p:txBody>
      </p:sp>
      <p:sp>
        <p:nvSpPr>
          <p:cNvPr id="3" name="Content Placeholder 2">
            <a:extLst>
              <a:ext uri="{FF2B5EF4-FFF2-40B4-BE49-F238E27FC236}">
                <a16:creationId xmlns:a16="http://schemas.microsoft.com/office/drawing/2014/main" id="{570FAC94-411A-B725-61A5-AEF09052D022}"/>
              </a:ext>
            </a:extLst>
          </p:cNvPr>
          <p:cNvSpPr>
            <a:spLocks noGrp="1"/>
          </p:cNvSpPr>
          <p:nvPr>
            <p:ph idx="1"/>
          </p:nvPr>
        </p:nvSpPr>
        <p:spPr/>
        <p:txBody>
          <a:bodyPr/>
          <a:lstStyle/>
          <a:p>
            <a:r>
              <a:rPr lang="en-US" dirty="0"/>
              <a:t>Proposed Agenda:</a:t>
            </a:r>
          </a:p>
          <a:p>
            <a:pPr lvl="1"/>
            <a:r>
              <a:rPr lang="en-US" dirty="0"/>
              <a:t>Start time 8:00 am</a:t>
            </a:r>
          </a:p>
          <a:p>
            <a:pPr lvl="1"/>
            <a:r>
              <a:rPr lang="en-US" dirty="0"/>
              <a:t>Review Meeting Space Summary for 2025 November 9-14 – Marriott Marquis Queen’s Park, Bangkok, Thailand</a:t>
            </a:r>
          </a:p>
          <a:p>
            <a:pPr lvl="1"/>
            <a:r>
              <a:rPr lang="en-GB" dirty="0"/>
              <a:t>Adjourn 8:30am</a:t>
            </a:r>
          </a:p>
          <a:p>
            <a:endParaRPr lang="en-US" dirty="0"/>
          </a:p>
        </p:txBody>
      </p:sp>
    </p:spTree>
    <p:extLst>
      <p:ext uri="{BB962C8B-B14F-4D97-AF65-F5344CB8AC3E}">
        <p14:creationId xmlns:p14="http://schemas.microsoft.com/office/powerpoint/2010/main" val="2196850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D734E-6838-66B3-3DE1-291AEAAFFAE9}"/>
              </a:ext>
            </a:extLst>
          </p:cNvPr>
          <p:cNvSpPr>
            <a:spLocks noGrp="1"/>
          </p:cNvSpPr>
          <p:nvPr>
            <p:ph type="title"/>
          </p:nvPr>
        </p:nvSpPr>
        <p:spPr/>
        <p:txBody>
          <a:bodyPr/>
          <a:lstStyle/>
          <a:p>
            <a:r>
              <a:rPr lang="en-US" dirty="0"/>
              <a:t>IEEE 802 LMSC Future </a:t>
            </a:r>
            <a:r>
              <a:rPr lang="en-US" dirty="0" err="1"/>
              <a:t>AdHoc</a:t>
            </a:r>
            <a:r>
              <a:rPr lang="en-US" dirty="0"/>
              <a:t> Venues: Futures</a:t>
            </a:r>
          </a:p>
        </p:txBody>
      </p:sp>
      <p:sp>
        <p:nvSpPr>
          <p:cNvPr id="3" name="Content Placeholder 2">
            <a:extLst>
              <a:ext uri="{FF2B5EF4-FFF2-40B4-BE49-F238E27FC236}">
                <a16:creationId xmlns:a16="http://schemas.microsoft.com/office/drawing/2014/main" id="{5CB7FF19-F987-B0C6-286A-4680BC63CA5C}"/>
              </a:ext>
            </a:extLst>
          </p:cNvPr>
          <p:cNvSpPr>
            <a:spLocks noGrp="1"/>
          </p:cNvSpPr>
          <p:nvPr>
            <p:ph idx="1"/>
          </p:nvPr>
        </p:nvSpPr>
        <p:spPr>
          <a:xfrm>
            <a:off x="334433" y="1341437"/>
            <a:ext cx="10714567" cy="5111749"/>
          </a:xfrm>
        </p:spPr>
        <p:txBody>
          <a:bodyPr/>
          <a:lstStyle/>
          <a:p>
            <a:r>
              <a:rPr lang="en-US" sz="2400" dirty="0"/>
              <a:t>Proposed Future Venues </a:t>
            </a:r>
            <a:r>
              <a:rPr lang="en-US" sz="2400" dirty="0" err="1"/>
              <a:t>AdHoc</a:t>
            </a:r>
            <a:r>
              <a:rPr lang="en-US" sz="2400" dirty="0"/>
              <a:t> Agenda:</a:t>
            </a:r>
          </a:p>
          <a:p>
            <a:pPr lvl="1"/>
            <a:r>
              <a:rPr lang="en-US" sz="2400" dirty="0"/>
              <a:t>Start time – 8:30 am</a:t>
            </a:r>
          </a:p>
          <a:p>
            <a:pPr lvl="2"/>
            <a:r>
              <a:rPr lang="en-US" dirty="0"/>
              <a:t>Review Contract Status</a:t>
            </a:r>
          </a:p>
          <a:p>
            <a:pPr lvl="2"/>
            <a:r>
              <a:rPr lang="en-US" dirty="0"/>
              <a:t>Review Bids for 2027 March IEEE 802 Plenary</a:t>
            </a:r>
          </a:p>
          <a:p>
            <a:pPr lvl="3"/>
            <a:r>
              <a:rPr lang="en-US" sz="2400" dirty="0"/>
              <a:t>30 Proposals were received in a variety of completeness.</a:t>
            </a:r>
          </a:p>
          <a:p>
            <a:pPr lvl="3"/>
            <a:r>
              <a:rPr lang="en-US" sz="2400" dirty="0"/>
              <a:t>Top 4 Candidates:</a:t>
            </a:r>
          </a:p>
          <a:p>
            <a:pPr lvl="4"/>
            <a:r>
              <a:rPr lang="en-US" sz="2400" dirty="0"/>
              <a:t>Singapore, Singapore</a:t>
            </a:r>
          </a:p>
          <a:p>
            <a:pPr lvl="4"/>
            <a:r>
              <a:rPr lang="en-US" sz="2400" dirty="0"/>
              <a:t>Wellington, New Zealand</a:t>
            </a:r>
          </a:p>
          <a:p>
            <a:pPr lvl="4"/>
            <a:r>
              <a:rPr lang="en-US" sz="2400" dirty="0"/>
              <a:t>Osaka, Japan</a:t>
            </a:r>
          </a:p>
          <a:p>
            <a:pPr lvl="4"/>
            <a:r>
              <a:rPr lang="en-US" sz="2400" dirty="0"/>
              <a:t>Sydney, Australia</a:t>
            </a:r>
          </a:p>
          <a:p>
            <a:pPr lvl="1"/>
            <a:r>
              <a:rPr lang="en-US" sz="2400" dirty="0"/>
              <a:t>End time – 9:30am</a:t>
            </a:r>
          </a:p>
          <a:p>
            <a:endParaRPr lang="en-US" sz="2400" dirty="0"/>
          </a:p>
        </p:txBody>
      </p:sp>
    </p:spTree>
    <p:extLst>
      <p:ext uri="{BB962C8B-B14F-4D97-AF65-F5344CB8AC3E}">
        <p14:creationId xmlns:p14="http://schemas.microsoft.com/office/powerpoint/2010/main" val="3102572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10972800" cy="990600"/>
          </a:xfrm>
        </p:spPr>
        <p:txBody>
          <a:bodyPr/>
          <a:lstStyle/>
          <a:p>
            <a:r>
              <a:rPr lang="en-US" sz="3200" dirty="0"/>
              <a:t>Future Venue </a:t>
            </a:r>
            <a:r>
              <a:rPr lang="en-US" sz="3200" dirty="0" err="1"/>
              <a:t>AdHoc</a:t>
            </a:r>
            <a:r>
              <a:rPr lang="en-US" sz="3200" dirty="0"/>
              <a:t> – Resource review/planning </a:t>
            </a:r>
            <a:br>
              <a:rPr lang="en-US" sz="3200" dirty="0"/>
            </a:br>
            <a:r>
              <a:rPr lang="en-US" sz="3200" dirty="0"/>
              <a:t>–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8:00 am</a:t>
            </a:r>
          </a:p>
          <a:p>
            <a:pPr lvl="1"/>
            <a:r>
              <a:rPr lang="en-US" dirty="0"/>
              <a:t>Review Meeting Space Summary for 2025 November 9-14 – Marriott Marquis Queen’s Park, Bangkok, Thailand</a:t>
            </a:r>
          </a:p>
          <a:p>
            <a:pPr lvl="1"/>
            <a:r>
              <a:rPr lang="en-GB" dirty="0"/>
              <a:t>Adjourn 8:30am</a:t>
            </a:r>
          </a:p>
        </p:txBody>
      </p:sp>
    </p:spTree>
    <p:extLst>
      <p:ext uri="{BB962C8B-B14F-4D97-AF65-F5344CB8AC3E}">
        <p14:creationId xmlns:p14="http://schemas.microsoft.com/office/powerpoint/2010/main" val="3373978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433" y="304800"/>
            <a:ext cx="11552767" cy="838200"/>
          </a:xfrm>
        </p:spPr>
        <p:txBody>
          <a:bodyPr/>
          <a:lstStyle/>
          <a:p>
            <a:r>
              <a:rPr lang="en-US" dirty="0"/>
              <a:t>Future Venues </a:t>
            </a:r>
            <a:r>
              <a:rPr lang="en-US" dirty="0" err="1"/>
              <a:t>AdHoc</a:t>
            </a:r>
            <a:r>
              <a:rPr lang="en-US" dirty="0"/>
              <a:t> – Future Venues– Thurs 8:30 am</a:t>
            </a:r>
          </a:p>
        </p:txBody>
      </p:sp>
      <p:sp>
        <p:nvSpPr>
          <p:cNvPr id="3" name="Content Placeholder 2"/>
          <p:cNvSpPr>
            <a:spLocks noGrp="1"/>
          </p:cNvSpPr>
          <p:nvPr>
            <p:ph idx="1"/>
          </p:nvPr>
        </p:nvSpPr>
        <p:spPr>
          <a:xfrm>
            <a:off x="334433" y="1447800"/>
            <a:ext cx="10714567" cy="5029200"/>
          </a:xfrm>
        </p:spPr>
        <p:txBody>
          <a:bodyPr/>
          <a:lstStyle/>
          <a:p>
            <a:r>
              <a:rPr lang="en-US" sz="2800" dirty="0"/>
              <a:t>Proposed Future Venues </a:t>
            </a:r>
            <a:r>
              <a:rPr lang="en-US" sz="2800" dirty="0" err="1"/>
              <a:t>AdHoc</a:t>
            </a:r>
            <a:r>
              <a:rPr lang="en-US" sz="2800" dirty="0"/>
              <a:t> Agenda:</a:t>
            </a:r>
          </a:p>
          <a:p>
            <a:pPr lvl="1"/>
            <a:r>
              <a:rPr lang="en-US" dirty="0"/>
              <a:t>Start time – 8:30 am</a:t>
            </a:r>
          </a:p>
          <a:p>
            <a:pPr lvl="2"/>
            <a:r>
              <a:rPr lang="en-US" dirty="0"/>
              <a:t>Review Contract Status</a:t>
            </a:r>
          </a:p>
          <a:p>
            <a:pPr lvl="2"/>
            <a:r>
              <a:rPr lang="en-US" dirty="0"/>
              <a:t>Review Bids for 2027 March IEEE 802 Plenary</a:t>
            </a:r>
          </a:p>
          <a:p>
            <a:pPr lvl="3"/>
            <a:r>
              <a:rPr lang="en-US" sz="2400" dirty="0"/>
              <a:t>30 Proposals were received in a variety of completeness.</a:t>
            </a:r>
          </a:p>
          <a:p>
            <a:pPr lvl="3"/>
            <a:r>
              <a:rPr lang="en-US" sz="2400" dirty="0"/>
              <a:t>Top 4 Candidates:</a:t>
            </a:r>
          </a:p>
          <a:p>
            <a:pPr lvl="4"/>
            <a:r>
              <a:rPr lang="en-US" sz="2400" dirty="0"/>
              <a:t>Singapore, Singapore</a:t>
            </a:r>
          </a:p>
          <a:p>
            <a:pPr lvl="4"/>
            <a:r>
              <a:rPr lang="en-US" sz="2400" dirty="0"/>
              <a:t>Wellington, New Zealand</a:t>
            </a:r>
          </a:p>
          <a:p>
            <a:pPr lvl="4"/>
            <a:r>
              <a:rPr lang="en-US" sz="2400" dirty="0"/>
              <a:t>Osaka, Japan</a:t>
            </a:r>
          </a:p>
          <a:p>
            <a:pPr lvl="4"/>
            <a:r>
              <a:rPr lang="en-US" sz="2400" dirty="0"/>
              <a:t>Sydney, Australia</a:t>
            </a:r>
            <a:endParaRPr lang="en-US" sz="2000" dirty="0"/>
          </a:p>
          <a:p>
            <a:pPr lvl="1"/>
            <a:r>
              <a:rPr lang="en-US" dirty="0"/>
              <a:t>End time – 9:30am</a:t>
            </a:r>
          </a:p>
          <a:p>
            <a:pPr lvl="1"/>
            <a:endParaRPr lang="en-US" sz="3600" dirty="0"/>
          </a:p>
          <a:p>
            <a:pPr lvl="1"/>
            <a:endParaRPr lang="en-US" sz="3600" dirty="0"/>
          </a:p>
        </p:txBody>
      </p:sp>
    </p:spTree>
    <p:extLst>
      <p:ext uri="{BB962C8B-B14F-4D97-AF65-F5344CB8AC3E}">
        <p14:creationId xmlns:p14="http://schemas.microsoft.com/office/powerpoint/2010/main" val="1303961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991601" y="5943600"/>
            <a:ext cx="2438400" cy="338554"/>
          </a:xfrm>
          <a:prstGeom prst="rect">
            <a:avLst/>
          </a:prstGeom>
          <a:noFill/>
        </p:spPr>
        <p:txBody>
          <a:bodyPr wrap="square" rtlCol="0">
            <a:spAutoFit/>
          </a:bodyPr>
          <a:lstStyle/>
          <a:p>
            <a:r>
              <a:rPr lang="en-US" sz="1600" dirty="0">
                <a:solidFill>
                  <a:schemeClr val="accent1">
                    <a:lumMod val="50000"/>
                  </a:schemeClr>
                </a:solidFill>
              </a:rPr>
              <a:t>As of  July 27,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dirty="0">
                <a:solidFill>
                  <a:schemeClr val="bg1"/>
                </a:solidFill>
                <a:highlight>
                  <a:srgbClr val="800000"/>
                </a:highlight>
              </a:rPr>
              <a:t>2027 March 14-19 – </a:t>
            </a:r>
            <a:r>
              <a:rPr lang="en-US" sz="1900" strike="sngStrike" dirty="0">
                <a:solidFill>
                  <a:schemeClr val="bg1"/>
                </a:solidFill>
                <a:highlight>
                  <a:srgbClr val="800000"/>
                </a:highlight>
              </a:rPr>
              <a:t>Hilton Atlanta, Atlanta, GA, United States </a:t>
            </a:r>
            <a:r>
              <a:rPr lang="en-US" sz="1900" dirty="0">
                <a:solidFill>
                  <a:schemeClr val="bg1"/>
                </a:solidFill>
                <a:highlight>
                  <a:srgbClr val="800000"/>
                </a:highlight>
              </a:rPr>
              <a:t>(New Asia Location)</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4098158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49246-D9ED-D173-31F0-DEDC06D37C36}"/>
              </a:ext>
            </a:extLst>
          </p:cNvPr>
          <p:cNvSpPr>
            <a:spLocks noGrp="1"/>
          </p:cNvSpPr>
          <p:nvPr>
            <p:ph type="title"/>
          </p:nvPr>
        </p:nvSpPr>
        <p:spPr/>
        <p:txBody>
          <a:bodyPr/>
          <a:lstStyle/>
          <a:p>
            <a:r>
              <a:rPr lang="en-US" dirty="0"/>
              <a:t>Ranking of Choices by Future Venues </a:t>
            </a:r>
            <a:r>
              <a:rPr lang="en-US" dirty="0" err="1"/>
              <a:t>AdHoc</a:t>
            </a:r>
            <a:endParaRPr lang="en-US" dirty="0"/>
          </a:p>
        </p:txBody>
      </p:sp>
      <p:sp>
        <p:nvSpPr>
          <p:cNvPr id="3" name="Content Placeholder 2">
            <a:extLst>
              <a:ext uri="{FF2B5EF4-FFF2-40B4-BE49-F238E27FC236}">
                <a16:creationId xmlns:a16="http://schemas.microsoft.com/office/drawing/2014/main" id="{BE45158F-BA23-F0C4-CA43-E7B81D950757}"/>
              </a:ext>
            </a:extLst>
          </p:cNvPr>
          <p:cNvSpPr>
            <a:spLocks noGrp="1"/>
          </p:cNvSpPr>
          <p:nvPr>
            <p:ph idx="1"/>
          </p:nvPr>
        </p:nvSpPr>
        <p:spPr/>
        <p:txBody>
          <a:bodyPr/>
          <a:lstStyle/>
          <a:p>
            <a:pPr marL="1828800" lvl="4" indent="0">
              <a:buNone/>
            </a:pPr>
            <a:r>
              <a:rPr lang="en-US" sz="2400" dirty="0"/>
              <a:t>1. Singapore, Singapore</a:t>
            </a:r>
          </a:p>
          <a:p>
            <a:pPr marL="1828800" lvl="4" indent="0">
              <a:buNone/>
            </a:pPr>
            <a:r>
              <a:rPr lang="en-US" sz="2400" dirty="0"/>
              <a:t>2. Osaka, Japan</a:t>
            </a:r>
          </a:p>
          <a:p>
            <a:pPr marL="1828800" lvl="4" indent="0">
              <a:buNone/>
            </a:pPr>
            <a:r>
              <a:rPr lang="en-US" sz="2400" dirty="0"/>
              <a:t>3. Sydney, Australia</a:t>
            </a:r>
          </a:p>
          <a:p>
            <a:pPr marL="1828800" lvl="4" indent="0">
              <a:buNone/>
            </a:pPr>
            <a:r>
              <a:rPr lang="en-US" sz="2400" dirty="0"/>
              <a:t>4. Wellington, New Zealand</a:t>
            </a:r>
          </a:p>
          <a:p>
            <a:pPr marL="514350" lvl="1" indent="0">
              <a:buNone/>
            </a:pPr>
            <a:r>
              <a:rPr lang="en-US" sz="3200" dirty="0"/>
              <a:t>We Had a long discussion on the merits of each venue choice.  Concerns were expressed for each of the options.  </a:t>
            </a:r>
            <a:br>
              <a:rPr lang="en-US" sz="3200" dirty="0"/>
            </a:br>
            <a:r>
              <a:rPr lang="en-US" sz="3200" dirty="0"/>
              <a:t>We did not have an estimated total cost of any of the options to make an equitable comparison of the options.</a:t>
            </a:r>
          </a:p>
        </p:txBody>
      </p:sp>
    </p:spTree>
    <p:extLst>
      <p:ext uri="{BB962C8B-B14F-4D97-AF65-F5344CB8AC3E}">
        <p14:creationId xmlns:p14="http://schemas.microsoft.com/office/powerpoint/2010/main" val="1158279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50E16BE-208D-258C-8B3C-401CB9FEF8A7}"/>
              </a:ext>
            </a:extLst>
          </p:cNvPr>
          <p:cNvPicPr>
            <a:picLocks noChangeAspect="1"/>
          </p:cNvPicPr>
          <p:nvPr/>
        </p:nvPicPr>
        <p:blipFill>
          <a:blip r:embed="rId2"/>
          <a:stretch>
            <a:fillRect/>
          </a:stretch>
        </p:blipFill>
        <p:spPr>
          <a:xfrm>
            <a:off x="2638425" y="1371600"/>
            <a:ext cx="6886575" cy="5117762"/>
          </a:xfrm>
          <a:prstGeom prst="rect">
            <a:avLst/>
          </a:prstGeom>
        </p:spPr>
      </p:pic>
      <p:sp>
        <p:nvSpPr>
          <p:cNvPr id="2" name="Title 1">
            <a:extLst>
              <a:ext uri="{FF2B5EF4-FFF2-40B4-BE49-F238E27FC236}">
                <a16:creationId xmlns:a16="http://schemas.microsoft.com/office/drawing/2014/main" id="{A956AC9E-50BD-4380-A821-1789E7F854B4}"/>
              </a:ext>
            </a:extLst>
          </p:cNvPr>
          <p:cNvSpPr txBox="1">
            <a:spLocks/>
          </p:cNvSpPr>
          <p:nvPr/>
        </p:nvSpPr>
        <p:spPr>
          <a:xfrm>
            <a:off x="609600" y="404813"/>
            <a:ext cx="10972800" cy="792162"/>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a:lstStyle>
          <a:p>
            <a:r>
              <a:rPr lang="en-US" dirty="0" err="1"/>
              <a:t>Slido</a:t>
            </a:r>
            <a:r>
              <a:rPr lang="en-US" dirty="0"/>
              <a:t> Ranking Taken during Future Venue </a:t>
            </a:r>
            <a:r>
              <a:rPr lang="en-US" dirty="0" err="1"/>
              <a:t>AdHoc</a:t>
            </a:r>
            <a:r>
              <a:rPr lang="en-US" dirty="0"/>
              <a:t> Mtg</a:t>
            </a:r>
          </a:p>
        </p:txBody>
      </p:sp>
    </p:spTree>
    <p:extLst>
      <p:ext uri="{BB962C8B-B14F-4D97-AF65-F5344CB8AC3E}">
        <p14:creationId xmlns:p14="http://schemas.microsoft.com/office/powerpoint/2010/main" val="14643364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a:xfrm>
            <a:off x="334433" y="1341438"/>
            <a:ext cx="10972800" cy="4462760"/>
          </a:xfrm>
        </p:spPr>
        <p:txBody>
          <a:bodyPr>
            <a:spAutoFit/>
          </a:bodyPr>
          <a:lstStyle/>
          <a:p>
            <a:r>
              <a:rPr lang="en-US" sz="2000" dirty="0"/>
              <a:t>Friday Closing Plenary:</a:t>
            </a:r>
          </a:p>
          <a:p>
            <a:pPr marL="400050" lvl="1" indent="0">
              <a:buNone/>
            </a:pPr>
            <a:r>
              <a:rPr lang="en-US" sz="2000" dirty="0"/>
              <a:t>4.02: Future Meetings (30 Minutes)</a:t>
            </a:r>
          </a:p>
          <a:p>
            <a:pPr marL="800100" lvl="2" indent="0">
              <a:buNone/>
            </a:pPr>
            <a:r>
              <a:rPr lang="en-US" sz="2000" dirty="0"/>
              <a:t>1. Straw poll results on This Venue</a:t>
            </a:r>
          </a:p>
          <a:p>
            <a:pPr marL="800100" lvl="2" indent="0">
              <a:buNone/>
            </a:pPr>
            <a:r>
              <a:rPr lang="en-US" sz="2000" dirty="0"/>
              <a:t>2. 802 Contract Status</a:t>
            </a:r>
          </a:p>
          <a:p>
            <a:pPr marL="800100" lvl="2" indent="0">
              <a:buNone/>
            </a:pPr>
            <a:r>
              <a:rPr lang="en-US" sz="2000" dirty="0"/>
              <a:t>3. 2027 March Venue Selection - </a:t>
            </a:r>
          </a:p>
          <a:p>
            <a:pPr marL="800100" lvl="2" indent="0">
              <a:buNone/>
            </a:pPr>
            <a:r>
              <a:rPr lang="en-US" sz="2000" dirty="0"/>
              <a:t>4. Registration Information Update – </a:t>
            </a:r>
          </a:p>
          <a:p>
            <a:pPr marL="800100" lvl="2" indent="0">
              <a:buNone/>
            </a:pPr>
            <a:endParaRPr lang="en-US" sz="2000" dirty="0"/>
          </a:p>
          <a:p>
            <a:pPr marL="457200" lvl="1" indent="0">
              <a:buNone/>
            </a:pPr>
            <a:r>
              <a:rPr lang="en-US" sz="2000" dirty="0"/>
              <a:t>8.033 Executive Secretary Report</a:t>
            </a:r>
          </a:p>
          <a:p>
            <a:pPr marL="457200" lvl="1" indent="0">
              <a:buNone/>
            </a:pPr>
            <a:r>
              <a:rPr lang="en-US" sz="2000" dirty="0"/>
              <a:t>8.04 Announcement of 802 EC Interim Telecons</a:t>
            </a:r>
          </a:p>
          <a:p>
            <a:pPr marL="457200" lvl="1" indent="0">
              <a:buNone/>
            </a:pPr>
            <a:r>
              <a:rPr lang="en-US" sz="2000" dirty="0"/>
              <a:t>8.05 Call for Tutorials for Nov 2024 Plenary </a:t>
            </a:r>
          </a:p>
          <a:p>
            <a:pPr marL="457200" lvl="1" indent="0">
              <a:buNone/>
            </a:pPr>
            <a:endParaRPr lang="en-US" sz="2000" dirty="0"/>
          </a:p>
          <a:p>
            <a:pPr marL="457200" lvl="1" indent="0">
              <a:buNone/>
            </a:pPr>
            <a:endParaRPr lang="en-US" sz="2000" dirty="0"/>
          </a:p>
        </p:txBody>
      </p:sp>
    </p:spTree>
    <p:extLst>
      <p:ext uri="{BB962C8B-B14F-4D97-AF65-F5344CB8AC3E}">
        <p14:creationId xmlns:p14="http://schemas.microsoft.com/office/powerpoint/2010/main" val="831560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61C1A-D57D-3F9C-158C-2A4143075486}"/>
              </a:ext>
            </a:extLst>
          </p:cNvPr>
          <p:cNvSpPr>
            <a:spLocks noGrp="1"/>
          </p:cNvSpPr>
          <p:nvPr>
            <p:ph type="title"/>
          </p:nvPr>
        </p:nvSpPr>
        <p:spPr/>
        <p:txBody>
          <a:bodyPr/>
          <a:lstStyle/>
          <a:p>
            <a:r>
              <a:rPr lang="en-US" sz="2800" dirty="0"/>
              <a:t>4.02 – 1. Straw Poll: Return to This Venue: </a:t>
            </a:r>
            <a:br>
              <a:rPr lang="en-US" sz="2800" dirty="0"/>
            </a:br>
            <a:r>
              <a:rPr lang="en-US" sz="2800" dirty="0"/>
              <a:t>(Melia Castilla, Madrid– 2025 July)</a:t>
            </a:r>
          </a:p>
        </p:txBody>
      </p:sp>
      <p:sp>
        <p:nvSpPr>
          <p:cNvPr id="4" name="Content Placeholder 2">
            <a:extLst>
              <a:ext uri="{FF2B5EF4-FFF2-40B4-BE49-F238E27FC236}">
                <a16:creationId xmlns:a16="http://schemas.microsoft.com/office/drawing/2014/main" id="{2574052F-AC15-5EAE-AD1D-921F05235D40}"/>
              </a:ext>
            </a:extLst>
          </p:cNvPr>
          <p:cNvSpPr>
            <a:spLocks noGrp="1"/>
          </p:cNvSpPr>
          <p:nvPr>
            <p:ph sz="half" idx="1"/>
          </p:nvPr>
        </p:nvSpPr>
        <p:spPr>
          <a:xfrm>
            <a:off x="334433" y="1341438"/>
            <a:ext cx="5384800" cy="4983162"/>
          </a:xfrm>
        </p:spPr>
        <p:txBody>
          <a:bodyPr/>
          <a:lstStyle/>
          <a:p>
            <a:r>
              <a:rPr lang="en-US" sz="2400" dirty="0"/>
              <a:t>1. How many people would like to come back to this venue? </a:t>
            </a:r>
          </a:p>
          <a:p>
            <a:pPr marL="0" indent="0">
              <a:buNone/>
            </a:pPr>
            <a:r>
              <a:rPr lang="en-US" sz="2400" dirty="0"/>
              <a:t>		Yes		No	</a:t>
            </a:r>
          </a:p>
          <a:p>
            <a:pPr lvl="1"/>
            <a:r>
              <a:rPr lang="en-US" sz="2400" dirty="0"/>
              <a:t>.1	27		7	</a:t>
            </a:r>
          </a:p>
          <a:p>
            <a:pPr lvl="1"/>
            <a:r>
              <a:rPr lang="en-US" sz="2400" dirty="0"/>
              <a:t>.3	76		1	</a:t>
            </a:r>
          </a:p>
          <a:p>
            <a:pPr lvl="1"/>
            <a:r>
              <a:rPr lang="en-US" sz="2400" dirty="0"/>
              <a:t>.11	55		5	</a:t>
            </a:r>
          </a:p>
          <a:p>
            <a:pPr lvl="1"/>
            <a:r>
              <a:rPr lang="en-US" sz="2400" dirty="0"/>
              <a:t>.15	 23 		0</a:t>
            </a:r>
          </a:p>
          <a:p>
            <a:pPr lvl="1"/>
            <a:r>
              <a:rPr lang="en-US" sz="2400" dirty="0"/>
              <a:t>.18	 19 		1  </a:t>
            </a:r>
          </a:p>
          <a:p>
            <a:pPr lvl="1"/>
            <a:r>
              <a:rPr lang="en-US" sz="2400" dirty="0"/>
              <a:t>.19	   7		0  </a:t>
            </a:r>
          </a:p>
          <a:p>
            <a:r>
              <a:rPr lang="en-US" sz="2400" dirty="0"/>
              <a:t>Totals: 	207		14</a:t>
            </a:r>
          </a:p>
          <a:p>
            <a:pPr marL="1828800" lvl="4" indent="0">
              <a:buNone/>
            </a:pPr>
            <a:r>
              <a:rPr lang="en-US" sz="2400" dirty="0"/>
              <a:t>		</a:t>
            </a:r>
          </a:p>
        </p:txBody>
      </p:sp>
    </p:spTree>
    <p:extLst>
      <p:ext uri="{BB962C8B-B14F-4D97-AF65-F5344CB8AC3E}">
        <p14:creationId xmlns:p14="http://schemas.microsoft.com/office/powerpoint/2010/main" val="988748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8FC-1D66-22BA-489E-88C34FDBCB14}"/>
              </a:ext>
            </a:extLst>
          </p:cNvPr>
          <p:cNvSpPr>
            <a:spLocks noGrp="1"/>
          </p:cNvSpPr>
          <p:nvPr>
            <p:ph type="title"/>
          </p:nvPr>
        </p:nvSpPr>
        <p:spPr>
          <a:xfrm>
            <a:off x="609600" y="404813"/>
            <a:ext cx="10972800" cy="792162"/>
          </a:xfrm>
        </p:spPr>
        <p:txBody>
          <a:bodyPr wrap="square" anchor="ctr">
            <a:normAutofit/>
          </a:bodyPr>
          <a:lstStyle/>
          <a:p>
            <a:pPr>
              <a:lnSpc>
                <a:spcPct val="90000"/>
              </a:lnSpc>
            </a:pPr>
            <a:r>
              <a:rPr lang="en-US" sz="2500" dirty="0"/>
              <a:t>4.02 – 1. Venue Polls (continued)</a:t>
            </a:r>
            <a:br>
              <a:rPr lang="en-US" sz="2500" dirty="0"/>
            </a:br>
            <a:r>
              <a:rPr lang="en-US" sz="2400" dirty="0"/>
              <a:t>(Melia Castilla, Madrid– 2025 July)</a:t>
            </a:r>
            <a:endParaRPr lang="en-US" sz="2500" dirty="0"/>
          </a:p>
        </p:txBody>
      </p:sp>
      <p:sp>
        <p:nvSpPr>
          <p:cNvPr id="3" name="Content Placeholder 2">
            <a:extLst>
              <a:ext uri="{FF2B5EF4-FFF2-40B4-BE49-F238E27FC236}">
                <a16:creationId xmlns:a16="http://schemas.microsoft.com/office/drawing/2014/main" id="{A34899DF-D1C3-AE78-5A88-55A92A05B05B}"/>
              </a:ext>
            </a:extLst>
          </p:cNvPr>
          <p:cNvSpPr>
            <a:spLocks noGrp="1"/>
          </p:cNvSpPr>
          <p:nvPr>
            <p:ph sz="half" idx="1"/>
          </p:nvPr>
        </p:nvSpPr>
        <p:spPr>
          <a:xfrm>
            <a:off x="334433" y="1341437"/>
            <a:ext cx="5384800" cy="5111749"/>
          </a:xfrm>
        </p:spPr>
        <p:txBody>
          <a:bodyPr wrap="square" anchor="t">
            <a:normAutofit/>
          </a:bodyPr>
          <a:lstStyle/>
          <a:p>
            <a:pPr>
              <a:lnSpc>
                <a:spcPct val="90000"/>
              </a:lnSpc>
            </a:pPr>
            <a:r>
              <a:rPr lang="en-US" sz="1800" dirty="0"/>
              <a:t>2. Did you go to the social? (Award Reception)</a:t>
            </a:r>
          </a:p>
          <a:p>
            <a:pPr marL="914400" lvl="2" indent="0">
              <a:lnSpc>
                <a:spcPct val="90000"/>
              </a:lnSpc>
              <a:buNone/>
            </a:pPr>
            <a:r>
              <a:rPr lang="en-US" sz="1800" dirty="0"/>
              <a:t>	Yes		No</a:t>
            </a:r>
          </a:p>
          <a:p>
            <a:pPr lvl="1">
              <a:lnSpc>
                <a:spcPct val="90000"/>
              </a:lnSpc>
            </a:pPr>
            <a:r>
              <a:rPr lang="en-US" sz="1800" dirty="0"/>
              <a:t>.1	28		  7	</a:t>
            </a:r>
          </a:p>
          <a:p>
            <a:pPr lvl="1">
              <a:lnSpc>
                <a:spcPct val="90000"/>
              </a:lnSpc>
            </a:pPr>
            <a:r>
              <a:rPr lang="en-US" sz="1800" dirty="0"/>
              <a:t>.3	65		10  </a:t>
            </a:r>
          </a:p>
          <a:p>
            <a:pPr lvl="1">
              <a:lnSpc>
                <a:spcPct val="90000"/>
              </a:lnSpc>
            </a:pPr>
            <a:r>
              <a:rPr lang="en-US" sz="1800" dirty="0"/>
              <a:t>.11	54		18  	</a:t>
            </a:r>
          </a:p>
          <a:p>
            <a:pPr lvl="1">
              <a:lnSpc>
                <a:spcPct val="90000"/>
              </a:lnSpc>
            </a:pPr>
            <a:r>
              <a:rPr lang="en-US" sz="1800" dirty="0"/>
              <a:t>.15	21		  5	</a:t>
            </a:r>
          </a:p>
          <a:p>
            <a:pPr lvl="1">
              <a:lnSpc>
                <a:spcPct val="90000"/>
              </a:lnSpc>
            </a:pPr>
            <a:r>
              <a:rPr lang="en-US" sz="1800" dirty="0"/>
              <a:t>.18	22		  1</a:t>
            </a:r>
          </a:p>
          <a:p>
            <a:pPr lvl="1">
              <a:lnSpc>
                <a:spcPct val="90000"/>
              </a:lnSpc>
            </a:pPr>
            <a:r>
              <a:rPr lang="en-US" sz="1800" dirty="0"/>
              <a:t>.19	 8		  1</a:t>
            </a:r>
          </a:p>
          <a:p>
            <a:pPr>
              <a:lnSpc>
                <a:spcPct val="90000"/>
              </a:lnSpc>
              <a:buFont typeface="Wingdings" panose="05000000000000000000" pitchFamily="2" charset="2"/>
              <a:buChar char="§"/>
            </a:pPr>
            <a:r>
              <a:rPr lang="en-US" sz="1800" dirty="0"/>
              <a:t>3. If you attended the Social, did you like the social?</a:t>
            </a:r>
          </a:p>
          <a:p>
            <a:pPr marL="1828800" lvl="4" indent="0">
              <a:lnSpc>
                <a:spcPct val="90000"/>
              </a:lnSpc>
              <a:buNone/>
            </a:pPr>
            <a:r>
              <a:rPr lang="en-US" sz="1800" dirty="0"/>
              <a:t>Yes		No</a:t>
            </a:r>
          </a:p>
          <a:p>
            <a:pPr lvl="1">
              <a:lnSpc>
                <a:spcPct val="90000"/>
              </a:lnSpc>
              <a:buFont typeface="Wingdings" panose="05000000000000000000" pitchFamily="2" charset="2"/>
              <a:buChar char="§"/>
            </a:pPr>
            <a:r>
              <a:rPr lang="en-US" sz="1800" dirty="0"/>
              <a:t>.1	25		  5</a:t>
            </a:r>
          </a:p>
          <a:p>
            <a:pPr lvl="1">
              <a:lnSpc>
                <a:spcPct val="90000"/>
              </a:lnSpc>
              <a:buFont typeface="Wingdings" panose="05000000000000000000" pitchFamily="2" charset="2"/>
              <a:buChar char="§"/>
            </a:pPr>
            <a:r>
              <a:rPr lang="en-US" sz="1800" dirty="0"/>
              <a:t>.3	57		  0</a:t>
            </a:r>
          </a:p>
          <a:p>
            <a:pPr lvl="1">
              <a:lnSpc>
                <a:spcPct val="90000"/>
              </a:lnSpc>
              <a:buFont typeface="Wingdings" panose="05000000000000000000" pitchFamily="2" charset="2"/>
              <a:buChar char="§"/>
            </a:pPr>
            <a:r>
              <a:rPr lang="en-US" sz="1800" dirty="0"/>
              <a:t>.11	53		  2</a:t>
            </a:r>
          </a:p>
          <a:p>
            <a:pPr lvl="1">
              <a:lnSpc>
                <a:spcPct val="90000"/>
              </a:lnSpc>
              <a:buFont typeface="Wingdings" panose="05000000000000000000" pitchFamily="2" charset="2"/>
              <a:buChar char="§"/>
            </a:pPr>
            <a:r>
              <a:rPr lang="en-US" sz="1800" dirty="0"/>
              <a:t>.15	18		  3</a:t>
            </a:r>
          </a:p>
          <a:p>
            <a:pPr lvl="1">
              <a:lnSpc>
                <a:spcPct val="90000"/>
              </a:lnSpc>
              <a:buFont typeface="Wingdings" panose="05000000000000000000" pitchFamily="2" charset="2"/>
              <a:buChar char="§"/>
            </a:pPr>
            <a:r>
              <a:rPr lang="en-US" sz="1800" dirty="0"/>
              <a:t>.18	22		  0</a:t>
            </a:r>
          </a:p>
          <a:p>
            <a:pPr lvl="1">
              <a:lnSpc>
                <a:spcPct val="90000"/>
              </a:lnSpc>
              <a:buFont typeface="Wingdings" panose="05000000000000000000" pitchFamily="2" charset="2"/>
              <a:buChar char="§"/>
            </a:pPr>
            <a:r>
              <a:rPr lang="en-US" sz="1800" dirty="0"/>
              <a:t>.19	 8		  0</a:t>
            </a:r>
          </a:p>
          <a:p>
            <a:pPr lvl="1">
              <a:lnSpc>
                <a:spcPct val="90000"/>
              </a:lnSpc>
              <a:buFont typeface="Wingdings" panose="05000000000000000000" pitchFamily="2" charset="2"/>
              <a:buChar char="§"/>
            </a:pPr>
            <a:endParaRPr lang="en-US" sz="1800" dirty="0"/>
          </a:p>
          <a:p>
            <a:pPr>
              <a:lnSpc>
                <a:spcPct val="90000"/>
              </a:lnSpc>
            </a:pPr>
            <a:endParaRPr lang="en-US" sz="1800" dirty="0"/>
          </a:p>
        </p:txBody>
      </p:sp>
    </p:spTree>
    <p:extLst>
      <p:ext uri="{BB962C8B-B14F-4D97-AF65-F5344CB8AC3E}">
        <p14:creationId xmlns:p14="http://schemas.microsoft.com/office/powerpoint/2010/main" val="1433606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763001" y="6019799"/>
            <a:ext cx="2667000" cy="338554"/>
          </a:xfrm>
          <a:prstGeom prst="rect">
            <a:avLst/>
          </a:prstGeom>
          <a:noFill/>
        </p:spPr>
        <p:txBody>
          <a:bodyPr wrap="square" rtlCol="0">
            <a:spAutoFit/>
          </a:bodyPr>
          <a:lstStyle/>
          <a:p>
            <a:r>
              <a:rPr lang="en-US" sz="1600" dirty="0">
                <a:solidFill>
                  <a:schemeClr val="accent1">
                    <a:lumMod val="50000"/>
                  </a:schemeClr>
                </a:solidFill>
              </a:rPr>
              <a:t>As of  July 27,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dirty="0">
                <a:solidFill>
                  <a:schemeClr val="bg1"/>
                </a:solidFill>
                <a:highlight>
                  <a:srgbClr val="800000"/>
                </a:highlight>
              </a:rPr>
              <a:t>2027 March 14-19 – </a:t>
            </a:r>
            <a:r>
              <a:rPr lang="en-US" sz="1900" strike="sngStrike" dirty="0">
                <a:solidFill>
                  <a:schemeClr val="bg1"/>
                </a:solidFill>
                <a:highlight>
                  <a:srgbClr val="800000"/>
                </a:highlight>
              </a:rPr>
              <a:t>Hilton Atlanta, Atlanta, GA, United States </a:t>
            </a:r>
            <a:r>
              <a:rPr lang="en-US" sz="1900" dirty="0">
                <a:solidFill>
                  <a:schemeClr val="bg1"/>
                </a:solidFill>
                <a:highlight>
                  <a:srgbClr val="800000"/>
                </a:highlight>
              </a:rPr>
              <a:t>(New Asia Location)</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2696146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8C288-B3A6-F220-974A-64ED1EB4B4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56F14D-A2F4-A126-A7FB-939136A1CB33}"/>
              </a:ext>
            </a:extLst>
          </p:cNvPr>
          <p:cNvSpPr>
            <a:spLocks noGrp="1"/>
          </p:cNvSpPr>
          <p:nvPr>
            <p:ph type="title"/>
          </p:nvPr>
        </p:nvSpPr>
        <p:spPr/>
        <p:txBody>
          <a:bodyPr/>
          <a:lstStyle/>
          <a:p>
            <a:r>
              <a:rPr lang="en-US" dirty="0"/>
              <a:t>Ranking of Choices by Future Venues </a:t>
            </a:r>
            <a:r>
              <a:rPr lang="en-US" dirty="0" err="1"/>
              <a:t>AdHoc</a:t>
            </a:r>
            <a:endParaRPr lang="en-US" dirty="0"/>
          </a:p>
        </p:txBody>
      </p:sp>
      <p:sp>
        <p:nvSpPr>
          <p:cNvPr id="3" name="Content Placeholder 2">
            <a:extLst>
              <a:ext uri="{FF2B5EF4-FFF2-40B4-BE49-F238E27FC236}">
                <a16:creationId xmlns:a16="http://schemas.microsoft.com/office/drawing/2014/main" id="{A9412D66-CC2A-FBAE-1D26-062ED48F093A}"/>
              </a:ext>
            </a:extLst>
          </p:cNvPr>
          <p:cNvSpPr>
            <a:spLocks noGrp="1"/>
          </p:cNvSpPr>
          <p:nvPr>
            <p:ph idx="1"/>
          </p:nvPr>
        </p:nvSpPr>
        <p:spPr/>
        <p:txBody>
          <a:bodyPr/>
          <a:lstStyle/>
          <a:p>
            <a:pPr marL="1828800" lvl="4" indent="0">
              <a:buNone/>
            </a:pPr>
            <a:r>
              <a:rPr lang="en-US" sz="2400" dirty="0"/>
              <a:t>1. Singapore, Singapore</a:t>
            </a:r>
          </a:p>
          <a:p>
            <a:pPr marL="1828800" lvl="4" indent="0">
              <a:buNone/>
            </a:pPr>
            <a:r>
              <a:rPr lang="en-US" sz="2400" dirty="0"/>
              <a:t>2. Osaka, Japan</a:t>
            </a:r>
          </a:p>
          <a:p>
            <a:pPr marL="1828800" lvl="4" indent="0">
              <a:buNone/>
            </a:pPr>
            <a:r>
              <a:rPr lang="en-US" sz="2400" dirty="0"/>
              <a:t>3. Sydney, Australia</a:t>
            </a:r>
          </a:p>
          <a:p>
            <a:pPr marL="1828800" lvl="4" indent="0">
              <a:buNone/>
            </a:pPr>
            <a:r>
              <a:rPr lang="en-US" sz="2400" dirty="0"/>
              <a:t>4. Wellington, New Zealand</a:t>
            </a:r>
          </a:p>
          <a:p>
            <a:pPr marL="514350" lvl="1" indent="0">
              <a:buNone/>
            </a:pPr>
            <a:r>
              <a:rPr lang="en-US" sz="3200" dirty="0"/>
              <a:t>We Had a long discussion on the merits of each venue choice.  Concerns were expressed for each of the options.  </a:t>
            </a:r>
            <a:br>
              <a:rPr lang="en-US" sz="3200" dirty="0"/>
            </a:br>
            <a:r>
              <a:rPr lang="en-US" sz="3200" dirty="0"/>
              <a:t>Face to Face Events provided a More Detail in file: </a:t>
            </a:r>
            <a:r>
              <a:rPr lang="en-US" sz="3200" dirty="0">
                <a:hlinkClick r:id="rId2"/>
              </a:rPr>
              <a:t>802-EC-25/0189r1</a:t>
            </a:r>
            <a:endParaRPr lang="en-US" sz="3200" dirty="0"/>
          </a:p>
        </p:txBody>
      </p:sp>
    </p:spTree>
    <p:extLst>
      <p:ext uri="{BB962C8B-B14F-4D97-AF65-F5344CB8AC3E}">
        <p14:creationId xmlns:p14="http://schemas.microsoft.com/office/powerpoint/2010/main" val="10958356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70562-21B4-14C7-ABC0-A428939D02AF}"/>
              </a:ext>
            </a:extLst>
          </p:cNvPr>
          <p:cNvSpPr>
            <a:spLocks noGrp="1"/>
          </p:cNvSpPr>
          <p:nvPr>
            <p:ph type="title"/>
          </p:nvPr>
        </p:nvSpPr>
        <p:spPr/>
        <p:txBody>
          <a:bodyPr/>
          <a:lstStyle/>
          <a:p>
            <a:r>
              <a:rPr lang="en-US" dirty="0" err="1"/>
              <a:t>Slido</a:t>
            </a:r>
            <a:r>
              <a:rPr lang="en-US" dirty="0"/>
              <a:t> Ranking Taken during LMSC Closing</a:t>
            </a:r>
          </a:p>
        </p:txBody>
      </p:sp>
      <p:pic>
        <p:nvPicPr>
          <p:cNvPr id="4" name="Picture 3">
            <a:extLst>
              <a:ext uri="{FF2B5EF4-FFF2-40B4-BE49-F238E27FC236}">
                <a16:creationId xmlns:a16="http://schemas.microsoft.com/office/drawing/2014/main" id="{F9BD9BA4-1980-5F9B-841A-6756917B8940}"/>
              </a:ext>
            </a:extLst>
          </p:cNvPr>
          <p:cNvPicPr>
            <a:picLocks noChangeAspect="1"/>
          </p:cNvPicPr>
          <p:nvPr/>
        </p:nvPicPr>
        <p:blipFill>
          <a:blip r:embed="rId2"/>
          <a:stretch>
            <a:fillRect/>
          </a:stretch>
        </p:blipFill>
        <p:spPr>
          <a:xfrm>
            <a:off x="952501" y="1676400"/>
            <a:ext cx="10629899" cy="4343400"/>
          </a:xfrm>
          <a:prstGeom prst="rect">
            <a:avLst/>
          </a:prstGeom>
        </p:spPr>
      </p:pic>
    </p:spTree>
    <p:extLst>
      <p:ext uri="{BB962C8B-B14F-4D97-AF65-F5344CB8AC3E}">
        <p14:creationId xmlns:p14="http://schemas.microsoft.com/office/powerpoint/2010/main" val="10575515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39EEA-B536-00A2-A9E4-DE153937ABE2}"/>
              </a:ext>
            </a:extLst>
          </p:cNvPr>
          <p:cNvSpPr>
            <a:spLocks noGrp="1"/>
          </p:cNvSpPr>
          <p:nvPr>
            <p:ph type="title"/>
          </p:nvPr>
        </p:nvSpPr>
        <p:spPr/>
        <p:txBody>
          <a:bodyPr/>
          <a:lstStyle/>
          <a:p>
            <a:r>
              <a:rPr lang="en-US" dirty="0"/>
              <a:t>2027 March IEEE 802 Plenary</a:t>
            </a:r>
          </a:p>
        </p:txBody>
      </p:sp>
      <p:sp>
        <p:nvSpPr>
          <p:cNvPr id="3" name="Content Placeholder 2">
            <a:extLst>
              <a:ext uri="{FF2B5EF4-FFF2-40B4-BE49-F238E27FC236}">
                <a16:creationId xmlns:a16="http://schemas.microsoft.com/office/drawing/2014/main" id="{DC8C3778-FA56-42EF-2979-F970532306D1}"/>
              </a:ext>
            </a:extLst>
          </p:cNvPr>
          <p:cNvSpPr>
            <a:spLocks noGrp="1"/>
          </p:cNvSpPr>
          <p:nvPr>
            <p:ph idx="1"/>
          </p:nvPr>
        </p:nvSpPr>
        <p:spPr>
          <a:xfrm>
            <a:off x="334432" y="1341438"/>
            <a:ext cx="11247967" cy="4144962"/>
          </a:xfrm>
        </p:spPr>
        <p:txBody>
          <a:bodyPr/>
          <a:lstStyle/>
          <a:p>
            <a:r>
              <a:rPr lang="en-US" dirty="0"/>
              <a:t>Face To Face Events and the Exec Sec will work to get more solid information from both options.</a:t>
            </a:r>
          </a:p>
          <a:p>
            <a:r>
              <a:rPr lang="en-US" dirty="0"/>
              <a:t>Plan to discuss further on Sept 2, 2025, Interim Telecon.</a:t>
            </a:r>
          </a:p>
          <a:p>
            <a:r>
              <a:rPr lang="en-US" dirty="0"/>
              <a:t>More research on options in APAC region.</a:t>
            </a:r>
          </a:p>
          <a:p>
            <a:endParaRPr lang="en-US" dirty="0"/>
          </a:p>
        </p:txBody>
      </p:sp>
    </p:spTree>
    <p:extLst>
      <p:ext uri="{BB962C8B-B14F-4D97-AF65-F5344CB8AC3E}">
        <p14:creationId xmlns:p14="http://schemas.microsoft.com/office/powerpoint/2010/main" val="4119558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43765-C979-2C4F-5133-EE38081BBD55}"/>
              </a:ext>
            </a:extLst>
          </p:cNvPr>
          <p:cNvSpPr>
            <a:spLocks noGrp="1"/>
          </p:cNvSpPr>
          <p:nvPr>
            <p:ph type="title"/>
          </p:nvPr>
        </p:nvSpPr>
        <p:spPr/>
        <p:txBody>
          <a:bodyPr/>
          <a:lstStyle/>
          <a:p>
            <a:r>
              <a:rPr lang="en-US" dirty="0">
                <a:solidFill>
                  <a:srgbClr val="000000"/>
                </a:solidFill>
                <a:latin typeface="Arial" panose="020B0604020202020204" pitchFamily="34" charset="0"/>
              </a:rPr>
              <a:t>2025 July IEEE 802 Plenary Registration Report</a:t>
            </a:r>
            <a:endParaRPr lang="en-US" dirty="0"/>
          </a:p>
        </p:txBody>
      </p:sp>
      <p:graphicFrame>
        <p:nvGraphicFramePr>
          <p:cNvPr id="4" name="Table 3">
            <a:extLst>
              <a:ext uri="{FF2B5EF4-FFF2-40B4-BE49-F238E27FC236}">
                <a16:creationId xmlns:a16="http://schemas.microsoft.com/office/drawing/2014/main" id="{470A095C-BB41-0CC2-5EEE-4CF766A1A9B7}"/>
              </a:ext>
            </a:extLst>
          </p:cNvPr>
          <p:cNvGraphicFramePr>
            <a:graphicFrameLocks noGrp="1"/>
          </p:cNvGraphicFramePr>
          <p:nvPr>
            <p:extLst>
              <p:ext uri="{D42A27DB-BD31-4B8C-83A1-F6EECF244321}">
                <p14:modId xmlns:p14="http://schemas.microsoft.com/office/powerpoint/2010/main" val="3639019240"/>
              </p:ext>
            </p:extLst>
          </p:nvPr>
        </p:nvGraphicFramePr>
        <p:xfrm>
          <a:off x="1409700" y="1371600"/>
          <a:ext cx="9372599" cy="4929182"/>
        </p:xfrm>
        <a:graphic>
          <a:graphicData uri="http://schemas.openxmlformats.org/drawingml/2006/table">
            <a:tbl>
              <a:tblPr/>
              <a:tblGrid>
                <a:gridCol w="2005735">
                  <a:extLst>
                    <a:ext uri="{9D8B030D-6E8A-4147-A177-3AD203B41FA5}">
                      <a16:colId xmlns:a16="http://schemas.microsoft.com/office/drawing/2014/main" val="2372195074"/>
                    </a:ext>
                  </a:extLst>
                </a:gridCol>
                <a:gridCol w="1255927">
                  <a:extLst>
                    <a:ext uri="{9D8B030D-6E8A-4147-A177-3AD203B41FA5}">
                      <a16:colId xmlns:a16="http://schemas.microsoft.com/office/drawing/2014/main" val="1859159963"/>
                    </a:ext>
                  </a:extLst>
                </a:gridCol>
                <a:gridCol w="1030986">
                  <a:extLst>
                    <a:ext uri="{9D8B030D-6E8A-4147-A177-3AD203B41FA5}">
                      <a16:colId xmlns:a16="http://schemas.microsoft.com/office/drawing/2014/main" val="1571144152"/>
                    </a:ext>
                  </a:extLst>
                </a:gridCol>
                <a:gridCol w="1030986">
                  <a:extLst>
                    <a:ext uri="{9D8B030D-6E8A-4147-A177-3AD203B41FA5}">
                      <a16:colId xmlns:a16="http://schemas.microsoft.com/office/drawing/2014/main" val="144238230"/>
                    </a:ext>
                  </a:extLst>
                </a:gridCol>
                <a:gridCol w="1549603">
                  <a:extLst>
                    <a:ext uri="{9D8B030D-6E8A-4147-A177-3AD203B41FA5}">
                      <a16:colId xmlns:a16="http://schemas.microsoft.com/office/drawing/2014/main" val="4014390775"/>
                    </a:ext>
                  </a:extLst>
                </a:gridCol>
                <a:gridCol w="1274675">
                  <a:extLst>
                    <a:ext uri="{9D8B030D-6E8A-4147-A177-3AD203B41FA5}">
                      <a16:colId xmlns:a16="http://schemas.microsoft.com/office/drawing/2014/main" val="12087195"/>
                    </a:ext>
                  </a:extLst>
                </a:gridCol>
                <a:gridCol w="1224687">
                  <a:extLst>
                    <a:ext uri="{9D8B030D-6E8A-4147-A177-3AD203B41FA5}">
                      <a16:colId xmlns:a16="http://schemas.microsoft.com/office/drawing/2014/main" val="66728273"/>
                    </a:ext>
                  </a:extLst>
                </a:gridCol>
              </a:tblGrid>
              <a:tr h="517745">
                <a:tc gridSpan="4">
                  <a:txBody>
                    <a:bodyPr/>
                    <a:lstStyle/>
                    <a:p>
                      <a:pPr algn="l" fontAlgn="b"/>
                      <a:r>
                        <a:rPr lang="en-US" sz="2000" b="0" i="0" u="none" strike="noStrike" dirty="0">
                          <a:solidFill>
                            <a:srgbClr val="000000"/>
                          </a:solidFill>
                          <a:effectLst/>
                          <a:latin typeface="Arial" panose="020B0604020202020204" pitchFamily="34" charset="0"/>
                        </a:rPr>
                        <a:t>Registration Income: $559,000</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l"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l"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1332861741"/>
                  </a:ext>
                </a:extLst>
              </a:tr>
              <a:tr h="624714">
                <a:tc>
                  <a:txBody>
                    <a:bodyPr/>
                    <a:lstStyle/>
                    <a:p>
                      <a:pPr algn="l" fontAlgn="b"/>
                      <a:r>
                        <a:rPr lang="en-US" sz="2000" b="1" i="0" u="none" strike="noStrike">
                          <a:solidFill>
                            <a:srgbClr val="000000"/>
                          </a:solidFill>
                          <a:effectLst/>
                          <a:latin typeface="Arial" panose="020B0604020202020204" pitchFamily="34" charset="0"/>
                        </a:rPr>
                        <a:t>July 31, 2025 6pm ET</a:t>
                      </a:r>
                    </a:p>
                  </a:txBody>
                  <a:tcPr marL="9525" marR="9525" marT="9525" marB="0" anchor="b">
                    <a:lnL>
                      <a:noFill/>
                    </a:lnL>
                    <a:lnR>
                      <a:noFill/>
                    </a:lnR>
                    <a:lnT>
                      <a:noFill/>
                    </a:lnT>
                    <a:lnB>
                      <a:noFill/>
                    </a:lnB>
                    <a:solidFill>
                      <a:srgbClr val="DCE6F1"/>
                    </a:solidFill>
                  </a:tcPr>
                </a:tc>
                <a:tc gridSpan="2">
                  <a:txBody>
                    <a:bodyPr/>
                    <a:lstStyle/>
                    <a:p>
                      <a:pPr algn="l" fontAlgn="b"/>
                      <a:r>
                        <a:rPr lang="en-US" sz="2000" b="1" i="0" u="none" strike="noStrike">
                          <a:solidFill>
                            <a:srgbClr val="000000"/>
                          </a:solidFill>
                          <a:effectLst/>
                          <a:latin typeface="Arial" panose="020B0604020202020204" pitchFamily="34" charset="0"/>
                        </a:rPr>
                        <a:t>Column Labels</a:t>
                      </a:r>
                    </a:p>
                  </a:txBody>
                  <a:tcPr marL="9525" marR="9525" marT="9525" marB="0" anchor="b">
                    <a:lnL>
                      <a:noFill/>
                    </a:lnL>
                    <a:lnR>
                      <a:noFill/>
                    </a:lnR>
                    <a:lnT>
                      <a:noFill/>
                    </a:lnT>
                    <a:lnB>
                      <a:noFill/>
                    </a:lnB>
                    <a:solidFill>
                      <a:srgbClr val="DCE6F1"/>
                    </a:solidFill>
                  </a:tcPr>
                </a:tc>
                <a:tc hMerge="1">
                  <a:txBody>
                    <a:bodyPr/>
                    <a:lstStyle/>
                    <a:p>
                      <a:endParaRPr lang="en-US"/>
                    </a:p>
                  </a:txBody>
                  <a:tcPr/>
                </a:tc>
                <a:tc>
                  <a:txBody>
                    <a:bodyPr/>
                    <a:lstStyle/>
                    <a:p>
                      <a:pPr algn="l"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DCE6F1"/>
                    </a:solidFill>
                  </a:tcPr>
                </a:tc>
                <a:tc>
                  <a:txBody>
                    <a:bodyPr/>
                    <a:lstStyle/>
                    <a:p>
                      <a:pPr algn="l"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DCE6F1"/>
                    </a:solidFill>
                  </a:tcPr>
                </a:tc>
                <a:tc>
                  <a:txBody>
                    <a:bodyPr/>
                    <a:lstStyle/>
                    <a:p>
                      <a:pPr algn="l"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DCE6F1"/>
                    </a:solidFill>
                  </a:tcPr>
                </a:tc>
                <a:tc>
                  <a:txBody>
                    <a:bodyPr/>
                    <a:lstStyle/>
                    <a:p>
                      <a:pPr algn="l"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DCE6F1"/>
                    </a:solidFill>
                  </a:tcPr>
                </a:tc>
                <a:extLst>
                  <a:ext uri="{0D108BD9-81ED-4DB2-BD59-A6C34878D82A}">
                    <a16:rowId xmlns:a16="http://schemas.microsoft.com/office/drawing/2014/main" val="2293631229"/>
                  </a:ext>
                </a:extLst>
              </a:tr>
              <a:tr h="932265">
                <a:tc>
                  <a:txBody>
                    <a:bodyPr/>
                    <a:lstStyle/>
                    <a:p>
                      <a:pPr algn="l" fontAlgn="b"/>
                      <a:r>
                        <a:rPr lang="en-US" sz="2000" b="1" i="0" u="none" strike="noStrike">
                          <a:solidFill>
                            <a:srgbClr val="000000"/>
                          </a:solidFill>
                          <a:effectLst/>
                          <a:latin typeface="Arial" panose="020B0604020202020204" pitchFamily="34" charset="0"/>
                        </a:rPr>
                        <a:t>Primary WG</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a:solidFill>
                            <a:srgbClr val="000000"/>
                          </a:solidFill>
                          <a:effectLst/>
                          <a:latin typeface="Arial" panose="020B0604020202020204" pitchFamily="34" charset="0"/>
                        </a:rPr>
                        <a:t>In-Person Attendee</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a:solidFill>
                            <a:srgbClr val="000000"/>
                          </a:solidFill>
                          <a:effectLst/>
                          <a:latin typeface="Arial" panose="020B0604020202020204" pitchFamily="34" charset="0"/>
                        </a:rPr>
                        <a:t>IEEE Guest</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a:solidFill>
                            <a:srgbClr val="000000"/>
                          </a:solidFill>
                          <a:effectLst/>
                          <a:latin typeface="Arial" panose="020B0604020202020204" pitchFamily="34" charset="0"/>
                        </a:rPr>
                        <a:t>IEEE Student</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a:solidFill>
                            <a:srgbClr val="000000"/>
                          </a:solidFill>
                          <a:effectLst/>
                          <a:latin typeface="Arial" panose="020B0604020202020204" pitchFamily="34" charset="0"/>
                        </a:rPr>
                        <a:t>Supporter Partner Guest</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a:solidFill>
                            <a:srgbClr val="000000"/>
                          </a:solidFill>
                          <a:effectLst/>
                          <a:latin typeface="Arial" panose="020B0604020202020204" pitchFamily="34" charset="0"/>
                        </a:rPr>
                        <a:t>Virtual Attendee</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a:solidFill>
                            <a:srgbClr val="000000"/>
                          </a:solidFill>
                          <a:effectLst/>
                          <a:latin typeface="Arial" panose="020B0604020202020204" pitchFamily="34" charset="0"/>
                        </a:rPr>
                        <a:t>Grand Total</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2816279200"/>
                  </a:ext>
                </a:extLst>
              </a:tr>
              <a:tr h="317162">
                <a:tc>
                  <a:txBody>
                    <a:bodyPr/>
                    <a:lstStyle/>
                    <a:p>
                      <a:pPr algn="l" fontAlgn="b"/>
                      <a:r>
                        <a:rPr lang="en-US" sz="2000" b="0" i="0" u="none" strike="noStrike">
                          <a:solidFill>
                            <a:srgbClr val="000000"/>
                          </a:solidFill>
                          <a:effectLst/>
                          <a:latin typeface="Arial" panose="020B0604020202020204" pitchFamily="34" charset="0"/>
                        </a:rPr>
                        <a:t>802.1</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noFill/>
                  </a:tcPr>
                </a:tc>
                <a:tc>
                  <a:txBody>
                    <a:bodyPr/>
                    <a:lstStyle/>
                    <a:p>
                      <a:pPr algn="ctr" fontAlgn="b"/>
                      <a:r>
                        <a:rPr lang="en-US" sz="2000" b="0" i="0" u="none" strike="noStrike">
                          <a:solidFill>
                            <a:srgbClr val="000000"/>
                          </a:solidFill>
                          <a:effectLst/>
                          <a:latin typeface="Arial" panose="020B0604020202020204" pitchFamily="34" charset="0"/>
                        </a:rPr>
                        <a:t>40</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noFill/>
                  </a:tcPr>
                </a:tc>
                <a:tc>
                  <a:txBody>
                    <a:bodyPr/>
                    <a:lstStyle/>
                    <a:p>
                      <a:pPr algn="ctr" fontAlgn="b"/>
                      <a:r>
                        <a:rPr lang="en-US" sz="2000" b="0" i="0" u="none" strike="noStrike">
                          <a:solidFill>
                            <a:srgbClr val="000000"/>
                          </a:solidFill>
                          <a:effectLst/>
                          <a:latin typeface="Arial" panose="020B0604020202020204" pitchFamily="34" charset="0"/>
                        </a:rPr>
                        <a:t>2</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noFill/>
                  </a:tcPr>
                </a:tc>
                <a:tc>
                  <a:txBody>
                    <a:bodyPr/>
                    <a:lstStyle/>
                    <a:p>
                      <a:pPr algn="ctr" fontAlgn="b"/>
                      <a:r>
                        <a:rPr lang="en-US" sz="2000" b="0" i="0" u="none" strike="noStrike">
                          <a:solidFill>
                            <a:srgbClr val="000000"/>
                          </a:solidFill>
                          <a:effectLst/>
                          <a:latin typeface="Arial" panose="020B0604020202020204" pitchFamily="34" charset="0"/>
                        </a:rPr>
                        <a:t>1</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noFill/>
                  </a:tcPr>
                </a:tc>
                <a:tc>
                  <a:txBody>
                    <a:bodyPr/>
                    <a:lstStyle/>
                    <a:p>
                      <a:pPr algn="ctr" fontAlgn="b"/>
                      <a:r>
                        <a:rPr lang="en-US" sz="2000" b="0" i="0" u="none" strike="noStrike">
                          <a:solidFill>
                            <a:srgbClr val="000000"/>
                          </a:solidFill>
                          <a:effectLst/>
                          <a:latin typeface="Arial" panose="020B0604020202020204" pitchFamily="34" charset="0"/>
                        </a:rPr>
                        <a:t>2</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noFill/>
                  </a:tcPr>
                </a:tc>
                <a:tc>
                  <a:txBody>
                    <a:bodyPr/>
                    <a:lstStyle/>
                    <a:p>
                      <a:pPr algn="ctr" fontAlgn="b"/>
                      <a:r>
                        <a:rPr lang="en-US" sz="2000" b="0" i="0" u="none" strike="noStrike">
                          <a:solidFill>
                            <a:srgbClr val="000000"/>
                          </a:solidFill>
                          <a:effectLst/>
                          <a:latin typeface="Arial" panose="020B0604020202020204" pitchFamily="34" charset="0"/>
                        </a:rPr>
                        <a:t>21</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noFill/>
                  </a:tcPr>
                </a:tc>
                <a:tc>
                  <a:txBody>
                    <a:bodyPr/>
                    <a:lstStyle/>
                    <a:p>
                      <a:pPr algn="ctr" fontAlgn="b"/>
                      <a:r>
                        <a:rPr lang="en-US" sz="2000" b="0" i="0" u="none" strike="noStrike">
                          <a:solidFill>
                            <a:srgbClr val="000000"/>
                          </a:solidFill>
                          <a:effectLst/>
                          <a:latin typeface="Arial" panose="020B0604020202020204" pitchFamily="34" charset="0"/>
                        </a:rPr>
                        <a:t>66</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noFill/>
                  </a:tcPr>
                </a:tc>
                <a:extLst>
                  <a:ext uri="{0D108BD9-81ED-4DB2-BD59-A6C34878D82A}">
                    <a16:rowId xmlns:a16="http://schemas.microsoft.com/office/drawing/2014/main" val="2194161150"/>
                  </a:ext>
                </a:extLst>
              </a:tr>
              <a:tr h="317162">
                <a:tc>
                  <a:txBody>
                    <a:bodyPr/>
                    <a:lstStyle/>
                    <a:p>
                      <a:pPr algn="l" fontAlgn="b"/>
                      <a:r>
                        <a:rPr lang="en-US" sz="2000" b="0" i="0" u="none" strike="noStrike">
                          <a:solidFill>
                            <a:srgbClr val="000000"/>
                          </a:solidFill>
                          <a:effectLst/>
                          <a:latin typeface="Arial" panose="020B0604020202020204" pitchFamily="34" charset="0"/>
                        </a:rPr>
                        <a:t>802.11</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325</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2</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6</a:t>
                      </a: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276</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609</a:t>
                      </a:r>
                    </a:p>
                  </a:txBody>
                  <a:tcPr marL="9525" marR="9525" marT="9525" marB="0" anchor="b">
                    <a:lnL>
                      <a:noFill/>
                    </a:lnL>
                    <a:lnR>
                      <a:noFill/>
                    </a:lnR>
                    <a:lnT>
                      <a:noFill/>
                    </a:lnT>
                    <a:lnB>
                      <a:noFill/>
                    </a:lnB>
                    <a:noFill/>
                  </a:tcPr>
                </a:tc>
                <a:extLst>
                  <a:ext uri="{0D108BD9-81ED-4DB2-BD59-A6C34878D82A}">
                    <a16:rowId xmlns:a16="http://schemas.microsoft.com/office/drawing/2014/main" val="214334103"/>
                  </a:ext>
                </a:extLst>
              </a:tr>
              <a:tr h="317162">
                <a:tc>
                  <a:txBody>
                    <a:bodyPr/>
                    <a:lstStyle/>
                    <a:p>
                      <a:pPr algn="l" fontAlgn="b"/>
                      <a:r>
                        <a:rPr lang="en-US" sz="2000" b="0" i="0" u="none" strike="noStrike">
                          <a:solidFill>
                            <a:srgbClr val="000000"/>
                          </a:solidFill>
                          <a:effectLst/>
                          <a:latin typeface="Arial" panose="020B0604020202020204" pitchFamily="34" charset="0"/>
                        </a:rPr>
                        <a:t>802.15</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44</a:t>
                      </a: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1</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45</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90</a:t>
                      </a:r>
                    </a:p>
                  </a:txBody>
                  <a:tcPr marL="9525" marR="9525" marT="9525" marB="0" anchor="b">
                    <a:lnL>
                      <a:noFill/>
                    </a:lnL>
                    <a:lnR>
                      <a:noFill/>
                    </a:lnR>
                    <a:lnT>
                      <a:noFill/>
                    </a:lnT>
                    <a:lnB>
                      <a:noFill/>
                    </a:lnB>
                    <a:noFill/>
                  </a:tcPr>
                </a:tc>
                <a:extLst>
                  <a:ext uri="{0D108BD9-81ED-4DB2-BD59-A6C34878D82A}">
                    <a16:rowId xmlns:a16="http://schemas.microsoft.com/office/drawing/2014/main" val="965995441"/>
                  </a:ext>
                </a:extLst>
              </a:tr>
              <a:tr h="317162">
                <a:tc>
                  <a:txBody>
                    <a:bodyPr/>
                    <a:lstStyle/>
                    <a:p>
                      <a:pPr algn="l" fontAlgn="b"/>
                      <a:r>
                        <a:rPr lang="en-US" sz="2000" b="0" i="0" u="none" strike="noStrike">
                          <a:solidFill>
                            <a:srgbClr val="000000"/>
                          </a:solidFill>
                          <a:effectLst/>
                          <a:latin typeface="Arial" panose="020B0604020202020204" pitchFamily="34" charset="0"/>
                        </a:rPr>
                        <a:t>802.18</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4</a:t>
                      </a: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1</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5</a:t>
                      </a:r>
                    </a:p>
                  </a:txBody>
                  <a:tcPr marL="9525" marR="9525" marT="9525" marB="0" anchor="b">
                    <a:lnL>
                      <a:noFill/>
                    </a:lnL>
                    <a:lnR>
                      <a:noFill/>
                    </a:lnR>
                    <a:lnT>
                      <a:noFill/>
                    </a:lnT>
                    <a:lnB>
                      <a:noFill/>
                    </a:lnB>
                    <a:noFill/>
                  </a:tcPr>
                </a:tc>
                <a:extLst>
                  <a:ext uri="{0D108BD9-81ED-4DB2-BD59-A6C34878D82A}">
                    <a16:rowId xmlns:a16="http://schemas.microsoft.com/office/drawing/2014/main" val="2442529692"/>
                  </a:ext>
                </a:extLst>
              </a:tr>
              <a:tr h="317162">
                <a:tc>
                  <a:txBody>
                    <a:bodyPr/>
                    <a:lstStyle/>
                    <a:p>
                      <a:pPr algn="l" fontAlgn="b"/>
                      <a:r>
                        <a:rPr lang="en-US" sz="2000" b="0" i="0" u="none" strike="noStrike">
                          <a:solidFill>
                            <a:srgbClr val="000000"/>
                          </a:solidFill>
                          <a:effectLst/>
                          <a:latin typeface="Arial" panose="020B0604020202020204" pitchFamily="34" charset="0"/>
                        </a:rPr>
                        <a:t>802.19</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5</a:t>
                      </a: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endParaRPr lang="en-US" sz="20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2</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7</a:t>
                      </a:r>
                    </a:p>
                  </a:txBody>
                  <a:tcPr marL="9525" marR="9525" marT="9525" marB="0" anchor="b">
                    <a:lnL>
                      <a:noFill/>
                    </a:lnL>
                    <a:lnR>
                      <a:noFill/>
                    </a:lnR>
                    <a:lnT>
                      <a:noFill/>
                    </a:lnT>
                    <a:lnB>
                      <a:noFill/>
                    </a:lnB>
                    <a:noFill/>
                  </a:tcPr>
                </a:tc>
                <a:extLst>
                  <a:ext uri="{0D108BD9-81ED-4DB2-BD59-A6C34878D82A}">
                    <a16:rowId xmlns:a16="http://schemas.microsoft.com/office/drawing/2014/main" val="2887863910"/>
                  </a:ext>
                </a:extLst>
              </a:tr>
              <a:tr h="317162">
                <a:tc>
                  <a:txBody>
                    <a:bodyPr/>
                    <a:lstStyle/>
                    <a:p>
                      <a:pPr algn="l" fontAlgn="b"/>
                      <a:r>
                        <a:rPr lang="en-US" sz="2000" b="0" i="0" u="none" strike="noStrike">
                          <a:solidFill>
                            <a:srgbClr val="000000"/>
                          </a:solidFill>
                          <a:effectLst/>
                          <a:latin typeface="Arial" panose="020B0604020202020204" pitchFamily="34" charset="0"/>
                        </a:rPr>
                        <a:t>802.24</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4</a:t>
                      </a: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4</a:t>
                      </a:r>
                    </a:p>
                  </a:txBody>
                  <a:tcPr marL="9525" marR="9525" marT="9525" marB="0" anchor="b">
                    <a:lnL>
                      <a:noFill/>
                    </a:lnL>
                    <a:lnR>
                      <a:noFill/>
                    </a:lnR>
                    <a:lnT>
                      <a:noFill/>
                    </a:lnT>
                    <a:lnB>
                      <a:noFill/>
                    </a:lnB>
                    <a:noFill/>
                  </a:tcPr>
                </a:tc>
                <a:extLst>
                  <a:ext uri="{0D108BD9-81ED-4DB2-BD59-A6C34878D82A}">
                    <a16:rowId xmlns:a16="http://schemas.microsoft.com/office/drawing/2014/main" val="1027084279"/>
                  </a:ext>
                </a:extLst>
              </a:tr>
              <a:tr h="317162">
                <a:tc>
                  <a:txBody>
                    <a:bodyPr/>
                    <a:lstStyle/>
                    <a:p>
                      <a:pPr algn="l" fontAlgn="b"/>
                      <a:r>
                        <a:rPr lang="en-US" sz="2000" b="0" i="0" u="none" strike="noStrike">
                          <a:solidFill>
                            <a:srgbClr val="000000"/>
                          </a:solidFill>
                          <a:effectLst/>
                          <a:latin typeface="Arial" panose="020B0604020202020204" pitchFamily="34" charset="0"/>
                        </a:rPr>
                        <a:t>802.3</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153</a:t>
                      </a: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117</a:t>
                      </a:r>
                    </a:p>
                  </a:txBody>
                  <a:tcPr marL="9525" marR="9525" marT="9525" marB="0" anchor="b">
                    <a:lnL>
                      <a:noFill/>
                    </a:lnL>
                    <a:lnR>
                      <a:noFill/>
                    </a:lnR>
                    <a:lnT>
                      <a:noFill/>
                    </a:lnT>
                    <a:lnB>
                      <a:noFill/>
                    </a:lnB>
                    <a:noFill/>
                  </a:tcPr>
                </a:tc>
                <a:tc>
                  <a:txBody>
                    <a:bodyPr/>
                    <a:lstStyle/>
                    <a:p>
                      <a:pPr algn="ctr" fontAlgn="b"/>
                      <a:r>
                        <a:rPr lang="en-US" sz="2000" b="0" i="0" u="none" strike="noStrike">
                          <a:solidFill>
                            <a:srgbClr val="000000"/>
                          </a:solidFill>
                          <a:effectLst/>
                          <a:latin typeface="Arial" panose="020B0604020202020204" pitchFamily="34" charset="0"/>
                        </a:rPr>
                        <a:t>270</a:t>
                      </a:r>
                    </a:p>
                  </a:txBody>
                  <a:tcPr marL="9525" marR="9525" marT="9525" marB="0" anchor="b">
                    <a:lnL>
                      <a:noFill/>
                    </a:lnL>
                    <a:lnR>
                      <a:noFill/>
                    </a:lnR>
                    <a:lnT>
                      <a:noFill/>
                    </a:lnT>
                    <a:lnB>
                      <a:noFill/>
                    </a:lnB>
                    <a:noFill/>
                  </a:tcPr>
                </a:tc>
                <a:extLst>
                  <a:ext uri="{0D108BD9-81ED-4DB2-BD59-A6C34878D82A}">
                    <a16:rowId xmlns:a16="http://schemas.microsoft.com/office/drawing/2014/main" val="2298495873"/>
                  </a:ext>
                </a:extLst>
              </a:tr>
              <a:tr h="317162">
                <a:tc>
                  <a:txBody>
                    <a:bodyPr/>
                    <a:lstStyle/>
                    <a:p>
                      <a:pPr algn="l" fontAlgn="b"/>
                      <a:r>
                        <a:rPr lang="en-US" sz="2000" b="0" i="0" u="none" strike="noStrike">
                          <a:solidFill>
                            <a:srgbClr val="000000"/>
                          </a:solidFill>
                          <a:effectLst/>
                          <a:latin typeface="Arial" panose="020B0604020202020204" pitchFamily="34" charset="0"/>
                        </a:rPr>
                        <a:t>(blank)</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noFill/>
                  </a:tcPr>
                </a:tc>
                <a:tc>
                  <a:txBody>
                    <a:bodyPr/>
                    <a:lstStyle/>
                    <a:p>
                      <a:pPr algn="ctr" fontAlgn="b"/>
                      <a:r>
                        <a:rPr lang="en-US" sz="2000" b="0" i="0" u="none" strike="noStrike">
                          <a:solidFill>
                            <a:srgbClr val="000000"/>
                          </a:solidFill>
                          <a:effectLst/>
                          <a:latin typeface="Arial" panose="020B0604020202020204" pitchFamily="34" charset="0"/>
                        </a:rPr>
                        <a:t>2</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noFill/>
                  </a:tcPr>
                </a:tc>
                <a:tc>
                  <a:txBody>
                    <a:bodyPr/>
                    <a:lstStyle/>
                    <a:p>
                      <a:pPr algn="ctr" fontAlgn="b"/>
                      <a:r>
                        <a:rPr lang="en-US" sz="2000" b="0" i="0" u="none" strike="noStrike">
                          <a:solidFill>
                            <a:srgbClr val="000000"/>
                          </a:solidFill>
                          <a:effectLst/>
                          <a:latin typeface="Arial" panose="020B0604020202020204" pitchFamily="34" charset="0"/>
                        </a:rPr>
                        <a:t>1</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noFill/>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noFill/>
                  </a:tcPr>
                </a:tc>
                <a:tc>
                  <a:txBody>
                    <a:bodyPr/>
                    <a:lstStyle/>
                    <a:p>
                      <a:pPr algn="ctr" fontAlgn="b"/>
                      <a:r>
                        <a:rPr lang="en-US" sz="2000" b="0" i="0" u="none" strike="noStrike">
                          <a:solidFill>
                            <a:srgbClr val="000000"/>
                          </a:solidFill>
                          <a:effectLst/>
                          <a:latin typeface="Arial" panose="020B0604020202020204" pitchFamily="34" charset="0"/>
                        </a:rPr>
                        <a:t>3</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1857362596"/>
                  </a:ext>
                </a:extLst>
              </a:tr>
              <a:tr h="317162">
                <a:tc>
                  <a:txBody>
                    <a:bodyPr/>
                    <a:lstStyle/>
                    <a:p>
                      <a:pPr algn="l" fontAlgn="b"/>
                      <a:r>
                        <a:rPr lang="en-US" sz="2000" b="1" i="0" u="none" strike="noStrike">
                          <a:solidFill>
                            <a:srgbClr val="000000"/>
                          </a:solidFill>
                          <a:effectLst/>
                          <a:latin typeface="Arial" panose="020B0604020202020204" pitchFamily="34" charset="0"/>
                        </a:rPr>
                        <a:t>Grand Total</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a:solidFill>
                            <a:srgbClr val="000000"/>
                          </a:solidFill>
                          <a:effectLst/>
                          <a:latin typeface="Arial" panose="020B0604020202020204" pitchFamily="34" charset="0"/>
                        </a:rPr>
                        <a:t>577</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a:solidFill>
                            <a:srgbClr val="000000"/>
                          </a:solidFill>
                          <a:effectLst/>
                          <a:latin typeface="Arial" panose="020B0604020202020204" pitchFamily="34" charset="0"/>
                        </a:rPr>
                        <a:t>5</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a:solidFill>
                            <a:srgbClr val="000000"/>
                          </a:solidFill>
                          <a:effectLst/>
                          <a:latin typeface="Arial" panose="020B0604020202020204" pitchFamily="34" charset="0"/>
                        </a:rPr>
                        <a:t>7</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a:solidFill>
                            <a:srgbClr val="000000"/>
                          </a:solidFill>
                          <a:effectLst/>
                          <a:latin typeface="Arial" panose="020B0604020202020204" pitchFamily="34" charset="0"/>
                        </a:rPr>
                        <a:t>3</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a:solidFill>
                            <a:srgbClr val="000000"/>
                          </a:solidFill>
                          <a:effectLst/>
                          <a:latin typeface="Arial" panose="020B0604020202020204" pitchFamily="34" charset="0"/>
                        </a:rPr>
                        <a:t>462</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dirty="0">
                          <a:solidFill>
                            <a:srgbClr val="000000"/>
                          </a:solidFill>
                          <a:effectLst/>
                          <a:latin typeface="Arial" panose="020B0604020202020204" pitchFamily="34" charset="0"/>
                        </a:rPr>
                        <a:t>1054</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3917939807"/>
                  </a:ext>
                </a:extLst>
              </a:tr>
            </a:tbl>
          </a:graphicData>
        </a:graphic>
      </p:graphicFrame>
    </p:spTree>
    <p:extLst>
      <p:ext uri="{BB962C8B-B14F-4D97-AF65-F5344CB8AC3E}">
        <p14:creationId xmlns:p14="http://schemas.microsoft.com/office/powerpoint/2010/main" val="21384978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sz="2800" dirty="0"/>
              <a:t>8.033 - Call for Interest – 802 Executive Secretary – </a:t>
            </a:r>
            <a:br>
              <a:rPr lang="en-US" sz="2800" dirty="0"/>
            </a:br>
            <a:r>
              <a:rPr lang="en-US" sz="2800" dirty="0"/>
              <a:t>Venue Preparation, Selection, and Contracting</a:t>
            </a:r>
            <a:r>
              <a:rPr lang="en-US" sz="2400" dirty="0"/>
              <a:t>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sz="2000" dirty="0"/>
              <a:t>The IEEE 802 LMSC Chair, James Gilb, has asked all appointed LMSC members to prepare a succession plan.  The preparation of someone to step into the roles that need orientation and training so that they would be ready to take over the role and responsibilities.</a:t>
            </a:r>
          </a:p>
          <a:p>
            <a:endParaRPr lang="en-US" sz="2000" dirty="0"/>
          </a:p>
          <a:p>
            <a:r>
              <a:rPr lang="en-US" sz="2000" dirty="0"/>
              <a:t>One Role that I have is the IEEE 802 Executive Secretary.</a:t>
            </a:r>
          </a:p>
          <a:p>
            <a:r>
              <a:rPr lang="en-US" sz="2000" dirty="0"/>
              <a:t>The next 2 slides outlines the role and responsibilities required.</a:t>
            </a:r>
          </a:p>
          <a:p>
            <a:r>
              <a:rPr lang="en-US" sz="2000" dirty="0"/>
              <a:t>If you or someone you know would be interested in taking an active part in this role in the future, please have them contact me.</a:t>
            </a:r>
          </a:p>
        </p:txBody>
      </p:sp>
      <p:sp>
        <p:nvSpPr>
          <p:cNvPr id="6" name="Slide Number Placeholder 5">
            <a:extLst>
              <a:ext uri="{FF2B5EF4-FFF2-40B4-BE49-F238E27FC236}">
                <a16:creationId xmlns:a16="http://schemas.microsoft.com/office/drawing/2014/main" id="{5A855CF0-9E71-5DBF-7222-E8817D84A1ED}"/>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5787292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B953-5C1F-64C9-83FC-1CCD578E5F94}"/>
              </a:ext>
            </a:extLst>
          </p:cNvPr>
          <p:cNvSpPr>
            <a:spLocks noGrp="1"/>
          </p:cNvSpPr>
          <p:nvPr>
            <p:ph type="title"/>
          </p:nvPr>
        </p:nvSpPr>
        <p:spPr/>
        <p:txBody>
          <a:bodyPr/>
          <a:lstStyle/>
          <a:p>
            <a:r>
              <a:rPr lang="en-US" dirty="0"/>
              <a:t>8.033 Executive Secretary Report</a:t>
            </a:r>
          </a:p>
        </p:txBody>
      </p:sp>
      <p:sp>
        <p:nvSpPr>
          <p:cNvPr id="3" name="Content Placeholder 2">
            <a:extLst>
              <a:ext uri="{FF2B5EF4-FFF2-40B4-BE49-F238E27FC236}">
                <a16:creationId xmlns:a16="http://schemas.microsoft.com/office/drawing/2014/main" id="{13A0C282-9D70-B45B-119B-D0C6F274EC86}"/>
              </a:ext>
            </a:extLst>
          </p:cNvPr>
          <p:cNvSpPr>
            <a:spLocks noGrp="1"/>
          </p:cNvSpPr>
          <p:nvPr>
            <p:ph idx="1"/>
          </p:nvPr>
        </p:nvSpPr>
        <p:spPr>
          <a:xfrm>
            <a:off x="334433" y="1341437"/>
            <a:ext cx="10972800" cy="5111749"/>
          </a:xfrm>
        </p:spPr>
        <p:txBody>
          <a:bodyPr/>
          <a:lstStyle/>
          <a:p>
            <a:r>
              <a:rPr lang="en-US" sz="2000" dirty="0"/>
              <a:t>3.4.6 Executive Secretary</a:t>
            </a:r>
          </a:p>
          <a:p>
            <a:pPr lvl="1"/>
            <a:r>
              <a:rPr lang="en-US" sz="2000" dirty="0"/>
              <a:t>The responsibilities of the Executive Secretary include:</a:t>
            </a:r>
          </a:p>
          <a:p>
            <a:pPr lvl="2"/>
            <a:r>
              <a:rPr lang="en-US" sz="2000" dirty="0"/>
              <a:t>a) Scheduling meetings in coordination with the Standards Committee Chair and distributing a meeting notice at least 30 days before the meeting</a:t>
            </a:r>
          </a:p>
          <a:p>
            <a:pPr lvl="2"/>
            <a:r>
              <a:rPr lang="en-US" sz="2000" dirty="0"/>
              <a:t>b) Oversee all activities related to Standards Committee sponsored meeting facilities and services</a:t>
            </a:r>
          </a:p>
          <a:p>
            <a:pPr lvl="2"/>
            <a:r>
              <a:rPr lang="en-US" sz="2000" dirty="0"/>
              <a:t>c) With the Treasurer, ensure that Standards Committee sponsored sessions are compliant with IEEE financial policies</a:t>
            </a:r>
          </a:p>
          <a:p>
            <a:pPr lvl="2"/>
            <a:r>
              <a:rPr lang="en-US" sz="2000" dirty="0"/>
              <a:t>d) Present summaries of venue options to the Standards Committee, select venues with approval of the Standards Committee, and sign approved proposals on behalf of IEEE 802</a:t>
            </a:r>
          </a:p>
          <a:p>
            <a:pPr lvl="2"/>
            <a:r>
              <a:rPr lang="en-US" sz="2000" dirty="0"/>
              <a:t>e) Coordinate with conference service providers and Standards Committee Chair </a:t>
            </a:r>
            <a:r>
              <a:rPr lang="en-US" sz="2000"/>
              <a:t>on major decisions</a:t>
            </a:r>
            <a:endParaRPr lang="en-US" sz="2000" dirty="0"/>
          </a:p>
          <a:p>
            <a:pPr lvl="2"/>
            <a:r>
              <a:rPr lang="en-US" sz="2000" dirty="0"/>
              <a:t>f) Oversee maintenance of Standards Committee registration database</a:t>
            </a:r>
          </a:p>
          <a:p>
            <a:pPr lvl="2"/>
            <a:r>
              <a:rPr lang="en-US" sz="2000" dirty="0"/>
              <a:t>g) Carry out the duties of the Treasurer if the Treasurer is unavailable.</a:t>
            </a:r>
          </a:p>
        </p:txBody>
      </p:sp>
    </p:spTree>
    <p:extLst>
      <p:ext uri="{BB962C8B-B14F-4D97-AF65-F5344CB8AC3E}">
        <p14:creationId xmlns:p14="http://schemas.microsoft.com/office/powerpoint/2010/main" val="33367028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E036-9BB4-68C9-3C76-EFE35464EAFB}"/>
              </a:ext>
            </a:extLst>
          </p:cNvPr>
          <p:cNvSpPr>
            <a:spLocks noGrp="1"/>
          </p:cNvSpPr>
          <p:nvPr>
            <p:ph type="title"/>
          </p:nvPr>
        </p:nvSpPr>
        <p:spPr/>
        <p:txBody>
          <a:bodyPr/>
          <a:lstStyle/>
          <a:p>
            <a:r>
              <a:rPr lang="en-US" sz="2400" dirty="0"/>
              <a:t>IEEE 802 LMSC Chair's Guidelines and Standards Committee Policy Decisions, v39 6/17/2023</a:t>
            </a:r>
          </a:p>
        </p:txBody>
      </p:sp>
      <p:sp>
        <p:nvSpPr>
          <p:cNvPr id="3" name="Content Placeholder 2">
            <a:extLst>
              <a:ext uri="{FF2B5EF4-FFF2-40B4-BE49-F238E27FC236}">
                <a16:creationId xmlns:a16="http://schemas.microsoft.com/office/drawing/2014/main" id="{7124C9E0-5235-BC2C-593E-7A9E756C5EA5}"/>
              </a:ext>
            </a:extLst>
          </p:cNvPr>
          <p:cNvSpPr>
            <a:spLocks noGrp="1"/>
          </p:cNvSpPr>
          <p:nvPr>
            <p:ph idx="1"/>
          </p:nvPr>
        </p:nvSpPr>
        <p:spPr>
          <a:xfrm>
            <a:off x="334433" y="1341438"/>
            <a:ext cx="10972800" cy="5287962"/>
          </a:xfrm>
        </p:spPr>
        <p:txBody>
          <a:bodyPr/>
          <a:lstStyle/>
          <a:p>
            <a:pPr marL="0" indent="0">
              <a:buNone/>
            </a:pPr>
            <a:r>
              <a:rPr lang="en-US" sz="1100" dirty="0"/>
              <a:t>2.10.6 Executive Secretary Responsibilities</a:t>
            </a:r>
          </a:p>
          <a:p>
            <a:pPr marL="400050" lvl="1" indent="0">
              <a:buNone/>
            </a:pPr>
            <a:r>
              <a:rPr lang="en-US" sz="1100" dirty="0"/>
              <a:t>1) IEEE 802 sessions: Efficiency improvement</a:t>
            </a:r>
          </a:p>
          <a:p>
            <a:pPr marL="800100" lvl="2" indent="0">
              <a:buNone/>
            </a:pPr>
            <a:r>
              <a:rPr lang="en-US" sz="1100" dirty="0"/>
              <a:t>a) Ensure existing automated tools are operating properly (e.g., registration database, </a:t>
            </a:r>
          </a:p>
          <a:p>
            <a:pPr marL="800100" lvl="2" indent="0">
              <a:buNone/>
            </a:pPr>
            <a:r>
              <a:rPr lang="en-US" sz="1100" dirty="0"/>
              <a:t>attendance monitoring, document handling, IEEE 802 web page, etc.) in conjunction with </a:t>
            </a:r>
          </a:p>
          <a:p>
            <a:pPr marL="800100" lvl="2" indent="0">
              <a:buNone/>
            </a:pPr>
            <a:r>
              <a:rPr lang="en-US" sz="1100" dirty="0"/>
              <a:t>the Recording Secretary</a:t>
            </a:r>
          </a:p>
          <a:p>
            <a:pPr marL="800100" lvl="2" indent="0">
              <a:buNone/>
            </a:pPr>
            <a:r>
              <a:rPr lang="en-US" sz="1100" dirty="0"/>
              <a:t>b) Develop requirements for additional meeting services to improve IEEE 802’s efficiencies in </a:t>
            </a:r>
          </a:p>
          <a:p>
            <a:pPr marL="800100" lvl="2" indent="0">
              <a:buNone/>
            </a:pPr>
            <a:r>
              <a:rPr lang="en-US" sz="1100" dirty="0"/>
              <a:t>developing standards (e.g., combined live and virtual meetings, purely virtual meetings, </a:t>
            </a:r>
          </a:p>
          <a:p>
            <a:pPr marL="800100" lvl="2" indent="0">
              <a:buNone/>
            </a:pPr>
            <a:r>
              <a:rPr lang="en-US" sz="1100" dirty="0"/>
              <a:t>improved registration, attendance and document systems, etc.)</a:t>
            </a:r>
          </a:p>
          <a:p>
            <a:pPr marL="800100" lvl="2" indent="0">
              <a:buNone/>
            </a:pPr>
            <a:r>
              <a:rPr lang="en-US" sz="1100" dirty="0"/>
              <a:t>c) Prototypes, deploys, tests, evaluates and summarizes test results of new systems. </a:t>
            </a:r>
          </a:p>
          <a:p>
            <a:pPr marL="800100" lvl="2" indent="0">
              <a:buNone/>
            </a:pPr>
            <a:r>
              <a:rPr lang="en-US" sz="1100" dirty="0"/>
              <a:t>d) When appropriate work closely with IEEE SA staff to evaluate and/or implement new </a:t>
            </a:r>
          </a:p>
          <a:p>
            <a:pPr marL="800100" lvl="2" indent="0">
              <a:buNone/>
            </a:pPr>
            <a:r>
              <a:rPr lang="en-US" sz="1100" dirty="0"/>
              <a:t>systems.</a:t>
            </a:r>
          </a:p>
          <a:p>
            <a:pPr marL="800100" lvl="2" indent="0">
              <a:buNone/>
            </a:pPr>
            <a:r>
              <a:rPr lang="en-US" sz="1100" dirty="0"/>
              <a:t>e) Manage the introduction of new systems until they are operating smoothly.</a:t>
            </a:r>
          </a:p>
          <a:p>
            <a:pPr marL="800100" lvl="2" indent="0">
              <a:buNone/>
            </a:pPr>
            <a:r>
              <a:rPr lang="en-US" sz="1100" dirty="0"/>
              <a:t>f) Provide guidance to IEEE SA Standards Committees, Working Groups and Staff outside of </a:t>
            </a:r>
          </a:p>
          <a:p>
            <a:pPr marL="800100" lvl="2" indent="0">
              <a:buNone/>
            </a:pPr>
            <a:r>
              <a:rPr lang="en-US" sz="1100" dirty="0"/>
              <a:t>IEEE 802 in deploying new smoothly operating systems</a:t>
            </a:r>
          </a:p>
          <a:p>
            <a:pPr marL="400050" lvl="1" indent="0">
              <a:buNone/>
            </a:pPr>
            <a:r>
              <a:rPr lang="en-US" sz="1100" dirty="0"/>
              <a:t>2) IEEE 802 plenary sessions: Facilities and services</a:t>
            </a:r>
          </a:p>
          <a:p>
            <a:pPr marL="800100" lvl="2" indent="0">
              <a:buNone/>
            </a:pPr>
            <a:r>
              <a:rPr lang="en-US" sz="1100" dirty="0"/>
              <a:t>a) Oversee activities related to meeting facilities and services in conjunction with the Treasurer</a:t>
            </a:r>
          </a:p>
          <a:p>
            <a:pPr marL="800100" lvl="2" indent="0">
              <a:buNone/>
            </a:pPr>
            <a:r>
              <a:rPr lang="en-US" sz="1100" dirty="0"/>
              <a:t>b) Assist in identification of future site choices/locations </a:t>
            </a:r>
          </a:p>
          <a:p>
            <a:pPr marL="800100" lvl="2" indent="0">
              <a:buNone/>
            </a:pPr>
            <a:r>
              <a:rPr lang="en-US" sz="1100" dirty="0"/>
              <a:t>c) Coordinate with Conference Service Provider and the Standards Committee Chair on major </a:t>
            </a:r>
          </a:p>
          <a:p>
            <a:pPr marL="800100" lvl="2" indent="0">
              <a:buNone/>
            </a:pPr>
            <a:r>
              <a:rPr lang="en-US" sz="1100" dirty="0"/>
              <a:t>decisions</a:t>
            </a:r>
          </a:p>
          <a:p>
            <a:pPr marL="400050" lvl="1" indent="0">
              <a:buNone/>
            </a:pPr>
            <a:r>
              <a:rPr lang="en-US" sz="1100" dirty="0"/>
              <a:t>3) IEEE 802 registration database</a:t>
            </a:r>
          </a:p>
          <a:p>
            <a:pPr marL="800100" lvl="2" indent="0">
              <a:buNone/>
            </a:pPr>
            <a:r>
              <a:rPr lang="en-US" sz="1100" dirty="0"/>
              <a:t>a) Responsible for database maintenance</a:t>
            </a:r>
          </a:p>
          <a:p>
            <a:pPr marL="800100" lvl="2" indent="0">
              <a:buNone/>
            </a:pPr>
            <a:r>
              <a:rPr lang="en-US" sz="1100" dirty="0"/>
              <a:t>b) Oversee conference service staff on updates and additions</a:t>
            </a:r>
          </a:p>
          <a:p>
            <a:pPr marL="800100" lvl="2" indent="0">
              <a:buNone/>
            </a:pPr>
            <a:r>
              <a:rPr lang="en-US" sz="1100" dirty="0"/>
              <a:t>c) Protection against loss/corruption of data</a:t>
            </a:r>
          </a:p>
          <a:p>
            <a:pPr marL="400050" lvl="1" indent="0">
              <a:buNone/>
            </a:pPr>
            <a:r>
              <a:rPr lang="en-US" sz="1100" dirty="0"/>
              <a:t>4) Assist IEEE 802 Treasurer </a:t>
            </a:r>
          </a:p>
          <a:p>
            <a:pPr marL="800100" lvl="2" indent="0">
              <a:buNone/>
            </a:pPr>
            <a:r>
              <a:rPr lang="en-US" sz="1100" dirty="0"/>
              <a:t>a) Review of expenditures and future budget preparations </a:t>
            </a:r>
          </a:p>
          <a:p>
            <a:pPr marL="800100" lvl="2" indent="0">
              <a:buNone/>
            </a:pPr>
            <a:r>
              <a:rPr lang="en-US" sz="1100" dirty="0"/>
              <a:t>b) Identify meeting deadbeats and report to treasurer for collection</a:t>
            </a:r>
          </a:p>
        </p:txBody>
      </p:sp>
    </p:spTree>
    <p:extLst>
      <p:ext uri="{BB962C8B-B14F-4D97-AF65-F5344CB8AC3E}">
        <p14:creationId xmlns:p14="http://schemas.microsoft.com/office/powerpoint/2010/main" val="1729037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LMSC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762000" y="1341438"/>
            <a:ext cx="10668000" cy="4983162"/>
          </a:xfrm>
        </p:spPr>
        <p:txBody>
          <a:bodyPr/>
          <a:lstStyle/>
          <a:p>
            <a:pPr marL="0" indent="0">
              <a:buNone/>
            </a:pPr>
            <a:r>
              <a:rPr lang="en-US" sz="2800" b="1" dirty="0"/>
              <a:t>Announcement of 802 LMSC Interim Telecons </a:t>
            </a:r>
          </a:p>
          <a:p>
            <a:r>
              <a:rPr lang="en-US" sz="2400" strike="sngStrike" dirty="0">
                <a:highlight>
                  <a:srgbClr val="FFFF00"/>
                </a:highlight>
              </a:rPr>
              <a:t>Tuesday 5 August 2025 </a:t>
            </a:r>
            <a:r>
              <a:rPr lang="en-US" sz="2400" dirty="0">
                <a:highlight>
                  <a:srgbClr val="FFFF00"/>
                </a:highlight>
              </a:rPr>
              <a:t>– Next week Canceled</a:t>
            </a:r>
          </a:p>
          <a:p>
            <a:r>
              <a:rPr lang="en-US" sz="2400" dirty="0"/>
              <a:t>Tuesday 2 Sept 2025, 19:00-21:00 UTC</a:t>
            </a:r>
          </a:p>
          <a:p>
            <a:r>
              <a:rPr lang="en-US" sz="2400" dirty="0"/>
              <a:t>Tuesday 7 Oct 2025, 19:00-21:00 UTC</a:t>
            </a:r>
          </a:p>
          <a:p>
            <a:r>
              <a:rPr lang="en-US" sz="2400" dirty="0"/>
              <a:t>Tuesday 3 June 2025, 19:00-21:00 UTC</a:t>
            </a:r>
          </a:p>
          <a:p>
            <a:endParaRPr lang="en-US" sz="2400" dirty="0"/>
          </a:p>
          <a:p>
            <a:r>
              <a:rPr lang="en-US" sz="2400" dirty="0"/>
              <a:t>Call Time: Tuesday, 3:00 PM - 5:00 PM (UTC-04:00) Eastern Time (ET)</a:t>
            </a:r>
          </a:p>
          <a:p>
            <a:r>
              <a:rPr lang="en-US" sz="2400" dirty="0"/>
              <a:t>Recurrence: Occurs Generally the first Tuesday of every month.</a:t>
            </a:r>
          </a:p>
          <a:p>
            <a:r>
              <a:rPr lang="en-US" sz="2400" dirty="0"/>
              <a:t>From 7:00 PM to 9:00 PM, (UTC+00:00) Reykjavik, Iceland time zone.</a:t>
            </a:r>
          </a:p>
          <a:p>
            <a:pPr marL="0" indent="0">
              <a:buNone/>
            </a:pPr>
            <a:r>
              <a:rPr lang="en-US" sz="2400" dirty="0"/>
              <a:t>Calls after November Plenary to be Scheduled during 2025 November IEEE 802 LMSC Closing Plenary meeting.</a:t>
            </a:r>
            <a:br>
              <a:rPr lang="en-US" sz="2400" dirty="0"/>
            </a:br>
            <a:endParaRPr lang="en-US"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November 2025</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066800" y="1341442"/>
            <a:ext cx="9982200" cy="5111746"/>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November </a:t>
            </a:r>
            <a:r>
              <a:rPr lang="en-US" sz="2000" dirty="0"/>
              <a:t>(Mon/Tues) </a:t>
            </a:r>
          </a:p>
          <a:p>
            <a:pPr>
              <a:buFont typeface="Arial" panose="020B0604020202020204" pitchFamily="34" charset="0"/>
              <a:buChar char="•"/>
            </a:pPr>
            <a:endParaRPr lang="en-US" sz="1800" kern="0" dirty="0">
              <a:solidFill>
                <a:srgbClr val="000000"/>
              </a:solidFill>
            </a:endParaRPr>
          </a:p>
          <a:p>
            <a:pPr lvl="0"/>
            <a:r>
              <a:rPr lang="en-US" sz="2000" kern="0" dirty="0">
                <a:solidFill>
                  <a:srgbClr val="000000"/>
                </a:solidFill>
              </a:rPr>
              <a:t>Tutorial Request form – 2025 Version:</a:t>
            </a:r>
          </a:p>
          <a:p>
            <a:pPr lvl="1"/>
            <a:r>
              <a:rPr lang="en-US" sz="2000" kern="0" dirty="0">
                <a:solidFill>
                  <a:schemeClr val="accent2"/>
                </a:solidFill>
                <a:hlinkClick r:id="rId3"/>
              </a:rPr>
              <a:t>https://mentor.ieee.org/802-ec/dcn/25/ec-25-0130-00-LMSC-802-tutorial-request-form-2025.docx</a:t>
            </a:r>
            <a:r>
              <a:rPr lang="en-US" sz="2000" kern="0" dirty="0">
                <a:solidFill>
                  <a:schemeClr val="accent2"/>
                </a:solidFill>
              </a:rPr>
              <a:t> </a:t>
            </a:r>
          </a:p>
          <a:p>
            <a:pPr lvl="1"/>
            <a:endParaRPr lang="en-US" sz="18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18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18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26 September 2025</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41ADE-2FD3-6DE5-96E2-789CFEEC0BCE}"/>
              </a:ext>
            </a:extLst>
          </p:cNvPr>
          <p:cNvSpPr>
            <a:spLocks noGrp="1"/>
          </p:cNvSpPr>
          <p:nvPr>
            <p:ph type="title"/>
          </p:nvPr>
        </p:nvSpPr>
        <p:spPr/>
        <p:txBody>
          <a:bodyPr/>
          <a:lstStyle/>
          <a:p>
            <a:r>
              <a:rPr lang="en-US" dirty="0"/>
              <a:t>Approved 2025 Session Registration Fees</a:t>
            </a:r>
          </a:p>
        </p:txBody>
      </p:sp>
      <p:sp>
        <p:nvSpPr>
          <p:cNvPr id="3" name="Content Placeholder 2">
            <a:extLst>
              <a:ext uri="{FF2B5EF4-FFF2-40B4-BE49-F238E27FC236}">
                <a16:creationId xmlns:a16="http://schemas.microsoft.com/office/drawing/2014/main" id="{2D9D885D-3136-A945-D26A-7028DE255C74}"/>
              </a:ext>
            </a:extLst>
          </p:cNvPr>
          <p:cNvSpPr>
            <a:spLocks noGrp="1"/>
          </p:cNvSpPr>
          <p:nvPr>
            <p:ph idx="1"/>
          </p:nvPr>
        </p:nvSpPr>
        <p:spPr>
          <a:xfrm>
            <a:off x="334433" y="1341437"/>
            <a:ext cx="8352367" cy="4830763"/>
          </a:xfrm>
        </p:spPr>
        <p:txBody>
          <a:bodyPr/>
          <a:lstStyle/>
          <a:p>
            <a:pPr marL="0" indent="0">
              <a:buNone/>
            </a:pPr>
            <a:r>
              <a:rPr lang="en-US" sz="2400" dirty="0">
                <a:solidFill>
                  <a:srgbClr val="006600"/>
                </a:solidFill>
              </a:rPr>
              <a:t>To allow for Attendees to plan for 2025 expenses, and to accommodate the direction from the Reserve Plan Proposal:</a:t>
            </a:r>
          </a:p>
          <a:p>
            <a:pPr marL="0" indent="0">
              <a:buNone/>
            </a:pPr>
            <a:endParaRPr lang="en-US" sz="2400" dirty="0">
              <a:solidFill>
                <a:srgbClr val="006600"/>
              </a:solidFill>
            </a:endParaRPr>
          </a:p>
          <a:p>
            <a:r>
              <a:rPr lang="en-US" sz="2400" dirty="0"/>
              <a:t>Moved to Set the 2025 Session Registration Fees: </a:t>
            </a:r>
          </a:p>
          <a:p>
            <a:pPr lvl="1"/>
            <a:r>
              <a:rPr lang="en-US" sz="2400" dirty="0"/>
              <a:t>Early-Bird $600</a:t>
            </a:r>
          </a:p>
          <a:p>
            <a:pPr lvl="1"/>
            <a:r>
              <a:rPr lang="en-US" sz="2400" dirty="0"/>
              <a:t>Standard $800</a:t>
            </a:r>
          </a:p>
          <a:p>
            <a:pPr lvl="1"/>
            <a:r>
              <a:rPr lang="en-US" sz="2400" dirty="0"/>
              <a:t>Late/Onsite $1000</a:t>
            </a:r>
          </a:p>
          <a:p>
            <a:pPr lvl="1"/>
            <a:r>
              <a:rPr lang="en-US" sz="2400" dirty="0"/>
              <a:t>$300 discount with 3-night stay</a:t>
            </a:r>
          </a:p>
          <a:p>
            <a:pPr marL="457200" lvl="1" indent="0">
              <a:buNone/>
            </a:pPr>
            <a:endParaRPr lang="en-US" sz="2400" dirty="0"/>
          </a:p>
          <a:p>
            <a:r>
              <a:rPr lang="en-US" sz="2400" dirty="0"/>
              <a:t>Moved: Jon Rosdahl</a:t>
            </a:r>
          </a:p>
          <a:p>
            <a:r>
              <a:rPr lang="en-US" sz="2400" dirty="0"/>
              <a:t>2</a:t>
            </a:r>
            <a:r>
              <a:rPr lang="en-US" sz="2400" baseline="30000" dirty="0"/>
              <a:t>nd</a:t>
            </a:r>
            <a:r>
              <a:rPr lang="en-US" sz="2400" dirty="0"/>
              <a:t>: Glenn Parsons</a:t>
            </a:r>
          </a:p>
        </p:txBody>
      </p:sp>
      <p:sp>
        <p:nvSpPr>
          <p:cNvPr id="4" name="TextBox 3">
            <a:extLst>
              <a:ext uri="{FF2B5EF4-FFF2-40B4-BE49-F238E27FC236}">
                <a16:creationId xmlns:a16="http://schemas.microsoft.com/office/drawing/2014/main" id="{0C251FE7-9CC4-5567-A2BF-7BBF2BADECCD}"/>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14623311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C5AF5-D330-C02F-5A59-23E8F4DAD29A}"/>
              </a:ext>
            </a:extLst>
          </p:cNvPr>
          <p:cNvSpPr>
            <a:spLocks noGrp="1"/>
          </p:cNvSpPr>
          <p:nvPr>
            <p:ph type="title"/>
          </p:nvPr>
        </p:nvSpPr>
        <p:spPr>
          <a:xfrm>
            <a:off x="609600" y="228600"/>
            <a:ext cx="10972800" cy="936625"/>
          </a:xfrm>
        </p:spPr>
        <p:txBody>
          <a:bodyPr/>
          <a:lstStyle/>
          <a:p>
            <a:r>
              <a:rPr lang="en-US" sz="2800" dirty="0"/>
              <a:t>2024 November 802 LMSC Closing Plenary: </a:t>
            </a:r>
            <a:br>
              <a:rPr lang="en-US" sz="2800" dirty="0"/>
            </a:br>
            <a:r>
              <a:rPr lang="en-US" sz="2800" dirty="0"/>
              <a:t>Motion to Host ITU-T SG15 2026 July</a:t>
            </a:r>
          </a:p>
        </p:txBody>
      </p:sp>
      <p:sp>
        <p:nvSpPr>
          <p:cNvPr id="3" name="Content Placeholder 2">
            <a:extLst>
              <a:ext uri="{FF2B5EF4-FFF2-40B4-BE49-F238E27FC236}">
                <a16:creationId xmlns:a16="http://schemas.microsoft.com/office/drawing/2014/main" id="{11F33719-4B56-1BF1-113A-1D62DB8ED55F}"/>
              </a:ext>
            </a:extLst>
          </p:cNvPr>
          <p:cNvSpPr>
            <a:spLocks noGrp="1"/>
          </p:cNvSpPr>
          <p:nvPr>
            <p:ph idx="1"/>
          </p:nvPr>
        </p:nvSpPr>
        <p:spPr>
          <a:xfrm>
            <a:off x="334433" y="1676400"/>
            <a:ext cx="10972800" cy="4191000"/>
          </a:xfrm>
        </p:spPr>
        <p:txBody>
          <a:bodyPr/>
          <a:lstStyle/>
          <a:p>
            <a:r>
              <a:rPr lang="en-US" sz="2800" dirty="0"/>
              <a:t>Approve hosting of ITU-T SG15 July 2026 Plenary Session adjacent to IEEE 802 plenary including the hosting of a joint workshop, with cost not to exceed US$175,000</a:t>
            </a:r>
          </a:p>
          <a:p>
            <a:endParaRPr lang="en-US" sz="2800" dirty="0"/>
          </a:p>
          <a:p>
            <a:r>
              <a:rPr lang="en-US" sz="2800" dirty="0"/>
              <a:t>    Proposed:   David Law</a:t>
            </a:r>
          </a:p>
          <a:p>
            <a:r>
              <a:rPr lang="en-US" sz="2800" dirty="0"/>
              <a:t>    Second:   Robert Stacey</a:t>
            </a:r>
          </a:p>
          <a:p>
            <a:r>
              <a:rPr lang="en-US" sz="2800" dirty="0"/>
              <a:t>Results: Unanimous – Motion Passes</a:t>
            </a:r>
          </a:p>
        </p:txBody>
      </p:sp>
    </p:spTree>
    <p:extLst>
      <p:ext uri="{BB962C8B-B14F-4D97-AF65-F5344CB8AC3E}">
        <p14:creationId xmlns:p14="http://schemas.microsoft.com/office/powerpoint/2010/main" val="30559735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Motion to Replace 4.5 in 802 Chair’s Guideline (#2)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334433" y="1341438"/>
            <a:ext cx="11095567" cy="4906962"/>
          </a:xfrm>
        </p:spPr>
        <p:txBody>
          <a:bodyPr/>
          <a:lstStyle/>
          <a:p>
            <a:pPr marL="400050" lvl="1" indent="0">
              <a:buNone/>
            </a:pPr>
            <a:r>
              <a:rPr lang="en-US" sz="2000" b="1" dirty="0"/>
              <a:t>Motion: Move to replace paragraph 4.5 IEEE 802 LMSC Chairs Guidelines: 802-EC-17/0120r37 with the following Text:</a:t>
            </a:r>
          </a:p>
          <a:p>
            <a:pPr marL="400050" lvl="1" indent="0">
              <a:buNone/>
            </a:pPr>
            <a:r>
              <a:rPr lang="en-US" sz="2000" b="1" dirty="0"/>
              <a:t>4.5 Length of hotel stay for discounted registration</a:t>
            </a:r>
          </a:p>
          <a:p>
            <a:pPr lvl="1"/>
            <a:r>
              <a:rPr lang="en-US" sz="2000" dirty="0"/>
              <a:t>(LMSC Motion XXX on Nov 15, 2024 – IEEE 802 LMSC Closing Meeting)</a:t>
            </a:r>
          </a:p>
          <a:p>
            <a:pPr lvl="1"/>
            <a:r>
              <a:rPr lang="en-US" sz="2000" dirty="0"/>
              <a:t>In the November 2024 802 LMSC Closing meeting, the LMSC passed the motion that provides for a discount of $300 to the registration fee for those attendees booking and staying in the IEEE 802-contracted hotel for at least 3 nights.  Proof of hotel stay will be required to earn the discount.</a:t>
            </a:r>
          </a:p>
          <a:p>
            <a:pPr marL="800100" lvl="2" indent="0">
              <a:buNone/>
            </a:pPr>
            <a:r>
              <a:rPr lang="en-US" sz="2000" dirty="0"/>
              <a:t>The result of the motion was that a hotel stay was defined as at least three nights booking and staying in the IEEE 802 contracted hotel in order to be granted a discount of $300.</a:t>
            </a:r>
          </a:p>
          <a:p>
            <a:pPr lvl="1"/>
            <a:r>
              <a:rPr lang="en-US" sz="2000" dirty="0"/>
              <a:t>Effective beginning with the 2025 March IEEE 802 Session.”</a:t>
            </a:r>
          </a:p>
          <a:p>
            <a:r>
              <a:rPr lang="en-US" sz="2000" dirty="0"/>
              <a:t>Moved: Rosdahl</a:t>
            </a:r>
          </a:p>
          <a:p>
            <a:r>
              <a:rPr lang="en-US" sz="2000" dirty="0"/>
              <a:t>2nd: Zimmerman </a:t>
            </a:r>
            <a:br>
              <a:rPr lang="en-US" sz="2000" dirty="0"/>
            </a:br>
            <a:r>
              <a:rPr lang="en-US" sz="2000" dirty="0"/>
              <a:t>Results: passes by Unanimous Consent.</a:t>
            </a:r>
          </a:p>
          <a:p>
            <a:endParaRPr lang="en-US" dirty="0"/>
          </a:p>
        </p:txBody>
      </p:sp>
    </p:spTree>
    <p:extLst>
      <p:ext uri="{BB962C8B-B14F-4D97-AF65-F5344CB8AC3E}">
        <p14:creationId xmlns:p14="http://schemas.microsoft.com/office/powerpoint/2010/main" val="2588969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IEEE 802 LMSC Monday Opening Meeting:</a:t>
            </a:r>
          </a:p>
          <a:p>
            <a:pPr marL="400050" lvl="1" indent="0">
              <a:buNone/>
            </a:pPr>
            <a:r>
              <a:rPr lang="en-US" sz="2000" dirty="0"/>
              <a:t>6.02: Current / Future Venues</a:t>
            </a:r>
          </a:p>
          <a:p>
            <a:pPr marL="400050" lvl="1" indent="0">
              <a:buNone/>
            </a:pPr>
            <a:r>
              <a:rPr lang="en-US" sz="2000" dirty="0"/>
              <a:t> 	Know –</a:t>
            </a:r>
          </a:p>
          <a:p>
            <a:pPr marL="1257300" lvl="2" indent="-457200">
              <a:buFontTx/>
              <a:buAutoNum type="arabicPeriod"/>
            </a:pPr>
            <a:r>
              <a:rPr lang="en-US" sz="2000" dirty="0"/>
              <a:t>Things to Know</a:t>
            </a:r>
          </a:p>
          <a:p>
            <a:pPr marL="1257300" lvl="2" indent="-457200">
              <a:buFontTx/>
              <a:buAutoNum type="arabicPeriod"/>
            </a:pPr>
            <a:r>
              <a:rPr lang="en-US" sz="2000" dirty="0"/>
              <a:t>Request for 802 WGs – Venue Straw Poll</a:t>
            </a:r>
          </a:p>
          <a:p>
            <a:pPr marL="1257300" lvl="2" indent="-457200">
              <a:buFontTx/>
              <a:buAutoNum type="arabicPeriod"/>
            </a:pPr>
            <a:r>
              <a:rPr lang="en-US" sz="2000" dirty="0"/>
              <a:t>Registration Status – 2025 March 802 Plenary</a:t>
            </a:r>
          </a:p>
          <a:p>
            <a:pPr marL="1257300" lvl="2" indent="-457200">
              <a:buFontTx/>
              <a:buAutoNum type="arabicPeriod"/>
            </a:pPr>
            <a:r>
              <a:rPr lang="en-US" sz="2000" dirty="0"/>
              <a:t>802 Venue Contract Status update</a:t>
            </a:r>
          </a:p>
          <a:p>
            <a:pPr marL="1257300" lvl="2" indent="-457200">
              <a:buFontTx/>
              <a:buAutoNum type="arabicPeriod"/>
            </a:pPr>
            <a:r>
              <a:rPr lang="en-US" sz="2000" dirty="0"/>
              <a:t>Notes for Madrid</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4147266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A9A8F-A5B7-C8F3-39E0-285E9A654610}"/>
              </a:ext>
            </a:extLst>
          </p:cNvPr>
          <p:cNvSpPr>
            <a:spLocks noGrp="1"/>
          </p:cNvSpPr>
          <p:nvPr>
            <p:ph type="title"/>
          </p:nvPr>
        </p:nvSpPr>
        <p:spPr/>
        <p:txBody>
          <a:bodyPr/>
          <a:lstStyle/>
          <a:p>
            <a:r>
              <a:rPr lang="en-US" dirty="0"/>
              <a:t>1. Things to Know - Madrid</a:t>
            </a:r>
          </a:p>
        </p:txBody>
      </p:sp>
      <p:sp>
        <p:nvSpPr>
          <p:cNvPr id="3" name="Content Placeholder 2">
            <a:extLst>
              <a:ext uri="{FF2B5EF4-FFF2-40B4-BE49-F238E27FC236}">
                <a16:creationId xmlns:a16="http://schemas.microsoft.com/office/drawing/2014/main" id="{1A01C68D-5761-B6D6-F9B0-B58286FFD8B0}"/>
              </a:ext>
            </a:extLst>
          </p:cNvPr>
          <p:cNvSpPr>
            <a:spLocks noGrp="1"/>
          </p:cNvSpPr>
          <p:nvPr>
            <p:ph idx="1"/>
          </p:nvPr>
        </p:nvSpPr>
        <p:spPr/>
        <p:txBody>
          <a:bodyPr/>
          <a:lstStyle/>
          <a:p>
            <a:r>
              <a:rPr lang="en-US" dirty="0"/>
              <a:t>Things to Know - Madrid:</a:t>
            </a:r>
          </a:p>
          <a:p>
            <a:pPr lvl="1"/>
            <a:r>
              <a:rPr lang="en-US" dirty="0">
                <a:hlinkClick r:id="rId2"/>
              </a:rPr>
              <a:t>https://mentor.ieee.org/802-ec/dcn/25/ec-25-0133-03-LMSC-mad-802-0725-things-to-know-madrid.pptx</a:t>
            </a:r>
            <a:r>
              <a:rPr lang="en-US" dirty="0"/>
              <a:t> </a:t>
            </a:r>
          </a:p>
        </p:txBody>
      </p:sp>
    </p:spTree>
    <p:extLst>
      <p:ext uri="{BB962C8B-B14F-4D97-AF65-F5344CB8AC3E}">
        <p14:creationId xmlns:p14="http://schemas.microsoft.com/office/powerpoint/2010/main" val="407432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F5B60-07B7-9DB2-7567-F41C9F75A8AE}"/>
              </a:ext>
            </a:extLst>
          </p:cNvPr>
          <p:cNvSpPr>
            <a:spLocks noGrp="1"/>
          </p:cNvSpPr>
          <p:nvPr>
            <p:ph type="title"/>
          </p:nvPr>
        </p:nvSpPr>
        <p:spPr/>
        <p:txBody>
          <a:bodyPr/>
          <a:lstStyle/>
          <a:p>
            <a:r>
              <a:rPr lang="en-US" dirty="0">
                <a:effectLst/>
                <a:latin typeface="tahoma" panose="020B0604030504040204" pitchFamily="34" charset="0"/>
              </a:rPr>
              <a:t>2. Request for 802 WG Item for Closing Plenaries:</a:t>
            </a:r>
            <a:endParaRPr lang="en-US" dirty="0"/>
          </a:p>
        </p:txBody>
      </p:sp>
      <p:sp>
        <p:nvSpPr>
          <p:cNvPr id="3" name="Content Placeholder 2">
            <a:extLst>
              <a:ext uri="{FF2B5EF4-FFF2-40B4-BE49-F238E27FC236}">
                <a16:creationId xmlns:a16="http://schemas.microsoft.com/office/drawing/2014/main" id="{701B0DD0-1E98-52BF-F535-F400E1D75383}"/>
              </a:ext>
            </a:extLst>
          </p:cNvPr>
          <p:cNvSpPr>
            <a:spLocks noGrp="1"/>
          </p:cNvSpPr>
          <p:nvPr>
            <p:ph idx="1"/>
          </p:nvPr>
        </p:nvSpPr>
        <p:spPr>
          <a:xfrm>
            <a:off x="914399" y="1447800"/>
            <a:ext cx="10392833" cy="4419600"/>
          </a:xfrm>
        </p:spPr>
        <p:txBody>
          <a:bodyPr/>
          <a:lstStyle/>
          <a:p>
            <a:pPr marL="347472" algn="l" rtl="0" fontAlgn="base">
              <a:spcBef>
                <a:spcPts val="600"/>
              </a:spcBef>
              <a:spcAft>
                <a:spcPts val="0"/>
              </a:spcAft>
            </a:pPr>
            <a:r>
              <a:rPr lang="en-US" sz="2400" b="1" dirty="0">
                <a:solidFill>
                  <a:srgbClr val="000000"/>
                </a:solidFill>
                <a:effectLst/>
              </a:rPr>
              <a:t>Request to WG Chairs, </a:t>
            </a:r>
          </a:p>
          <a:p>
            <a:pPr marL="347472" algn="l" rtl="0" fontAlgn="base">
              <a:spcBef>
                <a:spcPts val="600"/>
              </a:spcBef>
              <a:spcAft>
                <a:spcPts val="0"/>
              </a:spcAft>
            </a:pPr>
            <a:r>
              <a:rPr lang="en-US" sz="2400" b="1" dirty="0">
                <a:solidFill>
                  <a:srgbClr val="000000"/>
                </a:solidFill>
                <a:effectLst/>
              </a:rPr>
              <a:t>Please Conduct the following Straw Poll in your Closing Plenaries:</a:t>
            </a:r>
          </a:p>
          <a:p>
            <a:pPr marL="747522" lvl="1">
              <a:spcBef>
                <a:spcPts val="600"/>
              </a:spcBef>
              <a:spcAft>
                <a:spcPts val="0"/>
              </a:spcAft>
            </a:pPr>
            <a:r>
              <a:rPr lang="en-US" sz="2000" b="1" dirty="0">
                <a:solidFill>
                  <a:srgbClr val="000000"/>
                </a:solidFill>
                <a:effectLst/>
              </a:rPr>
              <a:t>1. How many people would like to come back to this venue? </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pPr marL="747522" lvl="1">
              <a:spcBef>
                <a:spcPts val="600"/>
              </a:spcBef>
              <a:spcAft>
                <a:spcPts val="0"/>
              </a:spcAft>
            </a:pPr>
            <a:r>
              <a:rPr lang="en-US" sz="2000" b="1" dirty="0">
                <a:solidFill>
                  <a:srgbClr val="000000"/>
                </a:solidFill>
                <a:effectLst/>
              </a:rPr>
              <a:t>2. Did you go to the social?</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pPr marL="747522" lvl="1">
              <a:spcBef>
                <a:spcPts val="600"/>
              </a:spcBef>
              <a:spcAft>
                <a:spcPts val="0"/>
              </a:spcAft>
            </a:pPr>
            <a:r>
              <a:rPr lang="en-US" sz="2000" b="1" dirty="0">
                <a:solidFill>
                  <a:srgbClr val="000000"/>
                </a:solidFill>
                <a:effectLst/>
              </a:rPr>
              <a:t>3. If you attended the Social, did you like the social?</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endParaRPr lang="en-US" sz="2400" dirty="0"/>
          </a:p>
        </p:txBody>
      </p:sp>
    </p:spTree>
    <p:extLst>
      <p:ext uri="{BB962C8B-B14F-4D97-AF65-F5344CB8AC3E}">
        <p14:creationId xmlns:p14="http://schemas.microsoft.com/office/powerpoint/2010/main" val="338080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8F31B-E4CA-3BBD-0907-E98E8B6B7CAB}"/>
              </a:ext>
            </a:extLst>
          </p:cNvPr>
          <p:cNvSpPr>
            <a:spLocks noGrp="1"/>
          </p:cNvSpPr>
          <p:nvPr>
            <p:ph type="title"/>
          </p:nvPr>
        </p:nvSpPr>
        <p:spPr>
          <a:xfrm>
            <a:off x="609600" y="404813"/>
            <a:ext cx="10972800" cy="792162"/>
          </a:xfrm>
        </p:spPr>
        <p:txBody>
          <a:bodyPr wrap="square" anchor="ctr">
            <a:normAutofit/>
          </a:bodyPr>
          <a:lstStyle/>
          <a:p>
            <a:pPr>
              <a:lnSpc>
                <a:spcPct val="90000"/>
              </a:lnSpc>
            </a:pPr>
            <a:r>
              <a:rPr lang="en-US" sz="3100" dirty="0"/>
              <a:t>2025 July IEEE 802 Mixed-mode Plenary - Madrid</a:t>
            </a:r>
          </a:p>
        </p:txBody>
      </p:sp>
      <p:sp>
        <p:nvSpPr>
          <p:cNvPr id="3" name="Content Placeholder 2">
            <a:extLst>
              <a:ext uri="{FF2B5EF4-FFF2-40B4-BE49-F238E27FC236}">
                <a16:creationId xmlns:a16="http://schemas.microsoft.com/office/drawing/2014/main" id="{FAF850E7-70D2-B978-1495-BEEB40D33460}"/>
              </a:ext>
            </a:extLst>
          </p:cNvPr>
          <p:cNvSpPr>
            <a:spLocks noGrp="1"/>
          </p:cNvSpPr>
          <p:nvPr>
            <p:ph sz="half" idx="1"/>
          </p:nvPr>
        </p:nvSpPr>
        <p:spPr>
          <a:xfrm>
            <a:off x="334433" y="1341439"/>
            <a:ext cx="4770967" cy="2316161"/>
          </a:xfrm>
        </p:spPr>
        <p:txBody>
          <a:bodyPr wrap="square" anchor="t">
            <a:normAutofit/>
          </a:bodyPr>
          <a:lstStyle/>
          <a:p>
            <a:pPr>
              <a:lnSpc>
                <a:spcPct val="90000"/>
              </a:lnSpc>
            </a:pPr>
            <a:r>
              <a:rPr lang="en-US" sz="2000" dirty="0"/>
              <a:t>Registration opened April 8, 2025:</a:t>
            </a:r>
          </a:p>
          <a:p>
            <a:pPr lvl="1">
              <a:lnSpc>
                <a:spcPct val="90000"/>
              </a:lnSpc>
            </a:pPr>
            <a:r>
              <a:rPr lang="en-US" sz="2000" dirty="0"/>
              <a:t>1036 registered – 585 in person and 438 remote  (6 Students)</a:t>
            </a:r>
          </a:p>
          <a:p>
            <a:pPr marL="457200" lvl="1" indent="0">
              <a:lnSpc>
                <a:spcPct val="90000"/>
              </a:lnSpc>
              <a:buNone/>
            </a:pPr>
            <a:endParaRPr lang="en-US" sz="2000" dirty="0"/>
          </a:p>
          <a:p>
            <a:pPr lvl="1">
              <a:lnSpc>
                <a:spcPct val="90000"/>
              </a:lnSpc>
            </a:pPr>
            <a:r>
              <a:rPr lang="en-US" sz="2000" b="1" dirty="0"/>
              <a:t>Hotel Pickup </a:t>
            </a:r>
            <a:r>
              <a:rPr lang="en-US" sz="2000" dirty="0"/>
              <a:t>–97% of block reserved (2514/2585 as of July 25, 2025)</a:t>
            </a:r>
          </a:p>
          <a:p>
            <a:pPr lvl="1">
              <a:lnSpc>
                <a:spcPct val="90000"/>
              </a:lnSpc>
            </a:pPr>
            <a:endParaRPr lang="en-US" sz="2000" dirty="0"/>
          </a:p>
          <a:p>
            <a:pPr lvl="1">
              <a:lnSpc>
                <a:spcPct val="90000"/>
              </a:lnSpc>
            </a:pPr>
            <a:endParaRPr lang="en-US" sz="2000" dirty="0"/>
          </a:p>
          <a:p>
            <a:pPr>
              <a:lnSpc>
                <a:spcPct val="90000"/>
              </a:lnSpc>
            </a:pPr>
            <a:endParaRPr lang="en-US" sz="2000" dirty="0"/>
          </a:p>
        </p:txBody>
      </p:sp>
      <p:pic>
        <p:nvPicPr>
          <p:cNvPr id="6" name="Picture 5">
            <a:extLst>
              <a:ext uri="{FF2B5EF4-FFF2-40B4-BE49-F238E27FC236}">
                <a16:creationId xmlns:a16="http://schemas.microsoft.com/office/drawing/2014/main" id="{D1F4CB64-8D38-EB52-111E-9260281CFD25}"/>
              </a:ext>
            </a:extLst>
          </p:cNvPr>
          <p:cNvPicPr>
            <a:picLocks noChangeAspect="1"/>
          </p:cNvPicPr>
          <p:nvPr/>
        </p:nvPicPr>
        <p:blipFill>
          <a:blip r:embed="rId2"/>
          <a:stretch>
            <a:fillRect/>
          </a:stretch>
        </p:blipFill>
        <p:spPr>
          <a:xfrm>
            <a:off x="4948790" y="1303338"/>
            <a:ext cx="6908777" cy="3649661"/>
          </a:xfrm>
          <a:prstGeom prst="rect">
            <a:avLst/>
          </a:prstGeom>
        </p:spPr>
      </p:pic>
    </p:spTree>
    <p:extLst>
      <p:ext uri="{BB962C8B-B14F-4D97-AF65-F5344CB8AC3E}">
        <p14:creationId xmlns:p14="http://schemas.microsoft.com/office/powerpoint/2010/main" val="2294323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AAC19-4832-C0B4-227B-492E62759B63}"/>
              </a:ext>
            </a:extLst>
          </p:cNvPr>
          <p:cNvSpPr>
            <a:spLocks noGrp="1"/>
          </p:cNvSpPr>
          <p:nvPr>
            <p:ph type="title"/>
          </p:nvPr>
        </p:nvSpPr>
        <p:spPr/>
        <p:txBody>
          <a:bodyPr/>
          <a:lstStyle/>
          <a:p>
            <a:r>
              <a:rPr lang="en-US" dirty="0"/>
              <a:t>IEEE 802 Mixed-mode Plenary Attendance</a:t>
            </a:r>
          </a:p>
        </p:txBody>
      </p:sp>
      <p:pic>
        <p:nvPicPr>
          <p:cNvPr id="8" name="Picture 7">
            <a:extLst>
              <a:ext uri="{FF2B5EF4-FFF2-40B4-BE49-F238E27FC236}">
                <a16:creationId xmlns:a16="http://schemas.microsoft.com/office/drawing/2014/main" id="{FEE203E2-D861-0D13-3973-561E0BF52565}"/>
              </a:ext>
            </a:extLst>
          </p:cNvPr>
          <p:cNvPicPr>
            <a:picLocks noChangeAspect="1"/>
          </p:cNvPicPr>
          <p:nvPr/>
        </p:nvPicPr>
        <p:blipFill>
          <a:blip r:embed="rId2"/>
          <a:stretch>
            <a:fillRect/>
          </a:stretch>
        </p:blipFill>
        <p:spPr>
          <a:xfrm>
            <a:off x="489820" y="1600200"/>
            <a:ext cx="5010150" cy="4057650"/>
          </a:xfrm>
          <a:prstGeom prst="rect">
            <a:avLst/>
          </a:prstGeom>
        </p:spPr>
      </p:pic>
      <p:pic>
        <p:nvPicPr>
          <p:cNvPr id="12" name="Picture 11">
            <a:extLst>
              <a:ext uri="{FF2B5EF4-FFF2-40B4-BE49-F238E27FC236}">
                <a16:creationId xmlns:a16="http://schemas.microsoft.com/office/drawing/2014/main" id="{A38EAB31-B5E2-BEF4-A779-06E75A552249}"/>
              </a:ext>
            </a:extLst>
          </p:cNvPr>
          <p:cNvPicPr>
            <a:picLocks noChangeAspect="1"/>
          </p:cNvPicPr>
          <p:nvPr/>
        </p:nvPicPr>
        <p:blipFill>
          <a:blip r:embed="rId3"/>
          <a:stretch>
            <a:fillRect/>
          </a:stretch>
        </p:blipFill>
        <p:spPr>
          <a:xfrm>
            <a:off x="5486400" y="1600200"/>
            <a:ext cx="6257925" cy="4057650"/>
          </a:xfrm>
          <a:prstGeom prst="rect">
            <a:avLst/>
          </a:prstGeom>
        </p:spPr>
      </p:pic>
    </p:spTree>
    <p:extLst>
      <p:ext uri="{BB962C8B-B14F-4D97-AF65-F5344CB8AC3E}">
        <p14:creationId xmlns:p14="http://schemas.microsoft.com/office/powerpoint/2010/main" val="4077812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610600" y="5390147"/>
            <a:ext cx="2057400" cy="338554"/>
          </a:xfrm>
          <a:prstGeom prst="rect">
            <a:avLst/>
          </a:prstGeom>
          <a:noFill/>
        </p:spPr>
        <p:txBody>
          <a:bodyPr wrap="square" rtlCol="0">
            <a:spAutoFit/>
          </a:bodyPr>
          <a:lstStyle/>
          <a:p>
            <a:r>
              <a:rPr lang="en-US" sz="1600" dirty="0">
                <a:solidFill>
                  <a:schemeClr val="accent1">
                    <a:lumMod val="50000"/>
                  </a:schemeClr>
                </a:solidFill>
              </a:rPr>
              <a:t>As of  July 27,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dirty="0">
                <a:solidFill>
                  <a:schemeClr val="bg1"/>
                </a:solidFill>
                <a:highlight>
                  <a:srgbClr val="800000"/>
                </a:highlight>
              </a:rPr>
              <a:t>2027 March 14-19 – </a:t>
            </a:r>
            <a:r>
              <a:rPr lang="en-US" sz="1900" strike="sngStrike" dirty="0">
                <a:solidFill>
                  <a:schemeClr val="bg1"/>
                </a:solidFill>
                <a:highlight>
                  <a:srgbClr val="800000"/>
                </a:highlight>
              </a:rPr>
              <a:t>Hilton Atlanta, Atlanta, GA, United States </a:t>
            </a:r>
            <a:r>
              <a:rPr lang="en-US" sz="1900" dirty="0">
                <a:solidFill>
                  <a:schemeClr val="bg1"/>
                </a:solidFill>
                <a:highlight>
                  <a:srgbClr val="800000"/>
                </a:highlight>
              </a:rPr>
              <a:t>(New Asia Location)</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757999706"/>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19678</TotalTime>
  <Words>3667</Words>
  <Application>Microsoft Office PowerPoint</Application>
  <PresentationFormat>Widescreen</PresentationFormat>
  <Paragraphs>439</Paragraphs>
  <Slides>34</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tahoma</vt:lpstr>
      <vt:lpstr>Times New Roman</vt:lpstr>
      <vt:lpstr>Wingdings</vt:lpstr>
      <vt:lpstr>Title slide</vt:lpstr>
      <vt:lpstr>Executive Secretary Report for 2025 July 802 Plenary - Madrid</vt:lpstr>
      <vt:lpstr>Event Conduct and Safety Statement </vt:lpstr>
      <vt:lpstr>Event Conduct and Safety Statement</vt:lpstr>
      <vt:lpstr>Executive Secretary Agenda Items</vt:lpstr>
      <vt:lpstr>1. Things to Know - Madrid</vt:lpstr>
      <vt:lpstr>2. Request for 802 WG Item for Closing Plenaries:</vt:lpstr>
      <vt:lpstr>2025 July IEEE 802 Mixed-mode Plenary - Madrid</vt:lpstr>
      <vt:lpstr>IEEE 802 Mixed-mode Plenary Attendance</vt:lpstr>
      <vt:lpstr>Future 802 Plenary Venue Contract Status</vt:lpstr>
      <vt:lpstr>Notes for Madrid </vt:lpstr>
      <vt:lpstr>Agenda for Future AdHoc on Thursday</vt:lpstr>
      <vt:lpstr>IEEE 802 LMSC Future AdHoc Venues: Futures</vt:lpstr>
      <vt:lpstr>Future Venue AdHocs  --</vt:lpstr>
      <vt:lpstr>Future Venue AdHoc – Resource review/planning  – Thurs 7:30 am</vt:lpstr>
      <vt:lpstr>Future Venues AdHoc – Future Venues– Thurs 8:30 am</vt:lpstr>
      <vt:lpstr>Future 802 Plenary Venue Contract Status</vt:lpstr>
      <vt:lpstr>Ranking of Choices by Future Venues AdHoc</vt:lpstr>
      <vt:lpstr>PowerPoint Presentation</vt:lpstr>
      <vt:lpstr>Executive Secretary Agenda Items</vt:lpstr>
      <vt:lpstr>4.02 – 1. Straw Poll: Return to This Venue:  (Melia Castilla, Madrid– 2025 July)</vt:lpstr>
      <vt:lpstr>4.02 – 1. Venue Polls (continued) (Melia Castilla, Madrid– 2025 July)</vt:lpstr>
      <vt:lpstr>Future 802 Plenary Venue Contract Status</vt:lpstr>
      <vt:lpstr>Ranking of Choices by Future Venues AdHoc</vt:lpstr>
      <vt:lpstr>Slido Ranking Taken during LMSC Closing</vt:lpstr>
      <vt:lpstr>2027 March IEEE 802 Plenary</vt:lpstr>
      <vt:lpstr>2025 July IEEE 802 Plenary Registration Report</vt:lpstr>
      <vt:lpstr>8.033 - Call for Interest – 802 Executive Secretary –  Venue Preparation, Selection, and Contracting </vt:lpstr>
      <vt:lpstr>8.033 Executive Secretary Report</vt:lpstr>
      <vt:lpstr>IEEE 802 LMSC Chair's Guidelines and Standards Committee Policy Decisions, v39 6/17/2023</vt:lpstr>
      <vt:lpstr>8.04 Monthly IEEE 802 LMSC Telecons</vt:lpstr>
      <vt:lpstr>8.05 Call for Tutorials for November 2025</vt:lpstr>
      <vt:lpstr>Approved 2025 Session Registration Fees</vt:lpstr>
      <vt:lpstr>2024 November 802 LMSC Closing Plenary:  Motion to Host ITU-T SG15 2026 July</vt:lpstr>
      <vt:lpstr>Motion to Replace 4.5 in 802 Chair’s Guideline (#2)</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2025 July -Madrid</dc:title>
  <dc:subject/>
  <dc:creator>Jon Rosdahl</dc:creator>
  <cp:keywords>IEEE 802 LMSC Plenary</cp:keywords>
  <dc:description>Jon Rosdahl, Qualcomm</dc:description>
  <cp:lastModifiedBy>Jon Rosdahl</cp:lastModifiedBy>
  <cp:revision>14</cp:revision>
  <dcterms:created xsi:type="dcterms:W3CDTF">2024-07-13T20:54:22Z</dcterms:created>
  <dcterms:modified xsi:type="dcterms:W3CDTF">2025-08-01T12:46:14Z</dcterms:modified>
  <cp:category>July 2025</cp:category>
</cp:coreProperties>
</file>