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0"/>
  </p:notesMasterIdLst>
  <p:handoutMasterIdLst>
    <p:handoutMasterId r:id="rId31"/>
  </p:handoutMasterIdLst>
  <p:sldIdLst>
    <p:sldId id="278" r:id="rId2"/>
    <p:sldId id="488" r:id="rId3"/>
    <p:sldId id="489" r:id="rId4"/>
    <p:sldId id="606" r:id="rId5"/>
    <p:sldId id="2004" r:id="rId6"/>
    <p:sldId id="1987" r:id="rId7"/>
    <p:sldId id="1997" r:id="rId8"/>
    <p:sldId id="2033" r:id="rId9"/>
    <p:sldId id="2017" r:id="rId10"/>
    <p:sldId id="2001" r:id="rId11"/>
    <p:sldId id="2048" r:id="rId12"/>
    <p:sldId id="2049" r:id="rId13"/>
    <p:sldId id="422" r:id="rId14"/>
    <p:sldId id="579" r:id="rId15"/>
    <p:sldId id="580" r:id="rId16"/>
    <p:sldId id="2046" r:id="rId17"/>
    <p:sldId id="2015" r:id="rId18"/>
    <p:sldId id="1991" r:id="rId19"/>
    <p:sldId id="1992" r:id="rId20"/>
    <p:sldId id="2047" r:id="rId21"/>
    <p:sldId id="2030" r:id="rId22"/>
    <p:sldId id="2014" r:id="rId23"/>
    <p:sldId id="2031" r:id="rId24"/>
    <p:sldId id="1993" r:id="rId25"/>
    <p:sldId id="377" r:id="rId26"/>
    <p:sldId id="1999" r:id="rId27"/>
    <p:sldId id="2013" r:id="rId28"/>
    <p:sldId id="2027" r:id="rId29"/>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802 LMSC Monday Opening Meeting" id="{60C8A1DD-480C-49A6-8C62-66D5172C2187}">
          <p14:sldIdLst>
            <p14:sldId id="606"/>
            <p14:sldId id="2004"/>
            <p14:sldId id="1987"/>
            <p14:sldId id="1997"/>
            <p14:sldId id="2033"/>
            <p14:sldId id="2017"/>
            <p14:sldId id="2001"/>
            <p14:sldId id="2048"/>
            <p14:sldId id="2049"/>
          </p14:sldIdLst>
        </p14:section>
        <p14:section name="Future Venue Adhocs" id="{AFBED5D7-F413-4D94-A24A-B339DF6B7506}">
          <p14:sldIdLst>
            <p14:sldId id="422"/>
            <p14:sldId id="579"/>
            <p14:sldId id="580"/>
            <p14:sldId id="2046"/>
          </p14:sldIdLst>
        </p14:section>
        <p14:section name="802 LMSC Friday Closing Meeting" id="{43319FEA-8DE9-4C83-AB5E-EF738D9EA210}">
          <p14:sldIdLst>
            <p14:sldId id="2015"/>
            <p14:sldId id="1991"/>
            <p14:sldId id="1992"/>
            <p14:sldId id="2047"/>
          </p14:sldIdLst>
        </p14:section>
        <p14:section name="802 Executive Secretary" id="{ED8753B8-5D4D-491B-92EA-D5603C3F4A39}">
          <p14:sldIdLst>
            <p14:sldId id="2030"/>
            <p14:sldId id="2014"/>
            <p14:sldId id="2031"/>
          </p14:sldIdLst>
        </p14:section>
        <p14:section name="802 Telecons and Tutorial" id="{3691E67F-3ED7-4A7D-969D-B7987AAE5135}">
          <p14:sldIdLst>
            <p14:sldId id="1993"/>
            <p14:sldId id="377"/>
          </p14:sldIdLst>
        </p14:section>
        <p14:section name="Backup Slides" id="{A290899A-E08A-43F8-8395-76CFD0B7C8E3}">
          <p14:sldIdLst>
            <p14:sldId id="1999"/>
            <p14:sldId id="2013"/>
            <p14:sldId id="20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6600"/>
    <a:srgbClr val="69BE28"/>
    <a:srgbClr val="0066FF"/>
    <a:srgbClr val="33CC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3D27E9-CA7C-42F6-8725-9C19C99C530E}" v="7" dt="2025-07-28T07:28:43.5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5" autoAdjust="0"/>
    <p:restoredTop sz="75506" autoAdjust="0"/>
  </p:normalViewPr>
  <p:slideViewPr>
    <p:cSldViewPr>
      <p:cViewPr varScale="1">
        <p:scale>
          <a:sx n="40" d="100"/>
          <a:sy n="40" d="100"/>
        </p:scale>
        <p:origin x="624" y="54"/>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D3D27E9-CA7C-42F6-8725-9C19C99C530E}"/>
    <pc:docChg chg="undo custSel addSld delSld modSld modMainMaster modSection">
      <pc:chgData name="Jon Rosdahl" userId="2820f357-2dd4-4127-8713-e0bfde0fd756" providerId="ADAL" clId="{CD3D27E9-CA7C-42F6-8725-9C19C99C530E}" dt="2025-07-28T07:38:02.184" v="335" actId="20577"/>
      <pc:docMkLst>
        <pc:docMk/>
      </pc:docMkLst>
      <pc:sldChg chg="modNotesTx">
        <pc:chgData name="Jon Rosdahl" userId="2820f357-2dd4-4127-8713-e0bfde0fd756" providerId="ADAL" clId="{CD3D27E9-CA7C-42F6-8725-9C19C99C530E}" dt="2025-07-28T07:27:44.430" v="323" actId="20577"/>
        <pc:sldMkLst>
          <pc:docMk/>
          <pc:sldMk cId="0" sldId="278"/>
        </pc:sldMkLst>
      </pc:sldChg>
      <pc:sldChg chg="modSp mod">
        <pc:chgData name="Jon Rosdahl" userId="2820f357-2dd4-4127-8713-e0bfde0fd756" providerId="ADAL" clId="{CD3D27E9-CA7C-42F6-8725-9C19C99C530E}" dt="2025-07-28T06:56:24.269" v="13" actId="20577"/>
        <pc:sldMkLst>
          <pc:docMk/>
          <pc:sldMk cId="3373978571" sldId="579"/>
        </pc:sldMkLst>
        <pc:spChg chg="mod">
          <ac:chgData name="Jon Rosdahl" userId="2820f357-2dd4-4127-8713-e0bfde0fd756" providerId="ADAL" clId="{CD3D27E9-CA7C-42F6-8725-9C19C99C530E}" dt="2025-07-28T06:56:24.269" v="13" actId="20577"/>
          <ac:spMkLst>
            <pc:docMk/>
            <pc:sldMk cId="3373978571" sldId="579"/>
            <ac:spMk id="3" creationId="{00000000-0000-0000-0000-000000000000}"/>
          </ac:spMkLst>
        </pc:spChg>
      </pc:sldChg>
      <pc:sldChg chg="modSp mod">
        <pc:chgData name="Jon Rosdahl" userId="2820f357-2dd4-4127-8713-e0bfde0fd756" providerId="ADAL" clId="{CD3D27E9-CA7C-42F6-8725-9C19C99C530E}" dt="2025-07-28T07:28:43.515" v="329" actId="14100"/>
        <pc:sldMkLst>
          <pc:docMk/>
          <pc:sldMk cId="1303961553" sldId="580"/>
        </pc:sldMkLst>
        <pc:spChg chg="mod">
          <ac:chgData name="Jon Rosdahl" userId="2820f357-2dd4-4127-8713-e0bfde0fd756" providerId="ADAL" clId="{CD3D27E9-CA7C-42F6-8725-9C19C99C530E}" dt="2025-07-28T07:28:43.515" v="329" actId="14100"/>
          <ac:spMkLst>
            <pc:docMk/>
            <pc:sldMk cId="1303961553" sldId="580"/>
            <ac:spMk id="3" creationId="{00000000-0000-0000-0000-000000000000}"/>
          </ac:spMkLst>
        </pc:spChg>
      </pc:sldChg>
      <pc:sldChg chg="add del">
        <pc:chgData name="Jon Rosdahl" userId="2820f357-2dd4-4127-8713-e0bfde0fd756" providerId="ADAL" clId="{CD3D27E9-CA7C-42F6-8725-9C19C99C530E}" dt="2025-07-28T07:22:00.889" v="98" actId="47"/>
        <pc:sldMkLst>
          <pc:docMk/>
          <pc:sldMk cId="2294323399" sldId="1997"/>
        </pc:sldMkLst>
      </pc:sldChg>
      <pc:sldChg chg="modSp mod">
        <pc:chgData name="Jon Rosdahl" userId="2820f357-2dd4-4127-8713-e0bfde0fd756" providerId="ADAL" clId="{CD3D27E9-CA7C-42F6-8725-9C19C99C530E}" dt="2025-07-28T07:38:02.184" v="335" actId="20577"/>
        <pc:sldMkLst>
          <pc:docMk/>
          <pc:sldMk cId="1157979764" sldId="2001"/>
        </pc:sldMkLst>
        <pc:spChg chg="mod">
          <ac:chgData name="Jon Rosdahl" userId="2820f357-2dd4-4127-8713-e0bfde0fd756" providerId="ADAL" clId="{CD3D27E9-CA7C-42F6-8725-9C19C99C530E}" dt="2025-07-28T07:38:02.184" v="335" actId="20577"/>
          <ac:spMkLst>
            <pc:docMk/>
            <pc:sldMk cId="1157979764" sldId="2001"/>
            <ac:spMk id="3" creationId="{A0CD2558-F8EE-AB9E-7DCF-87E3D413051F}"/>
          </ac:spMkLst>
        </pc:spChg>
      </pc:sldChg>
      <pc:sldChg chg="del">
        <pc:chgData name="Jon Rosdahl" userId="2820f357-2dd4-4127-8713-e0bfde0fd756" providerId="ADAL" clId="{CD3D27E9-CA7C-42F6-8725-9C19C99C530E}" dt="2025-07-28T07:22:14.321" v="99" actId="47"/>
        <pc:sldMkLst>
          <pc:docMk/>
          <pc:sldMk cId="2192995333" sldId="2032"/>
        </pc:sldMkLst>
      </pc:sldChg>
      <pc:sldChg chg="modSp new mod">
        <pc:chgData name="Jon Rosdahl" userId="2820f357-2dd4-4127-8713-e0bfde0fd756" providerId="ADAL" clId="{CD3D27E9-CA7C-42F6-8725-9C19C99C530E}" dt="2025-07-28T06:56:53.604" v="52"/>
        <pc:sldMkLst>
          <pc:docMk/>
          <pc:sldMk cId="2196850444" sldId="2048"/>
        </pc:sldMkLst>
        <pc:spChg chg="mod">
          <ac:chgData name="Jon Rosdahl" userId="2820f357-2dd4-4127-8713-e0bfde0fd756" providerId="ADAL" clId="{CD3D27E9-CA7C-42F6-8725-9C19C99C530E}" dt="2025-07-28T06:56:50.362" v="51" actId="20577"/>
          <ac:spMkLst>
            <pc:docMk/>
            <pc:sldMk cId="2196850444" sldId="2048"/>
            <ac:spMk id="2" creationId="{F53E87F8-1AED-11B0-0063-A69903600320}"/>
          </ac:spMkLst>
        </pc:spChg>
        <pc:spChg chg="mod">
          <ac:chgData name="Jon Rosdahl" userId="2820f357-2dd4-4127-8713-e0bfde0fd756" providerId="ADAL" clId="{CD3D27E9-CA7C-42F6-8725-9C19C99C530E}" dt="2025-07-28T06:56:53.604" v="52"/>
          <ac:spMkLst>
            <pc:docMk/>
            <pc:sldMk cId="2196850444" sldId="2048"/>
            <ac:spMk id="3" creationId="{570FAC94-411A-B725-61A5-AEF09052D022}"/>
          </ac:spMkLst>
        </pc:spChg>
      </pc:sldChg>
      <pc:sldChg chg="modSp new mod">
        <pc:chgData name="Jon Rosdahl" userId="2820f357-2dd4-4127-8713-e0bfde0fd756" providerId="ADAL" clId="{CD3D27E9-CA7C-42F6-8725-9C19C99C530E}" dt="2025-07-28T07:26:27.537" v="271" actId="20577"/>
        <pc:sldMkLst>
          <pc:docMk/>
          <pc:sldMk cId="3102572654" sldId="2049"/>
        </pc:sldMkLst>
        <pc:spChg chg="mod">
          <ac:chgData name="Jon Rosdahl" userId="2820f357-2dd4-4127-8713-e0bfde0fd756" providerId="ADAL" clId="{CD3D27E9-CA7C-42F6-8725-9C19C99C530E}" dt="2025-07-28T06:57:35.093" v="96" actId="20577"/>
          <ac:spMkLst>
            <pc:docMk/>
            <pc:sldMk cId="3102572654" sldId="2049"/>
            <ac:spMk id="2" creationId="{CC9D734E-6838-66B3-3DE1-291AEAAFFAE9}"/>
          </ac:spMkLst>
        </pc:spChg>
        <pc:spChg chg="mod">
          <ac:chgData name="Jon Rosdahl" userId="2820f357-2dd4-4127-8713-e0bfde0fd756" providerId="ADAL" clId="{CD3D27E9-CA7C-42F6-8725-9C19C99C530E}" dt="2025-07-28T07:26:27.537" v="271" actId="20577"/>
          <ac:spMkLst>
            <pc:docMk/>
            <pc:sldMk cId="3102572654" sldId="2049"/>
            <ac:spMk id="3" creationId="{5CB7FF19-F987-B0C6-286A-4680BC63CA5C}"/>
          </ac:spMkLst>
        </pc:spChg>
      </pc:sldChg>
      <pc:sldMasterChg chg="modSp mod modSldLayout">
        <pc:chgData name="Jon Rosdahl" userId="2820f357-2dd4-4127-8713-e0bfde0fd756" providerId="ADAL" clId="{CD3D27E9-CA7C-42F6-8725-9C19C99C530E}" dt="2025-07-28T06:55:35.477" v="3" actId="6549"/>
        <pc:sldMasterMkLst>
          <pc:docMk/>
          <pc:sldMasterMk cId="0" sldId="2147483657"/>
        </pc:sldMasterMkLst>
        <pc:spChg chg="mod">
          <ac:chgData name="Jon Rosdahl" userId="2820f357-2dd4-4127-8713-e0bfde0fd756" providerId="ADAL" clId="{CD3D27E9-CA7C-42F6-8725-9C19C99C530E}" dt="2025-07-28T06:55:28.566" v="1" actId="6549"/>
          <ac:spMkLst>
            <pc:docMk/>
            <pc:sldMasterMk cId="0" sldId="2147483657"/>
            <ac:spMk id="329736" creationId="{066FFC52-A651-6ADA-A5C8-8525ACB7402A}"/>
          </ac:spMkLst>
        </pc:spChg>
        <pc:sldLayoutChg chg="modSp mod">
          <pc:chgData name="Jon Rosdahl" userId="2820f357-2dd4-4127-8713-e0bfde0fd756" providerId="ADAL" clId="{CD3D27E9-CA7C-42F6-8725-9C19C99C530E}" dt="2025-07-28T06:55:35.477" v="3" actId="6549"/>
          <pc:sldLayoutMkLst>
            <pc:docMk/>
            <pc:sldMasterMk cId="0" sldId="2147483657"/>
            <pc:sldLayoutMk cId="0" sldId="2147483658"/>
          </pc:sldLayoutMkLst>
          <pc:spChg chg="mod">
            <ac:chgData name="Jon Rosdahl" userId="2820f357-2dd4-4127-8713-e0bfde0fd756" providerId="ADAL" clId="{CD3D27E9-CA7C-42F6-8725-9C19C99C530E}" dt="2025-07-28T06:55:35.477" v="3" actId="6549"/>
            <ac:spMkLst>
              <pc:docMk/>
              <pc:sldMasterMk cId="0" sldId="2147483657"/>
              <pc:sldLayoutMk cId="0" sldId="2147483658"/>
              <ac:spMk id="3" creationId="{A432FE7E-60AD-9D71-DE74-E5AF1043C9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802-EC-25/0138r0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802-EC-25/0138r0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Opening Meeting</a:t>
            </a:r>
            <a:br>
              <a:rPr lang="en-US" altLang="en-US" dirty="0"/>
            </a:br>
            <a:r>
              <a:rPr lang="en-US" altLang="en-US" dirty="0"/>
              <a:t>R1: updated List of 4 top bids for 2027 March</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July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802-EC-25/0138r0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2025 Tutorial Request form: </a:t>
            </a:r>
            <a:r>
              <a:rPr lang="en-US" sz="1200" u="sng" kern="1200" dirty="0">
                <a:solidFill>
                  <a:srgbClr val="0066FF"/>
                </a:solidFill>
                <a:effectLst/>
                <a:latin typeface="Times New Roman" pitchFamily="16" charset="0"/>
                <a:ea typeface="+mn-ea"/>
                <a:cs typeface="+mn-cs"/>
              </a:rPr>
              <a:t>https://mentor.ieee.org/802-ec/dcn/25/ec-25-0130-00-LMSC-802-tutorial-request-form-2025.docx</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u="sng" kern="1200" dirty="0">
                <a:solidFill>
                  <a:srgbClr val="0066FF"/>
                </a:solidFill>
                <a:effectLst/>
                <a:latin typeface="Times New Roman" pitchFamily="16" charset="0"/>
                <a:ea typeface="+mn-ea"/>
                <a:cs typeface="+mn-cs"/>
              </a:rPr>
              <a:t> </a:t>
            </a:r>
          </a:p>
        </p:txBody>
      </p:sp>
      <p:sp>
        <p:nvSpPr>
          <p:cNvPr id="5" name="Date Placeholder 4"/>
          <p:cNvSpPr>
            <a:spLocks noGrp="1"/>
          </p:cNvSpPr>
          <p:nvPr>
            <p:ph type="dt" idx="1"/>
          </p:nvPr>
        </p:nvSpPr>
        <p:spPr/>
        <p:txBody>
          <a:bodyPr/>
          <a:lstStyle/>
          <a:p>
            <a:r>
              <a:rPr lang="en-US" altLang="en-US"/>
              <a:t>July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25</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802-EC-25/0138r0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14</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July 2025</a:t>
            </a:r>
          </a:p>
        </p:txBody>
      </p:sp>
      <p:sp>
        <p:nvSpPr>
          <p:cNvPr id="6" name="Footer Placeholder 5"/>
          <p:cNvSpPr>
            <a:spLocks noGrp="1"/>
          </p:cNvSpPr>
          <p:nvPr>
            <p:ph type="ftr" sz="quarter" idx="4"/>
          </p:nvPr>
        </p:nvSpPr>
        <p:spPr/>
        <p:txBody>
          <a:bodyPr/>
          <a:lstStyle/>
          <a:p>
            <a:pPr>
              <a:defRPr/>
            </a:pPr>
            <a:r>
              <a:rPr lang="en-US"/>
              <a:t>Doc 802-EC-25/0138r0</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15</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July 2025</a:t>
            </a:r>
          </a:p>
        </p:txBody>
      </p:sp>
      <p:sp>
        <p:nvSpPr>
          <p:cNvPr id="5" name="Slide Number Placeholder 4"/>
          <p:cNvSpPr>
            <a:spLocks noGrp="1"/>
          </p:cNvSpPr>
          <p:nvPr>
            <p:ph type="sldNum" sz="quarter" idx="5"/>
          </p:nvPr>
        </p:nvSpPr>
        <p:spPr/>
        <p:txBody>
          <a:bodyPr/>
          <a:lstStyle/>
          <a:p>
            <a:fld id="{9D9A5F81-010C-45C5-B0D5-1FA113717E2E}" type="slidenum">
              <a:rPr lang="en-US" altLang="en-US" smtClean="0"/>
              <a:pPr/>
              <a:t>19</a:t>
            </a:fld>
            <a:endParaRPr lang="en-US" altLang="en-US"/>
          </a:p>
        </p:txBody>
      </p:sp>
      <p:sp>
        <p:nvSpPr>
          <p:cNvPr id="6" name="Footer Placeholder 5">
            <a:extLst>
              <a:ext uri="{FF2B5EF4-FFF2-40B4-BE49-F238E27FC236}">
                <a16:creationId xmlns:a16="http://schemas.microsoft.com/office/drawing/2014/main" id="{4B6B11CA-DF5F-3CF5-2231-A64F100763DB}"/>
              </a:ext>
            </a:extLst>
          </p:cNvPr>
          <p:cNvSpPr>
            <a:spLocks noGrp="1"/>
          </p:cNvSpPr>
          <p:nvPr>
            <p:ph type="ftr" sz="quarter" idx="4"/>
          </p:nvPr>
        </p:nvSpPr>
        <p:spPr/>
        <p:txBody>
          <a:bodyPr/>
          <a:lstStyle/>
          <a:p>
            <a:r>
              <a:rPr lang="en-US" altLang="en-US"/>
              <a:t>Doc 802-EC-25/0138r0</a:t>
            </a:r>
          </a:p>
        </p:txBody>
      </p:sp>
    </p:spTree>
    <p:extLst>
      <p:ext uri="{BB962C8B-B14F-4D97-AF65-F5344CB8AC3E}">
        <p14:creationId xmlns:p14="http://schemas.microsoft.com/office/powerpoint/2010/main" val="121162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22</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24</a:t>
            </a:fld>
            <a:endParaRPr lang="en-US" altLang="en-US"/>
          </a:p>
        </p:txBody>
      </p:sp>
    </p:spTree>
    <p:extLst>
      <p:ext uri="{BB962C8B-B14F-4D97-AF65-F5344CB8AC3E}">
        <p14:creationId xmlns:p14="http://schemas.microsoft.com/office/powerpoint/2010/main" val="898794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July Plenary - Madrid</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ec-25-0138-01-LMSC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July Plenary - Madrid</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ec-25-0138-01-LMSC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5/ec-25-0130-00-LMSC-802-tutorial-request-form-2025.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5/ec-25-0133-03-LMSC-mad-802-0725-things-to-know-madri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July 802 Plenary - Madrid</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08:00-10:30 CEST </a:t>
            </a:r>
          </a:p>
          <a:p>
            <a:pPr marL="457200" lvl="1" indent="0">
              <a:buNone/>
            </a:pPr>
            <a:r>
              <a:rPr lang="en-US" sz="2600" dirty="0"/>
              <a:t>		802 LMSC Closing is </a:t>
            </a:r>
            <a:r>
              <a:rPr lang="en-US" sz="2600"/>
              <a:t>13:00-18:00 CEST</a:t>
            </a:r>
            <a:endParaRPr lang="en-US" sz="2600" dirty="0"/>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87F8-1AED-11B0-0063-A69903600320}"/>
              </a:ext>
            </a:extLst>
          </p:cNvPr>
          <p:cNvSpPr>
            <a:spLocks noGrp="1"/>
          </p:cNvSpPr>
          <p:nvPr>
            <p:ph type="title"/>
          </p:nvPr>
        </p:nvSpPr>
        <p:spPr/>
        <p:txBody>
          <a:bodyPr/>
          <a:lstStyle/>
          <a:p>
            <a:r>
              <a:rPr lang="en-US" dirty="0"/>
              <a:t>Agenda for Future </a:t>
            </a:r>
            <a:r>
              <a:rPr lang="en-US" dirty="0" err="1"/>
              <a:t>AdHoc</a:t>
            </a:r>
            <a:r>
              <a:rPr lang="en-US" dirty="0"/>
              <a:t> on Thursday</a:t>
            </a:r>
          </a:p>
        </p:txBody>
      </p:sp>
      <p:sp>
        <p:nvSpPr>
          <p:cNvPr id="3" name="Content Placeholder 2">
            <a:extLst>
              <a:ext uri="{FF2B5EF4-FFF2-40B4-BE49-F238E27FC236}">
                <a16:creationId xmlns:a16="http://schemas.microsoft.com/office/drawing/2014/main" id="{570FAC94-411A-B725-61A5-AEF09052D022}"/>
              </a:ext>
            </a:extLst>
          </p:cNvPr>
          <p:cNvSpPr>
            <a:spLocks noGrp="1"/>
          </p:cNvSpPr>
          <p:nvPr>
            <p:ph idx="1"/>
          </p:nvPr>
        </p:nvSpPr>
        <p:spPr/>
        <p:txBody>
          <a:bodyPr/>
          <a:lstStyle/>
          <a:p>
            <a:r>
              <a:rPr lang="en-US" dirty="0"/>
              <a:t>Proposed Agenda:</a:t>
            </a:r>
          </a:p>
          <a:p>
            <a:pPr lvl="1"/>
            <a:r>
              <a:rPr lang="en-US" dirty="0"/>
              <a:t>Start time 8:00 am</a:t>
            </a:r>
          </a:p>
          <a:p>
            <a:pPr lvl="1"/>
            <a:r>
              <a:rPr lang="en-US" dirty="0"/>
              <a:t>Review Meeting Space Summary for 2025 November 9-14 – Marriott Marquis Queen’s Park, Bangkok, Thailand</a:t>
            </a:r>
          </a:p>
          <a:p>
            <a:pPr lvl="1"/>
            <a:r>
              <a:rPr lang="en-GB" dirty="0"/>
              <a:t>Adjourn 8:30am</a:t>
            </a:r>
          </a:p>
          <a:p>
            <a:endParaRPr lang="en-US" dirty="0"/>
          </a:p>
        </p:txBody>
      </p:sp>
    </p:spTree>
    <p:extLst>
      <p:ext uri="{BB962C8B-B14F-4D97-AF65-F5344CB8AC3E}">
        <p14:creationId xmlns:p14="http://schemas.microsoft.com/office/powerpoint/2010/main" val="219685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D734E-6838-66B3-3DE1-291AEAAFFAE9}"/>
              </a:ext>
            </a:extLst>
          </p:cNvPr>
          <p:cNvSpPr>
            <a:spLocks noGrp="1"/>
          </p:cNvSpPr>
          <p:nvPr>
            <p:ph type="title"/>
          </p:nvPr>
        </p:nvSpPr>
        <p:spPr/>
        <p:txBody>
          <a:bodyPr/>
          <a:lstStyle/>
          <a:p>
            <a:r>
              <a:rPr lang="en-US" dirty="0"/>
              <a:t>IEEE 802 LMSC Future </a:t>
            </a:r>
            <a:r>
              <a:rPr lang="en-US" dirty="0" err="1"/>
              <a:t>AdHoc</a:t>
            </a:r>
            <a:r>
              <a:rPr lang="en-US" dirty="0"/>
              <a:t> Venues: Futures</a:t>
            </a:r>
          </a:p>
        </p:txBody>
      </p:sp>
      <p:sp>
        <p:nvSpPr>
          <p:cNvPr id="3" name="Content Placeholder 2">
            <a:extLst>
              <a:ext uri="{FF2B5EF4-FFF2-40B4-BE49-F238E27FC236}">
                <a16:creationId xmlns:a16="http://schemas.microsoft.com/office/drawing/2014/main" id="{5CB7FF19-F987-B0C6-286A-4680BC63CA5C}"/>
              </a:ext>
            </a:extLst>
          </p:cNvPr>
          <p:cNvSpPr>
            <a:spLocks noGrp="1"/>
          </p:cNvSpPr>
          <p:nvPr>
            <p:ph idx="1"/>
          </p:nvPr>
        </p:nvSpPr>
        <p:spPr>
          <a:xfrm>
            <a:off x="334433" y="1341437"/>
            <a:ext cx="10714567" cy="5111749"/>
          </a:xfrm>
        </p:spPr>
        <p:txBody>
          <a:bodyPr/>
          <a:lstStyle/>
          <a:p>
            <a:r>
              <a:rPr lang="en-US" sz="2400" dirty="0"/>
              <a:t>Proposed Future Venues </a:t>
            </a:r>
            <a:r>
              <a:rPr lang="en-US" sz="2400" dirty="0" err="1"/>
              <a:t>AdHoc</a:t>
            </a:r>
            <a:r>
              <a:rPr lang="en-US" sz="2400" dirty="0"/>
              <a:t> Agenda:</a:t>
            </a:r>
          </a:p>
          <a:p>
            <a:pPr lvl="1"/>
            <a:r>
              <a:rPr lang="en-US" sz="2400" dirty="0"/>
              <a:t>Start time – 8:30 am</a:t>
            </a:r>
          </a:p>
          <a:p>
            <a:pPr lvl="2"/>
            <a:r>
              <a:rPr lang="en-US" dirty="0"/>
              <a:t>Review Contract Status</a:t>
            </a:r>
          </a:p>
          <a:p>
            <a:pPr lvl="2"/>
            <a:r>
              <a:rPr lang="en-US" dirty="0"/>
              <a:t>Review Bids for 2027 March IEEE 802 Plenary</a:t>
            </a:r>
          </a:p>
          <a:p>
            <a:pPr lvl="3"/>
            <a:r>
              <a:rPr lang="en-US" sz="2400" dirty="0"/>
              <a:t>30 Proposals were received in a variety of completeness.</a:t>
            </a:r>
          </a:p>
          <a:p>
            <a:pPr lvl="3"/>
            <a:r>
              <a:rPr lang="en-US" sz="2400" dirty="0"/>
              <a:t>Top 4 Candidates:</a:t>
            </a:r>
          </a:p>
          <a:p>
            <a:pPr lvl="4"/>
            <a:r>
              <a:rPr lang="en-US" sz="2400" dirty="0"/>
              <a:t>Singapore, Singapore</a:t>
            </a:r>
          </a:p>
          <a:p>
            <a:pPr lvl="4"/>
            <a:r>
              <a:rPr lang="en-US" sz="2400" dirty="0"/>
              <a:t>Wellington, New Zealand</a:t>
            </a:r>
          </a:p>
          <a:p>
            <a:pPr lvl="4"/>
            <a:r>
              <a:rPr lang="en-US" sz="2400" dirty="0"/>
              <a:t>Osaka, Japan</a:t>
            </a:r>
          </a:p>
          <a:p>
            <a:pPr lvl="4"/>
            <a:r>
              <a:rPr lang="en-US" sz="2400" dirty="0"/>
              <a:t>Sydney, Australia</a:t>
            </a:r>
          </a:p>
          <a:p>
            <a:pPr lvl="1"/>
            <a:r>
              <a:rPr lang="en-US" sz="2400" dirty="0"/>
              <a:t>End time – 9:30am</a:t>
            </a:r>
          </a:p>
          <a:p>
            <a:endParaRPr lang="en-US" sz="2400" dirty="0"/>
          </a:p>
        </p:txBody>
      </p:sp>
    </p:spTree>
    <p:extLst>
      <p:ext uri="{BB962C8B-B14F-4D97-AF65-F5344CB8AC3E}">
        <p14:creationId xmlns:p14="http://schemas.microsoft.com/office/powerpoint/2010/main" val="3102572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10972800" cy="990600"/>
          </a:xfrm>
        </p:spPr>
        <p:txBody>
          <a:bodyPr/>
          <a:lstStyle/>
          <a:p>
            <a:r>
              <a:rPr lang="en-US" sz="3200" dirty="0"/>
              <a:t>Future Venue </a:t>
            </a:r>
            <a:r>
              <a:rPr lang="en-US" sz="3200" dirty="0" err="1"/>
              <a:t>AdHoc</a:t>
            </a:r>
            <a:r>
              <a:rPr lang="en-US" sz="3200" dirty="0"/>
              <a:t> – Resource review/planning </a:t>
            </a:r>
            <a:br>
              <a:rPr lang="en-US" sz="3200" dirty="0"/>
            </a:br>
            <a:r>
              <a:rPr lang="en-US" sz="3200" dirty="0"/>
              <a:t>–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8:00 am</a:t>
            </a:r>
          </a:p>
          <a:p>
            <a:pPr lvl="1"/>
            <a:r>
              <a:rPr lang="en-US" dirty="0"/>
              <a:t>Review Meeting Space Summary for 2025 November 9-14 – Marriott Marquis Queen’s Park, Bangkok, Thailand</a:t>
            </a:r>
          </a:p>
          <a:p>
            <a:pPr lvl="1"/>
            <a:r>
              <a:rPr lang="en-GB" dirty="0"/>
              <a:t>Adjourn 8:30am</a:t>
            </a:r>
          </a:p>
        </p:txBody>
      </p:sp>
    </p:spTree>
    <p:extLst>
      <p:ext uri="{BB962C8B-B14F-4D97-AF65-F5344CB8AC3E}">
        <p14:creationId xmlns:p14="http://schemas.microsoft.com/office/powerpoint/2010/main" val="3373978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33" y="304800"/>
            <a:ext cx="11552767" cy="838200"/>
          </a:xfrm>
        </p:spPr>
        <p:txBody>
          <a:bodyPr/>
          <a:lstStyle/>
          <a:p>
            <a:r>
              <a:rPr lang="en-US" dirty="0"/>
              <a:t>Future Venues </a:t>
            </a:r>
            <a:r>
              <a:rPr lang="en-US" dirty="0" err="1"/>
              <a:t>AdHoc</a:t>
            </a:r>
            <a:r>
              <a:rPr lang="en-US" dirty="0"/>
              <a:t> – Future Venues– Thurs 8:30 am</a:t>
            </a:r>
          </a:p>
        </p:txBody>
      </p:sp>
      <p:sp>
        <p:nvSpPr>
          <p:cNvPr id="3" name="Content Placeholder 2"/>
          <p:cNvSpPr>
            <a:spLocks noGrp="1"/>
          </p:cNvSpPr>
          <p:nvPr>
            <p:ph idx="1"/>
          </p:nvPr>
        </p:nvSpPr>
        <p:spPr>
          <a:xfrm>
            <a:off x="334433" y="1447800"/>
            <a:ext cx="10714567" cy="5029200"/>
          </a:xfrm>
        </p:spPr>
        <p:txBody>
          <a:bodyPr/>
          <a:lstStyle/>
          <a:p>
            <a:r>
              <a:rPr lang="en-US" sz="2800" dirty="0"/>
              <a:t>Proposed Future Venues </a:t>
            </a:r>
            <a:r>
              <a:rPr lang="en-US" sz="2800" dirty="0" err="1"/>
              <a:t>AdHoc</a:t>
            </a:r>
            <a:r>
              <a:rPr lang="en-US" sz="2800" dirty="0"/>
              <a:t> Agenda:</a:t>
            </a:r>
          </a:p>
          <a:p>
            <a:pPr lvl="1"/>
            <a:r>
              <a:rPr lang="en-US" dirty="0"/>
              <a:t>Start time – 8:30 am</a:t>
            </a:r>
          </a:p>
          <a:p>
            <a:pPr lvl="2"/>
            <a:r>
              <a:rPr lang="en-US" dirty="0"/>
              <a:t>Review Contract Status</a:t>
            </a:r>
          </a:p>
          <a:p>
            <a:pPr lvl="2"/>
            <a:r>
              <a:rPr lang="en-US" dirty="0"/>
              <a:t>Review Bids for 2027 March IEEE 802 Plenary</a:t>
            </a:r>
          </a:p>
          <a:p>
            <a:pPr lvl="3"/>
            <a:r>
              <a:rPr lang="en-US" sz="2400" dirty="0"/>
              <a:t>30 Proposals were received in a variety of completeness.</a:t>
            </a:r>
          </a:p>
          <a:p>
            <a:pPr lvl="3"/>
            <a:r>
              <a:rPr lang="en-US" sz="2400" dirty="0"/>
              <a:t>Top 4 Candidates:</a:t>
            </a:r>
          </a:p>
          <a:p>
            <a:pPr lvl="4"/>
            <a:r>
              <a:rPr lang="en-US" sz="2400" dirty="0"/>
              <a:t>Singapore, Singapore</a:t>
            </a:r>
          </a:p>
          <a:p>
            <a:pPr lvl="4"/>
            <a:r>
              <a:rPr lang="en-US" sz="2400" dirty="0"/>
              <a:t>Wellington, New Zealand</a:t>
            </a:r>
          </a:p>
          <a:p>
            <a:pPr lvl="4"/>
            <a:r>
              <a:rPr lang="en-US" sz="2400" dirty="0"/>
              <a:t>Osaka, Japan</a:t>
            </a:r>
          </a:p>
          <a:p>
            <a:pPr lvl="4"/>
            <a:r>
              <a:rPr lang="en-US" sz="2400" dirty="0"/>
              <a:t>Sydney, Australia</a:t>
            </a:r>
            <a:endParaRPr lang="en-US" sz="2000" dirty="0"/>
          </a:p>
          <a:p>
            <a:pPr lvl="1"/>
            <a:r>
              <a:rPr lang="en-US" dirty="0"/>
              <a:t>End time – 9:30am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991601" y="5943600"/>
            <a:ext cx="24384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4098158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a:xfrm>
            <a:off x="334433" y="1341438"/>
            <a:ext cx="10972800" cy="4462760"/>
          </a:xfrm>
        </p:spPr>
        <p:txBody>
          <a:bodyPr>
            <a:spAutoFit/>
          </a:bodyPr>
          <a:lstStyle/>
          <a:p>
            <a:r>
              <a:rPr lang="en-US" sz="2000" dirty="0"/>
              <a:t>Friday Closing Plenary:</a:t>
            </a:r>
          </a:p>
          <a:p>
            <a:pPr marL="400050" lvl="1" indent="0">
              <a:buNone/>
            </a:pPr>
            <a:r>
              <a:rPr lang="en-US" sz="2000" dirty="0"/>
              <a:t>4.02: Future Meetings (30 Minutes)</a:t>
            </a:r>
          </a:p>
          <a:p>
            <a:pPr marL="800100" lvl="2" indent="0">
              <a:buNone/>
            </a:pPr>
            <a:r>
              <a:rPr lang="en-US" sz="2000" dirty="0"/>
              <a:t>1. Straw poll results on This Venue</a:t>
            </a:r>
          </a:p>
          <a:p>
            <a:pPr marL="800100" lvl="2" indent="0">
              <a:buNone/>
            </a:pPr>
            <a:r>
              <a:rPr lang="en-US" sz="2000" dirty="0"/>
              <a:t>2. 802 Contract Status</a:t>
            </a:r>
          </a:p>
          <a:p>
            <a:pPr marL="800100" lvl="2" indent="0">
              <a:buNone/>
            </a:pPr>
            <a:r>
              <a:rPr lang="en-US" sz="2000" dirty="0"/>
              <a:t>3. 2027 March Venue Selection - </a:t>
            </a:r>
          </a:p>
          <a:p>
            <a:pPr marL="800100" lvl="2" indent="0">
              <a:buNone/>
            </a:pPr>
            <a:r>
              <a:rPr lang="en-US" sz="2000" dirty="0"/>
              <a:t>4. Registration Information Update – </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2000" dirty="0"/>
          </a:p>
          <a:p>
            <a:pPr marL="457200" lvl="1" indent="0">
              <a:buNone/>
            </a:pPr>
            <a:endParaRPr lang="en-US" sz="2000" dirty="0"/>
          </a:p>
        </p:txBody>
      </p:sp>
    </p:spTree>
    <p:extLst>
      <p:ext uri="{BB962C8B-B14F-4D97-AF65-F5344CB8AC3E}">
        <p14:creationId xmlns:p14="http://schemas.microsoft.com/office/powerpoint/2010/main" val="831560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p:txBody>
          <a:bodyPr/>
          <a:lstStyle/>
          <a:p>
            <a:r>
              <a:rPr lang="en-US" sz="2800" dirty="0"/>
              <a:t>4.02 – 1. Straw Poll: Return to This Venue: </a:t>
            </a:r>
            <a:br>
              <a:rPr lang="en-US" sz="2800" dirty="0"/>
            </a:br>
            <a:r>
              <a:rPr lang="en-US" sz="2800" dirty="0"/>
              <a:t>(Melia Castilla, Madrid– 2025 July)</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sz="half" idx="1"/>
          </p:nvPr>
        </p:nvSpPr>
        <p:spPr>
          <a:xfrm>
            <a:off x="334433" y="1341438"/>
            <a:ext cx="5384800" cy="4983162"/>
          </a:xfrm>
        </p:spPr>
        <p:txBody>
          <a:bodyPr/>
          <a:lstStyle/>
          <a:p>
            <a:r>
              <a:rPr lang="en-US" sz="2400" dirty="0"/>
              <a:t>1. How many people would like to come back to this venue? </a:t>
            </a:r>
          </a:p>
          <a:p>
            <a:pPr marL="0" indent="0">
              <a:buNone/>
            </a:pPr>
            <a:r>
              <a:rPr lang="en-US" sz="2400" dirty="0"/>
              <a:t>		Yes		No	</a:t>
            </a:r>
          </a:p>
          <a:p>
            <a:pPr lvl="1"/>
            <a:r>
              <a:rPr lang="en-US" sz="2400" dirty="0"/>
              <a:t>.1				</a:t>
            </a:r>
          </a:p>
          <a:p>
            <a:pPr lvl="1"/>
            <a:r>
              <a:rPr lang="en-US" sz="2400" dirty="0"/>
              <a:t>.3				</a:t>
            </a:r>
          </a:p>
          <a:p>
            <a:pPr lvl="1"/>
            <a:r>
              <a:rPr lang="en-US" sz="2400" dirty="0"/>
              <a:t>.11	  			</a:t>
            </a:r>
          </a:p>
          <a:p>
            <a:pPr lvl="1"/>
            <a:r>
              <a:rPr lang="en-US" sz="2400" dirty="0"/>
              <a:t>.15	  		</a:t>
            </a:r>
          </a:p>
          <a:p>
            <a:pPr lvl="1"/>
            <a:r>
              <a:rPr lang="en-US" sz="2400" dirty="0"/>
              <a:t>.18	  		  </a:t>
            </a:r>
          </a:p>
          <a:p>
            <a:pPr lvl="1"/>
            <a:r>
              <a:rPr lang="en-US" sz="2400" dirty="0"/>
              <a:t>.19	  		  </a:t>
            </a:r>
          </a:p>
          <a:p>
            <a:r>
              <a:rPr lang="en-US" sz="2400" dirty="0"/>
              <a:t>Totals: 			</a:t>
            </a:r>
          </a:p>
          <a:p>
            <a:pPr marL="1828800" lvl="4" indent="0">
              <a:buNone/>
            </a:pPr>
            <a:r>
              <a:rPr lang="en-US" sz="2400" dirty="0"/>
              <a:t>		</a:t>
            </a:r>
          </a:p>
        </p:txBody>
      </p:sp>
      <p:sp>
        <p:nvSpPr>
          <p:cNvPr id="5" name="Content Placeholder 4">
            <a:extLst>
              <a:ext uri="{FF2B5EF4-FFF2-40B4-BE49-F238E27FC236}">
                <a16:creationId xmlns:a16="http://schemas.microsoft.com/office/drawing/2014/main" id="{B058D0BD-3020-A105-8792-3DC748D3AA4A}"/>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988748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2500" dirty="0"/>
              <a:t>4.02 – 1. Venue Polls (continued)</a:t>
            </a:r>
            <a:br>
              <a:rPr lang="en-US" sz="2500" dirty="0"/>
            </a:br>
            <a:r>
              <a:rPr lang="en-US" sz="2400" dirty="0"/>
              <a:t>(Melia Castilla, Madrid– 2025 July)</a:t>
            </a:r>
            <a:endParaRPr lang="en-US" sz="2500" dirty="0"/>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sz="half" idx="1"/>
          </p:nvPr>
        </p:nvSpPr>
        <p:spPr>
          <a:xfrm>
            <a:off x="334433" y="1341437"/>
            <a:ext cx="5384800" cy="5111749"/>
          </a:xfrm>
        </p:spPr>
        <p:txBody>
          <a:bodyPr wrap="square" anchor="t">
            <a:normAutofit/>
          </a:bodyPr>
          <a:lstStyle/>
          <a:p>
            <a:pPr>
              <a:lnSpc>
                <a:spcPct val="90000"/>
              </a:lnSpc>
            </a:pPr>
            <a:r>
              <a:rPr lang="en-US" sz="1800" dirty="0"/>
              <a:t>2. Did you go to the social? (Georgia Aquarium)</a:t>
            </a:r>
          </a:p>
          <a:p>
            <a:pPr marL="914400" lvl="2" indent="0">
              <a:lnSpc>
                <a:spcPct val="90000"/>
              </a:lnSpc>
              <a:buNone/>
            </a:pPr>
            <a:r>
              <a:rPr lang="en-US" sz="1800" dirty="0"/>
              <a:t>	Yes		No</a:t>
            </a:r>
          </a:p>
          <a:p>
            <a:pPr lvl="1">
              <a:lnSpc>
                <a:spcPct val="90000"/>
              </a:lnSpc>
            </a:pPr>
            <a:r>
              <a:rPr lang="en-US" sz="1800" dirty="0"/>
              <a:t>.1				</a:t>
            </a:r>
          </a:p>
          <a:p>
            <a:pPr lvl="1">
              <a:lnSpc>
                <a:spcPct val="90000"/>
              </a:lnSpc>
            </a:pPr>
            <a:r>
              <a:rPr lang="en-US" sz="1800" dirty="0"/>
              <a:t>.3			  </a:t>
            </a:r>
          </a:p>
          <a:p>
            <a:pPr lvl="1">
              <a:lnSpc>
                <a:spcPct val="90000"/>
              </a:lnSpc>
            </a:pPr>
            <a:r>
              <a:rPr lang="en-US" sz="1800" dirty="0"/>
              <a:t>.11			   	</a:t>
            </a:r>
          </a:p>
          <a:p>
            <a:pPr lvl="1">
              <a:lnSpc>
                <a:spcPct val="90000"/>
              </a:lnSpc>
            </a:pPr>
            <a:r>
              <a:rPr lang="en-US" sz="1800" dirty="0"/>
              <a:t>.15			  	</a:t>
            </a:r>
          </a:p>
          <a:p>
            <a:pPr lvl="1">
              <a:lnSpc>
                <a:spcPct val="90000"/>
              </a:lnSpc>
            </a:pPr>
            <a:r>
              <a:rPr lang="en-US" sz="1800" dirty="0"/>
              <a:t>.18			  </a:t>
            </a:r>
          </a:p>
          <a:p>
            <a:pPr lvl="1">
              <a:lnSpc>
                <a:spcPct val="90000"/>
              </a:lnSpc>
            </a:pPr>
            <a:r>
              <a:rPr lang="en-US" sz="1800" dirty="0"/>
              <a:t>.19			  </a:t>
            </a:r>
          </a:p>
          <a:p>
            <a:pPr>
              <a:lnSpc>
                <a:spcPct val="90000"/>
              </a:lnSpc>
              <a:buFont typeface="Wingdings" panose="05000000000000000000" pitchFamily="2" charset="2"/>
              <a:buChar char="§"/>
            </a:pPr>
            <a:r>
              <a:rPr lang="en-US" sz="1800" dirty="0"/>
              <a:t>3. If you attended the Social, did you like the social?</a:t>
            </a:r>
          </a:p>
          <a:p>
            <a:pPr marL="1828800" lvl="4" indent="0">
              <a:lnSpc>
                <a:spcPct val="90000"/>
              </a:lnSpc>
              <a:buNone/>
            </a:pPr>
            <a:r>
              <a:rPr lang="en-US" sz="1800" dirty="0"/>
              <a:t>Yes		No</a:t>
            </a:r>
          </a:p>
          <a:p>
            <a:pPr lvl="1">
              <a:lnSpc>
                <a:spcPct val="90000"/>
              </a:lnSpc>
              <a:buFont typeface="Wingdings" panose="05000000000000000000" pitchFamily="2" charset="2"/>
              <a:buChar char="§"/>
            </a:pPr>
            <a:r>
              <a:rPr lang="en-US" sz="1800" dirty="0"/>
              <a:t>.1			  </a:t>
            </a:r>
          </a:p>
          <a:p>
            <a:pPr lvl="1">
              <a:lnSpc>
                <a:spcPct val="90000"/>
              </a:lnSpc>
              <a:buFont typeface="Wingdings" panose="05000000000000000000" pitchFamily="2" charset="2"/>
              <a:buChar char="§"/>
            </a:pPr>
            <a:r>
              <a:rPr lang="en-US" sz="1800" dirty="0"/>
              <a:t>.3			  </a:t>
            </a:r>
          </a:p>
          <a:p>
            <a:pPr lvl="1">
              <a:lnSpc>
                <a:spcPct val="90000"/>
              </a:lnSpc>
              <a:buFont typeface="Wingdings" panose="05000000000000000000" pitchFamily="2" charset="2"/>
              <a:buChar char="§"/>
            </a:pPr>
            <a:r>
              <a:rPr lang="en-US" sz="1800" dirty="0"/>
              <a:t>.11			  </a:t>
            </a:r>
          </a:p>
          <a:p>
            <a:pPr lvl="1">
              <a:lnSpc>
                <a:spcPct val="90000"/>
              </a:lnSpc>
              <a:buFont typeface="Wingdings" panose="05000000000000000000" pitchFamily="2" charset="2"/>
              <a:buChar char="§"/>
            </a:pPr>
            <a:r>
              <a:rPr lang="en-US" sz="1800" dirty="0"/>
              <a:t>.15			</a:t>
            </a:r>
          </a:p>
          <a:p>
            <a:pPr lvl="1">
              <a:lnSpc>
                <a:spcPct val="90000"/>
              </a:lnSpc>
              <a:buFont typeface="Wingdings" panose="05000000000000000000" pitchFamily="2" charset="2"/>
              <a:buChar char="§"/>
            </a:pPr>
            <a:r>
              <a:rPr lang="en-US" sz="1800" dirty="0"/>
              <a:t>.18			  </a:t>
            </a:r>
          </a:p>
          <a:p>
            <a:pPr lvl="1">
              <a:lnSpc>
                <a:spcPct val="90000"/>
              </a:lnSpc>
              <a:buFont typeface="Wingdings" panose="05000000000000000000" pitchFamily="2" charset="2"/>
              <a:buChar char="§"/>
            </a:pPr>
            <a:r>
              <a:rPr lang="en-US" sz="1800" dirty="0"/>
              <a:t>.19			  </a:t>
            </a:r>
          </a:p>
          <a:p>
            <a:pPr lvl="1">
              <a:lnSpc>
                <a:spcPct val="90000"/>
              </a:lnSpc>
              <a:buFont typeface="Wingdings" panose="05000000000000000000" pitchFamily="2" charset="2"/>
              <a:buChar char="§"/>
            </a:pPr>
            <a:endParaRPr lang="en-US" sz="1800" dirty="0"/>
          </a:p>
          <a:p>
            <a:pPr>
              <a:lnSpc>
                <a:spcPct val="90000"/>
              </a:lnSpc>
            </a:pPr>
            <a:endParaRPr lang="en-US" sz="1800" dirty="0"/>
          </a:p>
        </p:txBody>
      </p:sp>
      <p:sp>
        <p:nvSpPr>
          <p:cNvPr id="4" name="Content Placeholder 3">
            <a:extLst>
              <a:ext uri="{FF2B5EF4-FFF2-40B4-BE49-F238E27FC236}">
                <a16:creationId xmlns:a16="http://schemas.microsoft.com/office/drawing/2014/main" id="{863CD567-5D93-B666-EF60-430407EF92E9}"/>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433606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763001" y="6019799"/>
            <a:ext cx="26670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269614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8.033 -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v39 6/17/2023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strike="sngStrike" dirty="0">
                <a:highlight>
                  <a:srgbClr val="FFFF00"/>
                </a:highlight>
              </a:rPr>
              <a:t>Tuesday 5 August 2025 </a:t>
            </a:r>
            <a:r>
              <a:rPr lang="en-US" sz="2400" dirty="0">
                <a:highlight>
                  <a:srgbClr val="FFFF00"/>
                </a:highlight>
              </a:rPr>
              <a:t>– Next week Canceled</a:t>
            </a:r>
          </a:p>
          <a:p>
            <a:r>
              <a:rPr lang="en-US" sz="2400" dirty="0"/>
              <a:t>Tuesday 2 Sept 2025, 19:00-21:00 UTC</a:t>
            </a:r>
          </a:p>
          <a:p>
            <a:r>
              <a:rPr lang="en-US" sz="2400" dirty="0"/>
              <a:t>Tuesday 7 Oct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pPr marL="0" indent="0">
              <a:buNone/>
            </a:pPr>
            <a:r>
              <a:rPr lang="en-US" sz="2400" dirty="0"/>
              <a:t>Calls after November Plenary to be Scheduled during 2025 November IEEE 802 LMSC Closing Plenary meeting.</a:t>
            </a:r>
            <a:br>
              <a:rPr lang="en-US" sz="2400" dirty="0"/>
            </a:b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 – 2025 Version:</a:t>
            </a:r>
          </a:p>
          <a:p>
            <a:pPr lvl="1"/>
            <a:r>
              <a:rPr lang="en-US" sz="2000" kern="0" dirty="0">
                <a:solidFill>
                  <a:schemeClr val="accent2"/>
                </a:solidFill>
                <a:hlinkClick r:id="rId3"/>
              </a:rPr>
              <a:t>https://mentor.ieee.org/802-ec/dcn/25/ec-25-0130-00-LMSC-802-tutorial-request-form-2025.docx</a:t>
            </a:r>
            <a:r>
              <a:rPr lang="en-US" sz="2000" kern="0" dirty="0">
                <a:solidFill>
                  <a:schemeClr val="accent2"/>
                </a:solidFill>
              </a:rPr>
              <a:t> </a:t>
            </a:r>
          </a:p>
          <a:p>
            <a:pPr lvl="1"/>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26 September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588969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IEEE 802 LMSC Monday Opening Meeting:</a:t>
            </a:r>
          </a:p>
          <a:p>
            <a:pPr marL="400050" lvl="1" indent="0">
              <a:buNone/>
            </a:pPr>
            <a:r>
              <a:rPr lang="en-US" sz="2000" dirty="0"/>
              <a:t>6.02: Current / Future Venues</a:t>
            </a:r>
          </a:p>
          <a:p>
            <a:pPr marL="400050" lvl="1" indent="0">
              <a:buNone/>
            </a:pPr>
            <a:r>
              <a:rPr lang="en-US" sz="2000" dirty="0"/>
              <a:t> 	Know –</a:t>
            </a:r>
          </a:p>
          <a:p>
            <a:pPr marL="1257300" lvl="2" indent="-457200">
              <a:buFontTx/>
              <a:buAutoNum type="arabicPeriod"/>
            </a:pPr>
            <a:r>
              <a:rPr lang="en-US" sz="2000" dirty="0"/>
              <a:t>Things to Know</a:t>
            </a:r>
          </a:p>
          <a:p>
            <a:pPr marL="1257300" lvl="2" indent="-457200">
              <a:buFontTx/>
              <a:buAutoNum type="arabicPeriod"/>
            </a:pPr>
            <a:r>
              <a:rPr lang="en-US" sz="2000" dirty="0"/>
              <a:t>Request for 802 WGs – Venue Straw Poll</a:t>
            </a:r>
          </a:p>
          <a:p>
            <a:pPr marL="1257300" lvl="2" indent="-457200">
              <a:buFontTx/>
              <a:buAutoNum type="arabicPeriod"/>
            </a:pPr>
            <a:r>
              <a:rPr lang="en-US" sz="2000" dirty="0"/>
              <a:t>Registration Status – 2025 March 802 Plenary</a:t>
            </a:r>
          </a:p>
          <a:p>
            <a:pPr marL="1257300" lvl="2" indent="-457200">
              <a:buFontTx/>
              <a:buAutoNum type="arabicPeriod"/>
            </a:pPr>
            <a:r>
              <a:rPr lang="en-US" sz="2000" dirty="0"/>
              <a:t>802 Venue Contract Status update</a:t>
            </a:r>
          </a:p>
          <a:p>
            <a:pPr marL="1257300" lvl="2" indent="-457200">
              <a:buFontTx/>
              <a:buAutoNum type="arabicPeriod"/>
            </a:pPr>
            <a:r>
              <a:rPr lang="en-US" sz="2000" dirty="0"/>
              <a:t>Notes for Madrid</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r>
              <a:rPr lang="en-US" dirty="0"/>
              <a:t>1. Things to Know - Madrid</a:t>
            </a:r>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 - Madrid:</a:t>
            </a:r>
          </a:p>
          <a:p>
            <a:pPr lvl="1"/>
            <a:r>
              <a:rPr lang="en-US" dirty="0">
                <a:hlinkClick r:id="rId2"/>
              </a:rPr>
              <a:t>https://mentor.ieee.org/802-ec/dcn/25/ec-25-0133-03-LMSC-mad-802-0725-things-to-know-madrid.pptx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5B60-07B7-9DB2-7567-F41C9F75A8AE}"/>
              </a:ext>
            </a:extLst>
          </p:cNvPr>
          <p:cNvSpPr>
            <a:spLocks noGrp="1"/>
          </p:cNvSpPr>
          <p:nvPr>
            <p:ph type="title"/>
          </p:nvPr>
        </p:nvSpPr>
        <p:spPr/>
        <p:txBody>
          <a:bodyPr/>
          <a:lstStyle/>
          <a:p>
            <a:r>
              <a:rPr lang="en-US" dirty="0">
                <a:effectLst/>
                <a:latin typeface="tahoma" panose="020B0604030504040204" pitchFamily="34" charset="0"/>
              </a:rPr>
              <a:t>2. Request for 802 WG Item for Closing Plenaries:</a:t>
            </a:r>
            <a:endParaRPr lang="en-US" dirty="0"/>
          </a:p>
        </p:txBody>
      </p:sp>
      <p:sp>
        <p:nvSpPr>
          <p:cNvPr id="3" name="Content Placeholder 2">
            <a:extLst>
              <a:ext uri="{FF2B5EF4-FFF2-40B4-BE49-F238E27FC236}">
                <a16:creationId xmlns:a16="http://schemas.microsoft.com/office/drawing/2014/main" id="{701B0DD0-1E98-52BF-F535-F400E1D75383}"/>
              </a:ext>
            </a:extLst>
          </p:cNvPr>
          <p:cNvSpPr>
            <a:spLocks noGrp="1"/>
          </p:cNvSpPr>
          <p:nvPr>
            <p:ph idx="1"/>
          </p:nvPr>
        </p:nvSpPr>
        <p:spPr>
          <a:xfrm>
            <a:off x="914399" y="1447800"/>
            <a:ext cx="10392833" cy="4419600"/>
          </a:xfrm>
        </p:spPr>
        <p:txBody>
          <a:bodyPr/>
          <a:lstStyle/>
          <a:p>
            <a:pPr marL="347472" algn="l" rtl="0" fontAlgn="base">
              <a:spcBef>
                <a:spcPts val="600"/>
              </a:spcBef>
              <a:spcAft>
                <a:spcPts val="0"/>
              </a:spcAft>
            </a:pPr>
            <a:r>
              <a:rPr lang="en-US" sz="2400" b="1" dirty="0">
                <a:solidFill>
                  <a:srgbClr val="000000"/>
                </a:solidFill>
                <a:effectLst/>
              </a:rPr>
              <a:t>Request to WG Chairs, </a:t>
            </a:r>
          </a:p>
          <a:p>
            <a:pPr marL="347472" algn="l" rtl="0" fontAlgn="base">
              <a:spcBef>
                <a:spcPts val="600"/>
              </a:spcBef>
              <a:spcAft>
                <a:spcPts val="0"/>
              </a:spcAft>
            </a:pPr>
            <a:r>
              <a:rPr lang="en-US" sz="2400" b="1" dirty="0">
                <a:solidFill>
                  <a:srgbClr val="000000"/>
                </a:solidFill>
                <a:effectLst/>
              </a:rPr>
              <a:t>Please Conduct the following Straw Poll in your Closing Plenaries:</a:t>
            </a:r>
          </a:p>
          <a:p>
            <a:pPr marL="747522" lvl="1">
              <a:spcBef>
                <a:spcPts val="600"/>
              </a:spcBef>
              <a:spcAft>
                <a:spcPts val="0"/>
              </a:spcAft>
            </a:pPr>
            <a:r>
              <a:rPr lang="en-US" sz="2000" b="1" dirty="0">
                <a:solidFill>
                  <a:srgbClr val="000000"/>
                </a:solidFill>
                <a:effectLst/>
              </a:rPr>
              <a:t>1. How many people would like to come back to this venue? </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2. Did you go to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3. If you attended the Social, did you like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endParaRPr lang="en-US" sz="2400" dirty="0"/>
          </a:p>
        </p:txBody>
      </p:sp>
    </p:spTree>
    <p:extLst>
      <p:ext uri="{BB962C8B-B14F-4D97-AF65-F5344CB8AC3E}">
        <p14:creationId xmlns:p14="http://schemas.microsoft.com/office/powerpoint/2010/main" val="338080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3100" dirty="0"/>
              <a:t>2025 July IEEE 802 Mixed-mode Plenary - Madrid</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sz="half" idx="1"/>
          </p:nvPr>
        </p:nvSpPr>
        <p:spPr>
          <a:xfrm>
            <a:off x="334433" y="1341439"/>
            <a:ext cx="4770967" cy="2316161"/>
          </a:xfrm>
        </p:spPr>
        <p:txBody>
          <a:bodyPr wrap="square" anchor="t">
            <a:normAutofit/>
          </a:bodyPr>
          <a:lstStyle/>
          <a:p>
            <a:pPr>
              <a:lnSpc>
                <a:spcPct val="90000"/>
              </a:lnSpc>
            </a:pPr>
            <a:r>
              <a:rPr lang="en-US" sz="2000" dirty="0"/>
              <a:t>Registration opened April 8, 2025:</a:t>
            </a:r>
          </a:p>
          <a:p>
            <a:pPr lvl="1">
              <a:lnSpc>
                <a:spcPct val="90000"/>
              </a:lnSpc>
            </a:pPr>
            <a:r>
              <a:rPr lang="en-US" sz="2000" dirty="0"/>
              <a:t>1036 registered – 585 in person and 438 remote  (6 Students)</a:t>
            </a:r>
          </a:p>
          <a:p>
            <a:pPr marL="457200" lvl="1" indent="0">
              <a:lnSpc>
                <a:spcPct val="90000"/>
              </a:lnSpc>
              <a:buNone/>
            </a:pPr>
            <a:endParaRPr lang="en-US" sz="2000" dirty="0"/>
          </a:p>
          <a:p>
            <a:pPr lvl="1">
              <a:lnSpc>
                <a:spcPct val="90000"/>
              </a:lnSpc>
            </a:pPr>
            <a:r>
              <a:rPr lang="en-US" sz="2000" b="1" dirty="0"/>
              <a:t>Hotel Pickup </a:t>
            </a:r>
            <a:r>
              <a:rPr lang="en-US" sz="2000" dirty="0"/>
              <a:t>–97% of block reserved (2514/2585 as of July 25, 2025)</a:t>
            </a:r>
          </a:p>
          <a:p>
            <a:pPr lvl="1">
              <a:lnSpc>
                <a:spcPct val="90000"/>
              </a:lnSpc>
            </a:pPr>
            <a:endParaRPr lang="en-US" sz="2000" dirty="0"/>
          </a:p>
          <a:p>
            <a:pPr lvl="1">
              <a:lnSpc>
                <a:spcPct val="90000"/>
              </a:lnSpc>
            </a:pPr>
            <a:endParaRPr lang="en-US" sz="2000" dirty="0"/>
          </a:p>
          <a:p>
            <a:pPr>
              <a:lnSpc>
                <a:spcPct val="90000"/>
              </a:lnSpc>
            </a:pPr>
            <a:endParaRPr lang="en-US" sz="2000" dirty="0"/>
          </a:p>
        </p:txBody>
      </p:sp>
      <p:pic>
        <p:nvPicPr>
          <p:cNvPr id="6" name="Picture 5">
            <a:extLst>
              <a:ext uri="{FF2B5EF4-FFF2-40B4-BE49-F238E27FC236}">
                <a16:creationId xmlns:a16="http://schemas.microsoft.com/office/drawing/2014/main" id="{D1F4CB64-8D38-EB52-111E-9260281CFD25}"/>
              </a:ext>
            </a:extLst>
          </p:cNvPr>
          <p:cNvPicPr>
            <a:picLocks noChangeAspect="1"/>
          </p:cNvPicPr>
          <p:nvPr/>
        </p:nvPicPr>
        <p:blipFill>
          <a:blip r:embed="rId2"/>
          <a:stretch>
            <a:fillRect/>
          </a:stretch>
        </p:blipFill>
        <p:spPr>
          <a:xfrm>
            <a:off x="4948790" y="1303338"/>
            <a:ext cx="6908777" cy="3649661"/>
          </a:xfrm>
          <a:prstGeom prst="rect">
            <a:avLst/>
          </a:prstGeom>
        </p:spPr>
      </p:pic>
    </p:spTree>
    <p:extLst>
      <p:ext uri="{BB962C8B-B14F-4D97-AF65-F5344CB8AC3E}">
        <p14:creationId xmlns:p14="http://schemas.microsoft.com/office/powerpoint/2010/main" val="2294323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610600" y="5390147"/>
            <a:ext cx="20574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18646</TotalTime>
  <Words>3341</Words>
  <Application>Microsoft Office PowerPoint</Application>
  <PresentationFormat>Widescreen</PresentationFormat>
  <Paragraphs>365</Paragraphs>
  <Slides>28</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tahoma</vt:lpstr>
      <vt:lpstr>Times New Roman</vt:lpstr>
      <vt:lpstr>Wingdings</vt:lpstr>
      <vt:lpstr>Title slide</vt:lpstr>
      <vt:lpstr>Executive Secretary Report for 2025 July 802 Plenary - Madrid</vt:lpstr>
      <vt:lpstr>Event Conduct and Safety Statement </vt:lpstr>
      <vt:lpstr>Event Conduct and Safety Statement</vt:lpstr>
      <vt:lpstr>Executive Secretary Agenda Items</vt:lpstr>
      <vt:lpstr>1. Things to Know - Madrid</vt:lpstr>
      <vt:lpstr>2. Request for 802 WG Item for Closing Plenaries:</vt:lpstr>
      <vt:lpstr>2025 July IEEE 802 Mixed-mode Plenary - Madrid</vt:lpstr>
      <vt:lpstr>IEEE 802 Mixed-mode Plenary Attendance</vt:lpstr>
      <vt:lpstr>Future 802 Plenary Venue Contract Status</vt:lpstr>
      <vt:lpstr>Notes for Madrid </vt:lpstr>
      <vt:lpstr>Agenda for Future AdHoc on Thursday</vt:lpstr>
      <vt:lpstr>IEEE 802 LMSC Future AdHoc Venues: Futures</vt:lpstr>
      <vt:lpstr>Future Venue AdHocs  --</vt:lpstr>
      <vt:lpstr>Future Venue AdHoc – Resource review/planning  – Thurs 7:30 am</vt:lpstr>
      <vt:lpstr>Future Venues AdHoc – Future Venues– Thurs 8:30 am</vt:lpstr>
      <vt:lpstr>Future 802 Plenary Venue Contract Status</vt:lpstr>
      <vt:lpstr>Executive Secretary Agenda Items</vt:lpstr>
      <vt:lpstr>4.02 – 1. Straw Poll: Return to This Venue:  (Melia Castilla, Madrid– 2025 July)</vt:lpstr>
      <vt:lpstr>4.02 – 1. Venue Polls (continued) (Melia Castilla, Madrid– 2025 July)</vt:lpstr>
      <vt:lpstr>Future 802 Plenary Venue Contract Status</vt:lpstr>
      <vt:lpstr>8.033 - Call for Interest – 802 Executive Secretary –  Venue Preparation, Selection, and Contracting </vt:lpstr>
      <vt:lpstr>8.033 Executive Secretary Report</vt:lpstr>
      <vt:lpstr>IEEE 802 LMSC Chair's Guidelines and Standards Committee Policy Decisions, v39 6/17/2023</vt:lpstr>
      <vt:lpstr>8.04 Monthly IEEE 802 LMSC Telecons</vt:lpstr>
      <vt:lpstr>8.05 Call for Tutorials for November 2025</vt:lpstr>
      <vt:lpstr>Approved 2025 Session Registration Fees</vt:lpstr>
      <vt:lpstr>2024 November 802 LMSC Closing Plenary:  Motion to Host ITU-T SG15 2026 July</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July -Madrid</dc:title>
  <dc:subject/>
  <dc:creator>Jon Rosdahl</dc:creator>
  <cp:keywords>IEEE 802 LMSC Plenary</cp:keywords>
  <dc:description>Jon Rosdahl, Qualcomm</dc:description>
  <cp:lastModifiedBy>Jon Rosdahl</cp:lastModifiedBy>
  <cp:revision>13</cp:revision>
  <dcterms:created xsi:type="dcterms:W3CDTF">2024-07-13T20:54:22Z</dcterms:created>
  <dcterms:modified xsi:type="dcterms:W3CDTF">2025-07-28T07:38:03Z</dcterms:modified>
  <cp:category>July 2025</cp:category>
</cp:coreProperties>
</file>