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9"/>
  </p:notesMasterIdLst>
  <p:handoutMasterIdLst>
    <p:handoutMasterId r:id="rId10"/>
  </p:handoutMasterIdLst>
  <p:sldIdLst>
    <p:sldId id="624" r:id="rId2"/>
    <p:sldId id="619" r:id="rId3"/>
    <p:sldId id="621" r:id="rId4"/>
    <p:sldId id="627" r:id="rId5"/>
    <p:sldId id="626" r:id="rId6"/>
    <p:sldId id="625" r:id="rId7"/>
    <p:sldId id="507"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7404" autoAdjust="0"/>
  </p:normalViewPr>
  <p:slideViewPr>
    <p:cSldViewPr>
      <p:cViewPr varScale="1">
        <p:scale>
          <a:sx n="75" d="100"/>
          <a:sy n="75" d="100"/>
        </p:scale>
        <p:origin x="1349" y="53"/>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November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November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November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November 2024</a:t>
            </a:r>
          </a:p>
        </p:txBody>
      </p:sp>
    </p:spTree>
    <p:extLst>
      <p:ext uri="{BB962C8B-B14F-4D97-AF65-F5344CB8AC3E}">
        <p14:creationId xmlns:p14="http://schemas.microsoft.com/office/powerpoint/2010/main" val="203600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dirty="0">
                <a:latin typeface="Times New Roman" pitchFamily="18" charset="0"/>
              </a:rPr>
              <a:t>Historical Attendance: </a:t>
            </a:r>
          </a:p>
          <a:p>
            <a:pPr defTabSz="933450"/>
            <a:r>
              <a:rPr lang="en-US" sz="1200" dirty="0">
                <a:latin typeface="Times New Roman" pitchFamily="18" charset="0"/>
              </a:rPr>
              <a:t>      Number attending the meeting (Local/Remote) [Virtual/Mixed/Person]</a:t>
            </a:r>
          </a:p>
          <a:p>
            <a:pPr defTabSz="933450"/>
            <a:endParaRPr lang="en-US" sz="1200" dirty="0">
              <a:latin typeface="Times New Roman" pitchFamily="18" charset="0"/>
            </a:endParaRPr>
          </a:p>
          <a:p>
            <a:pPr defTabSz="933450"/>
            <a:br>
              <a:rPr lang="en-US" sz="1200" dirty="0">
                <a:latin typeface="Times New Roman" pitchFamily="18" charset="0"/>
              </a:rPr>
            </a:br>
            <a:endParaRPr lang="en-US" sz="1200"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July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July 2025</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July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July 2025</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July 2025</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2025</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July 2025</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5/ec-25-0135-00-WCSG-2025-07-27-wireless-chairs-sc-meeting-agenda.docx" TargetMode="External"/><Relationship Id="rId2" Type="http://schemas.openxmlformats.org/officeDocument/2006/relationships/hyperlink" Target="https://mentor.ieee.org/802-ec/dcn/25/ec-25-0084-00-WCSG-minutes-march-9-2025.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25/ec-25-0002-00-WCSG-wireless-venue-manager-report-2025.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5/ec-25-0001-00-WCSG-wireless-treasurer-report-2025.ppt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5/ec-25-0001-05-WCSG-wireless-treasurer-report-2025.ppt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2025 July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2025-07-01</a:t>
            </a:r>
          </a:p>
        </p:txBody>
      </p:sp>
      <p:sp>
        <p:nvSpPr>
          <p:cNvPr id="6" name="Date Placeholder 3"/>
          <p:cNvSpPr>
            <a:spLocks noGrp="1"/>
          </p:cNvSpPr>
          <p:nvPr>
            <p:ph type="dt" idx="10"/>
          </p:nvPr>
        </p:nvSpPr>
        <p:spPr/>
        <p:txBody>
          <a:bodyPr/>
          <a:lstStyle/>
          <a:p>
            <a:r>
              <a:rPr lang="en-US"/>
              <a:t>July 2025</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fontScale="92500" lnSpcReduction="1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July 2025 Wireless Chairs Standing Committee Report. </a:t>
            </a:r>
          </a:p>
          <a:p>
            <a:pPr marL="0" indent="0" defTabSz="1371600" eaLnBrk="0" fontAlgn="base" hangingPunct="0">
              <a:lnSpc>
                <a:spcPct val="110000"/>
              </a:lnSpc>
              <a:spcBef>
                <a:spcPts val="0"/>
              </a:spcBef>
              <a:buNone/>
              <a:tabLst>
                <a:tab pos="2228850" algn="l"/>
                <a:tab pos="6862763" algn="l"/>
              </a:tabLst>
            </a:pPr>
            <a:endParaRPr lang="en-US" sz="2400" dirty="0">
              <a:cs typeface="Times New Roman" panose="02020603050405020304" pitchFamily="18" charset="0"/>
            </a:endParaRPr>
          </a:p>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Material for the annual LMSC Subgroup review is also included.</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March 2025</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March 2025,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March 9, 2025</a:t>
            </a:r>
            <a:r>
              <a:rPr lang="en-US" sz="8000" dirty="0"/>
              <a:t>– Minutes: </a:t>
            </a:r>
            <a:r>
              <a:rPr lang="en-US" sz="8000" dirty="0">
                <a:hlinkClick r:id="rId2"/>
              </a:rPr>
              <a:t>https://mentor.ieee.org/802-ec/dcn/25/ec-25-0084-00-WCSG-minutes-march-9-2025.docx</a:t>
            </a:r>
            <a:r>
              <a:rPr lang="en-US" sz="8000" dirty="0"/>
              <a:t> </a:t>
            </a:r>
          </a:p>
          <a:p>
            <a:pPr lvl="1" defTabSz="1371600">
              <a:lnSpc>
                <a:spcPct val="120000"/>
              </a:lnSpc>
              <a:tabLst>
                <a:tab pos="2228850" algn="l"/>
                <a:tab pos="6862763" algn="l"/>
              </a:tabLst>
            </a:pPr>
            <a:r>
              <a:rPr lang="en-US" sz="8000" b="1" dirty="0"/>
              <a:t>May 11, 2025 </a:t>
            </a:r>
            <a:r>
              <a:rPr lang="en-US" sz="8000" dirty="0"/>
              <a:t>– Minutes: https://mentor.ieee.org/802-ec/dcn/25/ec-25-0104-01-WCSG-minutes-may-11-2025.docx  </a:t>
            </a:r>
          </a:p>
          <a:p>
            <a:pPr lvl="1" defTabSz="1371600">
              <a:lnSpc>
                <a:spcPct val="120000"/>
              </a:lnSpc>
              <a:tabLst>
                <a:tab pos="2228850" algn="l"/>
                <a:tab pos="6862763" algn="l"/>
              </a:tabLst>
            </a:pPr>
            <a:r>
              <a:rPr lang="en-US" sz="8000" b="1" dirty="0"/>
              <a:t>July 27, 2025 </a:t>
            </a:r>
            <a:r>
              <a:rPr lang="en-US" sz="8000" dirty="0"/>
              <a:t>–Agenda in </a:t>
            </a:r>
            <a:r>
              <a:rPr lang="en-US" sz="8000" dirty="0">
                <a:hlinkClick r:id="rId3"/>
              </a:rPr>
              <a:t>https://mentor.ieee.org/802-ec/dcn/25/ec-25-0135-00-WCSG-2025-07-27-wireless-chairs-sc-meeting-agenda.docx</a:t>
            </a:r>
            <a:r>
              <a:rPr lang="en-US" sz="8000" dirty="0"/>
              <a:t> , Minutes to be posted. </a:t>
            </a:r>
          </a:p>
          <a:p>
            <a:pPr lvl="1" defTabSz="1371600">
              <a:lnSpc>
                <a:spcPct val="120000"/>
              </a:lnSpc>
              <a:tabLst>
                <a:tab pos="2228850" algn="l"/>
                <a:tab pos="6862763" algn="l"/>
              </a:tabLst>
            </a:pPr>
            <a:endParaRPr lang="en-US" sz="8000" dirty="0"/>
          </a:p>
          <a:p>
            <a:pPr lvl="1" defTabSz="1371600">
              <a:lnSpc>
                <a:spcPct val="120000"/>
              </a:lnSpc>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775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May 2025 Wireless Interim mixed-mode session: May 11-16, 2025 in Warsaw Poland</a:t>
            </a:r>
          </a:p>
          <a:p>
            <a:pPr defTabSz="1371600">
              <a:lnSpc>
                <a:spcPct val="120000"/>
              </a:lnSpc>
              <a:tabLst>
                <a:tab pos="2228850" algn="l"/>
                <a:tab pos="6862763" algn="l"/>
              </a:tabLst>
            </a:pPr>
            <a:r>
              <a:rPr lang="en-US" sz="2900" dirty="0"/>
              <a:t>Approved meeting fees and completed venue planning through May 2028,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https://mentor.ieee.org/802-ec/dcn/25/ec-25-0002-00-WCSG-wireless-venue-manager-report-2025.pptx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https://mentor.ieee.org/802-ec/dcn/25/ec-25-0001-00-WCSG-wireless-treasurer-report-2025.pptx</a:t>
            </a:r>
            <a:r>
              <a:rPr lang="en-US" sz="2900" dirty="0"/>
              <a:t> </a:t>
            </a:r>
          </a:p>
          <a:p>
            <a:pPr marL="171450" lvl="1" defTabSz="1371600">
              <a:lnSpc>
                <a:spcPct val="100000"/>
              </a:lnSpc>
              <a:spcBef>
                <a:spcPts val="750"/>
              </a:spcBef>
              <a:tabLst>
                <a:tab pos="2228850" algn="l"/>
                <a:tab pos="6862763" algn="l"/>
              </a:tabLst>
            </a:pPr>
            <a:r>
              <a:rPr lang="en-US" sz="3100" dirty="0"/>
              <a:t>2025 September 14-19 Wireless Interim planning (registration is open)</a:t>
            </a:r>
          </a:p>
          <a:p>
            <a:pPr marL="514350" lvl="2" defTabSz="1371600">
              <a:lnSpc>
                <a:spcPct val="100000"/>
              </a:lnSpc>
              <a:spcBef>
                <a:spcPts val="750"/>
              </a:spcBef>
              <a:tabLst>
                <a:tab pos="2228850" algn="l"/>
                <a:tab pos="6862763" algn="l"/>
              </a:tabLst>
            </a:pPr>
            <a:r>
              <a:rPr lang="en-US" sz="2800" dirty="0"/>
              <a:t>Venue: Hilton Waikoloa Village, Waikoloa, Hawaii</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dirty="0"/>
          </a:p>
        </p:txBody>
      </p:sp>
      <p:sp>
        <p:nvSpPr>
          <p:cNvPr id="2" name="Date Placeholder 1"/>
          <p:cNvSpPr>
            <a:spLocks noGrp="1"/>
          </p:cNvSpPr>
          <p:nvPr>
            <p:ph type="dt" sz="half" idx="10"/>
          </p:nvPr>
        </p:nvSpPr>
        <p:spPr/>
        <p:txBody>
          <a:bodyPr/>
          <a:lstStyle/>
          <a:p>
            <a:pPr>
              <a:defRPr/>
            </a:pPr>
            <a:r>
              <a:rPr lang="en-US"/>
              <a:t>July 2025</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686593" y="852136"/>
            <a:ext cx="7770813" cy="457199"/>
          </a:xfrm>
        </p:spPr>
        <p:txBody>
          <a:bodyPr vert="horz" wrap="square" lIns="51792" tIns="25897" rIns="51792" bIns="25897" numCol="1" rtlCol="0" anchor="ctr" anchorCtr="0" compatLnSpc="1">
            <a:prstTxWarp prst="textNoShape">
              <a:avLst/>
            </a:prstTxWarp>
            <a:noAutofit/>
          </a:bodyPr>
          <a:lstStyle/>
          <a:p>
            <a:pPr eaLnBrk="1" hangingPunct="1"/>
            <a:r>
              <a:rPr lang="en-US" sz="2400" b="1" dirty="0">
                <a:latin typeface="Arial Black" panose="020B0A04020102020204" pitchFamily="34" charset="0"/>
              </a:rPr>
              <a:t>2020 – 2025 Wireless Interim Meeting Historical Attendance</a:t>
            </a:r>
          </a:p>
        </p:txBody>
      </p:sp>
      <p:sp>
        <p:nvSpPr>
          <p:cNvPr id="8199" name="Rectangle 3"/>
          <p:cNvSpPr>
            <a:spLocks noGrp="1" noChangeArrowheads="1"/>
          </p:cNvSpPr>
          <p:nvPr>
            <p:ph sz="half" idx="1"/>
          </p:nvPr>
        </p:nvSpPr>
        <p:spPr>
          <a:xfrm>
            <a:off x="685801" y="1915632"/>
            <a:ext cx="3886200" cy="3780243"/>
          </a:xfrm>
        </p:spPr>
        <p:txBody>
          <a:bodyPr vert="horz" wrap="square" lIns="51792" tIns="25897" rIns="51792" bIns="25897" numCol="1" rtlCol="0" anchor="t" anchorCtr="0" compatLnSpc="1">
            <a:prstTxWarp prst="textNoShape">
              <a:avLst/>
            </a:prstTxWarp>
            <a:spAutoFit/>
          </a:bodyPr>
          <a:lstStyle/>
          <a:p>
            <a:pPr marL="0" indent="-108049" defTabSz="514350">
              <a:tabLst>
                <a:tab pos="4146947" algn="r"/>
              </a:tabLst>
            </a:pPr>
            <a:r>
              <a:rPr lang="en-US" sz="1500" b="1" dirty="0"/>
              <a:t>2020</a:t>
            </a:r>
          </a:p>
          <a:p>
            <a:pPr marL="255389" lvl="1" indent="-63401" defTabSz="514350">
              <a:tabLst>
                <a:tab pos="4146947" algn="r"/>
              </a:tabLst>
            </a:pPr>
            <a:r>
              <a:rPr lang="en-US" sz="1200" dirty="0"/>
              <a:t>335 –In-Person only - Irvine </a:t>
            </a:r>
          </a:p>
          <a:p>
            <a:pPr marL="255389" lvl="1" indent="-63401" defTabSz="514350">
              <a:tabLst>
                <a:tab pos="4146947" algn="r"/>
              </a:tabLst>
            </a:pPr>
            <a:r>
              <a:rPr lang="en-US" sz="1200" dirty="0"/>
              <a:t>000 – Canceled [</a:t>
            </a:r>
            <a:r>
              <a:rPr lang="en-US" sz="1200" strike="sngStrike" dirty="0"/>
              <a:t>Warsaw</a:t>
            </a:r>
            <a:r>
              <a:rPr lang="en-US" sz="1200" dirty="0"/>
              <a:t>] </a:t>
            </a:r>
            <a:endParaRPr lang="en-US" sz="1200" dirty="0">
              <a:solidFill>
                <a:srgbClr val="FF0000"/>
              </a:solidFill>
            </a:endParaRPr>
          </a:p>
          <a:p>
            <a:pPr marL="255389" lvl="1" indent="-63401" defTabSz="514350">
              <a:tabLst>
                <a:tab pos="4146947" algn="r"/>
              </a:tabLst>
            </a:pPr>
            <a:r>
              <a:rPr lang="en-US" sz="1200" dirty="0"/>
              <a:t>NR – Virtual [</a:t>
            </a:r>
            <a:r>
              <a:rPr lang="en-US" sz="1200" strike="sngStrike" dirty="0"/>
              <a:t>Atlanta</a:t>
            </a:r>
            <a:r>
              <a:rPr lang="en-US" sz="1200" dirty="0"/>
              <a:t>] </a:t>
            </a:r>
          </a:p>
          <a:p>
            <a:pPr marL="0" indent="-108049" defTabSz="514350">
              <a:tabLst>
                <a:tab pos="4146947" algn="r"/>
              </a:tabLst>
            </a:pPr>
            <a:r>
              <a:rPr lang="en-US" sz="1500" b="1" dirty="0"/>
              <a:t>2021</a:t>
            </a:r>
          </a:p>
          <a:p>
            <a:pPr marL="255389" lvl="1" indent="-63401" defTabSz="514350">
              <a:tabLst>
                <a:tab pos="4146947" algn="r"/>
              </a:tabLst>
            </a:pPr>
            <a:r>
              <a:rPr lang="en-US" sz="1200" dirty="0"/>
              <a:t> NR – Virtual [</a:t>
            </a:r>
            <a:r>
              <a:rPr lang="en-US" sz="1200" strike="sngStrike" dirty="0"/>
              <a:t>Irvine</a:t>
            </a:r>
            <a:r>
              <a:rPr lang="en-US" sz="1200" dirty="0"/>
              <a:t>] </a:t>
            </a:r>
          </a:p>
          <a:p>
            <a:pPr marL="255389" lvl="1" indent="-63401" defTabSz="514350">
              <a:tabLst>
                <a:tab pos="4146947" algn="r"/>
              </a:tabLst>
            </a:pPr>
            <a:r>
              <a:rPr lang="en-US" sz="1200" dirty="0"/>
              <a:t> NR – Virtual [</a:t>
            </a:r>
            <a:r>
              <a:rPr lang="en-US" sz="1200" strike="sngStrike" dirty="0"/>
              <a:t>Panama</a:t>
            </a:r>
            <a:r>
              <a:rPr lang="en-US" sz="1200" dirty="0"/>
              <a:t>] </a:t>
            </a:r>
          </a:p>
          <a:p>
            <a:pPr marL="255389" lvl="1" indent="-63401" defTabSz="514350">
              <a:tabLst>
                <a:tab pos="4146947" algn="r"/>
              </a:tabLst>
            </a:pPr>
            <a:r>
              <a:rPr lang="en-US" sz="1200" dirty="0"/>
              <a:t> 497 – Virtual [</a:t>
            </a:r>
            <a:r>
              <a:rPr lang="en-US" sz="1200" strike="sngStrike" dirty="0"/>
              <a:t>Waikoloa</a:t>
            </a:r>
            <a:r>
              <a:rPr lang="en-US" sz="1200" dirty="0"/>
              <a:t>] </a:t>
            </a:r>
          </a:p>
          <a:p>
            <a:pPr marL="0" indent="-108049" defTabSz="514350">
              <a:tabLst>
                <a:tab pos="4146947" algn="r"/>
              </a:tabLst>
            </a:pPr>
            <a:r>
              <a:rPr lang="en-US" sz="1500" b="1" dirty="0"/>
              <a:t>2022</a:t>
            </a:r>
          </a:p>
          <a:p>
            <a:pPr marL="255389" lvl="1" indent="-63401" defTabSz="514350">
              <a:tabLst>
                <a:tab pos="4146947" algn="r"/>
              </a:tabLst>
            </a:pPr>
            <a:r>
              <a:rPr lang="en-US" sz="1200" dirty="0"/>
              <a:t> 600 – Virtual [</a:t>
            </a:r>
            <a:r>
              <a:rPr lang="en-US" sz="1200" strike="sngStrike" dirty="0"/>
              <a:t>Panama</a:t>
            </a:r>
            <a:r>
              <a:rPr lang="en-US" sz="1200" dirty="0"/>
              <a:t>] 	</a:t>
            </a:r>
          </a:p>
          <a:p>
            <a:pPr marL="255389" lvl="1" indent="-63401" defTabSz="514350">
              <a:tabLst>
                <a:tab pos="4146947" algn="r"/>
              </a:tabLst>
            </a:pPr>
            <a:r>
              <a:rPr lang="en-US" sz="1200" dirty="0"/>
              <a:t> 527 – Virtual [</a:t>
            </a:r>
            <a:r>
              <a:rPr lang="en-US" sz="1200" strike="sngStrike" dirty="0"/>
              <a:t>Warsaw</a:t>
            </a:r>
            <a:r>
              <a:rPr lang="en-US" sz="1200" dirty="0"/>
              <a:t>] </a:t>
            </a:r>
          </a:p>
          <a:p>
            <a:pPr marL="255389" lvl="1" indent="-63401" defTabSz="514350">
              <a:tabLst>
                <a:tab pos="4146947" algn="r"/>
              </a:tabLst>
            </a:pPr>
            <a:r>
              <a:rPr lang="en-US" sz="1200" dirty="0"/>
              <a:t> 499 (254/245) – Mixed - Waikoloa</a:t>
            </a:r>
          </a:p>
          <a:p>
            <a:pPr marL="0" indent="-108049" defTabSz="514350">
              <a:tabLst>
                <a:tab pos="4146947" algn="r"/>
              </a:tabLst>
            </a:pPr>
            <a:r>
              <a:rPr lang="en-US" sz="1500" b="1" dirty="0"/>
              <a:t>2023</a:t>
            </a:r>
          </a:p>
          <a:p>
            <a:pPr marL="300038" lvl="1" indent="-108050" defTabSz="514350">
              <a:tabLst>
                <a:tab pos="4146947" algn="r"/>
              </a:tabLst>
            </a:pPr>
            <a:r>
              <a:rPr lang="en-US" sz="1200" dirty="0"/>
              <a:t>605 (272/331) – Mixed Baltimore </a:t>
            </a:r>
          </a:p>
          <a:p>
            <a:pPr marL="300038" lvl="1" indent="-108050" defTabSz="514350">
              <a:tabLst>
                <a:tab pos="4146947" algn="r"/>
              </a:tabLst>
            </a:pPr>
            <a:r>
              <a:rPr lang="en-US" sz="1200" dirty="0"/>
              <a:t>528 (248/280) – Mixed Orlando </a:t>
            </a:r>
          </a:p>
          <a:p>
            <a:pPr marL="300038" lvl="1" indent="-108050" defTabSz="514350">
              <a:tabLst>
                <a:tab pos="4146947" algn="r"/>
              </a:tabLst>
            </a:pPr>
            <a:r>
              <a:rPr lang="en-US" sz="1200" dirty="0"/>
              <a:t>536 (233/303) – Mixed Buckhead </a:t>
            </a:r>
            <a:endParaRPr lang="en-US" sz="1200" dirty="0">
              <a:solidFill>
                <a:srgbClr val="FF0000"/>
              </a:solidFill>
            </a:endParaRPr>
          </a:p>
        </p:txBody>
      </p:sp>
      <p:sp>
        <p:nvSpPr>
          <p:cNvPr id="8200" name="Rectangle 4"/>
          <p:cNvSpPr>
            <a:spLocks noGrp="1" noChangeArrowheads="1"/>
          </p:cNvSpPr>
          <p:nvPr>
            <p:ph sz="half" idx="2"/>
          </p:nvPr>
        </p:nvSpPr>
        <p:spPr>
          <a:xfrm>
            <a:off x="4457700" y="1944106"/>
            <a:ext cx="4286250" cy="3537095"/>
          </a:xfrm>
        </p:spPr>
        <p:txBody>
          <a:bodyPr vert="horz" wrap="square" lIns="51792" tIns="25897" rIns="51792" bIns="25897" numCol="1" rtlCol="0" anchor="t" anchorCtr="0" compatLnSpc="1">
            <a:prstTxWarp prst="textNoShape">
              <a:avLst/>
            </a:prstTxWarp>
            <a:normAutofit/>
          </a:bodyPr>
          <a:lstStyle/>
          <a:p>
            <a:pPr marL="0" indent="-108049" defTabSz="514350">
              <a:tabLst>
                <a:tab pos="4146947" algn="r"/>
              </a:tabLst>
            </a:pPr>
            <a:r>
              <a:rPr lang="en-US" sz="1500" b="1" dirty="0"/>
              <a:t>2024</a:t>
            </a:r>
          </a:p>
          <a:p>
            <a:pPr marL="290216" lvl="1" indent="-98227" defTabSz="514350">
              <a:tabLst>
                <a:tab pos="4146947" algn="r"/>
              </a:tabLst>
            </a:pPr>
            <a:r>
              <a:rPr lang="en-US" sz="1350" dirty="0"/>
              <a:t>571 (222/349) – Mixed Panama      </a:t>
            </a:r>
            <a:endParaRPr lang="en-AU" sz="1350" dirty="0"/>
          </a:p>
          <a:p>
            <a:pPr marL="290216" lvl="1" indent="-98227" defTabSz="514350">
              <a:tabLst>
                <a:tab pos="4146947" algn="r"/>
              </a:tabLst>
            </a:pPr>
            <a:r>
              <a:rPr lang="en-AU" sz="1350" dirty="0"/>
              <a:t>631 (319/312) – Mixed Warsaw    </a:t>
            </a:r>
          </a:p>
          <a:p>
            <a:pPr marL="290216" lvl="1" indent="-98227" defTabSz="514350">
              <a:tabLst>
                <a:tab pos="4146947" algn="r"/>
              </a:tabLst>
            </a:pPr>
            <a:r>
              <a:rPr lang="en-AU" sz="1350" dirty="0"/>
              <a:t>567 (277/290) – Mixed Waikoloa </a:t>
            </a:r>
            <a:endParaRPr lang="en-AU" sz="1350" dirty="0">
              <a:solidFill>
                <a:srgbClr val="C00000"/>
              </a:solidFill>
            </a:endParaRPr>
          </a:p>
          <a:p>
            <a:pPr marL="0" indent="-108049" defTabSz="514350">
              <a:tabLst>
                <a:tab pos="4146947" algn="r"/>
              </a:tabLst>
            </a:pPr>
            <a:r>
              <a:rPr lang="en-AU" sz="1500" b="1" dirty="0"/>
              <a:t>2025</a:t>
            </a:r>
          </a:p>
          <a:p>
            <a:pPr marL="300038" lvl="1" indent="-108049" defTabSz="514350">
              <a:tabLst>
                <a:tab pos="4146947" algn="r"/>
              </a:tabLst>
            </a:pPr>
            <a:r>
              <a:rPr lang="en-AU" sz="1350" dirty="0"/>
              <a:t>666 (419/247) – Mixed Kobe, Japan</a:t>
            </a:r>
          </a:p>
          <a:p>
            <a:pPr marL="300038" lvl="1" indent="-108049" defTabSz="514350">
              <a:tabLst>
                <a:tab pos="4146947" algn="r"/>
              </a:tabLst>
            </a:pPr>
            <a:r>
              <a:rPr lang="en-AU" sz="1350" dirty="0"/>
              <a:t>615 (337/278) – Mixed Warsaw </a:t>
            </a:r>
          </a:p>
          <a:p>
            <a:pPr marL="290216" lvl="1" indent="-98227" defTabSz="514350">
              <a:tabLst>
                <a:tab pos="4146947" algn="r"/>
              </a:tabLst>
            </a:pPr>
            <a:endParaRPr lang="en-AU" sz="1350" dirty="0"/>
          </a:p>
          <a:p>
            <a:pPr marL="290216" lvl="1" indent="-98227" defTabSz="514350">
              <a:tabLst>
                <a:tab pos="4146947" algn="r"/>
              </a:tabLst>
            </a:pPr>
            <a:endParaRPr lang="en-US" sz="1200"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7</a:t>
            </a:fld>
            <a:endParaRPr lang="en-GB"/>
          </a:p>
        </p:txBody>
      </p:sp>
      <p:sp>
        <p:nvSpPr>
          <p:cNvPr id="8201" name="Rectangle 5"/>
          <p:cNvSpPr>
            <a:spLocks noChangeArrowheads="1"/>
          </p:cNvSpPr>
          <p:nvPr/>
        </p:nvSpPr>
        <p:spPr bwMode="auto">
          <a:xfrm>
            <a:off x="6978554" y="1400176"/>
            <a:ext cx="184731" cy="170175"/>
          </a:xfrm>
          <a:prstGeom prst="rect">
            <a:avLst/>
          </a:prstGeom>
          <a:noFill/>
          <a:ln w="12700">
            <a:noFill/>
            <a:miter lim="800000"/>
            <a:headEnd type="none" w="sm" len="sm"/>
            <a:tailEnd type="none" w="sm" len="sm"/>
          </a:ln>
        </p:spPr>
        <p:txBody>
          <a:bodyPr wrap="none">
            <a:spAutoFit/>
          </a:bodyPr>
          <a:lstStyle/>
          <a:p>
            <a:pPr defTabSz="514350">
              <a:defRPr/>
            </a:pPr>
            <a:endParaRPr lang="en-US" sz="506" b="1">
              <a:solidFill>
                <a:srgbClr val="000000"/>
              </a:solidFill>
              <a:ea typeface="MS PGothic" pitchFamily="34" charset="-128"/>
            </a:endParaRPr>
          </a:p>
        </p:txBody>
      </p:sp>
      <p:sp>
        <p:nvSpPr>
          <p:cNvPr id="3" name="TextBox 2">
            <a:extLst>
              <a:ext uri="{FF2B5EF4-FFF2-40B4-BE49-F238E27FC236}">
                <a16:creationId xmlns:a16="http://schemas.microsoft.com/office/drawing/2014/main" id="{F2048E59-9FDD-1445-C84C-6B10C8F68742}"/>
              </a:ext>
            </a:extLst>
          </p:cNvPr>
          <p:cNvSpPr txBox="1"/>
          <p:nvPr/>
        </p:nvSpPr>
        <p:spPr>
          <a:xfrm>
            <a:off x="152400" y="5808191"/>
            <a:ext cx="8013027" cy="307777"/>
          </a:xfrm>
          <a:prstGeom prst="rect">
            <a:avLst/>
          </a:prstGeom>
          <a:noFill/>
        </p:spPr>
        <p:txBody>
          <a:bodyPr wrap="none" rtlCol="0">
            <a:spAutoFit/>
          </a:bodyPr>
          <a:lstStyle/>
          <a:p>
            <a:r>
              <a:rPr lang="en-US" sz="1400" dirty="0"/>
              <a:t>Slide from </a:t>
            </a:r>
            <a:r>
              <a:rPr lang="en-US" sz="1400" dirty="0">
                <a:hlinkClick r:id="rId3"/>
              </a:rPr>
              <a:t>https://mentor.ieee.org/802-ec/dcn/25/ec-25-0001-05-WCSG-wireless-treasurer-report-2025.pptx</a:t>
            </a:r>
            <a:r>
              <a:rPr lang="en-US" sz="1400" dirty="0"/>
              <a:t> </a:t>
            </a:r>
          </a:p>
        </p:txBody>
      </p:sp>
      <p:sp>
        <p:nvSpPr>
          <p:cNvPr id="2" name="Date Placeholder 1">
            <a:extLst>
              <a:ext uri="{FF2B5EF4-FFF2-40B4-BE49-F238E27FC236}">
                <a16:creationId xmlns:a16="http://schemas.microsoft.com/office/drawing/2014/main" id="{411CC053-AD64-5BB9-0972-10F70B751C8B}"/>
              </a:ext>
            </a:extLst>
          </p:cNvPr>
          <p:cNvSpPr>
            <a:spLocks noGrp="1"/>
          </p:cNvSpPr>
          <p:nvPr>
            <p:ph type="dt" sz="half" idx="10"/>
          </p:nvPr>
        </p:nvSpPr>
        <p:spPr/>
        <p:txBody>
          <a:bodyPr/>
          <a:lstStyle/>
          <a:p>
            <a:pPr>
              <a:defRPr/>
            </a:pPr>
            <a:r>
              <a:rPr lang="en-US"/>
              <a:t>July 2025</a:t>
            </a:r>
          </a:p>
        </p:txBody>
      </p:sp>
      <p:sp>
        <p:nvSpPr>
          <p:cNvPr id="4" name="Footer Placeholder 3">
            <a:extLst>
              <a:ext uri="{FF2B5EF4-FFF2-40B4-BE49-F238E27FC236}">
                <a16:creationId xmlns:a16="http://schemas.microsoft.com/office/drawing/2014/main" id="{A2B1E0A5-F170-9D91-4EC4-8925E25D298A}"/>
              </a:ext>
            </a:extLst>
          </p:cNvPr>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790584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254813</TotalTime>
  <Words>780</Words>
  <Application>Microsoft Office PowerPoint</Application>
  <PresentationFormat>On-screen Show (4:3)</PresentationFormat>
  <Paragraphs>108</Paragraphs>
  <Slides>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MS PGothic</vt:lpstr>
      <vt:lpstr>Arial</vt:lpstr>
      <vt:lpstr>Arial Black</vt:lpstr>
      <vt:lpstr>Calibri</vt:lpstr>
      <vt:lpstr>Calibri Light</vt:lpstr>
      <vt:lpstr>Times New Roman</vt:lpstr>
      <vt:lpstr>Office Theme</vt:lpstr>
      <vt:lpstr>Document</vt:lpstr>
      <vt:lpstr>2025 July Wireless Chairs SC Report</vt:lpstr>
      <vt:lpstr> Abstract </vt:lpstr>
      <vt:lpstr>Scope, Duties, Membership</vt:lpstr>
      <vt:lpstr>Deliverables and operations rules</vt:lpstr>
      <vt:lpstr> Summary of activities since March 2025 </vt:lpstr>
      <vt:lpstr> Summary of decisions taken, planned </vt:lpstr>
      <vt:lpstr>2020 – 2025 Wireless Interim Meeting Historical Attendance</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2025 July report for 802 LMSC</cp:keywords>
  <cp:lastModifiedBy>Stanley, Dorothy</cp:lastModifiedBy>
  <cp:revision>3787</cp:revision>
  <cp:lastPrinted>2017-11-04T17:30:55Z</cp:lastPrinted>
  <dcterms:created xsi:type="dcterms:W3CDTF">2002-03-10T15:43:16Z</dcterms:created>
  <dcterms:modified xsi:type="dcterms:W3CDTF">2025-07-01T21:37:59Z</dcterms:modified>
  <cp:category>July 2025</cp:category>
</cp:coreProperties>
</file>