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9" r:id="rId2"/>
  </p:sldMasterIdLst>
  <p:notesMasterIdLst>
    <p:notesMasterId r:id="rId18"/>
  </p:notesMasterIdLst>
  <p:handoutMasterIdLst>
    <p:handoutMasterId r:id="rId19"/>
  </p:handoutMasterIdLst>
  <p:sldIdLst>
    <p:sldId id="278" r:id="rId3"/>
    <p:sldId id="279" r:id="rId4"/>
    <p:sldId id="280" r:id="rId5"/>
    <p:sldId id="281" r:id="rId6"/>
    <p:sldId id="282" r:id="rId7"/>
    <p:sldId id="283" r:id="rId8"/>
    <p:sldId id="284" r:id="rId9"/>
    <p:sldId id="293" r:id="rId10"/>
    <p:sldId id="285" r:id="rId11"/>
    <p:sldId id="288" r:id="rId12"/>
    <p:sldId id="286" r:id="rId13"/>
    <p:sldId id="294" r:id="rId14"/>
    <p:sldId id="290" r:id="rId15"/>
    <p:sldId id="291" r:id="rId16"/>
    <p:sldId id="292"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515D9-0E72-4DCB-BC5E-DEB382655BA8}" v="19" dt="2025-06-26T01:03:13.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6" autoAdjust="0"/>
    <p:restoredTop sz="89956" autoAdjust="0"/>
  </p:normalViewPr>
  <p:slideViewPr>
    <p:cSldViewPr>
      <p:cViewPr varScale="1">
        <p:scale>
          <a:sx n="93" d="100"/>
          <a:sy n="93" d="100"/>
        </p:scale>
        <p:origin x="558" y="6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D74515D9-0E72-4DCB-BC5E-DEB382655BA8}"/>
    <pc:docChg chg="undo custSel modSld">
      <pc:chgData name="Jon Rosdahl" userId="2820f357-2dd4-4127-8713-e0bfde0fd756" providerId="ADAL" clId="{D74515D9-0E72-4DCB-BC5E-DEB382655BA8}" dt="2025-06-26T01:03:13.381" v="139" actId="1076"/>
      <pc:docMkLst>
        <pc:docMk/>
      </pc:docMkLst>
      <pc:sldChg chg="modSp mod">
        <pc:chgData name="Jon Rosdahl" userId="2820f357-2dd4-4127-8713-e0bfde0fd756" providerId="ADAL" clId="{D74515D9-0E72-4DCB-BC5E-DEB382655BA8}" dt="2025-06-26T01:03:13.381" v="139" actId="1076"/>
        <pc:sldMkLst>
          <pc:docMk/>
          <pc:sldMk cId="0" sldId="278"/>
        </pc:sldMkLst>
        <pc:spChg chg="mod">
          <ac:chgData name="Jon Rosdahl" userId="2820f357-2dd4-4127-8713-e0bfde0fd756" providerId="ADAL" clId="{D74515D9-0E72-4DCB-BC5E-DEB382655BA8}" dt="2025-06-26T01:02:55.807" v="138" actId="20577"/>
          <ac:spMkLst>
            <pc:docMk/>
            <pc:sldMk cId="0" sldId="278"/>
            <ac:spMk id="111620" creationId="{EBB3CD9E-8D66-4934-0B0E-7B15E77B277F}"/>
          </ac:spMkLst>
        </pc:spChg>
        <pc:spChg chg="mod">
          <ac:chgData name="Jon Rosdahl" userId="2820f357-2dd4-4127-8713-e0bfde0fd756" providerId="ADAL" clId="{D74515D9-0E72-4DCB-BC5E-DEB382655BA8}" dt="2025-06-26T01:03:13.381" v="139" actId="1076"/>
          <ac:spMkLst>
            <pc:docMk/>
            <pc:sldMk cId="0" sldId="278"/>
            <ac:spMk id="111621" creationId="{7691941D-DF70-8C1E-F52A-E8A66FEE831E}"/>
          </ac:spMkLst>
        </pc:spChg>
      </pc:sldChg>
      <pc:sldChg chg="modSp mod">
        <pc:chgData name="Jon Rosdahl" userId="2820f357-2dd4-4127-8713-e0bfde0fd756" providerId="ADAL" clId="{D74515D9-0E72-4DCB-BC5E-DEB382655BA8}" dt="2025-06-26T00:26:24.027" v="1" actId="33524"/>
        <pc:sldMkLst>
          <pc:docMk/>
          <pc:sldMk cId="1143362425" sldId="281"/>
        </pc:sldMkLst>
        <pc:spChg chg="mod">
          <ac:chgData name="Jon Rosdahl" userId="2820f357-2dd4-4127-8713-e0bfde0fd756" providerId="ADAL" clId="{D74515D9-0E72-4DCB-BC5E-DEB382655BA8}" dt="2025-06-26T00:26:24.027" v="1" actId="33524"/>
          <ac:spMkLst>
            <pc:docMk/>
            <pc:sldMk cId="1143362425" sldId="281"/>
            <ac:spMk id="3" creationId="{BEC98B9E-9C5D-7F3C-17B5-83D746BFB196}"/>
          </ac:spMkLst>
        </pc:spChg>
      </pc:sldChg>
      <pc:sldChg chg="modSp mod">
        <pc:chgData name="Jon Rosdahl" userId="2820f357-2dd4-4127-8713-e0bfde0fd756" providerId="ADAL" clId="{D74515D9-0E72-4DCB-BC5E-DEB382655BA8}" dt="2025-06-26T00:32:56.529" v="32" actId="15"/>
        <pc:sldMkLst>
          <pc:docMk/>
          <pc:sldMk cId="2466622449" sldId="283"/>
        </pc:sldMkLst>
        <pc:spChg chg="mod">
          <ac:chgData name="Jon Rosdahl" userId="2820f357-2dd4-4127-8713-e0bfde0fd756" providerId="ADAL" clId="{D74515D9-0E72-4DCB-BC5E-DEB382655BA8}" dt="2025-06-26T00:32:56.529" v="32" actId="15"/>
          <ac:spMkLst>
            <pc:docMk/>
            <pc:sldMk cId="2466622449" sldId="283"/>
            <ac:spMk id="3" creationId="{ED900DBD-F559-3153-BB74-F71AE3D2358C}"/>
          </ac:spMkLst>
        </pc:spChg>
      </pc:sldChg>
      <pc:sldChg chg="modSp mod">
        <pc:chgData name="Jon Rosdahl" userId="2820f357-2dd4-4127-8713-e0bfde0fd756" providerId="ADAL" clId="{D74515D9-0E72-4DCB-BC5E-DEB382655BA8}" dt="2025-06-26T00:59:14.531" v="75" actId="14100"/>
        <pc:sldMkLst>
          <pc:docMk/>
          <pc:sldMk cId="3706501002" sldId="290"/>
        </pc:sldMkLst>
        <pc:spChg chg="mod">
          <ac:chgData name="Jon Rosdahl" userId="2820f357-2dd4-4127-8713-e0bfde0fd756" providerId="ADAL" clId="{D74515D9-0E72-4DCB-BC5E-DEB382655BA8}" dt="2025-06-26T00:58:19.599" v="71" actId="404"/>
          <ac:spMkLst>
            <pc:docMk/>
            <pc:sldMk cId="3706501002" sldId="290"/>
            <ac:spMk id="4" creationId="{31DEAEC0-E40A-68C9-867E-64712A94FB6A}"/>
          </ac:spMkLst>
        </pc:spChg>
        <pc:spChg chg="mod">
          <ac:chgData name="Jon Rosdahl" userId="2820f357-2dd4-4127-8713-e0bfde0fd756" providerId="ADAL" clId="{D74515D9-0E72-4DCB-BC5E-DEB382655BA8}" dt="2025-06-26T00:59:14.531" v="75" actId="14100"/>
          <ac:spMkLst>
            <pc:docMk/>
            <pc:sldMk cId="3706501002" sldId="290"/>
            <ac:spMk id="5" creationId="{5EE5F077-2F9F-2DA6-FADD-4F20716421FC}"/>
          </ac:spMkLst>
        </pc:spChg>
        <pc:picChg chg="mod">
          <ac:chgData name="Jon Rosdahl" userId="2820f357-2dd4-4127-8713-e0bfde0fd756" providerId="ADAL" clId="{D74515D9-0E72-4DCB-BC5E-DEB382655BA8}" dt="2025-06-26T00:58:53.283" v="72" actId="1076"/>
          <ac:picMkLst>
            <pc:docMk/>
            <pc:sldMk cId="3706501002" sldId="290"/>
            <ac:picMk id="6" creationId="{F54402F7-B27F-21AD-8E04-EB320FE8A83D}"/>
          </ac:picMkLst>
        </pc:picChg>
      </pc:sldChg>
      <pc:sldChg chg="modSp mod">
        <pc:chgData name="Jon Rosdahl" userId="2820f357-2dd4-4127-8713-e0bfde0fd756" providerId="ADAL" clId="{D74515D9-0E72-4DCB-BC5E-DEB382655BA8}" dt="2025-06-26T01:01:02.262" v="117" actId="14100"/>
        <pc:sldMkLst>
          <pc:docMk/>
          <pc:sldMk cId="3371169096" sldId="292"/>
        </pc:sldMkLst>
        <pc:spChg chg="mod">
          <ac:chgData name="Jon Rosdahl" userId="2820f357-2dd4-4127-8713-e0bfde0fd756" providerId="ADAL" clId="{D74515D9-0E72-4DCB-BC5E-DEB382655BA8}" dt="2025-06-26T01:01:02.262" v="117" actId="14100"/>
          <ac:spMkLst>
            <pc:docMk/>
            <pc:sldMk cId="3371169096" sldId="292"/>
            <ac:spMk id="3" creationId="{8EDF25DE-A050-F6F7-1B47-6182D65DA3DD}"/>
          </ac:spMkLst>
        </pc:spChg>
      </pc:sldChg>
      <pc:sldChg chg="modSp mod">
        <pc:chgData name="Jon Rosdahl" userId="2820f357-2dd4-4127-8713-e0bfde0fd756" providerId="ADAL" clId="{D74515D9-0E72-4DCB-BC5E-DEB382655BA8}" dt="2025-06-26T00:54:03.666" v="53" actId="20577"/>
        <pc:sldMkLst>
          <pc:docMk/>
          <pc:sldMk cId="3529679070" sldId="294"/>
        </pc:sldMkLst>
        <pc:spChg chg="mod">
          <ac:chgData name="Jon Rosdahl" userId="2820f357-2dd4-4127-8713-e0bfde0fd756" providerId="ADAL" clId="{D74515D9-0E72-4DCB-BC5E-DEB382655BA8}" dt="2025-06-26T00:54:03.666" v="53" actId="20577"/>
          <ac:spMkLst>
            <pc:docMk/>
            <pc:sldMk cId="3529679070" sldId="294"/>
            <ac:spMk id="5" creationId="{4D992B7F-6CC4-80B9-076B-A97903C72A18}"/>
          </ac:spMkLst>
        </pc:spChg>
        <pc:spChg chg="mod">
          <ac:chgData name="Jon Rosdahl" userId="2820f357-2dd4-4127-8713-e0bfde0fd756" providerId="ADAL" clId="{D74515D9-0E72-4DCB-BC5E-DEB382655BA8}" dt="2025-06-26T00:53:18.925" v="43" actId="255"/>
          <ac:spMkLst>
            <pc:docMk/>
            <pc:sldMk cId="3529679070" sldId="294"/>
            <ac:spMk id="6" creationId="{2AB19F81-A339-ACED-7FA4-347B630DF2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05E1691A-31CB-0BAF-9D6B-6A56BA90C08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B6B05019-8FA2-6FEF-7E79-7E163AB34BDA}"/>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95972" name="Rectangle 4">
            <a:extLst>
              <a:ext uri="{FF2B5EF4-FFF2-40B4-BE49-F238E27FC236}">
                <a16:creationId xmlns:a16="http://schemas.microsoft.com/office/drawing/2014/main" id="{2ACAF231-CD15-A3E4-CD97-CB4FCD7D7924}"/>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95973" name="Rectangle 5">
            <a:extLst>
              <a:ext uri="{FF2B5EF4-FFF2-40B4-BE49-F238E27FC236}">
                <a16:creationId xmlns:a16="http://schemas.microsoft.com/office/drawing/2014/main" id="{8965FA89-3EAB-5DCF-D7C7-920316FADEB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0B5DC72-6DAA-2944-9287-48B7DAEEFB2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1E819B2-2E2E-F61C-DA2C-B9D9230828B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05808604-3422-471B-45E6-B07A66EAF03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07524" name="Rectangle 4">
            <a:extLst>
              <a:ext uri="{FF2B5EF4-FFF2-40B4-BE49-F238E27FC236}">
                <a16:creationId xmlns:a16="http://schemas.microsoft.com/office/drawing/2014/main" id="{6F70299F-7947-7205-B9F3-C575D1B6B62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0CC180F8-CB6C-8183-E726-34F8AA71FAE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1A49C202-5495-9486-48C8-80DC3167A0D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07527" name="Rectangle 7">
            <a:extLst>
              <a:ext uri="{FF2B5EF4-FFF2-40B4-BE49-F238E27FC236}">
                <a16:creationId xmlns:a16="http://schemas.microsoft.com/office/drawing/2014/main" id="{6B78C9E6-1236-B554-2037-5ABD2E17B5E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C00BD6E-DC57-FA48-8DA8-99AC406400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D5A395-1316-5425-9D33-1DFEDBE8F961}"/>
              </a:ext>
            </a:extLst>
          </p:cNvPr>
          <p:cNvSpPr>
            <a:spLocks noGrp="1" noChangeArrowheads="1"/>
          </p:cNvSpPr>
          <p:nvPr>
            <p:ph type="sldNum" sz="quarter" idx="5"/>
          </p:nvPr>
        </p:nvSpPr>
        <p:spPr>
          <a:ln/>
        </p:spPr>
        <p:txBody>
          <a:bodyPr/>
          <a:lstStyle/>
          <a:p>
            <a:fld id="{E84F2D8F-00D8-3F49-8F2E-FA3810CCC6FF}" type="slidenum">
              <a:rPr lang="en-US" altLang="en-US"/>
              <a:pPr/>
              <a:t>1</a:t>
            </a:fld>
            <a:endParaRPr lang="en-US" altLang="en-US"/>
          </a:p>
        </p:txBody>
      </p:sp>
      <p:sp>
        <p:nvSpPr>
          <p:cNvPr id="237570" name="Rectangle 2">
            <a:extLst>
              <a:ext uri="{FF2B5EF4-FFF2-40B4-BE49-F238E27FC236}">
                <a16:creationId xmlns:a16="http://schemas.microsoft.com/office/drawing/2014/main" id="{EE8A765C-6030-547B-63A4-A8693AF51A14}"/>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AE162590-B68A-65CE-975E-89862D8D3430}"/>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D22DED0E-FF97-AF92-6FDC-9D59E939FCEB}"/>
              </a:ext>
            </a:extLst>
          </p:cNvPr>
          <p:cNvSpPr>
            <a:spLocks noChangeArrowheads="1"/>
          </p:cNvSpPr>
          <p:nvPr/>
        </p:nvSpPr>
        <p:spPr bwMode="auto">
          <a:xfrm>
            <a:off x="14288" y="6597650"/>
            <a:ext cx="9129712"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55" name="Rectangle 3">
            <a:extLst>
              <a:ext uri="{FF2B5EF4-FFF2-40B4-BE49-F238E27FC236}">
                <a16:creationId xmlns:a16="http://schemas.microsoft.com/office/drawing/2014/main" id="{F254BF42-A628-ADA8-7BC9-14D371110D6E}"/>
              </a:ext>
            </a:extLst>
          </p:cNvPr>
          <p:cNvSpPr>
            <a:spLocks noChangeArrowheads="1"/>
          </p:cNvSpPr>
          <p:nvPr/>
        </p:nvSpPr>
        <p:spPr bwMode="auto">
          <a:xfrm>
            <a:off x="3175" y="3175"/>
            <a:ext cx="9136063"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56" name="Rectangle 4">
            <a:extLst>
              <a:ext uri="{FF2B5EF4-FFF2-40B4-BE49-F238E27FC236}">
                <a16:creationId xmlns:a16="http://schemas.microsoft.com/office/drawing/2014/main" id="{0B16F6BA-E912-9A7F-57F8-33124039C685}"/>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9EB97939-A31B-DAB8-F555-DD6CA104E7B5}"/>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D0F31611-5AC8-4374-1BD2-FB7042A620A8}"/>
              </a:ext>
            </a:extLst>
          </p:cNvPr>
          <p:cNvSpPr txBox="1">
            <a:spLocks noChangeArrowheads="1"/>
          </p:cNvSpPr>
          <p:nvPr/>
        </p:nvSpPr>
        <p:spPr bwMode="auto">
          <a:xfrm>
            <a:off x="7958138" y="6589713"/>
            <a:ext cx="1150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3B3D4EDD-DCF5-D840-93E1-A288C1F33F12}"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30759" name="Text Box 7">
            <a:extLst>
              <a:ext uri="{FF2B5EF4-FFF2-40B4-BE49-F238E27FC236}">
                <a16:creationId xmlns:a16="http://schemas.microsoft.com/office/drawing/2014/main" id="{ED9E6CEA-DAFB-45E9-C742-A8793155737C}"/>
              </a:ext>
            </a:extLst>
          </p:cNvPr>
          <p:cNvSpPr txBox="1">
            <a:spLocks noChangeArrowheads="1"/>
          </p:cNvSpPr>
          <p:nvPr/>
        </p:nvSpPr>
        <p:spPr bwMode="auto">
          <a:xfrm>
            <a:off x="0" y="6591300"/>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2025 March IEEE 802 Plenary Session</a:t>
            </a:r>
          </a:p>
        </p:txBody>
      </p:sp>
      <p:sp>
        <p:nvSpPr>
          <p:cNvPr id="330760" name="Text Box 8">
            <a:extLst>
              <a:ext uri="{FF2B5EF4-FFF2-40B4-BE49-F238E27FC236}">
                <a16:creationId xmlns:a16="http://schemas.microsoft.com/office/drawing/2014/main" id="{846F6E7B-4534-A98D-640C-B66B34ED3D00}"/>
              </a:ext>
            </a:extLst>
          </p:cNvPr>
          <p:cNvSpPr txBox="1">
            <a:spLocks noChangeArrowheads="1"/>
          </p:cNvSpPr>
          <p:nvPr/>
        </p:nvSpPr>
        <p:spPr bwMode="auto">
          <a:xfrm>
            <a:off x="0" y="6589713"/>
            <a:ext cx="952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a:solidFill>
                  <a:schemeClr val="bg1"/>
                </a:solidFill>
              </a:rPr>
              <a:t>Version 1.0</a:t>
            </a:r>
          </a:p>
        </p:txBody>
      </p:sp>
      <p:grpSp>
        <p:nvGrpSpPr>
          <p:cNvPr id="330761" name="Group 9">
            <a:extLst>
              <a:ext uri="{FF2B5EF4-FFF2-40B4-BE49-F238E27FC236}">
                <a16:creationId xmlns:a16="http://schemas.microsoft.com/office/drawing/2014/main" id="{8B914687-F512-2881-D6EE-B3DDDF61C4FE}"/>
              </a:ext>
            </a:extLst>
          </p:cNvPr>
          <p:cNvGrpSpPr>
            <a:grpSpLocks/>
          </p:cNvGrpSpPr>
          <p:nvPr/>
        </p:nvGrpSpPr>
        <p:grpSpPr bwMode="auto">
          <a:xfrm>
            <a:off x="8316913" y="5876925"/>
            <a:ext cx="793750" cy="709613"/>
            <a:chOff x="3288" y="3482"/>
            <a:chExt cx="500" cy="447"/>
          </a:xfrm>
        </p:grpSpPr>
        <p:sp>
          <p:nvSpPr>
            <p:cNvPr id="330762" name="Rectangle 10">
              <a:extLst>
                <a:ext uri="{FF2B5EF4-FFF2-40B4-BE49-F238E27FC236}">
                  <a16:creationId xmlns:a16="http://schemas.microsoft.com/office/drawing/2014/main" id="{CE8D037A-B44A-9B89-A6C9-DA2944112A63}"/>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63" name="Text Box 11">
              <a:extLst>
                <a:ext uri="{FF2B5EF4-FFF2-40B4-BE49-F238E27FC236}">
                  <a16:creationId xmlns:a16="http://schemas.microsoft.com/office/drawing/2014/main" id="{725461F0-F0DE-AE95-D9DE-49967CA28891}"/>
                </a:ext>
              </a:extLst>
            </p:cNvPr>
            <p:cNvSpPr txBox="1">
              <a:spLocks noChangeArrowheads="1"/>
            </p:cNvSpPr>
            <p:nvPr userDrawn="1"/>
          </p:nvSpPr>
          <p:spPr bwMode="auto">
            <a:xfrm>
              <a:off x="3297" y="3482"/>
              <a:ext cx="48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7C0B35B3-A855-7B5A-01B7-6BF3C1A71610}"/>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765" name="Text Box 13">
              <a:extLst>
                <a:ext uri="{FF2B5EF4-FFF2-40B4-BE49-F238E27FC236}">
                  <a16:creationId xmlns:a16="http://schemas.microsoft.com/office/drawing/2014/main" id="{83CB269A-2F4B-E246-AFBF-BE323F55B0F0}"/>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b="1">
                  <a:solidFill>
                    <a:schemeClr val="bg1"/>
                  </a:solidFill>
                </a:rPr>
                <a:t>802</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9E42-AD0B-A0CB-3CF5-0CAF42A3E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72E5E6-A407-0E78-64F9-C4A5DA41CE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2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5615B-F966-25D6-9A21-584CAAA01D1C}"/>
              </a:ext>
            </a:extLst>
          </p:cNvPr>
          <p:cNvSpPr>
            <a:spLocks noGrp="1"/>
          </p:cNvSpPr>
          <p:nvPr>
            <p:ph type="title" orient="vert"/>
          </p:nvPr>
        </p:nvSpPr>
        <p:spPr>
          <a:xfrm>
            <a:off x="6578600" y="404813"/>
            <a:ext cx="2108200"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7C466-B383-6D17-C8E0-51862D2E109E}"/>
              </a:ext>
            </a:extLst>
          </p:cNvPr>
          <p:cNvSpPr>
            <a:spLocks noGrp="1"/>
          </p:cNvSpPr>
          <p:nvPr>
            <p:ph type="body" orient="vert" idx="1"/>
          </p:nvPr>
        </p:nvSpPr>
        <p:spPr>
          <a:xfrm>
            <a:off x="250825" y="404813"/>
            <a:ext cx="6175375"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2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6A20-4E4C-564F-992B-23349E574AF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70B0-49D5-5CC1-07FE-13C7EB05793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282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9C60-5968-F027-F487-43195BDF6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BA6D0-E27C-4C93-1D42-5C8B4F3BE6AF}"/>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55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50C6-5A7B-85AB-A1A9-74B2BE129D7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DCB55-1D02-44DB-601C-F239F2F65BD6}"/>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6504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0765-88CD-53B1-71ED-51CA0759B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06C71-1ED1-4F8C-6D56-094DC2F360A6}"/>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A5550-469D-035B-16F6-1A83A7926AA6}"/>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90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288F-FFD5-DBD4-F361-02B99644BC5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CA275-C742-5805-E9A8-853A6C88B655}"/>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6D57A-6541-7314-1EF5-71DF97953C56}"/>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BC42E9-50B9-E44F-DEC0-60C4463D5E8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4E026-C130-D059-F63B-36376BBCF2ED}"/>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69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BF92-5175-989B-B110-9C40438889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726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84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BAAC-136A-4A04-CD05-302CEE243A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9ABF4-037B-F162-14C0-C51A670C8E2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A9360-3064-BA43-5470-5C1510EC8E5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8967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2E36-B478-0C5F-F67B-5B5CAF973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7B861-B078-ABC1-758E-F10B355E2C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346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D628-1C33-3189-5257-8ED00B747E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0D961D-FE25-96E7-3AB6-507E8AC62071}"/>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66C298-01FB-6B0A-FADC-AC580D2D88C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1418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32B3-CA5B-656A-F232-6E4C80ABB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4D926-28F5-D56F-C524-EA2185E8D18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6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2B962-A522-CFAC-43A6-41BB231F6737}"/>
              </a:ext>
            </a:extLst>
          </p:cNvPr>
          <p:cNvSpPr>
            <a:spLocks noGrp="1"/>
          </p:cNvSpPr>
          <p:nvPr>
            <p:ph type="title" orient="vert"/>
          </p:nvPr>
        </p:nvSpPr>
        <p:spPr>
          <a:xfrm>
            <a:off x="6629400" y="404813"/>
            <a:ext cx="2057400" cy="57721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D39933-1352-F572-777A-477AC299C084}"/>
              </a:ext>
            </a:extLst>
          </p:cNvPr>
          <p:cNvSpPr>
            <a:spLocks noGrp="1"/>
          </p:cNvSpPr>
          <p:nvPr>
            <p:ph type="body" orient="vert" idx="1"/>
          </p:nvPr>
        </p:nvSpPr>
        <p:spPr>
          <a:xfrm>
            <a:off x="457200" y="404813"/>
            <a:ext cx="6019800" cy="5772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19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A197-B3F6-9EBA-6B54-E9D8F1E934B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91D1B7-A1B2-3FA5-F73F-33A3953DEA7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70635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6C6BB-AF4F-527B-39E3-E7CEFB6555AA}"/>
              </a:ext>
            </a:extLst>
          </p:cNvPr>
          <p:cNvSpPr>
            <a:spLocks noGrp="1"/>
          </p:cNvSpPr>
          <p:nvPr>
            <p:ph sz="half" idx="1"/>
          </p:nvPr>
        </p:nvSpPr>
        <p:spPr>
          <a:xfrm>
            <a:off x="250825"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3591D-89C0-A718-8FD2-5592168951C6}"/>
              </a:ext>
            </a:extLst>
          </p:cNvPr>
          <p:cNvSpPr>
            <a:spLocks noGrp="1"/>
          </p:cNvSpPr>
          <p:nvPr>
            <p:ph sz="half" idx="2"/>
          </p:nvPr>
        </p:nvSpPr>
        <p:spPr>
          <a:xfrm>
            <a:off x="4441825"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83A8EF4E-E8EE-DE02-4F8C-F8252507E1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233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20B1-B094-F0D6-2F60-320746A611E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2F046D-BA54-29F2-E2E0-2B4AEF0EA6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29AFF-DCCF-0A4B-88A9-4FDCA0790FF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882A9-BA16-5CC9-23B6-94E31F99547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D5481-2DD2-533F-6CF5-D4D45815C90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3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DE3C-CF62-786F-EDB1-EE2E5F1DF42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740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43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550D-9D56-8B9D-A691-69F9C0814C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CC691-F336-781C-6EFE-7CEABAD245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E0311-677E-8169-BCE7-B6117AAD53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675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83A1-EC3C-8FAC-9459-9321017127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6C1899-E34D-4104-665A-4785660948A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279735-D2D0-9830-B5A0-BCCA54E855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071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2557ABCD-FCCB-DEF7-5BF1-C42BAF559D98}"/>
              </a:ext>
            </a:extLst>
          </p:cNvPr>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1" name="Rectangle 3">
            <a:extLst>
              <a:ext uri="{FF2B5EF4-FFF2-40B4-BE49-F238E27FC236}">
                <a16:creationId xmlns:a16="http://schemas.microsoft.com/office/drawing/2014/main" id="{34381B42-84E0-4D3C-CBAE-10C958036B77}"/>
              </a:ext>
            </a:extLst>
          </p:cNvPr>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32" name="Rectangle 4">
            <a:extLst>
              <a:ext uri="{FF2B5EF4-FFF2-40B4-BE49-F238E27FC236}">
                <a16:creationId xmlns:a16="http://schemas.microsoft.com/office/drawing/2014/main" id="{BF7C5BF9-3F93-F5AC-778F-28C80A484A78}"/>
              </a:ext>
            </a:extLst>
          </p:cNvPr>
          <p:cNvSpPr>
            <a:spLocks noGrp="1" noChangeArrowheads="1"/>
          </p:cNvSpPr>
          <p:nvPr>
            <p:ph type="title"/>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6F6C027-61C7-C00D-B721-7F10A9B57364}"/>
              </a:ext>
            </a:extLst>
          </p:cNvPr>
          <p:cNvSpPr>
            <a:spLocks noGrp="1" noChangeArrowheads="1"/>
          </p:cNvSpPr>
          <p:nvPr>
            <p:ph type="body" idx="1"/>
          </p:nvPr>
        </p:nvSpPr>
        <p:spPr bwMode="auto">
          <a:xfrm>
            <a:off x="250825" y="1341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9734" name="Line 6">
            <a:extLst>
              <a:ext uri="{FF2B5EF4-FFF2-40B4-BE49-F238E27FC236}">
                <a16:creationId xmlns:a16="http://schemas.microsoft.com/office/drawing/2014/main" id="{EC43E971-6C9F-A688-3CD9-B0DF753B1F3C}"/>
              </a:ext>
            </a:extLst>
          </p:cNvPr>
          <p:cNvSpPr>
            <a:spLocks noChangeShapeType="1"/>
          </p:cNvSpPr>
          <p:nvPr/>
        </p:nvSpPr>
        <p:spPr bwMode="auto">
          <a:xfrm>
            <a:off x="395288" y="1268413"/>
            <a:ext cx="8353425"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5" name="Text Box 7">
            <a:extLst>
              <a:ext uri="{FF2B5EF4-FFF2-40B4-BE49-F238E27FC236}">
                <a16:creationId xmlns:a16="http://schemas.microsoft.com/office/drawing/2014/main" id="{FC81EAED-281F-3D94-2316-F5CC08FAD0AF}"/>
              </a:ext>
            </a:extLst>
          </p:cNvPr>
          <p:cNvSpPr txBox="1">
            <a:spLocks noChangeArrowheads="1"/>
          </p:cNvSpPr>
          <p:nvPr/>
        </p:nvSpPr>
        <p:spPr bwMode="auto">
          <a:xfrm>
            <a:off x="7958138" y="6589713"/>
            <a:ext cx="1150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EB101722-918B-7942-9658-97F6834918A8}"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6" name="Text Box 8">
            <a:extLst>
              <a:ext uri="{FF2B5EF4-FFF2-40B4-BE49-F238E27FC236}">
                <a16:creationId xmlns:a16="http://schemas.microsoft.com/office/drawing/2014/main" id="{550E65DE-4EF8-B4FB-C608-C40AC7EB076A}"/>
              </a:ext>
            </a:extLst>
          </p:cNvPr>
          <p:cNvSpPr txBox="1">
            <a:spLocks noChangeArrowheads="1"/>
          </p:cNvSpPr>
          <p:nvPr/>
        </p:nvSpPr>
        <p:spPr bwMode="auto">
          <a:xfrm>
            <a:off x="0" y="6589713"/>
            <a:ext cx="952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a:solidFill>
                  <a:schemeClr val="bg1"/>
                </a:solidFill>
              </a:rPr>
              <a:t>Version 1.0</a:t>
            </a:r>
          </a:p>
        </p:txBody>
      </p:sp>
      <p:sp>
        <p:nvSpPr>
          <p:cNvPr id="329737" name="Text Box 9">
            <a:extLst>
              <a:ext uri="{FF2B5EF4-FFF2-40B4-BE49-F238E27FC236}">
                <a16:creationId xmlns:a16="http://schemas.microsoft.com/office/drawing/2014/main" id="{FB10AA43-84C8-7C88-B57B-F84AA8025678}"/>
              </a:ext>
            </a:extLst>
          </p:cNvPr>
          <p:cNvSpPr txBox="1">
            <a:spLocks noChangeArrowheads="1"/>
          </p:cNvSpPr>
          <p:nvPr/>
        </p:nvSpPr>
        <p:spPr bwMode="auto">
          <a:xfrm>
            <a:off x="0" y="65913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2025 July IEEE 802 Plenary Session</a:t>
            </a:r>
          </a:p>
        </p:txBody>
      </p:sp>
      <p:grpSp>
        <p:nvGrpSpPr>
          <p:cNvPr id="329748" name="Group 20">
            <a:extLst>
              <a:ext uri="{FF2B5EF4-FFF2-40B4-BE49-F238E27FC236}">
                <a16:creationId xmlns:a16="http://schemas.microsoft.com/office/drawing/2014/main" id="{F36E686D-135C-5368-75F7-619AB33E9B4D}"/>
              </a:ext>
            </a:extLst>
          </p:cNvPr>
          <p:cNvGrpSpPr>
            <a:grpSpLocks/>
          </p:cNvGrpSpPr>
          <p:nvPr/>
        </p:nvGrpSpPr>
        <p:grpSpPr bwMode="auto">
          <a:xfrm>
            <a:off x="8316913" y="5876925"/>
            <a:ext cx="793750" cy="709613"/>
            <a:chOff x="3288" y="3482"/>
            <a:chExt cx="500" cy="447"/>
          </a:xfrm>
        </p:grpSpPr>
        <p:sp>
          <p:nvSpPr>
            <p:cNvPr id="329746" name="Rectangle 18">
              <a:extLst>
                <a:ext uri="{FF2B5EF4-FFF2-40B4-BE49-F238E27FC236}">
                  <a16:creationId xmlns:a16="http://schemas.microsoft.com/office/drawing/2014/main" id="{7663E7D0-4F90-FF99-B5FA-67B019A50BED}"/>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43" name="Text Box 15">
              <a:extLst>
                <a:ext uri="{FF2B5EF4-FFF2-40B4-BE49-F238E27FC236}">
                  <a16:creationId xmlns:a16="http://schemas.microsoft.com/office/drawing/2014/main" id="{4028275E-14BD-5357-402A-EC99BD99CF8B}"/>
                </a:ext>
              </a:extLst>
            </p:cNvPr>
            <p:cNvSpPr txBox="1">
              <a:spLocks noChangeArrowheads="1"/>
            </p:cNvSpPr>
            <p:nvPr userDrawn="1"/>
          </p:nvSpPr>
          <p:spPr bwMode="auto">
            <a:xfrm>
              <a:off x="3297" y="3482"/>
              <a:ext cx="48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F0983B04-E2A0-10FA-A2DF-D84C1CB7A6AD}"/>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47" name="Text Box 19">
              <a:extLst>
                <a:ext uri="{FF2B5EF4-FFF2-40B4-BE49-F238E27FC236}">
                  <a16:creationId xmlns:a16="http://schemas.microsoft.com/office/drawing/2014/main" id="{D5C0D8AA-114B-BFA4-23E6-575B50365AA0}"/>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b="1">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D0BA33B4-E41D-1206-7BC6-9713F39EE73E}"/>
              </a:ext>
            </a:extLst>
          </p:cNvPr>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1" name="Rectangle 3">
            <a:extLst>
              <a:ext uri="{FF2B5EF4-FFF2-40B4-BE49-F238E27FC236}">
                <a16:creationId xmlns:a16="http://schemas.microsoft.com/office/drawing/2014/main" id="{B24D4EFF-7D4A-5C03-3535-B16D0350ACC9}"/>
              </a:ext>
            </a:extLst>
          </p:cNvPr>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12" name="Rectangle 4">
            <a:extLst>
              <a:ext uri="{FF2B5EF4-FFF2-40B4-BE49-F238E27FC236}">
                <a16:creationId xmlns:a16="http://schemas.microsoft.com/office/drawing/2014/main" id="{96D9BDB1-DBB9-E0B3-B38F-A9D8DFDB36C7}"/>
              </a:ext>
            </a:extLst>
          </p:cNvPr>
          <p:cNvSpPr>
            <a:spLocks noGrp="1" noChangeArrowheads="1"/>
          </p:cNvSpPr>
          <p:nvPr>
            <p:ph type="title"/>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80614" name="Line 6">
            <a:extLst>
              <a:ext uri="{FF2B5EF4-FFF2-40B4-BE49-F238E27FC236}">
                <a16:creationId xmlns:a16="http://schemas.microsoft.com/office/drawing/2014/main" id="{F86C83A3-A57E-69C2-CAFB-62381CF5D0D5}"/>
              </a:ext>
            </a:extLst>
          </p:cNvPr>
          <p:cNvSpPr>
            <a:spLocks noChangeShapeType="1"/>
          </p:cNvSpPr>
          <p:nvPr/>
        </p:nvSpPr>
        <p:spPr bwMode="auto">
          <a:xfrm>
            <a:off x="395288" y="1268413"/>
            <a:ext cx="8353425"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615" name="Text Box 7">
            <a:extLst>
              <a:ext uri="{FF2B5EF4-FFF2-40B4-BE49-F238E27FC236}">
                <a16:creationId xmlns:a16="http://schemas.microsoft.com/office/drawing/2014/main" id="{21AD695E-EA94-CD53-6880-F13D27DEC8C3}"/>
              </a:ext>
            </a:extLst>
          </p:cNvPr>
          <p:cNvSpPr txBox="1">
            <a:spLocks noChangeArrowheads="1"/>
          </p:cNvSpPr>
          <p:nvPr/>
        </p:nvSpPr>
        <p:spPr bwMode="auto">
          <a:xfrm>
            <a:off x="7958138" y="6589713"/>
            <a:ext cx="1150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CB633F0B-944A-C64D-9A87-A6FE381A5C86}"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580616" name="Text Box 8">
            <a:extLst>
              <a:ext uri="{FF2B5EF4-FFF2-40B4-BE49-F238E27FC236}">
                <a16:creationId xmlns:a16="http://schemas.microsoft.com/office/drawing/2014/main" id="{193D2337-09B3-E3BF-B86B-34D8008A0AD9}"/>
              </a:ext>
            </a:extLst>
          </p:cNvPr>
          <p:cNvSpPr txBox="1">
            <a:spLocks noChangeArrowheads="1"/>
          </p:cNvSpPr>
          <p:nvPr/>
        </p:nvSpPr>
        <p:spPr bwMode="auto">
          <a:xfrm>
            <a:off x="0" y="6589713"/>
            <a:ext cx="952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a:solidFill>
                  <a:schemeClr val="bg1"/>
                </a:solidFill>
              </a:rPr>
              <a:t>Version 1.0</a:t>
            </a:r>
          </a:p>
        </p:txBody>
      </p:sp>
      <p:sp>
        <p:nvSpPr>
          <p:cNvPr id="580617" name="Text Box 9">
            <a:extLst>
              <a:ext uri="{FF2B5EF4-FFF2-40B4-BE49-F238E27FC236}">
                <a16:creationId xmlns:a16="http://schemas.microsoft.com/office/drawing/2014/main" id="{6EEE3BA5-092D-E5EC-E60D-1C381C3CCC6D}"/>
              </a:ext>
            </a:extLst>
          </p:cNvPr>
          <p:cNvSpPr txBox="1">
            <a:spLocks noChangeArrowheads="1"/>
          </p:cNvSpPr>
          <p:nvPr/>
        </p:nvSpPr>
        <p:spPr bwMode="auto">
          <a:xfrm>
            <a:off x="0" y="65913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a:solidFill>
                  <a:schemeClr val="bg1"/>
                </a:solidFill>
              </a:rPr>
              <a:t>IEEE 802 March 2011 workshop</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anose="020B0604020202020204" pitchFamily="34" charset="0"/>
        </a:defRPr>
      </a:lvl2pPr>
      <a:lvl3pPr algn="ctr" rtl="0" fontAlgn="base">
        <a:spcBef>
          <a:spcPct val="0"/>
        </a:spcBef>
        <a:spcAft>
          <a:spcPct val="0"/>
        </a:spcAft>
        <a:defRPr sz="3600">
          <a:solidFill>
            <a:schemeClr val="tx2"/>
          </a:solidFill>
          <a:latin typeface="Arial" panose="020B0604020202020204" pitchFamily="34" charset="0"/>
        </a:defRPr>
      </a:lvl3pPr>
      <a:lvl4pPr algn="ctr" rtl="0" fontAlgn="base">
        <a:spcBef>
          <a:spcPct val="0"/>
        </a:spcBef>
        <a:spcAft>
          <a:spcPct val="0"/>
        </a:spcAft>
        <a:defRPr sz="3600">
          <a:solidFill>
            <a:schemeClr val="tx2"/>
          </a:solidFill>
          <a:latin typeface="Arial" panose="020B0604020202020204" pitchFamily="34" charset="0"/>
        </a:defRPr>
      </a:lvl4pPr>
      <a:lvl5pPr algn="ctr" rtl="0" fontAlgn="base">
        <a:spcBef>
          <a:spcPct val="0"/>
        </a:spcBef>
        <a:spcAft>
          <a:spcPct val="0"/>
        </a:spcAft>
        <a:defRPr sz="3600">
          <a:solidFill>
            <a:schemeClr val="tx2"/>
          </a:solidFill>
          <a:latin typeface="Arial" panose="020B0604020202020204" pitchFamily="34" charset="0"/>
        </a:defRPr>
      </a:lvl5pPr>
      <a:lvl6pPr marL="457200" algn="ctr" rtl="0" fontAlgn="base">
        <a:spcBef>
          <a:spcPct val="0"/>
        </a:spcBef>
        <a:spcAft>
          <a:spcPct val="0"/>
        </a:spcAft>
        <a:defRPr sz="3600">
          <a:solidFill>
            <a:schemeClr val="tx2"/>
          </a:solidFill>
          <a:latin typeface="Arial" panose="020B0604020202020204" pitchFamily="34" charset="0"/>
        </a:defRPr>
      </a:lvl6pPr>
      <a:lvl7pPr marL="914400" algn="ctr" rtl="0" fontAlgn="base">
        <a:spcBef>
          <a:spcPct val="0"/>
        </a:spcBef>
        <a:spcAft>
          <a:spcPct val="0"/>
        </a:spcAft>
        <a:defRPr sz="3600">
          <a:solidFill>
            <a:schemeClr val="tx2"/>
          </a:solidFill>
          <a:latin typeface="Arial" panose="020B0604020202020204" pitchFamily="34" charset="0"/>
        </a:defRPr>
      </a:lvl7pPr>
      <a:lvl8pPr marL="1371600" algn="ctr" rtl="0" fontAlgn="base">
        <a:spcBef>
          <a:spcPct val="0"/>
        </a:spcBef>
        <a:spcAft>
          <a:spcPct val="0"/>
        </a:spcAft>
        <a:defRPr sz="3600">
          <a:solidFill>
            <a:schemeClr val="tx2"/>
          </a:solidFill>
          <a:latin typeface="Arial" panose="020B0604020202020204" pitchFamily="34" charset="0"/>
        </a:defRPr>
      </a:lvl8pPr>
      <a:lvl9pPr marL="1828800" algn="ctr"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802info@facetoface-events.com?subject=802_0325_Attendee%20Inqui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xe.com/currencyconverter/convert/?Amount=1&amp;From=USD&amp;To=EUR" TargetMode="External"/><Relationship Id="rId3" Type="http://schemas.openxmlformats.org/officeDocument/2006/relationships/hyperlink" Target="http://www.esmadrid.com/en/madrid-city-map" TargetMode="External"/><Relationship Id="rId7" Type="http://schemas.openxmlformats.org/officeDocument/2006/relationships/hyperlink" Target="http://www.esmadrid.com/en/madrid-bus-map" TargetMode="External"/><Relationship Id="rId2" Type="http://schemas.openxmlformats.org/officeDocument/2006/relationships/hyperlink" Target="https://www.esmadrid.com/en/essential-information-madrid" TargetMode="External"/><Relationship Id="rId1" Type="http://schemas.openxmlformats.org/officeDocument/2006/relationships/slideLayout" Target="../slideLayouts/slideLayout2.xml"/><Relationship Id="rId6" Type="http://schemas.openxmlformats.org/officeDocument/2006/relationships/hyperlink" Target="https://www.esmadrid.com/en/bus-map-interactive" TargetMode="External"/><Relationship Id="rId5" Type="http://schemas.openxmlformats.org/officeDocument/2006/relationships/hyperlink" Target="https://www.esmadrid.com/en/madrid-metro-tourist-map-pdf" TargetMode="External"/><Relationship Id="rId10" Type="http://schemas.openxmlformats.org/officeDocument/2006/relationships/hyperlink" Target="https://www.accuweather.com/en/es/madrid/308526/weather-forecast/308526" TargetMode="External"/><Relationship Id="rId4" Type="http://schemas.openxmlformats.org/officeDocument/2006/relationships/hyperlink" Target="https://www.esmadrid.com/en/madrid-metro-map" TargetMode="External"/><Relationship Id="rId9" Type="http://schemas.openxmlformats.org/officeDocument/2006/relationships/hyperlink" Target="https://www.power-plugs-sockets.com/us/spai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isa@facetoface-events.com" TargetMode="External"/><Relationship Id="rId2" Type="http://schemas.openxmlformats.org/officeDocument/2006/relationships/hyperlink" Target="mailto:dawns@facetoface-events.com" TargetMode="External"/><Relationship Id="rId1" Type="http://schemas.openxmlformats.org/officeDocument/2006/relationships/slideLayout" Target="../slideLayouts/slideLayout4.xml"/><Relationship Id="rId5" Type="http://schemas.openxmlformats.org/officeDocument/2006/relationships/hyperlink" Target="mailto:802info@facetoface-events.com?subject=802_0725_Attendee%20Support%20Request" TargetMode="External"/><Relationship Id="rId4" Type="http://schemas.openxmlformats.org/officeDocument/2006/relationships/hyperlink" Target="mailto:stephanie@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hyperlink" Target="mailto:rick@linespeed.i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hyperlink" Target="https://ieeesa.webex.com/ieeesa/j.php?MTID=m372880d7a8de0fbf08fc7f1607c0d102" TargetMode="External"/><Relationship Id="rId1" Type="http://schemas.openxmlformats.org/officeDocument/2006/relationships/slideLayout" Target="../slideLayouts/slideLayout2.xml"/><Relationship Id="rId4" Type="http://schemas.openxmlformats.org/officeDocument/2006/relationships/hyperlink" Target="https://cvent.me/B9X8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imat.ieee.org/my-site/home"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EBB3CD9E-8D66-4934-0B0E-7B15E77B277F}"/>
              </a:ext>
            </a:extLst>
          </p:cNvPr>
          <p:cNvSpPr>
            <a:spLocks noGrp="1" noChangeArrowheads="1"/>
          </p:cNvSpPr>
          <p:nvPr>
            <p:ph type="ctrTitle"/>
          </p:nvPr>
        </p:nvSpPr>
        <p:spPr>
          <a:xfrm>
            <a:off x="539552" y="980728"/>
            <a:ext cx="8064896" cy="2927697"/>
          </a:xfrm>
        </p:spPr>
        <p:txBody>
          <a:bodyPr/>
          <a:lstStyle/>
          <a:p>
            <a:r>
              <a:rPr lang="en-US" altLang="en-US" dirty="0"/>
              <a:t>2025 July </a:t>
            </a:r>
            <a:br>
              <a:rPr lang="en-US" altLang="en-US" dirty="0"/>
            </a:br>
            <a:r>
              <a:rPr lang="en-US" altLang="en-US" dirty="0"/>
              <a:t>IEEE 802 Plenary </a:t>
            </a:r>
            <a:br>
              <a:rPr lang="en-US" altLang="en-US" dirty="0"/>
            </a:br>
            <a:r>
              <a:rPr lang="en-US" altLang="en-US" i="1" dirty="0"/>
              <a:t>Things to Know</a:t>
            </a:r>
            <a:br>
              <a:rPr lang="en-US" altLang="en-US" i="1" dirty="0"/>
            </a:br>
            <a:r>
              <a:rPr lang="en-US" altLang="en-US" i="1" dirty="0"/>
              <a:t>Madrid, Spain</a:t>
            </a:r>
            <a:endParaRPr lang="en-US" altLang="en-US" dirty="0"/>
          </a:p>
        </p:txBody>
      </p:sp>
      <p:sp>
        <p:nvSpPr>
          <p:cNvPr id="111621" name="Rectangle 5">
            <a:extLst>
              <a:ext uri="{FF2B5EF4-FFF2-40B4-BE49-F238E27FC236}">
                <a16:creationId xmlns:a16="http://schemas.microsoft.com/office/drawing/2014/main" id="{7691941D-DF70-8C1E-F52A-E8A66FEE831E}"/>
              </a:ext>
            </a:extLst>
          </p:cNvPr>
          <p:cNvSpPr>
            <a:spLocks noGrp="1" noChangeArrowheads="1"/>
          </p:cNvSpPr>
          <p:nvPr>
            <p:ph type="subTitle" idx="1"/>
          </p:nvPr>
        </p:nvSpPr>
        <p:spPr>
          <a:xfrm>
            <a:off x="1115616" y="4149080"/>
            <a:ext cx="6912768" cy="1824831"/>
          </a:xfrm>
        </p:spPr>
        <p:txBody>
          <a:bodyPr/>
          <a:lstStyle/>
          <a:p>
            <a:pPr>
              <a:lnSpc>
                <a:spcPct val="80000"/>
              </a:lnSpc>
            </a:pPr>
            <a:r>
              <a:rPr lang="en-US" altLang="en-US" sz="2400" dirty="0"/>
              <a:t>Prepared by: Face to Face Events</a:t>
            </a:r>
            <a:br>
              <a:rPr lang="en-US" altLang="en-US" sz="2400" dirty="0"/>
            </a:br>
            <a:r>
              <a:rPr lang="en-US" altLang="en-US" sz="2400" dirty="0"/>
              <a:t>IEEE 802 Plenary Meeting Planner</a:t>
            </a:r>
            <a:br>
              <a:rPr lang="en-US" altLang="en-US" sz="2400" dirty="0"/>
            </a:br>
            <a:r>
              <a:rPr lang="en-US" altLang="en-US" sz="2400" dirty="0"/>
              <a:t>Email: </a:t>
            </a:r>
            <a:r>
              <a:rPr lang="en-US" altLang="en-US" sz="2400" dirty="0">
                <a:hlinkClick r:id="rId3"/>
              </a:rPr>
              <a:t>802info@facetoface-events.com</a:t>
            </a:r>
            <a:endParaRPr lang="en-US"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D31F-8AB7-9141-392F-AFB6262C4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C5F8E-3768-B576-FD73-09085B238282}"/>
              </a:ext>
            </a:extLst>
          </p:cNvPr>
          <p:cNvSpPr>
            <a:spLocks noGrp="1"/>
          </p:cNvSpPr>
          <p:nvPr>
            <p:ph type="title"/>
          </p:nvPr>
        </p:nvSpPr>
        <p:spPr/>
        <p:txBody>
          <a:bodyPr/>
          <a:lstStyle/>
          <a:p>
            <a:r>
              <a:rPr lang="en-US" dirty="0"/>
              <a:t>Meeting Room Map Ground Floor</a:t>
            </a:r>
          </a:p>
        </p:txBody>
      </p:sp>
      <p:pic>
        <p:nvPicPr>
          <p:cNvPr id="15" name="Content Placeholder 14">
            <a:extLst>
              <a:ext uri="{FF2B5EF4-FFF2-40B4-BE49-F238E27FC236}">
                <a16:creationId xmlns:a16="http://schemas.microsoft.com/office/drawing/2014/main" id="{1FBFC66A-5E76-BCEC-7E88-FB940B833E9B}"/>
              </a:ext>
            </a:extLst>
          </p:cNvPr>
          <p:cNvPicPr>
            <a:picLocks noGrp="1" noChangeAspect="1"/>
          </p:cNvPicPr>
          <p:nvPr>
            <p:ph idx="1"/>
          </p:nvPr>
        </p:nvPicPr>
        <p:blipFill>
          <a:blip r:embed="rId2"/>
          <a:srcRect/>
          <a:stretch/>
        </p:blipFill>
        <p:spPr>
          <a:xfrm>
            <a:off x="457200" y="1196975"/>
            <a:ext cx="8229600" cy="5056947"/>
          </a:xfrm>
        </p:spPr>
      </p:pic>
    </p:spTree>
    <p:extLst>
      <p:ext uri="{BB962C8B-B14F-4D97-AF65-F5344CB8AC3E}">
        <p14:creationId xmlns:p14="http://schemas.microsoft.com/office/powerpoint/2010/main" val="31053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77D0-8B3B-8F2F-3A0F-2124AFB28C8A}"/>
              </a:ext>
            </a:extLst>
          </p:cNvPr>
          <p:cNvSpPr>
            <a:spLocks noGrp="1"/>
          </p:cNvSpPr>
          <p:nvPr>
            <p:ph type="title"/>
          </p:nvPr>
        </p:nvSpPr>
        <p:spPr/>
        <p:txBody>
          <a:bodyPr/>
          <a:lstStyle/>
          <a:p>
            <a:r>
              <a:rPr lang="en-US" dirty="0"/>
              <a:t>Meeting Room Map Lower Floor</a:t>
            </a:r>
          </a:p>
        </p:txBody>
      </p:sp>
      <p:pic>
        <p:nvPicPr>
          <p:cNvPr id="15" name="Content Placeholder 14">
            <a:extLst>
              <a:ext uri="{FF2B5EF4-FFF2-40B4-BE49-F238E27FC236}">
                <a16:creationId xmlns:a16="http://schemas.microsoft.com/office/drawing/2014/main" id="{FA94C59C-8573-61F4-1BC8-337009DDC41E}"/>
              </a:ext>
            </a:extLst>
          </p:cNvPr>
          <p:cNvPicPr>
            <a:picLocks noGrp="1" noChangeAspect="1"/>
          </p:cNvPicPr>
          <p:nvPr>
            <p:ph idx="1"/>
          </p:nvPr>
        </p:nvPicPr>
        <p:blipFill>
          <a:blip r:embed="rId2"/>
          <a:srcRect/>
          <a:stretch/>
        </p:blipFill>
        <p:spPr>
          <a:xfrm>
            <a:off x="457200" y="1196976"/>
            <a:ext cx="8435280" cy="5405356"/>
          </a:xfrm>
        </p:spPr>
      </p:pic>
    </p:spTree>
    <p:extLst>
      <p:ext uri="{BB962C8B-B14F-4D97-AF65-F5344CB8AC3E}">
        <p14:creationId xmlns:p14="http://schemas.microsoft.com/office/powerpoint/2010/main" val="196742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87BAE-6EC7-4EC8-41E1-B7607DF8C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328A0-0D03-57DD-8593-15834C25C1F3}"/>
              </a:ext>
            </a:extLst>
          </p:cNvPr>
          <p:cNvSpPr>
            <a:spLocks noGrp="1"/>
          </p:cNvSpPr>
          <p:nvPr>
            <p:ph type="title"/>
          </p:nvPr>
        </p:nvSpPr>
        <p:spPr>
          <a:xfrm>
            <a:off x="457200" y="404813"/>
            <a:ext cx="8229600" cy="792162"/>
          </a:xfrm>
        </p:spPr>
        <p:txBody>
          <a:bodyPr/>
          <a:lstStyle/>
          <a:p>
            <a:r>
              <a:rPr lang="en-US" dirty="0"/>
              <a:t>Attendee Food &amp; Beverage Breaks</a:t>
            </a:r>
          </a:p>
        </p:txBody>
      </p:sp>
      <p:sp>
        <p:nvSpPr>
          <p:cNvPr id="6" name="TextBox 5">
            <a:extLst>
              <a:ext uri="{FF2B5EF4-FFF2-40B4-BE49-F238E27FC236}">
                <a16:creationId xmlns:a16="http://schemas.microsoft.com/office/drawing/2014/main" id="{2AB19F81-A339-ACED-7FA4-347B630DF230}"/>
              </a:ext>
            </a:extLst>
          </p:cNvPr>
          <p:cNvSpPr txBox="1"/>
          <p:nvPr/>
        </p:nvSpPr>
        <p:spPr>
          <a:xfrm>
            <a:off x="457200" y="1556792"/>
            <a:ext cx="8229600" cy="2246769"/>
          </a:xfrm>
          <a:prstGeom prst="rect">
            <a:avLst/>
          </a:prstGeom>
          <a:noFill/>
        </p:spPr>
        <p:txBody>
          <a:bodyPr wrap="square" rtlCol="0">
            <a:spAutoFit/>
          </a:bodyPr>
          <a:lstStyle/>
          <a:p>
            <a:r>
              <a:rPr lang="en-US" sz="2000" b="1" dirty="0">
                <a:solidFill>
                  <a:schemeClr val="accent5">
                    <a:lumMod val="50000"/>
                  </a:schemeClr>
                </a:solidFill>
              </a:rPr>
              <a:t>Break Service</a:t>
            </a:r>
            <a:r>
              <a:rPr lang="en-US" sz="2000" b="1" dirty="0"/>
              <a:t> </a:t>
            </a:r>
          </a:p>
          <a:p>
            <a:pPr lvl="1"/>
            <a:r>
              <a:rPr lang="en-US" sz="2000" dirty="0"/>
              <a:t>Shall be served in the main common areas near all meeting spaces. </a:t>
            </a:r>
          </a:p>
          <a:p>
            <a:endParaRPr lang="en-US" sz="2000" dirty="0"/>
          </a:p>
          <a:p>
            <a:r>
              <a:rPr lang="en-US" sz="2000" b="1" dirty="0"/>
              <a:t>Hall </a:t>
            </a:r>
            <a:r>
              <a:rPr lang="en-US" sz="2000" b="1" dirty="0" err="1"/>
              <a:t>Tapices</a:t>
            </a:r>
            <a:r>
              <a:rPr lang="en-US" sz="2000" b="1" dirty="0"/>
              <a:t>, Hall Auditorium, Hall Patio</a:t>
            </a:r>
          </a:p>
          <a:p>
            <a:pPr lvl="1"/>
            <a:r>
              <a:rPr lang="en-US" sz="2000" dirty="0"/>
              <a:t>AM Beverage Break 10:50 – 11:35 </a:t>
            </a:r>
          </a:p>
          <a:p>
            <a:pPr lvl="1"/>
            <a:r>
              <a:rPr lang="en-US" sz="2000" dirty="0"/>
              <a:t>PM Food &amp; Beverage Break 16:15 – 17:00</a:t>
            </a:r>
          </a:p>
        </p:txBody>
      </p:sp>
      <p:sp>
        <p:nvSpPr>
          <p:cNvPr id="5" name="TextBox 4">
            <a:extLst>
              <a:ext uri="{FF2B5EF4-FFF2-40B4-BE49-F238E27FC236}">
                <a16:creationId xmlns:a16="http://schemas.microsoft.com/office/drawing/2014/main" id="{4D992B7F-6CC4-80B9-076B-A97903C72A18}"/>
              </a:ext>
            </a:extLst>
          </p:cNvPr>
          <p:cNvSpPr txBox="1"/>
          <p:nvPr/>
        </p:nvSpPr>
        <p:spPr>
          <a:xfrm>
            <a:off x="457200" y="4005064"/>
            <a:ext cx="8229600" cy="1631216"/>
          </a:xfrm>
          <a:prstGeom prst="rect">
            <a:avLst/>
          </a:prstGeom>
          <a:noFill/>
        </p:spPr>
        <p:txBody>
          <a:bodyPr wrap="square">
            <a:spAutoFit/>
          </a:bodyPr>
          <a:lstStyle/>
          <a:p>
            <a:r>
              <a:rPr lang="en-US" sz="2000" b="1" dirty="0">
                <a:solidFill>
                  <a:schemeClr val="accent5">
                    <a:lumMod val="50000"/>
                  </a:schemeClr>
                </a:solidFill>
              </a:rPr>
              <a:t>Lunch Service </a:t>
            </a:r>
          </a:p>
          <a:p>
            <a:pPr lvl="1"/>
            <a:r>
              <a:rPr lang="en-US" sz="2000" dirty="0"/>
              <a:t>Shall be served in the hotel restaurants Cervantes &amp; </a:t>
            </a:r>
            <a:r>
              <a:rPr lang="en-US" sz="2000" dirty="0" err="1"/>
              <a:t>L'Albufera</a:t>
            </a:r>
            <a:r>
              <a:rPr lang="en-US" sz="2000" dirty="0"/>
              <a:t>.</a:t>
            </a:r>
          </a:p>
          <a:p>
            <a:endParaRPr lang="en-US" sz="2000" dirty="0"/>
          </a:p>
          <a:p>
            <a:r>
              <a:rPr lang="en-US" sz="2000" b="1" dirty="0"/>
              <a:t>Designated areas for IEEE 802 attendees will be clearly marked.</a:t>
            </a:r>
          </a:p>
          <a:p>
            <a:pPr lvl="1"/>
            <a:r>
              <a:rPr lang="en-US" sz="2000" dirty="0"/>
              <a:t>Lunch 13:00 – 14:30  Monday, Tuesday, Wednesday, Thursday</a:t>
            </a:r>
          </a:p>
        </p:txBody>
      </p:sp>
    </p:spTree>
    <p:extLst>
      <p:ext uri="{BB962C8B-B14F-4D97-AF65-F5344CB8AC3E}">
        <p14:creationId xmlns:p14="http://schemas.microsoft.com/office/powerpoint/2010/main" val="352967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8320C-EFF0-C460-0EA3-4227CF750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CFADB-F573-0704-BE4D-49559BE59298}"/>
              </a:ext>
            </a:extLst>
          </p:cNvPr>
          <p:cNvSpPr>
            <a:spLocks noGrp="1"/>
          </p:cNvSpPr>
          <p:nvPr>
            <p:ph type="title"/>
          </p:nvPr>
        </p:nvSpPr>
        <p:spPr>
          <a:xfrm>
            <a:off x="457200" y="404813"/>
            <a:ext cx="8229600" cy="792162"/>
          </a:xfrm>
        </p:spPr>
        <p:txBody>
          <a:bodyPr/>
          <a:lstStyle/>
          <a:p>
            <a:r>
              <a:rPr lang="en-US" dirty="0"/>
              <a:t>Social Event &amp; Award Presentation</a:t>
            </a:r>
          </a:p>
        </p:txBody>
      </p:sp>
      <p:sp>
        <p:nvSpPr>
          <p:cNvPr id="3" name="Content Placeholder 2">
            <a:extLst>
              <a:ext uri="{FF2B5EF4-FFF2-40B4-BE49-F238E27FC236}">
                <a16:creationId xmlns:a16="http://schemas.microsoft.com/office/drawing/2014/main" id="{761EE91B-8E20-E11B-56EB-6926C10EF248}"/>
              </a:ext>
            </a:extLst>
          </p:cNvPr>
          <p:cNvSpPr>
            <a:spLocks noGrp="1"/>
          </p:cNvSpPr>
          <p:nvPr>
            <p:ph sz="half" idx="1"/>
          </p:nvPr>
        </p:nvSpPr>
        <p:spPr>
          <a:xfrm>
            <a:off x="250825" y="1341438"/>
            <a:ext cx="4191000" cy="4525962"/>
          </a:xfrm>
        </p:spPr>
        <p:txBody>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p:txBody>
      </p:sp>
      <p:sp>
        <p:nvSpPr>
          <p:cNvPr id="4" name="Content Placeholder 3">
            <a:extLst>
              <a:ext uri="{FF2B5EF4-FFF2-40B4-BE49-F238E27FC236}">
                <a16:creationId xmlns:a16="http://schemas.microsoft.com/office/drawing/2014/main" id="{31DEAEC0-E40A-68C9-867E-64712A94FB6A}"/>
              </a:ext>
            </a:extLst>
          </p:cNvPr>
          <p:cNvSpPr>
            <a:spLocks noGrp="1"/>
          </p:cNvSpPr>
          <p:nvPr>
            <p:ph sz="half" idx="2"/>
          </p:nvPr>
        </p:nvSpPr>
        <p:spPr>
          <a:xfrm>
            <a:off x="4572000" y="1366411"/>
            <a:ext cx="4007675" cy="5086776"/>
          </a:xfrm>
        </p:spPr>
        <p:txBody>
          <a:bodyPr/>
          <a:lstStyle/>
          <a:p>
            <a:pPr marL="0" indent="0">
              <a:buNone/>
            </a:pPr>
            <a:r>
              <a:rPr lang="en-US" sz="1800" b="1" dirty="0"/>
              <a:t>Wednesday July 30, 2025</a:t>
            </a:r>
          </a:p>
          <a:p>
            <a:pPr lvl="1"/>
            <a:r>
              <a:rPr lang="en-US" sz="1800" dirty="0"/>
              <a:t>El Prado &amp; Picina Pool</a:t>
            </a:r>
          </a:p>
          <a:p>
            <a:pPr lvl="1"/>
            <a:r>
              <a:rPr lang="en-US" sz="1800" dirty="0"/>
              <a:t>19:30 – 22:00</a:t>
            </a:r>
          </a:p>
          <a:p>
            <a:pPr lvl="1"/>
            <a:r>
              <a:rPr lang="en-US" sz="1800" dirty="0"/>
              <a:t>Reception Style Food and Beverage</a:t>
            </a:r>
          </a:p>
          <a:p>
            <a:pPr lvl="1"/>
            <a:r>
              <a:rPr lang="en-US" sz="1800" dirty="0"/>
              <a:t>Award Presentation</a:t>
            </a:r>
          </a:p>
          <a:p>
            <a:endParaRPr lang="en-US" sz="1800" b="1" dirty="0"/>
          </a:p>
          <a:p>
            <a:pPr marL="0" indent="0">
              <a:buNone/>
            </a:pPr>
            <a:r>
              <a:rPr lang="en-US" sz="1800" b="1" dirty="0"/>
              <a:t>Tickets Required for All Attending</a:t>
            </a:r>
          </a:p>
          <a:p>
            <a:pPr lvl="1"/>
            <a:r>
              <a:rPr lang="en-US" sz="1800" dirty="0"/>
              <a:t>No charge, but please confirm your plans to attend with the registration staff.</a:t>
            </a:r>
          </a:p>
          <a:p>
            <a:pPr lvl="1"/>
            <a:r>
              <a:rPr lang="en-US" sz="1800" dirty="0"/>
              <a:t>Guest Badges available at the Plenary Registration and Information desk.</a:t>
            </a:r>
          </a:p>
          <a:p>
            <a:pPr marL="0" indent="0" algn="ctr">
              <a:buNone/>
            </a:pPr>
            <a:endParaRPr lang="en-US" sz="1800" b="1" dirty="0">
              <a:solidFill>
                <a:srgbClr val="C00000"/>
              </a:solidFill>
            </a:endParaRPr>
          </a:p>
          <a:p>
            <a:pPr marL="0" indent="0" algn="ctr">
              <a:buNone/>
            </a:pPr>
            <a:r>
              <a:rPr lang="en-US" sz="1800" b="1" dirty="0">
                <a:solidFill>
                  <a:srgbClr val="C00000"/>
                </a:solidFill>
              </a:rPr>
              <a:t>NO OUTSIDE FOOD OR DRINK</a:t>
            </a:r>
          </a:p>
        </p:txBody>
      </p:sp>
      <p:pic>
        <p:nvPicPr>
          <p:cNvPr id="6" name="Picture 5">
            <a:extLst>
              <a:ext uri="{FF2B5EF4-FFF2-40B4-BE49-F238E27FC236}">
                <a16:creationId xmlns:a16="http://schemas.microsoft.com/office/drawing/2014/main" id="{F54402F7-B27F-21AD-8E04-EB320FE8A83D}"/>
              </a:ext>
            </a:extLst>
          </p:cNvPr>
          <p:cNvPicPr>
            <a:picLocks noChangeAspect="1"/>
          </p:cNvPicPr>
          <p:nvPr/>
        </p:nvPicPr>
        <p:blipFill>
          <a:blip r:embed="rId2"/>
          <a:srcRect/>
          <a:stretch/>
        </p:blipFill>
        <p:spPr>
          <a:xfrm>
            <a:off x="406412" y="1416930"/>
            <a:ext cx="3573289" cy="2012070"/>
          </a:xfrm>
          <a:prstGeom prst="rect">
            <a:avLst/>
          </a:prstGeom>
        </p:spPr>
      </p:pic>
      <p:sp>
        <p:nvSpPr>
          <p:cNvPr id="5" name="TextBox 4">
            <a:extLst>
              <a:ext uri="{FF2B5EF4-FFF2-40B4-BE49-F238E27FC236}">
                <a16:creationId xmlns:a16="http://schemas.microsoft.com/office/drawing/2014/main" id="{5EE5F077-2F9F-2DA6-FADD-4F20716421FC}"/>
              </a:ext>
            </a:extLst>
          </p:cNvPr>
          <p:cNvSpPr txBox="1"/>
          <p:nvPr/>
        </p:nvSpPr>
        <p:spPr>
          <a:xfrm>
            <a:off x="278568" y="3632537"/>
            <a:ext cx="4191000" cy="2862322"/>
          </a:xfrm>
          <a:prstGeom prst="rect">
            <a:avLst/>
          </a:prstGeom>
          <a:noFill/>
        </p:spPr>
        <p:txBody>
          <a:bodyPr wrap="square" rtlCol="0">
            <a:spAutoFit/>
          </a:bodyPr>
          <a:lstStyle/>
          <a:p>
            <a:pPr marL="0" indent="0">
              <a:buNone/>
            </a:pPr>
            <a:r>
              <a:rPr lang="en-US" sz="2000" b="1" dirty="0"/>
              <a:t>Award Presentation</a:t>
            </a:r>
          </a:p>
          <a:p>
            <a:r>
              <a:rPr lang="en-US" sz="2000" dirty="0"/>
              <a:t>IEEE Charles Proteus Steinmetz Award recipient, IEEE 802 Past Chair, </a:t>
            </a:r>
          </a:p>
          <a:p>
            <a:r>
              <a:rPr lang="en-US" sz="2000" dirty="0"/>
              <a:t>Mr. Paul Nikolich</a:t>
            </a:r>
          </a:p>
          <a:p>
            <a:endParaRPr lang="en-US" sz="2000" dirty="0"/>
          </a:p>
          <a:p>
            <a:r>
              <a:rPr lang="en-US" sz="2000" dirty="0"/>
              <a:t>Award presented by IEEE President and CEO, Kathleen Kramer</a:t>
            </a:r>
          </a:p>
        </p:txBody>
      </p:sp>
    </p:spTree>
    <p:extLst>
      <p:ext uri="{BB962C8B-B14F-4D97-AF65-F5344CB8AC3E}">
        <p14:creationId xmlns:p14="http://schemas.microsoft.com/office/powerpoint/2010/main" val="370650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786C2-3EC7-8CF6-60A4-445BC8BD9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6939A-616C-05A3-F49F-C2B80FDF1540}"/>
              </a:ext>
            </a:extLst>
          </p:cNvPr>
          <p:cNvSpPr>
            <a:spLocks noGrp="1"/>
          </p:cNvSpPr>
          <p:nvPr>
            <p:ph type="title"/>
          </p:nvPr>
        </p:nvSpPr>
        <p:spPr>
          <a:xfrm>
            <a:off x="457200" y="404813"/>
            <a:ext cx="8229600" cy="503907"/>
          </a:xfrm>
        </p:spPr>
        <p:txBody>
          <a:bodyPr/>
          <a:lstStyle/>
          <a:p>
            <a:r>
              <a:rPr lang="en-US" sz="2800" dirty="0"/>
              <a:t>Quick Guide to Madrid, Spain</a:t>
            </a:r>
          </a:p>
        </p:txBody>
      </p:sp>
      <p:sp>
        <p:nvSpPr>
          <p:cNvPr id="5" name="Content Placeholder 4">
            <a:extLst>
              <a:ext uri="{FF2B5EF4-FFF2-40B4-BE49-F238E27FC236}">
                <a16:creationId xmlns:a16="http://schemas.microsoft.com/office/drawing/2014/main" id="{0F593D04-7BF0-75E1-D9BD-881D66D66D18}"/>
              </a:ext>
            </a:extLst>
          </p:cNvPr>
          <p:cNvSpPr>
            <a:spLocks noGrp="1"/>
          </p:cNvSpPr>
          <p:nvPr>
            <p:ph idx="1"/>
          </p:nvPr>
        </p:nvSpPr>
        <p:spPr>
          <a:xfrm>
            <a:off x="251520" y="908719"/>
            <a:ext cx="8712968" cy="5544467"/>
          </a:xfrm>
        </p:spPr>
        <p:txBody>
          <a:bodyPr numCol="2"/>
          <a:lstStyle/>
          <a:p>
            <a:pPr marL="0" indent="0">
              <a:buNone/>
            </a:pPr>
            <a:r>
              <a:rPr lang="en-CA" sz="1100" dirty="0"/>
              <a:t>Use this link to get started or select some of the links listed below for more specific information. Essential</a:t>
            </a:r>
            <a:r>
              <a:rPr lang="en-CA" sz="1100" b="1" dirty="0">
                <a:hlinkClick r:id="rId2"/>
              </a:rPr>
              <a:t> Madrid - Official Tourism Madrid Site</a:t>
            </a:r>
            <a:r>
              <a:rPr lang="en-CA" sz="1100" dirty="0"/>
              <a:t> </a:t>
            </a:r>
          </a:p>
          <a:p>
            <a:pPr marL="0" indent="0">
              <a:buNone/>
            </a:pPr>
            <a:endParaRPr lang="en-CA" sz="1100" b="1" dirty="0"/>
          </a:p>
          <a:p>
            <a:pPr marL="0" indent="0">
              <a:buNone/>
            </a:pPr>
            <a:r>
              <a:rPr lang="en-CA" sz="1100" b="1" dirty="0"/>
              <a:t>Maps</a:t>
            </a:r>
          </a:p>
          <a:p>
            <a:pPr marL="0" indent="0">
              <a:buNone/>
            </a:pPr>
            <a:r>
              <a:rPr lang="en-CA" sz="1100" dirty="0"/>
              <a:t>The following links provide access to maps of the city including bus and metro services in the Madrid area surrounding the IEEE 802 LMSC venue.</a:t>
            </a:r>
          </a:p>
          <a:p>
            <a:r>
              <a:rPr lang="en-CA" sz="1100" dirty="0">
                <a:hlinkClick r:id="rId3"/>
              </a:rPr>
              <a:t>Tourist Map of Madrid (2.9 MB) (Spanish/English)</a:t>
            </a:r>
            <a:endParaRPr lang="en-CA" sz="1100" dirty="0"/>
          </a:p>
          <a:p>
            <a:r>
              <a:rPr lang="en-CA" sz="1100" dirty="0">
                <a:hlinkClick r:id="rId4"/>
              </a:rPr>
              <a:t>Metro Map (1.4 MB) (Spanish/English)</a:t>
            </a:r>
            <a:endParaRPr lang="en-CA" sz="1100" dirty="0"/>
          </a:p>
          <a:p>
            <a:r>
              <a:rPr lang="en-CA" sz="1100" dirty="0">
                <a:hlinkClick r:id="rId5"/>
              </a:rPr>
              <a:t>Tourist Metro Map (1.4 MB) (Spanish/English)</a:t>
            </a:r>
            <a:endParaRPr lang="en-CA" sz="1100" dirty="0"/>
          </a:p>
          <a:p>
            <a:r>
              <a:rPr lang="en-CA" sz="1100" dirty="0">
                <a:hlinkClick r:id="rId6"/>
              </a:rPr>
              <a:t>Online Bus Map (interactive) (Spanish/English)</a:t>
            </a:r>
            <a:endParaRPr lang="en-CA" sz="1100" dirty="0"/>
          </a:p>
          <a:p>
            <a:r>
              <a:rPr lang="en-CA" sz="1100" dirty="0">
                <a:hlinkClick r:id="rId7"/>
              </a:rPr>
              <a:t>Tourist Bus Map (2.4 MB) (Spanish/English)</a:t>
            </a:r>
            <a:endParaRPr lang="en-CA" sz="1100" dirty="0"/>
          </a:p>
          <a:p>
            <a:pPr marL="0" indent="0">
              <a:buNone/>
            </a:pPr>
            <a:endParaRPr lang="en-CA" sz="1100" dirty="0"/>
          </a:p>
          <a:p>
            <a:pPr marL="0" indent="0">
              <a:buNone/>
            </a:pPr>
            <a:r>
              <a:rPr lang="en-CA" sz="1100" b="1" dirty="0"/>
              <a:t>Airport Transportation </a:t>
            </a:r>
          </a:p>
          <a:p>
            <a:r>
              <a:rPr lang="en-CA" sz="1100" dirty="0"/>
              <a:t>Metro</a:t>
            </a:r>
          </a:p>
          <a:p>
            <a:r>
              <a:rPr lang="en-CA" sz="1100" dirty="0"/>
              <a:t>Taxi</a:t>
            </a:r>
          </a:p>
          <a:p>
            <a:pPr marL="0" indent="0">
              <a:buNone/>
            </a:pPr>
            <a:r>
              <a:rPr lang="en-CA" sz="1100" dirty="0"/>
              <a:t>The most efficient method to reach the IEEE 802 Plenary venue from the Madrid Airport is by Taxi or rideshare service. </a:t>
            </a:r>
          </a:p>
          <a:p>
            <a:pPr marL="0" indent="0">
              <a:buNone/>
            </a:pPr>
            <a:endParaRPr lang="en-CA" sz="1100" dirty="0"/>
          </a:p>
          <a:p>
            <a:pPr marL="0" indent="0">
              <a:buNone/>
            </a:pPr>
            <a:r>
              <a:rPr lang="en-CA" sz="1100" b="1" dirty="0"/>
              <a:t>Metro</a:t>
            </a:r>
          </a:p>
          <a:p>
            <a:pPr marL="0" indent="0">
              <a:buNone/>
            </a:pPr>
            <a:r>
              <a:rPr lang="en-CA" sz="1100" dirty="0"/>
              <a:t>The Madrid Airport is connected to the city of Madrid via the Pink Metro Line 8. This line ends at the </a:t>
            </a:r>
            <a:r>
              <a:rPr lang="en-CA" sz="1100" dirty="0" err="1"/>
              <a:t>Nuevos</a:t>
            </a:r>
            <a:r>
              <a:rPr lang="en-CA" sz="1100" dirty="0"/>
              <a:t> </a:t>
            </a:r>
            <a:r>
              <a:rPr lang="en-CA" sz="1100" dirty="0" err="1"/>
              <a:t>Ministerios</a:t>
            </a:r>
            <a:r>
              <a:rPr lang="en-CA" sz="1100" dirty="0"/>
              <a:t> Station, where you would need to transfer to Metro Line 10 is required. The total journey is estimated to be about 45 minutes in travel time and will cost between 4.50€ to 5€. </a:t>
            </a:r>
          </a:p>
          <a:p>
            <a:pPr marL="0" indent="0">
              <a:buNone/>
            </a:pPr>
            <a:endParaRPr lang="en-CA" sz="1100" dirty="0"/>
          </a:p>
          <a:p>
            <a:pPr marL="0" indent="0">
              <a:buNone/>
            </a:pPr>
            <a:r>
              <a:rPr lang="en-CA" sz="1100" dirty="0"/>
              <a:t>The airport has two metro stations; one at Terminal 2 (T2), floor 1, and the other one at Terminal 4 (T4), floor -1. Both are part of the pink line 8. These lines run 06:00 to 01:30.</a:t>
            </a:r>
          </a:p>
          <a:p>
            <a:pPr marL="0" indent="0">
              <a:buNone/>
            </a:pPr>
            <a:endParaRPr lang="en-CA" sz="1100" b="1" dirty="0"/>
          </a:p>
          <a:p>
            <a:pPr marL="0" indent="0">
              <a:buNone/>
            </a:pPr>
            <a:endParaRPr lang="en-CA" sz="1100" b="1" dirty="0"/>
          </a:p>
          <a:p>
            <a:pPr marL="0" indent="0">
              <a:buNone/>
            </a:pPr>
            <a:endParaRPr lang="en-CA" sz="1100" b="1" dirty="0"/>
          </a:p>
          <a:p>
            <a:pPr marL="0" indent="0">
              <a:buNone/>
            </a:pPr>
            <a:endParaRPr lang="en-CA" sz="1100" b="1" dirty="0"/>
          </a:p>
          <a:p>
            <a:pPr marL="0" indent="0">
              <a:buNone/>
            </a:pPr>
            <a:r>
              <a:rPr lang="en-CA" sz="1100" b="1" dirty="0"/>
              <a:t>Taxi</a:t>
            </a:r>
          </a:p>
          <a:p>
            <a:pPr marL="0" indent="0">
              <a:buNone/>
            </a:pPr>
            <a:r>
              <a:rPr lang="en-CA" sz="1100" dirty="0"/>
              <a:t>Madrid airport taxis are white taxi vehicles, with red stripes and the city’s emblem on their sides. They are lined up at the airport taxi ranks, no matter the time or day. Each terminal is equipped with two taxi ranks, one at the departures and one at the arrivals level, while passengers are highly advised to hire their cabs exclusively from the official ranks to avoid getting overcharged.</a:t>
            </a:r>
          </a:p>
          <a:p>
            <a:pPr marL="0" indent="0">
              <a:buNone/>
            </a:pPr>
            <a:r>
              <a:rPr lang="en-CA" sz="1100" dirty="0"/>
              <a:t>Madrid taxis are metered. </a:t>
            </a:r>
            <a:r>
              <a:rPr lang="en-CA" sz="1100" u="sng" dirty="0"/>
              <a:t>However, the ride from the airport to the city center is set at 30€,</a:t>
            </a:r>
            <a:r>
              <a:rPr lang="en-CA" sz="1100" dirty="0"/>
              <a:t> even if the transfer takes place during the night or on public holidays. Additionally, luggage isn’t an extra charge. The travel time is about 25-30 minutes, however, could spike up to 40-50 during peak traffic hours.</a:t>
            </a:r>
          </a:p>
          <a:p>
            <a:pPr marL="0" indent="0">
              <a:buNone/>
            </a:pPr>
            <a:r>
              <a:rPr lang="en-CA" sz="1100" b="1" dirty="0"/>
              <a:t>Language </a:t>
            </a:r>
          </a:p>
          <a:p>
            <a:pPr marL="0" indent="0">
              <a:buNone/>
            </a:pPr>
            <a:r>
              <a:rPr lang="en-CA" sz="1100" dirty="0"/>
              <a:t>Spain's official language: </a:t>
            </a:r>
            <a:r>
              <a:rPr lang="en-CA" sz="1100" b="1" dirty="0"/>
              <a:t>Spanish</a:t>
            </a:r>
            <a:endParaRPr lang="en-CA" sz="1100" dirty="0"/>
          </a:p>
          <a:p>
            <a:pPr marL="0" indent="0">
              <a:buNone/>
            </a:pPr>
            <a:r>
              <a:rPr lang="en-CA" sz="1100" b="1" dirty="0"/>
              <a:t>Money Conversion €</a:t>
            </a:r>
          </a:p>
          <a:p>
            <a:pPr marL="0" indent="0">
              <a:buNone/>
            </a:pPr>
            <a:r>
              <a:rPr lang="en-CA" sz="1100" dirty="0"/>
              <a:t>The official (cash) currency of Spain is the </a:t>
            </a:r>
            <a:r>
              <a:rPr lang="en-CA" sz="1100" b="1" dirty="0"/>
              <a:t>Euro</a:t>
            </a:r>
            <a:r>
              <a:rPr lang="en-CA" sz="1100" dirty="0"/>
              <a:t> (international abbreviation EUR€).</a:t>
            </a:r>
          </a:p>
          <a:p>
            <a:pPr marL="0" indent="0">
              <a:buNone/>
            </a:pPr>
            <a:r>
              <a:rPr lang="en-CA" sz="1100" dirty="0">
                <a:hlinkClick r:id="rId8"/>
              </a:rPr>
              <a:t>XE Currency Conversion Website</a:t>
            </a:r>
            <a:endParaRPr lang="en-CA" sz="1100" dirty="0"/>
          </a:p>
          <a:p>
            <a:pPr marL="0" indent="0">
              <a:buNone/>
            </a:pPr>
            <a:r>
              <a:rPr lang="en-CA" sz="1100" b="1" dirty="0"/>
              <a:t>Electrical Plug / Outlet</a:t>
            </a:r>
          </a:p>
          <a:p>
            <a:pPr marL="0" indent="0">
              <a:buNone/>
            </a:pPr>
            <a:r>
              <a:rPr lang="en-CA" sz="1100" dirty="0">
                <a:hlinkClick r:id="rId9"/>
              </a:rPr>
              <a:t>Electrical Plug and Voltage Information for Spain</a:t>
            </a:r>
            <a:br>
              <a:rPr lang="en-CA" sz="1100" dirty="0"/>
            </a:br>
            <a:r>
              <a:rPr lang="en-CA" sz="1100" dirty="0"/>
              <a:t>In Spain, power plugs and sockets (outlets) of type F are used. The standard voltage is 230 V at a frequency of 50 Hz.</a:t>
            </a:r>
          </a:p>
          <a:p>
            <a:pPr marL="0" indent="0">
              <a:buNone/>
            </a:pPr>
            <a:r>
              <a:rPr lang="en-CA" sz="1100" b="1" dirty="0"/>
              <a:t>Weather </a:t>
            </a:r>
          </a:p>
          <a:p>
            <a:pPr marL="0" indent="0">
              <a:buNone/>
            </a:pPr>
            <a:r>
              <a:rPr lang="en-CA" sz="1100" dirty="0">
                <a:hlinkClick r:id="rId10"/>
              </a:rPr>
              <a:t>Current weather conditions in Madrid, Spain</a:t>
            </a:r>
            <a:endParaRPr lang="en-CA" sz="1100" dirty="0"/>
          </a:p>
          <a:p>
            <a:pPr marL="0" indent="0">
              <a:buNone/>
            </a:pPr>
            <a:r>
              <a:rPr lang="en-CA" sz="1100" b="1" dirty="0"/>
              <a:t>Emergency Assistance</a:t>
            </a:r>
          </a:p>
          <a:p>
            <a:pPr marL="0" indent="0">
              <a:buNone/>
            </a:pPr>
            <a:r>
              <a:rPr lang="en-CA" sz="1100" dirty="0"/>
              <a:t>In case of an emergency situation, the emergency number in Spain is </a:t>
            </a:r>
            <a:r>
              <a:rPr lang="en-CA" sz="1100" b="1" dirty="0"/>
              <a:t>112</a:t>
            </a:r>
            <a:r>
              <a:rPr lang="en-CA" sz="1100" dirty="0"/>
              <a:t>.</a:t>
            </a:r>
          </a:p>
          <a:p>
            <a:pPr marL="0" indent="0">
              <a:buNone/>
            </a:pPr>
            <a:endParaRPr lang="en-US" sz="1100" dirty="0"/>
          </a:p>
        </p:txBody>
      </p:sp>
    </p:spTree>
    <p:extLst>
      <p:ext uri="{BB962C8B-B14F-4D97-AF65-F5344CB8AC3E}">
        <p14:creationId xmlns:p14="http://schemas.microsoft.com/office/powerpoint/2010/main" val="49363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98032-2155-04E4-166B-4FAF807EF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ADAF0-2123-11E8-ED3B-E2C8E185F367}"/>
              </a:ext>
            </a:extLst>
          </p:cNvPr>
          <p:cNvSpPr>
            <a:spLocks noGrp="1"/>
          </p:cNvSpPr>
          <p:nvPr>
            <p:ph type="title"/>
          </p:nvPr>
        </p:nvSpPr>
        <p:spPr/>
        <p:txBody>
          <a:bodyPr/>
          <a:lstStyle/>
          <a:p>
            <a:r>
              <a:rPr lang="en-US" dirty="0"/>
              <a:t>2025 November 802 Plenary Session</a:t>
            </a:r>
          </a:p>
        </p:txBody>
      </p:sp>
      <p:sp>
        <p:nvSpPr>
          <p:cNvPr id="3" name="Content Placeholder 2">
            <a:extLst>
              <a:ext uri="{FF2B5EF4-FFF2-40B4-BE49-F238E27FC236}">
                <a16:creationId xmlns:a16="http://schemas.microsoft.com/office/drawing/2014/main" id="{8EDF25DE-A050-F6F7-1B47-6182D65DA3DD}"/>
              </a:ext>
            </a:extLst>
          </p:cNvPr>
          <p:cNvSpPr>
            <a:spLocks noGrp="1"/>
          </p:cNvSpPr>
          <p:nvPr>
            <p:ph idx="1"/>
          </p:nvPr>
        </p:nvSpPr>
        <p:spPr>
          <a:xfrm>
            <a:off x="250824" y="1341438"/>
            <a:ext cx="8435975" cy="4463826"/>
          </a:xfrm>
        </p:spPr>
        <p:txBody>
          <a:bodyPr/>
          <a:lstStyle/>
          <a:p>
            <a:pPr marL="0" indent="0">
              <a:spcBef>
                <a:spcPts val="0"/>
              </a:spcBef>
              <a:buNone/>
            </a:pPr>
            <a:r>
              <a:rPr lang="en-US" sz="2000" b="1" dirty="0"/>
              <a:t>Thanks for helping us make this session a success, we look forward to working with you again for the 2025 November Plenary!</a:t>
            </a:r>
          </a:p>
          <a:p>
            <a:pPr marL="0" indent="0">
              <a:buNone/>
            </a:pPr>
            <a:endParaRPr lang="en-US" sz="2000" b="1" dirty="0"/>
          </a:p>
          <a:p>
            <a:pPr marL="0" indent="0">
              <a:buNone/>
            </a:pPr>
            <a:r>
              <a:rPr lang="en-US" sz="2000" b="1" dirty="0"/>
              <a:t>Mariott Queen’s Park Bangkok, Thailand</a:t>
            </a:r>
          </a:p>
          <a:p>
            <a:r>
              <a:rPr lang="en-US" sz="1800" dirty="0"/>
              <a:t>Session Dates: Sunday November 9</a:t>
            </a:r>
            <a:r>
              <a:rPr lang="en-US" sz="1800" baseline="30000" dirty="0"/>
              <a:t>th</a:t>
            </a:r>
            <a:r>
              <a:rPr lang="en-US" sz="1800" dirty="0"/>
              <a:t>  through Friday November 14</a:t>
            </a:r>
            <a:r>
              <a:rPr lang="en-US" sz="1800" baseline="30000" dirty="0"/>
              <a:t>th</a:t>
            </a:r>
            <a:r>
              <a:rPr lang="en-US" sz="1800" dirty="0"/>
              <a:t> , 2025</a:t>
            </a:r>
          </a:p>
          <a:p>
            <a:r>
              <a:rPr lang="en-US" sz="1800" dirty="0"/>
              <a:t>Participating Working Groups: 802.1, .3, .11, .15, 18, .19, .24</a:t>
            </a:r>
          </a:p>
          <a:p>
            <a:r>
              <a:rPr lang="en-US" sz="1800" dirty="0"/>
              <a:t>Hotel Reservations are available soon</a:t>
            </a:r>
          </a:p>
          <a:p>
            <a:r>
              <a:rPr lang="en-US" sz="1800" dirty="0"/>
              <a:t>Registration will open the first week of September 2025</a:t>
            </a:r>
          </a:p>
          <a:p>
            <a:endParaRPr lang="en-US" sz="1800" dirty="0"/>
          </a:p>
          <a:p>
            <a:pPr marL="0" indent="0">
              <a:buNone/>
            </a:pPr>
            <a:endParaRPr lang="en-US" sz="1800" dirty="0"/>
          </a:p>
          <a:p>
            <a:pPr marL="0" indent="0">
              <a:buNone/>
            </a:pPr>
            <a:endParaRPr lang="en-US" b="1" dirty="0"/>
          </a:p>
        </p:txBody>
      </p:sp>
    </p:spTree>
    <p:extLst>
      <p:ext uri="{BB962C8B-B14F-4D97-AF65-F5344CB8AC3E}">
        <p14:creationId xmlns:p14="http://schemas.microsoft.com/office/powerpoint/2010/main" val="33711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46E8-6C96-6DB0-7723-91340806F4F0}"/>
              </a:ext>
            </a:extLst>
          </p:cNvPr>
          <p:cNvSpPr>
            <a:spLocks noGrp="1"/>
          </p:cNvSpPr>
          <p:nvPr>
            <p:ph type="title"/>
          </p:nvPr>
        </p:nvSpPr>
        <p:spPr>
          <a:xfrm>
            <a:off x="457200" y="404813"/>
            <a:ext cx="8229600" cy="792162"/>
          </a:xfrm>
        </p:spPr>
        <p:txBody>
          <a:bodyPr/>
          <a:lstStyle/>
          <a:p>
            <a:r>
              <a:rPr lang="en-US" dirty="0"/>
              <a:t>Meeting Planner Contact Information</a:t>
            </a:r>
          </a:p>
        </p:txBody>
      </p:sp>
      <p:sp>
        <p:nvSpPr>
          <p:cNvPr id="3" name="Content Placeholder 2">
            <a:extLst>
              <a:ext uri="{FF2B5EF4-FFF2-40B4-BE49-F238E27FC236}">
                <a16:creationId xmlns:a16="http://schemas.microsoft.com/office/drawing/2014/main" id="{08912384-8F48-740F-4D49-E967EFA266C6}"/>
              </a:ext>
            </a:extLst>
          </p:cNvPr>
          <p:cNvSpPr>
            <a:spLocks noGrp="1"/>
          </p:cNvSpPr>
          <p:nvPr>
            <p:ph sz="half" idx="1"/>
          </p:nvPr>
        </p:nvSpPr>
        <p:spPr>
          <a:xfrm>
            <a:off x="251520" y="1696542"/>
            <a:ext cx="4609207" cy="3815754"/>
          </a:xfrm>
        </p:spPr>
        <p:txBody>
          <a:bodyPr/>
          <a:lstStyle/>
          <a:p>
            <a:pPr marL="0" indent="0">
              <a:buNone/>
            </a:pPr>
            <a:r>
              <a:rPr lang="en-US" altLang="en-US" sz="1800" dirty="0"/>
              <a:t>Dawn </a:t>
            </a:r>
            <a:r>
              <a:rPr lang="en-US" altLang="en-US" sz="1800" dirty="0" err="1"/>
              <a:t>Slykhouse</a:t>
            </a:r>
            <a:r>
              <a:rPr lang="en-US" altLang="en-US" sz="1800" dirty="0"/>
              <a:t>, Face to Face Events</a:t>
            </a:r>
          </a:p>
          <a:p>
            <a:pPr marL="0" indent="0">
              <a:buNone/>
            </a:pPr>
            <a:r>
              <a:rPr lang="en-US" altLang="en-US" sz="1800" dirty="0"/>
              <a:t>Mobile: +1 (408) 594-1342</a:t>
            </a:r>
          </a:p>
          <a:p>
            <a:pPr marL="0" indent="0">
              <a:buNone/>
            </a:pPr>
            <a:r>
              <a:rPr lang="en-US" altLang="en-US" sz="1800" dirty="0"/>
              <a:t>Email: </a:t>
            </a:r>
            <a:r>
              <a:rPr lang="en-US" altLang="en-US" sz="1800" dirty="0">
                <a:hlinkClick r:id="rId2"/>
              </a:rPr>
              <a:t>dawns@facetoface-events.com</a:t>
            </a:r>
            <a:endParaRPr lang="en-US" altLang="en-US" sz="1800" dirty="0"/>
          </a:p>
          <a:p>
            <a:pPr marL="0" indent="0">
              <a:buNone/>
            </a:pPr>
            <a:endParaRPr lang="en-US" altLang="en-US" sz="1800" dirty="0"/>
          </a:p>
          <a:p>
            <a:pPr marL="0" indent="0">
              <a:buNone/>
            </a:pPr>
            <a:r>
              <a:rPr lang="en-US" altLang="en-US" sz="1800" dirty="0"/>
              <a:t>Lisa Ronmark, Face to Face Events</a:t>
            </a:r>
          </a:p>
          <a:p>
            <a:pPr marL="0" indent="0">
              <a:buNone/>
            </a:pPr>
            <a:r>
              <a:rPr lang="en-US" altLang="en-US" sz="1800" dirty="0"/>
              <a:t>Mobile: +1 (604) 316-4947</a:t>
            </a:r>
          </a:p>
          <a:p>
            <a:pPr marL="0" indent="0">
              <a:buNone/>
            </a:pPr>
            <a:r>
              <a:rPr lang="en-US" altLang="en-US" sz="1800" dirty="0"/>
              <a:t>Email: </a:t>
            </a:r>
            <a:r>
              <a:rPr lang="en-US" altLang="en-US" sz="1800" dirty="0">
                <a:hlinkClick r:id="rId3"/>
              </a:rPr>
              <a:t>lisa@facetoface-events.com</a:t>
            </a:r>
            <a:endParaRPr lang="en-US" altLang="en-US" sz="1800" dirty="0"/>
          </a:p>
          <a:p>
            <a:pPr marL="0" indent="0">
              <a:buNone/>
            </a:pPr>
            <a:endParaRPr lang="en-US" altLang="en-US" sz="1800" dirty="0"/>
          </a:p>
          <a:p>
            <a:pPr marL="0" indent="0">
              <a:buNone/>
            </a:pPr>
            <a:r>
              <a:rPr lang="en-US" altLang="en-US" sz="1800" dirty="0"/>
              <a:t>Stephanie Williams, Face to Face Events</a:t>
            </a:r>
          </a:p>
          <a:p>
            <a:pPr marL="0" indent="0">
              <a:buNone/>
            </a:pPr>
            <a:r>
              <a:rPr lang="en-US" altLang="en-US" sz="1800" dirty="0"/>
              <a:t>Mobile: +1 (408) 497-9613 </a:t>
            </a:r>
          </a:p>
          <a:p>
            <a:pPr marL="0" indent="0">
              <a:buNone/>
            </a:pPr>
            <a:r>
              <a:rPr lang="en-US" altLang="en-US" sz="1800" dirty="0"/>
              <a:t>Email: </a:t>
            </a:r>
            <a:r>
              <a:rPr lang="en-US" altLang="en-US" sz="1800" dirty="0">
                <a:hlinkClick r:id="rId4"/>
              </a:rPr>
              <a:t>stephanie@facetoface-events.com</a:t>
            </a:r>
            <a:endParaRPr lang="en-US" sz="1800" dirty="0"/>
          </a:p>
        </p:txBody>
      </p:sp>
      <p:sp>
        <p:nvSpPr>
          <p:cNvPr id="4" name="Content Placeholder 3">
            <a:extLst>
              <a:ext uri="{FF2B5EF4-FFF2-40B4-BE49-F238E27FC236}">
                <a16:creationId xmlns:a16="http://schemas.microsoft.com/office/drawing/2014/main" id="{282DA356-947A-B9C3-85BD-013806AD8BDD}"/>
              </a:ext>
            </a:extLst>
          </p:cNvPr>
          <p:cNvSpPr>
            <a:spLocks noGrp="1"/>
          </p:cNvSpPr>
          <p:nvPr>
            <p:ph sz="half" idx="2"/>
          </p:nvPr>
        </p:nvSpPr>
        <p:spPr>
          <a:xfrm>
            <a:off x="5220072" y="1696542"/>
            <a:ext cx="3466728" cy="3815754"/>
          </a:xfrm>
        </p:spPr>
        <p:txBody>
          <a:bodyPr/>
          <a:lstStyle/>
          <a:p>
            <a:pPr marL="0" indent="0">
              <a:buNone/>
            </a:pPr>
            <a:r>
              <a:rPr lang="en-US" sz="1800" b="1" dirty="0"/>
              <a:t>Event Office</a:t>
            </a:r>
          </a:p>
          <a:p>
            <a:pPr marL="0" indent="0">
              <a:buNone/>
            </a:pPr>
            <a:r>
              <a:rPr lang="en-US" sz="1800" dirty="0"/>
              <a:t>Neptuno</a:t>
            </a:r>
          </a:p>
          <a:p>
            <a:pPr marL="0" indent="0">
              <a:buNone/>
            </a:pPr>
            <a:r>
              <a:rPr lang="en-US" sz="1800" dirty="0"/>
              <a:t>Planta 1/Lower Floor</a:t>
            </a:r>
          </a:p>
          <a:p>
            <a:pPr marL="0" indent="0">
              <a:buNone/>
            </a:pPr>
            <a:endParaRPr lang="en-US" sz="1800" dirty="0"/>
          </a:p>
          <a:p>
            <a:pPr marL="0" indent="0">
              <a:buNone/>
            </a:pPr>
            <a:r>
              <a:rPr lang="en-US" sz="1800" b="1" dirty="0"/>
              <a:t>Office Hours</a:t>
            </a:r>
          </a:p>
          <a:p>
            <a:pPr marL="0" indent="0">
              <a:buNone/>
            </a:pPr>
            <a:r>
              <a:rPr lang="en-US" sz="1800" dirty="0"/>
              <a:t>Sunday July 27</a:t>
            </a:r>
            <a:r>
              <a:rPr lang="en-US" sz="1800" baseline="30000" dirty="0"/>
              <a:t>th</a:t>
            </a:r>
            <a:r>
              <a:rPr lang="en-US" sz="1800" dirty="0"/>
              <a:t> through </a:t>
            </a:r>
          </a:p>
          <a:p>
            <a:pPr marL="0" indent="0">
              <a:buNone/>
            </a:pPr>
            <a:r>
              <a:rPr lang="en-US" sz="1800" dirty="0"/>
              <a:t>Friday August 1</a:t>
            </a:r>
            <a:r>
              <a:rPr lang="en-US" sz="1800" baseline="30000" dirty="0"/>
              <a:t>st</a:t>
            </a:r>
            <a:r>
              <a:rPr lang="en-US" sz="1800" dirty="0"/>
              <a:t> </a:t>
            </a:r>
          </a:p>
          <a:p>
            <a:pPr marL="0" indent="0">
              <a:buNone/>
            </a:pPr>
            <a:endParaRPr lang="en-US" sz="1800" dirty="0"/>
          </a:p>
          <a:p>
            <a:pPr marL="0" indent="0">
              <a:buNone/>
            </a:pPr>
            <a:r>
              <a:rPr lang="en-US" sz="1800" b="1" dirty="0"/>
              <a:t>General Email Inquiries</a:t>
            </a:r>
          </a:p>
          <a:p>
            <a:pPr marL="0" indent="0">
              <a:buNone/>
            </a:pPr>
            <a:r>
              <a:rPr lang="en-US" sz="1800" dirty="0">
                <a:hlinkClick r:id="rId5"/>
              </a:rPr>
              <a:t>802info@facetoface-events.com</a:t>
            </a:r>
            <a:endParaRPr lang="en-US" sz="1800" dirty="0"/>
          </a:p>
        </p:txBody>
      </p:sp>
    </p:spTree>
    <p:extLst>
      <p:ext uri="{BB962C8B-B14F-4D97-AF65-F5344CB8AC3E}">
        <p14:creationId xmlns:p14="http://schemas.microsoft.com/office/powerpoint/2010/main" val="303182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41BA0-D6DB-E881-DD19-A395909E0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E4821-3023-13F4-8894-D9F630870501}"/>
              </a:ext>
            </a:extLst>
          </p:cNvPr>
          <p:cNvSpPr>
            <a:spLocks noGrp="1"/>
          </p:cNvSpPr>
          <p:nvPr>
            <p:ph type="title"/>
          </p:nvPr>
        </p:nvSpPr>
        <p:spPr>
          <a:xfrm>
            <a:off x="457200" y="404813"/>
            <a:ext cx="8229600" cy="792162"/>
          </a:xfrm>
        </p:spPr>
        <p:txBody>
          <a:bodyPr/>
          <a:lstStyle/>
          <a:p>
            <a:r>
              <a:rPr lang="en-US" dirty="0"/>
              <a:t>Network Vendor Contact Information</a:t>
            </a:r>
          </a:p>
        </p:txBody>
      </p:sp>
      <p:sp>
        <p:nvSpPr>
          <p:cNvPr id="3" name="Content Placeholder 2">
            <a:extLst>
              <a:ext uri="{FF2B5EF4-FFF2-40B4-BE49-F238E27FC236}">
                <a16:creationId xmlns:a16="http://schemas.microsoft.com/office/drawing/2014/main" id="{92CA7D26-CDB3-C8A2-16AF-539B7461601B}"/>
              </a:ext>
            </a:extLst>
          </p:cNvPr>
          <p:cNvSpPr>
            <a:spLocks noGrp="1"/>
          </p:cNvSpPr>
          <p:nvPr>
            <p:ph sz="half" idx="1"/>
          </p:nvPr>
        </p:nvSpPr>
        <p:spPr>
          <a:xfrm>
            <a:off x="251520" y="1696542"/>
            <a:ext cx="4609207" cy="3815754"/>
          </a:xfrm>
        </p:spPr>
        <p:txBody>
          <a:bodyPr/>
          <a:lstStyle/>
          <a:p>
            <a:pPr marL="0" indent="0">
              <a:buNone/>
            </a:pPr>
            <a:r>
              <a:rPr lang="en-US" sz="1800" b="1" dirty="0"/>
              <a:t>Onsite Network Support</a:t>
            </a:r>
          </a:p>
          <a:p>
            <a:pPr marL="0" indent="0">
              <a:buNone/>
            </a:pPr>
            <a:r>
              <a:rPr lang="en-US" sz="1800" dirty="0"/>
              <a:t>Members of the </a:t>
            </a:r>
            <a:r>
              <a:rPr lang="en-US" sz="1800" dirty="0" err="1"/>
              <a:t>Linespeed</a:t>
            </a:r>
            <a:r>
              <a:rPr lang="en-US" sz="1800" dirty="0"/>
              <a:t> team can be dispatched by contacting the Meeting Planner directly or by placing a request at the event registration desk.</a:t>
            </a:r>
          </a:p>
          <a:p>
            <a:pPr marL="0" indent="0">
              <a:buNone/>
            </a:pPr>
            <a:endParaRPr lang="en-US" sz="1800" dirty="0"/>
          </a:p>
          <a:p>
            <a:pPr marL="0" indent="0">
              <a:buNone/>
            </a:pPr>
            <a:r>
              <a:rPr lang="en-US" sz="1800" b="1" dirty="0" err="1"/>
              <a:t>Linespeed</a:t>
            </a:r>
            <a:r>
              <a:rPr lang="en-US" sz="1800" b="1" dirty="0"/>
              <a:t> Events Contact Information</a:t>
            </a:r>
            <a:endParaRPr lang="en-US" sz="1800" dirty="0"/>
          </a:p>
          <a:p>
            <a:pPr marL="0" indent="0">
              <a:buNone/>
            </a:pPr>
            <a:r>
              <a:rPr lang="en-US" sz="1800" dirty="0"/>
              <a:t>Richard </a:t>
            </a:r>
            <a:r>
              <a:rPr lang="en-US" sz="1800" dirty="0" err="1"/>
              <a:t>Alfvin</a:t>
            </a:r>
            <a:endParaRPr lang="en-US" sz="1800" dirty="0"/>
          </a:p>
          <a:p>
            <a:pPr marL="0" indent="0">
              <a:buNone/>
            </a:pPr>
            <a:r>
              <a:rPr lang="en-US" sz="1800" dirty="0"/>
              <a:t>Mobile: +1 (585) 781-0952 </a:t>
            </a:r>
          </a:p>
          <a:p>
            <a:pPr marL="0" indent="0">
              <a:buNone/>
            </a:pPr>
            <a:r>
              <a:rPr lang="en-US" sz="1800" dirty="0"/>
              <a:t>Email: </a:t>
            </a:r>
            <a:r>
              <a:rPr lang="en-US" sz="1800" dirty="0">
                <a:hlinkClick r:id="rId2"/>
              </a:rPr>
              <a:t>rick@linespeed.io</a:t>
            </a:r>
            <a:endParaRPr lang="en-US" sz="1800" dirty="0"/>
          </a:p>
        </p:txBody>
      </p:sp>
      <p:sp>
        <p:nvSpPr>
          <p:cNvPr id="4" name="Content Placeholder 3">
            <a:extLst>
              <a:ext uri="{FF2B5EF4-FFF2-40B4-BE49-F238E27FC236}">
                <a16:creationId xmlns:a16="http://schemas.microsoft.com/office/drawing/2014/main" id="{A2B5AB76-4804-C30C-76FB-AF87B483247E}"/>
              </a:ext>
            </a:extLst>
          </p:cNvPr>
          <p:cNvSpPr>
            <a:spLocks noGrp="1"/>
          </p:cNvSpPr>
          <p:nvPr>
            <p:ph sz="half" idx="2"/>
          </p:nvPr>
        </p:nvSpPr>
        <p:spPr>
          <a:xfrm>
            <a:off x="5220072" y="1696542"/>
            <a:ext cx="3466728" cy="3815754"/>
          </a:xfrm>
        </p:spPr>
        <p:txBody>
          <a:bodyPr/>
          <a:lstStyle/>
          <a:p>
            <a:pPr marL="0" indent="0">
              <a:buNone/>
            </a:pPr>
            <a:r>
              <a:rPr lang="en-US" sz="1800" b="1" dirty="0"/>
              <a:t>Network Vendor Office</a:t>
            </a:r>
          </a:p>
          <a:p>
            <a:pPr marL="0" indent="0">
              <a:buNone/>
            </a:pPr>
            <a:r>
              <a:rPr lang="en-US" sz="1800" dirty="0" err="1"/>
              <a:t>Cibeles</a:t>
            </a:r>
            <a:endParaRPr lang="en-US" sz="1800" dirty="0"/>
          </a:p>
          <a:p>
            <a:pPr marL="0" indent="0">
              <a:buNone/>
            </a:pPr>
            <a:r>
              <a:rPr lang="en-US" sz="1800" dirty="0"/>
              <a:t>Planta 1/Lower Floor</a:t>
            </a:r>
          </a:p>
          <a:p>
            <a:pPr marL="0" indent="0">
              <a:buNone/>
            </a:pPr>
            <a:endParaRPr lang="en-US" sz="1800" dirty="0"/>
          </a:p>
          <a:p>
            <a:pPr marL="0" indent="0">
              <a:buNone/>
            </a:pPr>
            <a:r>
              <a:rPr lang="en-US" sz="1800" b="1" dirty="0"/>
              <a:t>Office Hours</a:t>
            </a:r>
          </a:p>
          <a:p>
            <a:pPr marL="0" indent="0">
              <a:buNone/>
            </a:pPr>
            <a:r>
              <a:rPr lang="en-US" sz="1800" dirty="0"/>
              <a:t>Sunday July 27</a:t>
            </a:r>
            <a:r>
              <a:rPr lang="en-US" sz="1800" baseline="30000" dirty="0"/>
              <a:t>th</a:t>
            </a:r>
            <a:r>
              <a:rPr lang="en-US" sz="1800" dirty="0"/>
              <a:t> through </a:t>
            </a:r>
          </a:p>
          <a:p>
            <a:pPr marL="0" indent="0">
              <a:buNone/>
            </a:pPr>
            <a:r>
              <a:rPr lang="en-US" sz="1800" dirty="0"/>
              <a:t>Friday August 1</a:t>
            </a:r>
            <a:r>
              <a:rPr lang="en-US" sz="1800" baseline="30000" dirty="0"/>
              <a:t>st</a:t>
            </a:r>
            <a:r>
              <a:rPr lang="en-US" sz="1800" dirty="0"/>
              <a:t> </a:t>
            </a:r>
          </a:p>
          <a:p>
            <a:pPr marL="0" indent="0">
              <a:buNone/>
            </a:pPr>
            <a:endParaRPr lang="en-US" sz="1800" dirty="0"/>
          </a:p>
          <a:p>
            <a:pPr marL="0" indent="0">
              <a:buNone/>
            </a:pPr>
            <a:r>
              <a:rPr lang="en-US" sz="1800" b="1" dirty="0"/>
              <a:t>Local Document Server</a:t>
            </a:r>
          </a:p>
          <a:p>
            <a:pPr marL="0" indent="0">
              <a:buNone/>
            </a:pPr>
            <a:r>
              <a:rPr lang="en-US" sz="1800" dirty="0">
                <a:hlinkClick r:id="rId3"/>
              </a:rPr>
              <a:t>http://ieee802.linespeed.com/</a:t>
            </a:r>
            <a:endParaRPr lang="en-US" sz="1800" dirty="0"/>
          </a:p>
        </p:txBody>
      </p:sp>
    </p:spTree>
    <p:extLst>
      <p:ext uri="{BB962C8B-B14F-4D97-AF65-F5344CB8AC3E}">
        <p14:creationId xmlns:p14="http://schemas.microsoft.com/office/powerpoint/2010/main" val="299601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EEF0-D960-B110-68F5-0E99854749C5}"/>
              </a:ext>
            </a:extLst>
          </p:cNvPr>
          <p:cNvSpPr>
            <a:spLocks noGrp="1"/>
          </p:cNvSpPr>
          <p:nvPr>
            <p:ph type="title"/>
          </p:nvPr>
        </p:nvSpPr>
        <p:spPr/>
        <p:txBody>
          <a:bodyPr/>
          <a:lstStyle/>
          <a:p>
            <a:r>
              <a:rPr lang="en-US" sz="3400" dirty="0"/>
              <a:t>Audio Visual Equipment – Onsite Support</a:t>
            </a:r>
          </a:p>
        </p:txBody>
      </p:sp>
      <p:sp>
        <p:nvSpPr>
          <p:cNvPr id="3" name="Content Placeholder 2">
            <a:extLst>
              <a:ext uri="{FF2B5EF4-FFF2-40B4-BE49-F238E27FC236}">
                <a16:creationId xmlns:a16="http://schemas.microsoft.com/office/drawing/2014/main" id="{BEC98B9E-9C5D-7F3C-17B5-83D746BFB196}"/>
              </a:ext>
            </a:extLst>
          </p:cNvPr>
          <p:cNvSpPr>
            <a:spLocks noGrp="1"/>
          </p:cNvSpPr>
          <p:nvPr>
            <p:ph idx="1"/>
          </p:nvPr>
        </p:nvSpPr>
        <p:spPr>
          <a:xfrm>
            <a:off x="250824" y="1341438"/>
            <a:ext cx="8641655" cy="4751858"/>
          </a:xfrm>
        </p:spPr>
        <p:txBody>
          <a:bodyPr/>
          <a:lstStyle/>
          <a:p>
            <a:pPr marL="0" indent="0">
              <a:buNone/>
            </a:pPr>
            <a:r>
              <a:rPr lang="en-US" sz="1600" b="1" dirty="0"/>
              <a:t>WHO TO CONTACT IF AUDIO VISUAL EQUIPMENT ISN’T WORKING IN YOUR ONSITE MEETING ROOM</a:t>
            </a:r>
          </a:p>
          <a:p>
            <a:pPr marL="0" indent="0">
              <a:buNone/>
            </a:pPr>
            <a:endParaRPr lang="en-US" sz="1600" b="1" dirty="0"/>
          </a:p>
          <a:p>
            <a:pPr marL="0" indent="0">
              <a:buNone/>
            </a:pPr>
            <a:r>
              <a:rPr lang="en-US" sz="1600" dirty="0"/>
              <a:t>Please contact the Meeting Planner directly if you have any issues with the audio-visual equipment in your meeting room. The Meeting Planner will contact support, and the appropriate technician will be sent to assist as soon as possible.</a:t>
            </a:r>
          </a:p>
          <a:p>
            <a:pPr marL="0" indent="0">
              <a:buNone/>
            </a:pPr>
            <a:endParaRPr lang="en-US" sz="1600" dirty="0"/>
          </a:p>
          <a:p>
            <a:pPr marL="0" indent="0">
              <a:buNone/>
            </a:pPr>
            <a:r>
              <a:rPr lang="en-US" sz="1600" b="1" dirty="0"/>
              <a:t>Meeting Planner can be reached at:</a:t>
            </a:r>
          </a:p>
          <a:p>
            <a:r>
              <a:rPr lang="en-US" sz="1600" dirty="0"/>
              <a:t>Registration and Information Desk: Hall </a:t>
            </a:r>
            <a:r>
              <a:rPr lang="en-US" sz="1600" dirty="0" err="1"/>
              <a:t>Tapices</a:t>
            </a:r>
            <a:r>
              <a:rPr lang="en-US" sz="1600" dirty="0"/>
              <a:t>, Planta 1/Lower Floor</a:t>
            </a:r>
          </a:p>
          <a:p>
            <a:r>
              <a:rPr lang="en-US" sz="1600" dirty="0"/>
              <a:t>Registration Office: Neptuno, Planta 1/Lower Floor</a:t>
            </a:r>
          </a:p>
          <a:p>
            <a:r>
              <a:rPr lang="en-US" sz="1600" dirty="0"/>
              <a:t>Via Text or Call: Lisa Ronmark: +1 (604) 316-4947, Stephanie Williams +1 (408) 497-9613 </a:t>
            </a:r>
          </a:p>
          <a:p>
            <a:pPr marL="0" indent="0">
              <a:buNone/>
            </a:pPr>
            <a:endParaRPr lang="en-US" sz="1600" dirty="0"/>
          </a:p>
          <a:p>
            <a:pPr marL="0" indent="0">
              <a:buNone/>
            </a:pPr>
            <a:r>
              <a:rPr lang="en-US" sz="1600" b="1" dirty="0"/>
              <a:t>WEBEX AUDIO IN THE ONSITE MEETING ROOM</a:t>
            </a:r>
          </a:p>
          <a:p>
            <a:pPr marL="0" indent="0">
              <a:buNone/>
            </a:pPr>
            <a:r>
              <a:rPr lang="en-US" sz="1600" dirty="0"/>
              <a:t>If you are a local participant, PLEASE, select “Don’t connect to audio” when joining </a:t>
            </a:r>
            <a:r>
              <a:rPr lang="en-US" sz="1600" dirty="0" err="1"/>
              <a:t>WebEx</a:t>
            </a:r>
            <a:r>
              <a:rPr lang="en-US" sz="1600" dirty="0"/>
              <a:t>. </a:t>
            </a:r>
          </a:p>
          <a:p>
            <a:pPr marL="0" indent="0">
              <a:buNone/>
            </a:pPr>
            <a:r>
              <a:rPr lang="en-US" sz="1600" dirty="0"/>
              <a:t>Connecting to the audio, may cause an audio interference or a feedback loop that will disrupt the meeting.</a:t>
            </a:r>
          </a:p>
          <a:p>
            <a:pPr marL="0" indent="0">
              <a:buNone/>
            </a:pPr>
            <a:endParaRPr lang="en-US" dirty="0"/>
          </a:p>
        </p:txBody>
      </p:sp>
    </p:spTree>
    <p:extLst>
      <p:ext uri="{BB962C8B-B14F-4D97-AF65-F5344CB8AC3E}">
        <p14:creationId xmlns:p14="http://schemas.microsoft.com/office/powerpoint/2010/main" val="114336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0523-1100-15C4-A47B-B6F1BF81EDA4}"/>
              </a:ext>
            </a:extLst>
          </p:cNvPr>
          <p:cNvSpPr>
            <a:spLocks noGrp="1"/>
          </p:cNvSpPr>
          <p:nvPr>
            <p:ph type="title"/>
          </p:nvPr>
        </p:nvSpPr>
        <p:spPr/>
        <p:txBody>
          <a:bodyPr/>
          <a:lstStyle/>
          <a:p>
            <a:r>
              <a:rPr lang="en-US" dirty="0"/>
              <a:t>Name Badge Requirements &amp; Pick Up</a:t>
            </a:r>
          </a:p>
        </p:txBody>
      </p:sp>
      <p:sp>
        <p:nvSpPr>
          <p:cNvPr id="3" name="Content Placeholder 2">
            <a:extLst>
              <a:ext uri="{FF2B5EF4-FFF2-40B4-BE49-F238E27FC236}">
                <a16:creationId xmlns:a16="http://schemas.microsoft.com/office/drawing/2014/main" id="{62793F45-EC37-A7A5-EEFE-E223F8AF3F57}"/>
              </a:ext>
            </a:extLst>
          </p:cNvPr>
          <p:cNvSpPr>
            <a:spLocks noGrp="1"/>
          </p:cNvSpPr>
          <p:nvPr>
            <p:ph idx="1"/>
          </p:nvPr>
        </p:nvSpPr>
        <p:spPr>
          <a:xfrm>
            <a:off x="250825" y="1341438"/>
            <a:ext cx="8229600" cy="4679850"/>
          </a:xfrm>
        </p:spPr>
        <p:txBody>
          <a:bodyPr/>
          <a:lstStyle/>
          <a:p>
            <a:pPr marL="0" indent="0">
              <a:buNone/>
            </a:pPr>
            <a:r>
              <a:rPr lang="en-US" sz="2000" b="1" dirty="0"/>
              <a:t>Name Badge Requirements</a:t>
            </a:r>
          </a:p>
          <a:p>
            <a:r>
              <a:rPr lang="en-US" sz="1800" dirty="0"/>
              <a:t>Photo ID Required for Pick Up</a:t>
            </a:r>
          </a:p>
          <a:p>
            <a:r>
              <a:rPr lang="en-US" sz="1800" dirty="0"/>
              <a:t>Session attendees must keep their attendance badges visible in the meeting and food and beverage break service spaces.</a:t>
            </a:r>
          </a:p>
          <a:p>
            <a:r>
              <a:rPr lang="en-US" sz="1800" dirty="0"/>
              <a:t>Hotel and security staff may request that an individual show a badge. </a:t>
            </a:r>
          </a:p>
          <a:p>
            <a:r>
              <a:rPr lang="en-US" sz="1800" dirty="0"/>
              <a:t>If an attendee does not have a badge, they can collect one at the event registration desk.</a:t>
            </a:r>
          </a:p>
          <a:p>
            <a:endParaRPr lang="en-US" sz="1800" dirty="0"/>
          </a:p>
          <a:p>
            <a:pPr marL="0" indent="0">
              <a:buNone/>
            </a:pPr>
            <a:r>
              <a:rPr lang="en-US" sz="2000" b="1" dirty="0"/>
              <a:t>Name Badge Pick Up</a:t>
            </a:r>
          </a:p>
          <a:p>
            <a:pPr marL="0" indent="0">
              <a:buNone/>
            </a:pPr>
            <a:r>
              <a:rPr lang="en-US" sz="1800" dirty="0"/>
              <a:t>Badges can be picked up at the Registration and Information desk located in the </a:t>
            </a:r>
            <a:r>
              <a:rPr lang="en-US" sz="1800" dirty="0" err="1"/>
              <a:t>Tapices</a:t>
            </a:r>
            <a:r>
              <a:rPr lang="en-US" sz="1800" dirty="0"/>
              <a:t> Hall area on Planta 1/Lower Floor of the Melia Castilla.</a:t>
            </a:r>
          </a:p>
          <a:p>
            <a:r>
              <a:rPr lang="en-US" sz="1800" dirty="0"/>
              <a:t>Sunday 2:00 PM – 7:00 PM</a:t>
            </a:r>
          </a:p>
          <a:p>
            <a:r>
              <a:rPr lang="en-US" sz="1800" dirty="0"/>
              <a:t>Monday  7:30 AM – 7:00 PM</a:t>
            </a:r>
          </a:p>
          <a:p>
            <a:r>
              <a:rPr lang="en-US" sz="1800" dirty="0"/>
              <a:t>Tuesday and Wednesday 8:30 AM – 6:00 PM</a:t>
            </a:r>
          </a:p>
          <a:p>
            <a:pPr marL="0" indent="0">
              <a:buNone/>
            </a:pPr>
            <a:endParaRPr lang="en-US" b="1" dirty="0"/>
          </a:p>
        </p:txBody>
      </p:sp>
    </p:spTree>
    <p:extLst>
      <p:ext uri="{BB962C8B-B14F-4D97-AF65-F5344CB8AC3E}">
        <p14:creationId xmlns:p14="http://schemas.microsoft.com/office/powerpoint/2010/main" val="177164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6D8A-DBF1-0A1E-EF75-55A17917BBD2}"/>
              </a:ext>
            </a:extLst>
          </p:cNvPr>
          <p:cNvSpPr>
            <a:spLocks noGrp="1"/>
          </p:cNvSpPr>
          <p:nvPr>
            <p:ph type="title"/>
          </p:nvPr>
        </p:nvSpPr>
        <p:spPr/>
        <p:txBody>
          <a:bodyPr/>
          <a:lstStyle/>
          <a:p>
            <a:r>
              <a:rPr lang="en-US" dirty="0"/>
              <a:t>IEEE 802 Mixed Mode Officer Training</a:t>
            </a:r>
          </a:p>
        </p:txBody>
      </p:sp>
      <p:sp>
        <p:nvSpPr>
          <p:cNvPr id="3" name="Content Placeholder 2">
            <a:extLst>
              <a:ext uri="{FF2B5EF4-FFF2-40B4-BE49-F238E27FC236}">
                <a16:creationId xmlns:a16="http://schemas.microsoft.com/office/drawing/2014/main" id="{ED900DBD-F559-3153-BB74-F71AE3D2358C}"/>
              </a:ext>
            </a:extLst>
          </p:cNvPr>
          <p:cNvSpPr>
            <a:spLocks noGrp="1"/>
          </p:cNvSpPr>
          <p:nvPr>
            <p:ph idx="1"/>
          </p:nvPr>
        </p:nvSpPr>
        <p:spPr>
          <a:xfrm>
            <a:off x="250825" y="1269281"/>
            <a:ext cx="8229600" cy="5183906"/>
          </a:xfrm>
        </p:spPr>
        <p:txBody>
          <a:bodyPr/>
          <a:lstStyle/>
          <a:p>
            <a:pPr marL="0" indent="0">
              <a:buNone/>
            </a:pPr>
            <a:r>
              <a:rPr lang="en-US" sz="1600" b="1" dirty="0"/>
              <a:t>WHO:</a:t>
            </a:r>
            <a:r>
              <a:rPr lang="en-US" sz="1600" dirty="0"/>
              <a:t>	IEEE 802 WG Session Leaders (and all others interested) </a:t>
            </a:r>
          </a:p>
          <a:p>
            <a:pPr marL="0" indent="0">
              <a:buNone/>
            </a:pPr>
            <a:endParaRPr lang="en-US" sz="1200" dirty="0"/>
          </a:p>
          <a:p>
            <a:pPr marL="0" indent="0">
              <a:buNone/>
            </a:pPr>
            <a:r>
              <a:rPr lang="en-US" sz="1600" b="1" dirty="0"/>
              <a:t>WHAT: </a:t>
            </a:r>
            <a:r>
              <a:rPr lang="en-US" sz="1600" dirty="0"/>
              <a:t>	IEEE 802 Mixed Mode Meeting Office Training </a:t>
            </a:r>
          </a:p>
          <a:p>
            <a:pPr marL="0" indent="0">
              <a:buNone/>
            </a:pPr>
            <a:r>
              <a:rPr lang="en-US" sz="1600" dirty="0"/>
              <a:t>	How to run and participate in a mixed mode meeting.</a:t>
            </a:r>
          </a:p>
          <a:p>
            <a:pPr marL="0" indent="0">
              <a:buNone/>
            </a:pPr>
            <a:endParaRPr lang="en-US" sz="1200" dirty="0"/>
          </a:p>
          <a:p>
            <a:pPr marL="0" indent="0">
              <a:buNone/>
            </a:pPr>
            <a:r>
              <a:rPr lang="en-US" sz="1600" b="1" dirty="0"/>
              <a:t>WHEN: </a:t>
            </a:r>
            <a:r>
              <a:rPr lang="en-US" sz="1600" dirty="0"/>
              <a:t>	Sunday 27 July, 2:30 PM Madrid Time</a:t>
            </a:r>
          </a:p>
          <a:p>
            <a:pPr marL="0" indent="0">
              <a:buNone/>
            </a:pPr>
            <a:endParaRPr lang="en-US" sz="1200" dirty="0"/>
          </a:p>
          <a:p>
            <a:pPr marL="0" indent="0">
              <a:buNone/>
            </a:pPr>
            <a:r>
              <a:rPr lang="en-US" sz="1600" b="1" dirty="0"/>
              <a:t>ONSITE MEETING ROOM: </a:t>
            </a:r>
            <a:r>
              <a:rPr lang="en-US" sz="1600" dirty="0"/>
              <a:t>El Jardin, Planta 1/Lower Floor</a:t>
            </a:r>
          </a:p>
          <a:p>
            <a:pPr marL="0" indent="0">
              <a:buNone/>
            </a:pPr>
            <a:endParaRPr lang="en-US" sz="1200" dirty="0"/>
          </a:p>
          <a:p>
            <a:pPr marL="0" indent="0">
              <a:buNone/>
            </a:pPr>
            <a:r>
              <a:rPr lang="en-US" sz="1600" b="1" dirty="0"/>
              <a:t>WEBEX: </a:t>
            </a:r>
            <a:r>
              <a:rPr lang="en-US" sz="1600" dirty="0" err="1"/>
              <a:t>WebEx</a:t>
            </a:r>
            <a:r>
              <a:rPr lang="en-US" sz="1600" dirty="0"/>
              <a:t> Link: </a:t>
            </a:r>
          </a:p>
          <a:p>
            <a:pPr marL="400050" lvl="1" indent="0">
              <a:buNone/>
            </a:pPr>
            <a:r>
              <a:rPr lang="en-US" sz="1400" dirty="0">
                <a:hlinkClick r:id="rId2"/>
              </a:rPr>
              <a:t>https://ieeesa.webex.com/ieeesa/j.php?MTID=m372880d7a8de0fbf08fc7f1607c0d102</a:t>
            </a:r>
            <a:r>
              <a:rPr lang="en-US" sz="1400" dirty="0"/>
              <a:t>  </a:t>
            </a:r>
          </a:p>
          <a:p>
            <a:pPr lvl="1"/>
            <a:r>
              <a:rPr lang="en-US" sz="1400" dirty="0" err="1"/>
              <a:t>WebEX</a:t>
            </a:r>
            <a:r>
              <a:rPr lang="en-US" sz="1400" dirty="0"/>
              <a:t> Meeting Number (access code): 2332 812 2539</a:t>
            </a:r>
          </a:p>
          <a:p>
            <a:pPr lvl="1"/>
            <a:r>
              <a:rPr lang="en-US" sz="1400" dirty="0"/>
              <a:t>Meeting password: training</a:t>
            </a:r>
          </a:p>
          <a:p>
            <a:pPr marL="0" indent="0">
              <a:buNone/>
            </a:pPr>
            <a:endParaRPr lang="en-US" sz="1200" dirty="0"/>
          </a:p>
          <a:p>
            <a:pPr marL="0" indent="0">
              <a:buNone/>
            </a:pPr>
            <a:r>
              <a:rPr lang="en-US" sz="1600" b="1" dirty="0"/>
              <a:t>IEEE 802 CALENDAR</a:t>
            </a:r>
            <a:r>
              <a:rPr lang="en-US" sz="1600" dirty="0"/>
              <a:t> </a:t>
            </a:r>
            <a:r>
              <a:rPr lang="en-US" sz="1600" dirty="0">
                <a:hlinkClick r:id="rId3"/>
              </a:rPr>
              <a:t>https://ieee802.org/802tele_calendar.html</a:t>
            </a:r>
            <a:endParaRPr lang="en-US" sz="1600" dirty="0"/>
          </a:p>
          <a:p>
            <a:pPr marL="0" indent="0">
              <a:buNone/>
            </a:pPr>
            <a:endParaRPr lang="en-US" sz="1200" dirty="0"/>
          </a:p>
          <a:p>
            <a:pPr marL="0" indent="0">
              <a:buNone/>
            </a:pPr>
            <a:r>
              <a:rPr lang="en-US" sz="1600" b="1" dirty="0"/>
              <a:t>REGISTRATION FEE:</a:t>
            </a:r>
            <a:r>
              <a:rPr lang="en-US" sz="1600" dirty="0"/>
              <a:t> Registration for the IEEE 802 Plenary Session (with fee) is required, whether attending in-person or remotely. </a:t>
            </a:r>
          </a:p>
          <a:p>
            <a:pPr marL="0" indent="0">
              <a:buNone/>
            </a:pPr>
            <a:r>
              <a:rPr lang="en-US" sz="1600" dirty="0"/>
              <a:t>Registration Link: </a:t>
            </a:r>
            <a:r>
              <a:rPr lang="en-US" sz="1600" dirty="0">
                <a:hlinkClick r:id="rId4"/>
              </a:rPr>
              <a:t>https://cvent.me/B9X8ML</a:t>
            </a:r>
            <a:endParaRPr lang="en-US" sz="1600" dirty="0"/>
          </a:p>
        </p:txBody>
      </p:sp>
    </p:spTree>
    <p:extLst>
      <p:ext uri="{BB962C8B-B14F-4D97-AF65-F5344CB8AC3E}">
        <p14:creationId xmlns:p14="http://schemas.microsoft.com/office/powerpoint/2010/main" val="246662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5A29-8290-5A49-1821-88528271BA40}"/>
              </a:ext>
            </a:extLst>
          </p:cNvPr>
          <p:cNvSpPr>
            <a:spLocks noGrp="1"/>
          </p:cNvSpPr>
          <p:nvPr>
            <p:ph type="title"/>
          </p:nvPr>
        </p:nvSpPr>
        <p:spPr/>
        <p:txBody>
          <a:bodyPr/>
          <a:lstStyle/>
          <a:p>
            <a:r>
              <a:rPr lang="en-US" dirty="0"/>
              <a:t>Schedule &amp; Attendance</a:t>
            </a:r>
          </a:p>
        </p:txBody>
      </p:sp>
      <p:sp>
        <p:nvSpPr>
          <p:cNvPr id="3" name="Text Placeholder 2">
            <a:extLst>
              <a:ext uri="{FF2B5EF4-FFF2-40B4-BE49-F238E27FC236}">
                <a16:creationId xmlns:a16="http://schemas.microsoft.com/office/drawing/2014/main" id="{A0715AD3-1DA6-2D1C-D9D8-E38F541A355F}"/>
              </a:ext>
            </a:extLst>
          </p:cNvPr>
          <p:cNvSpPr>
            <a:spLocks noGrp="1"/>
          </p:cNvSpPr>
          <p:nvPr>
            <p:ph type="body" idx="1"/>
          </p:nvPr>
        </p:nvSpPr>
        <p:spPr>
          <a:xfrm>
            <a:off x="622393" y="1052736"/>
            <a:ext cx="3868737" cy="823912"/>
          </a:xfrm>
        </p:spPr>
        <p:txBody>
          <a:bodyPr/>
          <a:lstStyle/>
          <a:p>
            <a:r>
              <a:rPr lang="en-US" dirty="0"/>
              <a:t>Schedule</a:t>
            </a:r>
          </a:p>
        </p:txBody>
      </p:sp>
      <p:sp>
        <p:nvSpPr>
          <p:cNvPr id="4" name="Content Placeholder 3">
            <a:extLst>
              <a:ext uri="{FF2B5EF4-FFF2-40B4-BE49-F238E27FC236}">
                <a16:creationId xmlns:a16="http://schemas.microsoft.com/office/drawing/2014/main" id="{7CEBFB3A-C0C6-C708-C0B1-FABA888D8FDD}"/>
              </a:ext>
            </a:extLst>
          </p:cNvPr>
          <p:cNvSpPr>
            <a:spLocks noGrp="1"/>
          </p:cNvSpPr>
          <p:nvPr>
            <p:ph sz="half" idx="2"/>
          </p:nvPr>
        </p:nvSpPr>
        <p:spPr>
          <a:xfrm>
            <a:off x="622393" y="1876648"/>
            <a:ext cx="3868737" cy="4390230"/>
          </a:xfrm>
        </p:spPr>
        <p:txBody>
          <a:bodyPr/>
          <a:lstStyle/>
          <a:p>
            <a:pPr marL="0" indent="0">
              <a:buNone/>
            </a:pPr>
            <a:r>
              <a:rPr lang="en-US" sz="1600" b="1" dirty="0"/>
              <a:t>Onsite Meeting Rooms</a:t>
            </a:r>
          </a:p>
          <a:p>
            <a:pPr marL="0" indent="0">
              <a:buNone/>
            </a:pPr>
            <a:r>
              <a:rPr lang="en-US" sz="1600" dirty="0"/>
              <a:t>Schedule QR codes posted outside each meeting room and on back of your badge.</a:t>
            </a:r>
          </a:p>
          <a:p>
            <a:pPr marL="0" indent="0">
              <a:buNone/>
            </a:pPr>
            <a:endParaRPr lang="en-US" sz="1600" dirty="0"/>
          </a:p>
          <a:p>
            <a:pPr marL="0" indent="0">
              <a:buNone/>
            </a:pPr>
            <a:r>
              <a:rPr lang="en-US" sz="1600" dirty="0"/>
              <a:t>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lgn="ctr">
              <a:buNone/>
            </a:pPr>
            <a:endParaRPr lang="en-US" sz="1400" dirty="0">
              <a:hlinkClick r:id="rId2"/>
            </a:endParaRPr>
          </a:p>
          <a:p>
            <a:pPr marL="0" indent="0" algn="ctr">
              <a:buNone/>
            </a:pPr>
            <a:r>
              <a:rPr lang="en-US" sz="1400" dirty="0">
                <a:hlinkClick r:id="rId2"/>
              </a:rPr>
              <a:t>http://schedule.802world.com/schedule/</a:t>
            </a:r>
            <a:endParaRPr lang="en-US" sz="1400" dirty="0"/>
          </a:p>
          <a:p>
            <a:pPr marL="0" indent="0">
              <a:buNone/>
            </a:pPr>
            <a:endParaRPr lang="en-US" sz="1600" b="1" dirty="0"/>
          </a:p>
          <a:p>
            <a:pPr marL="0" indent="0">
              <a:buNone/>
            </a:pPr>
            <a:r>
              <a:rPr lang="en-US" sz="1600" b="1" dirty="0"/>
              <a:t>Virtual Meeting Rooms</a:t>
            </a:r>
          </a:p>
          <a:p>
            <a:pPr marL="0" indent="0">
              <a:buNone/>
            </a:pPr>
            <a:r>
              <a:rPr lang="en-US" sz="1400" dirty="0">
                <a:hlinkClick r:id="rId3"/>
              </a:rPr>
              <a:t>https://ieee802.org/802tele_calendar.html</a:t>
            </a:r>
            <a:endParaRPr lang="en-US" sz="1600" dirty="0"/>
          </a:p>
        </p:txBody>
      </p:sp>
      <p:sp>
        <p:nvSpPr>
          <p:cNvPr id="5" name="Text Placeholder 4">
            <a:extLst>
              <a:ext uri="{FF2B5EF4-FFF2-40B4-BE49-F238E27FC236}">
                <a16:creationId xmlns:a16="http://schemas.microsoft.com/office/drawing/2014/main" id="{E4A457C1-8BAB-C5F1-898D-5FEF2889F05B}"/>
              </a:ext>
            </a:extLst>
          </p:cNvPr>
          <p:cNvSpPr>
            <a:spLocks noGrp="1"/>
          </p:cNvSpPr>
          <p:nvPr>
            <p:ph type="body" sz="quarter" idx="3"/>
          </p:nvPr>
        </p:nvSpPr>
        <p:spPr>
          <a:xfrm>
            <a:off x="4548280" y="1052736"/>
            <a:ext cx="3887788" cy="823912"/>
          </a:xfrm>
        </p:spPr>
        <p:txBody>
          <a:bodyPr/>
          <a:lstStyle/>
          <a:p>
            <a:r>
              <a:rPr lang="en-US" dirty="0"/>
              <a:t>Attendance</a:t>
            </a:r>
          </a:p>
        </p:txBody>
      </p:sp>
      <p:pic>
        <p:nvPicPr>
          <p:cNvPr id="8" name="Content Placeholder 7" descr="A qr code on a white background&#10;&#10;AI-generated content may be incorrect.">
            <a:extLst>
              <a:ext uri="{FF2B5EF4-FFF2-40B4-BE49-F238E27FC236}">
                <a16:creationId xmlns:a16="http://schemas.microsoft.com/office/drawing/2014/main" id="{6922CF5B-20F6-5706-F8A7-9C94370C474F}"/>
              </a:ext>
            </a:extLst>
          </p:cNvPr>
          <p:cNvPicPr>
            <a:picLocks noGrp="1" noChangeAspect="1"/>
          </p:cNvPicPr>
          <p:nvPr>
            <p:ph sz="quarter" idx="4"/>
          </p:nvPr>
        </p:nvPicPr>
        <p:blipFill>
          <a:blip r:embed="rId4"/>
          <a:stretch>
            <a:fillRect/>
          </a:stretch>
        </p:blipFill>
        <p:spPr>
          <a:xfrm>
            <a:off x="1354346" y="2975684"/>
            <a:ext cx="1800200" cy="1800200"/>
          </a:xfrm>
        </p:spPr>
      </p:pic>
      <p:sp>
        <p:nvSpPr>
          <p:cNvPr id="9" name="Content Placeholder 3">
            <a:extLst>
              <a:ext uri="{FF2B5EF4-FFF2-40B4-BE49-F238E27FC236}">
                <a16:creationId xmlns:a16="http://schemas.microsoft.com/office/drawing/2014/main" id="{CFC53845-0F3B-F874-F172-38ED1B7BC818}"/>
              </a:ext>
            </a:extLst>
          </p:cNvPr>
          <p:cNvSpPr txBox="1">
            <a:spLocks/>
          </p:cNvSpPr>
          <p:nvPr/>
        </p:nvSpPr>
        <p:spPr bwMode="auto">
          <a:xfrm>
            <a:off x="4524560" y="1871821"/>
            <a:ext cx="3868737" cy="439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600" b="1" dirty="0"/>
              <a:t>IMAT Attendance Tool</a:t>
            </a:r>
          </a:p>
          <a:p>
            <a:pPr marL="0" indent="0">
              <a:buFontTx/>
              <a:buNone/>
            </a:pPr>
            <a:r>
              <a:rPr lang="en-US" sz="1600" dirty="0"/>
              <a:t>Remember to log your attendance using the IMAT Attendance Tool.</a:t>
            </a:r>
          </a:p>
          <a:p>
            <a:pPr marL="0" indent="0">
              <a:buFontTx/>
              <a:buNone/>
            </a:pPr>
            <a:endParaRPr lang="en-US" sz="1600" dirty="0"/>
          </a:p>
          <a:p>
            <a:pPr marL="0" indent="0">
              <a:buFontTx/>
              <a:buNone/>
            </a:pPr>
            <a:r>
              <a:rPr lang="en-US" sz="1600" dirty="0"/>
              <a:t> </a:t>
            </a:r>
          </a:p>
          <a:p>
            <a:pPr marL="0" indent="0">
              <a:buFontTx/>
              <a:buNone/>
            </a:pPr>
            <a:endParaRPr lang="en-US" sz="1600" dirty="0"/>
          </a:p>
          <a:p>
            <a:pPr marL="0" indent="0">
              <a:buFontTx/>
              <a:buNone/>
            </a:pPr>
            <a:endParaRPr lang="en-US" sz="1600" dirty="0"/>
          </a:p>
          <a:p>
            <a:pPr marL="0" indent="0">
              <a:buFontTx/>
              <a:buNone/>
            </a:pPr>
            <a:endParaRPr lang="en-US" sz="1600" dirty="0"/>
          </a:p>
          <a:p>
            <a:pPr marL="0" indent="0">
              <a:buFontTx/>
              <a:buNone/>
            </a:pPr>
            <a:endParaRPr lang="en-US" sz="1600" dirty="0"/>
          </a:p>
          <a:p>
            <a:pPr marL="0" indent="0" algn="ctr">
              <a:buFontTx/>
              <a:buNone/>
            </a:pPr>
            <a:endParaRPr lang="en-US" sz="1400" dirty="0">
              <a:hlinkClick r:id="rId5"/>
            </a:endParaRPr>
          </a:p>
          <a:p>
            <a:pPr marL="0" indent="0" algn="ctr">
              <a:buFontTx/>
              <a:buNone/>
            </a:pPr>
            <a:endParaRPr lang="en-US" sz="1400" dirty="0">
              <a:hlinkClick r:id="rId5"/>
            </a:endParaRPr>
          </a:p>
          <a:p>
            <a:pPr marL="0" indent="0" algn="ctr">
              <a:buFontTx/>
              <a:buNone/>
            </a:pPr>
            <a:r>
              <a:rPr lang="en-US" sz="1400" dirty="0">
                <a:hlinkClick r:id="rId5"/>
              </a:rPr>
              <a:t>https://imat.ieee.org/my-site/home</a:t>
            </a:r>
            <a:endParaRPr lang="en-US" sz="1400" dirty="0"/>
          </a:p>
          <a:p>
            <a:pPr marL="0" indent="0" algn="ctr">
              <a:buFontTx/>
              <a:buNone/>
            </a:pPr>
            <a:endParaRPr lang="en-US" sz="800" b="1" dirty="0"/>
          </a:p>
          <a:p>
            <a:pPr marL="0" indent="0">
              <a:buFontTx/>
              <a:buNone/>
            </a:pPr>
            <a:r>
              <a:rPr lang="en-US" sz="1200" b="1" dirty="0">
                <a:highlight>
                  <a:srgbClr val="FFFF00"/>
                </a:highlight>
              </a:rPr>
              <a:t>Registration Fee Reminder</a:t>
            </a:r>
          </a:p>
          <a:p>
            <a:pPr marL="0" indent="0">
              <a:buFontTx/>
              <a:buNone/>
            </a:pPr>
            <a:r>
              <a:rPr lang="en-US" sz="1200" dirty="0"/>
              <a:t>Payment of the session registration fee is required for all individuals who participate in any meetings associated with the IEEE 802 Plenary Session.</a:t>
            </a:r>
            <a:r>
              <a:rPr lang="en-US" sz="1600" b="1" dirty="0"/>
              <a:t> </a:t>
            </a:r>
          </a:p>
        </p:txBody>
      </p:sp>
      <p:pic>
        <p:nvPicPr>
          <p:cNvPr id="11" name="Picture 10" descr="A qr code on a white background&#10;&#10;AI-generated content may be incorrect.">
            <a:extLst>
              <a:ext uri="{FF2B5EF4-FFF2-40B4-BE49-F238E27FC236}">
                <a16:creationId xmlns:a16="http://schemas.microsoft.com/office/drawing/2014/main" id="{C8410276-D1AC-4367-A09F-C91D1D9A806C}"/>
              </a:ext>
            </a:extLst>
          </p:cNvPr>
          <p:cNvPicPr>
            <a:picLocks noChangeAspect="1"/>
          </p:cNvPicPr>
          <p:nvPr/>
        </p:nvPicPr>
        <p:blipFill>
          <a:blip r:embed="rId6"/>
          <a:stretch>
            <a:fillRect/>
          </a:stretch>
        </p:blipFill>
        <p:spPr>
          <a:xfrm>
            <a:off x="5436096" y="2955989"/>
            <a:ext cx="1819895" cy="1819895"/>
          </a:xfrm>
          <a:prstGeom prst="rect">
            <a:avLst/>
          </a:prstGeom>
        </p:spPr>
      </p:pic>
    </p:spTree>
    <p:extLst>
      <p:ext uri="{BB962C8B-B14F-4D97-AF65-F5344CB8AC3E}">
        <p14:creationId xmlns:p14="http://schemas.microsoft.com/office/powerpoint/2010/main" val="4072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DCB65-2D1E-26E5-B775-886313B63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CE831-77A4-DEA6-D781-F1BC5BE6EF03}"/>
              </a:ext>
            </a:extLst>
          </p:cNvPr>
          <p:cNvSpPr>
            <a:spLocks noGrp="1"/>
          </p:cNvSpPr>
          <p:nvPr>
            <p:ph type="title"/>
          </p:nvPr>
        </p:nvSpPr>
        <p:spPr>
          <a:xfrm>
            <a:off x="457200" y="404813"/>
            <a:ext cx="8229600" cy="792162"/>
          </a:xfrm>
        </p:spPr>
        <p:txBody>
          <a:bodyPr/>
          <a:lstStyle/>
          <a:p>
            <a:r>
              <a:rPr lang="en-US" dirty="0"/>
              <a:t>Meeting Times</a:t>
            </a:r>
          </a:p>
        </p:txBody>
      </p:sp>
      <p:sp>
        <p:nvSpPr>
          <p:cNvPr id="6" name="TextBox 5">
            <a:extLst>
              <a:ext uri="{FF2B5EF4-FFF2-40B4-BE49-F238E27FC236}">
                <a16:creationId xmlns:a16="http://schemas.microsoft.com/office/drawing/2014/main" id="{EB440EAD-6544-5D88-EC33-2DD9D29B6FC0}"/>
              </a:ext>
            </a:extLst>
          </p:cNvPr>
          <p:cNvSpPr txBox="1"/>
          <p:nvPr/>
        </p:nvSpPr>
        <p:spPr>
          <a:xfrm>
            <a:off x="457200" y="1556792"/>
            <a:ext cx="8229600" cy="1569660"/>
          </a:xfrm>
          <a:prstGeom prst="rect">
            <a:avLst/>
          </a:prstGeom>
          <a:noFill/>
        </p:spPr>
        <p:txBody>
          <a:bodyPr wrap="square" rtlCol="0">
            <a:spAutoFit/>
          </a:bodyPr>
          <a:lstStyle/>
          <a:p>
            <a:r>
              <a:rPr lang="en-US" sz="1600" b="1" dirty="0"/>
              <a:t>REGIONAL OFFSET</a:t>
            </a:r>
          </a:p>
          <a:p>
            <a:r>
              <a:rPr lang="en-US" sz="1600" dirty="0"/>
              <a:t>Session times have been offset by 1 hour from previous IEEE 802 Plenary Sessions to accommodate for daily afternoon break and later evening meal periods in Spain.  </a:t>
            </a:r>
          </a:p>
          <a:p>
            <a:endParaRPr lang="en-US" sz="1600" dirty="0"/>
          </a:p>
          <a:p>
            <a:r>
              <a:rPr lang="en-US" sz="1600" dirty="0"/>
              <a:t>Please check online for the most up to date schedule. </a:t>
            </a:r>
            <a:r>
              <a:rPr lang="en-US" sz="1600" dirty="0">
                <a:hlinkClick r:id="rId2"/>
              </a:rPr>
              <a:t>http://schedule.802world.com/schedule/</a:t>
            </a:r>
            <a:endParaRPr lang="en-US" sz="1600" dirty="0"/>
          </a:p>
        </p:txBody>
      </p:sp>
      <p:sp>
        <p:nvSpPr>
          <p:cNvPr id="8" name="TextBox 7">
            <a:extLst>
              <a:ext uri="{FF2B5EF4-FFF2-40B4-BE49-F238E27FC236}">
                <a16:creationId xmlns:a16="http://schemas.microsoft.com/office/drawing/2014/main" id="{719A87F7-B7C4-DD70-D1D3-A6FD25354CFE}"/>
              </a:ext>
            </a:extLst>
          </p:cNvPr>
          <p:cNvSpPr txBox="1"/>
          <p:nvPr/>
        </p:nvSpPr>
        <p:spPr>
          <a:xfrm>
            <a:off x="457200" y="3175602"/>
            <a:ext cx="8229600" cy="3539430"/>
          </a:xfrm>
          <a:prstGeom prst="rect">
            <a:avLst/>
          </a:prstGeom>
          <a:noFill/>
        </p:spPr>
        <p:txBody>
          <a:bodyPr wrap="square" rtlCol="0">
            <a:spAutoFit/>
          </a:bodyPr>
          <a:lstStyle/>
          <a:p>
            <a:r>
              <a:rPr lang="en-US" sz="1600" b="1" dirty="0"/>
              <a:t>Session Schedule</a:t>
            </a:r>
          </a:p>
          <a:p>
            <a:pPr marL="285750" indent="-285750">
              <a:buFont typeface="Arial" panose="020B0604020202020204" pitchFamily="34" charset="0"/>
              <a:buChar char="•"/>
            </a:pPr>
            <a:r>
              <a:rPr lang="en-US" sz="1600" dirty="0"/>
              <a:t>AM 1 9:00 – 11:00</a:t>
            </a:r>
          </a:p>
          <a:p>
            <a:pPr marL="285750" indent="-285750">
              <a:buFont typeface="Arial" panose="020B0604020202020204" pitchFamily="34" charset="0"/>
              <a:buChar char="•"/>
            </a:pPr>
            <a:r>
              <a:rPr lang="en-US" sz="1600" dirty="0"/>
              <a:t>AM 2 11:30 – 13:30</a:t>
            </a:r>
          </a:p>
          <a:p>
            <a:pPr marL="285750" indent="-285750">
              <a:buFont typeface="Arial" panose="020B0604020202020204" pitchFamily="34" charset="0"/>
              <a:buChar char="•"/>
            </a:pPr>
            <a:r>
              <a:rPr lang="en-US" sz="1600" dirty="0"/>
              <a:t>PM 1 14:30 – 16:30</a:t>
            </a:r>
          </a:p>
          <a:p>
            <a:pPr marL="285750" indent="-285750">
              <a:buFont typeface="Arial" panose="020B0604020202020204" pitchFamily="34" charset="0"/>
              <a:buChar char="•"/>
            </a:pPr>
            <a:r>
              <a:rPr lang="en-US" sz="1600" dirty="0"/>
              <a:t>PM 2 17:00 – 19:00</a:t>
            </a:r>
          </a:p>
          <a:p>
            <a:pPr marL="285750" indent="-285750">
              <a:buFont typeface="Arial" panose="020B0604020202020204" pitchFamily="34" charset="0"/>
              <a:buChar char="•"/>
            </a:pPr>
            <a:r>
              <a:rPr lang="en-US" sz="1600" dirty="0"/>
              <a:t>PM 3 19:30 – 21:30</a:t>
            </a:r>
          </a:p>
          <a:p>
            <a:pPr marL="285750" indent="-285750">
              <a:buFont typeface="Arial" panose="020B0604020202020204" pitchFamily="34" charset="0"/>
              <a:buChar char="•"/>
            </a:pPr>
            <a:endParaRPr lang="en-US" sz="1600" dirty="0"/>
          </a:p>
          <a:p>
            <a:r>
              <a:rPr lang="en-US" sz="1600" b="1" dirty="0"/>
              <a:t>Exceptions</a:t>
            </a:r>
          </a:p>
          <a:p>
            <a:r>
              <a:rPr lang="en-US" sz="1600" dirty="0"/>
              <a:t>IEEE 802 LMSC </a:t>
            </a:r>
          </a:p>
          <a:p>
            <a:pPr marL="342900" indent="-342900">
              <a:buFont typeface="Arial" panose="020B0604020202020204" pitchFamily="34" charset="0"/>
              <a:buChar char="•"/>
            </a:pPr>
            <a:r>
              <a:rPr lang="en-US" sz="1600" dirty="0"/>
              <a:t>Opening Meeting </a:t>
            </a:r>
          </a:p>
          <a:p>
            <a:pPr marL="800100" lvl="1" indent="-342900">
              <a:buFont typeface="Arial" panose="020B0604020202020204" pitchFamily="34" charset="0"/>
              <a:buChar char="•"/>
            </a:pPr>
            <a:r>
              <a:rPr lang="en-US" sz="1600" dirty="0"/>
              <a:t>8:00 – 10:30, Monday July 28</a:t>
            </a:r>
            <a:r>
              <a:rPr lang="en-US" sz="1600" baseline="30000" dirty="0"/>
              <a:t>th</a:t>
            </a:r>
            <a:endParaRPr lang="en-US" sz="1600" dirty="0"/>
          </a:p>
          <a:p>
            <a:pPr marL="342900" indent="-342900">
              <a:buFont typeface="Arial" panose="020B0604020202020204" pitchFamily="34" charset="0"/>
              <a:buChar char="•"/>
            </a:pPr>
            <a:r>
              <a:rPr lang="en-US" sz="1600" dirty="0"/>
              <a:t>Closing Meeting </a:t>
            </a:r>
          </a:p>
          <a:p>
            <a:pPr marL="800100" lvl="1" indent="-342900">
              <a:buFont typeface="Arial" panose="020B0604020202020204" pitchFamily="34" charset="0"/>
              <a:buChar char="•"/>
            </a:pPr>
            <a:r>
              <a:rPr lang="en-US" sz="1600" dirty="0"/>
              <a:t>13:00 – 18:00, Friday August 1</a:t>
            </a:r>
            <a:r>
              <a:rPr lang="en-US" sz="1600" baseline="30000" dirty="0"/>
              <a:t>st</a:t>
            </a:r>
            <a:r>
              <a:rPr lang="en-US" sz="1600" dirty="0"/>
              <a:t>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51209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3ECC-EF84-4776-69A4-6DEE750AB0B7}"/>
              </a:ext>
            </a:extLst>
          </p:cNvPr>
          <p:cNvSpPr>
            <a:spLocks noGrp="1"/>
          </p:cNvSpPr>
          <p:nvPr>
            <p:ph type="title"/>
          </p:nvPr>
        </p:nvSpPr>
        <p:spPr>
          <a:xfrm>
            <a:off x="457200" y="404813"/>
            <a:ext cx="8229600" cy="792162"/>
          </a:xfrm>
        </p:spPr>
        <p:txBody>
          <a:bodyPr/>
          <a:lstStyle/>
          <a:p>
            <a:r>
              <a:rPr lang="en-US" dirty="0"/>
              <a:t>Meeting Room Assignments</a:t>
            </a:r>
          </a:p>
        </p:txBody>
      </p:sp>
      <p:sp>
        <p:nvSpPr>
          <p:cNvPr id="3" name="Content Placeholder 2">
            <a:extLst>
              <a:ext uri="{FF2B5EF4-FFF2-40B4-BE49-F238E27FC236}">
                <a16:creationId xmlns:a16="http://schemas.microsoft.com/office/drawing/2014/main" id="{089EE0ED-B2B0-87D5-5079-9255CE788C23}"/>
              </a:ext>
            </a:extLst>
          </p:cNvPr>
          <p:cNvSpPr>
            <a:spLocks noGrp="1"/>
          </p:cNvSpPr>
          <p:nvPr>
            <p:ph sz="half" idx="1"/>
          </p:nvPr>
        </p:nvSpPr>
        <p:spPr>
          <a:xfrm>
            <a:off x="250825" y="1341438"/>
            <a:ext cx="4038600" cy="5101196"/>
          </a:xfrm>
        </p:spPr>
        <p:txBody>
          <a:bodyPr/>
          <a:lstStyle/>
          <a:p>
            <a:pPr marL="0" indent="0">
              <a:buNone/>
            </a:pPr>
            <a:r>
              <a:rPr lang="en-US" sz="1600" b="1" dirty="0"/>
              <a:t>802 LMSC</a:t>
            </a:r>
          </a:p>
          <a:p>
            <a:pPr marL="0" indent="0">
              <a:buNone/>
            </a:pPr>
            <a:r>
              <a:rPr lang="en-US" sz="1600" b="1" dirty="0">
                <a:solidFill>
                  <a:schemeClr val="accent5">
                    <a:lumMod val="50000"/>
                  </a:schemeClr>
                </a:solidFill>
              </a:rPr>
              <a:t>Planta 1/Lower Floor</a:t>
            </a:r>
          </a:p>
          <a:p>
            <a:r>
              <a:rPr lang="en-US" sz="1600" dirty="0"/>
              <a:t>Shared WG Room 	El Jardin</a:t>
            </a:r>
          </a:p>
          <a:p>
            <a:r>
              <a:rPr lang="en-US" sz="1600" dirty="0"/>
              <a:t>Opening/Closing 	El Prado</a:t>
            </a:r>
          </a:p>
          <a:p>
            <a:r>
              <a:rPr lang="en-US" sz="1600" dirty="0"/>
              <a:t>802 LMSC Board Room 	</a:t>
            </a:r>
            <a:r>
              <a:rPr lang="en-US" sz="1600" dirty="0" err="1"/>
              <a:t>Roceletos</a:t>
            </a:r>
            <a:endParaRPr lang="en-US" sz="1600" dirty="0"/>
          </a:p>
          <a:p>
            <a:endParaRPr lang="en-US" sz="1600" b="1" dirty="0"/>
          </a:p>
          <a:p>
            <a:pPr marL="0" indent="0">
              <a:buNone/>
            </a:pPr>
            <a:r>
              <a:rPr lang="en-US" sz="1600" b="1" dirty="0"/>
              <a:t>802.1</a:t>
            </a:r>
          </a:p>
          <a:p>
            <a:pPr marL="0" indent="0">
              <a:buNone/>
            </a:pPr>
            <a:r>
              <a:rPr lang="en-US" sz="1600" b="1" dirty="0">
                <a:solidFill>
                  <a:schemeClr val="accent5">
                    <a:lumMod val="50000"/>
                  </a:schemeClr>
                </a:solidFill>
              </a:rPr>
              <a:t>Planta 1/Lower Floor</a:t>
            </a:r>
          </a:p>
          <a:p>
            <a:r>
              <a:rPr lang="en-US" sz="1600" dirty="0"/>
              <a:t>WG Room #1	El Escorial</a:t>
            </a:r>
          </a:p>
          <a:p>
            <a:pPr marL="0" indent="0">
              <a:buNone/>
            </a:pPr>
            <a:endParaRPr lang="en-US" sz="1000" dirty="0"/>
          </a:p>
          <a:p>
            <a:pPr marL="0" indent="0">
              <a:buNone/>
            </a:pPr>
            <a:r>
              <a:rPr lang="en-US" sz="1600" b="1" dirty="0"/>
              <a:t>802.3</a:t>
            </a:r>
          </a:p>
          <a:p>
            <a:pPr marL="0" indent="0">
              <a:buNone/>
            </a:pPr>
            <a:r>
              <a:rPr lang="en-US" sz="1600" b="1" dirty="0">
                <a:solidFill>
                  <a:schemeClr val="accent5">
                    <a:lumMod val="50000"/>
                  </a:schemeClr>
                </a:solidFill>
              </a:rPr>
              <a:t>Planta Baja/Ground Floor</a:t>
            </a:r>
          </a:p>
          <a:p>
            <a:r>
              <a:rPr lang="en-US" sz="1600" dirty="0"/>
              <a:t>WG Room #1	Castilla</a:t>
            </a:r>
          </a:p>
          <a:p>
            <a:r>
              <a:rPr lang="en-US" sz="1600" dirty="0"/>
              <a:t>WG Room #2	Hildago</a:t>
            </a:r>
          </a:p>
          <a:p>
            <a:r>
              <a:rPr lang="en-US" sz="1600" dirty="0"/>
              <a:t>WG Room #3	Patio 3</a:t>
            </a:r>
          </a:p>
          <a:p>
            <a:r>
              <a:rPr lang="en-US" sz="1600" dirty="0"/>
              <a:t>WG Room #4	Segovia</a:t>
            </a:r>
          </a:p>
          <a:p>
            <a:r>
              <a:rPr lang="en-US" sz="1600" dirty="0"/>
              <a:t>WG Room #5	Toledo</a:t>
            </a:r>
          </a:p>
          <a:p>
            <a:pPr marL="0" indent="0">
              <a:buNone/>
            </a:pPr>
            <a:endParaRPr lang="en-US" sz="1600" dirty="0"/>
          </a:p>
          <a:p>
            <a:pPr marL="0" indent="0">
              <a:buNone/>
            </a:pPr>
            <a:endParaRPr lang="en-US" sz="1600" dirty="0"/>
          </a:p>
          <a:p>
            <a:pPr marL="0" indent="0">
              <a:buNone/>
            </a:pPr>
            <a:endParaRPr lang="en-US" dirty="0"/>
          </a:p>
        </p:txBody>
      </p:sp>
      <p:sp>
        <p:nvSpPr>
          <p:cNvPr id="4" name="Content Placeholder 3">
            <a:extLst>
              <a:ext uri="{FF2B5EF4-FFF2-40B4-BE49-F238E27FC236}">
                <a16:creationId xmlns:a16="http://schemas.microsoft.com/office/drawing/2014/main" id="{074B43AF-09B8-2EF3-DBD7-E2DC059342E5}"/>
              </a:ext>
            </a:extLst>
          </p:cNvPr>
          <p:cNvSpPr>
            <a:spLocks noGrp="1"/>
          </p:cNvSpPr>
          <p:nvPr>
            <p:ph sz="half" idx="2"/>
          </p:nvPr>
        </p:nvSpPr>
        <p:spPr>
          <a:xfrm>
            <a:off x="4702177" y="1341438"/>
            <a:ext cx="4038600" cy="4054756"/>
          </a:xfrm>
        </p:spPr>
        <p:txBody>
          <a:bodyPr/>
          <a:lstStyle/>
          <a:p>
            <a:pPr marL="0" indent="0">
              <a:buNone/>
            </a:pPr>
            <a:r>
              <a:rPr lang="en-US" sz="1600" b="1" dirty="0"/>
              <a:t>802.11</a:t>
            </a:r>
          </a:p>
          <a:p>
            <a:pPr marL="0" indent="0">
              <a:buNone/>
            </a:pPr>
            <a:r>
              <a:rPr lang="en-US" sz="1600" b="1" dirty="0">
                <a:solidFill>
                  <a:schemeClr val="accent5">
                    <a:lumMod val="50000"/>
                  </a:schemeClr>
                </a:solidFill>
              </a:rPr>
              <a:t>Planta 1/Lower Floor</a:t>
            </a:r>
          </a:p>
          <a:p>
            <a:r>
              <a:rPr lang="en-US" sz="1600" dirty="0"/>
              <a:t>WG Room #1	</a:t>
            </a:r>
            <a:r>
              <a:rPr lang="en-US" sz="1600" dirty="0" err="1"/>
              <a:t>Tapices</a:t>
            </a:r>
            <a:endParaRPr lang="en-US" sz="1600" dirty="0"/>
          </a:p>
          <a:p>
            <a:pPr marL="0" indent="0">
              <a:buNone/>
            </a:pPr>
            <a:r>
              <a:rPr lang="en-US" sz="1600" b="1" dirty="0">
                <a:solidFill>
                  <a:schemeClr val="accent5">
                    <a:lumMod val="50000"/>
                  </a:schemeClr>
                </a:solidFill>
              </a:rPr>
              <a:t>Planta Baja/Ground Floor</a:t>
            </a:r>
          </a:p>
          <a:p>
            <a:r>
              <a:rPr lang="en-US" sz="1600" dirty="0"/>
              <a:t>WG Room #2	Patio 2</a:t>
            </a:r>
          </a:p>
          <a:p>
            <a:r>
              <a:rPr lang="en-US" sz="1600" dirty="0"/>
              <a:t>WG Room #3	Comendador</a:t>
            </a:r>
          </a:p>
          <a:p>
            <a:r>
              <a:rPr lang="en-US" sz="1600" dirty="0"/>
              <a:t>WG Room #4	Patio 1</a:t>
            </a:r>
          </a:p>
          <a:p>
            <a:r>
              <a:rPr lang="en-US" sz="1600" dirty="0"/>
              <a:t>WG Room #5	Escudo</a:t>
            </a:r>
          </a:p>
          <a:p>
            <a:endParaRPr lang="en-US" sz="1000" dirty="0"/>
          </a:p>
          <a:p>
            <a:pPr marL="0" indent="0">
              <a:buNone/>
            </a:pPr>
            <a:r>
              <a:rPr lang="en-US" sz="1600" b="1" dirty="0"/>
              <a:t>802.15</a:t>
            </a:r>
          </a:p>
          <a:p>
            <a:pPr marL="0" indent="0">
              <a:buNone/>
            </a:pPr>
            <a:r>
              <a:rPr lang="en-US" sz="1600" b="1" dirty="0">
                <a:solidFill>
                  <a:schemeClr val="accent5">
                    <a:lumMod val="50000"/>
                  </a:schemeClr>
                </a:solidFill>
              </a:rPr>
              <a:t>Planta 1/Lower Floor</a:t>
            </a:r>
          </a:p>
          <a:p>
            <a:r>
              <a:rPr lang="en-US" sz="1600" dirty="0"/>
              <a:t>WG Room #1	El Escorial</a:t>
            </a:r>
          </a:p>
          <a:p>
            <a:r>
              <a:rPr lang="en-US" sz="1600" dirty="0"/>
              <a:t>WG Room #2	La Galleria</a:t>
            </a:r>
          </a:p>
          <a:p>
            <a:r>
              <a:rPr lang="en-US" sz="1600" dirty="0"/>
              <a:t>WG Room #3	Retiro</a:t>
            </a:r>
          </a:p>
        </p:txBody>
      </p:sp>
      <p:sp>
        <p:nvSpPr>
          <p:cNvPr id="6" name="TextBox 5">
            <a:extLst>
              <a:ext uri="{FF2B5EF4-FFF2-40B4-BE49-F238E27FC236}">
                <a16:creationId xmlns:a16="http://schemas.microsoft.com/office/drawing/2014/main" id="{B3F75C89-6260-DBEF-ABC7-4D7AEBF80279}"/>
              </a:ext>
            </a:extLst>
          </p:cNvPr>
          <p:cNvSpPr txBox="1"/>
          <p:nvPr/>
        </p:nvSpPr>
        <p:spPr>
          <a:xfrm>
            <a:off x="3923928" y="5396194"/>
            <a:ext cx="4609207" cy="1046440"/>
          </a:xfrm>
          <a:prstGeom prst="rect">
            <a:avLst/>
          </a:prstGeom>
          <a:noFill/>
        </p:spPr>
        <p:txBody>
          <a:bodyPr wrap="square" rtlCol="0">
            <a:spAutoFit/>
          </a:bodyPr>
          <a:lstStyle/>
          <a:p>
            <a:r>
              <a:rPr lang="en-US" sz="1400" b="1" dirty="0"/>
              <a:t>Subject to Change</a:t>
            </a:r>
          </a:p>
          <a:p>
            <a:r>
              <a:rPr lang="en-US" sz="1200" dirty="0"/>
              <a:t>While our goal is to keep the listed meeting room assignments throughout the session changes may occur based on WG requirements. Please check online for the most up to date schedule. </a:t>
            </a:r>
            <a:r>
              <a:rPr lang="en-US" sz="1200" dirty="0">
                <a:hlinkClick r:id="rId2"/>
              </a:rPr>
              <a:t>http://schedule.802world.com/schedule/</a:t>
            </a:r>
            <a:endParaRPr lang="en-US" sz="1200" dirty="0"/>
          </a:p>
        </p:txBody>
      </p:sp>
    </p:spTree>
    <p:extLst>
      <p:ext uri="{BB962C8B-B14F-4D97-AF65-F5344CB8AC3E}">
        <p14:creationId xmlns:p14="http://schemas.microsoft.com/office/powerpoint/2010/main" val="311516566"/>
      </p:ext>
    </p:extLst>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on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on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on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on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on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on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on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on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on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on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on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Title slide</Template>
  <TotalTime>3290</TotalTime>
  <Words>1785</Words>
  <Application>Microsoft Office PowerPoint</Application>
  <PresentationFormat>On-screen Show (4:3)</PresentationFormat>
  <Paragraphs>252</Paragraphs>
  <Slides>15</Slides>
  <Notes>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15</vt:i4>
      </vt:variant>
    </vt:vector>
  </HeadingPairs>
  <TitlesOfParts>
    <vt:vector size="18" baseType="lpstr">
      <vt:lpstr>Arial</vt:lpstr>
      <vt:lpstr>Title slide</vt:lpstr>
      <vt:lpstr>Title only</vt:lpstr>
      <vt:lpstr>2025 July  IEEE 802 Plenary  Things to Know Madrid, Spain</vt:lpstr>
      <vt:lpstr>Meeting Planner Contact Information</vt:lpstr>
      <vt:lpstr>Network Vendor Contact Information</vt:lpstr>
      <vt:lpstr>Audio Visual Equipment – Onsite Support</vt:lpstr>
      <vt:lpstr>Name Badge Requirements &amp; Pick Up</vt:lpstr>
      <vt:lpstr>IEEE 802 Mixed Mode Officer Training</vt:lpstr>
      <vt:lpstr>Schedule &amp; Attendance</vt:lpstr>
      <vt:lpstr>Meeting Times</vt:lpstr>
      <vt:lpstr>Meeting Room Assignments</vt:lpstr>
      <vt:lpstr>Meeting Room Map Ground Floor</vt:lpstr>
      <vt:lpstr>Meeting Room Map Lower Floor</vt:lpstr>
      <vt:lpstr>Attendee Food &amp; Beverage Breaks</vt:lpstr>
      <vt:lpstr>Social Event &amp; Award Presentation</vt:lpstr>
      <vt:lpstr>Quick Guide to Madrid, Spain</vt:lpstr>
      <vt:lpstr>2025 November 802 Plenary Session</vt:lpstr>
    </vt:vector>
  </TitlesOfParts>
  <Manager>Dawn Slykhouse</Manager>
  <Company>Face to Face Events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July IEEE 802 Plenary Things to Know</dc:title>
  <dc:subject>2025 July IEEE 802 Plenary Presentations</dc:subject>
  <dc:creator>Lisa Ronmark</dc:creator>
  <cp:keywords>Plenary Things to Know</cp:keywords>
  <dc:description>Slide deck developed for IEEE 802 LMSC Executive Secretary for information and presentation at Plenary Session leadership meetings.</dc:description>
  <cp:lastModifiedBy>Jon Rosdahl</cp:lastModifiedBy>
  <cp:revision>11</cp:revision>
  <cp:lastPrinted>2025-02-21T16:55:02Z</cp:lastPrinted>
  <dcterms:created xsi:type="dcterms:W3CDTF">2025-01-13T18:32:25Z</dcterms:created>
  <dcterms:modified xsi:type="dcterms:W3CDTF">2025-06-26T01:03:24Z</dcterms:modified>
  <cp:category/>
</cp:coreProperties>
</file>