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5"/>
  </p:notesMasterIdLst>
  <p:handoutMasterIdLst>
    <p:handoutMasterId r:id="rId27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669" r:id="rId43"/>
    <p:sldId id="2738" r:id="rId44"/>
    <p:sldId id="2676" r:id="rId45"/>
    <p:sldId id="2685" r:id="rId46"/>
    <p:sldId id="2702" r:id="rId47"/>
    <p:sldId id="2682" r:id="rId48"/>
    <p:sldId id="2703" r:id="rId49"/>
    <p:sldId id="2716" r:id="rId50"/>
    <p:sldId id="2710" r:id="rId51"/>
    <p:sldId id="2718" r:id="rId52"/>
    <p:sldId id="2735" r:id="rId53"/>
    <p:sldId id="2008" r:id="rId54"/>
    <p:sldId id="2291" r:id="rId55"/>
    <p:sldId id="2552" r:id="rId56"/>
    <p:sldId id="2700" r:id="rId57"/>
    <p:sldId id="2293" r:id="rId58"/>
    <p:sldId id="2354" r:id="rId59"/>
    <p:sldId id="2294" r:id="rId60"/>
    <p:sldId id="2719" r:id="rId61"/>
    <p:sldId id="2560" r:id="rId62"/>
    <p:sldId id="2627" r:id="rId63"/>
    <p:sldId id="2562" r:id="rId64"/>
    <p:sldId id="2622" r:id="rId65"/>
    <p:sldId id="2564" r:id="rId66"/>
    <p:sldId id="2466" r:id="rId67"/>
    <p:sldId id="2467" r:id="rId68"/>
    <p:sldId id="2728" r:id="rId69"/>
    <p:sldId id="2725" r:id="rId70"/>
    <p:sldId id="2729" r:id="rId71"/>
    <p:sldId id="2730" r:id="rId72"/>
    <p:sldId id="2731" r:id="rId73"/>
    <p:sldId id="2708" r:id="rId74"/>
    <p:sldId id="2736" r:id="rId75"/>
    <p:sldId id="2733" r:id="rId76"/>
    <p:sldId id="2737" r:id="rId77"/>
    <p:sldId id="2727" r:id="rId78"/>
    <p:sldId id="619" r:id="rId79"/>
    <p:sldId id="621" r:id="rId80"/>
    <p:sldId id="1561" r:id="rId81"/>
    <p:sldId id="1555" r:id="rId82"/>
    <p:sldId id="1601" r:id="rId83"/>
    <p:sldId id="1585" r:id="rId84"/>
    <p:sldId id="1586" r:id="rId85"/>
    <p:sldId id="1587" r:id="rId86"/>
    <p:sldId id="1588" r:id="rId87"/>
    <p:sldId id="1589" r:id="rId88"/>
    <p:sldId id="1590" r:id="rId89"/>
    <p:sldId id="1771" r:id="rId90"/>
    <p:sldId id="1772" r:id="rId91"/>
    <p:sldId id="1591" r:id="rId92"/>
    <p:sldId id="1592" r:id="rId93"/>
    <p:sldId id="1593" r:id="rId94"/>
    <p:sldId id="1594" r:id="rId95"/>
    <p:sldId id="1595" r:id="rId96"/>
    <p:sldId id="1596" r:id="rId97"/>
    <p:sldId id="1597" r:id="rId98"/>
    <p:sldId id="1598" r:id="rId99"/>
    <p:sldId id="1599" r:id="rId100"/>
    <p:sldId id="1600" r:id="rId101"/>
    <p:sldId id="1628" r:id="rId102"/>
    <p:sldId id="1638" r:id="rId103"/>
    <p:sldId id="1725" r:id="rId104"/>
    <p:sldId id="1726" r:id="rId105"/>
    <p:sldId id="1947" r:id="rId106"/>
    <p:sldId id="1975" r:id="rId107"/>
    <p:sldId id="1976" r:id="rId108"/>
    <p:sldId id="1977" r:id="rId109"/>
    <p:sldId id="2039" r:id="rId110"/>
    <p:sldId id="2060" r:id="rId111"/>
    <p:sldId id="2061" r:id="rId112"/>
    <p:sldId id="2097" r:id="rId113"/>
    <p:sldId id="2103" r:id="rId114"/>
    <p:sldId id="2063" r:id="rId115"/>
    <p:sldId id="2064" r:id="rId116"/>
    <p:sldId id="2065" r:id="rId117"/>
    <p:sldId id="2066" r:id="rId118"/>
    <p:sldId id="2067" r:id="rId119"/>
    <p:sldId id="2068" r:id="rId120"/>
    <p:sldId id="2069" r:id="rId121"/>
    <p:sldId id="2146" r:id="rId122"/>
    <p:sldId id="2147" r:id="rId123"/>
    <p:sldId id="2148" r:id="rId124"/>
    <p:sldId id="2158" r:id="rId125"/>
    <p:sldId id="2159" r:id="rId126"/>
    <p:sldId id="2157" r:id="rId127"/>
    <p:sldId id="2160" r:id="rId128"/>
    <p:sldId id="2216" r:id="rId129"/>
    <p:sldId id="2217" r:id="rId130"/>
    <p:sldId id="2219" r:id="rId131"/>
    <p:sldId id="2238" r:id="rId132"/>
    <p:sldId id="2239" r:id="rId133"/>
    <p:sldId id="2240" r:id="rId134"/>
    <p:sldId id="2242" r:id="rId135"/>
    <p:sldId id="2263" r:id="rId136"/>
    <p:sldId id="2276" r:id="rId137"/>
    <p:sldId id="2277" r:id="rId138"/>
    <p:sldId id="2278" r:id="rId139"/>
    <p:sldId id="2281" r:id="rId140"/>
    <p:sldId id="2282" r:id="rId141"/>
    <p:sldId id="2283" r:id="rId142"/>
    <p:sldId id="2284" r:id="rId143"/>
    <p:sldId id="2318" r:id="rId144"/>
    <p:sldId id="2329" r:id="rId145"/>
    <p:sldId id="2356" r:id="rId146"/>
    <p:sldId id="1701" r:id="rId147"/>
    <p:sldId id="1969" r:id="rId148"/>
    <p:sldId id="2112" r:id="rId149"/>
    <p:sldId id="1965" r:id="rId150"/>
    <p:sldId id="2114" r:id="rId151"/>
    <p:sldId id="1705" r:id="rId152"/>
    <p:sldId id="1706" r:id="rId153"/>
    <p:sldId id="1707" r:id="rId154"/>
    <p:sldId id="2113" r:id="rId155"/>
    <p:sldId id="2037" r:id="rId156"/>
    <p:sldId id="2431" r:id="rId157"/>
    <p:sldId id="2429" r:id="rId158"/>
    <p:sldId id="2436" r:id="rId159"/>
    <p:sldId id="1968" r:id="rId160"/>
    <p:sldId id="2104" r:id="rId161"/>
    <p:sldId id="2317" r:id="rId162"/>
    <p:sldId id="1967" r:id="rId163"/>
    <p:sldId id="2167" r:id="rId164"/>
    <p:sldId id="2351" r:id="rId165"/>
    <p:sldId id="2333" r:id="rId166"/>
    <p:sldId id="2335" r:id="rId167"/>
    <p:sldId id="2334" r:id="rId168"/>
    <p:sldId id="2352" r:id="rId169"/>
    <p:sldId id="2218" r:id="rId170"/>
    <p:sldId id="1945" r:id="rId171"/>
    <p:sldId id="2071" r:id="rId172"/>
    <p:sldId id="2036" r:id="rId173"/>
    <p:sldId id="2323" r:id="rId174"/>
    <p:sldId id="2353" r:id="rId175"/>
    <p:sldId id="2332" r:id="rId176"/>
    <p:sldId id="2437" r:id="rId177"/>
    <p:sldId id="2426" r:id="rId178"/>
    <p:sldId id="2427" r:id="rId179"/>
    <p:sldId id="2328" r:id="rId180"/>
    <p:sldId id="2563" r:id="rId181"/>
    <p:sldId id="2355" r:id="rId182"/>
    <p:sldId id="2461" r:id="rId183"/>
    <p:sldId id="2460" r:id="rId184"/>
    <p:sldId id="2463" r:id="rId185"/>
    <p:sldId id="2609" r:id="rId186"/>
    <p:sldId id="2481" r:id="rId187"/>
    <p:sldId id="2482" r:id="rId188"/>
    <p:sldId id="2485" r:id="rId189"/>
    <p:sldId id="2486" r:id="rId190"/>
    <p:sldId id="2644" r:id="rId191"/>
    <p:sldId id="2707" r:id="rId192"/>
    <p:sldId id="2464" r:id="rId193"/>
    <p:sldId id="2483" r:id="rId194"/>
    <p:sldId id="2672" r:id="rId195"/>
    <p:sldId id="2651" r:id="rId196"/>
    <p:sldId id="2489" r:id="rId197"/>
    <p:sldId id="2556" r:id="rId198"/>
    <p:sldId id="2653" r:id="rId199"/>
    <p:sldId id="2647" r:id="rId200"/>
    <p:sldId id="2657" r:id="rId201"/>
    <p:sldId id="2658" r:id="rId202"/>
    <p:sldId id="2660" r:id="rId203"/>
    <p:sldId id="2659" r:id="rId204"/>
    <p:sldId id="2621" r:id="rId205"/>
    <p:sldId id="2637" r:id="rId206"/>
    <p:sldId id="2638" r:id="rId207"/>
    <p:sldId id="2639" r:id="rId208"/>
    <p:sldId id="2640" r:id="rId209"/>
    <p:sldId id="2641" r:id="rId210"/>
    <p:sldId id="2642" r:id="rId211"/>
    <p:sldId id="2643" r:id="rId212"/>
    <p:sldId id="2661" r:id="rId213"/>
    <p:sldId id="2678" r:id="rId214"/>
    <p:sldId id="2679" r:id="rId215"/>
    <p:sldId id="2680" r:id="rId216"/>
    <p:sldId id="2663" r:id="rId217"/>
    <p:sldId id="2720" r:id="rId218"/>
    <p:sldId id="2721" r:id="rId219"/>
    <p:sldId id="1708" r:id="rId220"/>
    <p:sldId id="2524" r:id="rId221"/>
    <p:sldId id="2548" r:id="rId222"/>
    <p:sldId id="1709" r:id="rId223"/>
    <p:sldId id="1710" r:id="rId224"/>
    <p:sldId id="1790" r:id="rId225"/>
    <p:sldId id="2199" r:id="rId226"/>
    <p:sldId id="2319" r:id="rId227"/>
    <p:sldId id="2320" r:id="rId228"/>
    <p:sldId id="2321" r:id="rId229"/>
    <p:sldId id="2635" r:id="rId230"/>
    <p:sldId id="2665" r:id="rId231"/>
    <p:sldId id="2666" r:id="rId232"/>
    <p:sldId id="2667" r:id="rId233"/>
    <p:sldId id="2668" r:id="rId234"/>
    <p:sldId id="2674" r:id="rId235"/>
    <p:sldId id="2605" r:id="rId236"/>
    <p:sldId id="2711" r:id="rId237"/>
    <p:sldId id="2712" r:id="rId238"/>
    <p:sldId id="2713" r:id="rId239"/>
    <p:sldId id="2704" r:id="rId240"/>
    <p:sldId id="2705" r:id="rId241"/>
    <p:sldId id="2706" r:id="rId242"/>
    <p:sldId id="2717" r:id="rId243"/>
    <p:sldId id="2324" r:id="rId244"/>
    <p:sldId id="1375" r:id="rId245"/>
    <p:sldId id="2559" r:id="rId246"/>
    <p:sldId id="2623" r:id="rId247"/>
    <p:sldId id="2624" r:id="rId248"/>
    <p:sldId id="2625" r:id="rId249"/>
    <p:sldId id="2626" r:id="rId250"/>
    <p:sldId id="2570" r:id="rId251"/>
    <p:sldId id="2571" r:id="rId252"/>
    <p:sldId id="2572" r:id="rId253"/>
    <p:sldId id="2331" r:id="rId254"/>
    <p:sldId id="2724" r:id="rId255"/>
    <p:sldId id="2649" r:id="rId256"/>
    <p:sldId id="2722" r:id="rId257"/>
    <p:sldId id="2723" r:id="rId258"/>
    <p:sldId id="2709" r:id="rId259"/>
    <p:sldId id="2438" r:id="rId260"/>
    <p:sldId id="2611" r:id="rId261"/>
    <p:sldId id="2675" r:id="rId262"/>
    <p:sldId id="2612" r:id="rId263"/>
    <p:sldId id="2610" r:id="rId264"/>
    <p:sldId id="2648" r:id="rId265"/>
    <p:sldId id="2655" r:id="rId266"/>
    <p:sldId id="2561" r:id="rId267"/>
    <p:sldId id="2670" r:id="rId268"/>
    <p:sldId id="2671" r:id="rId269"/>
    <p:sldId id="2336" r:id="rId270"/>
    <p:sldId id="2732" r:id="rId271"/>
    <p:sldId id="2715" r:id="rId272"/>
    <p:sldId id="2714" r:id="rId273"/>
    <p:sldId id="2734" r:id="rId2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4" autoAdjust="0"/>
    <p:restoredTop sz="96582" autoAdjust="0"/>
  </p:normalViewPr>
  <p:slideViewPr>
    <p:cSldViewPr>
      <p:cViewPr varScale="1">
        <p:scale>
          <a:sx n="124" d="100"/>
          <a:sy n="124" d="100"/>
        </p:scale>
        <p:origin x="2032"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handoutMaster" Target="handoutMasters/handout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viewProps" Target="view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199</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78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79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802.ec-25/0126r00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9"/>
            <a:ext cx="9233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July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b3fe3d308259c78d2f172995c91c9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70-02-JTC1-minutes-of-mixed-mode-meeting-in-march-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109-00-JTC1-minutes-of-mixed-mode-meeting-in-may-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xAYo82"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ec/dcn/25/ec-25-0108-01-JTC1-ieee-802-process-for-interactions-with-iso-iec-jtc-1-sc-6.pptx" TargetMode="External"/><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29 July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29 July 2025 in the PM2 slot in Madrid, ES</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29 July 2025</a:t>
            </a:r>
            <a:br>
              <a:rPr lang="en-US" sz="1600" b="1" dirty="0">
                <a:latin typeface="+mj-lt"/>
              </a:rPr>
            </a:br>
            <a:r>
              <a:rPr lang="en-US" sz="1600" b="1" dirty="0">
                <a:latin typeface="+mj-lt"/>
              </a:rPr>
              <a:t>@ 5:00 pm (CET)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5E7D"/>
                </a:solidFill>
                <a:latin typeface="Arial" panose="020B0604020202020204" pitchFamily="34" charset="0"/>
                <a:hlinkClick r:id="rId3"/>
              </a:rPr>
              <a:t>https://ieeesa.webex.com/ieeesa/j.php?MTID=m6b3fe3d308259c78d2f172995c91c924</a:t>
            </a:r>
            <a:endParaRPr lang="en-US" sz="1600" dirty="0">
              <a:solidFill>
                <a:srgbClr val="005E7D"/>
              </a:solidFill>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2331 581 3687</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jtc1</a:t>
            </a:r>
            <a:r>
              <a:rPr kumimoji="0" lang="en-US" sz="1600" i="0" u="none" strike="noStrike" cap="none" normalizeH="0" baseline="0" dirty="0">
                <a:ln>
                  <a:noFill/>
                </a:ln>
                <a:effectLst/>
                <a:latin typeface="+mj-lt"/>
              </a:rPr>
              <a:t> </a:t>
            </a:r>
            <a:r>
              <a:rPr lang="en-US" sz="1600" dirty="0">
                <a:latin typeface="+mj-lt"/>
              </a:rPr>
              <a:t>(not ‘802jtc1’ or ‘wireless’,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March 2025 (</a:t>
            </a:r>
            <a:r>
              <a:rPr lang="en-AU" dirty="0">
                <a:solidFill>
                  <a:srgbClr val="FF0000"/>
                </a:solidFill>
                <a:hlinkClick r:id="rId3"/>
              </a:rPr>
              <a:t>ec-25/0070r02</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112</a:t>
            </a:fld>
            <a:endParaRPr lang="en-US"/>
          </a:p>
        </p:txBody>
      </p:sp>
    </p:spTree>
    <p:extLst>
      <p:ext uri="{BB962C8B-B14F-4D97-AF65-F5344CB8AC3E}">
        <p14:creationId xmlns:p14="http://schemas.microsoft.com/office/powerpoint/2010/main" val="18392705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113</a:t>
            </a:fld>
            <a:endParaRPr lang="en-US"/>
          </a:p>
        </p:txBody>
      </p:sp>
    </p:spTree>
    <p:extLst>
      <p:ext uri="{BB962C8B-B14F-4D97-AF65-F5344CB8AC3E}">
        <p14:creationId xmlns:p14="http://schemas.microsoft.com/office/powerpoint/2010/main" val="36632216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116893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29 July 2025, as documented on slide 11 of ec-25/0126r00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23739555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22846302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16768620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8368451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2879473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24268506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4201883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4251679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May 2025, as documented in </a:t>
            </a:r>
            <a:r>
              <a:rPr lang="en-AU" i="1" dirty="0">
                <a:hlinkClick r:id="rId3"/>
              </a:rPr>
              <a:t>ec-25/0109r00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33676144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7708579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42232000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3405875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006628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0292585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LMSC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153001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41389489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7713177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4066224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8704783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5753137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236521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4826055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42521768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15149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8749017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632932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32706522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1455639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2048370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549835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8327067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1147923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70742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Prior to the July 2025 plenary in Madrid, the IEEE 802 JTC1 SC Chair notified SC 6 of the approval of:</a:t>
            </a:r>
          </a:p>
          <a:p>
            <a:pPr lvl="2"/>
            <a:r>
              <a:rPr lang="en-US" dirty="0">
                <a:effectLst/>
                <a:latin typeface="Arial" panose="020B0604020202020204" pitchFamily="34" charset="0"/>
              </a:rPr>
              <a:t>IEEE 802.3 </a:t>
            </a:r>
            <a:r>
              <a:rPr lang="en-US" dirty="0"/>
              <a:t>Pin-Optimized PHY Interface Study Group</a:t>
            </a:r>
          </a:p>
          <a:p>
            <a:pPr lvl="2"/>
            <a:r>
              <a:rPr lang="en-US" dirty="0">
                <a:effectLst/>
                <a:latin typeface="Arial" panose="020B0604020202020204" pitchFamily="34" charset="0"/>
              </a:rPr>
              <a:t>IEEE 802.11 </a:t>
            </a:r>
            <a:r>
              <a:rPr lang="en-US" dirty="0"/>
              <a:t>Post-Quantum Cryptography (PQC) Study Group</a:t>
            </a:r>
          </a:p>
          <a:p>
            <a:pPr lvl="2"/>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5280793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5148318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73529566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0194864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8643447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2057189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49821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2224812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629271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2944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003847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05473442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90960923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9996347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9243832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525274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1100134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4297316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8333893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16926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87019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2499454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3944951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574700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84687464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8357677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4812210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34313464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3952292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56175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190</a:t>
            </a:fld>
            <a:endParaRPr lang="en-US"/>
          </a:p>
        </p:txBody>
      </p:sp>
    </p:spTree>
    <p:extLst>
      <p:ext uri="{BB962C8B-B14F-4D97-AF65-F5344CB8AC3E}">
        <p14:creationId xmlns:p14="http://schemas.microsoft.com/office/powerpoint/2010/main" val="32599968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191</a:t>
            </a:fld>
            <a:endParaRPr lang="en-US"/>
          </a:p>
        </p:txBody>
      </p:sp>
    </p:spTree>
    <p:extLst>
      <p:ext uri="{BB962C8B-B14F-4D97-AF65-F5344CB8AC3E}">
        <p14:creationId xmlns:p14="http://schemas.microsoft.com/office/powerpoint/2010/main" val="12305002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7554827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23423836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194</a:t>
            </a:fld>
            <a:endParaRPr lang="en-US"/>
          </a:p>
        </p:txBody>
      </p:sp>
    </p:spTree>
    <p:extLst>
      <p:ext uri="{BB962C8B-B14F-4D97-AF65-F5344CB8AC3E}">
        <p14:creationId xmlns:p14="http://schemas.microsoft.com/office/powerpoint/2010/main" val="18125879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195</a:t>
            </a:fld>
            <a:endParaRPr lang="en-US"/>
          </a:p>
        </p:txBody>
      </p:sp>
    </p:spTree>
    <p:extLst>
      <p:ext uri="{BB962C8B-B14F-4D97-AF65-F5344CB8AC3E}">
        <p14:creationId xmlns:p14="http://schemas.microsoft.com/office/powerpoint/2010/main" val="416592176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198</a:t>
            </a:fld>
            <a:endParaRPr lang="en-US"/>
          </a:p>
        </p:txBody>
      </p:sp>
    </p:spTree>
    <p:extLst>
      <p:ext uri="{BB962C8B-B14F-4D97-AF65-F5344CB8AC3E}">
        <p14:creationId xmlns:p14="http://schemas.microsoft.com/office/powerpoint/2010/main" val="9169026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199</a:t>
            </a:fld>
            <a:endParaRPr lang="en-US"/>
          </a:p>
        </p:txBody>
      </p:sp>
    </p:spTree>
    <p:extLst>
      <p:ext uri="{BB962C8B-B14F-4D97-AF65-F5344CB8AC3E}">
        <p14:creationId xmlns:p14="http://schemas.microsoft.com/office/powerpoint/2010/main" val="61132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July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22171282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224319498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Tree>
    <p:extLst>
      <p:ext uri="{BB962C8B-B14F-4D97-AF65-F5344CB8AC3E}">
        <p14:creationId xmlns:p14="http://schemas.microsoft.com/office/powerpoint/2010/main" val="318475298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317247213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4615577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53490340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9199051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41449231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57485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1622155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3869701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53892516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213</a:t>
            </a:fld>
            <a:endParaRPr lang="en-US"/>
          </a:p>
        </p:txBody>
      </p:sp>
    </p:spTree>
    <p:extLst>
      <p:ext uri="{BB962C8B-B14F-4D97-AF65-F5344CB8AC3E}">
        <p14:creationId xmlns:p14="http://schemas.microsoft.com/office/powerpoint/2010/main" val="6922331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214</a:t>
            </a:fld>
            <a:endParaRPr lang="en-US"/>
          </a:p>
        </p:txBody>
      </p:sp>
    </p:spTree>
    <p:extLst>
      <p:ext uri="{BB962C8B-B14F-4D97-AF65-F5344CB8AC3E}">
        <p14:creationId xmlns:p14="http://schemas.microsoft.com/office/powerpoint/2010/main" val="213786215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215</a:t>
            </a:fld>
            <a:endParaRPr lang="en-US"/>
          </a:p>
        </p:txBody>
      </p:sp>
    </p:spTree>
    <p:extLst>
      <p:ext uri="{BB962C8B-B14F-4D97-AF65-F5344CB8AC3E}">
        <p14:creationId xmlns:p14="http://schemas.microsoft.com/office/powerpoint/2010/main" val="203465582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216</a:t>
            </a:fld>
            <a:endParaRPr lang="en-US"/>
          </a:p>
        </p:txBody>
      </p:sp>
    </p:spTree>
    <p:extLst>
      <p:ext uri="{BB962C8B-B14F-4D97-AF65-F5344CB8AC3E}">
        <p14:creationId xmlns:p14="http://schemas.microsoft.com/office/powerpoint/2010/main" val="42037341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217</a:t>
            </a:fld>
            <a:endParaRPr lang="en-US"/>
          </a:p>
        </p:txBody>
      </p:sp>
    </p:spTree>
    <p:extLst>
      <p:ext uri="{BB962C8B-B14F-4D97-AF65-F5344CB8AC3E}">
        <p14:creationId xmlns:p14="http://schemas.microsoft.com/office/powerpoint/2010/main" val="252321105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218</a:t>
            </a:fld>
            <a:endParaRPr lang="en-US"/>
          </a:p>
        </p:txBody>
      </p:sp>
    </p:spTree>
    <p:extLst>
      <p:ext uri="{BB962C8B-B14F-4D97-AF65-F5344CB8AC3E}">
        <p14:creationId xmlns:p14="http://schemas.microsoft.com/office/powerpoint/2010/main" val="291642419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407033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220</a:t>
            </a:fld>
            <a:endParaRPr lang="en-US"/>
          </a:p>
        </p:txBody>
      </p:sp>
    </p:spTree>
    <p:extLst>
      <p:ext uri="{BB962C8B-B14F-4D97-AF65-F5344CB8AC3E}">
        <p14:creationId xmlns:p14="http://schemas.microsoft.com/office/powerpoint/2010/main" val="361495636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141813149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407415672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54720545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40670160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05696729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58123754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149705697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13057099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05152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21869609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419454600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388500732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1079720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50129115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428847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Tree>
    <p:extLst>
      <p:ext uri="{BB962C8B-B14F-4D97-AF65-F5344CB8AC3E}">
        <p14:creationId xmlns:p14="http://schemas.microsoft.com/office/powerpoint/2010/main" val="356848858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Tree>
    <p:extLst>
      <p:ext uri="{BB962C8B-B14F-4D97-AF65-F5344CB8AC3E}">
        <p14:creationId xmlns:p14="http://schemas.microsoft.com/office/powerpoint/2010/main" val="250546853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242</a:t>
            </a:fld>
            <a:endParaRPr lang="en-US"/>
          </a:p>
        </p:txBody>
      </p:sp>
    </p:spTree>
    <p:extLst>
      <p:ext uri="{BB962C8B-B14F-4D97-AF65-F5344CB8AC3E}">
        <p14:creationId xmlns:p14="http://schemas.microsoft.com/office/powerpoint/2010/main" val="332983174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243</a:t>
            </a:fld>
            <a:endParaRPr lang="en-US"/>
          </a:p>
        </p:txBody>
      </p:sp>
    </p:spTree>
    <p:extLst>
      <p:ext uri="{BB962C8B-B14F-4D97-AF65-F5344CB8AC3E}">
        <p14:creationId xmlns:p14="http://schemas.microsoft.com/office/powerpoint/2010/main" val="25529159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244</a:t>
            </a:fld>
            <a:endParaRPr lang="en-US"/>
          </a:p>
        </p:txBody>
      </p:sp>
    </p:spTree>
    <p:extLst>
      <p:ext uri="{BB962C8B-B14F-4D97-AF65-F5344CB8AC3E}">
        <p14:creationId xmlns:p14="http://schemas.microsoft.com/office/powerpoint/2010/main" val="58838219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32308816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8819349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55510509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67975424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418043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17396525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315626151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12794132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253</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254</a:t>
            </a:fld>
            <a:endParaRPr lang="en-US"/>
          </a:p>
        </p:txBody>
      </p:sp>
    </p:spTree>
    <p:extLst>
      <p:ext uri="{BB962C8B-B14F-4D97-AF65-F5344CB8AC3E}">
        <p14:creationId xmlns:p14="http://schemas.microsoft.com/office/powerpoint/2010/main" val="60595007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Shin-gak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255</a:t>
            </a:fld>
            <a:endParaRPr lang="en-US"/>
          </a:p>
        </p:txBody>
      </p:sp>
    </p:spTree>
    <p:extLst>
      <p:ext uri="{BB962C8B-B14F-4D97-AF65-F5344CB8AC3E}">
        <p14:creationId xmlns:p14="http://schemas.microsoft.com/office/powerpoint/2010/main" val="50359483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256</a:t>
            </a:fld>
            <a:endParaRPr lang="en-US"/>
          </a:p>
        </p:txBody>
      </p:sp>
    </p:spTree>
    <p:extLst>
      <p:ext uri="{BB962C8B-B14F-4D97-AF65-F5344CB8AC3E}">
        <p14:creationId xmlns:p14="http://schemas.microsoft.com/office/powerpoint/2010/main" val="427126964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257</a:t>
            </a:fld>
            <a:endParaRPr lang="en-US"/>
          </a:p>
        </p:txBody>
      </p:sp>
    </p:spTree>
    <p:extLst>
      <p:ext uri="{BB962C8B-B14F-4D97-AF65-F5344CB8AC3E}">
        <p14:creationId xmlns:p14="http://schemas.microsoft.com/office/powerpoint/2010/main" val="202958622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423612885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259</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359282624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38660663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188370356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23854367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53245091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265</a:t>
            </a:fld>
            <a:endParaRPr lang="en-US"/>
          </a:p>
        </p:txBody>
      </p:sp>
    </p:spTree>
    <p:extLst>
      <p:ext uri="{BB962C8B-B14F-4D97-AF65-F5344CB8AC3E}">
        <p14:creationId xmlns:p14="http://schemas.microsoft.com/office/powerpoint/2010/main" val="291944002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266</a:t>
            </a:fld>
            <a:endParaRPr lang="en-US"/>
          </a:p>
        </p:txBody>
      </p:sp>
    </p:spTree>
    <p:extLst>
      <p:ext uri="{BB962C8B-B14F-4D97-AF65-F5344CB8AC3E}">
        <p14:creationId xmlns:p14="http://schemas.microsoft.com/office/powerpoint/2010/main" val="218496670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267</a:t>
            </a:fld>
            <a:endParaRPr lang="en-US"/>
          </a:p>
        </p:txBody>
      </p:sp>
    </p:spTree>
    <p:extLst>
      <p:ext uri="{BB962C8B-B14F-4D97-AF65-F5344CB8AC3E}">
        <p14:creationId xmlns:p14="http://schemas.microsoft.com/office/powerpoint/2010/main" val="32058572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268</a:t>
            </a:fld>
            <a:endParaRPr lang="en-US"/>
          </a:p>
        </p:txBody>
      </p:sp>
    </p:spTree>
    <p:extLst>
      <p:ext uri="{BB962C8B-B14F-4D97-AF65-F5344CB8AC3E}">
        <p14:creationId xmlns:p14="http://schemas.microsoft.com/office/powerpoint/2010/main" val="66387322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269</a:t>
            </a:fld>
            <a:endParaRPr lang="en-US"/>
          </a:p>
        </p:txBody>
      </p:sp>
    </p:spTree>
    <p:extLst>
      <p:ext uri="{BB962C8B-B14F-4D97-AF65-F5344CB8AC3E}">
        <p14:creationId xmlns:p14="http://schemas.microsoft.com/office/powerpoint/2010/main" val="185568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270</a:t>
            </a:fld>
            <a:endParaRPr lang="en-US"/>
          </a:p>
        </p:txBody>
      </p:sp>
    </p:spTree>
    <p:extLst>
      <p:ext uri="{BB962C8B-B14F-4D97-AF65-F5344CB8AC3E}">
        <p14:creationId xmlns:p14="http://schemas.microsoft.com/office/powerpoint/2010/main" val="59106165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271</a:t>
            </a:fld>
            <a:endParaRPr lang="en-US"/>
          </a:p>
        </p:txBody>
      </p:sp>
    </p:spTree>
    <p:extLst>
      <p:ext uri="{BB962C8B-B14F-4D97-AF65-F5344CB8AC3E}">
        <p14:creationId xmlns:p14="http://schemas.microsoft.com/office/powerpoint/2010/main" val="227150047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272</a:t>
            </a:fld>
            <a:endParaRPr lang="en-US"/>
          </a:p>
        </p:txBody>
      </p:sp>
    </p:spTree>
    <p:extLst>
      <p:ext uri="{BB962C8B-B14F-4D97-AF65-F5344CB8AC3E}">
        <p14:creationId xmlns:p14="http://schemas.microsoft.com/office/powerpoint/2010/main" val="139732797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273</a:t>
            </a:fld>
            <a:endParaRPr lang="en-US"/>
          </a:p>
        </p:txBody>
      </p:sp>
    </p:spTree>
    <p:extLst>
      <p:ext uri="{BB962C8B-B14F-4D97-AF65-F5344CB8AC3E}">
        <p14:creationId xmlns:p14="http://schemas.microsoft.com/office/powerpoint/2010/main" val="369629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meeting in July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This meeting is part of the July IEEE 802 plenary session</a:t>
            </a:r>
          </a:p>
          <a:p>
            <a:pPr>
              <a:buFont typeface="Arial" panose="020B0604020202020204" pitchFamily="34" charset="0"/>
              <a:buChar char="•"/>
            </a:pPr>
            <a:r>
              <a:rPr lang="en-US" altLang="en-US" b="0" dirty="0"/>
              <a:t>You must pay the registration fee whether attending in-person or remotely</a:t>
            </a:r>
          </a:p>
          <a:p>
            <a:pPr>
              <a:buFont typeface="Arial" panose="020B0604020202020204" pitchFamily="34" charset="0"/>
              <a:buChar char="•"/>
            </a:pPr>
            <a:r>
              <a:rPr lang="en-US" altLang="en-US" b="0" dirty="0"/>
              <a:t>If you have not already done so, you can register here: </a:t>
            </a:r>
          </a:p>
          <a:p>
            <a:pPr marL="0" indent="0"/>
            <a:r>
              <a:rPr lang="en-US" altLang="en-US" b="0" dirty="0"/>
              <a:t>	</a:t>
            </a:r>
            <a:r>
              <a:rPr lang="en-US" altLang="en-US" b="0" dirty="0">
                <a:hlinkClick r:id="rId2"/>
              </a:rPr>
              <a:t>https://cvent.me/xAYo82</a:t>
            </a:r>
            <a:r>
              <a:rPr lang="en-US" altLang="en-US" b="0" dirty="0"/>
              <a:t> </a:t>
            </a:r>
          </a:p>
          <a:p>
            <a:pPr marL="285750" indent="-285750">
              <a:buFont typeface="Arial" panose="020B0604020202020204" pitchFamily="34" charset="0"/>
              <a:buChar char="•"/>
            </a:pPr>
            <a:r>
              <a:rPr lang="en-US" altLang="en-US" b="0" dirty="0"/>
              <a:t>If you do not intend to register for this session you must leave this meeting and, if you have logged attendance on IMAT, email the 802 chair or vice chairs to have your attendance cancelled.</a:t>
            </a:r>
          </a:p>
          <a:p>
            <a:pPr marL="0" indent="0"/>
            <a:endParaRPr lang="en-US" altLang="en-US" b="0"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9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73256520"/>
              </p:ext>
            </p:extLst>
          </p:nvPr>
        </p:nvGraphicFramePr>
        <p:xfrm>
          <a:off x="152399" y="1828800"/>
          <a:ext cx="8839199" cy="36271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Jul 25?</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Jul 25?</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20 Sep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r h="330320">
                <a:tc>
                  <a:txBody>
                    <a:bodyPr/>
                    <a:lstStyle/>
                    <a:p>
                      <a:r>
                        <a:rPr lang="en-AU" sz="1600" dirty="0">
                          <a:latin typeface="+mj-lt"/>
                          <a:cs typeface="Arial" panose="020B0604020202020204" pitchFamily="34" charset="0"/>
                        </a:rPr>
                        <a:t>.1AXdz</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May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7924256"/>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closed 4 June 2025</a:t>
            </a:r>
            <a:endParaRPr lang="en-US" dirty="0"/>
          </a:p>
          <a:p>
            <a:pPr lvl="1"/>
            <a:r>
              <a:rPr lang="en-US" dirty="0"/>
              <a:t>Vote: 6/1/0/2/0/0 (Confirm/Revise/Withdraw/Abst (cons.)/Abst (exp.)/Stabilize</a:t>
            </a:r>
          </a:p>
          <a:p>
            <a:pPr lvl="2"/>
            <a:r>
              <a:rPr lang="en-US" dirty="0"/>
              <a:t>Only reporting P-members</a:t>
            </a:r>
          </a:p>
          <a:p>
            <a:pPr lvl="2"/>
            <a:r>
              <a:rPr lang="en-US" dirty="0"/>
              <a:t>Canada, China, Japan, South Korea, Ukraine, and United States voted to confirm</a:t>
            </a:r>
          </a:p>
          <a:p>
            <a:pPr lvl="2"/>
            <a:r>
              <a:rPr lang="en-US" dirty="0"/>
              <a:t>India voted to revise/amend</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167923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51D5-4915-82A7-BD32-5B80C0CC2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C72B3-95D8-251E-3FAC-AD7813FE831F}"/>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48EA727D-5B7C-6023-5067-67A6C789A893}"/>
              </a:ext>
            </a:extLst>
          </p:cNvPr>
          <p:cNvSpPr>
            <a:spLocks noGrp="1"/>
          </p:cNvSpPr>
          <p:nvPr>
            <p:ph idx="1"/>
          </p:nvPr>
        </p:nvSpPr>
        <p:spPr/>
        <p:txBody>
          <a:bodyPr/>
          <a:lstStyle/>
          <a:p>
            <a:r>
              <a:rPr lang="en-US" dirty="0"/>
              <a:t>Systematic review</a:t>
            </a:r>
          </a:p>
          <a:p>
            <a:pPr lvl="1"/>
            <a:r>
              <a:rPr lang="en-US" dirty="0"/>
              <a:t>ISO/IEC/IEEE 8802-1AE:2020 – started 15 July 2025</a:t>
            </a:r>
            <a:r>
              <a:rPr lang="en-US" b="0" i="0" u="none" strike="noStrike" dirty="0">
                <a:solidFill>
                  <a:srgbClr val="000000"/>
                </a:solidFill>
                <a:effectLst/>
                <a:latin typeface="Helvetica" pitchFamily="2" charset="0"/>
              </a:rPr>
              <a:t>; closes </a:t>
            </a:r>
            <a:r>
              <a:rPr lang="en-US" dirty="0">
                <a:solidFill>
                  <a:srgbClr val="000000"/>
                </a:solidFill>
                <a:latin typeface="Helvetica" pitchFamily="2" charset="0"/>
              </a:rPr>
              <a:t>2</a:t>
            </a:r>
            <a:r>
              <a:rPr lang="en-US" b="0" i="0" u="none" strike="noStrike" dirty="0">
                <a:solidFill>
                  <a:srgbClr val="000000"/>
                </a:solidFill>
                <a:effectLst/>
                <a:latin typeface="Helvetica" pitchFamily="2" charset="0"/>
              </a:rPr>
              <a:t> December 2025</a:t>
            </a:r>
            <a:endParaRPr lang="en-US" dirty="0"/>
          </a:p>
          <a:p>
            <a:pPr lvl="1"/>
            <a:r>
              <a:rPr lang="en-US" dirty="0"/>
              <a:t>Vote: [To be filled in] (Confirm/Revise/Withdraw/Abst (cons.)/Abst (exp.)/Stabilize</a:t>
            </a:r>
          </a:p>
          <a:p>
            <a:pPr lvl="2"/>
            <a:r>
              <a:rPr lang="en-US" dirty="0"/>
              <a:t>Only reporting P-members</a:t>
            </a:r>
          </a:p>
        </p:txBody>
      </p:sp>
      <p:sp>
        <p:nvSpPr>
          <p:cNvPr id="4" name="Footer Placeholder 3">
            <a:extLst>
              <a:ext uri="{FF2B5EF4-FFF2-40B4-BE49-F238E27FC236}">
                <a16:creationId xmlns:a16="http://schemas.microsoft.com/office/drawing/2014/main" id="{F27CCE2A-CBB0-C408-433D-97B403C70638}"/>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EBDB1AFA-3357-EE6D-8DF5-E59DB32F8B97}"/>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3741147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comment (18425)</a:t>
            </a:r>
          </a:p>
          <a:p>
            <a:r>
              <a:rPr lang="en-AU" dirty="0"/>
              <a:t>FDIS ballot: </a:t>
            </a:r>
            <a:r>
              <a:rPr lang="en-AU" dirty="0">
                <a:solidFill>
                  <a:schemeClr val="accent2"/>
                </a:solidFill>
              </a:rPr>
              <a:t>closes 8 Aug 2025</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617761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301549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495865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one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closes 28 August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076935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617637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rgbClr val="00B050"/>
                </a:solidFill>
              </a:rPr>
              <a:t>passed</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pPr marL="234950" indent="-234950">
              <a:buFont typeface="Arial" panose="020B0604020202020204" pitchFamily="34" charset="0"/>
              <a:buChar char="•"/>
            </a:pPr>
            <a:r>
              <a:rPr lang="en-AU" b="0" dirty="0"/>
              <a:t>(8 June 2025) Passed 8/0/10 – 1 comment from the China NB (“.1X bad”)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568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285750" indent="-285750">
              <a:buFont typeface="Arial" panose="020B0604020202020204" pitchFamily="34" charset="0"/>
              <a:buChar char="•"/>
            </a:pPr>
            <a:r>
              <a:rPr lang="en-AU" b="0" dirty="0"/>
              <a:t>(4 Apr 2025) Ballot initiated</a:t>
            </a:r>
          </a:p>
          <a:p>
            <a:pPr marL="285750" indent="-285750">
              <a:buFont typeface="Arial" panose="020B0604020202020204" pitchFamily="34" charset="0"/>
              <a:buChar char="•"/>
            </a:pPr>
            <a:r>
              <a:rPr lang="en-AU" b="0" dirty="0"/>
              <a:t>(8 June 2025) Passed: 9/1/8 with 1 comment from the China NB (“use OIDs”)</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151265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closing 20 Sep 2025</a:t>
            </a:r>
          </a:p>
          <a:p>
            <a:pPr marL="285750" indent="-285750">
              <a:buFont typeface="Arial" panose="020B0604020202020204" pitchFamily="34" charset="0"/>
              <a:buChar char="•"/>
            </a:pPr>
            <a:r>
              <a:rPr lang="en-AU" b="0" dirty="0"/>
              <a:t>(21 Jul 2025) Ballot initiated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51986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ED86-218D-A626-986A-795B7985D5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7F03D-67B8-D495-9A1A-DCCD0938CB0C}"/>
              </a:ext>
            </a:extLst>
          </p:cNvPr>
          <p:cNvSpPr>
            <a:spLocks noGrp="1"/>
          </p:cNvSpPr>
          <p:nvPr>
            <p:ph type="title"/>
          </p:nvPr>
        </p:nvSpPr>
        <p:spPr/>
        <p:txBody>
          <a:bodyPr/>
          <a:lstStyle/>
          <a:p>
            <a:r>
              <a:rPr lang="en-US" sz="1600" dirty="0">
                <a:solidFill>
                  <a:schemeClr val="accent2"/>
                </a:solidFill>
              </a:rPr>
              <a:t>Link Aggregation Amendment 1: YANG for Link Aggregation</a:t>
            </a:r>
            <a:br>
              <a:rPr lang="en-US" dirty="0">
                <a:solidFill>
                  <a:schemeClr val="accent2"/>
                </a:solidFill>
              </a:rPr>
            </a:br>
            <a:r>
              <a:rPr lang="en-AU" dirty="0"/>
              <a:t>IEEE 802.1AXdz</a:t>
            </a:r>
          </a:p>
        </p:txBody>
      </p:sp>
      <p:sp>
        <p:nvSpPr>
          <p:cNvPr id="10" name="Content Placeholder 9">
            <a:extLst>
              <a:ext uri="{FF2B5EF4-FFF2-40B4-BE49-F238E27FC236}">
                <a16:creationId xmlns:a16="http://schemas.microsoft.com/office/drawing/2014/main" id="{3FF5F9BB-CCB7-897E-E3AA-A68D772012E0}"/>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(May 2025) Draft 2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C2166ACB-125F-63F6-6A18-82EDF1E7547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20C042A8-9220-B532-77B1-EAA31755E666}"/>
              </a:ext>
            </a:extLst>
          </p:cNvPr>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275487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957511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5543468"/>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21 Jul 25</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21 Jul 25</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39291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6802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(12 May 25) Std. submitted for adoption</a:t>
            </a:r>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76020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65262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closes 8 Aug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843948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pPr lvl="1"/>
            <a:r>
              <a:rPr lang="en-AU" dirty="0"/>
              <a:t>(21 Jul 2025) Standard posted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75111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524000"/>
            <a:ext cx="7772400" cy="4648200"/>
          </a:xfrm>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rgbClr val="FF0000"/>
                </a:solidFill>
              </a:rPr>
              <a:t>cancelled</a:t>
            </a:r>
          </a:p>
          <a:p>
            <a:pPr>
              <a:buFont typeface="Arial" panose="020B0604020202020204" pitchFamily="34" charset="0"/>
              <a:buChar char="•"/>
            </a:pPr>
            <a:r>
              <a:rPr lang="en-AU" b="0" dirty="0"/>
              <a:t>IPR issues have been discovered that might halt progress, but this will be left to ISO processes.</a:t>
            </a:r>
          </a:p>
          <a:p>
            <a:pPr>
              <a:buFont typeface="Arial" panose="020B0604020202020204" pitchFamily="34" charset="0"/>
              <a:buChar char="•"/>
            </a:pPr>
            <a:r>
              <a:rPr lang="en-AU" b="0" dirty="0"/>
              <a:t>(21 July 2025) Ballot initiated</a:t>
            </a:r>
          </a:p>
          <a:p>
            <a:pPr>
              <a:buFont typeface="Arial" panose="020B0604020202020204" pitchFamily="34" charset="0"/>
              <a:buChar char="•"/>
            </a:pPr>
            <a:r>
              <a:rPr lang="en-AU" b="0" dirty="0"/>
              <a:t>(21 July 2025) Ballot cancelled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935655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might halt progress, but this will be left to ISO processes to resolve.</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56755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100781"/>
              </p:ext>
            </p:extLst>
          </p:nvPr>
        </p:nvGraphicFramePr>
        <p:xfrm>
          <a:off x="152399" y="1600200"/>
          <a:ext cx="8839199" cy="9448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317172">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123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b="0" dirty="0">
                          <a:solidFill>
                            <a:srgbClr val="FF0000"/>
                          </a:solidFill>
                          <a:latin typeface="+mn-lt"/>
                          <a:ea typeface="+mn-ea"/>
                          <a:cs typeface="+mn-cs"/>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21 Jul 25</a:t>
                      </a: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806824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14213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p>
          <a:p>
            <a:pPr lvl="1"/>
            <a:r>
              <a:rPr lang="en-GB" dirty="0">
                <a:latin typeface="Arial" panose="020B0604020202020204" pitchFamily="34" charset="0"/>
              </a:rPr>
              <a:t>(12 May 2025) Std. submitted for information</a:t>
            </a:r>
            <a:endParaRPr lang="en-AU" dirty="0"/>
          </a:p>
          <a:p>
            <a:r>
              <a:rPr lang="en-US" dirty="0"/>
              <a:t>60-day</a:t>
            </a:r>
            <a:r>
              <a:rPr lang="en-AU" dirty="0"/>
              <a:t> pre-ballot: </a:t>
            </a:r>
            <a:r>
              <a:rPr lang="en-AU" dirty="0">
                <a:solidFill>
                  <a:srgbClr val="FF0000"/>
                </a:solidFill>
              </a:rPr>
              <a:t>cancelled</a:t>
            </a:r>
          </a:p>
          <a:p>
            <a:pPr marL="173038" indent="-173038">
              <a:buFont typeface="Arial" panose="020B0604020202020204" pitchFamily="34" charset="0"/>
              <a:buChar char="•"/>
            </a:pPr>
            <a:r>
              <a:rPr lang="en-GB" b="0" dirty="0">
                <a:latin typeface="Arial" panose="020B0604020202020204" pitchFamily="34" charset="0"/>
              </a:rPr>
              <a:t>(21 July 2025) Ballot initiated</a:t>
            </a:r>
          </a:p>
          <a:p>
            <a:pPr marL="173038" indent="-173038">
              <a:buFont typeface="Arial" panose="020B0604020202020204" pitchFamily="34" charset="0"/>
              <a:buChar char="•"/>
            </a:pPr>
            <a:r>
              <a:rPr lang="en-GB" b="0" dirty="0">
                <a:latin typeface="Arial" panose="020B0604020202020204" pitchFamily="34" charset="0"/>
              </a:rPr>
              <a:t>(21 July 2025) Ballot cancelled due to IEEE </a:t>
            </a:r>
            <a:r>
              <a:rPr lang="en-GB" b="0" dirty="0" err="1">
                <a:latin typeface="Arial" panose="020B0604020202020204" pitchFamily="34" charset="0"/>
              </a:rPr>
              <a:t>LoA</a:t>
            </a:r>
            <a:endParaRPr lang="en-AU" b="0" dirty="0">
              <a:latin typeface="Arial" panose="020B0604020202020204" pitchFamily="34" charset="0"/>
            </a:endParaRP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522610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2024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since determined that IEEE 802.19.1 should be forwarded anyhow.</a:t>
            </a:r>
          </a:p>
          <a:p>
            <a:pPr>
              <a:buFont typeface="Arial" panose="020B0604020202020204" pitchFamily="34" charset="0"/>
              <a:buChar char="•"/>
            </a:pPr>
            <a:r>
              <a:rPr lang="en-AU" b="0" dirty="0"/>
              <a:t>This was done in February 2025.</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17718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BEE8-22A8-EF58-602B-91A30A6F8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2986E-4FCB-D623-0E99-5F03635525A9}"/>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9AFB854F-3206-54FF-EA85-9EA21949B995}"/>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a:p>
            <a:pPr marL="0" indent="0"/>
            <a:r>
              <a:rPr lang="en-AU" b="0" dirty="0"/>
              <a:t>A draft version of the update can be found as </a:t>
            </a:r>
            <a:r>
              <a:rPr lang="en-AU" b="0" dirty="0">
                <a:hlinkClick r:id="rId3"/>
              </a:rPr>
              <a:t>ec-25/0108r01</a:t>
            </a:r>
            <a:r>
              <a:rPr lang="en-AU" b="0" dirty="0"/>
              <a:t>.</a:t>
            </a:r>
          </a:p>
        </p:txBody>
      </p:sp>
      <p:sp>
        <p:nvSpPr>
          <p:cNvPr id="4" name="Footer Placeholder 3">
            <a:extLst>
              <a:ext uri="{FF2B5EF4-FFF2-40B4-BE49-F238E27FC236}">
                <a16:creationId xmlns:a16="http://schemas.microsoft.com/office/drawing/2014/main" id="{1723CDE8-9E27-CEF5-A6F9-461221F5D76C}"/>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24C97E15-1E8A-52D2-85CE-AAE97C1E20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71072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2025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49611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The letter has been sent to the IEEE SA President. It is understood that they are working on it, although it’s not clear in what manner they are working on it and when a response may be expected.</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029406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April 2026 in </a:t>
            </a:r>
            <a:br>
              <a:rPr lang="en-AU" dirty="0"/>
            </a:br>
            <a:r>
              <a:rPr lang="en-AU" dirty="0"/>
              <a:t>Seoul</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13-17 April 2026</a:t>
            </a:r>
          </a:p>
          <a:p>
            <a:r>
              <a:rPr lang="en-AU" dirty="0"/>
              <a:t>Location</a:t>
            </a:r>
          </a:p>
          <a:p>
            <a:pPr lvl="1"/>
            <a:r>
              <a:rPr lang="en-AU" dirty="0"/>
              <a:t>TBD, Seoul, KR</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09E8-56CD-75CD-E770-FE249DCF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7298-0276-3FDA-47EA-91DAFB515D16}"/>
              </a:ext>
            </a:extLst>
          </p:cNvPr>
          <p:cNvSpPr>
            <a:spLocks noGrp="1"/>
          </p:cNvSpPr>
          <p:nvPr>
            <p:ph type="title"/>
          </p:nvPr>
        </p:nvSpPr>
        <p:spPr/>
        <p:txBody>
          <a:bodyPr/>
          <a:lstStyle/>
          <a:p>
            <a:r>
              <a:rPr lang="en-AU" dirty="0"/>
              <a:t>The JTC1 SC chair will develop a liaison report for the SC 6 plenary meeting in April 2026</a:t>
            </a:r>
          </a:p>
        </p:txBody>
      </p:sp>
      <p:sp>
        <p:nvSpPr>
          <p:cNvPr id="3" name="Content Placeholder 2">
            <a:extLst>
              <a:ext uri="{FF2B5EF4-FFF2-40B4-BE49-F238E27FC236}">
                <a16:creationId xmlns:a16="http://schemas.microsoft.com/office/drawing/2014/main" id="{4D557F1D-0C9B-5B8B-4A86-0E82851D3B84}"/>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C26687A2-A897-C652-E4F5-F1FF1E5EB4B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DD52D4E-CC11-353C-868D-9E8F42A2420E}"/>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567745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a:xfrm>
            <a:off x="667356" y="1371600"/>
            <a:ext cx="7772400" cy="4114800"/>
          </a:xfrm>
        </p:spPr>
        <p:txBody>
          <a:bodyPr/>
          <a:lstStyle/>
          <a:p>
            <a:pPr lvl="1"/>
            <a:r>
              <a:rPr lang="en-US" dirty="0"/>
              <a:t>IEEE COM/</a:t>
            </a:r>
            <a:r>
              <a:rPr lang="en-US" dirty="0" err="1"/>
              <a:t>AerCom</a:t>
            </a:r>
            <a:r>
              <a:rPr lang="en-US" dirty="0"/>
              <a:t> provided a list of standards on which they are working (N18478), including:</a:t>
            </a:r>
          </a:p>
          <a:p>
            <a:pPr lvl="2"/>
            <a:r>
              <a:rPr lang="en-US" dirty="0"/>
              <a:t>IEEE P1937.15: Standard for Communication Security Requirements for Drone</a:t>
            </a:r>
            <a:br>
              <a:rPr lang="en-US" dirty="0"/>
            </a:br>
            <a:r>
              <a:rPr lang="en-US" dirty="0"/>
              <a:t>Formation Flying Light Show</a:t>
            </a:r>
          </a:p>
          <a:p>
            <a:pPr lvl="2"/>
            <a:r>
              <a:rPr lang="en-US" dirty="0"/>
              <a:t>IEEE P1937.16: Standard for Civil Unmanned Aerial Systems (UAS) Cybersecurity Framework</a:t>
            </a:r>
          </a:p>
          <a:p>
            <a:pPr lvl="1"/>
            <a:r>
              <a:rPr lang="en-US" dirty="0"/>
              <a:t>Updated 1</a:t>
            </a:r>
            <a:r>
              <a:rPr lang="en-US" baseline="30000" dirty="0"/>
              <a:t>st</a:t>
            </a:r>
            <a:r>
              <a:rPr lang="en-US" dirty="0"/>
              <a:t> study report on PWI 25506 Drone Formation Flight Show Communication Security Requirement (1N500)</a:t>
            </a:r>
          </a:p>
          <a:p>
            <a:pPr lvl="1"/>
            <a:r>
              <a:rPr lang="en-US" dirty="0"/>
              <a:t>PWI on Charging Communication Interface Protocols on Autonomous Moving Machine</a:t>
            </a:r>
          </a:p>
          <a:p>
            <a:pPr lvl="2"/>
            <a:r>
              <a:rPr lang="en-US" dirty="0"/>
              <a:t>Could create a new, lightweight PHY/MAC frame for collision avoidance during system signaling.</a:t>
            </a:r>
          </a:p>
          <a:p>
            <a:pPr lvl="2"/>
            <a:r>
              <a:rPr lang="en-US" dirty="0"/>
              <a:t>Charging control would use existing Wi-Fi, ZigBee, BLE, LoRa standards</a:t>
            </a:r>
          </a:p>
          <a:p>
            <a:pPr lvl="1"/>
            <a:r>
              <a:rPr lang="en-US" dirty="0"/>
              <a:t>Study report on PWI-24979(HTS-FC), “High-precision Time Synchronization Protocol For </a:t>
            </a:r>
            <a:r>
              <a:rPr lang="en-US" dirty="0" err="1"/>
              <a:t>Fibre</a:t>
            </a:r>
            <a:r>
              <a:rPr lang="en-US" dirty="0"/>
              <a:t> Channel Network”</a:t>
            </a:r>
          </a:p>
          <a:p>
            <a:pPr lvl="2"/>
            <a:r>
              <a:rPr lang="en-US" dirty="0"/>
              <a:t>Points out IEEE 802.3cz’s lack of high-precision time synchronization standards.</a:t>
            </a:r>
            <a:endParaRPr lang="en-AU" dirty="0"/>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064675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D3E0-7A45-36A0-8C0F-586FE1F2F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DB749-C5C4-605A-1AF6-53018DDC465B}"/>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A2E5D47C-57B5-68D9-FF54-C2E0E7987EFB}"/>
              </a:ext>
            </a:extLst>
          </p:cNvPr>
          <p:cNvSpPr>
            <a:spLocks noGrp="1"/>
          </p:cNvSpPr>
          <p:nvPr>
            <p:ph idx="1"/>
          </p:nvPr>
        </p:nvSpPr>
        <p:spPr>
          <a:xfrm>
            <a:off x="667356" y="1371600"/>
            <a:ext cx="7772400" cy="4114800"/>
          </a:xfrm>
        </p:spPr>
        <p:txBody>
          <a:bodyPr/>
          <a:lstStyle/>
          <a:p>
            <a:pPr lvl="1"/>
            <a:r>
              <a:rPr lang="en-US" dirty="0"/>
              <a:t>Guidelines for designing Communication Security Protocols in</a:t>
            </a:r>
            <a:br>
              <a:rPr lang="en-US" dirty="0"/>
            </a:br>
            <a:r>
              <a:rPr lang="en-US" dirty="0"/>
              <a:t>the context of Migration to Post Quantum cryptography (1N487)</a:t>
            </a:r>
          </a:p>
          <a:p>
            <a:pPr lvl="2"/>
            <a:r>
              <a:rPr lang="en-US" dirty="0"/>
              <a:t>Suggests developing a gap analysis and general requirements for standardization on Quantum Resistant Network Communication protocols</a:t>
            </a:r>
          </a:p>
          <a:p>
            <a:pPr lvl="1"/>
            <a:r>
              <a:rPr lang="en-US" dirty="0"/>
              <a:t>2nd study report on PWI-24981, “UAS Protection from Stealth Cyber Attacks”</a:t>
            </a:r>
          </a:p>
          <a:p>
            <a:pPr lvl="1"/>
            <a:r>
              <a:rPr lang="en-US" dirty="0"/>
              <a:t>(N18487) AG 4 Convenor's report on on SC 27 Cancellation of PWI 6109</a:t>
            </a:r>
          </a:p>
          <a:p>
            <a:pPr lvl="2"/>
            <a:r>
              <a:rPr lang="en-US" dirty="0"/>
              <a:t>An attempt to overcome the 5 NB experts rule for a New Project</a:t>
            </a:r>
          </a:p>
          <a:p>
            <a:pPr lvl="1"/>
            <a:r>
              <a:rPr lang="en-US" dirty="0"/>
              <a:t>Updated scope for the proposal on Wireless In-order Transmission Specification for Immobile Edge Devices (WG1N476)</a:t>
            </a:r>
          </a:p>
          <a:p>
            <a:pPr lvl="2"/>
            <a:r>
              <a:rPr lang="en-US" dirty="0"/>
              <a:t>Provide a specification on in-order transmission to support low-latency</a:t>
            </a:r>
            <a:br>
              <a:rPr lang="en-US" dirty="0"/>
            </a:br>
            <a:r>
              <a:rPr lang="en-US" dirty="0"/>
              <a:t>communication among immobile edge devices</a:t>
            </a:r>
          </a:p>
          <a:p>
            <a:pPr lvl="1"/>
            <a:endParaRPr lang="en-US" dirty="0"/>
          </a:p>
          <a:p>
            <a:pPr lvl="2"/>
            <a:endParaRPr lang="en-US" dirty="0"/>
          </a:p>
          <a:p>
            <a:pPr lvl="1"/>
            <a:endParaRPr lang="en-US" dirty="0"/>
          </a:p>
          <a:p>
            <a:pPr lvl="1"/>
            <a:endParaRPr lang="en-AU" dirty="0"/>
          </a:p>
        </p:txBody>
      </p:sp>
      <p:sp>
        <p:nvSpPr>
          <p:cNvPr id="4" name="Footer Placeholder 3">
            <a:extLst>
              <a:ext uri="{FF2B5EF4-FFF2-40B4-BE49-F238E27FC236}">
                <a16:creationId xmlns:a16="http://schemas.microsoft.com/office/drawing/2014/main" id="{A025120B-A4FA-9EA9-C743-C546FE327C6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37BDB6E-A79F-21F1-EFDA-E200ABAC464D}"/>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1357592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https://standards.ieee.org/about/policies/opman/sect7/</a:t>
            </a:r>
            <a:endParaRPr lang="en-AU" dirty="0"/>
          </a:p>
          <a:p>
            <a:pPr lvl="2"/>
            <a:r>
              <a:rPr lang="en-US" dirty="0">
                <a:solidFill>
                  <a:srgbClr val="000000"/>
                </a:solidFill>
                <a:latin typeface="Aptos" panose="020B0004020202020204" pitchFamily="34" charset="0"/>
              </a:rPr>
              <a:t>I</a:t>
            </a:r>
            <a:r>
              <a:rPr lang="en-US" b="0" i="0" u="none" strike="noStrike" dirty="0">
                <a:solidFill>
                  <a:srgbClr val="000000"/>
                </a:solidFill>
                <a:effectLst/>
                <a:latin typeface="Aptos" panose="020B0004020202020204" pitchFamily="34" charset="0"/>
              </a:rPr>
              <a:t>n accordance with the IEEE SA Standards Board Operations Manual, anyone appointed as an expert to WG 1 and WG 7, is appointed as a Standards Committee External Liaison coordinator and must comply with subclause 7.1.6, Responsibilities of a Standards Committee External Liaison coordinator.</a:t>
            </a:r>
            <a:endParaRPr lang="en-AU" dirty="0"/>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039570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23317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 </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17650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2852344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29529</Words>
  <Application>Microsoft Macintosh PowerPoint</Application>
  <PresentationFormat>On-screen Show (4:3)</PresentationFormat>
  <Paragraphs>3896</Paragraphs>
  <Slides>273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273</vt:i4>
      </vt:variant>
    </vt:vector>
  </HeadingPairs>
  <TitlesOfParts>
    <vt:vector size="281" baseType="lpstr">
      <vt:lpstr>Aptos</vt:lpstr>
      <vt:lpstr>Arial</vt:lpstr>
      <vt:lpstr>Calibri</vt:lpstr>
      <vt:lpstr>Helvetica</vt:lpstr>
      <vt:lpstr>Times New Roman</vt:lpstr>
      <vt:lpstr>Wingdings</vt:lpstr>
      <vt:lpstr>802-11-Submission</vt:lpstr>
      <vt:lpstr>Acrobat Document</vt:lpstr>
      <vt:lpstr>IEEE 802 JTC1 Standing Committee July 2025 agenda (mixed mode)</vt:lpstr>
      <vt:lpstr>This document will be used to provide information for any IEEE 802 JTC1 SC meetings in July 2025</vt:lpstr>
      <vt:lpstr>Registration is required for the IEEE 802 JTC1 SC meeting in July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29 July 2025 in the PM2 slot in Madrid, ES</vt:lpstr>
      <vt:lpstr>The IEEE 802 JTC1 SC regular meeting has a high-level list of agenda items to be considered</vt:lpstr>
      <vt:lpstr>The IEEE 802 JTC1 SC will consider approving its agenda</vt:lpstr>
      <vt:lpstr>The IEEE 802 JTC1 SC will consider approval of the minutes of its May 2025 meeting</vt:lpstr>
      <vt:lpstr>The goals of the IEEE 802 JTC1 SC were reaffirmed by the IEEE 802 LMSC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29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9 standards in the pipeline for adoption under the PSDO</vt:lpstr>
      <vt:lpstr>IEEE 802.1 WG has a number of regular participants in IEEE 802 JTC1 SC activities</vt:lpstr>
      <vt:lpstr>Systematic review of ISO versions of IEEE 802.1 standards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Link Aggregation Amendment 1: YANG for Link Aggregation IEEE 802.1AXdz</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Update to processes for interaction with ISO/IEC JTC 1/SC 6</vt:lpstr>
      <vt:lpstr>Letter to the IEEE SA President</vt:lpstr>
      <vt:lpstr>Letter to the IEEE SA President, continued</vt:lpstr>
      <vt:lpstr>SC 6 will hold a plenary meeting in April 2026 in  Seoul</vt:lpstr>
      <vt:lpstr>The JTC1 SC chair will develop a liaison report for the SC 6 plenary meeting in April 2026</vt:lpstr>
      <vt:lpstr>Some items of interest from the London meeting</vt:lpstr>
      <vt:lpstr>Some items of interest from the London meeting</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Note to the LMSC mailing list</vt:lpstr>
      <vt:lpstr>IEEE 802.11 amendments are no longer being submitted to ISO/IEC JTC 1/SC 6 nor are any existing submission being processed further</vt:lpstr>
      <vt:lpstr>Proposal on Wireless In-order Transmission Specification for Immobile Edge Devices</vt:lpstr>
      <vt:lpstr>First Study Report of PWI-NST (Network Slicing Technology over WLAN)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2025-07-25T20:05:56Z</dcterms:modified>
</cp:coreProperties>
</file>