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  <p:sldMasterId id="2147483737" r:id="rId2"/>
  </p:sldMasterIdLst>
  <p:notesMasterIdLst>
    <p:notesMasterId r:id="rId9"/>
  </p:notesMasterIdLst>
  <p:handoutMasterIdLst>
    <p:handoutMasterId r:id="rId10"/>
  </p:handoutMasterIdLst>
  <p:sldIdLst>
    <p:sldId id="256" r:id="rId3"/>
    <p:sldId id="686" r:id="rId4"/>
    <p:sldId id="257" r:id="rId5"/>
    <p:sldId id="698" r:id="rId6"/>
    <p:sldId id="692" r:id="rId7"/>
    <p:sldId id="699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D361F4A-E880-4E66-B29E-2EF98C525416}">
          <p14:sldIdLst>
            <p14:sldId id="256"/>
            <p14:sldId id="686"/>
            <p14:sldId id="257"/>
            <p14:sldId id="698"/>
            <p14:sldId id="692"/>
            <p14:sldId id="6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F"/>
    <a:srgbClr val="006799"/>
    <a:srgbClr val="F9EAE8"/>
    <a:srgbClr val="BFD9E5"/>
    <a:srgbClr val="A6A6A6"/>
    <a:srgbClr val="000000"/>
    <a:srgbClr val="005582"/>
    <a:srgbClr val="B2D1E0"/>
    <a:srgbClr val="7FB3CC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83" autoAdjust="0"/>
    <p:restoredTop sz="96357" autoAdjust="0"/>
  </p:normalViewPr>
  <p:slideViewPr>
    <p:cSldViewPr snapToGrid="0" snapToObjects="1">
      <p:cViewPr varScale="1">
        <p:scale>
          <a:sx n="67" d="100"/>
          <a:sy n="67" d="100"/>
        </p:scale>
        <p:origin x="60" y="196"/>
      </p:cViewPr>
      <p:guideLst>
        <p:guide orient="horz" pos="2160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49" d="100"/>
          <a:sy n="49" d="100"/>
        </p:scale>
        <p:origin x="2740" y="40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C6F15F-043F-4A07-9271-814C1FF12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D4F2C-72F1-47FF-81B5-3AEC55C4AE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3DC4-3777-4E36-9080-69B3B9F4B3A2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D7A82-2B2F-40C8-B174-E38DB57423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6559A-5BC9-4A10-84D9-DB6F3A1590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B727A-6171-488F-9AFC-4286CAF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0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7D43-250E-47E3-9E6E-F4C000A7A36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EA21-83D2-47D4-8C46-43C733F3C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9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4074CB1C-C51E-4D07-A379-614A66D21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22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883C9D13-1AE7-4566-83DE-A7473A9E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F33B605-73FD-45E3-B6C4-C665E0CA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40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83865D9-1C1D-438F-8DF1-74E67794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47B5D6FE-3429-4E4E-9B71-3EDB54407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87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02559A12-91A7-4BDD-A83E-9AD7409B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800EE5C-C8F8-4508-A3FE-BC87291C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00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1E4B548-0797-41DB-B0F9-BA9017CA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A7C77F8-D839-45AC-8CB8-2C9B1415D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98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19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0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0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4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3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3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30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8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6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5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3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4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6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211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850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42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3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56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9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1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25600" y="6635687"/>
            <a:ext cx="1327606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tr-TR" dirty="0" err="1">
                <a:latin typeface="Verdana" panose="020B0604030504040204" pitchFamily="34" charset="0"/>
              </a:rPr>
              <a:t>March</a:t>
            </a:r>
            <a:r>
              <a:rPr lang="en-US" dirty="0">
                <a:latin typeface="Verdana" panose="020B0604030504040204" pitchFamily="34" charset="0"/>
              </a:rPr>
              <a:t> 2025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05AFCB-6B6D-457E-983A-F9274F33559E}"/>
              </a:ext>
            </a:extLst>
          </p:cNvPr>
          <p:cNvSpPr/>
          <p:nvPr userDrawn="1"/>
        </p:nvSpPr>
        <p:spPr>
          <a:xfrm>
            <a:off x="3301671" y="6619736"/>
            <a:ext cx="16738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ec-2</a:t>
            </a:r>
            <a:r>
              <a:rPr lang="tr-TR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5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-0</a:t>
            </a:r>
            <a:r>
              <a:rPr lang="tr-TR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123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-0</a:t>
            </a:r>
            <a:r>
              <a:rPr lang="tr-TR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0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-PVIS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2B3E0-4863-61BD-F4C9-763C9812595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338375" y="69913"/>
            <a:ext cx="750238" cy="5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924551"/>
            <a:ext cx="1219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17ECB64A-59B8-4435-8D4C-59F3CA108821}"/>
              </a:ext>
            </a:extLst>
          </p:cNvPr>
          <p:cNvSpPr txBox="1">
            <a:spLocks/>
          </p:cNvSpPr>
          <p:nvPr userDrawn="1"/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01 July 2020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75485EB-D5CD-438A-98F9-5987E1CE15D1}"/>
              </a:ext>
            </a:extLst>
          </p:cNvPr>
          <p:cNvSpPr txBox="1">
            <a:spLocks/>
          </p:cNvSpPr>
          <p:nvPr userDrawn="1"/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02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eee.org/featured/802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inkedin.com/company/ieee8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o.standards.ieee.org/MjExLUZZTC05NTUAAAGYcI4aLxcuscfzSOwFRXlJa6AX5amXtdPl4v5tJdz3_YkVYa48gRftTXgXFDFyL40YWOBBKbc=" TargetMode="External"/><Relationship Id="rId3" Type="http://schemas.openxmlformats.org/officeDocument/2006/relationships/hyperlink" Target="https://standards.ieee.org/about/awards/nominate/" TargetMode="External"/><Relationship Id="rId7" Type="http://schemas.openxmlformats.org/officeDocument/2006/relationships/hyperlink" Target="https://go.standards.ieee.org/MjExLUZZTC05NTUAAAGYcI4aL18TcjN0MgZO0TxVTkMSed81wrDObuRiiUic4ESZIaNwj04duBZjFjh63AnMBJAzJg0=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.standards.ieee.org/MjExLUZZTC05NTUAAAGYcI4aLkJE1YwkxLQRgRIFbnnWvNqQiyxwnCcw3VOVpq3qXXim4aT5ze8uJTd4sLGiDpXnSgY=" TargetMode="External"/><Relationship Id="rId5" Type="http://schemas.openxmlformats.org/officeDocument/2006/relationships/hyperlink" Target="https://go.standards.ieee.org/MjExLUZZTC05NTUAAAGYcI4aL2TAeILfYzlw_c3Dh7ilvztmxu2oSCkPiPVRMrrNJPZT8IjjKFXeiJBLLjIrkKqIt8I=" TargetMode="External"/><Relationship Id="rId10" Type="http://schemas.openxmlformats.org/officeDocument/2006/relationships/hyperlink" Target="https://go.standards.ieee.org/MjExLUZZTC05NTUAAAGYcI4aLjqYgKuqSQGmB2uPhJNFS3DGa4eg1qqLub9deOkKRjO3UMZoQ4wUFNDT0oNEPFffbE8=" TargetMode="External"/><Relationship Id="rId4" Type="http://schemas.openxmlformats.org/officeDocument/2006/relationships/hyperlink" Target="https://go.standards.ieee.org/MjExLUZZTC05NTUAAAGYcI4aL8_TPZalPFeM0B9aAvtIsxPwDlu2HfDQfmmldyt2FjZbZn-I-D0J8gTSGETBZR5-JYs=" TargetMode="External"/><Relationship Id="rId9" Type="http://schemas.openxmlformats.org/officeDocument/2006/relationships/hyperlink" Target="https://go.standards.ieee.org/MjExLUZZTC05NTUAAAGYcI4aLwgiJm4Lf7GbTCxLrulX56CsETAcYHHVc7Q99Roee80lW5dtzg0RqxlPAbv2K7ouFGE=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91D1B-1208-42F7-A249-0DD512746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IEEE 802 </a:t>
            </a:r>
            <a:r>
              <a:rPr lang="tr-TR" dirty="0" err="1">
                <a:solidFill>
                  <a:srgbClr val="006799"/>
                </a:solidFill>
              </a:rPr>
              <a:t>June</a:t>
            </a:r>
            <a:r>
              <a:rPr lang="en-US" dirty="0">
                <a:solidFill>
                  <a:srgbClr val="006799"/>
                </a:solidFill>
              </a:rPr>
              <a:t> 2025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Public Visibility 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Standing Committee</a:t>
            </a:r>
            <a:r>
              <a:rPr lang="tr-TR" dirty="0">
                <a:solidFill>
                  <a:srgbClr val="006799"/>
                </a:solidFill>
              </a:rPr>
              <a:t> </a:t>
            </a:r>
            <a:r>
              <a:rPr lang="tr-TR" dirty="0" err="1">
                <a:solidFill>
                  <a:srgbClr val="006799"/>
                </a:solidFill>
              </a:rPr>
              <a:t>Updates</a:t>
            </a:r>
            <a:endParaRPr lang="en-US" dirty="0">
              <a:solidFill>
                <a:srgbClr val="006799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6DB2F60-85B2-4076-A1CA-C47C2C2E6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/>
              <a:t>June</a:t>
            </a:r>
            <a:r>
              <a:rPr lang="en-US"/>
              <a:t> </a:t>
            </a:r>
            <a:r>
              <a:rPr lang="en-US" dirty="0"/>
              <a:t>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021ED-A25A-4120-BC7B-CBF2171C9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1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25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5A7B-CD7D-49EB-9F3D-DF629B7C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506200" cy="1143000"/>
          </a:xfrm>
        </p:spPr>
        <p:txBody>
          <a:bodyPr/>
          <a:lstStyle/>
          <a:p>
            <a:r>
              <a:rPr lang="en-US" dirty="0"/>
              <a:t>802 Public Visibility SC Scope, Duties, Membership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10278-CCF0-43BB-B025-C818F3CC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C4431C-3C8B-4238-82E7-816A2505E6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1C88C2-7B5D-44C3-B28E-365D5B792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46068" y="1557344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Scope and Duties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To raise public visibility and industry awareness in timely fashion of IEEE 802 WG / TAG activities 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Develop social media content based on IEEE 802 WG / TAG activities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LinkedIn – https://www.linkedin.com/company/ieee802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IEEE-SA 802  - </a:t>
            </a:r>
            <a:r>
              <a:rPr lang="en-AU" sz="1400" dirty="0">
                <a:solidFill>
                  <a:srgbClr val="000000"/>
                </a:solidFill>
                <a:latin typeface="Arial"/>
                <a:hlinkClick r:id="rId2"/>
              </a:rPr>
              <a:t>https://standards.ieee.org/featured/802/index.html</a:t>
            </a:r>
            <a:r>
              <a:rPr lang="en-AU" sz="14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63550" lvl="1"/>
            <a:r>
              <a:rPr kumimoji="0" lang="en-AU" sz="14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Content 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Pre 802 Plenary meetings for social media messaging: PARs to be considered, Tutorials, [802.3] Call-for-Interests, New Task Force formations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Post 802 Plenary meetings for social media messaging: Study Group formations, IEEE 802 Position Approvals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Other 802 related material for social media messaging: Press Releases, White Paper publications, Other 802 approved news, </a:t>
            </a:r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802 WG / TAG Activities with IEEE-SA</a:t>
            </a:r>
          </a:p>
          <a:p>
            <a:pPr marL="631825" lvl="2" indent="-177800"/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IEEE-SA Standards Board Related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- PAR Approvals, Standards Approval, Standards Publication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 indent="0">
              <a:buNone/>
            </a:pPr>
            <a:r>
              <a:rPr lang="en-AU" sz="1400" b="1" dirty="0">
                <a:latin typeface="Arial"/>
              </a:rPr>
              <a:t>Membership</a:t>
            </a:r>
          </a:p>
          <a:p>
            <a:pPr marL="566738" lvl="1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Arial"/>
              </a:rPr>
              <a:t>Membership in the Standing Committee is open to anyone that wishes to participate (ideally at least one participant from each 802 WG and TAG)</a:t>
            </a:r>
            <a:endParaRPr kumimoji="0" lang="en-AU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5435955-F4BE-4DBA-94CA-FDAB551D1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</p:spPr>
        <p:txBody>
          <a:bodyPr/>
          <a:lstStyle/>
          <a:p>
            <a:fld id="{427953F7-7028-42D5-916D-7BE6627B02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F9B9-556C-4F07-8481-85508D96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</a:t>
            </a:r>
            <a:r>
              <a:rPr lang="en-US" dirty="0"/>
              <a:t>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5B92-32B4-465D-B4C4-2F21CC8C3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83" y="1853418"/>
            <a:ext cx="5519195" cy="4114800"/>
          </a:xfrm>
        </p:spPr>
        <p:txBody>
          <a:bodyPr/>
          <a:lstStyle/>
          <a:p>
            <a:pPr marL="457200" lvl="1" indent="0">
              <a:buNone/>
            </a:pP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tr-T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5390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total followers</a:t>
            </a:r>
          </a:p>
          <a:p>
            <a:pPr marL="457200" lvl="1" indent="0"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Last 365 days</a:t>
            </a:r>
          </a:p>
          <a:p>
            <a:pPr lvl="2"/>
            <a:r>
              <a:rPr lang="tr-TR" sz="1200" b="1" dirty="0">
                <a:solidFill>
                  <a:srgbClr val="222222"/>
                </a:solidFill>
                <a:latin typeface="-apple-system"/>
              </a:rPr>
              <a:t> </a:t>
            </a:r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79671 I</a:t>
            </a:r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mpressions</a:t>
            </a:r>
            <a:endParaRPr lang="en-US" sz="1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2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1</a:t>
            </a:r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681 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Reactions</a:t>
            </a:r>
          </a:p>
          <a:p>
            <a:pPr lvl="1"/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Latest Post</a:t>
            </a:r>
            <a:r>
              <a:rPr lang="tr-T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</a:t>
            </a: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2"/>
            <a:r>
              <a:rPr lang="tr-TR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July</a:t>
            </a:r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 Meeting</a:t>
            </a:r>
          </a:p>
          <a:p>
            <a:pPr lvl="2"/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IEEE P802.3dj</a:t>
            </a:r>
          </a:p>
          <a:p>
            <a:pPr lvl="2"/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Robert </a:t>
            </a:r>
            <a:r>
              <a:rPr lang="tr-TR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Stacey’s</a:t>
            </a:r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tr-TR" sz="1600" dirty="0" err="1">
                <a:solidFill>
                  <a:srgbClr val="222222"/>
                </a:solidFill>
                <a:latin typeface="Arial" panose="020B0604020202020204" pitchFamily="34" charset="0"/>
              </a:rPr>
              <a:t>presentation</a:t>
            </a:r>
            <a:endParaRPr lang="tr-TR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914400" lvl="2" indent="0">
              <a:buNone/>
            </a:pPr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B153-D275-4B51-BDBF-552A1BF04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BCCE2-92A5-A513-F542-456139B874D7}"/>
              </a:ext>
            </a:extLst>
          </p:cNvPr>
          <p:cNvSpPr txBox="1"/>
          <p:nvPr/>
        </p:nvSpPr>
        <p:spPr>
          <a:xfrm>
            <a:off x="337595" y="1124654"/>
            <a:ext cx="7164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altLang="en-US" sz="1800" b="1" dirty="0">
                <a:solidFill>
                  <a:schemeClr val="tx1"/>
                </a:solidFill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https://www.linkedin.com/company/ieee802</a:t>
            </a:r>
            <a:r>
              <a:rPr lang="en-US" altLang="en-US" sz="18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7148F47-1D4F-9B2A-98F3-4AEA842988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224" y="1493986"/>
            <a:ext cx="4387436" cy="459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A4052-79C6-AC14-46AE-8BA556802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861A76-B87D-F210-9BE8-54EFF3F7E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33153"/>
            <a:ext cx="10363200" cy="1143000"/>
          </a:xfrm>
        </p:spPr>
        <p:txBody>
          <a:bodyPr/>
          <a:lstStyle/>
          <a:p>
            <a:r>
              <a:rPr lang="tr-TR" dirty="0" err="1"/>
              <a:t>Linkedin</a:t>
            </a:r>
            <a:r>
              <a:rPr lang="tr-TR" dirty="0"/>
              <a:t> </a:t>
            </a:r>
            <a:r>
              <a:rPr lang="tr-TR" dirty="0" err="1"/>
              <a:t>Posts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WGs</a:t>
            </a:r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452BB68-F77B-38DC-3FC2-B54664B06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9AF54DA-14C9-2436-8377-AB5050904C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5600" y="904653"/>
            <a:ext cx="11616660" cy="525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tr-TR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WG/</a:t>
            </a:r>
            <a:r>
              <a:rPr kumimoji="0" lang="tr-TR" sz="1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TIGs</a:t>
            </a:r>
            <a:r>
              <a:rPr kumimoji="0" lang="tr-TR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can post </a:t>
            </a:r>
            <a:r>
              <a:rPr kumimoji="0" lang="tr-TR" sz="1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kumimoji="0" lang="tr-TR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1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short</a:t>
            </a:r>
            <a:r>
              <a:rPr kumimoji="0" lang="tr-TR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1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kumimoji="0" lang="tr-TR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sz="180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kumimoji="0" lang="tr-TR" sz="1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tr-T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tr-T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tr-T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tr-T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tr-T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802.11, 802.18, 802.18 </a:t>
            </a:r>
            <a:r>
              <a:rPr lang="tr-T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802.24 </a:t>
            </a:r>
            <a:r>
              <a:rPr lang="tr-T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tr-T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tr-T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tr-T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tr-T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tr-TR" sz="18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tr-TR" sz="18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AU" sz="1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3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4807-69FA-DA54-8783-961963BA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SA Standards Awards Nominations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07F11-407E-E933-D481-ADFDB2CD8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Trophy image">
            <a:extLst>
              <a:ext uri="{FF2B5EF4-FFF2-40B4-BE49-F238E27FC236}">
                <a16:creationId xmlns:a16="http://schemas.microsoft.com/office/drawing/2014/main" id="{91EE3FEE-8BD1-BA8D-A14E-324810B7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03" y="1553718"/>
            <a:ext cx="3964142" cy="26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A22E2-4918-B769-281A-42DFA5427B04}"/>
              </a:ext>
            </a:extLst>
          </p:cNvPr>
          <p:cNvSpPr txBox="1"/>
          <p:nvPr/>
        </p:nvSpPr>
        <p:spPr>
          <a:xfrm>
            <a:off x="874207" y="1800235"/>
            <a:ext cx="62651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Submit your nominations of deserving honorees today</a:t>
            </a:r>
          </a:p>
          <a:p>
            <a:r>
              <a:rPr lang="en-US" dirty="0">
                <a:hlinkClick r:id="rId3"/>
              </a:rPr>
              <a:t>https://standards.ieee.org/about/awards/nominate/</a:t>
            </a:r>
            <a:endParaRPr lang="en-US" dirty="0"/>
          </a:p>
          <a:p>
            <a:endParaRPr lang="en-US" dirty="0"/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nomination period is now open and will run until 31 July 2025.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B21856-AB77-66F7-BBE4-93BC1F49B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40246"/>
              </p:ext>
            </p:extLst>
          </p:nvPr>
        </p:nvGraphicFramePr>
        <p:xfrm>
          <a:off x="826757" y="3629746"/>
          <a:ext cx="11326724" cy="2779512"/>
        </p:xfrm>
        <a:graphic>
          <a:graphicData uri="http://schemas.openxmlformats.org/drawingml/2006/table">
            <a:tbl>
              <a:tblPr/>
              <a:tblGrid>
                <a:gridCol w="11326724">
                  <a:extLst>
                    <a:ext uri="{9D8B030D-6E8A-4147-A177-3AD203B41FA5}">
                      <a16:colId xmlns:a16="http://schemas.microsoft.com/office/drawing/2014/main" val="759038452"/>
                    </a:ext>
                  </a:extLst>
                </a:gridCol>
              </a:tblGrid>
              <a:tr h="228271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062836"/>
                  </a:ext>
                </a:extLst>
              </a:tr>
              <a:tr h="221719">
                <a:tc>
                  <a:txBody>
                    <a:bodyPr/>
                    <a:lstStyle/>
                    <a:p>
                      <a:pPr>
                        <a:lnSpc>
                          <a:spcPts val="2250"/>
                        </a:lnSpc>
                      </a:pP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586299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IEEE SA CONFORMITY ASSESSMENT AWARD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5"/>
                        </a:rPr>
                        <a:t>IEEE SA CORPORATE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88507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6"/>
                        </a:rPr>
                        <a:t>IEEE SA STANDARDS BOARD DISTINGUISHED SERVICE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194968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7"/>
                        </a:rPr>
                        <a:t>IEEE SA LIFETIME ACHIEVEMENT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24279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8"/>
                        </a:rPr>
                        <a:t>IEEE SA INTERNATIONAL AWARD</a:t>
                      </a:r>
                      <a:endParaRPr lang="en-US" sz="1600" b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9"/>
                        </a:rPr>
                        <a:t>IEEE SA STANDARDS COMMITTEE AWARD FOR OUTSTANDING CONTRIBUTION TO ENTITY STANDARDS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10"/>
                        </a:rPr>
                        <a:t>IEEE SA STANDARDS MEDALLION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345047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effectLst/>
                      </a:endParaRPr>
                    </a:p>
                  </a:txBody>
                  <a:tcPr marL="158522" marR="158522" marT="31704" marB="634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658667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7AED2818-622E-B8FF-F4DC-E454342AC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139" y="2011472"/>
            <a:ext cx="1219200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6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761E94F-197A-DB80-B5BD-B8B5D833D5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6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F1DCF12B-534A-09FB-678A-125D18E4333B}"/>
              </a:ext>
            </a:extLst>
          </p:cNvPr>
          <p:cNvSpPr>
            <a:spLocks noGrp="1"/>
          </p:cNvSpPr>
          <p:nvPr/>
        </p:nvSpPr>
        <p:spPr bwMode="auto">
          <a:xfrm>
            <a:off x="1950720" y="442807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840" b="1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792502" indent="-304809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219232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706925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194618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682311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3170004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657697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4145390" indent="-243846" algn="ctr" defTabSz="479226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413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tr-TR" dirty="0"/>
              <a:t>CSCN 2025</a:t>
            </a: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BB812791-A730-97BD-2BDB-1F0ED48AF057}"/>
              </a:ext>
            </a:extLst>
          </p:cNvPr>
          <p:cNvSpPr>
            <a:spLocks noGrp="1"/>
          </p:cNvSpPr>
          <p:nvPr/>
        </p:nvSpPr>
        <p:spPr bwMode="auto">
          <a:xfrm>
            <a:off x="1988820" y="1641209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56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133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l">
              <a:buNone/>
            </a:pPr>
            <a:r>
              <a:rPr lang="en-US" b="0" i="0" dirty="0">
                <a:solidFill>
                  <a:srgbClr val="404041"/>
                </a:solidFill>
                <a:effectLst/>
                <a:latin typeface="Oswald" panose="020F0502020204030204" pitchFamily="2" charset="-94"/>
              </a:rPr>
              <a:t>IEEE Conference on Standards for Communications and Networking</a:t>
            </a:r>
          </a:p>
          <a:p>
            <a:pPr algn="l"/>
            <a:r>
              <a:rPr lang="en-US" b="0" i="0" dirty="0">
                <a:solidFill>
                  <a:srgbClr val="404041"/>
                </a:solidFill>
                <a:effectLst/>
                <a:latin typeface="Oswald" panose="020F0502020204030204" pitchFamily="2" charset="-94"/>
              </a:rPr>
              <a:t>15–17 September 2025 // Bologna, Italy</a:t>
            </a:r>
          </a:p>
          <a:p>
            <a:endParaRPr lang="tr-TR" dirty="0"/>
          </a:p>
          <a:p>
            <a:r>
              <a:rPr lang="tr-TR" dirty="0" err="1"/>
              <a:t>Submission</a:t>
            </a:r>
            <a:r>
              <a:rPr lang="tr-TR" dirty="0"/>
              <a:t> </a:t>
            </a:r>
            <a:r>
              <a:rPr lang="tr-TR" dirty="0" err="1"/>
              <a:t>deadline</a:t>
            </a:r>
            <a:r>
              <a:rPr lang="tr-TR" dirty="0"/>
              <a:t>: 15 </a:t>
            </a:r>
            <a:r>
              <a:rPr lang="tr-TR" dirty="0" err="1"/>
              <a:t>June</a:t>
            </a:r>
            <a:r>
              <a:rPr lang="tr-TR" dirty="0"/>
              <a:t> 2025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AA0C28F-B7EA-76A5-ECF6-DC96499B0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34923"/>
            <a:ext cx="9753600" cy="25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60642"/>
      </p:ext>
    </p:extLst>
  </p:cSld>
  <p:clrMapOvr>
    <a:masterClrMapping/>
  </p:clrMapOvr>
</p:sld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13433</TotalTime>
  <Words>380</Words>
  <Application>Microsoft Office PowerPoint</Application>
  <PresentationFormat>Geniş ekran</PresentationFormat>
  <Paragraphs>60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16" baseType="lpstr">
      <vt:lpstr>ＭＳ Ｐゴシック</vt:lpstr>
      <vt:lpstr>-apple-system</vt:lpstr>
      <vt:lpstr>Arial</vt:lpstr>
      <vt:lpstr>Calibri</vt:lpstr>
      <vt:lpstr>Open Sans</vt:lpstr>
      <vt:lpstr>Oswald</vt:lpstr>
      <vt:lpstr>Verdana</vt:lpstr>
      <vt:lpstr>Wingdings</vt:lpstr>
      <vt:lpstr>ieee_corporate_template_1</vt:lpstr>
      <vt:lpstr>1_ieee_corporate_template_1</vt:lpstr>
      <vt:lpstr>IEEE 802 June 2025 Public Visibility  Standing Committee Updates</vt:lpstr>
      <vt:lpstr>802 Public Visibility SC Scope, Duties, Membership</vt:lpstr>
      <vt:lpstr>Linkedin Report </vt:lpstr>
      <vt:lpstr>Linkedin Posts for WGs</vt:lpstr>
      <vt:lpstr>IEEE SA Standards Awards Nominations</vt:lpstr>
      <vt:lpstr>PowerPoint Sunusu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Tunçer Baykaş</cp:lastModifiedBy>
  <cp:revision>193</cp:revision>
  <dcterms:created xsi:type="dcterms:W3CDTF">2012-11-14T18:53:32Z</dcterms:created>
  <dcterms:modified xsi:type="dcterms:W3CDTF">2025-06-03T18:53:40Z</dcterms:modified>
</cp:coreProperties>
</file>