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9"/>
  </p:notesMasterIdLst>
  <p:handoutMasterIdLst>
    <p:handoutMasterId r:id="rId30"/>
  </p:handoutMasterIdLst>
  <p:sldIdLst>
    <p:sldId id="278" r:id="rId2"/>
    <p:sldId id="488" r:id="rId3"/>
    <p:sldId id="489" r:id="rId4"/>
    <p:sldId id="606" r:id="rId5"/>
    <p:sldId id="2017" r:id="rId6"/>
    <p:sldId id="2033" r:id="rId7"/>
    <p:sldId id="2046" r:id="rId8"/>
    <p:sldId id="2001" r:id="rId9"/>
    <p:sldId id="2049" r:id="rId10"/>
    <p:sldId id="2057" r:id="rId11"/>
    <p:sldId id="2047" r:id="rId12"/>
    <p:sldId id="2054" r:id="rId13"/>
    <p:sldId id="2048" r:id="rId14"/>
    <p:sldId id="2055" r:id="rId15"/>
    <p:sldId id="2056" r:id="rId16"/>
    <p:sldId id="2058" r:id="rId17"/>
    <p:sldId id="2050" r:id="rId18"/>
    <p:sldId id="2007" r:id="rId19"/>
    <p:sldId id="2051" r:id="rId20"/>
    <p:sldId id="2052" r:id="rId21"/>
    <p:sldId id="2053" r:id="rId22"/>
    <p:sldId id="2059" r:id="rId23"/>
    <p:sldId id="2030" r:id="rId24"/>
    <p:sldId id="2014" r:id="rId25"/>
    <p:sldId id="2031" r:id="rId26"/>
    <p:sldId id="1993" r:id="rId27"/>
    <p:sldId id="377" r:id="rId28"/>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521415D9-36F7-43E2-AB2F-B90AF26B5E84}">
      <p14:sectionLst xmlns:p14="http://schemas.microsoft.com/office/powerpoint/2010/main">
        <p14:section name="Header and Safety" id="{8F22C820-E670-44D8-9823-C8D1F63B6BD0}">
          <p14:sldIdLst>
            <p14:sldId id="278"/>
            <p14:sldId id="488"/>
            <p14:sldId id="489"/>
          </p14:sldIdLst>
        </p14:section>
        <p14:section name="2025 June Telecon" id="{60C8A1DD-480C-49A6-8C62-66D5172C2187}">
          <p14:sldIdLst>
            <p14:sldId id="606"/>
            <p14:sldId id="2017"/>
            <p14:sldId id="2033"/>
            <p14:sldId id="2046"/>
            <p14:sldId id="2001"/>
            <p14:sldId id="2049"/>
            <p14:sldId id="2057"/>
            <p14:sldId id="2047"/>
            <p14:sldId id="2054"/>
            <p14:sldId id="2048"/>
            <p14:sldId id="2055"/>
            <p14:sldId id="2056"/>
            <p14:sldId id="2058"/>
          </p14:sldIdLst>
        </p14:section>
        <p14:section name="6.01 Student Outreach Program" id="{A11BD5E3-ED7A-4AD6-B048-AD58E3F3E628}">
          <p14:sldIdLst>
            <p14:sldId id="2050"/>
            <p14:sldId id="2007"/>
            <p14:sldId id="2051"/>
            <p14:sldId id="2052"/>
            <p14:sldId id="2053"/>
            <p14:sldId id="2059"/>
          </p14:sldIdLst>
        </p14:section>
        <p14:section name="802 Executive Secretary Succession Planning" id="{ED8753B8-5D4D-491B-92EA-D5603C3F4A39}">
          <p14:sldIdLst>
            <p14:sldId id="2030"/>
            <p14:sldId id="2014"/>
            <p14:sldId id="2031"/>
          </p14:sldIdLst>
        </p14:section>
        <p14:section name="802 Telecons and Tutorial" id="{3691E67F-3ED7-4A7D-969D-B7987AAE5135}">
          <p14:sldIdLst>
            <p14:sldId id="1993"/>
            <p14:sldId id="37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99FF99"/>
    <a:srgbClr val="006600"/>
    <a:srgbClr val="69BE28"/>
    <a:srgbClr val="0066FF"/>
    <a:srgbClr val="33CCFF"/>
    <a:srgbClr val="FFFF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A253DF-2943-43B6-A902-58A97C36A16D}" v="6" dt="2025-06-03T20:24:11.1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5" autoAdjust="0"/>
    <p:restoredTop sz="75195" autoAdjust="0"/>
  </p:normalViewPr>
  <p:slideViewPr>
    <p:cSldViewPr>
      <p:cViewPr varScale="1">
        <p:scale>
          <a:sx n="60" d="100"/>
          <a:sy n="60" d="100"/>
        </p:scale>
        <p:origin x="90" y="456"/>
      </p:cViewPr>
      <p:guideLst/>
    </p:cSldViewPr>
  </p:slideViewPr>
  <p:outlineViewPr>
    <p:cViewPr>
      <p:scale>
        <a:sx n="33" d="100"/>
        <a:sy n="33" d="100"/>
      </p:scale>
      <p:origin x="0" y="0"/>
    </p:cViewPr>
  </p:outlineViewPr>
  <p:notesTextViewPr>
    <p:cViewPr>
      <p:scale>
        <a:sx n="3" d="2"/>
        <a:sy n="3" d="2"/>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02A253DF-2943-43B6-A902-58A97C36A16D}"/>
    <pc:docChg chg="custSel addSld modSld modMainMaster modSection">
      <pc:chgData name="Jon Rosdahl" userId="2820f357-2dd4-4127-8713-e0bfde0fd756" providerId="ADAL" clId="{02A253DF-2943-43B6-A902-58A97C36A16D}" dt="2025-06-03T20:25:15.507" v="331" actId="20577"/>
      <pc:docMkLst>
        <pc:docMk/>
      </pc:docMkLst>
      <pc:sldChg chg="modNotesTx">
        <pc:chgData name="Jon Rosdahl" userId="2820f357-2dd4-4127-8713-e0bfde0fd756" providerId="ADAL" clId="{02A253DF-2943-43B6-A902-58A97C36A16D}" dt="2025-06-03T20:25:15.507" v="331" actId="20577"/>
        <pc:sldMkLst>
          <pc:docMk/>
          <pc:sldMk cId="0" sldId="278"/>
        </pc:sldMkLst>
      </pc:sldChg>
      <pc:sldChg chg="modSp mod">
        <pc:chgData name="Jon Rosdahl" userId="2820f357-2dd4-4127-8713-e0bfde0fd756" providerId="ADAL" clId="{02A253DF-2943-43B6-A902-58A97C36A16D}" dt="2025-06-03T19:54:44.276" v="6" actId="6549"/>
        <pc:sldMkLst>
          <pc:docMk/>
          <pc:sldMk cId="3101944453" sldId="2050"/>
        </pc:sldMkLst>
        <pc:spChg chg="mod">
          <ac:chgData name="Jon Rosdahl" userId="2820f357-2dd4-4127-8713-e0bfde0fd756" providerId="ADAL" clId="{02A253DF-2943-43B6-A902-58A97C36A16D}" dt="2025-06-03T19:54:44.276" v="6" actId="6549"/>
          <ac:spMkLst>
            <pc:docMk/>
            <pc:sldMk cId="3101944453" sldId="2050"/>
            <ac:spMk id="3" creationId="{D8C79F22-E135-455E-F162-7B609EC691D2}"/>
          </ac:spMkLst>
        </pc:spChg>
      </pc:sldChg>
      <pc:sldChg chg="modSp mod">
        <pc:chgData name="Jon Rosdahl" userId="2820f357-2dd4-4127-8713-e0bfde0fd756" providerId="ADAL" clId="{02A253DF-2943-43B6-A902-58A97C36A16D}" dt="2025-06-03T20:19:34.150" v="222" actId="115"/>
        <pc:sldMkLst>
          <pc:docMk/>
          <pc:sldMk cId="3844184278" sldId="2053"/>
        </pc:sldMkLst>
        <pc:spChg chg="mod">
          <ac:chgData name="Jon Rosdahl" userId="2820f357-2dd4-4127-8713-e0bfde0fd756" providerId="ADAL" clId="{02A253DF-2943-43B6-A902-58A97C36A16D}" dt="2025-06-03T20:19:34.150" v="222" actId="115"/>
          <ac:spMkLst>
            <pc:docMk/>
            <pc:sldMk cId="3844184278" sldId="2053"/>
            <ac:spMk id="3" creationId="{D306D2A4-F104-C821-853C-BE1C9D2099D9}"/>
          </ac:spMkLst>
        </pc:spChg>
      </pc:sldChg>
      <pc:sldChg chg="modSp new mod">
        <pc:chgData name="Jon Rosdahl" userId="2820f357-2dd4-4127-8713-e0bfde0fd756" providerId="ADAL" clId="{02A253DF-2943-43B6-A902-58A97C36A16D}" dt="2025-06-03T20:24:11.197" v="287" actId="14100"/>
        <pc:sldMkLst>
          <pc:docMk/>
          <pc:sldMk cId="2936900220" sldId="2059"/>
        </pc:sldMkLst>
        <pc:spChg chg="mod">
          <ac:chgData name="Jon Rosdahl" userId="2820f357-2dd4-4127-8713-e0bfde0fd756" providerId="ADAL" clId="{02A253DF-2943-43B6-A902-58A97C36A16D}" dt="2025-06-03T20:24:11.197" v="287" actId="14100"/>
          <ac:spMkLst>
            <pc:docMk/>
            <pc:sldMk cId="2936900220" sldId="2059"/>
            <ac:spMk id="2" creationId="{C767E93A-0CEB-CF76-90E0-3AC05C17CAC6}"/>
          </ac:spMkLst>
        </pc:spChg>
        <pc:spChg chg="mod">
          <ac:chgData name="Jon Rosdahl" userId="2820f357-2dd4-4127-8713-e0bfde0fd756" providerId="ADAL" clId="{02A253DF-2943-43B6-A902-58A97C36A16D}" dt="2025-06-03T20:23:54.498" v="283" actId="20577"/>
          <ac:spMkLst>
            <pc:docMk/>
            <pc:sldMk cId="2936900220" sldId="2059"/>
            <ac:spMk id="3" creationId="{32BA2E9D-62A5-4AC6-B258-38A30F339144}"/>
          </ac:spMkLst>
        </pc:spChg>
      </pc:sldChg>
      <pc:sldMasterChg chg="modSp mod modSldLayout">
        <pc:chgData name="Jon Rosdahl" userId="2820f357-2dd4-4127-8713-e0bfde0fd756" providerId="ADAL" clId="{02A253DF-2943-43B6-A902-58A97C36A16D}" dt="2025-06-03T19:48:43.469" v="4" actId="6549"/>
        <pc:sldMasterMkLst>
          <pc:docMk/>
          <pc:sldMasterMk cId="0" sldId="2147483657"/>
        </pc:sldMasterMkLst>
        <pc:spChg chg="mod">
          <ac:chgData name="Jon Rosdahl" userId="2820f357-2dd4-4127-8713-e0bfde0fd756" providerId="ADAL" clId="{02A253DF-2943-43B6-A902-58A97C36A16D}" dt="2025-06-03T19:48:37.608" v="2" actId="6549"/>
          <ac:spMkLst>
            <pc:docMk/>
            <pc:sldMasterMk cId="0" sldId="2147483657"/>
            <ac:spMk id="329736" creationId="{066FFC52-A651-6ADA-A5C8-8525ACB7402A}"/>
          </ac:spMkLst>
        </pc:spChg>
        <pc:sldLayoutChg chg="modSp mod">
          <pc:chgData name="Jon Rosdahl" userId="2820f357-2dd4-4127-8713-e0bfde0fd756" providerId="ADAL" clId="{02A253DF-2943-43B6-A902-58A97C36A16D}" dt="2025-06-03T19:48:43.469" v="4" actId="6549"/>
          <pc:sldLayoutMkLst>
            <pc:docMk/>
            <pc:sldMasterMk cId="0" sldId="2147483657"/>
            <pc:sldLayoutMk cId="0" sldId="2147483658"/>
          </pc:sldLayoutMkLst>
          <pc:spChg chg="mod">
            <ac:chgData name="Jon Rosdahl" userId="2820f357-2dd4-4127-8713-e0bfde0fd756" providerId="ADAL" clId="{02A253DF-2943-43B6-A902-58A97C36A16D}" dt="2025-06-03T19:48:43.469" v="4" actId="6549"/>
            <ac:spMkLst>
              <pc:docMk/>
              <pc:sldMasterMk cId="0" sldId="2147483657"/>
              <pc:sldLayoutMk cId="0" sldId="2147483658"/>
              <ac:spMk id="3" creationId="{A432FE7E-60AD-9D71-DE74-E5AF1043C9AC}"/>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a:extLst>
              <a:ext uri="{FF2B5EF4-FFF2-40B4-BE49-F238E27FC236}">
                <a16:creationId xmlns:a16="http://schemas.microsoft.com/office/drawing/2014/main" id="{C4E73362-6F77-B48C-4845-A720CBF56F2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a:extLst>
              <a:ext uri="{FF2B5EF4-FFF2-40B4-BE49-F238E27FC236}">
                <a16:creationId xmlns:a16="http://schemas.microsoft.com/office/drawing/2014/main" id="{33E8B8D0-786A-4A52-4481-146C4C2B7684}"/>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June 2025</a:t>
            </a:r>
          </a:p>
        </p:txBody>
      </p:sp>
      <p:sp>
        <p:nvSpPr>
          <p:cNvPr id="595972" name="Rectangle 4">
            <a:extLst>
              <a:ext uri="{FF2B5EF4-FFF2-40B4-BE49-F238E27FC236}">
                <a16:creationId xmlns:a16="http://schemas.microsoft.com/office/drawing/2014/main" id="{7432AF3F-587B-1929-8FBD-31D418B860AA}"/>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Doc 802-EC-25/0122r1</a:t>
            </a:r>
          </a:p>
        </p:txBody>
      </p:sp>
      <p:sp>
        <p:nvSpPr>
          <p:cNvPr id="595973" name="Rectangle 5">
            <a:extLst>
              <a:ext uri="{FF2B5EF4-FFF2-40B4-BE49-F238E27FC236}">
                <a16:creationId xmlns:a16="http://schemas.microsoft.com/office/drawing/2014/main" id="{D01118A0-23CA-1F30-CFA8-FAE049544DEA}"/>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1BF840F5-73D8-4C49-8CA2-02B9D40FA99A}"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4B7C88D3-7AFC-E8EC-BD8A-BB2D56400327}"/>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a:extLst>
              <a:ext uri="{FF2B5EF4-FFF2-40B4-BE49-F238E27FC236}">
                <a16:creationId xmlns:a16="http://schemas.microsoft.com/office/drawing/2014/main" id="{56B44987-7B25-A524-3CAB-D9868D294336}"/>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June 2025</a:t>
            </a:r>
          </a:p>
        </p:txBody>
      </p:sp>
      <p:sp>
        <p:nvSpPr>
          <p:cNvPr id="107524" name="Rectangle 4">
            <a:extLst>
              <a:ext uri="{FF2B5EF4-FFF2-40B4-BE49-F238E27FC236}">
                <a16:creationId xmlns:a16="http://schemas.microsoft.com/office/drawing/2014/main" id="{465A97CF-59A3-5104-8DE8-1D79CE89C2DB}"/>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a:extLst>
              <a:ext uri="{FF2B5EF4-FFF2-40B4-BE49-F238E27FC236}">
                <a16:creationId xmlns:a16="http://schemas.microsoft.com/office/drawing/2014/main" id="{49BB6068-6E46-13CF-F53E-2D552B3C9F60}"/>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a:extLst>
              <a:ext uri="{FF2B5EF4-FFF2-40B4-BE49-F238E27FC236}">
                <a16:creationId xmlns:a16="http://schemas.microsoft.com/office/drawing/2014/main" id="{7E4B10D7-FF09-E3BF-47E2-D0D35D968734}"/>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Doc 802-EC-25/0122r1</a:t>
            </a:r>
          </a:p>
        </p:txBody>
      </p:sp>
      <p:sp>
        <p:nvSpPr>
          <p:cNvPr id="107527" name="Rectangle 7">
            <a:extLst>
              <a:ext uri="{FF2B5EF4-FFF2-40B4-BE49-F238E27FC236}">
                <a16:creationId xmlns:a16="http://schemas.microsoft.com/office/drawing/2014/main" id="{02F88482-BC8A-7CD4-9B39-6C6060D97D46}"/>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9D9A5F81-010C-45C5-B0D5-1FA113717E2E}"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27.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64CDDE6-0122-26AF-B40A-C8B93EAC6CCA}"/>
              </a:ext>
            </a:extLst>
          </p:cNvPr>
          <p:cNvSpPr>
            <a:spLocks noGrp="1" noChangeArrowheads="1"/>
          </p:cNvSpPr>
          <p:nvPr>
            <p:ph type="sldNum" sz="quarter" idx="5"/>
          </p:nvPr>
        </p:nvSpPr>
        <p:spPr>
          <a:ln/>
        </p:spPr>
        <p:txBody>
          <a:bodyPr/>
          <a:lstStyle/>
          <a:p>
            <a:fld id="{BEFF219C-B961-4708-8C23-7A3AEC5E8FCC}" type="slidenum">
              <a:rPr lang="en-US" altLang="en-US"/>
              <a:pPr/>
              <a:t>1</a:t>
            </a:fld>
            <a:endParaRPr lang="en-US" altLang="en-US"/>
          </a:p>
        </p:txBody>
      </p:sp>
      <p:sp>
        <p:nvSpPr>
          <p:cNvPr id="237570" name="Rectangle 2">
            <a:extLst>
              <a:ext uri="{FF2B5EF4-FFF2-40B4-BE49-F238E27FC236}">
                <a16:creationId xmlns:a16="http://schemas.microsoft.com/office/drawing/2014/main" id="{5940260B-0BAD-B444-B81A-720A5B6B9F66}"/>
              </a:ext>
            </a:extLst>
          </p:cNvPr>
          <p:cNvSpPr>
            <a:spLocks noGrp="1" noRot="1" noChangeAspect="1" noChangeArrowheads="1" noTextEdit="1"/>
          </p:cNvSpPr>
          <p:nvPr>
            <p:ph type="sldImg"/>
          </p:nvPr>
        </p:nvSpPr>
        <p:spPr>
          <a:xfrm>
            <a:off x="381000" y="685800"/>
            <a:ext cx="6096000" cy="3429000"/>
          </a:xfrm>
          <a:ln/>
        </p:spPr>
      </p:sp>
      <p:sp>
        <p:nvSpPr>
          <p:cNvPr id="237571" name="Rectangle 3">
            <a:extLst>
              <a:ext uri="{FF2B5EF4-FFF2-40B4-BE49-F238E27FC236}">
                <a16:creationId xmlns:a16="http://schemas.microsoft.com/office/drawing/2014/main" id="{18463BC1-32C9-454A-61A3-91FDF87AA5C4}"/>
              </a:ext>
            </a:extLst>
          </p:cNvPr>
          <p:cNvSpPr>
            <a:spLocks noGrp="1" noChangeArrowheads="1"/>
          </p:cNvSpPr>
          <p:nvPr>
            <p:ph type="body" idx="1"/>
          </p:nvPr>
        </p:nvSpPr>
        <p:spPr/>
        <p:txBody>
          <a:bodyPr/>
          <a:lstStyle/>
          <a:p>
            <a:r>
              <a:rPr lang="en-US" altLang="en-US" dirty="0"/>
              <a:t>R0: Draft prepared for the 802 LMSC 2025 June Interim Telecon</a:t>
            </a:r>
            <a:br>
              <a:rPr lang="en-US" altLang="en-US" dirty="0"/>
            </a:br>
            <a:r>
              <a:rPr lang="en-US" altLang="en-US" dirty="0"/>
              <a:t>R1: added Motion for </a:t>
            </a:r>
            <a:r>
              <a:rPr lang="en-US" altLang="en-US"/>
              <a:t>Rules change</a:t>
            </a:r>
            <a:endParaRPr lang="en-US" altLang="en-US" dirty="0"/>
          </a:p>
        </p:txBody>
      </p:sp>
      <p:sp>
        <p:nvSpPr>
          <p:cNvPr id="2" name="Date Placeholder 1">
            <a:extLst>
              <a:ext uri="{FF2B5EF4-FFF2-40B4-BE49-F238E27FC236}">
                <a16:creationId xmlns:a16="http://schemas.microsoft.com/office/drawing/2014/main" id="{70EEE810-0593-6FF6-A177-24C8EFCBD93A}"/>
              </a:ext>
            </a:extLst>
          </p:cNvPr>
          <p:cNvSpPr>
            <a:spLocks noGrp="1"/>
          </p:cNvSpPr>
          <p:nvPr>
            <p:ph type="dt" idx="1"/>
          </p:nvPr>
        </p:nvSpPr>
        <p:spPr/>
        <p:txBody>
          <a:bodyPr/>
          <a:lstStyle/>
          <a:p>
            <a:r>
              <a:rPr lang="en-US" altLang="en-US"/>
              <a:t>June 2025</a:t>
            </a:r>
          </a:p>
        </p:txBody>
      </p:sp>
      <p:sp>
        <p:nvSpPr>
          <p:cNvPr id="3" name="Footer Placeholder 2">
            <a:extLst>
              <a:ext uri="{FF2B5EF4-FFF2-40B4-BE49-F238E27FC236}">
                <a16:creationId xmlns:a16="http://schemas.microsoft.com/office/drawing/2014/main" id="{C004A6C0-6E27-BCD6-5A4F-4CFEB6E8DE35}"/>
              </a:ext>
            </a:extLst>
          </p:cNvPr>
          <p:cNvSpPr>
            <a:spLocks noGrp="1"/>
          </p:cNvSpPr>
          <p:nvPr>
            <p:ph type="ftr" sz="quarter" idx="4"/>
          </p:nvPr>
        </p:nvSpPr>
        <p:spPr/>
        <p:txBody>
          <a:bodyPr/>
          <a:lstStyle/>
          <a:p>
            <a:r>
              <a:rPr lang="en-US" altLang="en-US"/>
              <a:t>Doc 802-EC-25/0122r1</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Dark Blue – Covid Rebooks                </a:t>
            </a:r>
            <a:r>
              <a:rPr lang="en-US" sz="1800" b="1" dirty="0"/>
              <a:t>Yellow – Special Date change</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Green – 2023 RFP Assignments          Light blue – 2024 Sept Telecon Approved Location</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White – Booked Prior to Covid.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Odd years EMEA (Europe, Middle East, Africa) – </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Even Years APAC (Asia Pacific)</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endParaRPr lang="en-US" sz="1800" dirty="0"/>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2025 July - Melia Castilla Madrid – July 27-Aug 1  - Contract and amendment executed.</a:t>
            </a:r>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2025/2026 November – Marriott Marquis Queen’s Park </a:t>
            </a:r>
            <a:r>
              <a:rPr lang="en-US" sz="1600" b="0" dirty="0"/>
              <a:t>– Executed Oct 28, 2024 </a:t>
            </a:r>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2026 July – Hosting ITU WG15 – Sheraton le Centre Montreal Contract Executed 26 Feb</a:t>
            </a:r>
          </a:p>
          <a:p>
            <a:pPr>
              <a:buFont typeface="Wingdings" panose="05000000000000000000" pitchFamily="2" charset="2"/>
              <a:buChar char="§"/>
            </a:pPr>
            <a:r>
              <a:rPr lang="en-US" sz="1600" dirty="0"/>
              <a:t>2027 March – Location in APAC</a:t>
            </a:r>
          </a:p>
          <a:p>
            <a:pPr marL="0" indent="0">
              <a:buNone/>
            </a:pPr>
            <a:r>
              <a:rPr lang="en-US" sz="1600" b="0" dirty="0"/>
              <a:t>	– Replacement to be found.</a:t>
            </a:r>
          </a:p>
          <a:p>
            <a:pPr>
              <a:buFont typeface="Wingdings" panose="05000000000000000000" pitchFamily="2" charset="2"/>
              <a:buChar char="§"/>
            </a:pPr>
            <a:r>
              <a:rPr lang="en-US" sz="1600" dirty="0"/>
              <a:t>2027 July – Gothia Towers </a:t>
            </a:r>
          </a:p>
          <a:p>
            <a:pPr marL="0" indent="0">
              <a:buNone/>
            </a:pPr>
            <a:r>
              <a:rPr lang="en-US" sz="1600" b="0" dirty="0"/>
              <a:t>	– Site Visit 21-22 Aug 2024  - Was successful.</a:t>
            </a:r>
          </a:p>
          <a:p>
            <a:pPr marL="0" indent="0">
              <a:buNone/>
            </a:pPr>
            <a:r>
              <a:rPr lang="en-US" sz="1600" dirty="0"/>
              <a:t>	</a:t>
            </a:r>
            <a:r>
              <a:rPr lang="en-US" sz="1600" b="0" dirty="0"/>
              <a:t>– Contract still in negotiation. – Target end of March.</a:t>
            </a:r>
          </a:p>
          <a:p>
            <a:pPr>
              <a:buFont typeface="Wingdings" panose="05000000000000000000" pitchFamily="2" charset="2"/>
              <a:buChar char="§"/>
            </a:pPr>
            <a:r>
              <a:rPr lang="en-US" sz="1600" dirty="0"/>
              <a:t>2028 July 9-14 – Sheraton Le Centre Montreal – Executed. </a:t>
            </a:r>
          </a:p>
          <a:p>
            <a:pPr lvl="1">
              <a:buFont typeface="Wingdings" panose="05000000000000000000" pitchFamily="2" charset="2"/>
              <a:buChar char="§"/>
            </a:pPr>
            <a:r>
              <a:rPr lang="en-US" sz="1200" b="0" dirty="0"/>
              <a:t>Error found after signing – Amendment in IEEE processing</a:t>
            </a:r>
          </a:p>
        </p:txBody>
      </p:sp>
      <p:sp>
        <p:nvSpPr>
          <p:cNvPr id="4" name="Header Placeholder 3"/>
          <p:cNvSpPr>
            <a:spLocks noGrp="1"/>
          </p:cNvSpPr>
          <p:nvPr>
            <p:ph type="hdr"/>
          </p:nvPr>
        </p:nvSpPr>
        <p:spPr/>
        <p:txBody>
          <a:bodyPr/>
          <a:lstStyle/>
          <a:p>
            <a:r>
              <a:rPr lang="pt-BR"/>
              <a:t>doc.: IEEE 802 EC-24/0006r13</a:t>
            </a:r>
            <a:endParaRPr lang="en-US" dirty="0"/>
          </a:p>
        </p:txBody>
      </p:sp>
      <p:sp>
        <p:nvSpPr>
          <p:cNvPr id="5" name="Date Placeholder 4"/>
          <p:cNvSpPr>
            <a:spLocks noGrp="1"/>
          </p:cNvSpPr>
          <p:nvPr>
            <p:ph type="dt"/>
          </p:nvPr>
        </p:nvSpPr>
        <p:spPr/>
        <p:txBody>
          <a:bodyPr/>
          <a:lstStyle/>
          <a:p>
            <a:r>
              <a:rPr lang="en-US"/>
              <a:t>June 2025</a:t>
            </a:r>
            <a:endParaRPr lang="en-US" dirty="0"/>
          </a:p>
        </p:txBody>
      </p:sp>
      <p:sp>
        <p:nvSpPr>
          <p:cNvPr id="6" name="Footer Placeholder 5"/>
          <p:cNvSpPr>
            <a:spLocks noGrp="1"/>
          </p:cNvSpPr>
          <p:nvPr>
            <p:ph type="ftr"/>
          </p:nvPr>
        </p:nvSpPr>
        <p:spPr/>
        <p:txBody>
          <a:bodyPr/>
          <a:lstStyle/>
          <a:p>
            <a:r>
              <a:rPr lang="en-US"/>
              <a:t>Doc 802-EC-25/0122r1</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2801812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ltLang="en-US"/>
              <a:t>June 2025</a:t>
            </a:r>
          </a:p>
        </p:txBody>
      </p:sp>
      <p:sp>
        <p:nvSpPr>
          <p:cNvPr id="5" name="Footer Placeholder 4"/>
          <p:cNvSpPr>
            <a:spLocks noGrp="1"/>
          </p:cNvSpPr>
          <p:nvPr>
            <p:ph type="ftr" sz="quarter" idx="4"/>
          </p:nvPr>
        </p:nvSpPr>
        <p:spPr/>
        <p:txBody>
          <a:bodyPr/>
          <a:lstStyle/>
          <a:p>
            <a:r>
              <a:rPr lang="en-US" altLang="en-US"/>
              <a:t>Doc 802-EC-25/0122r1</a:t>
            </a:r>
          </a:p>
        </p:txBody>
      </p:sp>
      <p:sp>
        <p:nvSpPr>
          <p:cNvPr id="6" name="Slide Number Placeholder 5"/>
          <p:cNvSpPr>
            <a:spLocks noGrp="1"/>
          </p:cNvSpPr>
          <p:nvPr>
            <p:ph type="sldNum" sz="quarter" idx="5"/>
          </p:nvPr>
        </p:nvSpPr>
        <p:spPr/>
        <p:txBody>
          <a:bodyPr/>
          <a:lstStyle/>
          <a:p>
            <a:fld id="{9D9A5F81-010C-45C5-B0D5-1FA113717E2E}" type="slidenum">
              <a:rPr lang="en-US" altLang="en-US" smtClean="0"/>
              <a:pPr/>
              <a:t>17</a:t>
            </a:fld>
            <a:endParaRPr lang="en-US" altLang="en-US"/>
          </a:p>
        </p:txBody>
      </p:sp>
    </p:spTree>
    <p:extLst>
      <p:ext uri="{BB962C8B-B14F-4D97-AF65-F5344CB8AC3E}">
        <p14:creationId xmlns:p14="http://schemas.microsoft.com/office/powerpoint/2010/main" val="684960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ltLang="en-US"/>
              <a:t>June 2025</a:t>
            </a:r>
          </a:p>
        </p:txBody>
      </p:sp>
      <p:sp>
        <p:nvSpPr>
          <p:cNvPr id="5" name="Footer Placeholder 4"/>
          <p:cNvSpPr>
            <a:spLocks noGrp="1"/>
          </p:cNvSpPr>
          <p:nvPr>
            <p:ph type="ftr" sz="quarter" idx="4"/>
          </p:nvPr>
        </p:nvSpPr>
        <p:spPr/>
        <p:txBody>
          <a:bodyPr/>
          <a:lstStyle/>
          <a:p>
            <a:r>
              <a:rPr lang="en-US" altLang="en-US"/>
              <a:t>Doc 802-EC-25/0122r1</a:t>
            </a:r>
          </a:p>
        </p:txBody>
      </p:sp>
      <p:sp>
        <p:nvSpPr>
          <p:cNvPr id="6" name="Slide Number Placeholder 5"/>
          <p:cNvSpPr>
            <a:spLocks noGrp="1"/>
          </p:cNvSpPr>
          <p:nvPr>
            <p:ph type="sldNum" sz="quarter" idx="5"/>
          </p:nvPr>
        </p:nvSpPr>
        <p:spPr/>
        <p:txBody>
          <a:bodyPr/>
          <a:lstStyle/>
          <a:p>
            <a:fld id="{9D9A5F81-010C-45C5-B0D5-1FA113717E2E}" type="slidenum">
              <a:rPr lang="en-US" altLang="en-US" smtClean="0"/>
              <a:pPr/>
              <a:t>21</a:t>
            </a:fld>
            <a:endParaRPr lang="en-US" altLang="en-US"/>
          </a:p>
        </p:txBody>
      </p:sp>
    </p:spTree>
    <p:extLst>
      <p:ext uri="{BB962C8B-B14F-4D97-AF65-F5344CB8AC3E}">
        <p14:creationId xmlns:p14="http://schemas.microsoft.com/office/powerpoint/2010/main" val="23210233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IEEE 802 LMSC Policies and Procedures -- ec-20-0124-05-00EC</a:t>
            </a:r>
          </a:p>
        </p:txBody>
      </p:sp>
      <p:sp>
        <p:nvSpPr>
          <p:cNvPr id="4" name="Date Placeholder 3"/>
          <p:cNvSpPr>
            <a:spLocks noGrp="1"/>
          </p:cNvSpPr>
          <p:nvPr>
            <p:ph type="dt" idx="1"/>
          </p:nvPr>
        </p:nvSpPr>
        <p:spPr/>
        <p:txBody>
          <a:bodyPr/>
          <a:lstStyle/>
          <a:p>
            <a:r>
              <a:rPr lang="en-US" altLang="en-US"/>
              <a:t>June 2025</a:t>
            </a:r>
          </a:p>
        </p:txBody>
      </p:sp>
      <p:sp>
        <p:nvSpPr>
          <p:cNvPr id="5" name="Footer Placeholder 4"/>
          <p:cNvSpPr>
            <a:spLocks noGrp="1"/>
          </p:cNvSpPr>
          <p:nvPr>
            <p:ph type="ftr" sz="quarter" idx="4"/>
          </p:nvPr>
        </p:nvSpPr>
        <p:spPr/>
        <p:txBody>
          <a:bodyPr/>
          <a:lstStyle/>
          <a:p>
            <a:r>
              <a:rPr lang="en-US" altLang="en-US"/>
              <a:t>Doc 802-EC-25/0122r1</a:t>
            </a:r>
          </a:p>
        </p:txBody>
      </p:sp>
      <p:sp>
        <p:nvSpPr>
          <p:cNvPr id="6" name="Slide Number Placeholder 5"/>
          <p:cNvSpPr>
            <a:spLocks noGrp="1"/>
          </p:cNvSpPr>
          <p:nvPr>
            <p:ph type="sldNum" sz="quarter" idx="5"/>
          </p:nvPr>
        </p:nvSpPr>
        <p:spPr/>
        <p:txBody>
          <a:bodyPr/>
          <a:lstStyle/>
          <a:p>
            <a:fld id="{9D9A5F81-010C-45C5-B0D5-1FA113717E2E}" type="slidenum">
              <a:rPr lang="en-US" altLang="en-US" smtClean="0"/>
              <a:pPr/>
              <a:t>24</a:t>
            </a:fld>
            <a:endParaRPr lang="en-US" altLang="en-US"/>
          </a:p>
        </p:txBody>
      </p:sp>
    </p:spTree>
    <p:extLst>
      <p:ext uri="{BB962C8B-B14F-4D97-AF65-F5344CB8AC3E}">
        <p14:creationId xmlns:p14="http://schemas.microsoft.com/office/powerpoint/2010/main" val="12044446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Arial" panose="020B0604020202020204" pitchFamily="34" charset="0"/>
                <a:ea typeface="+mn-ea"/>
                <a:cs typeface="+mn-cs"/>
              </a:rPr>
              <a:t>802 Interim Telecons – 1</a:t>
            </a:r>
            <a:r>
              <a:rPr lang="en-US" sz="1200" kern="1200" baseline="30000" dirty="0">
                <a:solidFill>
                  <a:schemeClr val="tx1"/>
                </a:solidFill>
                <a:latin typeface="Arial" panose="020B0604020202020204" pitchFamily="34" charset="0"/>
                <a:ea typeface="+mn-ea"/>
                <a:cs typeface="+mn-cs"/>
              </a:rPr>
              <a:t>st</a:t>
            </a:r>
            <a:r>
              <a:rPr lang="en-US" sz="1200" kern="1200" dirty="0">
                <a:solidFill>
                  <a:schemeClr val="tx1"/>
                </a:solidFill>
                <a:latin typeface="Arial" panose="020B0604020202020204" pitchFamily="34" charset="0"/>
                <a:ea typeface="+mn-ea"/>
                <a:cs typeface="+mn-cs"/>
              </a:rPr>
              <a:t> Tuesday of the following Months: January/February/April/May/June/August/September/October</a:t>
            </a:r>
          </a:p>
          <a:p>
            <a:r>
              <a:rPr lang="en-US" sz="1200" kern="1200" dirty="0">
                <a:solidFill>
                  <a:schemeClr val="tx1"/>
                </a:solidFill>
                <a:latin typeface="Arial" panose="020B0604020202020204" pitchFamily="34" charset="0"/>
                <a:ea typeface="+mn-ea"/>
                <a:cs typeface="+mn-cs"/>
              </a:rPr>
              <a:t>Jan 7 , Feb 4,  April 1, May 6, June 3, August 5, Sept 2, Oct 7</a:t>
            </a:r>
          </a:p>
        </p:txBody>
      </p:sp>
      <p:sp>
        <p:nvSpPr>
          <p:cNvPr id="4" name="Date Placeholder 3"/>
          <p:cNvSpPr>
            <a:spLocks noGrp="1"/>
          </p:cNvSpPr>
          <p:nvPr>
            <p:ph type="dt" idx="1"/>
          </p:nvPr>
        </p:nvSpPr>
        <p:spPr/>
        <p:txBody>
          <a:bodyPr/>
          <a:lstStyle/>
          <a:p>
            <a:r>
              <a:rPr lang="en-US" altLang="en-US"/>
              <a:t>June 2025</a:t>
            </a:r>
          </a:p>
        </p:txBody>
      </p:sp>
      <p:sp>
        <p:nvSpPr>
          <p:cNvPr id="5" name="Footer Placeholder 4"/>
          <p:cNvSpPr>
            <a:spLocks noGrp="1"/>
          </p:cNvSpPr>
          <p:nvPr>
            <p:ph type="ftr" sz="quarter" idx="4"/>
          </p:nvPr>
        </p:nvSpPr>
        <p:spPr/>
        <p:txBody>
          <a:bodyPr/>
          <a:lstStyle/>
          <a:p>
            <a:r>
              <a:rPr lang="en-US" altLang="en-US"/>
              <a:t>Doc 802-EC-25/0122r1</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26</a:t>
            </a:fld>
            <a:endParaRPr lang="en-US" altLang="en-US"/>
          </a:p>
        </p:txBody>
      </p:sp>
    </p:spTree>
    <p:extLst>
      <p:ext uri="{BB962C8B-B14F-4D97-AF65-F5344CB8AC3E}">
        <p14:creationId xmlns:p14="http://schemas.microsoft.com/office/powerpoint/2010/main" val="8987942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30 days in advance of the Plenary Session.</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Mentor Link to 2023 Tutorial Request form: </a:t>
            </a:r>
            <a:r>
              <a:rPr lang="en-US" sz="1200" u="sng" kern="1200" dirty="0">
                <a:solidFill>
                  <a:srgbClr val="0066FF"/>
                </a:solidFill>
                <a:effectLst/>
                <a:latin typeface="Times New Roman" pitchFamily="16" charset="0"/>
                <a:ea typeface="+mn-ea"/>
                <a:cs typeface="+mn-cs"/>
              </a:rPr>
              <a:t>https://mentor.ieee.org/802-ec/dcn/23/ec-23-0128-00-00EC-802-tutorial-request-form-2023.docx  </a:t>
            </a:r>
          </a:p>
        </p:txBody>
      </p:sp>
      <p:sp>
        <p:nvSpPr>
          <p:cNvPr id="5" name="Date Placeholder 4"/>
          <p:cNvSpPr>
            <a:spLocks noGrp="1"/>
          </p:cNvSpPr>
          <p:nvPr>
            <p:ph type="dt" idx="1"/>
          </p:nvPr>
        </p:nvSpPr>
        <p:spPr/>
        <p:txBody>
          <a:bodyPr/>
          <a:lstStyle/>
          <a:p>
            <a:r>
              <a:rPr lang="en-US" altLang="en-US"/>
              <a:t>June 2025</a:t>
            </a:r>
            <a:endParaRPr lang="en-US" altLang="en-US" dirty="0"/>
          </a:p>
        </p:txBody>
      </p:sp>
      <p:sp>
        <p:nvSpPr>
          <p:cNvPr id="6" name="Slide Number Placeholder 5"/>
          <p:cNvSpPr>
            <a:spLocks noGrp="1"/>
          </p:cNvSpPr>
          <p:nvPr>
            <p:ph type="sldNum" sz="quarter" idx="5"/>
          </p:nvPr>
        </p:nvSpPr>
        <p:spPr/>
        <p:txBody>
          <a:bodyPr/>
          <a:lstStyle/>
          <a:p>
            <a:fld id="{BB4FDFDE-EE6A-4525-B0D7-A089E73B782C}" type="slidenum">
              <a:rPr lang="en-US" altLang="en-US" smtClean="0"/>
              <a:pPr/>
              <a:t>27</a:t>
            </a:fld>
            <a:endParaRPr lang="en-US" altLang="en-US" dirty="0"/>
          </a:p>
        </p:txBody>
      </p:sp>
      <p:sp>
        <p:nvSpPr>
          <p:cNvPr id="7" name="Footer Placeholder 6">
            <a:extLst>
              <a:ext uri="{FF2B5EF4-FFF2-40B4-BE49-F238E27FC236}">
                <a16:creationId xmlns:a16="http://schemas.microsoft.com/office/drawing/2014/main" id="{FEF0F5CE-7338-40F2-ACE4-729DF11D0968}"/>
              </a:ext>
            </a:extLst>
          </p:cNvPr>
          <p:cNvSpPr>
            <a:spLocks noGrp="1"/>
          </p:cNvSpPr>
          <p:nvPr>
            <p:ph type="ftr" sz="quarter" idx="4"/>
          </p:nvPr>
        </p:nvSpPr>
        <p:spPr/>
        <p:txBody>
          <a:bodyPr/>
          <a:lstStyle/>
          <a:p>
            <a:r>
              <a:rPr lang="en-US" altLang="en-US"/>
              <a:t>Doc 802-EC-25/0122r1</a:t>
            </a:r>
            <a:endParaRPr lang="en-US" altLang="en-US" dirty="0"/>
          </a:p>
        </p:txBody>
      </p:sp>
      <p:sp>
        <p:nvSpPr>
          <p:cNvPr id="8" name="Header Placeholder 7">
            <a:extLst>
              <a:ext uri="{FF2B5EF4-FFF2-40B4-BE49-F238E27FC236}">
                <a16:creationId xmlns:a16="http://schemas.microsoft.com/office/drawing/2014/main" id="{5074634C-E6A2-44CC-BA0F-F40C76A95D6E}"/>
              </a:ext>
            </a:extLst>
          </p:cNvPr>
          <p:cNvSpPr>
            <a:spLocks noGrp="1"/>
          </p:cNvSpPr>
          <p:nvPr>
            <p:ph type="hdr" sz="quarter"/>
          </p:nvPr>
        </p:nvSpPr>
        <p:spPr/>
        <p:txBody>
          <a:bodyPr/>
          <a:lstStyle/>
          <a:p>
            <a:r>
              <a:rPr lang="en-US" altLang="en-US" dirty="0"/>
              <a:t>March 2021</a:t>
            </a:r>
          </a:p>
        </p:txBody>
      </p:sp>
    </p:spTree>
    <p:extLst>
      <p:ext uri="{BB962C8B-B14F-4D97-AF65-F5344CB8AC3E}">
        <p14:creationId xmlns:p14="http://schemas.microsoft.com/office/powerpoint/2010/main" val="471960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0052311F-EED1-577B-00D2-C4CFA7F7B3CF}"/>
              </a:ext>
            </a:extLst>
          </p:cNvPr>
          <p:cNvSpPr>
            <a:spLocks noChangeArrowheads="1"/>
          </p:cNvSpPr>
          <p:nvPr/>
        </p:nvSpPr>
        <p:spPr bwMode="auto">
          <a:xfrm>
            <a:off x="19051" y="6597650"/>
            <a:ext cx="12172949"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5" name="Rectangle 3">
            <a:extLst>
              <a:ext uri="{FF2B5EF4-FFF2-40B4-BE49-F238E27FC236}">
                <a16:creationId xmlns:a16="http://schemas.microsoft.com/office/drawing/2014/main" id="{D150820C-B403-B5C7-8207-DFDCCA07E3FA}"/>
              </a:ext>
            </a:extLst>
          </p:cNvPr>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6" name="Rectangle 4">
            <a:extLst>
              <a:ext uri="{FF2B5EF4-FFF2-40B4-BE49-F238E27FC236}">
                <a16:creationId xmlns:a16="http://schemas.microsoft.com/office/drawing/2014/main" id="{DD2674FB-8115-FF44-7F24-A0821BB87E18}"/>
              </a:ext>
            </a:extLst>
          </p:cNvPr>
          <p:cNvSpPr>
            <a:spLocks noGrp="1" noChangeArrowheads="1"/>
          </p:cNvSpPr>
          <p:nvPr>
            <p:ph type="ctrTitle"/>
          </p:nvPr>
        </p:nvSpPr>
        <p:spPr>
          <a:xfrm>
            <a:off x="914400" y="2130426"/>
            <a:ext cx="103632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2CE15CAF-90D7-CEF0-5F3F-EEE0848F6D83}"/>
              </a:ext>
            </a:extLst>
          </p:cNvPr>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altLang="en-US" noProof="0"/>
              <a:t>Click to edit Master subtitle style</a:t>
            </a:r>
          </a:p>
        </p:txBody>
      </p:sp>
      <p:grpSp>
        <p:nvGrpSpPr>
          <p:cNvPr id="330761" name="Group 9">
            <a:extLst>
              <a:ext uri="{FF2B5EF4-FFF2-40B4-BE49-F238E27FC236}">
                <a16:creationId xmlns:a16="http://schemas.microsoft.com/office/drawing/2014/main" id="{C223E48D-7678-BFC5-6AAB-100801145243}"/>
              </a:ext>
            </a:extLst>
          </p:cNvPr>
          <p:cNvGrpSpPr>
            <a:grpSpLocks/>
          </p:cNvGrpSpPr>
          <p:nvPr/>
        </p:nvGrpSpPr>
        <p:grpSpPr bwMode="auto">
          <a:xfrm>
            <a:off x="11089218" y="5876926"/>
            <a:ext cx="1058333" cy="709613"/>
            <a:chOff x="3288" y="3482"/>
            <a:chExt cx="500" cy="447"/>
          </a:xfrm>
        </p:grpSpPr>
        <p:sp>
          <p:nvSpPr>
            <p:cNvPr id="330762" name="Rectangle 10">
              <a:extLst>
                <a:ext uri="{FF2B5EF4-FFF2-40B4-BE49-F238E27FC236}">
                  <a16:creationId xmlns:a16="http://schemas.microsoft.com/office/drawing/2014/main" id="{7794BF6A-E234-CFA6-DF7D-BA5676532AD0}"/>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63" name="Text Box 11">
              <a:extLst>
                <a:ext uri="{FF2B5EF4-FFF2-40B4-BE49-F238E27FC236}">
                  <a16:creationId xmlns:a16="http://schemas.microsoft.com/office/drawing/2014/main" id="{4CED8025-A05F-000E-3A16-9E48B6BCD995}"/>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a:extLst>
                <a:ext uri="{FF2B5EF4-FFF2-40B4-BE49-F238E27FC236}">
                  <a16:creationId xmlns:a16="http://schemas.microsoft.com/office/drawing/2014/main" id="{83E82BF6-31C2-1F6C-99DD-967D9CD77628}"/>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30765" name="Text Box 13">
              <a:extLst>
                <a:ext uri="{FF2B5EF4-FFF2-40B4-BE49-F238E27FC236}">
                  <a16:creationId xmlns:a16="http://schemas.microsoft.com/office/drawing/2014/main" id="{94A0E2E1-A231-6508-05CB-14243DC929EF}"/>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dirty="0">
                  <a:solidFill>
                    <a:schemeClr val="bg1"/>
                  </a:solidFill>
                </a:rPr>
                <a:t>802</a:t>
              </a:r>
            </a:p>
          </p:txBody>
        </p:sp>
      </p:grpSp>
      <p:sp>
        <p:nvSpPr>
          <p:cNvPr id="4" name="Text Box 7">
            <a:extLst>
              <a:ext uri="{FF2B5EF4-FFF2-40B4-BE49-F238E27FC236}">
                <a16:creationId xmlns:a16="http://schemas.microsoft.com/office/drawing/2014/main" id="{D4DC036D-FE0D-C69A-4FD5-8CAE1F594333}"/>
              </a:ext>
            </a:extLst>
          </p:cNvPr>
          <p:cNvSpPr txBox="1">
            <a:spLocks noChangeArrowheads="1"/>
          </p:cNvSpPr>
          <p:nvPr userDrawn="1"/>
        </p:nvSpPr>
        <p:spPr bwMode="auto">
          <a:xfrm>
            <a:off x="10871201" y="6589714"/>
            <a:ext cx="127423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eaLnBrk="1" hangingPunct="1">
              <a:spcBef>
                <a:spcPct val="50000"/>
              </a:spcBef>
            </a:pPr>
            <a:r>
              <a:rPr lang="en-US" altLang="en-US" sz="1200" dirty="0">
                <a:solidFill>
                  <a:schemeClr val="tx1"/>
                </a:solidFill>
              </a:rPr>
              <a:t>Page </a:t>
            </a:r>
            <a:fld id="{0CF3F8C6-39BE-4E23-8645-149F701E51B6}" type="slidenum">
              <a:rPr lang="en-US" altLang="en-US" sz="1200">
                <a:solidFill>
                  <a:schemeClr val="tx1"/>
                </a:solidFill>
              </a:rPr>
              <a:pPr algn="r" eaLnBrk="1" hangingPunct="1">
                <a:spcBef>
                  <a:spcPct val="50000"/>
                </a:spcBef>
              </a:pPr>
              <a:t>‹#›</a:t>
            </a:fld>
            <a:endParaRPr lang="en-US" altLang="en-US" sz="1200" dirty="0">
              <a:solidFill>
                <a:schemeClr val="tx1"/>
              </a:solidFill>
            </a:endParaRPr>
          </a:p>
        </p:txBody>
      </p:sp>
      <p:sp>
        <p:nvSpPr>
          <p:cNvPr id="5" name="Text Box 9">
            <a:extLst>
              <a:ext uri="{FF2B5EF4-FFF2-40B4-BE49-F238E27FC236}">
                <a16:creationId xmlns:a16="http://schemas.microsoft.com/office/drawing/2014/main" id="{4FADB595-7055-7C80-99B8-0E9C6F486665}"/>
              </a:ext>
            </a:extLst>
          </p:cNvPr>
          <p:cNvSpPr txBox="1">
            <a:spLocks noChangeArrowheads="1"/>
          </p:cNvSpPr>
          <p:nvPr userDrawn="1"/>
        </p:nvSpPr>
        <p:spPr bwMode="auto">
          <a:xfrm>
            <a:off x="2121094" y="6591300"/>
            <a:ext cx="918613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tx1"/>
                </a:solidFill>
              </a:rPr>
              <a:t>Executive Secretary Report for 2025 June 802 LMSC Interim Telecon</a:t>
            </a:r>
          </a:p>
        </p:txBody>
      </p:sp>
      <p:sp>
        <p:nvSpPr>
          <p:cNvPr id="3" name="Text Box 8">
            <a:extLst>
              <a:ext uri="{FF2B5EF4-FFF2-40B4-BE49-F238E27FC236}">
                <a16:creationId xmlns:a16="http://schemas.microsoft.com/office/drawing/2014/main" id="{A432FE7E-60AD-9D71-DE74-E5AF1043C9AC}"/>
              </a:ext>
            </a:extLst>
          </p:cNvPr>
          <p:cNvSpPr txBox="1">
            <a:spLocks noChangeArrowheads="1"/>
          </p:cNvSpPr>
          <p:nvPr userDrawn="1"/>
        </p:nvSpPr>
        <p:spPr bwMode="auto">
          <a:xfrm>
            <a:off x="1" y="6589714"/>
            <a:ext cx="235673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sz="1200" dirty="0">
                <a:solidFill>
                  <a:schemeClr val="tx1"/>
                </a:solidFill>
              </a:rPr>
              <a:t>Doc:802 ec-25-0122-01-LMSC</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7C8E6-5810-6158-8114-58D35C84ED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3C83B2-95EF-A764-25C9-6B7AE99C47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291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EF14A3-655F-6923-1262-740AC90F5971}"/>
              </a:ext>
            </a:extLst>
          </p:cNvPr>
          <p:cNvSpPr>
            <a:spLocks noGrp="1"/>
          </p:cNvSpPr>
          <p:nvPr>
            <p:ph type="title" orient="vert"/>
          </p:nvPr>
        </p:nvSpPr>
        <p:spPr>
          <a:xfrm>
            <a:off x="8771467" y="404814"/>
            <a:ext cx="2810933"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DC99CB2-804A-1CDB-A81B-70EB85446496}"/>
              </a:ext>
            </a:extLst>
          </p:cNvPr>
          <p:cNvSpPr>
            <a:spLocks noGrp="1"/>
          </p:cNvSpPr>
          <p:nvPr>
            <p:ph type="body" orient="vert" idx="1"/>
          </p:nvPr>
        </p:nvSpPr>
        <p:spPr>
          <a:xfrm>
            <a:off x="334434" y="404814"/>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99095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5B36B-65F2-C6FB-E02B-6319F2BF1A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41D0CC-1C53-9590-73E2-AF40696C8A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29625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C2DBD-65C6-3141-370A-5B8421F56D0F}"/>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C07591-377C-7A81-77AA-7C291A54461F}"/>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1975073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7606C-DA87-EA9F-A8F9-8AA55E183D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3F2F2B-7707-F313-7CD1-E78F705BED15}"/>
              </a:ext>
            </a:extLst>
          </p:cNvPr>
          <p:cNvSpPr>
            <a:spLocks noGrp="1"/>
          </p:cNvSpPr>
          <p:nvPr>
            <p:ph sz="half" idx="1"/>
          </p:nvPr>
        </p:nvSpPr>
        <p:spPr>
          <a:xfrm>
            <a:off x="334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0F0C0E2-7D7C-F586-B5BC-0BDD409FE9AC}"/>
              </a:ext>
            </a:extLst>
          </p:cNvPr>
          <p:cNvSpPr>
            <a:spLocks noGrp="1"/>
          </p:cNvSpPr>
          <p:nvPr>
            <p:ph sz="half" idx="2"/>
          </p:nvPr>
        </p:nvSpPr>
        <p:spPr>
          <a:xfrm>
            <a:off x="5922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64293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9C4B-011A-FA1D-E9D3-20A2FADB867D}"/>
              </a:ext>
            </a:extLst>
          </p:cNvPr>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21CF64-5E06-7BF2-313B-68DF4BC69B21}"/>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7D26C3-D953-BDE8-7559-26A396262ECF}"/>
              </a:ext>
            </a:extLst>
          </p:cNvPr>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5B7CE98-C76F-8557-8082-0F6E3EEF9FC7}"/>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6A577A-F984-1B11-A19D-867C94E4E54F}"/>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21272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458DF-F387-C37D-7586-54A923685AF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51391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0697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27347-56F2-D778-39A1-A6E7D320A206}"/>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26DF6FA-900F-7B26-250D-5AEA6F6AFE59}"/>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69BC2A1-F0FF-D770-BA7B-983FD38AD4F4}"/>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69083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CFC62-3C46-116F-6F16-8BE24A8FDE19}"/>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9D051CE-A89C-B469-0267-5ED79C41BAC9}"/>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112EE61-9818-DFCB-1612-F149BEA8D98A}"/>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914841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A7292F7F-BF57-4E95-AE3B-3C9E4F55995C}"/>
              </a:ext>
            </a:extLst>
          </p:cNvPr>
          <p:cNvSpPr>
            <a:spLocks noChangeArrowheads="1"/>
          </p:cNvSpPr>
          <p:nvPr/>
        </p:nvSpPr>
        <p:spPr bwMode="auto">
          <a:xfrm>
            <a:off x="0" y="6586538"/>
            <a:ext cx="12185651" cy="277812"/>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7" name="Text Box 9">
            <a:extLst>
              <a:ext uri="{FF2B5EF4-FFF2-40B4-BE49-F238E27FC236}">
                <a16:creationId xmlns:a16="http://schemas.microsoft.com/office/drawing/2014/main" id="{898217D0-841C-D064-E34A-02F02D341E34}"/>
              </a:ext>
            </a:extLst>
          </p:cNvPr>
          <p:cNvSpPr txBox="1">
            <a:spLocks noChangeArrowheads="1"/>
          </p:cNvSpPr>
          <p:nvPr/>
        </p:nvSpPr>
        <p:spPr bwMode="auto">
          <a:xfrm>
            <a:off x="2121094" y="6591300"/>
            <a:ext cx="918613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tx1"/>
                </a:solidFill>
              </a:rPr>
              <a:t>Executive Secretary Report for 2025 June 802 LMSC Interim Telecon</a:t>
            </a:r>
          </a:p>
        </p:txBody>
      </p:sp>
      <p:sp>
        <p:nvSpPr>
          <p:cNvPr id="329731" name="Rectangle 3">
            <a:extLst>
              <a:ext uri="{FF2B5EF4-FFF2-40B4-BE49-F238E27FC236}">
                <a16:creationId xmlns:a16="http://schemas.microsoft.com/office/drawing/2014/main" id="{C2C87C22-8B31-AD40-875B-3628AD064402}"/>
              </a:ext>
            </a:extLst>
          </p:cNvPr>
          <p:cNvSpPr>
            <a:spLocks noChangeArrowheads="1"/>
          </p:cNvSpPr>
          <p:nvPr/>
        </p:nvSpPr>
        <p:spPr bwMode="auto">
          <a:xfrm>
            <a:off x="4234" y="3175"/>
            <a:ext cx="12181417"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2" name="Rectangle 4">
            <a:extLst>
              <a:ext uri="{FF2B5EF4-FFF2-40B4-BE49-F238E27FC236}">
                <a16:creationId xmlns:a16="http://schemas.microsoft.com/office/drawing/2014/main" id="{3ACBF366-EBA4-ADDC-F95C-E5B668BC37EE}"/>
              </a:ext>
            </a:extLst>
          </p:cNvPr>
          <p:cNvSpPr>
            <a:spLocks noGrp="1" noChangeArrowheads="1"/>
          </p:cNvSpPr>
          <p:nvPr>
            <p:ph type="title"/>
          </p:nvPr>
        </p:nvSpPr>
        <p:spPr bwMode="auto">
          <a:xfrm>
            <a:off x="609600" y="404813"/>
            <a:ext cx="109728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D10CF9CF-4206-486D-51F1-D60981DCEFE9}"/>
              </a:ext>
            </a:extLst>
          </p:cNvPr>
          <p:cNvSpPr>
            <a:spLocks noGrp="1" noChangeArrowheads="1"/>
          </p:cNvSpPr>
          <p:nvPr>
            <p:ph type="body" idx="1"/>
          </p:nvPr>
        </p:nvSpPr>
        <p:spPr bwMode="auto">
          <a:xfrm>
            <a:off x="334433" y="1341438"/>
            <a:ext cx="109728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a:extLst>
              <a:ext uri="{FF2B5EF4-FFF2-40B4-BE49-F238E27FC236}">
                <a16:creationId xmlns:a16="http://schemas.microsoft.com/office/drawing/2014/main" id="{7784D76B-56E5-8531-1B48-443D1EFFBA13}"/>
              </a:ext>
            </a:extLst>
          </p:cNvPr>
          <p:cNvSpPr>
            <a:spLocks noChangeShapeType="1"/>
          </p:cNvSpPr>
          <p:nvPr/>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35" name="Text Box 7">
            <a:extLst>
              <a:ext uri="{FF2B5EF4-FFF2-40B4-BE49-F238E27FC236}">
                <a16:creationId xmlns:a16="http://schemas.microsoft.com/office/drawing/2014/main" id="{05B84EB9-56D1-993A-9CC3-10A03F0D45EC}"/>
              </a:ext>
            </a:extLst>
          </p:cNvPr>
          <p:cNvSpPr txBox="1">
            <a:spLocks noChangeArrowheads="1"/>
          </p:cNvSpPr>
          <p:nvPr/>
        </p:nvSpPr>
        <p:spPr bwMode="auto">
          <a:xfrm>
            <a:off x="10871201" y="6589714"/>
            <a:ext cx="127423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eaLnBrk="1" hangingPunct="1">
              <a:spcBef>
                <a:spcPct val="50000"/>
              </a:spcBef>
            </a:pPr>
            <a:r>
              <a:rPr lang="en-US" altLang="en-US" sz="1200" dirty="0">
                <a:solidFill>
                  <a:schemeClr val="tx1"/>
                </a:solidFill>
              </a:rPr>
              <a:t>Page </a:t>
            </a:r>
            <a:fld id="{0CF3F8C6-39BE-4E23-8645-149F701E51B6}" type="slidenum">
              <a:rPr lang="en-US" altLang="en-US" sz="1200">
                <a:solidFill>
                  <a:schemeClr val="tx1"/>
                </a:solidFill>
              </a:rPr>
              <a:pPr algn="r" eaLnBrk="1" hangingPunct="1">
                <a:spcBef>
                  <a:spcPct val="50000"/>
                </a:spcBef>
              </a:pPr>
              <a:t>‹#›</a:t>
            </a:fld>
            <a:endParaRPr lang="en-US" altLang="en-US" sz="1200" dirty="0">
              <a:solidFill>
                <a:schemeClr val="tx1"/>
              </a:solidFill>
            </a:endParaRPr>
          </a:p>
        </p:txBody>
      </p:sp>
      <p:sp>
        <p:nvSpPr>
          <p:cNvPr id="329736" name="Text Box 8">
            <a:extLst>
              <a:ext uri="{FF2B5EF4-FFF2-40B4-BE49-F238E27FC236}">
                <a16:creationId xmlns:a16="http://schemas.microsoft.com/office/drawing/2014/main" id="{066FFC52-A651-6ADA-A5C8-8525ACB7402A}"/>
              </a:ext>
            </a:extLst>
          </p:cNvPr>
          <p:cNvSpPr txBox="1">
            <a:spLocks noChangeArrowheads="1"/>
          </p:cNvSpPr>
          <p:nvPr/>
        </p:nvSpPr>
        <p:spPr bwMode="auto">
          <a:xfrm>
            <a:off x="46566" y="6587351"/>
            <a:ext cx="235673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dirty="0">
                <a:solidFill>
                  <a:schemeClr val="tx1"/>
                </a:solidFill>
              </a:rPr>
              <a:t>Doc:802 ec-25-0122-01-LMSC</a:t>
            </a:r>
          </a:p>
        </p:txBody>
      </p:sp>
      <p:grpSp>
        <p:nvGrpSpPr>
          <p:cNvPr id="329748" name="Group 20">
            <a:extLst>
              <a:ext uri="{FF2B5EF4-FFF2-40B4-BE49-F238E27FC236}">
                <a16:creationId xmlns:a16="http://schemas.microsoft.com/office/drawing/2014/main" id="{A2501175-51D3-4FDF-1CE6-3B12E39AC28D}"/>
              </a:ext>
            </a:extLst>
          </p:cNvPr>
          <p:cNvGrpSpPr>
            <a:grpSpLocks/>
          </p:cNvGrpSpPr>
          <p:nvPr/>
        </p:nvGrpSpPr>
        <p:grpSpPr bwMode="auto">
          <a:xfrm>
            <a:off x="11089218" y="5876926"/>
            <a:ext cx="1058333" cy="709613"/>
            <a:chOff x="3288" y="3482"/>
            <a:chExt cx="500" cy="447"/>
          </a:xfrm>
        </p:grpSpPr>
        <p:sp>
          <p:nvSpPr>
            <p:cNvPr id="329746" name="Rectangle 18">
              <a:extLst>
                <a:ext uri="{FF2B5EF4-FFF2-40B4-BE49-F238E27FC236}">
                  <a16:creationId xmlns:a16="http://schemas.microsoft.com/office/drawing/2014/main" id="{ACB0F83A-BA6A-4E52-34F9-44D1B5729761}"/>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43" name="Text Box 15">
              <a:extLst>
                <a:ext uri="{FF2B5EF4-FFF2-40B4-BE49-F238E27FC236}">
                  <a16:creationId xmlns:a16="http://schemas.microsoft.com/office/drawing/2014/main" id="{3D606333-88DF-906A-99BB-900868C69DC5}"/>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a:extLst>
                <a:ext uri="{FF2B5EF4-FFF2-40B4-BE49-F238E27FC236}">
                  <a16:creationId xmlns:a16="http://schemas.microsoft.com/office/drawing/2014/main" id="{6D853213-879F-5816-829E-4A4BA9A8BF48}"/>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47" name="Text Box 19">
              <a:extLst>
                <a:ext uri="{FF2B5EF4-FFF2-40B4-BE49-F238E27FC236}">
                  <a16:creationId xmlns:a16="http://schemas.microsoft.com/office/drawing/2014/main" id="{0CBA2A2D-665B-A264-6BEA-9D5D9FACCF3D}"/>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cvent.me/Qvb1wo"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ec/dcn/25/ec-25-0103-00-LMSC-proposed-method-to-manage-student-registration-for-ieee-802-plenary-sessions.docx"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ec/dcn/25/ec-25-0095-00-LMSC-ieee-802-rfp-target-0327.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a:extLst>
              <a:ext uri="{FF2B5EF4-FFF2-40B4-BE49-F238E27FC236}">
                <a16:creationId xmlns:a16="http://schemas.microsoft.com/office/drawing/2014/main" id="{13920269-E2C7-FAD1-29AE-5FAF7F00091F}"/>
              </a:ext>
            </a:extLst>
          </p:cNvPr>
          <p:cNvSpPr>
            <a:spLocks noGrp="1" noChangeArrowheads="1"/>
          </p:cNvSpPr>
          <p:nvPr>
            <p:ph type="ctrTitle"/>
          </p:nvPr>
        </p:nvSpPr>
        <p:spPr>
          <a:xfrm>
            <a:off x="2133600" y="1676400"/>
            <a:ext cx="7848600" cy="1752600"/>
          </a:xfrm>
        </p:spPr>
        <p:txBody>
          <a:bodyPr/>
          <a:lstStyle/>
          <a:p>
            <a:r>
              <a:rPr lang="en-US" altLang="en-US" sz="4000" dirty="0"/>
              <a:t>Executive Secretary Report for 2025 June LMSC Interim Telecon</a:t>
            </a:r>
            <a:endParaRPr lang="en-US" altLang="en-US" sz="4400" dirty="0"/>
          </a:p>
        </p:txBody>
      </p:sp>
      <p:sp>
        <p:nvSpPr>
          <p:cNvPr id="111621" name="Rectangle 5">
            <a:extLst>
              <a:ext uri="{FF2B5EF4-FFF2-40B4-BE49-F238E27FC236}">
                <a16:creationId xmlns:a16="http://schemas.microsoft.com/office/drawing/2014/main" id="{03425CC1-0E12-2DA7-39AD-EE1B92A02C98}"/>
              </a:ext>
            </a:extLst>
          </p:cNvPr>
          <p:cNvSpPr>
            <a:spLocks noGrp="1" noChangeArrowheads="1"/>
          </p:cNvSpPr>
          <p:nvPr>
            <p:ph type="subTitle" idx="1"/>
          </p:nvPr>
        </p:nvSpPr>
        <p:spPr>
          <a:xfrm>
            <a:off x="2895600" y="3908425"/>
            <a:ext cx="6400800" cy="1752600"/>
          </a:xfrm>
        </p:spPr>
        <p:txBody>
          <a:bodyPr/>
          <a:lstStyle/>
          <a:p>
            <a:pPr>
              <a:lnSpc>
                <a:spcPct val="80000"/>
              </a:lnSpc>
            </a:pPr>
            <a:r>
              <a:rPr lang="en-US" altLang="en-US" sz="3300" dirty="0"/>
              <a:t>Jon Rosdahl</a:t>
            </a:r>
            <a:br>
              <a:rPr lang="en-US" altLang="en-US" sz="3300" dirty="0"/>
            </a:br>
            <a:r>
              <a:rPr lang="en-US" altLang="en-US" sz="3300" dirty="0"/>
              <a:t>IEEE Executive Secretary</a:t>
            </a:r>
            <a:br>
              <a:rPr lang="en-US" altLang="en-US" sz="3300" dirty="0"/>
            </a:br>
            <a:r>
              <a:rPr lang="en-US" altLang="en-US" sz="3300" dirty="0" err="1"/>
              <a:t>jrosdahl@</a:t>
            </a:r>
            <a:r>
              <a:rPr lang="en-US" altLang="en-US" sz="3300" err="1"/>
              <a:t>ieee</a:t>
            </a:r>
            <a:r>
              <a:rPr lang="en-US" altLang="en-US" sz="3300"/>
              <a:t>.org</a:t>
            </a:r>
            <a:endParaRPr lang="en-US" altLang="en-US" sz="33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DF6D8-E0A6-8E39-D269-B74A728ADCA8}"/>
              </a:ext>
            </a:extLst>
          </p:cNvPr>
          <p:cNvSpPr>
            <a:spLocks noGrp="1"/>
          </p:cNvSpPr>
          <p:nvPr>
            <p:ph type="title"/>
          </p:nvPr>
        </p:nvSpPr>
        <p:spPr/>
        <p:txBody>
          <a:bodyPr/>
          <a:lstStyle/>
          <a:p>
            <a:r>
              <a:rPr lang="en-US" dirty="0"/>
              <a:t>IEEE 802 LMSC and IETF Leadership Meeting</a:t>
            </a:r>
          </a:p>
        </p:txBody>
      </p:sp>
      <p:sp>
        <p:nvSpPr>
          <p:cNvPr id="3" name="Content Placeholder 2">
            <a:extLst>
              <a:ext uri="{FF2B5EF4-FFF2-40B4-BE49-F238E27FC236}">
                <a16:creationId xmlns:a16="http://schemas.microsoft.com/office/drawing/2014/main" id="{7E8B9242-1E77-19B9-73AD-26479985F163}"/>
              </a:ext>
            </a:extLst>
          </p:cNvPr>
          <p:cNvSpPr>
            <a:spLocks noGrp="1"/>
          </p:cNvSpPr>
          <p:nvPr>
            <p:ph idx="1"/>
          </p:nvPr>
        </p:nvSpPr>
        <p:spPr>
          <a:xfrm>
            <a:off x="334433" y="1341437"/>
            <a:ext cx="10972800" cy="5111749"/>
          </a:xfrm>
        </p:spPr>
        <p:txBody>
          <a:bodyPr/>
          <a:lstStyle/>
          <a:p>
            <a:pPr>
              <a:buNone/>
            </a:pPr>
            <a:r>
              <a:rPr lang="en-US" sz="2000" b="0" i="0" dirty="0">
                <a:solidFill>
                  <a:srgbClr val="000000"/>
                </a:solidFill>
                <a:effectLst/>
                <a:latin typeface="Open Sans" panose="020B0606030504020204" pitchFamily="34" charset="0"/>
              </a:rPr>
              <a:t>On </a:t>
            </a:r>
            <a:r>
              <a:rPr lang="en-US" sz="2000" b="1" i="0" dirty="0">
                <a:solidFill>
                  <a:srgbClr val="000000"/>
                </a:solidFill>
                <a:effectLst/>
                <a:latin typeface="Open Sans" panose="020B0606030504020204" pitchFamily="34" charset="0"/>
              </a:rPr>
              <a:t>Saturday, July 26, 2025</a:t>
            </a:r>
            <a:r>
              <a:rPr lang="en-US" sz="2000" b="0" i="0" dirty="0">
                <a:solidFill>
                  <a:srgbClr val="000000"/>
                </a:solidFill>
                <a:effectLst/>
                <a:latin typeface="Open Sans" panose="020B0606030504020204" pitchFamily="34" charset="0"/>
              </a:rPr>
              <a:t>, a joint leadership session will be held at the </a:t>
            </a:r>
            <a:r>
              <a:rPr lang="en-US" sz="2000" b="1" i="0" dirty="0">
                <a:solidFill>
                  <a:srgbClr val="000000"/>
                </a:solidFill>
                <a:effectLst/>
                <a:latin typeface="Open Sans" panose="020B0606030504020204" pitchFamily="34" charset="0"/>
              </a:rPr>
              <a:t>Meliá Castilla </a:t>
            </a:r>
            <a:r>
              <a:rPr lang="en-US" sz="2000" b="0" i="0" dirty="0">
                <a:solidFill>
                  <a:srgbClr val="000000"/>
                </a:solidFill>
                <a:effectLst/>
                <a:latin typeface="Open Sans" panose="020B0606030504020204" pitchFamily="34" charset="0"/>
              </a:rPr>
              <a:t>in </a:t>
            </a:r>
            <a:r>
              <a:rPr lang="en-US" sz="2000" b="1" i="0" dirty="0">
                <a:solidFill>
                  <a:srgbClr val="000000"/>
                </a:solidFill>
                <a:effectLst/>
                <a:latin typeface="Open Sans" panose="020B0606030504020204" pitchFamily="34" charset="0"/>
              </a:rPr>
              <a:t>Madrid, Spain</a:t>
            </a:r>
            <a:r>
              <a:rPr lang="en-US" sz="2000" b="0" i="0" dirty="0">
                <a:solidFill>
                  <a:srgbClr val="000000"/>
                </a:solidFill>
                <a:effectLst/>
                <a:latin typeface="Open Sans" panose="020B0606030504020204" pitchFamily="34" charset="0"/>
              </a:rPr>
              <a:t>, bringing together participants from the </a:t>
            </a:r>
            <a:r>
              <a:rPr lang="en-US" sz="2000" b="1" i="0" dirty="0">
                <a:solidFill>
                  <a:srgbClr val="000000"/>
                </a:solidFill>
                <a:effectLst/>
                <a:latin typeface="Open Sans" panose="020B0606030504020204" pitchFamily="34" charset="0"/>
              </a:rPr>
              <a:t>IEEE 802 LAN/MAN Standards Committee (LMSC) </a:t>
            </a:r>
            <a:r>
              <a:rPr lang="en-US" sz="2000" b="0" i="0" dirty="0">
                <a:solidFill>
                  <a:srgbClr val="000000"/>
                </a:solidFill>
                <a:effectLst/>
                <a:latin typeface="Open Sans" panose="020B0606030504020204" pitchFamily="34" charset="0"/>
              </a:rPr>
              <a:t>and the </a:t>
            </a:r>
            <a:r>
              <a:rPr lang="en-US" sz="2000" b="1" i="0" dirty="0">
                <a:solidFill>
                  <a:srgbClr val="000000"/>
                </a:solidFill>
                <a:effectLst/>
                <a:latin typeface="Open Sans" panose="020B0606030504020204" pitchFamily="34" charset="0"/>
              </a:rPr>
              <a:t>Internet Engineering Task Force (IETF)</a:t>
            </a:r>
            <a:r>
              <a:rPr lang="en-US" sz="2000" b="0" i="0" dirty="0">
                <a:solidFill>
                  <a:srgbClr val="000000"/>
                </a:solidFill>
                <a:effectLst/>
                <a:latin typeface="Open Sans" panose="020B0606030504020204" pitchFamily="34" charset="0"/>
              </a:rPr>
              <a:t>. </a:t>
            </a:r>
          </a:p>
          <a:p>
            <a:r>
              <a:rPr lang="en-US" sz="2000" b="0" i="0" dirty="0">
                <a:solidFill>
                  <a:srgbClr val="000000"/>
                </a:solidFill>
                <a:effectLst/>
                <a:latin typeface="Open Sans" panose="020B0606030504020204" pitchFamily="34" charset="0"/>
              </a:rPr>
              <a:t>This session is designed to enhance communication, collaboration, and mutual understanding between the two organizations. Through focused discussions, shared insights, and alignment on areas of common interest, the workshop aims to strengthen coordination and support ongoing and future standards development efforts.</a:t>
            </a:r>
          </a:p>
          <a:p>
            <a:pPr>
              <a:buNone/>
            </a:pPr>
            <a:endParaRPr lang="en-US" sz="2000" dirty="0"/>
          </a:p>
          <a:p>
            <a:pPr>
              <a:buNone/>
            </a:pPr>
            <a:r>
              <a:rPr lang="en-US" sz="2000" dirty="0"/>
              <a:t>REGISTRATION LINK: </a:t>
            </a:r>
            <a:r>
              <a:rPr lang="en-US" sz="2000" dirty="0">
                <a:hlinkClick r:id="rId2"/>
              </a:rPr>
              <a:t>https://cvent.me/Qvb1wo</a:t>
            </a:r>
            <a:br>
              <a:rPr lang="en-US" sz="2000" dirty="0"/>
            </a:br>
            <a:r>
              <a:rPr lang="en-US" sz="2000" dirty="0"/>
              <a:t>Once registered, you will receive a confirmation number and additional event information.</a:t>
            </a:r>
          </a:p>
          <a:p>
            <a:pPr>
              <a:buNone/>
            </a:pPr>
            <a:endParaRPr lang="en-US" sz="2000" dirty="0"/>
          </a:p>
          <a:p>
            <a:r>
              <a:rPr lang="en-US" sz="2000" dirty="0"/>
              <a:t>Check-in – 8:30-9:00am</a:t>
            </a:r>
          </a:p>
          <a:p>
            <a:r>
              <a:rPr lang="en-US" sz="2000" dirty="0"/>
              <a:t>Leadership session – 9am – 1:00pm</a:t>
            </a:r>
          </a:p>
          <a:p>
            <a:r>
              <a:rPr lang="en-US" sz="2000" dirty="0"/>
              <a:t>Optional Lunch – 1:00pm – 2:00pm </a:t>
            </a:r>
          </a:p>
          <a:p>
            <a:r>
              <a:rPr lang="en-US" sz="2000" dirty="0"/>
              <a:t>There are 40 seats, 20 for IEEE and 20 for IETF.</a:t>
            </a:r>
          </a:p>
          <a:p>
            <a:endParaRPr lang="en-US" sz="2000" dirty="0"/>
          </a:p>
        </p:txBody>
      </p:sp>
    </p:spTree>
    <p:extLst>
      <p:ext uri="{BB962C8B-B14F-4D97-AF65-F5344CB8AC3E}">
        <p14:creationId xmlns:p14="http://schemas.microsoft.com/office/powerpoint/2010/main" val="651721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6803B-9D8D-F18F-3326-7183507C1E4F}"/>
              </a:ext>
            </a:extLst>
          </p:cNvPr>
          <p:cNvSpPr>
            <a:spLocks noGrp="1"/>
          </p:cNvSpPr>
          <p:nvPr>
            <p:ph type="title"/>
          </p:nvPr>
        </p:nvSpPr>
        <p:spPr/>
        <p:txBody>
          <a:bodyPr/>
          <a:lstStyle/>
          <a:p>
            <a:r>
              <a:rPr lang="en-US" dirty="0"/>
              <a:t>2025 May 5 Registration Status Report</a:t>
            </a:r>
          </a:p>
        </p:txBody>
      </p:sp>
      <p:pic>
        <p:nvPicPr>
          <p:cNvPr id="7" name="Content Placeholder 6">
            <a:extLst>
              <a:ext uri="{FF2B5EF4-FFF2-40B4-BE49-F238E27FC236}">
                <a16:creationId xmlns:a16="http://schemas.microsoft.com/office/drawing/2014/main" id="{10DD1B19-672A-37A3-8D03-ED690CBC94D7}"/>
              </a:ext>
            </a:extLst>
          </p:cNvPr>
          <p:cNvPicPr>
            <a:picLocks noGrp="1" noChangeAspect="1"/>
          </p:cNvPicPr>
          <p:nvPr>
            <p:ph idx="1"/>
          </p:nvPr>
        </p:nvPicPr>
        <p:blipFill>
          <a:blip r:embed="rId2"/>
          <a:stretch>
            <a:fillRect/>
          </a:stretch>
        </p:blipFill>
        <p:spPr>
          <a:xfrm>
            <a:off x="521670" y="1600200"/>
            <a:ext cx="11082131" cy="4191000"/>
          </a:xfrm>
        </p:spPr>
      </p:pic>
    </p:spTree>
    <p:extLst>
      <p:ext uri="{BB962C8B-B14F-4D97-AF65-F5344CB8AC3E}">
        <p14:creationId xmlns:p14="http://schemas.microsoft.com/office/powerpoint/2010/main" val="1607387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1CEA8-D19E-F2BD-BD3C-CFBF527861D8}"/>
              </a:ext>
            </a:extLst>
          </p:cNvPr>
          <p:cNvSpPr>
            <a:spLocks noGrp="1"/>
          </p:cNvSpPr>
          <p:nvPr>
            <p:ph type="title"/>
          </p:nvPr>
        </p:nvSpPr>
        <p:spPr/>
        <p:txBody>
          <a:bodyPr/>
          <a:lstStyle/>
          <a:p>
            <a:r>
              <a:rPr lang="en-US" dirty="0"/>
              <a:t>2025 June 3 Registration Status Report</a:t>
            </a:r>
          </a:p>
        </p:txBody>
      </p:sp>
      <p:pic>
        <p:nvPicPr>
          <p:cNvPr id="5" name="Picture 4">
            <a:extLst>
              <a:ext uri="{FF2B5EF4-FFF2-40B4-BE49-F238E27FC236}">
                <a16:creationId xmlns:a16="http://schemas.microsoft.com/office/drawing/2014/main" id="{D58658A0-602C-C83F-A05B-CFB83D86CD78}"/>
              </a:ext>
            </a:extLst>
          </p:cNvPr>
          <p:cNvPicPr>
            <a:picLocks noChangeAspect="1"/>
          </p:cNvPicPr>
          <p:nvPr/>
        </p:nvPicPr>
        <p:blipFill>
          <a:blip r:embed="rId2"/>
          <a:stretch>
            <a:fillRect/>
          </a:stretch>
        </p:blipFill>
        <p:spPr>
          <a:xfrm>
            <a:off x="587989" y="1524000"/>
            <a:ext cx="11205950" cy="4495800"/>
          </a:xfrm>
          <a:prstGeom prst="rect">
            <a:avLst/>
          </a:prstGeom>
        </p:spPr>
      </p:pic>
    </p:spTree>
    <p:extLst>
      <p:ext uri="{BB962C8B-B14F-4D97-AF65-F5344CB8AC3E}">
        <p14:creationId xmlns:p14="http://schemas.microsoft.com/office/powerpoint/2010/main" val="4069992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69391-9879-1D15-8836-5EC8A490C3D1}"/>
              </a:ext>
            </a:extLst>
          </p:cNvPr>
          <p:cNvSpPr>
            <a:spLocks noGrp="1"/>
          </p:cNvSpPr>
          <p:nvPr>
            <p:ph type="title"/>
          </p:nvPr>
        </p:nvSpPr>
        <p:spPr/>
        <p:txBody>
          <a:bodyPr/>
          <a:lstStyle/>
          <a:p>
            <a:r>
              <a:rPr lang="en-US"/>
              <a:t>2025 May 5 Hotel Discount report</a:t>
            </a:r>
            <a:endParaRPr lang="en-US" dirty="0"/>
          </a:p>
        </p:txBody>
      </p:sp>
      <p:pic>
        <p:nvPicPr>
          <p:cNvPr id="5" name="Content Placeholder 4">
            <a:extLst>
              <a:ext uri="{FF2B5EF4-FFF2-40B4-BE49-F238E27FC236}">
                <a16:creationId xmlns:a16="http://schemas.microsoft.com/office/drawing/2014/main" id="{D7452856-BDBA-5367-7633-F8DE021F27BF}"/>
              </a:ext>
            </a:extLst>
          </p:cNvPr>
          <p:cNvPicPr>
            <a:picLocks noGrp="1" noChangeAspect="1"/>
          </p:cNvPicPr>
          <p:nvPr>
            <p:ph idx="1"/>
          </p:nvPr>
        </p:nvPicPr>
        <p:blipFill>
          <a:blip r:embed="rId2"/>
          <a:stretch>
            <a:fillRect/>
          </a:stretch>
        </p:blipFill>
        <p:spPr>
          <a:xfrm>
            <a:off x="609600" y="1554162"/>
            <a:ext cx="11018827" cy="2895600"/>
          </a:xfrm>
        </p:spPr>
      </p:pic>
      <p:sp>
        <p:nvSpPr>
          <p:cNvPr id="8" name="TextBox 7">
            <a:extLst>
              <a:ext uri="{FF2B5EF4-FFF2-40B4-BE49-F238E27FC236}">
                <a16:creationId xmlns:a16="http://schemas.microsoft.com/office/drawing/2014/main" id="{C6F08C5E-1FBC-E5DE-EC97-1A3A932B2757}"/>
              </a:ext>
            </a:extLst>
          </p:cNvPr>
          <p:cNvSpPr txBox="1"/>
          <p:nvPr/>
        </p:nvSpPr>
        <p:spPr>
          <a:xfrm>
            <a:off x="609600" y="4800600"/>
            <a:ext cx="10972800" cy="830997"/>
          </a:xfrm>
          <a:prstGeom prst="rect">
            <a:avLst/>
          </a:prstGeom>
          <a:noFill/>
        </p:spPr>
        <p:txBody>
          <a:bodyPr wrap="square" rtlCol="0">
            <a:spAutoFit/>
          </a:bodyPr>
          <a:lstStyle/>
          <a:p>
            <a:r>
              <a:rPr lang="en-US" dirty="0"/>
              <a:t>Hotel Room Block: 2585 (pending) 2415 Contracted: </a:t>
            </a:r>
          </a:p>
          <a:p>
            <a:r>
              <a:rPr lang="en-US" dirty="0"/>
              <a:t>2025 May 5 Pickup – 1059 (41%)     Require 75%.</a:t>
            </a:r>
          </a:p>
        </p:txBody>
      </p:sp>
    </p:spTree>
    <p:extLst>
      <p:ext uri="{BB962C8B-B14F-4D97-AF65-F5344CB8AC3E}">
        <p14:creationId xmlns:p14="http://schemas.microsoft.com/office/powerpoint/2010/main" val="3465028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B9458-D90F-66E0-A095-A25CC40690A6}"/>
              </a:ext>
            </a:extLst>
          </p:cNvPr>
          <p:cNvSpPr>
            <a:spLocks noGrp="1"/>
          </p:cNvSpPr>
          <p:nvPr>
            <p:ph type="title"/>
          </p:nvPr>
        </p:nvSpPr>
        <p:spPr/>
        <p:txBody>
          <a:bodyPr/>
          <a:lstStyle/>
          <a:p>
            <a:r>
              <a:rPr lang="en-US" dirty="0"/>
              <a:t>2025 June 3 Registration Revenue Report</a:t>
            </a:r>
          </a:p>
        </p:txBody>
      </p:sp>
      <p:graphicFrame>
        <p:nvGraphicFramePr>
          <p:cNvPr id="8" name="Table 7">
            <a:extLst>
              <a:ext uri="{FF2B5EF4-FFF2-40B4-BE49-F238E27FC236}">
                <a16:creationId xmlns:a16="http://schemas.microsoft.com/office/drawing/2014/main" id="{340CDB7B-CDD9-0B0E-387D-0C9FEEC9BA53}"/>
              </a:ext>
            </a:extLst>
          </p:cNvPr>
          <p:cNvGraphicFramePr>
            <a:graphicFrameLocks noGrp="1"/>
          </p:cNvGraphicFramePr>
          <p:nvPr>
            <p:extLst>
              <p:ext uri="{D42A27DB-BD31-4B8C-83A1-F6EECF244321}">
                <p14:modId xmlns:p14="http://schemas.microsoft.com/office/powerpoint/2010/main" val="251977859"/>
              </p:ext>
            </p:extLst>
          </p:nvPr>
        </p:nvGraphicFramePr>
        <p:xfrm>
          <a:off x="762000" y="1341437"/>
          <a:ext cx="10287000" cy="5111740"/>
        </p:xfrm>
        <a:graphic>
          <a:graphicData uri="http://schemas.openxmlformats.org/drawingml/2006/table">
            <a:tbl>
              <a:tblPr/>
              <a:tblGrid>
                <a:gridCol w="2541459">
                  <a:extLst>
                    <a:ext uri="{9D8B030D-6E8A-4147-A177-3AD203B41FA5}">
                      <a16:colId xmlns:a16="http://schemas.microsoft.com/office/drawing/2014/main" val="3631089360"/>
                    </a:ext>
                  </a:extLst>
                </a:gridCol>
                <a:gridCol w="2718771">
                  <a:extLst>
                    <a:ext uri="{9D8B030D-6E8A-4147-A177-3AD203B41FA5}">
                      <a16:colId xmlns:a16="http://schemas.microsoft.com/office/drawing/2014/main" val="2372466382"/>
                    </a:ext>
                  </a:extLst>
                </a:gridCol>
                <a:gridCol w="945659">
                  <a:extLst>
                    <a:ext uri="{9D8B030D-6E8A-4147-A177-3AD203B41FA5}">
                      <a16:colId xmlns:a16="http://schemas.microsoft.com/office/drawing/2014/main" val="4121395519"/>
                    </a:ext>
                  </a:extLst>
                </a:gridCol>
                <a:gridCol w="1480548">
                  <a:extLst>
                    <a:ext uri="{9D8B030D-6E8A-4147-A177-3AD203B41FA5}">
                      <a16:colId xmlns:a16="http://schemas.microsoft.com/office/drawing/2014/main" val="2345702492"/>
                    </a:ext>
                  </a:extLst>
                </a:gridCol>
                <a:gridCol w="1276640">
                  <a:extLst>
                    <a:ext uri="{9D8B030D-6E8A-4147-A177-3AD203B41FA5}">
                      <a16:colId xmlns:a16="http://schemas.microsoft.com/office/drawing/2014/main" val="2999326443"/>
                    </a:ext>
                  </a:extLst>
                </a:gridCol>
                <a:gridCol w="1323923">
                  <a:extLst>
                    <a:ext uri="{9D8B030D-6E8A-4147-A177-3AD203B41FA5}">
                      <a16:colId xmlns:a16="http://schemas.microsoft.com/office/drawing/2014/main" val="1487229244"/>
                    </a:ext>
                  </a:extLst>
                </a:gridCol>
              </a:tblGrid>
              <a:tr h="255587">
                <a:tc>
                  <a:txBody>
                    <a:bodyPr/>
                    <a:lstStyle/>
                    <a:p>
                      <a:pPr algn="l" fontAlgn="b"/>
                      <a:endParaRPr lang="en-US" sz="1400" b="0" i="0" u="none" strike="noStrike">
                        <a:solidFill>
                          <a:srgbClr val="000000"/>
                        </a:solidFill>
                        <a:effectLst/>
                        <a:latin typeface="Arial" panose="020B0604020202020204" pitchFamily="34" charset="0"/>
                      </a:endParaRPr>
                    </a:p>
                  </a:txBody>
                  <a:tcPr marL="7300" marR="7300" marT="7300" marB="0" anchor="b">
                    <a:lnL>
                      <a:noFill/>
                    </a:lnL>
                    <a:lnR>
                      <a:noFill/>
                    </a:lnR>
                    <a:lnT>
                      <a:noFill/>
                    </a:lnT>
                    <a:lnB>
                      <a:noFill/>
                    </a:lnB>
                    <a:noFill/>
                  </a:tcPr>
                </a:tc>
                <a:tc>
                  <a:txBody>
                    <a:bodyPr/>
                    <a:lstStyle/>
                    <a:p>
                      <a:pPr algn="l" fontAlgn="b"/>
                      <a:endParaRPr lang="en-US" sz="1400" b="0" i="0" u="none" strike="noStrike">
                        <a:solidFill>
                          <a:srgbClr val="000000"/>
                        </a:solidFill>
                        <a:effectLst/>
                        <a:latin typeface="Arial" panose="020B0604020202020204" pitchFamily="34" charset="0"/>
                      </a:endParaRPr>
                    </a:p>
                  </a:txBody>
                  <a:tcPr marL="7300" marR="7300" marT="7300" marB="0" anchor="b">
                    <a:lnL>
                      <a:noFill/>
                    </a:lnL>
                    <a:lnR>
                      <a:noFill/>
                    </a:lnR>
                    <a:lnT>
                      <a:noFill/>
                    </a:lnT>
                    <a:lnB>
                      <a:noFill/>
                    </a:lnB>
                    <a:noFill/>
                  </a:tcPr>
                </a:tc>
                <a:tc>
                  <a:txBody>
                    <a:bodyPr/>
                    <a:lstStyle/>
                    <a:p>
                      <a:pPr algn="l" fontAlgn="b"/>
                      <a:endParaRPr lang="en-US" sz="1400" b="0" i="0" u="none" strike="noStrike">
                        <a:solidFill>
                          <a:srgbClr val="000000"/>
                        </a:solidFill>
                        <a:effectLst/>
                        <a:latin typeface="Arial" panose="020B0604020202020204" pitchFamily="34" charset="0"/>
                      </a:endParaRPr>
                    </a:p>
                  </a:txBody>
                  <a:tcPr marL="7300" marR="7300" marT="730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400" b="1" i="0" u="none" strike="noStrike">
                          <a:solidFill>
                            <a:srgbClr val="000000"/>
                          </a:solidFill>
                          <a:effectLst/>
                          <a:latin typeface="Arial" panose="020B0604020202020204" pitchFamily="34" charset="0"/>
                        </a:rPr>
                        <a:t>Registrations</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DAF8"/>
                    </a:solidFill>
                  </a:tcPr>
                </a:tc>
                <a:tc>
                  <a:txBody>
                    <a:bodyPr/>
                    <a:lstStyle/>
                    <a:p>
                      <a:pPr algn="ctr" fontAlgn="b"/>
                      <a:r>
                        <a:rPr lang="en-US" sz="1400" b="1" i="0" u="none" strike="noStrike">
                          <a:solidFill>
                            <a:srgbClr val="000000"/>
                          </a:solidFill>
                          <a:effectLst/>
                          <a:latin typeface="Arial" panose="020B0604020202020204" pitchFamily="34" charset="0"/>
                        </a:rPr>
                        <a:t>Total</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1" i="0" u="none" strike="noStrike">
                          <a:solidFill>
                            <a:srgbClr val="000000"/>
                          </a:solidFill>
                          <a:effectLst/>
                          <a:latin typeface="Arial" panose="020B0604020202020204" pitchFamily="34" charset="0"/>
                        </a:rPr>
                        <a:t>Grand Total</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12562133"/>
                  </a:ext>
                </a:extLst>
              </a:tr>
              <a:tr h="255587">
                <a:tc>
                  <a:txBody>
                    <a:bodyPr/>
                    <a:lstStyle/>
                    <a:p>
                      <a:pPr algn="l" fontAlgn="b"/>
                      <a:r>
                        <a:rPr lang="en-US" sz="1400" b="1" i="0" u="none" strike="noStrike">
                          <a:solidFill>
                            <a:srgbClr val="000000"/>
                          </a:solidFill>
                          <a:effectLst/>
                          <a:latin typeface="Arial" panose="020B0604020202020204" pitchFamily="34" charset="0"/>
                        </a:rPr>
                        <a:t>Registration Type</a:t>
                      </a:r>
                    </a:p>
                  </a:txBody>
                  <a:tcPr marL="7300" marR="7300" marT="7300"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ctr"/>
                      <a:r>
                        <a:rPr lang="en-US" sz="1400" b="1" i="0" u="none" strike="noStrike">
                          <a:solidFill>
                            <a:srgbClr val="000000"/>
                          </a:solidFill>
                          <a:effectLst/>
                          <a:latin typeface="Arial" panose="020B0604020202020204" pitchFamily="34" charset="0"/>
                        </a:rPr>
                        <a:t>Reg Fee Type</a:t>
                      </a:r>
                    </a:p>
                  </a:txBody>
                  <a:tcPr marL="7300" marR="7300" marT="730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200" b="1" i="0" u="none" strike="noStrike">
                          <a:solidFill>
                            <a:srgbClr val="000000"/>
                          </a:solidFill>
                          <a:effectLst/>
                          <a:latin typeface="Arial" panose="020B0604020202020204" pitchFamily="34" charset="0"/>
                        </a:rPr>
                        <a:t>Fee</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1" i="0" u="none" strike="noStrike">
                          <a:solidFill>
                            <a:srgbClr val="000000"/>
                          </a:solidFill>
                          <a:effectLst/>
                          <a:latin typeface="Arial" panose="020B0604020202020204" pitchFamily="34" charset="0"/>
                        </a:rPr>
                        <a:t> </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rial" panose="020B0604020202020204" pitchFamily="34" charset="0"/>
                        </a:rPr>
                        <a:t> </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Arial" panose="020B0604020202020204" pitchFamily="34" charset="0"/>
                        </a:rPr>
                        <a:t> </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67867783"/>
                  </a:ext>
                </a:extLst>
              </a:tr>
              <a:tr h="255587">
                <a:tc rowSpan="6">
                  <a:txBody>
                    <a:bodyPr/>
                    <a:lstStyle/>
                    <a:p>
                      <a:pPr algn="ctr" fontAlgn="ctr"/>
                      <a:r>
                        <a:rPr lang="en-US" sz="1400" b="1" i="0" u="none" strike="noStrike">
                          <a:solidFill>
                            <a:srgbClr val="000000"/>
                          </a:solidFill>
                          <a:effectLst/>
                          <a:latin typeface="Arial" panose="020B0604020202020204" pitchFamily="34" charset="0"/>
                        </a:rPr>
                        <a:t>In-Person Attendee</a:t>
                      </a:r>
                    </a:p>
                  </a:txBody>
                  <a:tcPr marL="7300" marR="7300" marT="73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2E9"/>
                    </a:solidFill>
                  </a:tcPr>
                </a:tc>
                <a:tc>
                  <a:txBody>
                    <a:bodyPr/>
                    <a:lstStyle/>
                    <a:p>
                      <a:pPr algn="l" fontAlgn="b"/>
                      <a:r>
                        <a:rPr lang="en-US" sz="1400" b="0" i="0" u="none" strike="noStrike">
                          <a:solidFill>
                            <a:srgbClr val="000000"/>
                          </a:solidFill>
                          <a:effectLst/>
                          <a:latin typeface="Arial" panose="020B0604020202020204" pitchFamily="34" charset="0"/>
                        </a:rPr>
                        <a:t>Early</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Arial" panose="020B0604020202020204" pitchFamily="34" charset="0"/>
                        </a:rPr>
                        <a:t>$600.00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106</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$63,600.00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2">
                  <a:txBody>
                    <a:bodyPr/>
                    <a:lstStyle/>
                    <a:p>
                      <a:pPr algn="ctr" fontAlgn="ctr"/>
                      <a:r>
                        <a:rPr lang="en-US" sz="1400" b="0" i="0" u="none" strike="noStrike">
                          <a:solidFill>
                            <a:srgbClr val="000000"/>
                          </a:solidFill>
                          <a:effectLst/>
                          <a:latin typeface="Arial" panose="020B0604020202020204" pitchFamily="34" charset="0"/>
                        </a:rPr>
                        <a:t>$182,400.00</a:t>
                      </a:r>
                    </a:p>
                  </a:txBody>
                  <a:tcPr marL="7300" marR="7300" marT="73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39345496"/>
                  </a:ext>
                </a:extLst>
              </a:tr>
              <a:tr h="255587">
                <a:tc vMerge="1">
                  <a:txBody>
                    <a:bodyPr/>
                    <a:lstStyle/>
                    <a:p>
                      <a:endParaRPr lang="en-US"/>
                    </a:p>
                  </a:txBody>
                  <a:tcPr/>
                </a:tc>
                <a:tc>
                  <a:txBody>
                    <a:bodyPr/>
                    <a:lstStyle/>
                    <a:p>
                      <a:pPr algn="l" fontAlgn="b"/>
                      <a:r>
                        <a:rPr lang="en-US" sz="1400" b="0" i="0" u="none" strike="noStrike">
                          <a:solidFill>
                            <a:srgbClr val="000000"/>
                          </a:solidFill>
                          <a:effectLst/>
                          <a:latin typeface="Arial" panose="020B0604020202020204" pitchFamily="34" charset="0"/>
                        </a:rPr>
                        <a:t>Early Hotel Discount</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Arial" panose="020B0604020202020204" pitchFamily="34" charset="0"/>
                        </a:rPr>
                        <a:t>$300.00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396</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$118,800.00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2476623203"/>
                  </a:ext>
                </a:extLst>
              </a:tr>
              <a:tr h="255587">
                <a:tc vMerge="1">
                  <a:txBody>
                    <a:bodyPr/>
                    <a:lstStyle/>
                    <a:p>
                      <a:endParaRPr lang="en-US"/>
                    </a:p>
                  </a:txBody>
                  <a:tcPr/>
                </a:tc>
                <a:tc>
                  <a:txBody>
                    <a:bodyPr/>
                    <a:lstStyle/>
                    <a:p>
                      <a:pPr algn="l" fontAlgn="b"/>
                      <a:r>
                        <a:rPr lang="en-US" sz="1400" b="0" i="0" u="none" strike="noStrike">
                          <a:solidFill>
                            <a:srgbClr val="000000"/>
                          </a:solidFill>
                          <a:effectLst/>
                          <a:latin typeface="Arial" panose="020B0604020202020204" pitchFamily="34" charset="0"/>
                        </a:rPr>
                        <a:t>Standard</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Arial" panose="020B0604020202020204" pitchFamily="34" charset="0"/>
                        </a:rPr>
                        <a:t>$800.00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2</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$1,600.00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2">
                  <a:txBody>
                    <a:bodyPr/>
                    <a:lstStyle/>
                    <a:p>
                      <a:pPr algn="ctr" fontAlgn="ctr"/>
                      <a:r>
                        <a:rPr lang="en-US" sz="1400" b="0" i="0" u="none" strike="noStrike">
                          <a:solidFill>
                            <a:srgbClr val="000000"/>
                          </a:solidFill>
                          <a:effectLst/>
                          <a:latin typeface="Arial" panose="020B0604020202020204" pitchFamily="34" charset="0"/>
                        </a:rPr>
                        <a:t>$3,100.00</a:t>
                      </a:r>
                    </a:p>
                  </a:txBody>
                  <a:tcPr marL="7300" marR="7300" marT="73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50952065"/>
                  </a:ext>
                </a:extLst>
              </a:tr>
              <a:tr h="255587">
                <a:tc vMerge="1">
                  <a:txBody>
                    <a:bodyPr/>
                    <a:lstStyle/>
                    <a:p>
                      <a:endParaRPr lang="en-US"/>
                    </a:p>
                  </a:txBody>
                  <a:tcPr/>
                </a:tc>
                <a:tc>
                  <a:txBody>
                    <a:bodyPr/>
                    <a:lstStyle/>
                    <a:p>
                      <a:pPr algn="l" fontAlgn="b"/>
                      <a:r>
                        <a:rPr lang="en-US" sz="1400" b="0" i="0" u="none" strike="noStrike">
                          <a:solidFill>
                            <a:srgbClr val="000000"/>
                          </a:solidFill>
                          <a:effectLst/>
                          <a:latin typeface="Arial" panose="020B0604020202020204" pitchFamily="34" charset="0"/>
                        </a:rPr>
                        <a:t>Standard Hotel Discount</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Arial" panose="020B0604020202020204" pitchFamily="34" charset="0"/>
                        </a:rPr>
                        <a:t>$500.00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3</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$1,500.00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3128237086"/>
                  </a:ext>
                </a:extLst>
              </a:tr>
              <a:tr h="255587">
                <a:tc vMerge="1">
                  <a:txBody>
                    <a:bodyPr/>
                    <a:lstStyle/>
                    <a:p>
                      <a:endParaRPr lang="en-US"/>
                    </a:p>
                  </a:txBody>
                  <a:tcPr/>
                </a:tc>
                <a:tc>
                  <a:txBody>
                    <a:bodyPr/>
                    <a:lstStyle/>
                    <a:p>
                      <a:pPr algn="l" fontAlgn="b"/>
                      <a:r>
                        <a:rPr lang="en-US" sz="1400" b="0" i="0" u="none" strike="noStrike">
                          <a:solidFill>
                            <a:srgbClr val="000000"/>
                          </a:solidFill>
                          <a:effectLst/>
                          <a:latin typeface="Arial" panose="020B0604020202020204" pitchFamily="34" charset="0"/>
                        </a:rPr>
                        <a:t>Late/Onsite </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Arial" panose="020B0604020202020204" pitchFamily="34" charset="0"/>
                        </a:rPr>
                        <a:t>$1,000.00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 </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2">
                  <a:txBody>
                    <a:bodyPr/>
                    <a:lstStyle/>
                    <a:p>
                      <a:pPr algn="ctr" fontAlgn="ctr"/>
                      <a:r>
                        <a:rPr lang="en-US" sz="1400" b="0" i="0" u="none" strike="noStrike">
                          <a:solidFill>
                            <a:srgbClr val="000000"/>
                          </a:solidFill>
                          <a:effectLst/>
                          <a:latin typeface="Arial" panose="020B0604020202020204" pitchFamily="34" charset="0"/>
                        </a:rPr>
                        <a:t>$0.00</a:t>
                      </a:r>
                    </a:p>
                  </a:txBody>
                  <a:tcPr marL="7300" marR="7300" marT="73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15875579"/>
                  </a:ext>
                </a:extLst>
              </a:tr>
              <a:tr h="255587">
                <a:tc vMerge="1">
                  <a:txBody>
                    <a:bodyPr/>
                    <a:lstStyle/>
                    <a:p>
                      <a:endParaRPr lang="en-US"/>
                    </a:p>
                  </a:txBody>
                  <a:tcPr/>
                </a:tc>
                <a:tc>
                  <a:txBody>
                    <a:bodyPr/>
                    <a:lstStyle/>
                    <a:p>
                      <a:pPr algn="l" fontAlgn="b"/>
                      <a:r>
                        <a:rPr lang="en-US" sz="1400" b="0" i="0" u="none" strike="noStrike">
                          <a:solidFill>
                            <a:srgbClr val="000000"/>
                          </a:solidFill>
                          <a:effectLst/>
                          <a:latin typeface="Arial" panose="020B0604020202020204" pitchFamily="34" charset="0"/>
                        </a:rPr>
                        <a:t>Late/Onsite Hotel Discount</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Arial" panose="020B0604020202020204" pitchFamily="34" charset="0"/>
                        </a:rPr>
                        <a:t>$700.00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 </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3959264790"/>
                  </a:ext>
                </a:extLst>
              </a:tr>
              <a:tr h="255587">
                <a:tc>
                  <a:txBody>
                    <a:bodyPr/>
                    <a:lstStyle/>
                    <a:p>
                      <a:pPr algn="r" fontAlgn="b"/>
                      <a:r>
                        <a:rPr lang="en-US" sz="1400" b="1" i="0" u="none" strike="noStrike">
                          <a:solidFill>
                            <a:srgbClr val="000000"/>
                          </a:solidFill>
                          <a:effectLst/>
                          <a:latin typeface="Arial" panose="020B0604020202020204" pitchFamily="34" charset="0"/>
                        </a:rPr>
                        <a:t>TOTAL</a:t>
                      </a:r>
                    </a:p>
                  </a:txBody>
                  <a:tcPr marL="7300" marR="7300" marT="73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2E9"/>
                    </a:solidFill>
                  </a:tcPr>
                </a:tc>
                <a:tc>
                  <a:txBody>
                    <a:bodyPr/>
                    <a:lstStyle/>
                    <a:p>
                      <a:pPr algn="l" fontAlgn="b"/>
                      <a:r>
                        <a:rPr lang="en-US" sz="1400" b="1" i="0" u="none" strike="noStrike">
                          <a:solidFill>
                            <a:srgbClr val="000000"/>
                          </a:solidFill>
                          <a:effectLst/>
                          <a:latin typeface="Arial" panose="020B0604020202020204" pitchFamily="34" charset="0"/>
                        </a:rPr>
                        <a:t> </a:t>
                      </a:r>
                    </a:p>
                  </a:txBody>
                  <a:tcPr marL="7300" marR="7300" marT="73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2E9"/>
                    </a:solidFill>
                  </a:tcPr>
                </a:tc>
                <a:tc>
                  <a:txBody>
                    <a:bodyPr/>
                    <a:lstStyle/>
                    <a:p>
                      <a:pPr algn="l" fontAlgn="b"/>
                      <a:r>
                        <a:rPr lang="en-US" sz="1200" b="1" i="0" u="none" strike="noStrike">
                          <a:solidFill>
                            <a:srgbClr val="000000"/>
                          </a:solidFill>
                          <a:effectLst/>
                          <a:latin typeface="Arial" panose="020B0604020202020204" pitchFamily="34" charset="0"/>
                        </a:rPr>
                        <a:t> </a:t>
                      </a:r>
                    </a:p>
                  </a:txBody>
                  <a:tcPr marL="7300" marR="7300" marT="73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2E9"/>
                    </a:solidFill>
                  </a:tcPr>
                </a:tc>
                <a:tc>
                  <a:txBody>
                    <a:bodyPr/>
                    <a:lstStyle/>
                    <a:p>
                      <a:pPr algn="ctr" fontAlgn="b"/>
                      <a:r>
                        <a:rPr lang="en-US" sz="1400" b="1" i="0" u="none" strike="noStrike">
                          <a:solidFill>
                            <a:srgbClr val="000000"/>
                          </a:solidFill>
                          <a:effectLst/>
                          <a:latin typeface="Arial" panose="020B0604020202020204" pitchFamily="34" charset="0"/>
                        </a:rPr>
                        <a:t>507</a:t>
                      </a:r>
                    </a:p>
                  </a:txBody>
                  <a:tcPr marL="7300" marR="7300" marT="73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DFEC"/>
                    </a:solidFill>
                  </a:tcPr>
                </a:tc>
                <a:tc>
                  <a:txBody>
                    <a:bodyPr/>
                    <a:lstStyle/>
                    <a:p>
                      <a:pPr algn="ctr" fontAlgn="b"/>
                      <a:r>
                        <a:rPr lang="en-US" sz="1400" b="1" i="0" u="none" strike="noStrike">
                          <a:solidFill>
                            <a:srgbClr val="000000"/>
                          </a:solidFill>
                          <a:effectLst/>
                          <a:latin typeface="Arial" panose="020B0604020202020204" pitchFamily="34" charset="0"/>
                        </a:rPr>
                        <a:t> </a:t>
                      </a:r>
                    </a:p>
                  </a:txBody>
                  <a:tcPr marL="7300" marR="7300" marT="73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DFEC"/>
                    </a:solidFill>
                  </a:tcPr>
                </a:tc>
                <a:tc>
                  <a:txBody>
                    <a:bodyPr/>
                    <a:lstStyle/>
                    <a:p>
                      <a:pPr algn="ctr" fontAlgn="b"/>
                      <a:r>
                        <a:rPr lang="en-US" sz="1400" b="1" i="0" u="none" strike="noStrike">
                          <a:solidFill>
                            <a:srgbClr val="000000"/>
                          </a:solidFill>
                          <a:effectLst/>
                          <a:latin typeface="Arial" panose="020B0604020202020204" pitchFamily="34" charset="0"/>
                        </a:rPr>
                        <a:t>$185,500.00</a:t>
                      </a:r>
                    </a:p>
                  </a:txBody>
                  <a:tcPr marL="7300" marR="7300" marT="73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2E9"/>
                    </a:solidFill>
                  </a:tcPr>
                </a:tc>
                <a:extLst>
                  <a:ext uri="{0D108BD9-81ED-4DB2-BD59-A6C34878D82A}">
                    <a16:rowId xmlns:a16="http://schemas.microsoft.com/office/drawing/2014/main" val="1161825056"/>
                  </a:ext>
                </a:extLst>
              </a:tr>
              <a:tr h="255587">
                <a:tc rowSpan="3">
                  <a:txBody>
                    <a:bodyPr/>
                    <a:lstStyle/>
                    <a:p>
                      <a:pPr algn="ctr" fontAlgn="ctr"/>
                      <a:r>
                        <a:rPr lang="en-US" sz="1400" b="1" i="0" u="none" strike="noStrike">
                          <a:solidFill>
                            <a:srgbClr val="000000"/>
                          </a:solidFill>
                          <a:effectLst/>
                          <a:latin typeface="Arial" panose="020B0604020202020204" pitchFamily="34" charset="0"/>
                        </a:rPr>
                        <a:t>Virtual Attendee</a:t>
                      </a:r>
                    </a:p>
                  </a:txBody>
                  <a:tcPr marL="7300" marR="7300" marT="73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FE2F3"/>
                    </a:solidFill>
                  </a:tcPr>
                </a:tc>
                <a:tc>
                  <a:txBody>
                    <a:bodyPr/>
                    <a:lstStyle/>
                    <a:p>
                      <a:pPr algn="l" fontAlgn="b"/>
                      <a:r>
                        <a:rPr lang="en-US" sz="1400" b="0" i="0" u="none" strike="noStrike">
                          <a:solidFill>
                            <a:srgbClr val="000000"/>
                          </a:solidFill>
                          <a:effectLst/>
                          <a:latin typeface="Arial" panose="020B0604020202020204" pitchFamily="34" charset="0"/>
                        </a:rPr>
                        <a:t>Early</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Arial" panose="020B0604020202020204" pitchFamily="34" charset="0"/>
                        </a:rPr>
                        <a:t>$600.00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313</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$187,800.00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400" b="0" i="0" u="none" strike="noStrike">
                          <a:solidFill>
                            <a:srgbClr val="000000"/>
                          </a:solidFill>
                          <a:effectLst/>
                          <a:latin typeface="Arial" panose="020B0604020202020204" pitchFamily="34" charset="0"/>
                        </a:rPr>
                        <a:t>$187,800.00</a:t>
                      </a:r>
                    </a:p>
                  </a:txBody>
                  <a:tcPr marL="7300" marR="7300" marT="73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6290449"/>
                  </a:ext>
                </a:extLst>
              </a:tr>
              <a:tr h="255587">
                <a:tc vMerge="1">
                  <a:txBody>
                    <a:bodyPr/>
                    <a:lstStyle/>
                    <a:p>
                      <a:endParaRPr lang="en-US"/>
                    </a:p>
                  </a:txBody>
                  <a:tcPr/>
                </a:tc>
                <a:tc>
                  <a:txBody>
                    <a:bodyPr/>
                    <a:lstStyle/>
                    <a:p>
                      <a:pPr algn="l" fontAlgn="b"/>
                      <a:r>
                        <a:rPr lang="en-US" sz="1400" b="0" i="0" u="none" strike="noStrike">
                          <a:solidFill>
                            <a:srgbClr val="000000"/>
                          </a:solidFill>
                          <a:effectLst/>
                          <a:latin typeface="Arial" panose="020B0604020202020204" pitchFamily="34" charset="0"/>
                        </a:rPr>
                        <a:t>Standard</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Arial" panose="020B0604020202020204" pitchFamily="34" charset="0"/>
                        </a:rPr>
                        <a:t>$800.00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5</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$4,000.00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400" b="0" i="0" u="none" strike="noStrike">
                          <a:solidFill>
                            <a:srgbClr val="000000"/>
                          </a:solidFill>
                          <a:effectLst/>
                          <a:latin typeface="Arial" panose="020B0604020202020204" pitchFamily="34" charset="0"/>
                        </a:rPr>
                        <a:t>$4,000.00</a:t>
                      </a:r>
                    </a:p>
                  </a:txBody>
                  <a:tcPr marL="7300" marR="7300" marT="73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40771446"/>
                  </a:ext>
                </a:extLst>
              </a:tr>
              <a:tr h="255587">
                <a:tc vMerge="1">
                  <a:txBody>
                    <a:bodyPr/>
                    <a:lstStyle/>
                    <a:p>
                      <a:endParaRPr lang="en-US"/>
                    </a:p>
                  </a:txBody>
                  <a:tcPr/>
                </a:tc>
                <a:tc>
                  <a:txBody>
                    <a:bodyPr/>
                    <a:lstStyle/>
                    <a:p>
                      <a:pPr algn="l" fontAlgn="b"/>
                      <a:r>
                        <a:rPr lang="en-US" sz="1400" b="0" i="0" u="none" strike="noStrike">
                          <a:solidFill>
                            <a:srgbClr val="000000"/>
                          </a:solidFill>
                          <a:effectLst/>
                          <a:latin typeface="Arial" panose="020B0604020202020204" pitchFamily="34" charset="0"/>
                        </a:rPr>
                        <a:t>Late/Onsite </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Arial" panose="020B0604020202020204" pitchFamily="34" charset="0"/>
                        </a:rPr>
                        <a:t>$1,000.00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 </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400" b="0" i="0" u="none" strike="noStrike">
                          <a:solidFill>
                            <a:srgbClr val="000000"/>
                          </a:solidFill>
                          <a:effectLst/>
                          <a:latin typeface="Arial" panose="020B0604020202020204" pitchFamily="34" charset="0"/>
                        </a:rPr>
                        <a:t>$0.00</a:t>
                      </a:r>
                    </a:p>
                  </a:txBody>
                  <a:tcPr marL="7300" marR="7300" marT="73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96537073"/>
                  </a:ext>
                </a:extLst>
              </a:tr>
              <a:tr h="255587">
                <a:tc>
                  <a:txBody>
                    <a:bodyPr/>
                    <a:lstStyle/>
                    <a:p>
                      <a:pPr algn="r" fontAlgn="b"/>
                      <a:r>
                        <a:rPr lang="en-US" sz="1400" b="1" i="0" u="none" strike="noStrike">
                          <a:solidFill>
                            <a:srgbClr val="000000"/>
                          </a:solidFill>
                          <a:effectLst/>
                          <a:latin typeface="Arial" panose="020B0604020202020204" pitchFamily="34" charset="0"/>
                        </a:rPr>
                        <a:t>TOTAL</a:t>
                      </a:r>
                    </a:p>
                  </a:txBody>
                  <a:tcPr marL="7300" marR="7300" marT="73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FE2F3"/>
                    </a:solidFill>
                  </a:tcPr>
                </a:tc>
                <a:tc>
                  <a:txBody>
                    <a:bodyPr/>
                    <a:lstStyle/>
                    <a:p>
                      <a:pPr algn="l" fontAlgn="b"/>
                      <a:r>
                        <a:rPr lang="en-US" sz="1400" b="1" i="0" u="none" strike="noStrike">
                          <a:solidFill>
                            <a:srgbClr val="000000"/>
                          </a:solidFill>
                          <a:effectLst/>
                          <a:latin typeface="Arial" panose="020B0604020202020204" pitchFamily="34" charset="0"/>
                        </a:rPr>
                        <a:t> </a:t>
                      </a:r>
                    </a:p>
                  </a:txBody>
                  <a:tcPr marL="7300" marR="7300" marT="73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FE2F3"/>
                    </a:solidFill>
                  </a:tcPr>
                </a:tc>
                <a:tc>
                  <a:txBody>
                    <a:bodyPr/>
                    <a:lstStyle/>
                    <a:p>
                      <a:pPr algn="l" fontAlgn="b"/>
                      <a:r>
                        <a:rPr lang="en-US" sz="1200" b="1" i="0" u="none" strike="noStrike">
                          <a:solidFill>
                            <a:srgbClr val="000000"/>
                          </a:solidFill>
                          <a:effectLst/>
                          <a:latin typeface="Arial" panose="020B0604020202020204" pitchFamily="34" charset="0"/>
                        </a:rPr>
                        <a:t> </a:t>
                      </a:r>
                    </a:p>
                  </a:txBody>
                  <a:tcPr marL="7300" marR="7300" marT="73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FE2F3"/>
                    </a:solidFill>
                  </a:tcPr>
                </a:tc>
                <a:tc>
                  <a:txBody>
                    <a:bodyPr/>
                    <a:lstStyle/>
                    <a:p>
                      <a:pPr algn="ctr" fontAlgn="b"/>
                      <a:r>
                        <a:rPr lang="en-US" sz="1400" b="1" i="0" u="none" strike="noStrike">
                          <a:solidFill>
                            <a:srgbClr val="000000"/>
                          </a:solidFill>
                          <a:effectLst/>
                          <a:latin typeface="Arial" panose="020B0604020202020204" pitchFamily="34" charset="0"/>
                        </a:rPr>
                        <a:t>318</a:t>
                      </a:r>
                    </a:p>
                  </a:txBody>
                  <a:tcPr marL="7300" marR="7300" marT="73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FE2F3"/>
                    </a:solidFill>
                  </a:tcPr>
                </a:tc>
                <a:tc>
                  <a:txBody>
                    <a:bodyPr/>
                    <a:lstStyle/>
                    <a:p>
                      <a:pPr algn="ctr" fontAlgn="b"/>
                      <a:r>
                        <a:rPr lang="en-US" sz="1400" b="1" i="0" u="none" strike="noStrike">
                          <a:solidFill>
                            <a:srgbClr val="000000"/>
                          </a:solidFill>
                          <a:effectLst/>
                          <a:latin typeface="Arial" panose="020B0604020202020204" pitchFamily="34" charset="0"/>
                        </a:rPr>
                        <a:t> </a:t>
                      </a:r>
                    </a:p>
                  </a:txBody>
                  <a:tcPr marL="7300" marR="7300" marT="73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FE2F3"/>
                    </a:solidFill>
                  </a:tcPr>
                </a:tc>
                <a:tc>
                  <a:txBody>
                    <a:bodyPr/>
                    <a:lstStyle/>
                    <a:p>
                      <a:pPr algn="ctr" fontAlgn="b"/>
                      <a:r>
                        <a:rPr lang="en-US" sz="1400" b="1" i="0" u="none" strike="noStrike">
                          <a:solidFill>
                            <a:srgbClr val="000000"/>
                          </a:solidFill>
                          <a:effectLst/>
                          <a:latin typeface="Arial" panose="020B0604020202020204" pitchFamily="34" charset="0"/>
                        </a:rPr>
                        <a:t>$191,800.00</a:t>
                      </a:r>
                    </a:p>
                  </a:txBody>
                  <a:tcPr marL="7300" marR="7300" marT="73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FE2F3"/>
                    </a:solidFill>
                  </a:tcPr>
                </a:tc>
                <a:extLst>
                  <a:ext uri="{0D108BD9-81ED-4DB2-BD59-A6C34878D82A}">
                    <a16:rowId xmlns:a16="http://schemas.microsoft.com/office/drawing/2014/main" val="1618973558"/>
                  </a:ext>
                </a:extLst>
              </a:tr>
              <a:tr h="255587">
                <a:tc rowSpan="2">
                  <a:txBody>
                    <a:bodyPr/>
                    <a:lstStyle/>
                    <a:p>
                      <a:pPr algn="ctr" fontAlgn="ctr"/>
                      <a:r>
                        <a:rPr lang="en-US" sz="1400" b="1" i="0" u="none" strike="noStrike">
                          <a:solidFill>
                            <a:srgbClr val="000000"/>
                          </a:solidFill>
                          <a:effectLst/>
                          <a:latin typeface="Arial" panose="020B0604020202020204" pitchFamily="34" charset="0"/>
                        </a:rPr>
                        <a:t>Students</a:t>
                      </a:r>
                    </a:p>
                  </a:txBody>
                  <a:tcPr marL="7300" marR="7300" marT="73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AD3"/>
                    </a:solidFill>
                  </a:tcPr>
                </a:tc>
                <a:tc>
                  <a:txBody>
                    <a:bodyPr/>
                    <a:lstStyle/>
                    <a:p>
                      <a:pPr algn="l" fontAlgn="b"/>
                      <a:r>
                        <a:rPr lang="en-US" sz="1400" b="0" i="0" u="none" strike="noStrike">
                          <a:solidFill>
                            <a:srgbClr val="000000"/>
                          </a:solidFill>
                          <a:effectLst/>
                          <a:latin typeface="Arial" panose="020B0604020202020204" pitchFamily="34" charset="0"/>
                        </a:rPr>
                        <a:t>Student - In Person</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Arial" panose="020B0604020202020204" pitchFamily="34" charset="0"/>
                        </a:rPr>
                        <a:t>$100.00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 </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93541247"/>
                  </a:ext>
                </a:extLst>
              </a:tr>
              <a:tr h="255587">
                <a:tc vMerge="1">
                  <a:txBody>
                    <a:bodyPr/>
                    <a:lstStyle/>
                    <a:p>
                      <a:endParaRPr lang="en-US"/>
                    </a:p>
                  </a:txBody>
                  <a:tcPr/>
                </a:tc>
                <a:tc>
                  <a:txBody>
                    <a:bodyPr/>
                    <a:lstStyle/>
                    <a:p>
                      <a:pPr algn="l" fontAlgn="b"/>
                      <a:r>
                        <a:rPr lang="en-US" sz="1400" b="0" i="0" u="none" strike="noStrike">
                          <a:solidFill>
                            <a:srgbClr val="000000"/>
                          </a:solidFill>
                          <a:effectLst/>
                          <a:latin typeface="Arial" panose="020B0604020202020204" pitchFamily="34" charset="0"/>
                        </a:rPr>
                        <a:t>Student -Virtual</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Arial" panose="020B0604020202020204" pitchFamily="34" charset="0"/>
                        </a:rPr>
                        <a:t>$100.00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 </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64349702"/>
                  </a:ext>
                </a:extLst>
              </a:tr>
              <a:tr h="255587">
                <a:tc>
                  <a:txBody>
                    <a:bodyPr/>
                    <a:lstStyle/>
                    <a:p>
                      <a:pPr algn="r" fontAlgn="b"/>
                      <a:r>
                        <a:rPr lang="en-US" sz="1400" b="1" i="0" u="none" strike="noStrike">
                          <a:solidFill>
                            <a:srgbClr val="000000"/>
                          </a:solidFill>
                          <a:effectLst/>
                          <a:latin typeface="Arial" panose="020B0604020202020204" pitchFamily="34" charset="0"/>
                        </a:rPr>
                        <a:t>TOTAL</a:t>
                      </a:r>
                    </a:p>
                  </a:txBody>
                  <a:tcPr marL="7300" marR="7300" marT="7300" marB="0" anchor="b">
                    <a:lnL>
                      <a:noFill/>
                    </a:lnL>
                    <a:lnR>
                      <a:noFill/>
                    </a:lnR>
                    <a:lnT w="6350" cap="flat" cmpd="sng" algn="ctr">
                      <a:solidFill>
                        <a:srgbClr val="000000"/>
                      </a:solidFill>
                      <a:prstDash val="solid"/>
                      <a:round/>
                      <a:headEnd type="none" w="med" len="med"/>
                      <a:tailEnd type="none" w="med" len="med"/>
                    </a:lnT>
                    <a:lnB>
                      <a:noFill/>
                    </a:lnB>
                    <a:solidFill>
                      <a:srgbClr val="D9EAD3"/>
                    </a:solidFill>
                  </a:tcPr>
                </a:tc>
                <a:tc>
                  <a:txBody>
                    <a:bodyPr/>
                    <a:lstStyle/>
                    <a:p>
                      <a:pPr algn="l" fontAlgn="b"/>
                      <a:r>
                        <a:rPr lang="en-US" sz="1400" b="1" i="0" u="none" strike="noStrike">
                          <a:solidFill>
                            <a:srgbClr val="000000"/>
                          </a:solidFill>
                          <a:effectLst/>
                          <a:latin typeface="Arial" panose="020B0604020202020204" pitchFamily="34" charset="0"/>
                        </a:rPr>
                        <a:t> </a:t>
                      </a:r>
                    </a:p>
                  </a:txBody>
                  <a:tcPr marL="7300" marR="7300" marT="73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AD3"/>
                    </a:solidFill>
                  </a:tcPr>
                </a:tc>
                <a:tc>
                  <a:txBody>
                    <a:bodyPr/>
                    <a:lstStyle/>
                    <a:p>
                      <a:pPr algn="l" fontAlgn="b"/>
                      <a:r>
                        <a:rPr lang="en-US" sz="1200" b="1" i="0" u="none" strike="noStrike">
                          <a:solidFill>
                            <a:srgbClr val="000000"/>
                          </a:solidFill>
                          <a:effectLst/>
                          <a:latin typeface="Arial" panose="020B0604020202020204" pitchFamily="34" charset="0"/>
                        </a:rPr>
                        <a:t> </a:t>
                      </a:r>
                    </a:p>
                  </a:txBody>
                  <a:tcPr marL="7300" marR="7300" marT="73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AD3"/>
                    </a:solidFill>
                  </a:tcPr>
                </a:tc>
                <a:tc>
                  <a:txBody>
                    <a:bodyPr/>
                    <a:lstStyle/>
                    <a:p>
                      <a:pPr algn="ctr" fontAlgn="b"/>
                      <a:r>
                        <a:rPr lang="en-US" sz="1400" b="1" i="0" u="none" strike="noStrike">
                          <a:solidFill>
                            <a:srgbClr val="000000"/>
                          </a:solidFill>
                          <a:effectLst/>
                          <a:latin typeface="Arial" panose="020B0604020202020204" pitchFamily="34" charset="0"/>
                        </a:rPr>
                        <a:t>0</a:t>
                      </a:r>
                    </a:p>
                  </a:txBody>
                  <a:tcPr marL="7300" marR="7300" marT="73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AD3"/>
                    </a:solidFill>
                  </a:tcPr>
                </a:tc>
                <a:tc>
                  <a:txBody>
                    <a:bodyPr/>
                    <a:lstStyle/>
                    <a:p>
                      <a:pPr algn="ctr" fontAlgn="b"/>
                      <a:r>
                        <a:rPr lang="en-US" sz="1400" b="1" i="0" u="none" strike="noStrike">
                          <a:solidFill>
                            <a:srgbClr val="000000"/>
                          </a:solidFill>
                          <a:effectLst/>
                          <a:latin typeface="Arial" panose="020B0604020202020204" pitchFamily="34" charset="0"/>
                        </a:rPr>
                        <a:t> </a:t>
                      </a:r>
                    </a:p>
                  </a:txBody>
                  <a:tcPr marL="7300" marR="7300" marT="73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AD3"/>
                    </a:solidFill>
                  </a:tcPr>
                </a:tc>
                <a:tc>
                  <a:txBody>
                    <a:bodyPr/>
                    <a:lstStyle/>
                    <a:p>
                      <a:pPr algn="ctr" fontAlgn="b"/>
                      <a:r>
                        <a:rPr lang="en-US" sz="1400" b="1" i="0" u="none" strike="noStrike">
                          <a:solidFill>
                            <a:srgbClr val="000000"/>
                          </a:solidFill>
                          <a:effectLst/>
                          <a:latin typeface="Arial" panose="020B0604020202020204" pitchFamily="34" charset="0"/>
                        </a:rPr>
                        <a:t>$0.00</a:t>
                      </a:r>
                    </a:p>
                  </a:txBody>
                  <a:tcPr marL="7300" marR="7300" marT="730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AD3"/>
                    </a:solidFill>
                  </a:tcPr>
                </a:tc>
                <a:extLst>
                  <a:ext uri="{0D108BD9-81ED-4DB2-BD59-A6C34878D82A}">
                    <a16:rowId xmlns:a16="http://schemas.microsoft.com/office/drawing/2014/main" val="2453453954"/>
                  </a:ext>
                </a:extLst>
              </a:tr>
              <a:tr h="255587">
                <a:tc rowSpan="2">
                  <a:txBody>
                    <a:bodyPr/>
                    <a:lstStyle/>
                    <a:p>
                      <a:pPr algn="ctr" fontAlgn="ctr"/>
                      <a:r>
                        <a:rPr lang="en-US" sz="1400" b="1" i="0" u="none" strike="noStrike">
                          <a:solidFill>
                            <a:srgbClr val="000000"/>
                          </a:solidFill>
                          <a:effectLst/>
                          <a:latin typeface="Arial" panose="020B0604020202020204" pitchFamily="34" charset="0"/>
                        </a:rPr>
                        <a:t>GUESTS</a:t>
                      </a:r>
                    </a:p>
                  </a:txBody>
                  <a:tcPr marL="7300" marR="7300" marT="7300" marB="0" anchor="ctr">
                    <a:lnL>
                      <a:noFill/>
                    </a:lnL>
                    <a:lnR w="6350" cap="flat" cmpd="sng" algn="ctr">
                      <a:solidFill>
                        <a:srgbClr val="000000"/>
                      </a:solidFill>
                      <a:prstDash val="solid"/>
                      <a:round/>
                      <a:headEnd type="none" w="med" len="med"/>
                      <a:tailEnd type="none" w="med" len="med"/>
                    </a:lnR>
                    <a:lnT>
                      <a:noFill/>
                    </a:lnT>
                    <a:lnB>
                      <a:noFill/>
                    </a:lnB>
                    <a:solidFill>
                      <a:srgbClr val="FCE5CD"/>
                    </a:solidFill>
                  </a:tcPr>
                </a:tc>
                <a:tc>
                  <a:txBody>
                    <a:bodyPr/>
                    <a:lstStyle/>
                    <a:p>
                      <a:pPr algn="l" fontAlgn="b"/>
                      <a:r>
                        <a:rPr lang="en-US" sz="1400" b="0" i="0" u="none" strike="noStrike">
                          <a:solidFill>
                            <a:srgbClr val="000000"/>
                          </a:solidFill>
                          <a:effectLst/>
                          <a:latin typeface="Arial" panose="020B0604020202020204" pitchFamily="34" charset="0"/>
                        </a:rPr>
                        <a:t>IETF Day Pass</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Arial" panose="020B0604020202020204" pitchFamily="34" charset="0"/>
                        </a:rPr>
                        <a:t>$150.00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1" i="0" u="none" strike="noStrike">
                          <a:solidFill>
                            <a:srgbClr val="000000"/>
                          </a:solidFill>
                          <a:effectLst/>
                          <a:latin typeface="Arial" panose="020B0604020202020204" pitchFamily="34" charset="0"/>
                        </a:rPr>
                        <a:t>1</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$150.00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$150.00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71164605"/>
                  </a:ext>
                </a:extLst>
              </a:tr>
              <a:tr h="255587">
                <a:tc vMerge="1">
                  <a:txBody>
                    <a:bodyPr/>
                    <a:lstStyle/>
                    <a:p>
                      <a:endParaRPr lang="en-US"/>
                    </a:p>
                  </a:txBody>
                  <a:tcPr/>
                </a:tc>
                <a:tc>
                  <a:txBody>
                    <a:bodyPr/>
                    <a:lstStyle/>
                    <a:p>
                      <a:pPr algn="l" fontAlgn="b"/>
                      <a:r>
                        <a:rPr lang="en-US" sz="1400" b="0" i="0" u="none" strike="noStrike">
                          <a:solidFill>
                            <a:srgbClr val="000000"/>
                          </a:solidFill>
                          <a:effectLst/>
                          <a:latin typeface="Arial" panose="020B0604020202020204" pitchFamily="34" charset="0"/>
                        </a:rPr>
                        <a:t>Guest - IEEE</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200" b="0" i="0" u="none" strike="noStrike">
                          <a:solidFill>
                            <a:srgbClr val="000000"/>
                          </a:solidFill>
                          <a:effectLst/>
                          <a:latin typeface="Arial" panose="020B0604020202020204" pitchFamily="34" charset="0"/>
                        </a:rPr>
                        <a:t>$0.00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1" i="0" u="none" strike="noStrike">
                          <a:solidFill>
                            <a:srgbClr val="000000"/>
                          </a:solidFill>
                          <a:effectLst/>
                          <a:latin typeface="Arial" panose="020B0604020202020204" pitchFamily="34" charset="0"/>
                        </a:rPr>
                        <a:t>1</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Arial" panose="020B0604020202020204" pitchFamily="34" charset="0"/>
                        </a:rPr>
                        <a:t>$0.00</a:t>
                      </a:r>
                    </a:p>
                  </a:txBody>
                  <a:tcPr marL="7300" marR="7300" marT="7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67803238"/>
                  </a:ext>
                </a:extLst>
              </a:tr>
              <a:tr h="255587">
                <a:tc>
                  <a:txBody>
                    <a:bodyPr/>
                    <a:lstStyle/>
                    <a:p>
                      <a:pPr algn="r" fontAlgn="b"/>
                      <a:r>
                        <a:rPr lang="en-US" sz="1400" b="1" i="0" u="none" strike="noStrike">
                          <a:solidFill>
                            <a:srgbClr val="000000"/>
                          </a:solidFill>
                          <a:effectLst/>
                          <a:latin typeface="Arial" panose="020B0604020202020204" pitchFamily="34" charset="0"/>
                        </a:rPr>
                        <a:t>TOTAL</a:t>
                      </a:r>
                    </a:p>
                  </a:txBody>
                  <a:tcPr marL="7300" marR="7300" marT="7300" marB="0" anchor="b">
                    <a:lnL>
                      <a:noFill/>
                    </a:lnL>
                    <a:lnR>
                      <a:noFill/>
                    </a:lnR>
                    <a:lnT>
                      <a:noFill/>
                    </a:lnT>
                    <a:lnB>
                      <a:noFill/>
                    </a:lnB>
                    <a:solidFill>
                      <a:srgbClr val="FCE5CD"/>
                    </a:solidFill>
                  </a:tcPr>
                </a:tc>
                <a:tc>
                  <a:txBody>
                    <a:bodyPr/>
                    <a:lstStyle/>
                    <a:p>
                      <a:pPr algn="l" fontAlgn="b"/>
                      <a:r>
                        <a:rPr lang="en-US" sz="1400" b="1" i="0" u="none" strike="noStrike">
                          <a:solidFill>
                            <a:srgbClr val="000000"/>
                          </a:solidFill>
                          <a:effectLst/>
                          <a:latin typeface="Arial" panose="020B0604020202020204" pitchFamily="34" charset="0"/>
                        </a:rPr>
                        <a:t> </a:t>
                      </a:r>
                    </a:p>
                  </a:txBody>
                  <a:tcPr marL="7300" marR="7300" marT="7300" marB="0" anchor="b">
                    <a:lnL>
                      <a:noFill/>
                    </a:lnL>
                    <a:lnR>
                      <a:noFill/>
                    </a:lnR>
                    <a:lnT w="6350" cap="flat" cmpd="sng" algn="ctr">
                      <a:solidFill>
                        <a:srgbClr val="000000"/>
                      </a:solidFill>
                      <a:prstDash val="solid"/>
                      <a:round/>
                      <a:headEnd type="none" w="med" len="med"/>
                      <a:tailEnd type="none" w="med" len="med"/>
                    </a:lnT>
                    <a:lnB>
                      <a:noFill/>
                    </a:lnB>
                    <a:solidFill>
                      <a:srgbClr val="FCE5CD"/>
                    </a:solidFill>
                  </a:tcPr>
                </a:tc>
                <a:tc>
                  <a:txBody>
                    <a:bodyPr/>
                    <a:lstStyle/>
                    <a:p>
                      <a:pPr algn="l" fontAlgn="b"/>
                      <a:r>
                        <a:rPr lang="en-US" sz="1400" b="1" i="0" u="none" strike="noStrike">
                          <a:solidFill>
                            <a:srgbClr val="000000"/>
                          </a:solidFill>
                          <a:effectLst/>
                          <a:latin typeface="Arial" panose="020B0604020202020204" pitchFamily="34" charset="0"/>
                        </a:rPr>
                        <a:t> </a:t>
                      </a:r>
                    </a:p>
                  </a:txBody>
                  <a:tcPr marL="7300" marR="7300" marT="7300" marB="0" anchor="b">
                    <a:lnL>
                      <a:noFill/>
                    </a:lnL>
                    <a:lnR>
                      <a:noFill/>
                    </a:lnR>
                    <a:lnT w="6350" cap="flat" cmpd="sng" algn="ctr">
                      <a:solidFill>
                        <a:srgbClr val="000000"/>
                      </a:solidFill>
                      <a:prstDash val="solid"/>
                      <a:round/>
                      <a:headEnd type="none" w="med" len="med"/>
                      <a:tailEnd type="none" w="med" len="med"/>
                    </a:lnT>
                    <a:lnB>
                      <a:noFill/>
                    </a:lnB>
                    <a:solidFill>
                      <a:srgbClr val="FCE5CD"/>
                    </a:solidFill>
                  </a:tcPr>
                </a:tc>
                <a:tc>
                  <a:txBody>
                    <a:bodyPr/>
                    <a:lstStyle/>
                    <a:p>
                      <a:pPr algn="ctr" fontAlgn="b"/>
                      <a:r>
                        <a:rPr lang="en-US" sz="1400" b="1" i="0" u="none" strike="noStrike">
                          <a:solidFill>
                            <a:srgbClr val="000000"/>
                          </a:solidFill>
                          <a:effectLst/>
                          <a:latin typeface="Arial" panose="020B0604020202020204" pitchFamily="34" charset="0"/>
                        </a:rPr>
                        <a:t>2</a:t>
                      </a:r>
                    </a:p>
                  </a:txBody>
                  <a:tcPr marL="7300" marR="7300" marT="7300" marB="0" anchor="b">
                    <a:lnL>
                      <a:noFill/>
                    </a:lnL>
                    <a:lnR>
                      <a:noFill/>
                    </a:lnR>
                    <a:lnT w="6350" cap="flat" cmpd="sng" algn="ctr">
                      <a:solidFill>
                        <a:srgbClr val="000000"/>
                      </a:solidFill>
                      <a:prstDash val="solid"/>
                      <a:round/>
                      <a:headEnd type="none" w="med" len="med"/>
                      <a:tailEnd type="none" w="med" len="med"/>
                    </a:lnT>
                    <a:lnB>
                      <a:noFill/>
                    </a:lnB>
                    <a:solidFill>
                      <a:srgbClr val="FCE5CD"/>
                    </a:solidFill>
                  </a:tcPr>
                </a:tc>
                <a:tc>
                  <a:txBody>
                    <a:bodyPr/>
                    <a:lstStyle/>
                    <a:p>
                      <a:pPr algn="l" fontAlgn="b"/>
                      <a:r>
                        <a:rPr lang="en-US" sz="1400" b="1" i="0" u="none" strike="noStrike">
                          <a:solidFill>
                            <a:srgbClr val="000000"/>
                          </a:solidFill>
                          <a:effectLst/>
                          <a:latin typeface="Arial" panose="020B0604020202020204" pitchFamily="34" charset="0"/>
                        </a:rPr>
                        <a:t> </a:t>
                      </a:r>
                    </a:p>
                  </a:txBody>
                  <a:tcPr marL="7300" marR="7300" marT="7300" marB="0" anchor="b">
                    <a:lnL>
                      <a:noFill/>
                    </a:lnL>
                    <a:lnR>
                      <a:noFill/>
                    </a:lnR>
                    <a:lnT w="6350" cap="flat" cmpd="sng" algn="ctr">
                      <a:solidFill>
                        <a:srgbClr val="000000"/>
                      </a:solidFill>
                      <a:prstDash val="solid"/>
                      <a:round/>
                      <a:headEnd type="none" w="med" len="med"/>
                      <a:tailEnd type="none" w="med" len="med"/>
                    </a:lnT>
                    <a:lnB>
                      <a:noFill/>
                    </a:lnB>
                    <a:solidFill>
                      <a:srgbClr val="FCE5CD"/>
                    </a:solidFill>
                  </a:tcPr>
                </a:tc>
                <a:tc>
                  <a:txBody>
                    <a:bodyPr/>
                    <a:lstStyle/>
                    <a:p>
                      <a:pPr algn="ctr" fontAlgn="b"/>
                      <a:r>
                        <a:rPr lang="en-US" sz="1400" b="1" i="0" u="none" strike="noStrike">
                          <a:solidFill>
                            <a:srgbClr val="000000"/>
                          </a:solidFill>
                          <a:effectLst/>
                          <a:latin typeface="Arial" panose="020B0604020202020204" pitchFamily="34" charset="0"/>
                        </a:rPr>
                        <a:t>$150.00</a:t>
                      </a:r>
                    </a:p>
                  </a:txBody>
                  <a:tcPr marL="7300" marR="7300" marT="7300" marB="0" anchor="b">
                    <a:lnL>
                      <a:noFill/>
                    </a:lnL>
                    <a:lnR>
                      <a:noFill/>
                    </a:lnR>
                    <a:lnT w="6350" cap="flat" cmpd="sng" algn="ctr">
                      <a:solidFill>
                        <a:srgbClr val="000000"/>
                      </a:solidFill>
                      <a:prstDash val="solid"/>
                      <a:round/>
                      <a:headEnd type="none" w="med" len="med"/>
                      <a:tailEnd type="none" w="med" len="med"/>
                    </a:lnT>
                    <a:lnB>
                      <a:noFill/>
                    </a:lnB>
                    <a:solidFill>
                      <a:srgbClr val="FCE5CD"/>
                    </a:solidFill>
                  </a:tcPr>
                </a:tc>
                <a:extLst>
                  <a:ext uri="{0D108BD9-81ED-4DB2-BD59-A6C34878D82A}">
                    <a16:rowId xmlns:a16="http://schemas.microsoft.com/office/drawing/2014/main" val="499411022"/>
                  </a:ext>
                </a:extLst>
              </a:tr>
              <a:tr h="255587">
                <a:tc>
                  <a:txBody>
                    <a:bodyPr/>
                    <a:lstStyle/>
                    <a:p>
                      <a:pPr algn="l" fontAlgn="b"/>
                      <a:r>
                        <a:rPr lang="en-US" sz="1400" b="1" i="0" u="none" strike="noStrike">
                          <a:solidFill>
                            <a:srgbClr val="000000"/>
                          </a:solidFill>
                          <a:effectLst/>
                          <a:latin typeface="Arial" panose="020B0604020202020204" pitchFamily="34" charset="0"/>
                        </a:rPr>
                        <a:t>REGISTRATION TOTAL</a:t>
                      </a:r>
                    </a:p>
                  </a:txBody>
                  <a:tcPr marL="7300" marR="7300" marT="7300" marB="0" anchor="b">
                    <a:lnL>
                      <a:noFill/>
                    </a:lnL>
                    <a:lnR>
                      <a:noFill/>
                    </a:lnR>
                    <a:lnT>
                      <a:noFill/>
                    </a:lnT>
                    <a:lnB>
                      <a:noFill/>
                    </a:lnB>
                    <a:solidFill>
                      <a:srgbClr val="FFF2CC"/>
                    </a:solidFill>
                  </a:tcPr>
                </a:tc>
                <a:tc>
                  <a:txBody>
                    <a:bodyPr/>
                    <a:lstStyle/>
                    <a:p>
                      <a:pPr algn="l" fontAlgn="b"/>
                      <a:r>
                        <a:rPr lang="en-US" sz="1400" b="1" i="0" u="none" strike="noStrike">
                          <a:solidFill>
                            <a:srgbClr val="000000"/>
                          </a:solidFill>
                          <a:effectLst/>
                          <a:latin typeface="Arial" panose="020B0604020202020204" pitchFamily="34" charset="0"/>
                        </a:rPr>
                        <a:t> </a:t>
                      </a:r>
                    </a:p>
                  </a:txBody>
                  <a:tcPr marL="7300" marR="7300" marT="7300" marB="0" anchor="b">
                    <a:lnL>
                      <a:noFill/>
                    </a:lnL>
                    <a:lnR>
                      <a:noFill/>
                    </a:lnR>
                    <a:lnT>
                      <a:noFill/>
                    </a:lnT>
                    <a:lnB>
                      <a:noFill/>
                    </a:lnB>
                    <a:solidFill>
                      <a:srgbClr val="FFF2CC"/>
                    </a:solidFill>
                  </a:tcPr>
                </a:tc>
                <a:tc>
                  <a:txBody>
                    <a:bodyPr/>
                    <a:lstStyle/>
                    <a:p>
                      <a:pPr algn="l" fontAlgn="b"/>
                      <a:r>
                        <a:rPr lang="en-US" sz="1400" b="1" i="0" u="none" strike="noStrike">
                          <a:solidFill>
                            <a:srgbClr val="000000"/>
                          </a:solidFill>
                          <a:effectLst/>
                          <a:latin typeface="Arial" panose="020B0604020202020204" pitchFamily="34" charset="0"/>
                        </a:rPr>
                        <a:t> </a:t>
                      </a:r>
                    </a:p>
                  </a:txBody>
                  <a:tcPr marL="7300" marR="7300" marT="7300" marB="0" anchor="b">
                    <a:lnL>
                      <a:noFill/>
                    </a:lnL>
                    <a:lnR>
                      <a:noFill/>
                    </a:lnR>
                    <a:lnT>
                      <a:noFill/>
                    </a:lnT>
                    <a:lnB>
                      <a:noFill/>
                    </a:lnB>
                    <a:solidFill>
                      <a:srgbClr val="FFF2CC"/>
                    </a:solidFill>
                  </a:tcPr>
                </a:tc>
                <a:tc>
                  <a:txBody>
                    <a:bodyPr/>
                    <a:lstStyle/>
                    <a:p>
                      <a:pPr algn="ctr" fontAlgn="b"/>
                      <a:r>
                        <a:rPr lang="en-US" sz="1400" b="1" i="0" u="none" strike="noStrike">
                          <a:solidFill>
                            <a:srgbClr val="000000"/>
                          </a:solidFill>
                          <a:effectLst/>
                          <a:latin typeface="Arial" panose="020B0604020202020204" pitchFamily="34" charset="0"/>
                        </a:rPr>
                        <a:t>827</a:t>
                      </a:r>
                    </a:p>
                  </a:txBody>
                  <a:tcPr marL="7300" marR="7300" marT="7300" marB="0" anchor="b">
                    <a:lnL>
                      <a:noFill/>
                    </a:lnL>
                    <a:lnR>
                      <a:noFill/>
                    </a:lnR>
                    <a:lnT>
                      <a:noFill/>
                    </a:lnT>
                    <a:lnB>
                      <a:noFill/>
                    </a:lnB>
                    <a:solidFill>
                      <a:srgbClr val="FFF2CC"/>
                    </a:solidFill>
                  </a:tcPr>
                </a:tc>
                <a:tc>
                  <a:txBody>
                    <a:bodyPr/>
                    <a:lstStyle/>
                    <a:p>
                      <a:pPr algn="ctr" fontAlgn="b"/>
                      <a:r>
                        <a:rPr lang="en-US" sz="1400" b="1" i="0" u="none" strike="noStrike">
                          <a:solidFill>
                            <a:srgbClr val="000000"/>
                          </a:solidFill>
                          <a:effectLst/>
                          <a:latin typeface="Arial" panose="020B0604020202020204" pitchFamily="34" charset="0"/>
                        </a:rPr>
                        <a:t> </a:t>
                      </a:r>
                    </a:p>
                  </a:txBody>
                  <a:tcPr marL="7300" marR="7300" marT="7300" marB="0" anchor="b">
                    <a:lnL>
                      <a:noFill/>
                    </a:lnL>
                    <a:lnR>
                      <a:noFill/>
                    </a:lnR>
                    <a:lnT>
                      <a:noFill/>
                    </a:lnT>
                    <a:lnB>
                      <a:noFill/>
                    </a:lnB>
                    <a:solidFill>
                      <a:srgbClr val="FFF2CC"/>
                    </a:solidFill>
                  </a:tcPr>
                </a:tc>
                <a:tc>
                  <a:txBody>
                    <a:bodyPr/>
                    <a:lstStyle/>
                    <a:p>
                      <a:pPr algn="ctr" fontAlgn="b"/>
                      <a:r>
                        <a:rPr lang="en-US" sz="1400" b="1" i="0" u="none" strike="noStrike" dirty="0">
                          <a:solidFill>
                            <a:srgbClr val="000000"/>
                          </a:solidFill>
                          <a:effectLst/>
                          <a:latin typeface="Arial" panose="020B0604020202020204" pitchFamily="34" charset="0"/>
                        </a:rPr>
                        <a:t>$377,450.00</a:t>
                      </a:r>
                    </a:p>
                  </a:txBody>
                  <a:tcPr marL="7300" marR="7300" marT="7300" marB="0" anchor="b">
                    <a:lnL>
                      <a:noFill/>
                    </a:lnL>
                    <a:lnR>
                      <a:noFill/>
                    </a:lnR>
                    <a:lnT>
                      <a:noFill/>
                    </a:lnT>
                    <a:lnB>
                      <a:noFill/>
                    </a:lnB>
                    <a:solidFill>
                      <a:srgbClr val="FFF2CC"/>
                    </a:solidFill>
                  </a:tcPr>
                </a:tc>
                <a:extLst>
                  <a:ext uri="{0D108BD9-81ED-4DB2-BD59-A6C34878D82A}">
                    <a16:rowId xmlns:a16="http://schemas.microsoft.com/office/drawing/2014/main" val="2375583156"/>
                  </a:ext>
                </a:extLst>
              </a:tr>
            </a:tbl>
          </a:graphicData>
        </a:graphic>
      </p:graphicFrame>
    </p:spTree>
    <p:extLst>
      <p:ext uri="{BB962C8B-B14F-4D97-AF65-F5344CB8AC3E}">
        <p14:creationId xmlns:p14="http://schemas.microsoft.com/office/powerpoint/2010/main" val="3701354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571DD-6DCB-BEFA-AB81-12ADF6619397}"/>
              </a:ext>
            </a:extLst>
          </p:cNvPr>
          <p:cNvSpPr>
            <a:spLocks noGrp="1"/>
          </p:cNvSpPr>
          <p:nvPr>
            <p:ph type="title"/>
          </p:nvPr>
        </p:nvSpPr>
        <p:spPr/>
        <p:txBody>
          <a:bodyPr/>
          <a:lstStyle/>
          <a:p>
            <a:r>
              <a:rPr lang="en-US" dirty="0"/>
              <a:t>Room Block Pickup</a:t>
            </a:r>
          </a:p>
        </p:txBody>
      </p:sp>
      <p:sp>
        <p:nvSpPr>
          <p:cNvPr id="3" name="Content Placeholder 2">
            <a:extLst>
              <a:ext uri="{FF2B5EF4-FFF2-40B4-BE49-F238E27FC236}">
                <a16:creationId xmlns:a16="http://schemas.microsoft.com/office/drawing/2014/main" id="{9F2AFC45-AF98-3FC3-8A55-47E754783B8C}"/>
              </a:ext>
            </a:extLst>
          </p:cNvPr>
          <p:cNvSpPr>
            <a:spLocks noGrp="1"/>
          </p:cNvSpPr>
          <p:nvPr>
            <p:ph idx="1"/>
          </p:nvPr>
        </p:nvSpPr>
        <p:spPr>
          <a:xfrm>
            <a:off x="334433" y="1341437"/>
            <a:ext cx="10972800" cy="5111749"/>
          </a:xfrm>
        </p:spPr>
        <p:txBody>
          <a:bodyPr/>
          <a:lstStyle/>
          <a:p>
            <a:r>
              <a:rPr lang="en-US" sz="2800" dirty="0"/>
              <a:t>Contracted block = 2415 nights.</a:t>
            </a:r>
          </a:p>
          <a:p>
            <a:r>
              <a:rPr lang="en-US" sz="2800" dirty="0"/>
              <a:t>Added updated block = 2585 nights  (7% increase)</a:t>
            </a:r>
          </a:p>
          <a:p>
            <a:r>
              <a:rPr lang="en-US" sz="2800" dirty="0"/>
              <a:t>2 Jun Pickup = 2531 nights (98% of updated block)</a:t>
            </a:r>
          </a:p>
          <a:p>
            <a:r>
              <a:rPr lang="en-US" sz="2800" dirty="0"/>
              <a:t>Room Block Peak nights = 450</a:t>
            </a:r>
          </a:p>
          <a:p>
            <a:r>
              <a:rPr lang="en-US" sz="2800" dirty="0"/>
              <a:t>Pickup Peak nights = 439</a:t>
            </a:r>
          </a:p>
          <a:p>
            <a:r>
              <a:rPr lang="en-US" sz="2800" dirty="0"/>
              <a:t>overbooked on Friday 25 July; Saturday 26 July; Friday July 1 and Saturday Aug 2;</a:t>
            </a:r>
          </a:p>
          <a:p>
            <a:r>
              <a:rPr lang="en-US" sz="2800" dirty="0"/>
              <a:t>Remaining space in </a:t>
            </a:r>
            <a:r>
              <a:rPr lang="en-US" sz="2800" dirty="0" err="1"/>
              <a:t>roomblock</a:t>
            </a:r>
            <a:r>
              <a:rPr lang="en-US" sz="2800" dirty="0"/>
              <a:t>:</a:t>
            </a:r>
          </a:p>
          <a:p>
            <a:pPr lvl="1"/>
            <a:r>
              <a:rPr lang="en-US" sz="2400" dirty="0"/>
              <a:t>Sunday: 26; Monday/Tuesday 11; </a:t>
            </a:r>
          </a:p>
          <a:p>
            <a:pPr lvl="1"/>
            <a:r>
              <a:rPr lang="en-US" sz="2400" dirty="0"/>
              <a:t>Wednesday 15; Thursday 14; </a:t>
            </a:r>
          </a:p>
        </p:txBody>
      </p:sp>
    </p:spTree>
    <p:extLst>
      <p:ext uri="{BB962C8B-B14F-4D97-AF65-F5344CB8AC3E}">
        <p14:creationId xmlns:p14="http://schemas.microsoft.com/office/powerpoint/2010/main" val="3335568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E88A4-7BBB-9C41-2C4B-892846846594}"/>
              </a:ext>
            </a:extLst>
          </p:cNvPr>
          <p:cNvSpPr>
            <a:spLocks noGrp="1"/>
          </p:cNvSpPr>
          <p:nvPr>
            <p:ph type="title"/>
          </p:nvPr>
        </p:nvSpPr>
        <p:spPr/>
        <p:txBody>
          <a:bodyPr/>
          <a:lstStyle/>
          <a:p>
            <a:r>
              <a:rPr lang="en-US" dirty="0"/>
              <a:t>3-night Discount Requirements and Waitlist</a:t>
            </a:r>
          </a:p>
        </p:txBody>
      </p:sp>
      <p:sp>
        <p:nvSpPr>
          <p:cNvPr id="3" name="Content Placeholder 2">
            <a:extLst>
              <a:ext uri="{FF2B5EF4-FFF2-40B4-BE49-F238E27FC236}">
                <a16:creationId xmlns:a16="http://schemas.microsoft.com/office/drawing/2014/main" id="{BA6D7FBC-79AA-2077-4E11-4DA68F2DCAAE}"/>
              </a:ext>
            </a:extLst>
          </p:cNvPr>
          <p:cNvSpPr>
            <a:spLocks noGrp="1"/>
          </p:cNvSpPr>
          <p:nvPr>
            <p:ph idx="1"/>
          </p:nvPr>
        </p:nvSpPr>
        <p:spPr>
          <a:xfrm>
            <a:off x="838199" y="1341438"/>
            <a:ext cx="10469033" cy="4525962"/>
          </a:xfrm>
        </p:spPr>
        <p:txBody>
          <a:bodyPr/>
          <a:lstStyle/>
          <a:p>
            <a:r>
              <a:rPr lang="en-US" sz="2000" dirty="0"/>
              <a:t>11 Registrations do not have valid Hotel Confirmation codes.</a:t>
            </a:r>
          </a:p>
          <a:p>
            <a:endParaRPr lang="en-US" sz="2000" dirty="0"/>
          </a:p>
          <a:p>
            <a:r>
              <a:rPr lang="en-US" sz="2000" dirty="0"/>
              <a:t>Normal Registration validation process also confirms hotel reservation</a:t>
            </a:r>
          </a:p>
          <a:p>
            <a:endParaRPr lang="en-US" sz="2000" dirty="0"/>
          </a:p>
          <a:p>
            <a:r>
              <a:rPr lang="en-US" sz="2000" dirty="0"/>
              <a:t>Current status of the waitlist for room reservations for the IEEE 802 July 2025 Plenary Session:</a:t>
            </a:r>
          </a:p>
          <a:p>
            <a:pPr lvl="1"/>
            <a:r>
              <a:rPr lang="en-US" sz="1800" dirty="0"/>
              <a:t>    Guests who still need room reservations: 11</a:t>
            </a:r>
          </a:p>
          <a:p>
            <a:pPr lvl="1"/>
            <a:r>
              <a:rPr lang="en-US" sz="1800" dirty="0"/>
              <a:t>    Guests who need their existing reservation updated to reflect their correct dates: 12</a:t>
            </a:r>
          </a:p>
          <a:p>
            <a:pPr lvl="1"/>
            <a:r>
              <a:rPr lang="en-US" sz="1800" dirty="0"/>
              <a:t>    Total: 23</a:t>
            </a:r>
          </a:p>
          <a:p>
            <a:endParaRPr lang="en-US" sz="2000" dirty="0"/>
          </a:p>
        </p:txBody>
      </p:sp>
    </p:spTree>
    <p:extLst>
      <p:ext uri="{BB962C8B-B14F-4D97-AF65-F5344CB8AC3E}">
        <p14:creationId xmlns:p14="http://schemas.microsoft.com/office/powerpoint/2010/main" val="2221281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057C3-2702-D10A-BF80-07DA1BB5D43E}"/>
              </a:ext>
            </a:extLst>
          </p:cNvPr>
          <p:cNvSpPr>
            <a:spLocks noGrp="1"/>
          </p:cNvSpPr>
          <p:nvPr>
            <p:ph type="title"/>
          </p:nvPr>
        </p:nvSpPr>
        <p:spPr/>
        <p:txBody>
          <a:bodyPr/>
          <a:lstStyle/>
          <a:p>
            <a:r>
              <a:rPr lang="en-US" dirty="0"/>
              <a:t>6.01 Student Outreach Program</a:t>
            </a:r>
          </a:p>
        </p:txBody>
      </p:sp>
      <p:sp>
        <p:nvSpPr>
          <p:cNvPr id="3" name="Content Placeholder 2">
            <a:extLst>
              <a:ext uri="{FF2B5EF4-FFF2-40B4-BE49-F238E27FC236}">
                <a16:creationId xmlns:a16="http://schemas.microsoft.com/office/drawing/2014/main" id="{D8C79F22-E135-455E-F162-7B609EC691D2}"/>
              </a:ext>
            </a:extLst>
          </p:cNvPr>
          <p:cNvSpPr>
            <a:spLocks noGrp="1"/>
          </p:cNvSpPr>
          <p:nvPr>
            <p:ph idx="1"/>
          </p:nvPr>
        </p:nvSpPr>
        <p:spPr>
          <a:xfrm>
            <a:off x="334433" y="1341438"/>
            <a:ext cx="10972800" cy="4906962"/>
          </a:xfrm>
        </p:spPr>
        <p:txBody>
          <a:bodyPr/>
          <a:lstStyle/>
          <a:p>
            <a:r>
              <a:rPr lang="en-US" dirty="0"/>
              <a:t>Approved new Text for Chair’s Guidelines March 14, 2025.</a:t>
            </a:r>
          </a:p>
          <a:p>
            <a:r>
              <a:rPr lang="en-US" dirty="0"/>
              <a:t>Action item for WG Chairs – Ensure Students are not granted voting rights in WG</a:t>
            </a:r>
          </a:p>
          <a:p>
            <a:r>
              <a:rPr lang="en-US" dirty="0"/>
              <a:t>Today, Review direction and definition</a:t>
            </a:r>
          </a:p>
          <a:p>
            <a:pPr lvl="1"/>
            <a:r>
              <a:rPr lang="en-US" dirty="0"/>
              <a:t>We have programed the certification of Students per updated policy.</a:t>
            </a:r>
          </a:p>
          <a:p>
            <a:pPr lvl="1"/>
            <a:r>
              <a:rPr lang="en-US" dirty="0"/>
              <a:t>Please respond to emails you may receive.</a:t>
            </a:r>
          </a:p>
          <a:p>
            <a:endParaRPr lang="en-US" dirty="0"/>
          </a:p>
          <a:p>
            <a:endParaRPr lang="en-US" dirty="0"/>
          </a:p>
        </p:txBody>
      </p:sp>
    </p:spTree>
    <p:extLst>
      <p:ext uri="{BB962C8B-B14F-4D97-AF65-F5344CB8AC3E}">
        <p14:creationId xmlns:p14="http://schemas.microsoft.com/office/powerpoint/2010/main" val="31019444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7CEB9-E29C-F0E3-3597-15C845383C35}"/>
              </a:ext>
            </a:extLst>
          </p:cNvPr>
          <p:cNvSpPr>
            <a:spLocks noGrp="1"/>
          </p:cNvSpPr>
          <p:nvPr>
            <p:ph type="title"/>
          </p:nvPr>
        </p:nvSpPr>
        <p:spPr/>
        <p:txBody>
          <a:bodyPr/>
          <a:lstStyle/>
          <a:p>
            <a:r>
              <a:rPr lang="en-US" dirty="0"/>
              <a:t>Text to replace Chair’s Guideline section 4.2</a:t>
            </a:r>
          </a:p>
        </p:txBody>
      </p:sp>
      <p:sp>
        <p:nvSpPr>
          <p:cNvPr id="3" name="Content Placeholder 2">
            <a:extLst>
              <a:ext uri="{FF2B5EF4-FFF2-40B4-BE49-F238E27FC236}">
                <a16:creationId xmlns:a16="http://schemas.microsoft.com/office/drawing/2014/main" id="{48703A76-81BA-77B2-1C20-58AF31A44BE3}"/>
              </a:ext>
            </a:extLst>
          </p:cNvPr>
          <p:cNvSpPr>
            <a:spLocks noGrp="1"/>
          </p:cNvSpPr>
          <p:nvPr>
            <p:ph idx="1"/>
          </p:nvPr>
        </p:nvSpPr>
        <p:spPr>
          <a:xfrm>
            <a:off x="457200" y="1341437"/>
            <a:ext cx="11201400" cy="5111749"/>
          </a:xfrm>
        </p:spPr>
        <p:txBody>
          <a:bodyPr>
            <a:normAutofit lnSpcReduction="10000"/>
          </a:bodyPr>
          <a:lstStyle/>
          <a:p>
            <a:pPr marL="400050" lvl="1" indent="0">
              <a:buNone/>
            </a:pPr>
            <a:r>
              <a:rPr lang="en-US" sz="1800" dirty="0">
                <a:latin typeface="Times New Roman" panose="02020603050405020304" pitchFamily="18" charset="0"/>
                <a:cs typeface="Times New Roman" panose="02020603050405020304" pitchFamily="18" charset="0"/>
              </a:rPr>
              <a:t>4.2 Student Fees </a:t>
            </a:r>
          </a:p>
          <a:p>
            <a:pPr marL="400050" lvl="1" indent="0">
              <a:buNone/>
            </a:pPr>
            <a:r>
              <a:rPr lang="en-US" sz="1800" dirty="0">
                <a:latin typeface="Times New Roman" panose="02020603050405020304" pitchFamily="18" charset="0"/>
                <a:cs typeface="Times New Roman" panose="02020603050405020304" pitchFamily="18" charset="0"/>
              </a:rPr>
              <a:t>(LMSC Motion approved 14 March 2025.)</a:t>
            </a:r>
          </a:p>
          <a:p>
            <a:pPr marL="400050" lvl="1" indent="0">
              <a:buNone/>
            </a:pPr>
            <a:r>
              <a:rPr lang="en-US" sz="1800" dirty="0">
                <a:solidFill>
                  <a:srgbClr val="000000"/>
                </a:solidFill>
                <a:effectLst/>
                <a:latin typeface="Times New Roman" panose="02020603050405020304" pitchFamily="18" charset="0"/>
                <a:cs typeface="Times New Roman" panose="02020603050405020304" pitchFamily="18" charset="0"/>
              </a:rPr>
              <a:t>This guideline defines how IEEE 802 LMSC will handle student registration.</a:t>
            </a:r>
            <a:endParaRPr lang="en-US" sz="1800" dirty="0">
              <a:latin typeface="Times New Roman" panose="02020603050405020304" pitchFamily="18" charset="0"/>
              <a:cs typeface="Times New Roman" panose="02020603050405020304" pitchFamily="18" charset="0"/>
            </a:endParaRPr>
          </a:p>
          <a:p>
            <a:pPr marL="857250" lvl="1" indent="-457200">
              <a:buFont typeface="+mj-lt"/>
              <a:buAutoNum type="arabicParenR"/>
            </a:pPr>
            <a:r>
              <a:rPr lang="en-US" sz="1800" dirty="0">
                <a:latin typeface="Times New Roman" panose="02020603050405020304" pitchFamily="18" charset="0"/>
                <a:cs typeface="Times New Roman" panose="02020603050405020304" pitchFamily="18" charset="0"/>
              </a:rPr>
              <a:t>Student registration fees for the IEEE 802 Plenary sessions are to be set concurrently with a motion setting the IEEE 802 Plenary session meeting registration fees.  Any restrictions on number of students allowed for a session would also be set in said motion.</a:t>
            </a:r>
          </a:p>
          <a:p>
            <a:pPr marL="857250" lvl="1" indent="-457200">
              <a:buFont typeface="+mj-lt"/>
              <a:buAutoNum type="arabicParenR"/>
            </a:pPr>
            <a:r>
              <a:rPr lang="en-US" sz="1800" dirty="0">
                <a:solidFill>
                  <a:srgbClr val="000000"/>
                </a:solidFill>
                <a:effectLst/>
                <a:latin typeface="Times New Roman" panose="02020603050405020304" pitchFamily="18" charset="0"/>
                <a:cs typeface="Times New Roman" panose="02020603050405020304" pitchFamily="18" charset="0"/>
              </a:rPr>
              <a:t>Student registration fees only applies to </a:t>
            </a:r>
            <a:r>
              <a:rPr lang="en-US" sz="1800" dirty="0">
                <a:solidFill>
                  <a:srgbClr val="000000"/>
                </a:solidFill>
                <a:latin typeface="Times New Roman" panose="02020603050405020304" pitchFamily="18" charset="0"/>
                <a:cs typeface="Times New Roman" panose="02020603050405020304" pitchFamily="18" charset="0"/>
              </a:rPr>
              <a:t>an individual</a:t>
            </a:r>
            <a:r>
              <a:rPr lang="en-US" sz="1800" dirty="0">
                <a:solidFill>
                  <a:srgbClr val="000000"/>
                </a:solidFill>
                <a:effectLst/>
                <a:latin typeface="Times New Roman" panose="02020603050405020304" pitchFamily="18" charset="0"/>
                <a:cs typeface="Times New Roman" panose="02020603050405020304" pitchFamily="18" charset="0"/>
              </a:rPr>
              <a:t> student. A Student is defined as currently taking at least 50% of a normal full-time academic program in an IEEE designated field of interest for the current academic year.</a:t>
            </a:r>
            <a:r>
              <a:rPr lang="en-US" sz="1800" dirty="0">
                <a:solidFill>
                  <a:srgbClr val="000000"/>
                </a:solidFill>
                <a:latin typeface="Times New Roman" panose="02020603050405020304" pitchFamily="18" charset="0"/>
                <a:cs typeface="Times New Roman" panose="02020603050405020304" pitchFamily="18" charset="0"/>
              </a:rPr>
              <a:t> </a:t>
            </a:r>
          </a:p>
          <a:p>
            <a:pPr marL="857250" lvl="1" indent="-457200">
              <a:buFont typeface="+mj-lt"/>
              <a:buAutoNum type="arabicParenR"/>
            </a:pPr>
            <a:r>
              <a:rPr lang="en-US" sz="1800" dirty="0">
                <a:solidFill>
                  <a:srgbClr val="000000"/>
                </a:solidFill>
                <a:latin typeface="Times New Roman" panose="02020603050405020304" pitchFamily="18" charset="0"/>
                <a:cs typeface="Times New Roman" panose="02020603050405020304" pitchFamily="18" charset="0"/>
              </a:rPr>
              <a:t>Student Attendance does not count toward voting rights.</a:t>
            </a:r>
          </a:p>
          <a:p>
            <a:pPr marL="857250" lvl="1" indent="-457200">
              <a:buFont typeface="+mj-lt"/>
              <a:buAutoNum type="arabicParenR"/>
            </a:pPr>
            <a:r>
              <a:rPr lang="en-US" sz="1800" dirty="0">
                <a:solidFill>
                  <a:srgbClr val="000000"/>
                </a:solidFill>
                <a:latin typeface="Times New Roman" panose="02020603050405020304" pitchFamily="18" charset="0"/>
                <a:cs typeface="Times New Roman" panose="02020603050405020304" pitchFamily="18" charset="0"/>
              </a:rPr>
              <a:t>Students may join an IEEE 802 LMSC subgroup reflector at the discretion of the IEEE 802 LMSC subgroup chair.</a:t>
            </a:r>
          </a:p>
          <a:p>
            <a:pPr marL="857250" lvl="1" indent="-457200">
              <a:buFont typeface="+mj-lt"/>
              <a:buAutoNum type="arabicParenR"/>
            </a:pPr>
            <a:r>
              <a:rPr lang="en-US" sz="1800" dirty="0">
                <a:solidFill>
                  <a:srgbClr val="000000"/>
                </a:solidFill>
                <a:latin typeface="Times New Roman" panose="02020603050405020304" pitchFamily="18" charset="0"/>
                <a:cs typeface="Times New Roman" panose="02020603050405020304" pitchFamily="18" charset="0"/>
              </a:rPr>
              <a:t>A member of the IEEE 802 LMSC is required to certify a student’s status and request a registration link from the meeting planner for access to student registration.  The IEEE 802 LMSC member who certified the student should explain the process for attending IEEE 802 meetings. </a:t>
            </a:r>
          </a:p>
          <a:p>
            <a:pPr marL="857250" lvl="1" indent="-457200">
              <a:buFont typeface="+mj-lt"/>
              <a:buAutoNum type="arabicParenR"/>
            </a:pPr>
            <a:r>
              <a:rPr lang="en-US" sz="1800" dirty="0">
                <a:solidFill>
                  <a:srgbClr val="000000"/>
                </a:solidFill>
                <a:latin typeface="Times New Roman" panose="02020603050405020304" pitchFamily="18" charset="0"/>
                <a:cs typeface="Times New Roman" panose="02020603050405020304" pitchFamily="18" charset="0"/>
              </a:rPr>
              <a:t>The Meeting Planner will provide a list of Students and the IEEE 802 LMSC certifier to the IEEE 802 LMSC Chair for reporting during the IEEE 802 LMSC Opening Meeting.</a:t>
            </a:r>
          </a:p>
          <a:p>
            <a:pPr marL="857250" lvl="1" indent="-457200">
              <a:buFont typeface="+mj-lt"/>
              <a:buAutoNum type="arabicParenR"/>
            </a:pPr>
            <a:endParaRPr lang="en-US" sz="1800" dirty="0">
              <a:solidFill>
                <a:srgbClr val="000000"/>
              </a:solidFill>
              <a:latin typeface="Times New Roman" panose="02020603050405020304" pitchFamily="18" charset="0"/>
              <a:cs typeface="Times New Roman" panose="02020603050405020304" pitchFamily="18" charset="0"/>
            </a:endParaRPr>
          </a:p>
          <a:p>
            <a:pPr marL="857250" lvl="1" indent="-457200">
              <a:buFont typeface="+mj-lt"/>
              <a:buAutoNum type="arabicParenR"/>
            </a:pPr>
            <a:endParaRPr lang="en-US" sz="1800" dirty="0">
              <a:solidFill>
                <a:srgbClr val="000000"/>
              </a:solidFill>
              <a:latin typeface="Times New Roman" panose="02020603050405020304" pitchFamily="18" charset="0"/>
              <a:cs typeface="Times New Roman" panose="02020603050405020304" pitchFamily="18" charset="0"/>
            </a:endParaRPr>
          </a:p>
          <a:p>
            <a:pPr marL="857250" lvl="1" indent="-457200">
              <a:buFont typeface="+mj-lt"/>
              <a:buAutoNum type="arabicParenR"/>
            </a:pPr>
            <a:endParaRPr lang="en-US" sz="1800" dirty="0">
              <a:latin typeface="Times New Roman" panose="02020603050405020304" pitchFamily="18" charset="0"/>
              <a:cs typeface="Times New Roman" panose="02020603050405020304" pitchFamily="18" charset="0"/>
            </a:endParaRPr>
          </a:p>
          <a:p>
            <a:pPr marL="400050" lvl="1" indent="0">
              <a:buNone/>
            </a:pPr>
            <a:endParaRPr lang="en-US" sz="1800" dirty="0">
              <a:latin typeface="Times New Roman" panose="02020603050405020304" pitchFamily="18" charset="0"/>
              <a:cs typeface="Times New Roman" panose="02020603050405020304" pitchFamily="18" charset="0"/>
            </a:endParaRPr>
          </a:p>
          <a:p>
            <a:pPr marL="400050" lvl="1" indent="0">
              <a:buNone/>
            </a:pPr>
            <a:endParaRPr lang="en-US" sz="1800" b="1" dirty="0">
              <a:latin typeface="Times New Roman" panose="02020603050405020304" pitchFamily="18" charset="0"/>
              <a:cs typeface="Times New Roman" panose="02020603050405020304" pitchFamily="18" charset="0"/>
            </a:endParaRPr>
          </a:p>
          <a:p>
            <a:pPr marL="400050" lvl="1" indent="0">
              <a:buNone/>
            </a:pPr>
            <a:endParaRPr lang="en-US" sz="1800" b="1"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20800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6A946-6E29-5FB6-203C-D9E9BD2FCA62}"/>
              </a:ext>
            </a:extLst>
          </p:cNvPr>
          <p:cNvSpPr>
            <a:spLocks noGrp="1"/>
          </p:cNvSpPr>
          <p:nvPr>
            <p:ph type="title"/>
          </p:nvPr>
        </p:nvSpPr>
        <p:spPr/>
        <p:txBody>
          <a:bodyPr/>
          <a:lstStyle/>
          <a:p>
            <a:r>
              <a:rPr lang="en-US" dirty="0"/>
              <a:t>Current LMSC Member Certification Process</a:t>
            </a:r>
          </a:p>
        </p:txBody>
      </p:sp>
      <p:pic>
        <p:nvPicPr>
          <p:cNvPr id="5" name="Content Placeholder 4">
            <a:extLst>
              <a:ext uri="{FF2B5EF4-FFF2-40B4-BE49-F238E27FC236}">
                <a16:creationId xmlns:a16="http://schemas.microsoft.com/office/drawing/2014/main" id="{2AEE4E74-5020-15E2-3A8F-D3B04CF0B289}"/>
              </a:ext>
            </a:extLst>
          </p:cNvPr>
          <p:cNvPicPr>
            <a:picLocks noGrp="1" noChangeAspect="1"/>
          </p:cNvPicPr>
          <p:nvPr>
            <p:ph idx="1"/>
          </p:nvPr>
        </p:nvPicPr>
        <p:blipFill>
          <a:blip r:embed="rId2"/>
          <a:stretch>
            <a:fillRect/>
          </a:stretch>
        </p:blipFill>
        <p:spPr>
          <a:xfrm>
            <a:off x="1676400" y="1330693"/>
            <a:ext cx="9332096" cy="4071296"/>
          </a:xfrm>
        </p:spPr>
      </p:pic>
      <p:sp>
        <p:nvSpPr>
          <p:cNvPr id="6" name="TextBox 5">
            <a:extLst>
              <a:ext uri="{FF2B5EF4-FFF2-40B4-BE49-F238E27FC236}">
                <a16:creationId xmlns:a16="http://schemas.microsoft.com/office/drawing/2014/main" id="{03A511B3-1B5B-759E-BD66-4BD211E8F7BF}"/>
              </a:ext>
            </a:extLst>
          </p:cNvPr>
          <p:cNvSpPr txBox="1"/>
          <p:nvPr/>
        </p:nvSpPr>
        <p:spPr>
          <a:xfrm>
            <a:off x="2301240" y="5806856"/>
            <a:ext cx="8707256" cy="646331"/>
          </a:xfrm>
          <a:prstGeom prst="rect">
            <a:avLst/>
          </a:prstGeom>
          <a:noFill/>
        </p:spPr>
        <p:txBody>
          <a:bodyPr wrap="square" rtlCol="0">
            <a:spAutoFit/>
          </a:bodyPr>
          <a:lstStyle/>
          <a:p>
            <a:r>
              <a:rPr lang="en-US" sz="1800" dirty="0">
                <a:hlinkClick r:id="rId3"/>
              </a:rPr>
              <a:t>https://mentor.ieee.org/802-ec/dcn/25/ec-25-0103-00-LMSC-proposed-method-to-manage-student-registration-for-ieee-802-plenary-sessions.docx</a:t>
            </a:r>
            <a:r>
              <a:rPr lang="en-US" sz="1800" dirty="0"/>
              <a:t> </a:t>
            </a:r>
          </a:p>
        </p:txBody>
      </p:sp>
      <p:sp>
        <p:nvSpPr>
          <p:cNvPr id="7" name="TextBox 6">
            <a:extLst>
              <a:ext uri="{FF2B5EF4-FFF2-40B4-BE49-F238E27FC236}">
                <a16:creationId xmlns:a16="http://schemas.microsoft.com/office/drawing/2014/main" id="{8913B147-C60E-7183-9385-51895424E42D}"/>
              </a:ext>
            </a:extLst>
          </p:cNvPr>
          <p:cNvSpPr txBox="1"/>
          <p:nvPr/>
        </p:nvSpPr>
        <p:spPr>
          <a:xfrm>
            <a:off x="685800" y="5401989"/>
            <a:ext cx="10307456" cy="465410"/>
          </a:xfrm>
          <a:prstGeom prst="rect">
            <a:avLst/>
          </a:prstGeom>
          <a:noFill/>
        </p:spPr>
        <p:txBody>
          <a:bodyPr wrap="square" rtlCol="0">
            <a:spAutoFit/>
          </a:bodyPr>
          <a:lstStyle/>
          <a:p>
            <a:r>
              <a:rPr lang="en-US" dirty="0"/>
              <a:t>Proposed Student Fees Process documented in 802-EC-25/103:</a:t>
            </a:r>
          </a:p>
        </p:txBody>
      </p:sp>
    </p:spTree>
    <p:extLst>
      <p:ext uri="{BB962C8B-B14F-4D97-AF65-F5344CB8AC3E}">
        <p14:creationId xmlns:p14="http://schemas.microsoft.com/office/powerpoint/2010/main" val="334064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a:xfrm>
            <a:off x="609599" y="1341438"/>
            <a:ext cx="10972800" cy="4525962"/>
          </a:xfrm>
        </p:spPr>
        <p:txBody>
          <a:bodyPr/>
          <a:lstStyle/>
          <a:p>
            <a:r>
              <a:rPr lang="en-US" sz="24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Tree>
    <p:extLst>
      <p:ext uri="{BB962C8B-B14F-4D97-AF65-F5344CB8AC3E}">
        <p14:creationId xmlns:p14="http://schemas.microsoft.com/office/powerpoint/2010/main" val="3101734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D78E8-1B33-1F84-7A81-7945A8144C7F}"/>
              </a:ext>
            </a:extLst>
          </p:cNvPr>
          <p:cNvSpPr>
            <a:spLocks noGrp="1"/>
          </p:cNvSpPr>
          <p:nvPr>
            <p:ph type="title"/>
          </p:nvPr>
        </p:nvSpPr>
        <p:spPr/>
        <p:txBody>
          <a:bodyPr/>
          <a:lstStyle/>
          <a:p>
            <a:r>
              <a:rPr lang="en-US" dirty="0"/>
              <a:t>Proposed Changes to </a:t>
            </a:r>
            <a:r>
              <a:rPr lang="en-US"/>
              <a:t>approve during June Telecon</a:t>
            </a:r>
            <a:endParaRPr lang="en-US" dirty="0"/>
          </a:p>
        </p:txBody>
      </p:sp>
      <p:sp>
        <p:nvSpPr>
          <p:cNvPr id="3" name="Content Placeholder 2">
            <a:extLst>
              <a:ext uri="{FF2B5EF4-FFF2-40B4-BE49-F238E27FC236}">
                <a16:creationId xmlns:a16="http://schemas.microsoft.com/office/drawing/2014/main" id="{6841009E-F5AA-A587-9812-C4CCC8A9F6BF}"/>
              </a:ext>
            </a:extLst>
          </p:cNvPr>
          <p:cNvSpPr>
            <a:spLocks noGrp="1"/>
          </p:cNvSpPr>
          <p:nvPr>
            <p:ph idx="1"/>
          </p:nvPr>
        </p:nvSpPr>
        <p:spPr/>
        <p:txBody>
          <a:bodyPr/>
          <a:lstStyle/>
          <a:p>
            <a:pPr marL="457200" indent="-457200">
              <a:buAutoNum type="arabicPeriod"/>
            </a:pPr>
            <a:r>
              <a:rPr lang="en-US" sz="2400" dirty="0"/>
              <a:t>Change title of 4.2 to Student Outreach Program</a:t>
            </a:r>
          </a:p>
          <a:p>
            <a:pPr marL="0" indent="0">
              <a:buNone/>
            </a:pPr>
            <a:endParaRPr lang="en-US" sz="2400" dirty="0"/>
          </a:p>
          <a:p>
            <a:pPr marL="0" indent="0">
              <a:buNone/>
            </a:pPr>
            <a:r>
              <a:rPr lang="en-US" sz="2400" dirty="0"/>
              <a:t>2. Add(insert) preamble to describe Student Outreach Program purpose and goals:</a:t>
            </a:r>
          </a:p>
          <a:p>
            <a:pPr marL="0" indent="0">
              <a:buNone/>
            </a:pPr>
            <a:r>
              <a:rPr lang="en-US" sz="2400" dirty="0"/>
              <a:t>	4.2.1 Purpose: Encourage university students to participate in IEEE 802 LMSC standards activities by reducing the required session fees.</a:t>
            </a:r>
          </a:p>
          <a:p>
            <a:pPr marL="0" indent="0">
              <a:buNone/>
            </a:pPr>
            <a:r>
              <a:rPr lang="en-US" sz="2400" dirty="0"/>
              <a:t>	4.2.2 [</a:t>
            </a:r>
            <a:r>
              <a:rPr lang="en-US" sz="2400" i="1" dirty="0"/>
              <a:t>existing text]</a:t>
            </a:r>
          </a:p>
          <a:p>
            <a:pPr marL="0" indent="0">
              <a:buNone/>
            </a:pPr>
            <a:endParaRPr lang="en-US" sz="2400" i="1" dirty="0"/>
          </a:p>
          <a:p>
            <a:pPr marL="0" indent="0">
              <a:buNone/>
            </a:pPr>
            <a:r>
              <a:rPr lang="en-US" sz="2400" dirty="0"/>
              <a:t>3. Update Cert process per feedback/discussion.</a:t>
            </a:r>
          </a:p>
        </p:txBody>
      </p:sp>
    </p:spTree>
    <p:extLst>
      <p:ext uri="{BB962C8B-B14F-4D97-AF65-F5344CB8AC3E}">
        <p14:creationId xmlns:p14="http://schemas.microsoft.com/office/powerpoint/2010/main" val="14107438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B2F43B-6370-03E5-27DA-0DB86BA426E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5DACFA-DD83-D36A-DD12-782E4E11C912}"/>
              </a:ext>
            </a:extLst>
          </p:cNvPr>
          <p:cNvSpPr>
            <a:spLocks noGrp="1"/>
          </p:cNvSpPr>
          <p:nvPr>
            <p:ph type="title"/>
          </p:nvPr>
        </p:nvSpPr>
        <p:spPr/>
        <p:txBody>
          <a:bodyPr/>
          <a:lstStyle/>
          <a:p>
            <a:r>
              <a:rPr lang="en-US" dirty="0"/>
              <a:t>New Text to replace Chair’s Guideline section 4.2</a:t>
            </a:r>
          </a:p>
        </p:txBody>
      </p:sp>
      <p:sp>
        <p:nvSpPr>
          <p:cNvPr id="3" name="Content Placeholder 2">
            <a:extLst>
              <a:ext uri="{FF2B5EF4-FFF2-40B4-BE49-F238E27FC236}">
                <a16:creationId xmlns:a16="http://schemas.microsoft.com/office/drawing/2014/main" id="{D306D2A4-F104-C821-853C-BE1C9D2099D9}"/>
              </a:ext>
            </a:extLst>
          </p:cNvPr>
          <p:cNvSpPr>
            <a:spLocks noGrp="1"/>
          </p:cNvSpPr>
          <p:nvPr>
            <p:ph idx="1"/>
          </p:nvPr>
        </p:nvSpPr>
        <p:spPr>
          <a:xfrm>
            <a:off x="457200" y="1341437"/>
            <a:ext cx="11201400" cy="5111749"/>
          </a:xfrm>
        </p:spPr>
        <p:txBody>
          <a:bodyPr>
            <a:normAutofit fontScale="92500" lnSpcReduction="10000"/>
          </a:bodyPr>
          <a:lstStyle/>
          <a:p>
            <a:pPr marL="400050" lvl="1" indent="0">
              <a:buNone/>
            </a:pPr>
            <a:r>
              <a:rPr lang="en-US" sz="1800" dirty="0">
                <a:latin typeface="Times New Roman" panose="02020603050405020304" pitchFamily="18" charset="0"/>
                <a:cs typeface="Times New Roman" panose="02020603050405020304" pitchFamily="18" charset="0"/>
              </a:rPr>
              <a:t>4.2 </a:t>
            </a:r>
            <a:r>
              <a:rPr lang="en-US" sz="1800" strike="sngStrike" dirty="0">
                <a:latin typeface="Times New Roman" panose="02020603050405020304" pitchFamily="18" charset="0"/>
                <a:cs typeface="Times New Roman" panose="02020603050405020304" pitchFamily="18" charset="0"/>
              </a:rPr>
              <a:t>Student Fees </a:t>
            </a:r>
            <a:r>
              <a:rPr lang="en-US" sz="1800" u="sng" dirty="0">
                <a:solidFill>
                  <a:srgbClr val="FF0000"/>
                </a:solidFill>
                <a:latin typeface="Times New Roman" panose="02020603050405020304" pitchFamily="18" charset="0"/>
                <a:cs typeface="Times New Roman" panose="02020603050405020304" pitchFamily="18" charset="0"/>
              </a:rPr>
              <a:t>Student Outreach Program</a:t>
            </a:r>
            <a:endParaRPr lang="en-US" sz="1800" u="sng" strike="sngStrike" dirty="0">
              <a:solidFill>
                <a:srgbClr val="FF0000"/>
              </a:solidFill>
              <a:latin typeface="Times New Roman" panose="02020603050405020304" pitchFamily="18" charset="0"/>
              <a:cs typeface="Times New Roman" panose="02020603050405020304" pitchFamily="18" charset="0"/>
            </a:endParaRPr>
          </a:p>
          <a:p>
            <a:pPr marL="400050" lvl="1" indent="0">
              <a:buNone/>
            </a:pPr>
            <a:r>
              <a:rPr lang="en-US" sz="1800" dirty="0">
                <a:latin typeface="Times New Roman" panose="02020603050405020304" pitchFamily="18" charset="0"/>
                <a:cs typeface="Times New Roman" panose="02020603050405020304" pitchFamily="18" charset="0"/>
              </a:rPr>
              <a:t>(LMSC Motion </a:t>
            </a:r>
            <a:r>
              <a:rPr lang="en-US" sz="1800" strike="sngStrike" dirty="0">
                <a:latin typeface="Times New Roman" panose="02020603050405020304" pitchFamily="18" charset="0"/>
                <a:cs typeface="Times New Roman" panose="02020603050405020304" pitchFamily="18" charset="0"/>
              </a:rPr>
              <a:t>to be presented </a:t>
            </a:r>
            <a:r>
              <a:rPr lang="en-US" sz="1800" u="sng" dirty="0">
                <a:solidFill>
                  <a:srgbClr val="FF0000"/>
                </a:solidFill>
                <a:latin typeface="Times New Roman" panose="02020603050405020304" pitchFamily="18" charset="0"/>
                <a:cs typeface="Times New Roman" panose="02020603050405020304" pitchFamily="18" charset="0"/>
              </a:rPr>
              <a:t>approved on 2025 June 03 </a:t>
            </a:r>
            <a:r>
              <a:rPr lang="en-US" sz="1800" dirty="0">
                <a:latin typeface="Times New Roman" panose="02020603050405020304" pitchFamily="18" charset="0"/>
                <a:cs typeface="Times New Roman" panose="02020603050405020304" pitchFamily="18" charset="0"/>
              </a:rPr>
              <a:t>on the IEEE 802 LMSC Telecon.)</a:t>
            </a:r>
          </a:p>
          <a:p>
            <a:pPr marL="400050" lvl="1" indent="0">
              <a:buNone/>
            </a:pPr>
            <a:r>
              <a:rPr lang="en-US" sz="1800" u="sng" dirty="0">
                <a:solidFill>
                  <a:srgbClr val="FF0000"/>
                </a:solidFill>
                <a:latin typeface="Times New Roman" panose="02020603050405020304" pitchFamily="18" charset="0"/>
                <a:cs typeface="Times New Roman" panose="02020603050405020304" pitchFamily="18" charset="0"/>
              </a:rPr>
              <a:t>4.2.1 Purpose: The Student Outreach Program is to encourage university students to participate in the IEEE 802 LMSC standards activities.  The program provides for reduced session fees for students.</a:t>
            </a:r>
          </a:p>
          <a:p>
            <a:pPr marL="400050" lvl="1" indent="0">
              <a:buNone/>
            </a:pPr>
            <a:r>
              <a:rPr lang="en-US" sz="1800" dirty="0">
                <a:solidFill>
                  <a:srgbClr val="000000"/>
                </a:solidFill>
                <a:effectLst/>
                <a:latin typeface="Times New Roman" panose="02020603050405020304" pitchFamily="18" charset="0"/>
                <a:cs typeface="Times New Roman" panose="02020603050405020304" pitchFamily="18" charset="0"/>
              </a:rPr>
              <a:t>4.2.2 This guideline defines how IEEE 802 LMSC will handle student registration:</a:t>
            </a:r>
            <a:endParaRPr lang="en-US" sz="1800" dirty="0">
              <a:latin typeface="Times New Roman" panose="02020603050405020304" pitchFamily="18" charset="0"/>
              <a:cs typeface="Times New Roman" panose="02020603050405020304" pitchFamily="18" charset="0"/>
            </a:endParaRPr>
          </a:p>
          <a:p>
            <a:pPr marL="857250" lvl="1" indent="-457200">
              <a:buFont typeface="+mj-lt"/>
              <a:buAutoNum type="arabicParenR"/>
            </a:pPr>
            <a:r>
              <a:rPr lang="en-US" sz="1800" dirty="0">
                <a:latin typeface="Times New Roman" panose="02020603050405020304" pitchFamily="18" charset="0"/>
                <a:cs typeface="Times New Roman" panose="02020603050405020304" pitchFamily="18" charset="0"/>
              </a:rPr>
              <a:t>Student registration fees for the IEEE 802 Plenary sessions are to be set concurrently with a motion setting the IEEE 802 Plenary session meeting registration fees.  Any restrictions on number of students allowed for a session would also be set in said motion.</a:t>
            </a:r>
          </a:p>
          <a:p>
            <a:pPr marL="857250" lvl="1" indent="-457200">
              <a:buFont typeface="+mj-lt"/>
              <a:buAutoNum type="arabicParenR"/>
            </a:pPr>
            <a:r>
              <a:rPr lang="en-US" sz="1800" dirty="0">
                <a:solidFill>
                  <a:srgbClr val="000000"/>
                </a:solidFill>
                <a:effectLst/>
                <a:latin typeface="Times New Roman" panose="02020603050405020304" pitchFamily="18" charset="0"/>
                <a:cs typeface="Times New Roman" panose="02020603050405020304" pitchFamily="18" charset="0"/>
              </a:rPr>
              <a:t>Student registration fees only applies to </a:t>
            </a:r>
            <a:r>
              <a:rPr lang="en-US" sz="1800" dirty="0">
                <a:solidFill>
                  <a:srgbClr val="000000"/>
                </a:solidFill>
                <a:latin typeface="Times New Roman" panose="02020603050405020304" pitchFamily="18" charset="0"/>
                <a:cs typeface="Times New Roman" panose="02020603050405020304" pitchFamily="18" charset="0"/>
              </a:rPr>
              <a:t>an individual</a:t>
            </a:r>
            <a:r>
              <a:rPr lang="en-US" sz="1800" dirty="0">
                <a:solidFill>
                  <a:srgbClr val="000000"/>
                </a:solidFill>
                <a:effectLst/>
                <a:latin typeface="Times New Roman" panose="02020603050405020304" pitchFamily="18" charset="0"/>
                <a:cs typeface="Times New Roman" panose="02020603050405020304" pitchFamily="18" charset="0"/>
              </a:rPr>
              <a:t> student. A Student is defined as currently taking at least 50% of a normal full-time academic program in an IEEE designated field of interest for the current academic year.</a:t>
            </a:r>
            <a:r>
              <a:rPr lang="en-US" sz="1800" dirty="0">
                <a:solidFill>
                  <a:srgbClr val="000000"/>
                </a:solidFill>
                <a:latin typeface="Times New Roman" panose="02020603050405020304" pitchFamily="18" charset="0"/>
                <a:cs typeface="Times New Roman" panose="02020603050405020304" pitchFamily="18" charset="0"/>
              </a:rPr>
              <a:t> </a:t>
            </a:r>
          </a:p>
          <a:p>
            <a:pPr marL="857250" lvl="1" indent="-457200">
              <a:buFont typeface="+mj-lt"/>
              <a:buAutoNum type="arabicParenR"/>
            </a:pPr>
            <a:r>
              <a:rPr lang="en-US" sz="1800" dirty="0">
                <a:solidFill>
                  <a:srgbClr val="000000"/>
                </a:solidFill>
                <a:latin typeface="Times New Roman" panose="02020603050405020304" pitchFamily="18" charset="0"/>
                <a:cs typeface="Times New Roman" panose="02020603050405020304" pitchFamily="18" charset="0"/>
              </a:rPr>
              <a:t>Student Attendance does not count toward voting rights.</a:t>
            </a:r>
          </a:p>
          <a:p>
            <a:pPr marL="857250" lvl="1" indent="-457200">
              <a:buFont typeface="+mj-lt"/>
              <a:buAutoNum type="arabicParenR"/>
            </a:pPr>
            <a:r>
              <a:rPr lang="en-US" sz="1800" dirty="0">
                <a:solidFill>
                  <a:srgbClr val="000000"/>
                </a:solidFill>
                <a:latin typeface="Times New Roman" panose="02020603050405020304" pitchFamily="18" charset="0"/>
                <a:cs typeface="Times New Roman" panose="02020603050405020304" pitchFamily="18" charset="0"/>
              </a:rPr>
              <a:t>Students may join an IEEE 802 LMSC subgroup reflector at the discretion of the IEEE 802 LMSC subgroup chair.</a:t>
            </a:r>
          </a:p>
          <a:p>
            <a:pPr marL="857250" lvl="1" indent="-457200">
              <a:buFont typeface="+mj-lt"/>
              <a:buAutoNum type="arabicParenR"/>
            </a:pPr>
            <a:r>
              <a:rPr lang="en-US" sz="1800" u="sng" dirty="0">
                <a:solidFill>
                  <a:srgbClr val="FF0000"/>
                </a:solidFill>
                <a:latin typeface="Times New Roman" panose="02020603050405020304" pitchFamily="18" charset="0"/>
                <a:cs typeface="Times New Roman" panose="02020603050405020304" pitchFamily="18" charset="0"/>
              </a:rPr>
              <a:t>Students are to be invited to the New Member Orientation meetings. </a:t>
            </a:r>
            <a:r>
              <a:rPr lang="en-US" sz="1800" dirty="0">
                <a:solidFill>
                  <a:srgbClr val="000000"/>
                </a:solidFill>
                <a:latin typeface="Times New Roman" panose="02020603050405020304" pitchFamily="18" charset="0"/>
                <a:cs typeface="Times New Roman" panose="02020603050405020304" pitchFamily="18" charset="0"/>
              </a:rPr>
              <a:t>A</a:t>
            </a:r>
            <a:r>
              <a:rPr lang="en-US" sz="1800" strike="sngStrike" dirty="0">
                <a:solidFill>
                  <a:srgbClr val="000000"/>
                </a:solidFill>
                <a:latin typeface="Times New Roman" panose="02020603050405020304" pitchFamily="18" charset="0"/>
                <a:cs typeface="Times New Roman" panose="02020603050405020304" pitchFamily="18" charset="0"/>
              </a:rPr>
              <a:t> member of the IEEE 802 LMSC is required to certify a student’s status and request a registration link from the meeting planner for access to student registration.  The IEEE 802 LMSC member who certified the student should explain the process for attending IEEE 802 meetings. </a:t>
            </a:r>
          </a:p>
          <a:p>
            <a:pPr marL="857250" lvl="1" indent="-457200">
              <a:buFont typeface="+mj-lt"/>
              <a:buAutoNum type="arabicParenR"/>
            </a:pPr>
            <a:r>
              <a:rPr lang="en-US" sz="1800" dirty="0">
                <a:solidFill>
                  <a:srgbClr val="000000"/>
                </a:solidFill>
                <a:latin typeface="Times New Roman" panose="02020603050405020304" pitchFamily="18" charset="0"/>
                <a:cs typeface="Times New Roman" panose="02020603050405020304" pitchFamily="18" charset="0"/>
              </a:rPr>
              <a:t>The Meeting Planner will provide a list of Students </a:t>
            </a:r>
            <a:r>
              <a:rPr lang="en-US" sz="1800" strike="sngStrike" dirty="0">
                <a:solidFill>
                  <a:srgbClr val="000000"/>
                </a:solidFill>
                <a:latin typeface="Times New Roman" panose="02020603050405020304" pitchFamily="18" charset="0"/>
                <a:cs typeface="Times New Roman" panose="02020603050405020304" pitchFamily="18" charset="0"/>
              </a:rPr>
              <a:t>and the IEEE 802 LMSC certifier </a:t>
            </a:r>
            <a:r>
              <a:rPr lang="en-US" sz="1800" dirty="0">
                <a:solidFill>
                  <a:srgbClr val="000000"/>
                </a:solidFill>
                <a:latin typeface="Times New Roman" panose="02020603050405020304" pitchFamily="18" charset="0"/>
                <a:cs typeface="Times New Roman" panose="02020603050405020304" pitchFamily="18" charset="0"/>
              </a:rPr>
              <a:t>to the IEEE 802 LMSC Chair for reporting during the IEEE 802 LMSC Opening Meeting.  </a:t>
            </a:r>
          </a:p>
          <a:p>
            <a:pPr marL="857250" lvl="1" indent="-457200">
              <a:buFont typeface="+mj-lt"/>
              <a:buAutoNum type="arabicParenR"/>
            </a:pPr>
            <a:r>
              <a:rPr lang="en-US" sz="1800" u="sng" dirty="0">
                <a:solidFill>
                  <a:srgbClr val="FF0000"/>
                </a:solidFill>
                <a:latin typeface="Times New Roman" panose="02020603050405020304" pitchFamily="18" charset="0"/>
                <a:cs typeface="Times New Roman" panose="02020603050405020304" pitchFamily="18" charset="0"/>
              </a:rPr>
              <a:t>The 802 WG Chairs shall verify that attendance credit is not granted to students on the list.</a:t>
            </a:r>
          </a:p>
          <a:p>
            <a:pPr marL="857250" lvl="1" indent="-457200">
              <a:buFont typeface="+mj-lt"/>
              <a:buAutoNum type="arabicParenR"/>
            </a:pPr>
            <a:endParaRPr lang="en-US" sz="1800" dirty="0">
              <a:solidFill>
                <a:srgbClr val="000000"/>
              </a:solidFill>
              <a:latin typeface="Times New Roman" panose="02020603050405020304" pitchFamily="18" charset="0"/>
              <a:cs typeface="Times New Roman" panose="02020603050405020304" pitchFamily="18" charset="0"/>
            </a:endParaRPr>
          </a:p>
          <a:p>
            <a:pPr marL="857250" lvl="1" indent="-457200">
              <a:buFont typeface="+mj-lt"/>
              <a:buAutoNum type="arabicParenR"/>
            </a:pPr>
            <a:endParaRPr lang="en-US" sz="1800" dirty="0">
              <a:solidFill>
                <a:srgbClr val="000000"/>
              </a:solidFill>
              <a:latin typeface="Times New Roman" panose="02020603050405020304" pitchFamily="18" charset="0"/>
              <a:cs typeface="Times New Roman" panose="02020603050405020304" pitchFamily="18" charset="0"/>
            </a:endParaRPr>
          </a:p>
          <a:p>
            <a:pPr marL="857250" lvl="1" indent="-457200">
              <a:buFont typeface="+mj-lt"/>
              <a:buAutoNum type="arabicParenR"/>
            </a:pPr>
            <a:endParaRPr lang="en-US" sz="1800" dirty="0">
              <a:latin typeface="Times New Roman" panose="02020603050405020304" pitchFamily="18" charset="0"/>
              <a:cs typeface="Times New Roman" panose="02020603050405020304" pitchFamily="18" charset="0"/>
            </a:endParaRPr>
          </a:p>
          <a:p>
            <a:pPr marL="400050" lvl="1" indent="0">
              <a:buNone/>
            </a:pPr>
            <a:endParaRPr lang="en-US" sz="1800" dirty="0">
              <a:latin typeface="Times New Roman" panose="02020603050405020304" pitchFamily="18" charset="0"/>
              <a:cs typeface="Times New Roman" panose="02020603050405020304" pitchFamily="18" charset="0"/>
            </a:endParaRPr>
          </a:p>
          <a:p>
            <a:pPr marL="400050" lvl="1" indent="0">
              <a:buNone/>
            </a:pPr>
            <a:endParaRPr lang="en-US" sz="1800" b="1" dirty="0">
              <a:latin typeface="Times New Roman" panose="02020603050405020304" pitchFamily="18" charset="0"/>
              <a:cs typeface="Times New Roman" panose="02020603050405020304" pitchFamily="18" charset="0"/>
            </a:endParaRPr>
          </a:p>
          <a:p>
            <a:pPr marL="400050" lvl="1" indent="0">
              <a:buNone/>
            </a:pPr>
            <a:endParaRPr lang="en-US" sz="1800" b="1"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41842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7E93A-0CEB-CF76-90E0-3AC05C17CAC6}"/>
              </a:ext>
            </a:extLst>
          </p:cNvPr>
          <p:cNvSpPr>
            <a:spLocks noGrp="1"/>
          </p:cNvSpPr>
          <p:nvPr>
            <p:ph type="title"/>
          </p:nvPr>
        </p:nvSpPr>
        <p:spPr>
          <a:xfrm>
            <a:off x="609600" y="228601"/>
            <a:ext cx="10972800" cy="990600"/>
          </a:xfrm>
        </p:spPr>
        <p:txBody>
          <a:bodyPr/>
          <a:lstStyle/>
          <a:p>
            <a:r>
              <a:rPr lang="en-US" dirty="0"/>
              <a:t>Motion to approve changes to </a:t>
            </a:r>
            <a:br>
              <a:rPr lang="en-US" dirty="0"/>
            </a:br>
            <a:r>
              <a:rPr lang="en-US" dirty="0"/>
              <a:t>Chair’s Guideline Section 4.2</a:t>
            </a:r>
          </a:p>
        </p:txBody>
      </p:sp>
      <p:sp>
        <p:nvSpPr>
          <p:cNvPr id="3" name="Content Placeholder 2">
            <a:extLst>
              <a:ext uri="{FF2B5EF4-FFF2-40B4-BE49-F238E27FC236}">
                <a16:creationId xmlns:a16="http://schemas.microsoft.com/office/drawing/2014/main" id="{32BA2E9D-62A5-4AC6-B258-38A30F339144}"/>
              </a:ext>
            </a:extLst>
          </p:cNvPr>
          <p:cNvSpPr>
            <a:spLocks noGrp="1"/>
          </p:cNvSpPr>
          <p:nvPr>
            <p:ph idx="1"/>
          </p:nvPr>
        </p:nvSpPr>
        <p:spPr/>
        <p:txBody>
          <a:bodyPr/>
          <a:lstStyle/>
          <a:p>
            <a:r>
              <a:rPr lang="en-US" dirty="0"/>
              <a:t>Move to approve the update Chair’s Guidelines Section 4.2 as noted on Slide 21 of 802-EC-25/0122r1:</a:t>
            </a:r>
          </a:p>
          <a:p>
            <a:r>
              <a:rPr lang="en-US" dirty="0"/>
              <a:t>Move: Rosdahl</a:t>
            </a:r>
          </a:p>
          <a:p>
            <a:r>
              <a:rPr lang="en-US" dirty="0"/>
              <a:t>2</a:t>
            </a:r>
            <a:r>
              <a:rPr lang="en-US" baseline="30000" dirty="0"/>
              <a:t>nd</a:t>
            </a:r>
            <a:r>
              <a:rPr lang="en-US" dirty="0"/>
              <a:t>: Parsons</a:t>
            </a:r>
          </a:p>
          <a:p>
            <a:r>
              <a:rPr lang="en-US" dirty="0"/>
              <a:t>Results: Unanimous Consent – Motion approved.</a:t>
            </a:r>
          </a:p>
        </p:txBody>
      </p:sp>
    </p:spTree>
    <p:extLst>
      <p:ext uri="{BB962C8B-B14F-4D97-AF65-F5344CB8AC3E}">
        <p14:creationId xmlns:p14="http://schemas.microsoft.com/office/powerpoint/2010/main" val="29369002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18BF1-CB20-4BE0-D948-64B2E32CA04D}"/>
              </a:ext>
            </a:extLst>
          </p:cNvPr>
          <p:cNvSpPr>
            <a:spLocks noGrp="1"/>
          </p:cNvSpPr>
          <p:nvPr>
            <p:ph type="title"/>
          </p:nvPr>
        </p:nvSpPr>
        <p:spPr/>
        <p:txBody>
          <a:bodyPr/>
          <a:lstStyle/>
          <a:p>
            <a:r>
              <a:rPr lang="en-US" sz="2800" dirty="0"/>
              <a:t>Ongoing - Call for Interest – 802 Executive Secretary – </a:t>
            </a:r>
            <a:br>
              <a:rPr lang="en-US" sz="2800" dirty="0"/>
            </a:br>
            <a:r>
              <a:rPr lang="en-US" sz="2800" dirty="0"/>
              <a:t>Venue Preparation, Selection, and Contracting</a:t>
            </a:r>
            <a:r>
              <a:rPr lang="en-US" sz="2400" dirty="0"/>
              <a:t>	</a:t>
            </a:r>
          </a:p>
        </p:txBody>
      </p:sp>
      <p:sp>
        <p:nvSpPr>
          <p:cNvPr id="3" name="Content Placeholder 2">
            <a:extLst>
              <a:ext uri="{FF2B5EF4-FFF2-40B4-BE49-F238E27FC236}">
                <a16:creationId xmlns:a16="http://schemas.microsoft.com/office/drawing/2014/main" id="{54F2B5C2-2D5C-773A-5A82-179A782ED867}"/>
              </a:ext>
            </a:extLst>
          </p:cNvPr>
          <p:cNvSpPr>
            <a:spLocks noGrp="1"/>
          </p:cNvSpPr>
          <p:nvPr>
            <p:ph idx="1"/>
          </p:nvPr>
        </p:nvSpPr>
        <p:spPr/>
        <p:txBody>
          <a:bodyPr/>
          <a:lstStyle/>
          <a:p>
            <a:r>
              <a:rPr lang="en-US" sz="2000" dirty="0"/>
              <a:t>The IEEE 802 LMSC Chair, James Gilb, has asked all appointed LMSC members to prepare a succession plan.  The preparation of someone to step into the roles that need orientation and training so that they would be ready to take over the role and responsibilities.</a:t>
            </a:r>
          </a:p>
          <a:p>
            <a:endParaRPr lang="en-US" sz="2000" dirty="0"/>
          </a:p>
          <a:p>
            <a:r>
              <a:rPr lang="en-US" sz="2000" dirty="0"/>
              <a:t>One Role that I have is the IEEE 802 Executive Secretary.</a:t>
            </a:r>
          </a:p>
          <a:p>
            <a:r>
              <a:rPr lang="en-US" sz="2000" dirty="0"/>
              <a:t>The next 2 slides outlines the role and responsibilities required.</a:t>
            </a:r>
          </a:p>
          <a:p>
            <a:r>
              <a:rPr lang="en-US" sz="2000" dirty="0"/>
              <a:t>If you or someone you know would be interested in taking an active part in this role in the future, please have them contact me.</a:t>
            </a:r>
          </a:p>
        </p:txBody>
      </p:sp>
    </p:spTree>
    <p:extLst>
      <p:ext uri="{BB962C8B-B14F-4D97-AF65-F5344CB8AC3E}">
        <p14:creationId xmlns:p14="http://schemas.microsoft.com/office/powerpoint/2010/main" val="5787292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DB953-5C1F-64C9-83FC-1CCD578E5F94}"/>
              </a:ext>
            </a:extLst>
          </p:cNvPr>
          <p:cNvSpPr>
            <a:spLocks noGrp="1"/>
          </p:cNvSpPr>
          <p:nvPr>
            <p:ph type="title"/>
          </p:nvPr>
        </p:nvSpPr>
        <p:spPr/>
        <p:txBody>
          <a:bodyPr/>
          <a:lstStyle/>
          <a:p>
            <a:r>
              <a:rPr lang="en-US" dirty="0"/>
              <a:t>Executive Secretary Responsibilities</a:t>
            </a:r>
          </a:p>
        </p:txBody>
      </p:sp>
      <p:sp>
        <p:nvSpPr>
          <p:cNvPr id="3" name="Content Placeholder 2">
            <a:extLst>
              <a:ext uri="{FF2B5EF4-FFF2-40B4-BE49-F238E27FC236}">
                <a16:creationId xmlns:a16="http://schemas.microsoft.com/office/drawing/2014/main" id="{13A0C282-9D70-B45B-119B-D0C6F274EC86}"/>
              </a:ext>
            </a:extLst>
          </p:cNvPr>
          <p:cNvSpPr>
            <a:spLocks noGrp="1"/>
          </p:cNvSpPr>
          <p:nvPr>
            <p:ph idx="1"/>
          </p:nvPr>
        </p:nvSpPr>
        <p:spPr>
          <a:xfrm>
            <a:off x="334433" y="1341437"/>
            <a:ext cx="10972800" cy="5111749"/>
          </a:xfrm>
        </p:spPr>
        <p:txBody>
          <a:bodyPr/>
          <a:lstStyle/>
          <a:p>
            <a:r>
              <a:rPr lang="en-US" sz="2000" dirty="0"/>
              <a:t>3.4.6 Executive Secretary</a:t>
            </a:r>
          </a:p>
          <a:p>
            <a:pPr lvl="1"/>
            <a:r>
              <a:rPr lang="en-US" sz="2000" dirty="0"/>
              <a:t>The responsibilities of the Executive Secretary include:</a:t>
            </a:r>
          </a:p>
          <a:p>
            <a:pPr lvl="2"/>
            <a:r>
              <a:rPr lang="en-US" sz="2000" dirty="0"/>
              <a:t>a) Scheduling meetings in coordination with the Standards Committee Chair and distributing a meeting notice at least 30 days before the meeting</a:t>
            </a:r>
          </a:p>
          <a:p>
            <a:pPr lvl="2"/>
            <a:r>
              <a:rPr lang="en-US" sz="2000" dirty="0"/>
              <a:t>b) Oversee all activities related to Standards Committee sponsored meeting facilities and services</a:t>
            </a:r>
          </a:p>
          <a:p>
            <a:pPr lvl="2"/>
            <a:r>
              <a:rPr lang="en-US" sz="2000" dirty="0"/>
              <a:t>c) With the Treasurer, ensure that Standards Committee sponsored sessions are compliant with IEEE financial policies</a:t>
            </a:r>
          </a:p>
          <a:p>
            <a:pPr lvl="2"/>
            <a:r>
              <a:rPr lang="en-US" sz="2000" dirty="0"/>
              <a:t>d) Present summaries of venue options to the Standards Committee, select venues with approval of the Standards Committee, and sign approved proposals on behalf of IEEE 802</a:t>
            </a:r>
          </a:p>
          <a:p>
            <a:pPr lvl="2"/>
            <a:r>
              <a:rPr lang="en-US" sz="2000" dirty="0"/>
              <a:t>e) Coordinate with conference service providers and Standards Committee Chair </a:t>
            </a:r>
            <a:r>
              <a:rPr lang="en-US" sz="2000"/>
              <a:t>on major decisions</a:t>
            </a:r>
            <a:endParaRPr lang="en-US" sz="2000" dirty="0"/>
          </a:p>
          <a:p>
            <a:pPr lvl="2"/>
            <a:r>
              <a:rPr lang="en-US" sz="2000" dirty="0"/>
              <a:t>f) Oversee maintenance of Standards Committee registration database</a:t>
            </a:r>
          </a:p>
          <a:p>
            <a:pPr lvl="2"/>
            <a:r>
              <a:rPr lang="en-US" sz="2000" dirty="0"/>
              <a:t>g) Carry out the duties of the Treasurer if the Treasurer is unavailable.</a:t>
            </a:r>
          </a:p>
        </p:txBody>
      </p:sp>
    </p:spTree>
    <p:extLst>
      <p:ext uri="{BB962C8B-B14F-4D97-AF65-F5344CB8AC3E}">
        <p14:creationId xmlns:p14="http://schemas.microsoft.com/office/powerpoint/2010/main" val="33367028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AE036-9BB4-68C9-3C76-EFE35464EAFB}"/>
              </a:ext>
            </a:extLst>
          </p:cNvPr>
          <p:cNvSpPr>
            <a:spLocks noGrp="1"/>
          </p:cNvSpPr>
          <p:nvPr>
            <p:ph type="title"/>
          </p:nvPr>
        </p:nvSpPr>
        <p:spPr/>
        <p:txBody>
          <a:bodyPr/>
          <a:lstStyle/>
          <a:p>
            <a:r>
              <a:rPr lang="en-US" sz="2400" dirty="0"/>
              <a:t>IEEE 802 LMSC Chair's Guidelines and Standards Committee Policy Decisions, v37 11/17/2023</a:t>
            </a:r>
          </a:p>
        </p:txBody>
      </p:sp>
      <p:sp>
        <p:nvSpPr>
          <p:cNvPr id="3" name="Content Placeholder 2">
            <a:extLst>
              <a:ext uri="{FF2B5EF4-FFF2-40B4-BE49-F238E27FC236}">
                <a16:creationId xmlns:a16="http://schemas.microsoft.com/office/drawing/2014/main" id="{7124C9E0-5235-BC2C-593E-7A9E756C5EA5}"/>
              </a:ext>
            </a:extLst>
          </p:cNvPr>
          <p:cNvSpPr>
            <a:spLocks noGrp="1"/>
          </p:cNvSpPr>
          <p:nvPr>
            <p:ph idx="1"/>
          </p:nvPr>
        </p:nvSpPr>
        <p:spPr>
          <a:xfrm>
            <a:off x="334433" y="1341438"/>
            <a:ext cx="10972800" cy="5287962"/>
          </a:xfrm>
        </p:spPr>
        <p:txBody>
          <a:bodyPr/>
          <a:lstStyle/>
          <a:p>
            <a:pPr marL="0" indent="0">
              <a:buNone/>
            </a:pPr>
            <a:r>
              <a:rPr lang="en-US" sz="1100" dirty="0"/>
              <a:t>2.10.6 Executive Secretary Responsibilities</a:t>
            </a:r>
          </a:p>
          <a:p>
            <a:pPr marL="400050" lvl="1" indent="0">
              <a:buNone/>
            </a:pPr>
            <a:r>
              <a:rPr lang="en-US" sz="1100" dirty="0"/>
              <a:t>1) IEEE 802 sessions: Efficiency improvement</a:t>
            </a:r>
          </a:p>
          <a:p>
            <a:pPr marL="800100" lvl="2" indent="0">
              <a:buNone/>
            </a:pPr>
            <a:r>
              <a:rPr lang="en-US" sz="1100" dirty="0"/>
              <a:t>a) Ensure existing automated tools are operating properly (e.g., registration database, </a:t>
            </a:r>
          </a:p>
          <a:p>
            <a:pPr marL="800100" lvl="2" indent="0">
              <a:buNone/>
            </a:pPr>
            <a:r>
              <a:rPr lang="en-US" sz="1100" dirty="0"/>
              <a:t>attendance monitoring, document handling, IEEE 802 web page, etc.) in conjunction with </a:t>
            </a:r>
          </a:p>
          <a:p>
            <a:pPr marL="800100" lvl="2" indent="0">
              <a:buNone/>
            </a:pPr>
            <a:r>
              <a:rPr lang="en-US" sz="1100" dirty="0"/>
              <a:t>the Recording Secretary</a:t>
            </a:r>
          </a:p>
          <a:p>
            <a:pPr marL="800100" lvl="2" indent="0">
              <a:buNone/>
            </a:pPr>
            <a:r>
              <a:rPr lang="en-US" sz="1100" dirty="0"/>
              <a:t>b) Develop requirements for additional meeting services to improve IEEE 802’s efficiencies in </a:t>
            </a:r>
          </a:p>
          <a:p>
            <a:pPr marL="800100" lvl="2" indent="0">
              <a:buNone/>
            </a:pPr>
            <a:r>
              <a:rPr lang="en-US" sz="1100" dirty="0"/>
              <a:t>developing standards (e.g., combined live and virtual meetings, purely virtual meetings, </a:t>
            </a:r>
          </a:p>
          <a:p>
            <a:pPr marL="800100" lvl="2" indent="0">
              <a:buNone/>
            </a:pPr>
            <a:r>
              <a:rPr lang="en-US" sz="1100" dirty="0"/>
              <a:t>improved registration, attendance and document systems, etc.)</a:t>
            </a:r>
          </a:p>
          <a:p>
            <a:pPr marL="800100" lvl="2" indent="0">
              <a:buNone/>
            </a:pPr>
            <a:r>
              <a:rPr lang="en-US" sz="1100" dirty="0"/>
              <a:t>c) Prototypes, deploys, tests, evaluates and summarizes test results of new systems. </a:t>
            </a:r>
          </a:p>
          <a:p>
            <a:pPr marL="800100" lvl="2" indent="0">
              <a:buNone/>
            </a:pPr>
            <a:r>
              <a:rPr lang="en-US" sz="1100" dirty="0"/>
              <a:t>d) When appropriate work closely with IEEE SA staff to evaluate and/or implement new </a:t>
            </a:r>
          </a:p>
          <a:p>
            <a:pPr marL="800100" lvl="2" indent="0">
              <a:buNone/>
            </a:pPr>
            <a:r>
              <a:rPr lang="en-US" sz="1100" dirty="0"/>
              <a:t>systems.</a:t>
            </a:r>
          </a:p>
          <a:p>
            <a:pPr marL="800100" lvl="2" indent="0">
              <a:buNone/>
            </a:pPr>
            <a:r>
              <a:rPr lang="en-US" sz="1100" dirty="0"/>
              <a:t>e) Manage the introduction of new systems until they are operating smoothly.</a:t>
            </a:r>
          </a:p>
          <a:p>
            <a:pPr marL="800100" lvl="2" indent="0">
              <a:buNone/>
            </a:pPr>
            <a:r>
              <a:rPr lang="en-US" sz="1100" dirty="0"/>
              <a:t>f) Provide guidance to IEEE SA Standards Committees, Working Groups and Staff outside of </a:t>
            </a:r>
          </a:p>
          <a:p>
            <a:pPr marL="800100" lvl="2" indent="0">
              <a:buNone/>
            </a:pPr>
            <a:r>
              <a:rPr lang="en-US" sz="1100" dirty="0"/>
              <a:t>IEEE 802 in deploying new smoothly operating systems</a:t>
            </a:r>
          </a:p>
          <a:p>
            <a:pPr marL="400050" lvl="1" indent="0">
              <a:buNone/>
            </a:pPr>
            <a:r>
              <a:rPr lang="en-US" sz="1100" dirty="0"/>
              <a:t>2) IEEE 802 plenary sessions: Facilities and services</a:t>
            </a:r>
          </a:p>
          <a:p>
            <a:pPr marL="800100" lvl="2" indent="0">
              <a:buNone/>
            </a:pPr>
            <a:r>
              <a:rPr lang="en-US" sz="1100" dirty="0"/>
              <a:t>a) Oversee activities related to meeting facilities and services in conjunction with the Treasurer</a:t>
            </a:r>
          </a:p>
          <a:p>
            <a:pPr marL="800100" lvl="2" indent="0">
              <a:buNone/>
            </a:pPr>
            <a:r>
              <a:rPr lang="en-US" sz="1100" dirty="0"/>
              <a:t>b) Assist in identification of future site choices/locations </a:t>
            </a:r>
          </a:p>
          <a:p>
            <a:pPr marL="800100" lvl="2" indent="0">
              <a:buNone/>
            </a:pPr>
            <a:r>
              <a:rPr lang="en-US" sz="1100" dirty="0"/>
              <a:t>c) Coordinate with Conference Service Provider and the Standards Committee Chair on major </a:t>
            </a:r>
          </a:p>
          <a:p>
            <a:pPr marL="800100" lvl="2" indent="0">
              <a:buNone/>
            </a:pPr>
            <a:r>
              <a:rPr lang="en-US" sz="1100" dirty="0"/>
              <a:t>decisions</a:t>
            </a:r>
          </a:p>
          <a:p>
            <a:pPr marL="400050" lvl="1" indent="0">
              <a:buNone/>
            </a:pPr>
            <a:r>
              <a:rPr lang="en-US" sz="1100" dirty="0"/>
              <a:t>3) IEEE 802 registration database</a:t>
            </a:r>
          </a:p>
          <a:p>
            <a:pPr marL="800100" lvl="2" indent="0">
              <a:buNone/>
            </a:pPr>
            <a:r>
              <a:rPr lang="en-US" sz="1100" dirty="0"/>
              <a:t>a) Responsible for database maintenance</a:t>
            </a:r>
          </a:p>
          <a:p>
            <a:pPr marL="800100" lvl="2" indent="0">
              <a:buNone/>
            </a:pPr>
            <a:r>
              <a:rPr lang="en-US" sz="1100" dirty="0"/>
              <a:t>b) Oversee conference service staff on updates and additions</a:t>
            </a:r>
          </a:p>
          <a:p>
            <a:pPr marL="800100" lvl="2" indent="0">
              <a:buNone/>
            </a:pPr>
            <a:r>
              <a:rPr lang="en-US" sz="1100" dirty="0"/>
              <a:t>c) Protection against loss/corruption of data</a:t>
            </a:r>
          </a:p>
          <a:p>
            <a:pPr marL="400050" lvl="1" indent="0">
              <a:buNone/>
            </a:pPr>
            <a:r>
              <a:rPr lang="en-US" sz="1100" dirty="0"/>
              <a:t>4) Assist IEEE 802 Treasurer </a:t>
            </a:r>
          </a:p>
          <a:p>
            <a:pPr marL="800100" lvl="2" indent="0">
              <a:buNone/>
            </a:pPr>
            <a:r>
              <a:rPr lang="en-US" sz="1100" dirty="0"/>
              <a:t>a) Review of expenditures and future budget preparations </a:t>
            </a:r>
          </a:p>
          <a:p>
            <a:pPr marL="800100" lvl="2" indent="0">
              <a:buNone/>
            </a:pPr>
            <a:r>
              <a:rPr lang="en-US" sz="1100" dirty="0"/>
              <a:t>b) Identify meeting deadbeats and report to treasurer for collection</a:t>
            </a:r>
          </a:p>
        </p:txBody>
      </p:sp>
    </p:spTree>
    <p:extLst>
      <p:ext uri="{BB962C8B-B14F-4D97-AF65-F5344CB8AC3E}">
        <p14:creationId xmlns:p14="http://schemas.microsoft.com/office/powerpoint/2010/main" val="17290379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a:extLst>
              <a:ext uri="{FF2B5EF4-FFF2-40B4-BE49-F238E27FC236}">
                <a16:creationId xmlns:a16="http://schemas.microsoft.com/office/drawing/2014/main" id="{EA070EC2-6458-4DC6-97AA-F4CD63687C31}"/>
              </a:ext>
            </a:extLst>
          </p:cNvPr>
          <p:cNvSpPr>
            <a:spLocks noGrp="1" noChangeArrowheads="1"/>
          </p:cNvSpPr>
          <p:nvPr>
            <p:ph type="title"/>
          </p:nvPr>
        </p:nvSpPr>
        <p:spPr/>
        <p:txBody>
          <a:bodyPr/>
          <a:lstStyle/>
          <a:p>
            <a:r>
              <a:rPr lang="en-US" altLang="en-US" dirty="0"/>
              <a:t>8.04 Monthly IEEE 802 LMSC Telecons</a:t>
            </a:r>
          </a:p>
        </p:txBody>
      </p:sp>
      <p:sp>
        <p:nvSpPr>
          <p:cNvPr id="2" name="Content Placeholder 1">
            <a:extLst>
              <a:ext uri="{FF2B5EF4-FFF2-40B4-BE49-F238E27FC236}">
                <a16:creationId xmlns:a16="http://schemas.microsoft.com/office/drawing/2014/main" id="{82277739-66B6-40EB-9580-9458386E0E7F}"/>
              </a:ext>
            </a:extLst>
          </p:cNvPr>
          <p:cNvSpPr>
            <a:spLocks noGrp="1"/>
          </p:cNvSpPr>
          <p:nvPr>
            <p:ph idx="1"/>
          </p:nvPr>
        </p:nvSpPr>
        <p:spPr>
          <a:xfrm>
            <a:off x="762000" y="1341438"/>
            <a:ext cx="10668000" cy="4983162"/>
          </a:xfrm>
        </p:spPr>
        <p:txBody>
          <a:bodyPr/>
          <a:lstStyle/>
          <a:p>
            <a:pPr marL="0" indent="0">
              <a:buNone/>
            </a:pPr>
            <a:r>
              <a:rPr lang="en-US" sz="2800" b="1" dirty="0"/>
              <a:t>Announcement of 802 LMSC Interim Telecons </a:t>
            </a:r>
          </a:p>
          <a:p>
            <a:r>
              <a:rPr lang="en-US" sz="2400" dirty="0"/>
              <a:t>Tuesday 6 May 2025, 19:00-21:00 UTC</a:t>
            </a:r>
          </a:p>
          <a:p>
            <a:r>
              <a:rPr lang="en-US" sz="2400" dirty="0"/>
              <a:t>Tuesday 3 June 2025, 19:00-21:00 UTC</a:t>
            </a:r>
          </a:p>
          <a:p>
            <a:endParaRPr lang="en-US" sz="2400" dirty="0"/>
          </a:p>
          <a:p>
            <a:r>
              <a:rPr lang="en-US" sz="2400" dirty="0"/>
              <a:t>Call Time: Tuesday, 3:00 PM - 5:00 PM (UTC-04:00) Eastern Time (ET)</a:t>
            </a:r>
          </a:p>
          <a:p>
            <a:r>
              <a:rPr lang="en-US" sz="2400" dirty="0"/>
              <a:t>Recurrence: Occurs Generally the first Tuesday of every month.</a:t>
            </a:r>
          </a:p>
          <a:p>
            <a:r>
              <a:rPr lang="en-US" sz="2400" dirty="0"/>
              <a:t>From 7:00 PM to 9:00 PM, (UTC+00:00) Reykjavik, Iceland time zone.</a:t>
            </a:r>
          </a:p>
          <a:p>
            <a:endParaRPr lang="en-US" sz="2400" dirty="0"/>
          </a:p>
          <a:p>
            <a:pPr marL="0" indent="0">
              <a:buNone/>
            </a:pPr>
            <a:r>
              <a:rPr lang="en-US" sz="2400" dirty="0"/>
              <a:t>Calls after July Plenary to be Scheduled during 2025 July IEEE 802 LMSC Closing Plenary meeting.</a:t>
            </a:r>
            <a:br>
              <a:rPr lang="en-US" sz="2400" dirty="0"/>
            </a:br>
            <a:endParaRPr lang="en-US"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36A4-908E-4FA0-BD93-01C0DC1C8239}"/>
              </a:ext>
            </a:extLst>
          </p:cNvPr>
          <p:cNvSpPr>
            <a:spLocks noGrp="1"/>
          </p:cNvSpPr>
          <p:nvPr>
            <p:ph type="title"/>
          </p:nvPr>
        </p:nvSpPr>
        <p:spPr/>
        <p:txBody>
          <a:bodyPr/>
          <a:lstStyle/>
          <a:p>
            <a:r>
              <a:rPr lang="en-US" dirty="0"/>
              <a:t>8.05 Call for Tutorials for July 2025</a:t>
            </a:r>
          </a:p>
        </p:txBody>
      </p:sp>
      <p:sp>
        <p:nvSpPr>
          <p:cNvPr id="3" name="Content Placeholder 2">
            <a:extLst>
              <a:ext uri="{FF2B5EF4-FFF2-40B4-BE49-F238E27FC236}">
                <a16:creationId xmlns:a16="http://schemas.microsoft.com/office/drawing/2014/main" id="{2915EE7F-D148-4722-88EB-C5D46D3CB511}"/>
              </a:ext>
            </a:extLst>
          </p:cNvPr>
          <p:cNvSpPr>
            <a:spLocks noGrp="1"/>
          </p:cNvSpPr>
          <p:nvPr>
            <p:ph idx="1"/>
          </p:nvPr>
        </p:nvSpPr>
        <p:spPr>
          <a:xfrm>
            <a:off x="1066800" y="1341442"/>
            <a:ext cx="9982200" cy="5111746"/>
          </a:xfrm>
        </p:spPr>
        <p:txBody>
          <a:bodyPr/>
          <a:lstStyle/>
          <a:p>
            <a:pPr>
              <a:buFont typeface="Arial" panose="020B0604020202020204" pitchFamily="34" charset="0"/>
              <a:buChar char="•"/>
            </a:pPr>
            <a:r>
              <a:rPr lang="en-US" sz="2000" kern="0" dirty="0">
                <a:solidFill>
                  <a:srgbClr val="000000"/>
                </a:solidFill>
              </a:rPr>
              <a:t>Tutorials may be held electronic: TBA</a:t>
            </a:r>
          </a:p>
          <a:p>
            <a:pPr>
              <a:buFont typeface="Arial" panose="020B0604020202020204" pitchFamily="34" charset="0"/>
              <a:buChar char="•"/>
            </a:pPr>
            <a:r>
              <a:rPr lang="en-US" sz="2000" kern="0" dirty="0">
                <a:solidFill>
                  <a:srgbClr val="000000"/>
                </a:solidFill>
              </a:rPr>
              <a:t>In person/Mixed-mode Tutorials: March </a:t>
            </a:r>
            <a:r>
              <a:rPr lang="en-US" sz="2000" dirty="0"/>
              <a:t>(Mon/Tues) </a:t>
            </a:r>
          </a:p>
          <a:p>
            <a:pPr>
              <a:buFont typeface="Arial" panose="020B0604020202020204" pitchFamily="34" charset="0"/>
              <a:buChar char="•"/>
            </a:pPr>
            <a:endParaRPr lang="en-US" sz="1800" kern="0" dirty="0">
              <a:solidFill>
                <a:srgbClr val="000000"/>
              </a:solidFill>
            </a:endParaRPr>
          </a:p>
          <a:p>
            <a:pPr lvl="0"/>
            <a:r>
              <a:rPr lang="en-US" sz="2000" kern="0" dirty="0">
                <a:solidFill>
                  <a:srgbClr val="000000"/>
                </a:solidFill>
              </a:rPr>
              <a:t>Tutorial Request form:</a:t>
            </a:r>
          </a:p>
          <a:p>
            <a:pPr lvl="1"/>
            <a:r>
              <a:rPr lang="en-US" sz="2000" kern="0" dirty="0">
                <a:solidFill>
                  <a:schemeClr val="accent2"/>
                </a:solidFill>
              </a:rPr>
              <a:t>https://mentor.ieee.org/802-ec/dcn/23/ec-23-0128-00-00EC-802-tutorial-request-form-2023.docx</a:t>
            </a:r>
          </a:p>
          <a:p>
            <a:pPr marL="457200" lvl="1" indent="0">
              <a:buNone/>
            </a:pPr>
            <a:endParaRPr lang="en-US" sz="1800" kern="0" dirty="0">
              <a:solidFill>
                <a:srgbClr val="000000"/>
              </a:solidFill>
            </a:endParaRPr>
          </a:p>
          <a:p>
            <a:pPr lvl="0"/>
            <a:r>
              <a:rPr lang="en-US" sz="2000" kern="0" dirty="0">
                <a:solidFill>
                  <a:srgbClr val="000000"/>
                </a:solidFill>
              </a:rPr>
              <a:t> As a reminder, please refer to Chair's Guidelines section 2.5 Tutorials for the logistics for participating in sponsoring/presenting a Tutorial.</a:t>
            </a:r>
          </a:p>
          <a:p>
            <a:pPr lvl="0"/>
            <a:endParaRPr lang="en-US" sz="1800" kern="0" dirty="0">
              <a:solidFill>
                <a:srgbClr val="000000"/>
              </a:solidFill>
            </a:endParaRPr>
          </a:p>
          <a:p>
            <a:pPr lvl="0"/>
            <a:r>
              <a:rPr lang="en-US" sz="2000" kern="0" dirty="0">
                <a:solidFill>
                  <a:srgbClr val="000000"/>
                </a:solidFill>
              </a:rPr>
              <a:t>Note that Tutorial times are limited to 80 minutes with 10 minutes to allow for presenters to setup and depart. (Starting at 18:15).</a:t>
            </a:r>
          </a:p>
          <a:p>
            <a:pPr lvl="0"/>
            <a:endParaRPr lang="en-US" sz="1800" kern="0" dirty="0">
              <a:solidFill>
                <a:srgbClr val="000000"/>
              </a:solidFill>
            </a:endParaRPr>
          </a:p>
          <a:p>
            <a:pPr lvl="0"/>
            <a:r>
              <a:rPr lang="en-US" sz="2000" kern="0" dirty="0">
                <a:solidFill>
                  <a:srgbClr val="000000"/>
                </a:solidFill>
              </a:rPr>
              <a:t>All requests for Tutorials must be made by </a:t>
            </a:r>
            <a:r>
              <a:rPr lang="en-US" sz="2000" kern="0" dirty="0">
                <a:solidFill>
                  <a:srgbClr val="000000"/>
                </a:solidFill>
                <a:highlight>
                  <a:srgbClr val="FFFF00"/>
                </a:highlight>
              </a:rPr>
              <a:t>12 June 2025</a:t>
            </a:r>
          </a:p>
          <a:p>
            <a:endParaRPr lang="en-US" sz="2000" dirty="0"/>
          </a:p>
        </p:txBody>
      </p:sp>
    </p:spTree>
    <p:extLst>
      <p:ext uri="{BB962C8B-B14F-4D97-AF65-F5344CB8AC3E}">
        <p14:creationId xmlns:p14="http://schemas.microsoft.com/office/powerpoint/2010/main" val="2761304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1981200" y="1447802"/>
            <a:ext cx="8229600" cy="5005387"/>
          </a:xfrm>
        </p:spPr>
        <p:txBody>
          <a:bodyPr/>
          <a:lstStyle/>
          <a:p>
            <a:pPr lvl="0"/>
            <a:r>
              <a:rPr lang="en-US" sz="24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400" dirty="0"/>
              <a:t>IEEE seeks to provide a secure environment at its events. Participants should report any behavior inconsistent with the principles outlined here, to onsite staff, security or venue personnel, or toeventconduct@ieee.org.</a:t>
            </a:r>
          </a:p>
        </p:txBody>
      </p:sp>
    </p:spTree>
    <p:extLst>
      <p:ext uri="{BB962C8B-B14F-4D97-AF65-F5344CB8AC3E}">
        <p14:creationId xmlns:p14="http://schemas.microsoft.com/office/powerpoint/2010/main" val="3903587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3BEEF-8053-8A5C-2EBD-5C7E191C816B}"/>
              </a:ext>
            </a:extLst>
          </p:cNvPr>
          <p:cNvSpPr>
            <a:spLocks noGrp="1"/>
          </p:cNvSpPr>
          <p:nvPr>
            <p:ph type="title"/>
          </p:nvPr>
        </p:nvSpPr>
        <p:spPr/>
        <p:txBody>
          <a:bodyPr/>
          <a:lstStyle/>
          <a:p>
            <a:r>
              <a:rPr lang="en-US" dirty="0"/>
              <a:t>Executive Secretary Agenda Items</a:t>
            </a:r>
          </a:p>
        </p:txBody>
      </p:sp>
      <p:sp>
        <p:nvSpPr>
          <p:cNvPr id="3" name="Content Placeholder 2">
            <a:extLst>
              <a:ext uri="{FF2B5EF4-FFF2-40B4-BE49-F238E27FC236}">
                <a16:creationId xmlns:a16="http://schemas.microsoft.com/office/drawing/2014/main" id="{79B66A02-BFC4-28B8-40C4-26FF2742C963}"/>
              </a:ext>
            </a:extLst>
          </p:cNvPr>
          <p:cNvSpPr>
            <a:spLocks noGrp="1"/>
          </p:cNvSpPr>
          <p:nvPr>
            <p:ph idx="1"/>
          </p:nvPr>
        </p:nvSpPr>
        <p:spPr/>
        <p:txBody>
          <a:bodyPr/>
          <a:lstStyle/>
          <a:p>
            <a:r>
              <a:rPr lang="en-US" sz="2000" dirty="0"/>
              <a:t>Closing Plenary:</a:t>
            </a:r>
          </a:p>
          <a:p>
            <a:pPr marL="400050" lvl="1" indent="0">
              <a:buNone/>
            </a:pPr>
            <a:r>
              <a:rPr lang="en-US" sz="2000" dirty="0"/>
              <a:t>3.01: Future Venue Update</a:t>
            </a:r>
          </a:p>
          <a:p>
            <a:pPr marL="1257300" lvl="2" indent="-457200">
              <a:buFontTx/>
              <a:buAutoNum type="arabicPeriod"/>
            </a:pPr>
            <a:r>
              <a:rPr lang="en-US" sz="2000" dirty="0"/>
              <a:t>802 Venue Contract Status update</a:t>
            </a:r>
          </a:p>
          <a:p>
            <a:pPr marL="1257300" lvl="2" indent="-457200">
              <a:buFontTx/>
              <a:buAutoNum type="arabicPeriod"/>
            </a:pPr>
            <a:r>
              <a:rPr lang="en-US" sz="2000" dirty="0"/>
              <a:t>Registration Status – 2025 July 802 Plenary</a:t>
            </a:r>
          </a:p>
          <a:p>
            <a:pPr marL="1257300" lvl="2" indent="-457200">
              <a:buFontTx/>
              <a:buAutoNum type="arabicPeriod"/>
            </a:pPr>
            <a:r>
              <a:rPr lang="en-US" sz="2000" dirty="0"/>
              <a:t>Notes for Madrid</a:t>
            </a:r>
          </a:p>
          <a:p>
            <a:pPr marL="400050" lvl="1" indent="0">
              <a:buNone/>
            </a:pPr>
            <a:r>
              <a:rPr lang="en-US" sz="2400" dirty="0"/>
              <a:t>6.01 Student Outreach Program</a:t>
            </a:r>
          </a:p>
          <a:p>
            <a:pPr marL="400050" lvl="1" indent="0">
              <a:buNone/>
            </a:pPr>
            <a:r>
              <a:rPr lang="en-US" sz="2400" dirty="0"/>
              <a:t>	1. Updated text</a:t>
            </a:r>
          </a:p>
          <a:p>
            <a:pPr marL="400050" lvl="1" indent="0">
              <a:buNone/>
            </a:pPr>
            <a:r>
              <a:rPr lang="en-US" sz="2400" dirty="0"/>
              <a:t>	2. Motion to adopt</a:t>
            </a:r>
          </a:p>
          <a:p>
            <a:pPr marL="457200" lvl="1" indent="0">
              <a:buNone/>
            </a:pPr>
            <a:endParaRPr lang="en-US" sz="1600" dirty="0"/>
          </a:p>
          <a:p>
            <a:pPr marL="457200" lvl="1" indent="0">
              <a:buNone/>
            </a:pPr>
            <a:endParaRPr lang="en-US" sz="1600" dirty="0"/>
          </a:p>
        </p:txBody>
      </p:sp>
    </p:spTree>
    <p:extLst>
      <p:ext uri="{BB962C8B-B14F-4D97-AF65-F5344CB8AC3E}">
        <p14:creationId xmlns:p14="http://schemas.microsoft.com/office/powerpoint/2010/main" val="4147266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8EC4-F522-8CFB-0E8C-418F0DA1546B}"/>
              </a:ext>
            </a:extLst>
          </p:cNvPr>
          <p:cNvSpPr>
            <a:spLocks noGrp="1"/>
          </p:cNvSpPr>
          <p:nvPr>
            <p:ph type="title"/>
          </p:nvPr>
        </p:nvSpPr>
        <p:spPr>
          <a:xfrm>
            <a:off x="914401" y="685801"/>
            <a:ext cx="10361084" cy="533399"/>
          </a:xfrm>
        </p:spPr>
        <p:txBody>
          <a:bodyPr/>
          <a:lstStyle/>
          <a:p>
            <a:r>
              <a:rPr lang="en-US" altLang="en-US" dirty="0"/>
              <a:t>Future 802 Plenary Venue Contract Status</a:t>
            </a:r>
            <a:endParaRPr lang="en-US" dirty="0"/>
          </a:p>
        </p:txBody>
      </p:sp>
      <p:sp>
        <p:nvSpPr>
          <p:cNvPr id="8" name="TextBox 7">
            <a:extLst>
              <a:ext uri="{FF2B5EF4-FFF2-40B4-BE49-F238E27FC236}">
                <a16:creationId xmlns:a16="http://schemas.microsoft.com/office/drawing/2014/main" id="{BABB8EDA-4C9B-BACF-CD7D-805D4554F0BE}"/>
              </a:ext>
            </a:extLst>
          </p:cNvPr>
          <p:cNvSpPr txBox="1"/>
          <p:nvPr/>
        </p:nvSpPr>
        <p:spPr>
          <a:xfrm>
            <a:off x="8382000" y="6062246"/>
            <a:ext cx="2667001" cy="338554"/>
          </a:xfrm>
          <a:prstGeom prst="rect">
            <a:avLst/>
          </a:prstGeom>
          <a:noFill/>
        </p:spPr>
        <p:txBody>
          <a:bodyPr wrap="square" rtlCol="0">
            <a:spAutoFit/>
          </a:bodyPr>
          <a:lstStyle/>
          <a:p>
            <a:r>
              <a:rPr lang="en-US" sz="1600" dirty="0">
                <a:solidFill>
                  <a:schemeClr val="accent1">
                    <a:lumMod val="50000"/>
                  </a:schemeClr>
                </a:solidFill>
              </a:rPr>
              <a:t>As of  June 3, 2025</a:t>
            </a:r>
          </a:p>
        </p:txBody>
      </p:sp>
      <p:sp>
        <p:nvSpPr>
          <p:cNvPr id="10" name="Content Placeholder 2">
            <a:extLst>
              <a:ext uri="{FF2B5EF4-FFF2-40B4-BE49-F238E27FC236}">
                <a16:creationId xmlns:a16="http://schemas.microsoft.com/office/drawing/2014/main" id="{672EC3BA-EA3E-E8B2-9CF0-B5E4A684CF60}"/>
              </a:ext>
            </a:extLst>
          </p:cNvPr>
          <p:cNvSpPr>
            <a:spLocks noGrp="1"/>
          </p:cNvSpPr>
          <p:nvPr>
            <p:ph idx="1"/>
          </p:nvPr>
        </p:nvSpPr>
        <p:spPr>
          <a:xfrm>
            <a:off x="914401" y="1298576"/>
            <a:ext cx="10515599" cy="4873623"/>
          </a:xfrm>
        </p:spPr>
        <p:txBody>
          <a:bodyPr/>
          <a:lstStyle/>
          <a:p>
            <a:pPr>
              <a:buFont typeface="Wingdings" panose="05000000000000000000" pitchFamily="2" charset="2"/>
              <a:buChar char="q"/>
            </a:pPr>
            <a:r>
              <a:rPr lang="en-US" sz="1900" b="0" dirty="0">
                <a:highlight>
                  <a:srgbClr val="FFFF00"/>
                </a:highlight>
              </a:rPr>
              <a:t>2025 July 27-August 1 –Melia Castilla Madrid, Madrid, Spain (</a:t>
            </a:r>
            <a:r>
              <a:rPr lang="en-US" sz="1900" b="0" dirty="0">
                <a:solidFill>
                  <a:srgbClr val="C00000"/>
                </a:solidFill>
                <a:highlight>
                  <a:srgbClr val="FFFF00"/>
                </a:highlight>
              </a:rPr>
              <a:t>NOTE: Week of July 27</a:t>
            </a:r>
            <a:r>
              <a:rPr lang="en-US" sz="1900" b="0" dirty="0">
                <a:highlight>
                  <a:srgbClr val="FFFF00"/>
                </a:highlight>
              </a:rPr>
              <a:t>)</a:t>
            </a:r>
          </a:p>
          <a:p>
            <a:pPr>
              <a:buFont typeface="Wingdings" panose="05000000000000000000" pitchFamily="2" charset="2"/>
              <a:buChar char="q"/>
            </a:pPr>
            <a:r>
              <a:rPr lang="en-US" sz="1900" b="0" dirty="0">
                <a:highlight>
                  <a:srgbClr val="00FF00"/>
                </a:highlight>
              </a:rPr>
              <a:t>2025 November 9-14 – Marriott Marquis Queen’s Park, Bangkok, Thailand</a:t>
            </a:r>
          </a:p>
          <a:p>
            <a:pPr>
              <a:buFont typeface="Wingdings" panose="05000000000000000000" pitchFamily="2" charset="2"/>
              <a:buChar char="q"/>
            </a:pPr>
            <a:r>
              <a:rPr lang="en-US" sz="1900" b="0" dirty="0">
                <a:highlight>
                  <a:srgbClr val="00FF00"/>
                </a:highlight>
              </a:rPr>
              <a:t>2026 March 8-13 - Hyatt Regency Vancouver, Vancouver, Canada (Changed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q"/>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a:buFont typeface="Wingdings" panose="05000000000000000000" pitchFamily="2" charset="2"/>
              <a:buChar char="v"/>
            </a:pPr>
            <a:r>
              <a:rPr lang="en-US" sz="1900" b="0" dirty="0">
                <a:highlight>
                  <a:srgbClr val="FFCC00"/>
                </a:highlight>
              </a:rPr>
              <a:t>2027 March 14-19 –Replacement to be </a:t>
            </a:r>
            <a:r>
              <a:rPr lang="en-US" sz="1900" dirty="0">
                <a:highlight>
                  <a:srgbClr val="FFCC00"/>
                </a:highlight>
              </a:rPr>
              <a:t>determined during July 2025 Plenary</a:t>
            </a:r>
            <a:endParaRPr lang="en-US" sz="1900" b="0" dirty="0">
              <a:highlight>
                <a:srgbClr val="FFCC00"/>
              </a:highlight>
            </a:endParaRPr>
          </a:p>
          <a:p>
            <a:pPr>
              <a:buFont typeface="Wingdings" panose="05000000000000000000" pitchFamily="2" charset="2"/>
              <a:buChar char="v"/>
            </a:pPr>
            <a:r>
              <a:rPr lang="en-US" sz="1900" b="0" dirty="0">
                <a:highlight>
                  <a:srgbClr val="00FF00"/>
                </a:highlight>
              </a:rPr>
              <a:t>2027 July  11-16 -  </a:t>
            </a:r>
            <a:r>
              <a:rPr lang="en-US" sz="1900" b="0" kern="1200" dirty="0">
                <a:highlight>
                  <a:srgbClr val="00FF00"/>
                </a:highlight>
                <a:cs typeface="+mn-cs"/>
              </a:rPr>
              <a:t>Gothia Towers, Gothenburg, Sweden – Contract pending</a:t>
            </a:r>
          </a:p>
          <a:p>
            <a:pPr>
              <a:buFont typeface="Wingdings" panose="05000000000000000000" pitchFamily="2" charset="2"/>
              <a:buChar char="q"/>
            </a:pPr>
            <a:r>
              <a:rPr lang="en-US" sz="1900" b="0" dirty="0"/>
              <a:t>2027 November 14-19 – Hawaiian Village, Oahu, Hawaii, United States</a:t>
            </a:r>
          </a:p>
          <a:p>
            <a:pPr>
              <a:buFont typeface="Wingdings" panose="05000000000000000000" pitchFamily="2" charset="2"/>
              <a:buChar char="q"/>
            </a:pPr>
            <a:r>
              <a:rPr lang="en-US" sz="1900" dirty="0">
                <a:highlight>
                  <a:srgbClr val="00FFFF"/>
                </a:highlight>
              </a:rPr>
              <a:t>2028 July 9-14 – Sheraton Le Centre Montreal, Montreal, Quebec, Canada</a:t>
            </a:r>
          </a:p>
          <a:p>
            <a:pPr marL="0" indent="0"/>
            <a:endParaRPr lang="en-US" sz="1900" dirty="0">
              <a:highlight>
                <a:srgbClr val="00FFFF"/>
              </a:highlight>
            </a:endParaRPr>
          </a:p>
          <a:p>
            <a:pPr>
              <a:buFont typeface="Wingdings" panose="05000000000000000000" pitchFamily="2" charset="2"/>
              <a:buChar char="v"/>
            </a:pPr>
            <a:r>
              <a:rPr lang="en-US" sz="1900" b="0" dirty="0">
                <a:solidFill>
                  <a:srgbClr val="0070C0"/>
                </a:solidFill>
              </a:rPr>
              <a:t>802 EC Approved – Contract is in negotiations and will be sent to IEEE CEE and IEEE Legal.</a:t>
            </a:r>
          </a:p>
          <a:p>
            <a:pPr>
              <a:buFont typeface="Wingdings" panose="05000000000000000000" pitchFamily="2" charset="2"/>
              <a:buChar char="q"/>
            </a:pPr>
            <a:r>
              <a:rPr lang="en-US" sz="1900" b="0" dirty="0">
                <a:solidFill>
                  <a:srgbClr val="0070C0"/>
                </a:solidFill>
              </a:rPr>
              <a:t>Contracts Executed</a:t>
            </a:r>
          </a:p>
        </p:txBody>
      </p:sp>
    </p:spTree>
    <p:extLst>
      <p:ext uri="{BB962C8B-B14F-4D97-AF65-F5344CB8AC3E}">
        <p14:creationId xmlns:p14="http://schemas.microsoft.com/office/powerpoint/2010/main" val="757999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AAC19-4832-C0B4-227B-492E62759B63}"/>
              </a:ext>
            </a:extLst>
          </p:cNvPr>
          <p:cNvSpPr>
            <a:spLocks noGrp="1"/>
          </p:cNvSpPr>
          <p:nvPr>
            <p:ph type="title"/>
          </p:nvPr>
        </p:nvSpPr>
        <p:spPr/>
        <p:txBody>
          <a:bodyPr/>
          <a:lstStyle/>
          <a:p>
            <a:r>
              <a:rPr lang="en-US" dirty="0"/>
              <a:t>IEEE 802 Mixed-mode Plenary Attendance</a:t>
            </a:r>
          </a:p>
        </p:txBody>
      </p:sp>
      <p:pic>
        <p:nvPicPr>
          <p:cNvPr id="8" name="Picture 7">
            <a:extLst>
              <a:ext uri="{FF2B5EF4-FFF2-40B4-BE49-F238E27FC236}">
                <a16:creationId xmlns:a16="http://schemas.microsoft.com/office/drawing/2014/main" id="{FEE203E2-D861-0D13-3973-561E0BF52565}"/>
              </a:ext>
            </a:extLst>
          </p:cNvPr>
          <p:cNvPicPr>
            <a:picLocks noChangeAspect="1"/>
          </p:cNvPicPr>
          <p:nvPr/>
        </p:nvPicPr>
        <p:blipFill>
          <a:blip r:embed="rId2"/>
          <a:stretch>
            <a:fillRect/>
          </a:stretch>
        </p:blipFill>
        <p:spPr>
          <a:xfrm>
            <a:off x="489820" y="1600200"/>
            <a:ext cx="5010150" cy="4057650"/>
          </a:xfrm>
          <a:prstGeom prst="rect">
            <a:avLst/>
          </a:prstGeom>
        </p:spPr>
      </p:pic>
      <p:pic>
        <p:nvPicPr>
          <p:cNvPr id="12" name="Picture 11">
            <a:extLst>
              <a:ext uri="{FF2B5EF4-FFF2-40B4-BE49-F238E27FC236}">
                <a16:creationId xmlns:a16="http://schemas.microsoft.com/office/drawing/2014/main" id="{A38EAB31-B5E2-BEF4-A779-06E75A552249}"/>
              </a:ext>
            </a:extLst>
          </p:cNvPr>
          <p:cNvPicPr>
            <a:picLocks noChangeAspect="1"/>
          </p:cNvPicPr>
          <p:nvPr/>
        </p:nvPicPr>
        <p:blipFill>
          <a:blip r:embed="rId3"/>
          <a:stretch>
            <a:fillRect/>
          </a:stretch>
        </p:blipFill>
        <p:spPr>
          <a:xfrm>
            <a:off x="5486400" y="1600200"/>
            <a:ext cx="6257925" cy="4057650"/>
          </a:xfrm>
          <a:prstGeom prst="rect">
            <a:avLst/>
          </a:prstGeom>
        </p:spPr>
      </p:pic>
    </p:spTree>
    <p:extLst>
      <p:ext uri="{BB962C8B-B14F-4D97-AF65-F5344CB8AC3E}">
        <p14:creationId xmlns:p14="http://schemas.microsoft.com/office/powerpoint/2010/main" val="4077812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702C4-F485-81B2-D821-02B0461B03FE}"/>
              </a:ext>
            </a:extLst>
          </p:cNvPr>
          <p:cNvSpPr>
            <a:spLocks noGrp="1"/>
          </p:cNvSpPr>
          <p:nvPr>
            <p:ph type="title"/>
          </p:nvPr>
        </p:nvSpPr>
        <p:spPr/>
        <p:txBody>
          <a:bodyPr/>
          <a:lstStyle/>
          <a:p>
            <a:r>
              <a:rPr lang="en-US" dirty="0"/>
              <a:t>RFP for 2027 March 802 Plenary Session</a:t>
            </a:r>
          </a:p>
        </p:txBody>
      </p:sp>
      <p:sp>
        <p:nvSpPr>
          <p:cNvPr id="5" name="Content Placeholder 4">
            <a:extLst>
              <a:ext uri="{FF2B5EF4-FFF2-40B4-BE49-F238E27FC236}">
                <a16:creationId xmlns:a16="http://schemas.microsoft.com/office/drawing/2014/main" id="{77064DD8-855F-C96C-1BCE-F0068D9FD999}"/>
              </a:ext>
            </a:extLst>
          </p:cNvPr>
          <p:cNvSpPr>
            <a:spLocks noGrp="1"/>
          </p:cNvSpPr>
          <p:nvPr>
            <p:ph idx="1"/>
          </p:nvPr>
        </p:nvSpPr>
        <p:spPr>
          <a:xfrm>
            <a:off x="334433" y="1341438"/>
            <a:ext cx="10972800" cy="3687762"/>
          </a:xfrm>
        </p:spPr>
        <p:txBody>
          <a:bodyPr/>
          <a:lstStyle/>
          <a:p>
            <a:r>
              <a:rPr lang="en-US" sz="2400" dirty="0"/>
              <a:t>In regard to the 2027 March 802 Plenary, after our discussion at the closing meeting on March 14</a:t>
            </a:r>
            <a:r>
              <a:rPr lang="en-US" sz="2400" baseline="30000" dirty="0"/>
              <a:t>th</a:t>
            </a:r>
            <a:r>
              <a:rPr lang="en-US" sz="2400" dirty="0"/>
              <a:t>, an RFP has been prepared for use by Face to Face Events to look for an APAC – (Asia Pacific) location as a replacement.</a:t>
            </a:r>
          </a:p>
          <a:p>
            <a:r>
              <a:rPr lang="en-US" sz="2400" dirty="0"/>
              <a:t>Dawn attended IMEX in Frankfurt and will provide a proposal for discussion at the 2025 July Plenary Session.</a:t>
            </a:r>
          </a:p>
          <a:p>
            <a:r>
              <a:rPr lang="en-US" sz="2400" dirty="0"/>
              <a:t>The RFP file is posted on Mentor: 802-EC-25/0095r0:</a:t>
            </a:r>
          </a:p>
          <a:p>
            <a:pPr lvl="1"/>
            <a:r>
              <a:rPr lang="en-US" sz="2400" dirty="0">
                <a:hlinkClick r:id="rId2"/>
              </a:rPr>
              <a:t>https://mentor.ieee.org/802-ec/dcn/25/ec-25-0095-00-LMSC-ieee-802-rfp-target-0327.xlsx</a:t>
            </a:r>
            <a:r>
              <a:rPr lang="en-US" sz="2400" dirty="0"/>
              <a:t> </a:t>
            </a:r>
          </a:p>
        </p:txBody>
      </p:sp>
    </p:spTree>
    <p:extLst>
      <p:ext uri="{BB962C8B-B14F-4D97-AF65-F5344CB8AC3E}">
        <p14:creationId xmlns:p14="http://schemas.microsoft.com/office/powerpoint/2010/main" val="1178413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15B5E-7DDC-2B80-E241-4A5A5911A5D1}"/>
              </a:ext>
            </a:extLst>
          </p:cNvPr>
          <p:cNvSpPr>
            <a:spLocks noGrp="1"/>
          </p:cNvSpPr>
          <p:nvPr>
            <p:ph type="title"/>
          </p:nvPr>
        </p:nvSpPr>
        <p:spPr/>
        <p:txBody>
          <a:bodyPr/>
          <a:lstStyle/>
          <a:p>
            <a:r>
              <a:rPr lang="en-US" dirty="0"/>
              <a:t>Notes for Madrid	</a:t>
            </a:r>
          </a:p>
        </p:txBody>
      </p:sp>
      <p:sp>
        <p:nvSpPr>
          <p:cNvPr id="3" name="Content Placeholder 2">
            <a:extLst>
              <a:ext uri="{FF2B5EF4-FFF2-40B4-BE49-F238E27FC236}">
                <a16:creationId xmlns:a16="http://schemas.microsoft.com/office/drawing/2014/main" id="{A0CD2558-F8EE-AB9E-7DCF-87E3D413051F}"/>
              </a:ext>
            </a:extLst>
          </p:cNvPr>
          <p:cNvSpPr>
            <a:spLocks noGrp="1"/>
          </p:cNvSpPr>
          <p:nvPr>
            <p:ph idx="1"/>
          </p:nvPr>
        </p:nvSpPr>
        <p:spPr>
          <a:xfrm>
            <a:off x="334433" y="1341437"/>
            <a:ext cx="10409767" cy="5111749"/>
          </a:xfrm>
        </p:spPr>
        <p:txBody>
          <a:bodyPr/>
          <a:lstStyle/>
          <a:p>
            <a:r>
              <a:rPr lang="en-US" sz="2000" dirty="0">
                <a:highlight>
                  <a:srgbClr val="FFFF00"/>
                </a:highlight>
              </a:rPr>
              <a:t>2025 July 27 – Aug 1– </a:t>
            </a:r>
            <a:r>
              <a:rPr lang="en-US" sz="2000" dirty="0"/>
              <a:t>Madrid</a:t>
            </a:r>
          </a:p>
          <a:p>
            <a:pPr lvl="1"/>
            <a:r>
              <a:rPr lang="en-US" sz="2000" dirty="0"/>
              <a:t>Social – Award presentation for Paul</a:t>
            </a:r>
          </a:p>
          <a:p>
            <a:pPr lvl="1"/>
            <a:r>
              <a:rPr lang="en-US" sz="2000" dirty="0">
                <a:highlight>
                  <a:srgbClr val="99FF99"/>
                </a:highlight>
              </a:rPr>
              <a:t>IETF/IEEE 802 Leadership Meeting 2025 July 26 Saturday 9am-1pm</a:t>
            </a:r>
          </a:p>
          <a:p>
            <a:pPr lvl="1"/>
            <a:r>
              <a:rPr lang="en-US" sz="2000" dirty="0"/>
              <a:t>Reminder – Basic Schedule moved 1 hour (start 9 am) add PM3 before dinner</a:t>
            </a:r>
            <a:br>
              <a:rPr lang="en-US" sz="2000" dirty="0"/>
            </a:br>
            <a:r>
              <a:rPr lang="en-US" sz="1800" dirty="0"/>
              <a:t>Nominal Time Blocks CET:</a:t>
            </a:r>
          </a:p>
          <a:p>
            <a:pPr lvl="3"/>
            <a:r>
              <a:rPr lang="en-US" sz="1800" dirty="0"/>
              <a:t>AM0=08:00-09:00;</a:t>
            </a:r>
          </a:p>
          <a:p>
            <a:pPr lvl="3"/>
            <a:r>
              <a:rPr lang="en-US" sz="1800" dirty="0"/>
              <a:t>AM1=09:00-11:00; </a:t>
            </a:r>
          </a:p>
          <a:p>
            <a:pPr lvl="3"/>
            <a:r>
              <a:rPr lang="en-US" sz="1800" dirty="0"/>
              <a:t>AM2=11:30-13:30; </a:t>
            </a:r>
          </a:p>
          <a:p>
            <a:pPr lvl="3"/>
            <a:r>
              <a:rPr lang="en-US" sz="1800" dirty="0"/>
              <a:t>Lunch 13:00-14:30 </a:t>
            </a:r>
          </a:p>
          <a:p>
            <a:pPr lvl="3"/>
            <a:r>
              <a:rPr lang="en-US" sz="1800" dirty="0"/>
              <a:t>PM1=14:30-16:30; </a:t>
            </a:r>
          </a:p>
          <a:p>
            <a:pPr lvl="3"/>
            <a:r>
              <a:rPr lang="en-US" sz="1800" dirty="0"/>
              <a:t>PM2=17:00-19:00; </a:t>
            </a:r>
          </a:p>
          <a:p>
            <a:pPr lvl="3"/>
            <a:r>
              <a:rPr lang="en-US" sz="1800" dirty="0"/>
              <a:t>PM3=19:30-21:30</a:t>
            </a:r>
          </a:p>
          <a:p>
            <a:pPr marL="457200" lvl="1" indent="0">
              <a:buNone/>
            </a:pPr>
            <a:r>
              <a:rPr lang="en-US" sz="2600" dirty="0"/>
              <a:t>Note: 	802 LMSC Opening is 08:00-10:15 CET </a:t>
            </a:r>
          </a:p>
          <a:p>
            <a:pPr marL="457200" lvl="1" indent="0">
              <a:buNone/>
            </a:pPr>
            <a:r>
              <a:rPr lang="en-US" sz="2600" dirty="0"/>
              <a:t>		802 LMSC Closing is 13:00-18:00 CET</a:t>
            </a:r>
          </a:p>
          <a:p>
            <a:pPr lvl="1"/>
            <a:endParaRPr lang="en-US" sz="1800" dirty="0"/>
          </a:p>
        </p:txBody>
      </p:sp>
    </p:spTree>
    <p:extLst>
      <p:ext uri="{BB962C8B-B14F-4D97-AF65-F5344CB8AC3E}">
        <p14:creationId xmlns:p14="http://schemas.microsoft.com/office/powerpoint/2010/main" val="1157979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13579-15B4-BFF8-3A29-61ED40FA8BAE}"/>
              </a:ext>
            </a:extLst>
          </p:cNvPr>
          <p:cNvSpPr>
            <a:spLocks noGrp="1"/>
          </p:cNvSpPr>
          <p:nvPr>
            <p:ph type="title"/>
          </p:nvPr>
        </p:nvSpPr>
        <p:spPr/>
        <p:txBody>
          <a:bodyPr/>
          <a:lstStyle/>
          <a:p>
            <a:r>
              <a:rPr lang="en-US" dirty="0"/>
              <a:t>IETF One Day Pass Registration</a:t>
            </a:r>
          </a:p>
        </p:txBody>
      </p:sp>
      <p:pic>
        <p:nvPicPr>
          <p:cNvPr id="5" name="Content Placeholder 4">
            <a:extLst>
              <a:ext uri="{FF2B5EF4-FFF2-40B4-BE49-F238E27FC236}">
                <a16:creationId xmlns:a16="http://schemas.microsoft.com/office/drawing/2014/main" id="{C528930D-86D6-0F5F-3BF2-D6E6975E63A1}"/>
              </a:ext>
            </a:extLst>
          </p:cNvPr>
          <p:cNvPicPr>
            <a:picLocks noGrp="1" noChangeAspect="1"/>
          </p:cNvPicPr>
          <p:nvPr>
            <p:ph idx="1"/>
          </p:nvPr>
        </p:nvPicPr>
        <p:blipFill>
          <a:blip r:embed="rId2"/>
          <a:stretch>
            <a:fillRect/>
          </a:stretch>
        </p:blipFill>
        <p:spPr>
          <a:xfrm>
            <a:off x="2895600" y="1341437"/>
            <a:ext cx="6473467" cy="5111749"/>
          </a:xfrm>
        </p:spPr>
      </p:pic>
    </p:spTree>
    <p:extLst>
      <p:ext uri="{BB962C8B-B14F-4D97-AF65-F5344CB8AC3E}">
        <p14:creationId xmlns:p14="http://schemas.microsoft.com/office/powerpoint/2010/main" val="1901881831"/>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6" id="{263C96D0-8883-4F1D-BD5E-18616D4C1761}" vid="{0D6AB0E4-0594-44ED-8CCC-DBC65F31BC0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39904</TotalTime>
  <Words>2963</Words>
  <Application>Microsoft Office PowerPoint</Application>
  <PresentationFormat>Widescreen</PresentationFormat>
  <Paragraphs>360</Paragraphs>
  <Slides>27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Open Sans</vt:lpstr>
      <vt:lpstr>Times New Roman</vt:lpstr>
      <vt:lpstr>Wingdings</vt:lpstr>
      <vt:lpstr>Title slide</vt:lpstr>
      <vt:lpstr>Executive Secretary Report for 2025 June LMSC Interim Telecon</vt:lpstr>
      <vt:lpstr>Event Conduct and Safety Statement </vt:lpstr>
      <vt:lpstr>Event Conduct and Safety Statement</vt:lpstr>
      <vt:lpstr>Executive Secretary Agenda Items</vt:lpstr>
      <vt:lpstr>Future 802 Plenary Venue Contract Status</vt:lpstr>
      <vt:lpstr>IEEE 802 Mixed-mode Plenary Attendance</vt:lpstr>
      <vt:lpstr>RFP for 2027 March 802 Plenary Session</vt:lpstr>
      <vt:lpstr>Notes for Madrid </vt:lpstr>
      <vt:lpstr>IETF One Day Pass Registration</vt:lpstr>
      <vt:lpstr>IEEE 802 LMSC and IETF Leadership Meeting</vt:lpstr>
      <vt:lpstr>2025 May 5 Registration Status Report</vt:lpstr>
      <vt:lpstr>2025 June 3 Registration Status Report</vt:lpstr>
      <vt:lpstr>2025 May 5 Hotel Discount report</vt:lpstr>
      <vt:lpstr>2025 June 3 Registration Revenue Report</vt:lpstr>
      <vt:lpstr>Room Block Pickup</vt:lpstr>
      <vt:lpstr>3-night Discount Requirements and Waitlist</vt:lpstr>
      <vt:lpstr>6.01 Student Outreach Program</vt:lpstr>
      <vt:lpstr>Text to replace Chair’s Guideline section 4.2</vt:lpstr>
      <vt:lpstr>Current LMSC Member Certification Process</vt:lpstr>
      <vt:lpstr>Proposed Changes to approve during June Telecon</vt:lpstr>
      <vt:lpstr>New Text to replace Chair’s Guideline section 4.2</vt:lpstr>
      <vt:lpstr>Motion to approve changes to  Chair’s Guideline Section 4.2</vt:lpstr>
      <vt:lpstr>Ongoing - Call for Interest – 802 Executive Secretary –  Venue Preparation, Selection, and Contracting </vt:lpstr>
      <vt:lpstr>Executive Secretary Responsibilities</vt:lpstr>
      <vt:lpstr>IEEE 802 LMSC Chair's Guidelines and Standards Committee Policy Decisions, v37 11/17/2023</vt:lpstr>
      <vt:lpstr>8.04 Monthly IEEE 802 LMSC Telecons</vt:lpstr>
      <vt:lpstr>8.05 Call for Tutorials for July 2025</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Report for 2025 June LMSC Interim Telecon</dc:title>
  <dc:subject/>
  <dc:creator>Jon Rosdahl</dc:creator>
  <cp:keywords>IEEE 802 LMSC June Interim Telecon</cp:keywords>
  <dc:description>Jon Rosdahl, Qualcomm</dc:description>
  <cp:lastModifiedBy>Jon Rosdahl</cp:lastModifiedBy>
  <cp:revision>15</cp:revision>
  <dcterms:created xsi:type="dcterms:W3CDTF">2024-07-13T20:54:22Z</dcterms:created>
  <dcterms:modified xsi:type="dcterms:W3CDTF">2025-06-03T20:25:18Z</dcterms:modified>
  <cp:category>June 2025</cp:category>
</cp:coreProperties>
</file>