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9"/>
  </p:notesMasterIdLst>
  <p:handoutMasterIdLst>
    <p:handoutMasterId r:id="rId30"/>
  </p:handoutMasterIdLst>
  <p:sldIdLst>
    <p:sldId id="278" r:id="rId2"/>
    <p:sldId id="488" r:id="rId3"/>
    <p:sldId id="489" r:id="rId4"/>
    <p:sldId id="606" r:id="rId5"/>
    <p:sldId id="2017" r:id="rId6"/>
    <p:sldId id="2033" r:id="rId7"/>
    <p:sldId id="2046" r:id="rId8"/>
    <p:sldId id="2001" r:id="rId9"/>
    <p:sldId id="2049" r:id="rId10"/>
    <p:sldId id="2057" r:id="rId11"/>
    <p:sldId id="2047" r:id="rId12"/>
    <p:sldId id="2054" r:id="rId13"/>
    <p:sldId id="2048" r:id="rId14"/>
    <p:sldId id="2055" r:id="rId15"/>
    <p:sldId id="2056" r:id="rId16"/>
    <p:sldId id="2058" r:id="rId17"/>
    <p:sldId id="2050" r:id="rId18"/>
    <p:sldId id="2007" r:id="rId19"/>
    <p:sldId id="2051" r:id="rId20"/>
    <p:sldId id="2052" r:id="rId21"/>
    <p:sldId id="2053" r:id="rId22"/>
    <p:sldId id="2059" r:id="rId23"/>
    <p:sldId id="2030" r:id="rId24"/>
    <p:sldId id="2014" r:id="rId25"/>
    <p:sldId id="2031" r:id="rId26"/>
    <p:sldId id="1993" r:id="rId27"/>
    <p:sldId id="377" r:id="rId2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2025 June Telecon" id="{60C8A1DD-480C-49A6-8C62-66D5172C2187}">
          <p14:sldIdLst>
            <p14:sldId id="606"/>
            <p14:sldId id="2017"/>
            <p14:sldId id="2033"/>
            <p14:sldId id="2046"/>
            <p14:sldId id="2001"/>
            <p14:sldId id="2049"/>
            <p14:sldId id="2057"/>
            <p14:sldId id="2047"/>
            <p14:sldId id="2054"/>
            <p14:sldId id="2048"/>
            <p14:sldId id="2055"/>
            <p14:sldId id="2056"/>
            <p14:sldId id="2058"/>
          </p14:sldIdLst>
        </p14:section>
        <p14:section name="6.01 Student Outreach Program" id="{A11BD5E3-ED7A-4AD6-B048-AD58E3F3E628}">
          <p14:sldIdLst>
            <p14:sldId id="2050"/>
            <p14:sldId id="2007"/>
            <p14:sldId id="2051"/>
            <p14:sldId id="2052"/>
            <p14:sldId id="2053"/>
            <p14:sldId id="2059"/>
          </p14:sldIdLst>
        </p14:section>
        <p14:section name="802 Executive Secretary Succession Planning" id="{ED8753B8-5D4D-491B-92EA-D5603C3F4A39}">
          <p14:sldIdLst>
            <p14:sldId id="2030"/>
            <p14:sldId id="2014"/>
            <p14:sldId id="2031"/>
          </p14:sldIdLst>
        </p14:section>
        <p14:section name="802 Telecons and Tutorial" id="{3691E67F-3ED7-4A7D-969D-B7987AAE5135}">
          <p14:sldIdLst>
            <p14:sldId id="1993"/>
            <p14:sldId id="37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99FF99"/>
    <a:srgbClr val="006600"/>
    <a:srgbClr val="69BE28"/>
    <a:srgbClr val="0066FF"/>
    <a:srgbClr val="33CCFF"/>
    <a:srgbClr val="FFFF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A253DF-2943-43B6-A902-58A97C36A16D}" v="6" dt="2025-06-03T20:24:11.1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5" autoAdjust="0"/>
    <p:restoredTop sz="75195" autoAdjust="0"/>
  </p:normalViewPr>
  <p:slideViewPr>
    <p:cSldViewPr>
      <p:cViewPr varScale="1">
        <p:scale>
          <a:sx n="60" d="100"/>
          <a:sy n="60" d="100"/>
        </p:scale>
        <p:origin x="90" y="456"/>
      </p:cViewPr>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2A253DF-2943-43B6-A902-58A97C36A16D}"/>
    <pc:docChg chg="custSel addSld modSld modMainMaster modSection">
      <pc:chgData name="Jon Rosdahl" userId="2820f357-2dd4-4127-8713-e0bfde0fd756" providerId="ADAL" clId="{02A253DF-2943-43B6-A902-58A97C36A16D}" dt="2025-06-03T20:25:15.507" v="331" actId="20577"/>
      <pc:docMkLst>
        <pc:docMk/>
      </pc:docMkLst>
      <pc:sldChg chg="modNotesTx">
        <pc:chgData name="Jon Rosdahl" userId="2820f357-2dd4-4127-8713-e0bfde0fd756" providerId="ADAL" clId="{02A253DF-2943-43B6-A902-58A97C36A16D}" dt="2025-06-03T20:25:15.507" v="331" actId="20577"/>
        <pc:sldMkLst>
          <pc:docMk/>
          <pc:sldMk cId="0" sldId="278"/>
        </pc:sldMkLst>
      </pc:sldChg>
      <pc:sldChg chg="modSp mod">
        <pc:chgData name="Jon Rosdahl" userId="2820f357-2dd4-4127-8713-e0bfde0fd756" providerId="ADAL" clId="{02A253DF-2943-43B6-A902-58A97C36A16D}" dt="2025-06-03T19:54:44.276" v="6" actId="6549"/>
        <pc:sldMkLst>
          <pc:docMk/>
          <pc:sldMk cId="3101944453" sldId="2050"/>
        </pc:sldMkLst>
        <pc:spChg chg="mod">
          <ac:chgData name="Jon Rosdahl" userId="2820f357-2dd4-4127-8713-e0bfde0fd756" providerId="ADAL" clId="{02A253DF-2943-43B6-A902-58A97C36A16D}" dt="2025-06-03T19:54:44.276" v="6" actId="6549"/>
          <ac:spMkLst>
            <pc:docMk/>
            <pc:sldMk cId="3101944453" sldId="2050"/>
            <ac:spMk id="3" creationId="{D8C79F22-E135-455E-F162-7B609EC691D2}"/>
          </ac:spMkLst>
        </pc:spChg>
      </pc:sldChg>
      <pc:sldChg chg="modSp mod">
        <pc:chgData name="Jon Rosdahl" userId="2820f357-2dd4-4127-8713-e0bfde0fd756" providerId="ADAL" clId="{02A253DF-2943-43B6-A902-58A97C36A16D}" dt="2025-06-03T20:19:34.150" v="222" actId="115"/>
        <pc:sldMkLst>
          <pc:docMk/>
          <pc:sldMk cId="3844184278" sldId="2053"/>
        </pc:sldMkLst>
        <pc:spChg chg="mod">
          <ac:chgData name="Jon Rosdahl" userId="2820f357-2dd4-4127-8713-e0bfde0fd756" providerId="ADAL" clId="{02A253DF-2943-43B6-A902-58A97C36A16D}" dt="2025-06-03T20:19:34.150" v="222" actId="115"/>
          <ac:spMkLst>
            <pc:docMk/>
            <pc:sldMk cId="3844184278" sldId="2053"/>
            <ac:spMk id="3" creationId="{D306D2A4-F104-C821-853C-BE1C9D2099D9}"/>
          </ac:spMkLst>
        </pc:spChg>
      </pc:sldChg>
      <pc:sldChg chg="modSp new mod">
        <pc:chgData name="Jon Rosdahl" userId="2820f357-2dd4-4127-8713-e0bfde0fd756" providerId="ADAL" clId="{02A253DF-2943-43B6-A902-58A97C36A16D}" dt="2025-06-03T20:24:11.197" v="287" actId="14100"/>
        <pc:sldMkLst>
          <pc:docMk/>
          <pc:sldMk cId="2936900220" sldId="2059"/>
        </pc:sldMkLst>
        <pc:spChg chg="mod">
          <ac:chgData name="Jon Rosdahl" userId="2820f357-2dd4-4127-8713-e0bfde0fd756" providerId="ADAL" clId="{02A253DF-2943-43B6-A902-58A97C36A16D}" dt="2025-06-03T20:24:11.197" v="287" actId="14100"/>
          <ac:spMkLst>
            <pc:docMk/>
            <pc:sldMk cId="2936900220" sldId="2059"/>
            <ac:spMk id="2" creationId="{C767E93A-0CEB-CF76-90E0-3AC05C17CAC6}"/>
          </ac:spMkLst>
        </pc:spChg>
        <pc:spChg chg="mod">
          <ac:chgData name="Jon Rosdahl" userId="2820f357-2dd4-4127-8713-e0bfde0fd756" providerId="ADAL" clId="{02A253DF-2943-43B6-A902-58A97C36A16D}" dt="2025-06-03T20:23:54.498" v="283" actId="20577"/>
          <ac:spMkLst>
            <pc:docMk/>
            <pc:sldMk cId="2936900220" sldId="2059"/>
            <ac:spMk id="3" creationId="{32BA2E9D-62A5-4AC6-B258-38A30F339144}"/>
          </ac:spMkLst>
        </pc:spChg>
      </pc:sldChg>
      <pc:sldMasterChg chg="modSp mod modSldLayout">
        <pc:chgData name="Jon Rosdahl" userId="2820f357-2dd4-4127-8713-e0bfde0fd756" providerId="ADAL" clId="{02A253DF-2943-43B6-A902-58A97C36A16D}" dt="2025-06-03T19:48:43.469" v="4" actId="6549"/>
        <pc:sldMasterMkLst>
          <pc:docMk/>
          <pc:sldMasterMk cId="0" sldId="2147483657"/>
        </pc:sldMasterMkLst>
        <pc:spChg chg="mod">
          <ac:chgData name="Jon Rosdahl" userId="2820f357-2dd4-4127-8713-e0bfde0fd756" providerId="ADAL" clId="{02A253DF-2943-43B6-A902-58A97C36A16D}" dt="2025-06-03T19:48:37.608" v="2" actId="6549"/>
          <ac:spMkLst>
            <pc:docMk/>
            <pc:sldMasterMk cId="0" sldId="2147483657"/>
            <ac:spMk id="329736" creationId="{066FFC52-A651-6ADA-A5C8-8525ACB7402A}"/>
          </ac:spMkLst>
        </pc:spChg>
        <pc:sldLayoutChg chg="modSp mod">
          <pc:chgData name="Jon Rosdahl" userId="2820f357-2dd4-4127-8713-e0bfde0fd756" providerId="ADAL" clId="{02A253DF-2943-43B6-A902-58A97C36A16D}" dt="2025-06-03T19:48:43.469" v="4" actId="6549"/>
          <pc:sldLayoutMkLst>
            <pc:docMk/>
            <pc:sldMasterMk cId="0" sldId="2147483657"/>
            <pc:sldLayoutMk cId="0" sldId="2147483658"/>
          </pc:sldLayoutMkLst>
          <pc:spChg chg="mod">
            <ac:chgData name="Jon Rosdahl" userId="2820f357-2dd4-4127-8713-e0bfde0fd756" providerId="ADAL" clId="{02A253DF-2943-43B6-A902-58A97C36A16D}" dt="2025-06-03T19:48:43.469" v="4"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June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802-EC-25/0122r1</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June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802-EC-25/0122r1</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2025 June Interim Telecon</a:t>
            </a:r>
            <a:br>
              <a:rPr lang="en-US" altLang="en-US" dirty="0"/>
            </a:br>
            <a:r>
              <a:rPr lang="en-US" altLang="en-US" dirty="0"/>
              <a:t>R1: added Motion for </a:t>
            </a:r>
            <a:r>
              <a:rPr lang="en-US" altLang="en-US"/>
              <a:t>Rules change</a:t>
            </a:r>
            <a:endParaRPr lang="en-US" altLang="en-US" dirty="0"/>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June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802-EC-25/0122r1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EMEA (Europe, Middle East, Africa)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Even Years APAC (Asia Pacific)</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a:buFont typeface="Wingdings" panose="05000000000000000000" pitchFamily="2" charset="2"/>
              <a:buChar char="§"/>
            </a:pPr>
            <a:r>
              <a:rPr lang="en-US" sz="1600" dirty="0"/>
              <a:t>2027 March – Location in APAC</a:t>
            </a:r>
          </a:p>
          <a:p>
            <a:pPr marL="0" indent="0">
              <a:buNone/>
            </a:pPr>
            <a:r>
              <a:rPr lang="en-US" sz="1600" b="0" dirty="0"/>
              <a:t>	– Replacement to be found.</a:t>
            </a:r>
          </a:p>
          <a:p>
            <a:pPr>
              <a:buFont typeface="Wingdings" panose="05000000000000000000" pitchFamily="2" charset="2"/>
              <a:buChar char="§"/>
            </a:pPr>
            <a:r>
              <a:rPr lang="en-US" sz="1600" dirty="0"/>
              <a:t>2027 July – Gothia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June 2025</a:t>
            </a:r>
            <a:endParaRPr lang="en-US" dirty="0"/>
          </a:p>
        </p:txBody>
      </p:sp>
      <p:sp>
        <p:nvSpPr>
          <p:cNvPr id="6" name="Footer Placeholder 5"/>
          <p:cNvSpPr>
            <a:spLocks noGrp="1"/>
          </p:cNvSpPr>
          <p:nvPr>
            <p:ph type="ftr"/>
          </p:nvPr>
        </p:nvSpPr>
        <p:spPr/>
        <p:txBody>
          <a:bodyPr/>
          <a:lstStyle/>
          <a:p>
            <a:r>
              <a:rPr lang="en-US"/>
              <a:t>Doc 802-EC-25/0122r1</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802-EC-25/0122r1</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17</a:t>
            </a:fld>
            <a:endParaRPr lang="en-US" altLang="en-US"/>
          </a:p>
        </p:txBody>
      </p:sp>
    </p:spTree>
    <p:extLst>
      <p:ext uri="{BB962C8B-B14F-4D97-AF65-F5344CB8AC3E}">
        <p14:creationId xmlns:p14="http://schemas.microsoft.com/office/powerpoint/2010/main" val="684960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802-EC-25/0122r1</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21</a:t>
            </a:fld>
            <a:endParaRPr lang="en-US" altLang="en-US"/>
          </a:p>
        </p:txBody>
      </p:sp>
    </p:spTree>
    <p:extLst>
      <p:ext uri="{BB962C8B-B14F-4D97-AF65-F5344CB8AC3E}">
        <p14:creationId xmlns:p14="http://schemas.microsoft.com/office/powerpoint/2010/main" val="2321023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802-EC-25/0122r1</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24</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June 2025</a:t>
            </a:r>
          </a:p>
        </p:txBody>
      </p:sp>
      <p:sp>
        <p:nvSpPr>
          <p:cNvPr id="5" name="Footer Placeholder 4"/>
          <p:cNvSpPr>
            <a:spLocks noGrp="1"/>
          </p:cNvSpPr>
          <p:nvPr>
            <p:ph type="ftr" sz="quarter" idx="4"/>
          </p:nvPr>
        </p:nvSpPr>
        <p:spPr/>
        <p:txBody>
          <a:bodyPr/>
          <a:lstStyle/>
          <a:p>
            <a:r>
              <a:rPr lang="en-US" altLang="en-US"/>
              <a:t>Doc 802-EC-25/0122r1</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26</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June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27</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802-EC-25/0122r1</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June 802 LMSC Interim Telecon</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ec-25-0122-01-LMSC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June 802 LMSC Interim Telecon</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46566" y="6587351"/>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ec-25-0122-01-LMSC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vent.me/Qvb1w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5/ec-25-0103-00-LMSC-proposed-method-to-manage-student-registration-for-ieee-802-plenary-sessions.docx"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25/ec-25-0095-00-LMSC-ieee-802-rfp-target-0327.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June LMSC Interim Telecon</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DF6D8-E0A6-8E39-D269-B74A728ADCA8}"/>
              </a:ext>
            </a:extLst>
          </p:cNvPr>
          <p:cNvSpPr>
            <a:spLocks noGrp="1"/>
          </p:cNvSpPr>
          <p:nvPr>
            <p:ph type="title"/>
          </p:nvPr>
        </p:nvSpPr>
        <p:spPr/>
        <p:txBody>
          <a:bodyPr/>
          <a:lstStyle/>
          <a:p>
            <a:r>
              <a:rPr lang="en-US" dirty="0"/>
              <a:t>IEEE 802 LMSC and IETF Leadership Meeting</a:t>
            </a:r>
          </a:p>
        </p:txBody>
      </p:sp>
      <p:sp>
        <p:nvSpPr>
          <p:cNvPr id="3" name="Content Placeholder 2">
            <a:extLst>
              <a:ext uri="{FF2B5EF4-FFF2-40B4-BE49-F238E27FC236}">
                <a16:creationId xmlns:a16="http://schemas.microsoft.com/office/drawing/2014/main" id="{7E8B9242-1E77-19B9-73AD-26479985F163}"/>
              </a:ext>
            </a:extLst>
          </p:cNvPr>
          <p:cNvSpPr>
            <a:spLocks noGrp="1"/>
          </p:cNvSpPr>
          <p:nvPr>
            <p:ph idx="1"/>
          </p:nvPr>
        </p:nvSpPr>
        <p:spPr>
          <a:xfrm>
            <a:off x="334433" y="1341437"/>
            <a:ext cx="10972800" cy="5111749"/>
          </a:xfrm>
        </p:spPr>
        <p:txBody>
          <a:bodyPr/>
          <a:lstStyle/>
          <a:p>
            <a:pPr>
              <a:buNone/>
            </a:pPr>
            <a:r>
              <a:rPr lang="en-US" sz="2000" b="0" i="0" dirty="0">
                <a:solidFill>
                  <a:srgbClr val="000000"/>
                </a:solidFill>
                <a:effectLst/>
                <a:latin typeface="Open Sans" panose="020B0606030504020204" pitchFamily="34" charset="0"/>
              </a:rPr>
              <a:t>On </a:t>
            </a:r>
            <a:r>
              <a:rPr lang="en-US" sz="2000" b="1" i="0" dirty="0">
                <a:solidFill>
                  <a:srgbClr val="000000"/>
                </a:solidFill>
                <a:effectLst/>
                <a:latin typeface="Open Sans" panose="020B0606030504020204" pitchFamily="34" charset="0"/>
              </a:rPr>
              <a:t>Saturday, July 26, 2025</a:t>
            </a:r>
            <a:r>
              <a:rPr lang="en-US" sz="2000" b="0" i="0" dirty="0">
                <a:solidFill>
                  <a:srgbClr val="000000"/>
                </a:solidFill>
                <a:effectLst/>
                <a:latin typeface="Open Sans" panose="020B0606030504020204" pitchFamily="34" charset="0"/>
              </a:rPr>
              <a:t>, a joint leadership session will be held at the </a:t>
            </a:r>
            <a:r>
              <a:rPr lang="en-US" sz="2000" b="1" i="0" dirty="0">
                <a:solidFill>
                  <a:srgbClr val="000000"/>
                </a:solidFill>
                <a:effectLst/>
                <a:latin typeface="Open Sans" panose="020B0606030504020204" pitchFamily="34" charset="0"/>
              </a:rPr>
              <a:t>Meliá Castilla </a:t>
            </a:r>
            <a:r>
              <a:rPr lang="en-US" sz="2000" b="0" i="0" dirty="0">
                <a:solidFill>
                  <a:srgbClr val="000000"/>
                </a:solidFill>
                <a:effectLst/>
                <a:latin typeface="Open Sans" panose="020B0606030504020204" pitchFamily="34" charset="0"/>
              </a:rPr>
              <a:t>in </a:t>
            </a:r>
            <a:r>
              <a:rPr lang="en-US" sz="2000" b="1" i="0" dirty="0">
                <a:solidFill>
                  <a:srgbClr val="000000"/>
                </a:solidFill>
                <a:effectLst/>
                <a:latin typeface="Open Sans" panose="020B0606030504020204" pitchFamily="34" charset="0"/>
              </a:rPr>
              <a:t>Madrid, Spain</a:t>
            </a:r>
            <a:r>
              <a:rPr lang="en-US" sz="2000" b="0" i="0" dirty="0">
                <a:solidFill>
                  <a:srgbClr val="000000"/>
                </a:solidFill>
                <a:effectLst/>
                <a:latin typeface="Open Sans" panose="020B0606030504020204" pitchFamily="34" charset="0"/>
              </a:rPr>
              <a:t>, bringing together participants from the </a:t>
            </a:r>
            <a:r>
              <a:rPr lang="en-US" sz="2000" b="1" i="0" dirty="0">
                <a:solidFill>
                  <a:srgbClr val="000000"/>
                </a:solidFill>
                <a:effectLst/>
                <a:latin typeface="Open Sans" panose="020B0606030504020204" pitchFamily="34" charset="0"/>
              </a:rPr>
              <a:t>IEEE 802 LAN/MAN Standards Committee (LMSC) </a:t>
            </a:r>
            <a:r>
              <a:rPr lang="en-US" sz="2000" b="0" i="0" dirty="0">
                <a:solidFill>
                  <a:srgbClr val="000000"/>
                </a:solidFill>
                <a:effectLst/>
                <a:latin typeface="Open Sans" panose="020B0606030504020204" pitchFamily="34" charset="0"/>
              </a:rPr>
              <a:t>and the </a:t>
            </a:r>
            <a:r>
              <a:rPr lang="en-US" sz="2000" b="1" i="0" dirty="0">
                <a:solidFill>
                  <a:srgbClr val="000000"/>
                </a:solidFill>
                <a:effectLst/>
                <a:latin typeface="Open Sans" panose="020B0606030504020204" pitchFamily="34" charset="0"/>
              </a:rPr>
              <a:t>Internet Engineering Task Force (IETF)</a:t>
            </a:r>
            <a:r>
              <a:rPr lang="en-US" sz="2000" b="0" i="0" dirty="0">
                <a:solidFill>
                  <a:srgbClr val="000000"/>
                </a:solidFill>
                <a:effectLst/>
                <a:latin typeface="Open Sans" panose="020B0606030504020204" pitchFamily="34" charset="0"/>
              </a:rPr>
              <a:t>. </a:t>
            </a:r>
          </a:p>
          <a:p>
            <a:r>
              <a:rPr lang="en-US" sz="2000" b="0" i="0" dirty="0">
                <a:solidFill>
                  <a:srgbClr val="000000"/>
                </a:solidFill>
                <a:effectLst/>
                <a:latin typeface="Open Sans" panose="020B0606030504020204" pitchFamily="34" charset="0"/>
              </a:rPr>
              <a:t>This session is designed to enhance communication, collaboration, and mutual understanding between the two organizations. Through focused discussions, shared insights, and alignment on areas of common interest, the workshop aims to strengthen coordination and support ongoing and future standards development efforts.</a:t>
            </a:r>
          </a:p>
          <a:p>
            <a:pPr>
              <a:buNone/>
            </a:pPr>
            <a:endParaRPr lang="en-US" sz="2000" dirty="0"/>
          </a:p>
          <a:p>
            <a:pPr>
              <a:buNone/>
            </a:pPr>
            <a:r>
              <a:rPr lang="en-US" sz="2000" dirty="0"/>
              <a:t>REGISTRATION LINK: </a:t>
            </a:r>
            <a:r>
              <a:rPr lang="en-US" sz="2000" dirty="0">
                <a:hlinkClick r:id="rId2"/>
              </a:rPr>
              <a:t>https://cvent.me/Qvb1wo</a:t>
            </a:r>
            <a:br>
              <a:rPr lang="en-US" sz="2000" dirty="0"/>
            </a:br>
            <a:r>
              <a:rPr lang="en-US" sz="2000" dirty="0"/>
              <a:t>Once registered, you will receive a confirmation number and additional event information.</a:t>
            </a:r>
          </a:p>
          <a:p>
            <a:pPr>
              <a:buNone/>
            </a:pPr>
            <a:endParaRPr lang="en-US" sz="2000" dirty="0"/>
          </a:p>
          <a:p>
            <a:r>
              <a:rPr lang="en-US" sz="2000" dirty="0"/>
              <a:t>Check-in – 8:30-9:00am</a:t>
            </a:r>
          </a:p>
          <a:p>
            <a:r>
              <a:rPr lang="en-US" sz="2000" dirty="0"/>
              <a:t>Leadership session – 9am – 1:00pm</a:t>
            </a:r>
          </a:p>
          <a:p>
            <a:r>
              <a:rPr lang="en-US" sz="2000" dirty="0"/>
              <a:t>Optional Lunch – 1:00pm – 2:00pm </a:t>
            </a:r>
          </a:p>
          <a:p>
            <a:r>
              <a:rPr lang="en-US" sz="2000" dirty="0"/>
              <a:t>There are 40 seats, 20 for IEEE and 20 for IETF.</a:t>
            </a:r>
          </a:p>
          <a:p>
            <a:endParaRPr lang="en-US" sz="2000" dirty="0"/>
          </a:p>
        </p:txBody>
      </p:sp>
    </p:spTree>
    <p:extLst>
      <p:ext uri="{BB962C8B-B14F-4D97-AF65-F5344CB8AC3E}">
        <p14:creationId xmlns:p14="http://schemas.microsoft.com/office/powerpoint/2010/main" val="651721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803B-9D8D-F18F-3326-7183507C1E4F}"/>
              </a:ext>
            </a:extLst>
          </p:cNvPr>
          <p:cNvSpPr>
            <a:spLocks noGrp="1"/>
          </p:cNvSpPr>
          <p:nvPr>
            <p:ph type="title"/>
          </p:nvPr>
        </p:nvSpPr>
        <p:spPr/>
        <p:txBody>
          <a:bodyPr/>
          <a:lstStyle/>
          <a:p>
            <a:r>
              <a:rPr lang="en-US" dirty="0"/>
              <a:t>2025 May 5 Registration Status Report</a:t>
            </a:r>
          </a:p>
        </p:txBody>
      </p:sp>
      <p:pic>
        <p:nvPicPr>
          <p:cNvPr id="7" name="Content Placeholder 6">
            <a:extLst>
              <a:ext uri="{FF2B5EF4-FFF2-40B4-BE49-F238E27FC236}">
                <a16:creationId xmlns:a16="http://schemas.microsoft.com/office/drawing/2014/main" id="{10DD1B19-672A-37A3-8D03-ED690CBC94D7}"/>
              </a:ext>
            </a:extLst>
          </p:cNvPr>
          <p:cNvPicPr>
            <a:picLocks noGrp="1" noChangeAspect="1"/>
          </p:cNvPicPr>
          <p:nvPr>
            <p:ph idx="1"/>
          </p:nvPr>
        </p:nvPicPr>
        <p:blipFill>
          <a:blip r:embed="rId2"/>
          <a:stretch>
            <a:fillRect/>
          </a:stretch>
        </p:blipFill>
        <p:spPr>
          <a:xfrm>
            <a:off x="521670" y="1600200"/>
            <a:ext cx="11082131" cy="4191000"/>
          </a:xfrm>
        </p:spPr>
      </p:pic>
    </p:spTree>
    <p:extLst>
      <p:ext uri="{BB962C8B-B14F-4D97-AF65-F5344CB8AC3E}">
        <p14:creationId xmlns:p14="http://schemas.microsoft.com/office/powerpoint/2010/main" val="1607387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1CEA8-D19E-F2BD-BD3C-CFBF527861D8}"/>
              </a:ext>
            </a:extLst>
          </p:cNvPr>
          <p:cNvSpPr>
            <a:spLocks noGrp="1"/>
          </p:cNvSpPr>
          <p:nvPr>
            <p:ph type="title"/>
          </p:nvPr>
        </p:nvSpPr>
        <p:spPr/>
        <p:txBody>
          <a:bodyPr/>
          <a:lstStyle/>
          <a:p>
            <a:r>
              <a:rPr lang="en-US" dirty="0"/>
              <a:t>2025 June 3 Registration Status Report</a:t>
            </a:r>
          </a:p>
        </p:txBody>
      </p:sp>
      <p:pic>
        <p:nvPicPr>
          <p:cNvPr id="5" name="Picture 4">
            <a:extLst>
              <a:ext uri="{FF2B5EF4-FFF2-40B4-BE49-F238E27FC236}">
                <a16:creationId xmlns:a16="http://schemas.microsoft.com/office/drawing/2014/main" id="{D58658A0-602C-C83F-A05B-CFB83D86CD78}"/>
              </a:ext>
            </a:extLst>
          </p:cNvPr>
          <p:cNvPicPr>
            <a:picLocks noChangeAspect="1"/>
          </p:cNvPicPr>
          <p:nvPr/>
        </p:nvPicPr>
        <p:blipFill>
          <a:blip r:embed="rId2"/>
          <a:stretch>
            <a:fillRect/>
          </a:stretch>
        </p:blipFill>
        <p:spPr>
          <a:xfrm>
            <a:off x="587989" y="1524000"/>
            <a:ext cx="11205950" cy="4495800"/>
          </a:xfrm>
          <a:prstGeom prst="rect">
            <a:avLst/>
          </a:prstGeom>
        </p:spPr>
      </p:pic>
    </p:spTree>
    <p:extLst>
      <p:ext uri="{BB962C8B-B14F-4D97-AF65-F5344CB8AC3E}">
        <p14:creationId xmlns:p14="http://schemas.microsoft.com/office/powerpoint/2010/main" val="406999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9391-9879-1D15-8836-5EC8A490C3D1}"/>
              </a:ext>
            </a:extLst>
          </p:cNvPr>
          <p:cNvSpPr>
            <a:spLocks noGrp="1"/>
          </p:cNvSpPr>
          <p:nvPr>
            <p:ph type="title"/>
          </p:nvPr>
        </p:nvSpPr>
        <p:spPr/>
        <p:txBody>
          <a:bodyPr/>
          <a:lstStyle/>
          <a:p>
            <a:r>
              <a:rPr lang="en-US"/>
              <a:t>2025 May 5 Hotel Discount report</a:t>
            </a:r>
            <a:endParaRPr lang="en-US" dirty="0"/>
          </a:p>
        </p:txBody>
      </p:sp>
      <p:pic>
        <p:nvPicPr>
          <p:cNvPr id="5" name="Content Placeholder 4">
            <a:extLst>
              <a:ext uri="{FF2B5EF4-FFF2-40B4-BE49-F238E27FC236}">
                <a16:creationId xmlns:a16="http://schemas.microsoft.com/office/drawing/2014/main" id="{D7452856-BDBA-5367-7633-F8DE021F27BF}"/>
              </a:ext>
            </a:extLst>
          </p:cNvPr>
          <p:cNvPicPr>
            <a:picLocks noGrp="1" noChangeAspect="1"/>
          </p:cNvPicPr>
          <p:nvPr>
            <p:ph idx="1"/>
          </p:nvPr>
        </p:nvPicPr>
        <p:blipFill>
          <a:blip r:embed="rId2"/>
          <a:stretch>
            <a:fillRect/>
          </a:stretch>
        </p:blipFill>
        <p:spPr>
          <a:xfrm>
            <a:off x="609600" y="1554162"/>
            <a:ext cx="11018827" cy="2895600"/>
          </a:xfrm>
        </p:spPr>
      </p:pic>
      <p:sp>
        <p:nvSpPr>
          <p:cNvPr id="8" name="TextBox 7">
            <a:extLst>
              <a:ext uri="{FF2B5EF4-FFF2-40B4-BE49-F238E27FC236}">
                <a16:creationId xmlns:a16="http://schemas.microsoft.com/office/drawing/2014/main" id="{C6F08C5E-1FBC-E5DE-EC97-1A3A932B2757}"/>
              </a:ext>
            </a:extLst>
          </p:cNvPr>
          <p:cNvSpPr txBox="1"/>
          <p:nvPr/>
        </p:nvSpPr>
        <p:spPr>
          <a:xfrm>
            <a:off x="609600" y="4800600"/>
            <a:ext cx="10972800" cy="830997"/>
          </a:xfrm>
          <a:prstGeom prst="rect">
            <a:avLst/>
          </a:prstGeom>
          <a:noFill/>
        </p:spPr>
        <p:txBody>
          <a:bodyPr wrap="square" rtlCol="0">
            <a:spAutoFit/>
          </a:bodyPr>
          <a:lstStyle/>
          <a:p>
            <a:r>
              <a:rPr lang="en-US" dirty="0"/>
              <a:t>Hotel Room Block: 2585 (pending) 2415 Contracted: </a:t>
            </a:r>
          </a:p>
          <a:p>
            <a:r>
              <a:rPr lang="en-US" dirty="0"/>
              <a:t>2025 May 5 Pickup – 1059 (41%)     Require 75%.</a:t>
            </a:r>
          </a:p>
        </p:txBody>
      </p:sp>
    </p:spTree>
    <p:extLst>
      <p:ext uri="{BB962C8B-B14F-4D97-AF65-F5344CB8AC3E}">
        <p14:creationId xmlns:p14="http://schemas.microsoft.com/office/powerpoint/2010/main" val="3465028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B9458-D90F-66E0-A095-A25CC40690A6}"/>
              </a:ext>
            </a:extLst>
          </p:cNvPr>
          <p:cNvSpPr>
            <a:spLocks noGrp="1"/>
          </p:cNvSpPr>
          <p:nvPr>
            <p:ph type="title"/>
          </p:nvPr>
        </p:nvSpPr>
        <p:spPr/>
        <p:txBody>
          <a:bodyPr/>
          <a:lstStyle/>
          <a:p>
            <a:r>
              <a:rPr lang="en-US" dirty="0"/>
              <a:t>2025 June 3 Registration Revenue Report</a:t>
            </a:r>
          </a:p>
        </p:txBody>
      </p:sp>
      <p:graphicFrame>
        <p:nvGraphicFramePr>
          <p:cNvPr id="8" name="Table 7">
            <a:extLst>
              <a:ext uri="{FF2B5EF4-FFF2-40B4-BE49-F238E27FC236}">
                <a16:creationId xmlns:a16="http://schemas.microsoft.com/office/drawing/2014/main" id="{340CDB7B-CDD9-0B0E-387D-0C9FEEC9BA53}"/>
              </a:ext>
            </a:extLst>
          </p:cNvPr>
          <p:cNvGraphicFramePr>
            <a:graphicFrameLocks noGrp="1"/>
          </p:cNvGraphicFramePr>
          <p:nvPr>
            <p:extLst>
              <p:ext uri="{D42A27DB-BD31-4B8C-83A1-F6EECF244321}">
                <p14:modId xmlns:p14="http://schemas.microsoft.com/office/powerpoint/2010/main" val="251977859"/>
              </p:ext>
            </p:extLst>
          </p:nvPr>
        </p:nvGraphicFramePr>
        <p:xfrm>
          <a:off x="762000" y="1341437"/>
          <a:ext cx="10287000" cy="5111740"/>
        </p:xfrm>
        <a:graphic>
          <a:graphicData uri="http://schemas.openxmlformats.org/drawingml/2006/table">
            <a:tbl>
              <a:tblPr/>
              <a:tblGrid>
                <a:gridCol w="2541459">
                  <a:extLst>
                    <a:ext uri="{9D8B030D-6E8A-4147-A177-3AD203B41FA5}">
                      <a16:colId xmlns:a16="http://schemas.microsoft.com/office/drawing/2014/main" val="3631089360"/>
                    </a:ext>
                  </a:extLst>
                </a:gridCol>
                <a:gridCol w="2718771">
                  <a:extLst>
                    <a:ext uri="{9D8B030D-6E8A-4147-A177-3AD203B41FA5}">
                      <a16:colId xmlns:a16="http://schemas.microsoft.com/office/drawing/2014/main" val="2372466382"/>
                    </a:ext>
                  </a:extLst>
                </a:gridCol>
                <a:gridCol w="945659">
                  <a:extLst>
                    <a:ext uri="{9D8B030D-6E8A-4147-A177-3AD203B41FA5}">
                      <a16:colId xmlns:a16="http://schemas.microsoft.com/office/drawing/2014/main" val="4121395519"/>
                    </a:ext>
                  </a:extLst>
                </a:gridCol>
                <a:gridCol w="1480548">
                  <a:extLst>
                    <a:ext uri="{9D8B030D-6E8A-4147-A177-3AD203B41FA5}">
                      <a16:colId xmlns:a16="http://schemas.microsoft.com/office/drawing/2014/main" val="2345702492"/>
                    </a:ext>
                  </a:extLst>
                </a:gridCol>
                <a:gridCol w="1276640">
                  <a:extLst>
                    <a:ext uri="{9D8B030D-6E8A-4147-A177-3AD203B41FA5}">
                      <a16:colId xmlns:a16="http://schemas.microsoft.com/office/drawing/2014/main" val="2999326443"/>
                    </a:ext>
                  </a:extLst>
                </a:gridCol>
                <a:gridCol w="1323923">
                  <a:extLst>
                    <a:ext uri="{9D8B030D-6E8A-4147-A177-3AD203B41FA5}">
                      <a16:colId xmlns:a16="http://schemas.microsoft.com/office/drawing/2014/main" val="1487229244"/>
                    </a:ext>
                  </a:extLst>
                </a:gridCol>
              </a:tblGrid>
              <a:tr h="255587">
                <a:tc>
                  <a:txBody>
                    <a:bodyPr/>
                    <a:lstStyle/>
                    <a:p>
                      <a:pPr algn="l" fontAlgn="b"/>
                      <a:endParaRPr lang="en-US" sz="1400" b="0" i="0" u="none" strike="noStrike">
                        <a:solidFill>
                          <a:srgbClr val="000000"/>
                        </a:solidFill>
                        <a:effectLst/>
                        <a:latin typeface="Arial" panose="020B0604020202020204" pitchFamily="34" charset="0"/>
                      </a:endParaRPr>
                    </a:p>
                  </a:txBody>
                  <a:tcPr marL="7300" marR="7300" marT="7300" marB="0" anchor="b">
                    <a:lnL>
                      <a:noFill/>
                    </a:lnL>
                    <a:lnR>
                      <a:noFill/>
                    </a:lnR>
                    <a:lnT>
                      <a:noFill/>
                    </a:lnT>
                    <a:lnB>
                      <a:noFill/>
                    </a:lnB>
                    <a:no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7300" marR="7300" marT="7300" marB="0" anchor="b">
                    <a:lnL>
                      <a:noFill/>
                    </a:lnL>
                    <a:lnR>
                      <a:noFill/>
                    </a:lnR>
                    <a:lnT>
                      <a:noFill/>
                    </a:lnT>
                    <a:lnB>
                      <a:noFill/>
                    </a:lnB>
                    <a:no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7300" marR="7300" marT="730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Registrations</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DAF8"/>
                    </a:solidFill>
                  </a:tcPr>
                </a:tc>
                <a:tc>
                  <a:txBody>
                    <a:bodyPr/>
                    <a:lstStyle/>
                    <a:p>
                      <a:pPr algn="ctr" fontAlgn="b"/>
                      <a:r>
                        <a:rPr lang="en-US" sz="1400" b="1" i="0" u="none" strike="noStrike">
                          <a:solidFill>
                            <a:srgbClr val="000000"/>
                          </a:solidFill>
                          <a:effectLst/>
                          <a:latin typeface="Arial" panose="020B0604020202020204" pitchFamily="34" charset="0"/>
                        </a:rPr>
                        <a:t>Total</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Grand Total</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2562133"/>
                  </a:ext>
                </a:extLst>
              </a:tr>
              <a:tr h="255587">
                <a:tc>
                  <a:txBody>
                    <a:bodyPr/>
                    <a:lstStyle/>
                    <a:p>
                      <a:pPr algn="l" fontAlgn="b"/>
                      <a:r>
                        <a:rPr lang="en-US" sz="1400" b="1" i="0" u="none" strike="noStrike">
                          <a:solidFill>
                            <a:srgbClr val="000000"/>
                          </a:solidFill>
                          <a:effectLst/>
                          <a:latin typeface="Arial" panose="020B0604020202020204" pitchFamily="34" charset="0"/>
                        </a:rPr>
                        <a:t>Registration Type</a:t>
                      </a:r>
                    </a:p>
                  </a:txBody>
                  <a:tcPr marL="7300" marR="7300" marT="7300"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Arial" panose="020B0604020202020204" pitchFamily="34" charset="0"/>
                        </a:rPr>
                        <a:t>Reg Fee Type</a:t>
                      </a:r>
                    </a:p>
                  </a:txBody>
                  <a:tcPr marL="7300" marR="7300" marT="730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200" b="1" i="0" u="none" strike="noStrike">
                          <a:solidFill>
                            <a:srgbClr val="000000"/>
                          </a:solidFill>
                          <a:effectLst/>
                          <a:latin typeface="Arial" panose="020B0604020202020204" pitchFamily="34" charset="0"/>
                        </a:rPr>
                        <a:t>Fee</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7867783"/>
                  </a:ext>
                </a:extLst>
              </a:tr>
              <a:tr h="255587">
                <a:tc rowSpan="6">
                  <a:txBody>
                    <a:bodyPr/>
                    <a:lstStyle/>
                    <a:p>
                      <a:pPr algn="ctr" fontAlgn="ctr"/>
                      <a:r>
                        <a:rPr lang="en-US" sz="1400" b="1" i="0" u="none" strike="noStrike">
                          <a:solidFill>
                            <a:srgbClr val="000000"/>
                          </a:solidFill>
                          <a:effectLst/>
                          <a:latin typeface="Arial" panose="020B0604020202020204" pitchFamily="34" charset="0"/>
                        </a:rPr>
                        <a:t>In-Person Attendee</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400" b="0" i="0" u="none" strike="noStrike">
                          <a:solidFill>
                            <a:srgbClr val="000000"/>
                          </a:solidFill>
                          <a:effectLst/>
                          <a:latin typeface="Arial" panose="020B0604020202020204" pitchFamily="34" charset="0"/>
                        </a:rPr>
                        <a:t>Early</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106</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$63,600.00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en-US" sz="1400" b="0" i="0" u="none" strike="noStrike">
                          <a:solidFill>
                            <a:srgbClr val="000000"/>
                          </a:solidFill>
                          <a:effectLst/>
                          <a:latin typeface="Arial" panose="020B0604020202020204" pitchFamily="34" charset="0"/>
                        </a:rPr>
                        <a:t>$182,400.00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9345496"/>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Early Hotel Discount</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$300.00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396</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$118,800.00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2476623203"/>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Standard</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2</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en-US" sz="1400" b="0" i="0" u="none" strike="noStrike">
                          <a:solidFill>
                            <a:srgbClr val="000000"/>
                          </a:solidFill>
                          <a:effectLst/>
                          <a:latin typeface="Arial" panose="020B0604020202020204" pitchFamily="34" charset="0"/>
                        </a:rPr>
                        <a:t>$3,100.00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0952065"/>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Standard Hotel Discount</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$500.00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3</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$1,500.00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128237086"/>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Late/Onsite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a:txBody>
                    <a:bodyPr/>
                    <a:lstStyle/>
                    <a:p>
                      <a:pPr algn="ctr" fontAlgn="ctr"/>
                      <a:r>
                        <a:rPr lang="en-US" sz="1400" b="0" i="0" u="none" strike="noStrike">
                          <a:solidFill>
                            <a:srgbClr val="000000"/>
                          </a:solidFill>
                          <a:effectLst/>
                          <a:latin typeface="Arial" panose="020B0604020202020204" pitchFamily="34" charset="0"/>
                        </a:rPr>
                        <a:t>$0.00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5875579"/>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Late/Onsite Hotel Discount</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$700.00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n-US"/>
                    </a:p>
                  </a:txBody>
                  <a:tcPr/>
                </a:tc>
                <a:extLst>
                  <a:ext uri="{0D108BD9-81ED-4DB2-BD59-A6C34878D82A}">
                    <a16:rowId xmlns:a16="http://schemas.microsoft.com/office/drawing/2014/main" val="3959264790"/>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2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ctr" fontAlgn="b"/>
                      <a:r>
                        <a:rPr lang="en-US" sz="1400" b="1" i="0" u="none" strike="noStrike">
                          <a:solidFill>
                            <a:srgbClr val="000000"/>
                          </a:solidFill>
                          <a:effectLst/>
                          <a:latin typeface="Arial" panose="020B0604020202020204" pitchFamily="34" charset="0"/>
                        </a:rPr>
                        <a:t>507</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DFEC"/>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DFEC"/>
                    </a:solidFill>
                  </a:tcPr>
                </a:tc>
                <a:tc>
                  <a:txBody>
                    <a:bodyPr/>
                    <a:lstStyle/>
                    <a:p>
                      <a:pPr algn="ctr" fontAlgn="b"/>
                      <a:r>
                        <a:rPr lang="en-US" sz="1400" b="1" i="0" u="none" strike="noStrike">
                          <a:solidFill>
                            <a:srgbClr val="000000"/>
                          </a:solidFill>
                          <a:effectLst/>
                          <a:latin typeface="Arial" panose="020B0604020202020204" pitchFamily="34" charset="0"/>
                        </a:rPr>
                        <a:t>$185,500.00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extLst>
                  <a:ext uri="{0D108BD9-81ED-4DB2-BD59-A6C34878D82A}">
                    <a16:rowId xmlns:a16="http://schemas.microsoft.com/office/drawing/2014/main" val="1161825056"/>
                  </a:ext>
                </a:extLst>
              </a:tr>
              <a:tr h="255587">
                <a:tc rowSpan="3">
                  <a:txBody>
                    <a:bodyPr/>
                    <a:lstStyle/>
                    <a:p>
                      <a:pPr algn="ctr" fontAlgn="ctr"/>
                      <a:r>
                        <a:rPr lang="en-US" sz="1400" b="1" i="0" u="none" strike="noStrike">
                          <a:solidFill>
                            <a:srgbClr val="000000"/>
                          </a:solidFill>
                          <a:effectLst/>
                          <a:latin typeface="Arial" panose="020B0604020202020204" pitchFamily="34" charset="0"/>
                        </a:rPr>
                        <a:t>Virtual Attendee</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l" fontAlgn="b"/>
                      <a:r>
                        <a:rPr lang="en-US" sz="1400" b="0" i="0" u="none" strike="noStrike">
                          <a:solidFill>
                            <a:srgbClr val="000000"/>
                          </a:solidFill>
                          <a:effectLst/>
                          <a:latin typeface="Arial" panose="020B0604020202020204" pitchFamily="34" charset="0"/>
                        </a:rPr>
                        <a:t>Early</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$600.00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313</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$187,800.00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Arial" panose="020B0604020202020204" pitchFamily="34" charset="0"/>
                        </a:rPr>
                        <a:t>$187,800.00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290449"/>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Standard</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$800.00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5</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$4,000.00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Arial" panose="020B0604020202020204" pitchFamily="34" charset="0"/>
                        </a:rPr>
                        <a:t>$4,000.00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0771446"/>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Late/Onsite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Arial" panose="020B0604020202020204" pitchFamily="34" charset="0"/>
                        </a:rPr>
                        <a:t>$0.00</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6537073"/>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l" fontAlgn="b"/>
                      <a:r>
                        <a:rPr lang="en-US" sz="12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ctr" fontAlgn="b"/>
                      <a:r>
                        <a:rPr lang="en-US" sz="1400" b="1" i="0" u="none" strike="noStrike">
                          <a:solidFill>
                            <a:srgbClr val="000000"/>
                          </a:solidFill>
                          <a:effectLst/>
                          <a:latin typeface="Arial" panose="020B0604020202020204" pitchFamily="34" charset="0"/>
                        </a:rPr>
                        <a:t>318</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tc>
                  <a:txBody>
                    <a:bodyPr/>
                    <a:lstStyle/>
                    <a:p>
                      <a:pPr algn="ctr" fontAlgn="b"/>
                      <a:r>
                        <a:rPr lang="en-US" sz="1400" b="1" i="0" u="none" strike="noStrike">
                          <a:solidFill>
                            <a:srgbClr val="000000"/>
                          </a:solidFill>
                          <a:effectLst/>
                          <a:latin typeface="Arial" panose="020B0604020202020204" pitchFamily="34" charset="0"/>
                        </a:rPr>
                        <a:t>$191,800.00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FE2F3"/>
                    </a:solidFill>
                  </a:tcPr>
                </a:tc>
                <a:extLst>
                  <a:ext uri="{0D108BD9-81ED-4DB2-BD59-A6C34878D82A}">
                    <a16:rowId xmlns:a16="http://schemas.microsoft.com/office/drawing/2014/main" val="1618973558"/>
                  </a:ext>
                </a:extLst>
              </a:tr>
              <a:tr h="255587">
                <a:tc rowSpan="2">
                  <a:txBody>
                    <a:bodyPr/>
                    <a:lstStyle/>
                    <a:p>
                      <a:pPr algn="ctr" fontAlgn="ctr"/>
                      <a:r>
                        <a:rPr lang="en-US" sz="1400" b="1" i="0" u="none" strike="noStrike">
                          <a:solidFill>
                            <a:srgbClr val="000000"/>
                          </a:solidFill>
                          <a:effectLst/>
                          <a:latin typeface="Arial" panose="020B0604020202020204" pitchFamily="34" charset="0"/>
                        </a:rPr>
                        <a:t>Students</a:t>
                      </a:r>
                    </a:p>
                  </a:txBody>
                  <a:tcPr marL="7300" marR="7300" marT="73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l" fontAlgn="b"/>
                      <a:r>
                        <a:rPr lang="en-US" sz="1400" b="0" i="0" u="none" strike="noStrike">
                          <a:solidFill>
                            <a:srgbClr val="000000"/>
                          </a:solidFill>
                          <a:effectLst/>
                          <a:latin typeface="Arial" panose="020B0604020202020204" pitchFamily="34" charset="0"/>
                        </a:rPr>
                        <a:t>Student - In Person</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93541247"/>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Student -Virtual</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$100.00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 </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4349702"/>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D9EAD3"/>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l" fontAlgn="b"/>
                      <a:r>
                        <a:rPr lang="en-US" sz="12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ctr" fontAlgn="b"/>
                      <a:r>
                        <a:rPr lang="en-US" sz="1400" b="1" i="0" u="none" strike="noStrike">
                          <a:solidFill>
                            <a:srgbClr val="000000"/>
                          </a:solidFill>
                          <a:effectLst/>
                          <a:latin typeface="Arial" panose="020B0604020202020204" pitchFamily="34" charset="0"/>
                        </a:rPr>
                        <a:t>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ctr" fontAlgn="b"/>
                      <a:r>
                        <a:rPr lang="en-US" sz="1400" b="1" i="0" u="none" strike="noStrike">
                          <a:solidFill>
                            <a:srgbClr val="000000"/>
                          </a:solidFill>
                          <a:effectLst/>
                          <a:latin typeface="Arial" panose="020B0604020202020204" pitchFamily="34" charset="0"/>
                        </a:rPr>
                        <a:t>$0.00</a:t>
                      </a:r>
                    </a:p>
                  </a:txBody>
                  <a:tcPr marL="7300" marR="7300" marT="730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2453453954"/>
                  </a:ext>
                </a:extLst>
              </a:tr>
              <a:tr h="255587">
                <a:tc rowSpan="2">
                  <a:txBody>
                    <a:bodyPr/>
                    <a:lstStyle/>
                    <a:p>
                      <a:pPr algn="ctr" fontAlgn="ctr"/>
                      <a:r>
                        <a:rPr lang="en-US" sz="1400" b="1" i="0" u="none" strike="noStrike">
                          <a:solidFill>
                            <a:srgbClr val="000000"/>
                          </a:solidFill>
                          <a:effectLst/>
                          <a:latin typeface="Arial" panose="020B0604020202020204" pitchFamily="34" charset="0"/>
                        </a:rPr>
                        <a:t>GUESTS</a:t>
                      </a:r>
                    </a:p>
                  </a:txBody>
                  <a:tcPr marL="7300" marR="7300" marT="7300" marB="0" anchor="ctr">
                    <a:lnL>
                      <a:noFill/>
                    </a:lnL>
                    <a:lnR w="6350" cap="flat" cmpd="sng" algn="ctr">
                      <a:solidFill>
                        <a:srgbClr val="000000"/>
                      </a:solidFill>
                      <a:prstDash val="solid"/>
                      <a:round/>
                      <a:headEnd type="none" w="med" len="med"/>
                      <a:tailEnd type="none" w="med" len="med"/>
                    </a:lnR>
                    <a:lnT>
                      <a:noFill/>
                    </a:lnT>
                    <a:lnB>
                      <a:noFill/>
                    </a:lnB>
                    <a:solidFill>
                      <a:srgbClr val="FCE5CD"/>
                    </a:solidFill>
                  </a:tcPr>
                </a:tc>
                <a:tc>
                  <a:txBody>
                    <a:bodyPr/>
                    <a:lstStyle/>
                    <a:p>
                      <a:pPr algn="l" fontAlgn="b"/>
                      <a:r>
                        <a:rPr lang="en-US" sz="1400" b="0" i="0" u="none" strike="noStrike">
                          <a:solidFill>
                            <a:srgbClr val="000000"/>
                          </a:solidFill>
                          <a:effectLst/>
                          <a:latin typeface="Arial" panose="020B0604020202020204" pitchFamily="34" charset="0"/>
                        </a:rPr>
                        <a:t>IETF Day Pass</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$150.00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1</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$150.00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$150.00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1164605"/>
                  </a:ext>
                </a:extLst>
              </a:tr>
              <a:tr h="255587">
                <a:tc vMerge="1">
                  <a:txBody>
                    <a:bodyPr/>
                    <a:lstStyle/>
                    <a:p>
                      <a:endParaRPr lang="en-US"/>
                    </a:p>
                  </a:txBody>
                  <a:tcPr/>
                </a:tc>
                <a:tc>
                  <a:txBody>
                    <a:bodyPr/>
                    <a:lstStyle/>
                    <a:p>
                      <a:pPr algn="l" fontAlgn="b"/>
                      <a:r>
                        <a:rPr lang="en-US" sz="1400" b="0" i="0" u="none" strike="noStrike">
                          <a:solidFill>
                            <a:srgbClr val="000000"/>
                          </a:solidFill>
                          <a:effectLst/>
                          <a:latin typeface="Arial" panose="020B0604020202020204" pitchFamily="34" charset="0"/>
                        </a:rPr>
                        <a:t>Guest - IEEE</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1" i="0" u="none" strike="noStrike">
                          <a:solidFill>
                            <a:srgbClr val="000000"/>
                          </a:solidFill>
                          <a:effectLst/>
                          <a:latin typeface="Arial" panose="020B0604020202020204" pitchFamily="34" charset="0"/>
                        </a:rPr>
                        <a:t>1</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400" b="0" i="0" u="none" strike="noStrike">
                          <a:solidFill>
                            <a:srgbClr val="000000"/>
                          </a:solidFill>
                          <a:effectLst/>
                          <a:latin typeface="Arial" panose="020B0604020202020204" pitchFamily="34" charset="0"/>
                        </a:rPr>
                        <a:t>$0.00</a:t>
                      </a:r>
                    </a:p>
                  </a:txBody>
                  <a:tcPr marL="7300" marR="7300" marT="73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7803238"/>
                  </a:ext>
                </a:extLst>
              </a:tr>
              <a:tr h="255587">
                <a:tc>
                  <a:txBody>
                    <a:bodyPr/>
                    <a:lstStyle/>
                    <a:p>
                      <a:pPr algn="r" fontAlgn="b"/>
                      <a:r>
                        <a:rPr lang="en-US" sz="1400" b="1" i="0" u="none" strike="noStrike">
                          <a:solidFill>
                            <a:srgbClr val="000000"/>
                          </a:solidFill>
                          <a:effectLst/>
                          <a:latin typeface="Arial" panose="020B0604020202020204" pitchFamily="34" charset="0"/>
                        </a:rPr>
                        <a:t>TOTAL</a:t>
                      </a:r>
                    </a:p>
                  </a:txBody>
                  <a:tcPr marL="7300" marR="7300" marT="7300" marB="0" anchor="b">
                    <a:lnL>
                      <a:noFill/>
                    </a:lnL>
                    <a:lnR>
                      <a:noFill/>
                    </a:lnR>
                    <a:lnT>
                      <a:noFill/>
                    </a:lnT>
                    <a:lnB>
                      <a:noFill/>
                    </a:lnB>
                    <a:solidFill>
                      <a:srgbClr val="FCE5CD"/>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ctr" fontAlgn="b"/>
                      <a:r>
                        <a:rPr lang="en-US" sz="1400" b="1" i="0" u="none" strike="noStrike">
                          <a:solidFill>
                            <a:srgbClr val="000000"/>
                          </a:solidFill>
                          <a:effectLst/>
                          <a:latin typeface="Arial" panose="020B0604020202020204" pitchFamily="34" charset="0"/>
                        </a:rPr>
                        <a:t>2</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tc>
                  <a:txBody>
                    <a:bodyPr/>
                    <a:lstStyle/>
                    <a:p>
                      <a:pPr algn="ctr" fontAlgn="b"/>
                      <a:r>
                        <a:rPr lang="en-US" sz="1400" b="1" i="0" u="none" strike="noStrike">
                          <a:solidFill>
                            <a:srgbClr val="000000"/>
                          </a:solidFill>
                          <a:effectLst/>
                          <a:latin typeface="Arial" panose="020B0604020202020204" pitchFamily="34" charset="0"/>
                        </a:rPr>
                        <a:t>$150.00</a:t>
                      </a:r>
                    </a:p>
                  </a:txBody>
                  <a:tcPr marL="7300" marR="7300" marT="7300" marB="0" anchor="b">
                    <a:lnL>
                      <a:noFill/>
                    </a:lnL>
                    <a:lnR>
                      <a:noFill/>
                    </a:lnR>
                    <a:lnT w="6350" cap="flat" cmpd="sng" algn="ctr">
                      <a:solidFill>
                        <a:srgbClr val="000000"/>
                      </a:solidFill>
                      <a:prstDash val="solid"/>
                      <a:round/>
                      <a:headEnd type="none" w="med" len="med"/>
                      <a:tailEnd type="none" w="med" len="med"/>
                    </a:lnT>
                    <a:lnB>
                      <a:noFill/>
                    </a:lnB>
                    <a:solidFill>
                      <a:srgbClr val="FCE5CD"/>
                    </a:solidFill>
                  </a:tcPr>
                </a:tc>
                <a:extLst>
                  <a:ext uri="{0D108BD9-81ED-4DB2-BD59-A6C34878D82A}">
                    <a16:rowId xmlns:a16="http://schemas.microsoft.com/office/drawing/2014/main" val="499411022"/>
                  </a:ext>
                </a:extLst>
              </a:tr>
              <a:tr h="255587">
                <a:tc>
                  <a:txBody>
                    <a:bodyPr/>
                    <a:lstStyle/>
                    <a:p>
                      <a:pPr algn="l" fontAlgn="b"/>
                      <a:r>
                        <a:rPr lang="en-US" sz="1400" b="1" i="0" u="none" strike="noStrike">
                          <a:solidFill>
                            <a:srgbClr val="000000"/>
                          </a:solidFill>
                          <a:effectLst/>
                          <a:latin typeface="Arial" panose="020B0604020202020204" pitchFamily="34" charset="0"/>
                        </a:rPr>
                        <a:t>REGISTRATION TOTAL</a:t>
                      </a:r>
                    </a:p>
                  </a:txBody>
                  <a:tcPr marL="7300" marR="7300" marT="7300" marB="0" anchor="b">
                    <a:lnL>
                      <a:noFill/>
                    </a:lnL>
                    <a:lnR>
                      <a:noFill/>
                    </a:lnR>
                    <a:lnT>
                      <a:noFill/>
                    </a:lnT>
                    <a:lnB>
                      <a:noFill/>
                    </a:lnB>
                    <a:solidFill>
                      <a:srgbClr val="FFF2CC"/>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a:noFill/>
                    </a:lnT>
                    <a:lnB>
                      <a:noFill/>
                    </a:lnB>
                    <a:solidFill>
                      <a:srgbClr val="FFF2CC"/>
                    </a:solidFill>
                  </a:tcPr>
                </a:tc>
                <a:tc>
                  <a:txBody>
                    <a:bodyPr/>
                    <a:lstStyle/>
                    <a:p>
                      <a:pPr algn="l"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a:noFill/>
                    </a:lnT>
                    <a:lnB>
                      <a:noFill/>
                    </a:lnB>
                    <a:solidFill>
                      <a:srgbClr val="FFF2CC"/>
                    </a:solidFill>
                  </a:tcPr>
                </a:tc>
                <a:tc>
                  <a:txBody>
                    <a:bodyPr/>
                    <a:lstStyle/>
                    <a:p>
                      <a:pPr algn="ctr" fontAlgn="b"/>
                      <a:r>
                        <a:rPr lang="en-US" sz="1400" b="1" i="0" u="none" strike="noStrike">
                          <a:solidFill>
                            <a:srgbClr val="000000"/>
                          </a:solidFill>
                          <a:effectLst/>
                          <a:latin typeface="Arial" panose="020B0604020202020204" pitchFamily="34" charset="0"/>
                        </a:rPr>
                        <a:t>827</a:t>
                      </a:r>
                    </a:p>
                  </a:txBody>
                  <a:tcPr marL="7300" marR="7300" marT="7300" marB="0" anchor="b">
                    <a:lnL>
                      <a:noFill/>
                    </a:lnL>
                    <a:lnR>
                      <a:noFill/>
                    </a:lnR>
                    <a:lnT>
                      <a:noFill/>
                    </a:lnT>
                    <a:lnB>
                      <a:noFill/>
                    </a:lnB>
                    <a:solidFill>
                      <a:srgbClr val="FFF2CC"/>
                    </a:solidFill>
                  </a:tcPr>
                </a:tc>
                <a:tc>
                  <a:txBody>
                    <a:bodyPr/>
                    <a:lstStyle/>
                    <a:p>
                      <a:pPr algn="ctr" fontAlgn="b"/>
                      <a:r>
                        <a:rPr lang="en-US" sz="1400" b="1" i="0" u="none" strike="noStrike">
                          <a:solidFill>
                            <a:srgbClr val="000000"/>
                          </a:solidFill>
                          <a:effectLst/>
                          <a:latin typeface="Arial" panose="020B0604020202020204" pitchFamily="34" charset="0"/>
                        </a:rPr>
                        <a:t> </a:t>
                      </a:r>
                    </a:p>
                  </a:txBody>
                  <a:tcPr marL="7300" marR="7300" marT="7300" marB="0" anchor="b">
                    <a:lnL>
                      <a:noFill/>
                    </a:lnL>
                    <a:lnR>
                      <a:noFill/>
                    </a:lnR>
                    <a:lnT>
                      <a:noFill/>
                    </a:lnT>
                    <a:lnB>
                      <a:noFill/>
                    </a:lnB>
                    <a:solidFill>
                      <a:srgbClr val="FFF2CC"/>
                    </a:solidFill>
                  </a:tcPr>
                </a:tc>
                <a:tc>
                  <a:txBody>
                    <a:bodyPr/>
                    <a:lstStyle/>
                    <a:p>
                      <a:pPr algn="ctr" fontAlgn="b"/>
                      <a:r>
                        <a:rPr lang="en-US" sz="1400" b="1" i="0" u="none" strike="noStrike" dirty="0">
                          <a:solidFill>
                            <a:srgbClr val="000000"/>
                          </a:solidFill>
                          <a:effectLst/>
                          <a:latin typeface="Arial" panose="020B0604020202020204" pitchFamily="34" charset="0"/>
                        </a:rPr>
                        <a:t>$377,450.00</a:t>
                      </a:r>
                    </a:p>
                  </a:txBody>
                  <a:tcPr marL="7300" marR="7300" marT="7300" marB="0" anchor="b">
                    <a:lnL>
                      <a:noFill/>
                    </a:lnL>
                    <a:lnR>
                      <a:noFill/>
                    </a:lnR>
                    <a:lnT>
                      <a:noFill/>
                    </a:lnT>
                    <a:lnB>
                      <a:noFill/>
                    </a:lnB>
                    <a:solidFill>
                      <a:srgbClr val="FFF2CC"/>
                    </a:solidFill>
                  </a:tcPr>
                </a:tc>
                <a:extLst>
                  <a:ext uri="{0D108BD9-81ED-4DB2-BD59-A6C34878D82A}">
                    <a16:rowId xmlns:a16="http://schemas.microsoft.com/office/drawing/2014/main" val="2375583156"/>
                  </a:ext>
                </a:extLst>
              </a:tr>
            </a:tbl>
          </a:graphicData>
        </a:graphic>
      </p:graphicFrame>
    </p:spTree>
    <p:extLst>
      <p:ext uri="{BB962C8B-B14F-4D97-AF65-F5344CB8AC3E}">
        <p14:creationId xmlns:p14="http://schemas.microsoft.com/office/powerpoint/2010/main" val="3701354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571DD-6DCB-BEFA-AB81-12ADF6619397}"/>
              </a:ext>
            </a:extLst>
          </p:cNvPr>
          <p:cNvSpPr>
            <a:spLocks noGrp="1"/>
          </p:cNvSpPr>
          <p:nvPr>
            <p:ph type="title"/>
          </p:nvPr>
        </p:nvSpPr>
        <p:spPr/>
        <p:txBody>
          <a:bodyPr/>
          <a:lstStyle/>
          <a:p>
            <a:r>
              <a:rPr lang="en-US" dirty="0"/>
              <a:t>Room Block Pickup</a:t>
            </a:r>
          </a:p>
        </p:txBody>
      </p:sp>
      <p:sp>
        <p:nvSpPr>
          <p:cNvPr id="3" name="Content Placeholder 2">
            <a:extLst>
              <a:ext uri="{FF2B5EF4-FFF2-40B4-BE49-F238E27FC236}">
                <a16:creationId xmlns:a16="http://schemas.microsoft.com/office/drawing/2014/main" id="{9F2AFC45-AF98-3FC3-8A55-47E754783B8C}"/>
              </a:ext>
            </a:extLst>
          </p:cNvPr>
          <p:cNvSpPr>
            <a:spLocks noGrp="1"/>
          </p:cNvSpPr>
          <p:nvPr>
            <p:ph idx="1"/>
          </p:nvPr>
        </p:nvSpPr>
        <p:spPr>
          <a:xfrm>
            <a:off x="334433" y="1341437"/>
            <a:ext cx="10972800" cy="5111749"/>
          </a:xfrm>
        </p:spPr>
        <p:txBody>
          <a:bodyPr/>
          <a:lstStyle/>
          <a:p>
            <a:r>
              <a:rPr lang="en-US" sz="2800" dirty="0"/>
              <a:t>Contracted block = 2415 nights.</a:t>
            </a:r>
          </a:p>
          <a:p>
            <a:r>
              <a:rPr lang="en-US" sz="2800" dirty="0"/>
              <a:t>Added updated block = 2585 nights  (7% increase)</a:t>
            </a:r>
          </a:p>
          <a:p>
            <a:r>
              <a:rPr lang="en-US" sz="2800" dirty="0"/>
              <a:t>2 Jun Pickup = 2531 nights (98% of updated block)</a:t>
            </a:r>
          </a:p>
          <a:p>
            <a:r>
              <a:rPr lang="en-US" sz="2800" dirty="0"/>
              <a:t>Room Block Peak nights = 450</a:t>
            </a:r>
          </a:p>
          <a:p>
            <a:r>
              <a:rPr lang="en-US" sz="2800" dirty="0"/>
              <a:t>Pickup Peak nights = 439</a:t>
            </a:r>
          </a:p>
          <a:p>
            <a:r>
              <a:rPr lang="en-US" sz="2800" dirty="0"/>
              <a:t>overbooked on Friday 25 July; Saturday 26 July; Friday July 1 and Saturday Aug 2;</a:t>
            </a:r>
          </a:p>
          <a:p>
            <a:r>
              <a:rPr lang="en-US" sz="2800" dirty="0"/>
              <a:t>Remaining space in </a:t>
            </a:r>
            <a:r>
              <a:rPr lang="en-US" sz="2800" dirty="0" err="1"/>
              <a:t>roomblock</a:t>
            </a:r>
            <a:r>
              <a:rPr lang="en-US" sz="2800" dirty="0"/>
              <a:t>:</a:t>
            </a:r>
          </a:p>
          <a:p>
            <a:pPr lvl="1"/>
            <a:r>
              <a:rPr lang="en-US" sz="2400" dirty="0"/>
              <a:t>Sunday: 26; Monday/Tuesday 11; </a:t>
            </a:r>
          </a:p>
          <a:p>
            <a:pPr lvl="1"/>
            <a:r>
              <a:rPr lang="en-US" sz="2400" dirty="0"/>
              <a:t>Wednesday 15; Thursday 14; </a:t>
            </a:r>
          </a:p>
        </p:txBody>
      </p:sp>
    </p:spTree>
    <p:extLst>
      <p:ext uri="{BB962C8B-B14F-4D97-AF65-F5344CB8AC3E}">
        <p14:creationId xmlns:p14="http://schemas.microsoft.com/office/powerpoint/2010/main" val="3335568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E88A4-7BBB-9C41-2C4B-892846846594}"/>
              </a:ext>
            </a:extLst>
          </p:cNvPr>
          <p:cNvSpPr>
            <a:spLocks noGrp="1"/>
          </p:cNvSpPr>
          <p:nvPr>
            <p:ph type="title"/>
          </p:nvPr>
        </p:nvSpPr>
        <p:spPr/>
        <p:txBody>
          <a:bodyPr/>
          <a:lstStyle/>
          <a:p>
            <a:r>
              <a:rPr lang="en-US" dirty="0"/>
              <a:t>3-night Discount Requirements and Waitlist</a:t>
            </a:r>
          </a:p>
        </p:txBody>
      </p:sp>
      <p:sp>
        <p:nvSpPr>
          <p:cNvPr id="3" name="Content Placeholder 2">
            <a:extLst>
              <a:ext uri="{FF2B5EF4-FFF2-40B4-BE49-F238E27FC236}">
                <a16:creationId xmlns:a16="http://schemas.microsoft.com/office/drawing/2014/main" id="{BA6D7FBC-79AA-2077-4E11-4DA68F2DCAAE}"/>
              </a:ext>
            </a:extLst>
          </p:cNvPr>
          <p:cNvSpPr>
            <a:spLocks noGrp="1"/>
          </p:cNvSpPr>
          <p:nvPr>
            <p:ph idx="1"/>
          </p:nvPr>
        </p:nvSpPr>
        <p:spPr>
          <a:xfrm>
            <a:off x="838199" y="1341438"/>
            <a:ext cx="10469033" cy="4525962"/>
          </a:xfrm>
        </p:spPr>
        <p:txBody>
          <a:bodyPr/>
          <a:lstStyle/>
          <a:p>
            <a:r>
              <a:rPr lang="en-US" sz="2000" dirty="0"/>
              <a:t>11 Registrations do not have valid Hotel Confirmation codes.</a:t>
            </a:r>
          </a:p>
          <a:p>
            <a:endParaRPr lang="en-US" sz="2000" dirty="0"/>
          </a:p>
          <a:p>
            <a:r>
              <a:rPr lang="en-US" sz="2000" dirty="0"/>
              <a:t>Normal Registration validation process also confirms hotel reservation</a:t>
            </a:r>
          </a:p>
          <a:p>
            <a:endParaRPr lang="en-US" sz="2000" dirty="0"/>
          </a:p>
          <a:p>
            <a:r>
              <a:rPr lang="en-US" sz="2000" dirty="0"/>
              <a:t>Current status of the waitlist for room reservations for the IEEE 802 July 2025 Plenary Session:</a:t>
            </a:r>
          </a:p>
          <a:p>
            <a:pPr lvl="1"/>
            <a:r>
              <a:rPr lang="en-US" sz="1800" dirty="0"/>
              <a:t>    Guests who still need room reservations: 11</a:t>
            </a:r>
          </a:p>
          <a:p>
            <a:pPr lvl="1"/>
            <a:r>
              <a:rPr lang="en-US" sz="1800" dirty="0"/>
              <a:t>    Guests who need their existing reservation updated to reflect their correct dates: 12</a:t>
            </a:r>
          </a:p>
          <a:p>
            <a:pPr lvl="1"/>
            <a:r>
              <a:rPr lang="en-US" sz="1800" dirty="0"/>
              <a:t>    Total: 23</a:t>
            </a:r>
          </a:p>
          <a:p>
            <a:endParaRPr lang="en-US" sz="2000" dirty="0"/>
          </a:p>
        </p:txBody>
      </p:sp>
    </p:spTree>
    <p:extLst>
      <p:ext uri="{BB962C8B-B14F-4D97-AF65-F5344CB8AC3E}">
        <p14:creationId xmlns:p14="http://schemas.microsoft.com/office/powerpoint/2010/main" val="2221281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057C3-2702-D10A-BF80-07DA1BB5D43E}"/>
              </a:ext>
            </a:extLst>
          </p:cNvPr>
          <p:cNvSpPr>
            <a:spLocks noGrp="1"/>
          </p:cNvSpPr>
          <p:nvPr>
            <p:ph type="title"/>
          </p:nvPr>
        </p:nvSpPr>
        <p:spPr/>
        <p:txBody>
          <a:bodyPr/>
          <a:lstStyle/>
          <a:p>
            <a:r>
              <a:rPr lang="en-US" dirty="0"/>
              <a:t>6.01 Student Outreach Program</a:t>
            </a:r>
          </a:p>
        </p:txBody>
      </p:sp>
      <p:sp>
        <p:nvSpPr>
          <p:cNvPr id="3" name="Content Placeholder 2">
            <a:extLst>
              <a:ext uri="{FF2B5EF4-FFF2-40B4-BE49-F238E27FC236}">
                <a16:creationId xmlns:a16="http://schemas.microsoft.com/office/drawing/2014/main" id="{D8C79F22-E135-455E-F162-7B609EC691D2}"/>
              </a:ext>
            </a:extLst>
          </p:cNvPr>
          <p:cNvSpPr>
            <a:spLocks noGrp="1"/>
          </p:cNvSpPr>
          <p:nvPr>
            <p:ph idx="1"/>
          </p:nvPr>
        </p:nvSpPr>
        <p:spPr>
          <a:xfrm>
            <a:off x="334433" y="1341438"/>
            <a:ext cx="10972800" cy="4906962"/>
          </a:xfrm>
        </p:spPr>
        <p:txBody>
          <a:bodyPr/>
          <a:lstStyle/>
          <a:p>
            <a:r>
              <a:rPr lang="en-US" dirty="0"/>
              <a:t>Approved new Text for Chair’s Guidelines March 14, 2025.</a:t>
            </a:r>
          </a:p>
          <a:p>
            <a:r>
              <a:rPr lang="en-US" dirty="0"/>
              <a:t>Action item for WG Chairs – Ensure Students are not granted voting rights in WG</a:t>
            </a:r>
          </a:p>
          <a:p>
            <a:r>
              <a:rPr lang="en-US" dirty="0"/>
              <a:t>Today, Review direction and definition</a:t>
            </a:r>
          </a:p>
          <a:p>
            <a:pPr lvl="1"/>
            <a:r>
              <a:rPr lang="en-US" dirty="0"/>
              <a:t>We have programed the certification of Students per updated policy.</a:t>
            </a:r>
          </a:p>
          <a:p>
            <a:pPr lvl="1"/>
            <a:r>
              <a:rPr lang="en-US" dirty="0"/>
              <a:t>Please respond to emails you may receive.</a:t>
            </a:r>
          </a:p>
          <a:p>
            <a:endParaRPr lang="en-US" dirty="0"/>
          </a:p>
          <a:p>
            <a:endParaRPr lang="en-US" dirty="0"/>
          </a:p>
        </p:txBody>
      </p:sp>
    </p:spTree>
    <p:extLst>
      <p:ext uri="{BB962C8B-B14F-4D97-AF65-F5344CB8AC3E}">
        <p14:creationId xmlns:p14="http://schemas.microsoft.com/office/powerpoint/2010/main" val="3101944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080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6A946-6E29-5FB6-203C-D9E9BD2FCA62}"/>
              </a:ext>
            </a:extLst>
          </p:cNvPr>
          <p:cNvSpPr>
            <a:spLocks noGrp="1"/>
          </p:cNvSpPr>
          <p:nvPr>
            <p:ph type="title"/>
          </p:nvPr>
        </p:nvSpPr>
        <p:spPr/>
        <p:txBody>
          <a:bodyPr/>
          <a:lstStyle/>
          <a:p>
            <a:r>
              <a:rPr lang="en-US" dirty="0"/>
              <a:t>Current LMSC Member Certification Process</a:t>
            </a:r>
          </a:p>
        </p:txBody>
      </p:sp>
      <p:pic>
        <p:nvPicPr>
          <p:cNvPr id="5" name="Content Placeholder 4">
            <a:extLst>
              <a:ext uri="{FF2B5EF4-FFF2-40B4-BE49-F238E27FC236}">
                <a16:creationId xmlns:a16="http://schemas.microsoft.com/office/drawing/2014/main" id="{2AEE4E74-5020-15E2-3A8F-D3B04CF0B289}"/>
              </a:ext>
            </a:extLst>
          </p:cNvPr>
          <p:cNvPicPr>
            <a:picLocks noGrp="1" noChangeAspect="1"/>
          </p:cNvPicPr>
          <p:nvPr>
            <p:ph idx="1"/>
          </p:nvPr>
        </p:nvPicPr>
        <p:blipFill>
          <a:blip r:embed="rId2"/>
          <a:stretch>
            <a:fillRect/>
          </a:stretch>
        </p:blipFill>
        <p:spPr>
          <a:xfrm>
            <a:off x="1676400" y="1330693"/>
            <a:ext cx="9332096" cy="4071296"/>
          </a:xfrm>
        </p:spPr>
      </p:pic>
      <p:sp>
        <p:nvSpPr>
          <p:cNvPr id="6" name="TextBox 5">
            <a:extLst>
              <a:ext uri="{FF2B5EF4-FFF2-40B4-BE49-F238E27FC236}">
                <a16:creationId xmlns:a16="http://schemas.microsoft.com/office/drawing/2014/main" id="{03A511B3-1B5B-759E-BD66-4BD211E8F7BF}"/>
              </a:ext>
            </a:extLst>
          </p:cNvPr>
          <p:cNvSpPr txBox="1"/>
          <p:nvPr/>
        </p:nvSpPr>
        <p:spPr>
          <a:xfrm>
            <a:off x="2301240" y="5806856"/>
            <a:ext cx="8707256" cy="646331"/>
          </a:xfrm>
          <a:prstGeom prst="rect">
            <a:avLst/>
          </a:prstGeom>
          <a:noFill/>
        </p:spPr>
        <p:txBody>
          <a:bodyPr wrap="square" rtlCol="0">
            <a:spAutoFit/>
          </a:bodyPr>
          <a:lstStyle/>
          <a:p>
            <a:r>
              <a:rPr lang="en-US" sz="1800" dirty="0">
                <a:hlinkClick r:id="rId3"/>
              </a:rPr>
              <a:t>https://mentor.ieee.org/802-ec/dcn/25/ec-25-0103-00-LMSC-proposed-method-to-manage-student-registration-for-ieee-802-plenary-sessions.docx</a:t>
            </a:r>
            <a:r>
              <a:rPr lang="en-US" sz="1800" dirty="0"/>
              <a:t> </a:t>
            </a:r>
          </a:p>
        </p:txBody>
      </p:sp>
      <p:sp>
        <p:nvSpPr>
          <p:cNvPr id="7" name="TextBox 6">
            <a:extLst>
              <a:ext uri="{FF2B5EF4-FFF2-40B4-BE49-F238E27FC236}">
                <a16:creationId xmlns:a16="http://schemas.microsoft.com/office/drawing/2014/main" id="{8913B147-C60E-7183-9385-51895424E42D}"/>
              </a:ext>
            </a:extLst>
          </p:cNvPr>
          <p:cNvSpPr txBox="1"/>
          <p:nvPr/>
        </p:nvSpPr>
        <p:spPr>
          <a:xfrm>
            <a:off x="685800" y="5401989"/>
            <a:ext cx="10307456" cy="465410"/>
          </a:xfrm>
          <a:prstGeom prst="rect">
            <a:avLst/>
          </a:prstGeom>
          <a:noFill/>
        </p:spPr>
        <p:txBody>
          <a:bodyPr wrap="square" rtlCol="0">
            <a:spAutoFit/>
          </a:bodyPr>
          <a:lstStyle/>
          <a:p>
            <a:r>
              <a:rPr lang="en-US" dirty="0"/>
              <a:t>Proposed Student Fees Process documented in 802-EC-25/103:</a:t>
            </a:r>
          </a:p>
        </p:txBody>
      </p:sp>
    </p:spTree>
    <p:extLst>
      <p:ext uri="{BB962C8B-B14F-4D97-AF65-F5344CB8AC3E}">
        <p14:creationId xmlns:p14="http://schemas.microsoft.com/office/powerpoint/2010/main" val="334064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D78E8-1B33-1F84-7A81-7945A8144C7F}"/>
              </a:ext>
            </a:extLst>
          </p:cNvPr>
          <p:cNvSpPr>
            <a:spLocks noGrp="1"/>
          </p:cNvSpPr>
          <p:nvPr>
            <p:ph type="title"/>
          </p:nvPr>
        </p:nvSpPr>
        <p:spPr/>
        <p:txBody>
          <a:bodyPr/>
          <a:lstStyle/>
          <a:p>
            <a:r>
              <a:rPr lang="en-US" dirty="0"/>
              <a:t>Proposed Changes to </a:t>
            </a:r>
            <a:r>
              <a:rPr lang="en-US"/>
              <a:t>approve during June Telecon</a:t>
            </a:r>
            <a:endParaRPr lang="en-US" dirty="0"/>
          </a:p>
        </p:txBody>
      </p:sp>
      <p:sp>
        <p:nvSpPr>
          <p:cNvPr id="3" name="Content Placeholder 2">
            <a:extLst>
              <a:ext uri="{FF2B5EF4-FFF2-40B4-BE49-F238E27FC236}">
                <a16:creationId xmlns:a16="http://schemas.microsoft.com/office/drawing/2014/main" id="{6841009E-F5AA-A587-9812-C4CCC8A9F6BF}"/>
              </a:ext>
            </a:extLst>
          </p:cNvPr>
          <p:cNvSpPr>
            <a:spLocks noGrp="1"/>
          </p:cNvSpPr>
          <p:nvPr>
            <p:ph idx="1"/>
          </p:nvPr>
        </p:nvSpPr>
        <p:spPr/>
        <p:txBody>
          <a:bodyPr/>
          <a:lstStyle/>
          <a:p>
            <a:pPr marL="457200" indent="-457200">
              <a:buAutoNum type="arabicPeriod"/>
            </a:pPr>
            <a:r>
              <a:rPr lang="en-US" sz="2400" dirty="0"/>
              <a:t>Change title of 4.2 to Student Outreach Program</a:t>
            </a:r>
          </a:p>
          <a:p>
            <a:pPr marL="0" indent="0">
              <a:buNone/>
            </a:pPr>
            <a:endParaRPr lang="en-US" sz="2400" dirty="0"/>
          </a:p>
          <a:p>
            <a:pPr marL="0" indent="0">
              <a:buNone/>
            </a:pPr>
            <a:r>
              <a:rPr lang="en-US" sz="2400" dirty="0"/>
              <a:t>2. Add(insert) preamble to describe Student Outreach Program purpose and goals:</a:t>
            </a:r>
          </a:p>
          <a:p>
            <a:pPr marL="0" indent="0">
              <a:buNone/>
            </a:pPr>
            <a:r>
              <a:rPr lang="en-US" sz="2400" dirty="0"/>
              <a:t>	4.2.1 Purpose: Encourage university students to participate in IEEE 802 LMSC standards activities by reducing the required session fees.</a:t>
            </a:r>
          </a:p>
          <a:p>
            <a:pPr marL="0" indent="0">
              <a:buNone/>
            </a:pPr>
            <a:r>
              <a:rPr lang="en-US" sz="2400" dirty="0"/>
              <a:t>	4.2.2 [</a:t>
            </a:r>
            <a:r>
              <a:rPr lang="en-US" sz="2400" i="1" dirty="0"/>
              <a:t>existing text]</a:t>
            </a:r>
          </a:p>
          <a:p>
            <a:pPr marL="0" indent="0">
              <a:buNone/>
            </a:pPr>
            <a:endParaRPr lang="en-US" sz="2400" i="1" dirty="0"/>
          </a:p>
          <a:p>
            <a:pPr marL="0" indent="0">
              <a:buNone/>
            </a:pPr>
            <a:r>
              <a:rPr lang="en-US" sz="2400" dirty="0"/>
              <a:t>3. Update Cert process per feedback/discussion.</a:t>
            </a:r>
          </a:p>
        </p:txBody>
      </p:sp>
    </p:spTree>
    <p:extLst>
      <p:ext uri="{BB962C8B-B14F-4D97-AF65-F5344CB8AC3E}">
        <p14:creationId xmlns:p14="http://schemas.microsoft.com/office/powerpoint/2010/main" val="1410743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2F43B-6370-03E5-27DA-0DB86BA426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5DACFA-DD83-D36A-DD12-782E4E11C912}"/>
              </a:ext>
            </a:extLst>
          </p:cNvPr>
          <p:cNvSpPr>
            <a:spLocks noGrp="1"/>
          </p:cNvSpPr>
          <p:nvPr>
            <p:ph type="title"/>
          </p:nvPr>
        </p:nvSpPr>
        <p:spPr/>
        <p:txBody>
          <a:bodyPr/>
          <a:lstStyle/>
          <a:p>
            <a:r>
              <a:rPr lang="en-US" dirty="0"/>
              <a:t>New Text to replace Chair’s Guideline section 4.2</a:t>
            </a:r>
          </a:p>
        </p:txBody>
      </p:sp>
      <p:sp>
        <p:nvSpPr>
          <p:cNvPr id="3" name="Content Placeholder 2">
            <a:extLst>
              <a:ext uri="{FF2B5EF4-FFF2-40B4-BE49-F238E27FC236}">
                <a16:creationId xmlns:a16="http://schemas.microsoft.com/office/drawing/2014/main" id="{D306D2A4-F104-C821-853C-BE1C9D2099D9}"/>
              </a:ext>
            </a:extLst>
          </p:cNvPr>
          <p:cNvSpPr>
            <a:spLocks noGrp="1"/>
          </p:cNvSpPr>
          <p:nvPr>
            <p:ph idx="1"/>
          </p:nvPr>
        </p:nvSpPr>
        <p:spPr>
          <a:xfrm>
            <a:off x="457200" y="1341437"/>
            <a:ext cx="11201400" cy="5111749"/>
          </a:xfrm>
        </p:spPr>
        <p:txBody>
          <a:bodyPr>
            <a:normAutofit fontScale="92500"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a:t>
            </a:r>
            <a:r>
              <a:rPr lang="en-US" sz="1800" strike="sngStrike" dirty="0">
                <a:latin typeface="Times New Roman" panose="02020603050405020304" pitchFamily="18" charset="0"/>
                <a:cs typeface="Times New Roman" panose="02020603050405020304" pitchFamily="18" charset="0"/>
              </a:rPr>
              <a:t>Student Fees </a:t>
            </a:r>
            <a:r>
              <a:rPr lang="en-US" sz="1800" u="sng" dirty="0">
                <a:solidFill>
                  <a:srgbClr val="FF0000"/>
                </a:solidFill>
                <a:latin typeface="Times New Roman" panose="02020603050405020304" pitchFamily="18" charset="0"/>
                <a:cs typeface="Times New Roman" panose="02020603050405020304" pitchFamily="18" charset="0"/>
              </a:rPr>
              <a:t>Student Outreach Program</a:t>
            </a:r>
            <a:endParaRPr lang="en-US" sz="1800" u="sng" strike="sngStrike" dirty="0">
              <a:solidFill>
                <a:srgbClr val="FF0000"/>
              </a:solidFill>
              <a:latin typeface="Times New Roman" panose="02020603050405020304" pitchFamily="18" charset="0"/>
              <a:cs typeface="Times New Roman" panose="02020603050405020304" pitchFamily="18" charset="0"/>
            </a:endParaRPr>
          </a:p>
          <a:p>
            <a:pPr marL="400050" lvl="1" indent="0">
              <a:buNone/>
            </a:pPr>
            <a:r>
              <a:rPr lang="en-US" sz="1800" dirty="0">
                <a:latin typeface="Times New Roman" panose="02020603050405020304" pitchFamily="18" charset="0"/>
                <a:cs typeface="Times New Roman" panose="02020603050405020304" pitchFamily="18" charset="0"/>
              </a:rPr>
              <a:t>(LMSC Motion </a:t>
            </a:r>
            <a:r>
              <a:rPr lang="en-US" sz="1800" strike="sngStrike" dirty="0">
                <a:latin typeface="Times New Roman" panose="02020603050405020304" pitchFamily="18" charset="0"/>
                <a:cs typeface="Times New Roman" panose="02020603050405020304" pitchFamily="18" charset="0"/>
              </a:rPr>
              <a:t>to be presented </a:t>
            </a:r>
            <a:r>
              <a:rPr lang="en-US" sz="1800" u="sng" dirty="0">
                <a:solidFill>
                  <a:srgbClr val="FF0000"/>
                </a:solidFill>
                <a:latin typeface="Times New Roman" panose="02020603050405020304" pitchFamily="18" charset="0"/>
                <a:cs typeface="Times New Roman" panose="02020603050405020304" pitchFamily="18" charset="0"/>
              </a:rPr>
              <a:t>approved on 2025 June 03 </a:t>
            </a:r>
            <a:r>
              <a:rPr lang="en-US" sz="1800" dirty="0">
                <a:latin typeface="Times New Roman" panose="02020603050405020304" pitchFamily="18" charset="0"/>
                <a:cs typeface="Times New Roman" panose="02020603050405020304" pitchFamily="18" charset="0"/>
              </a:rPr>
              <a:t>on the IEEE 802 LMSC Telecon.)</a:t>
            </a:r>
          </a:p>
          <a:p>
            <a:pPr marL="400050" lvl="1" indent="0">
              <a:buNone/>
            </a:pPr>
            <a:r>
              <a:rPr lang="en-US" sz="1800" u="sng" dirty="0">
                <a:solidFill>
                  <a:srgbClr val="FF0000"/>
                </a:solidFill>
                <a:latin typeface="Times New Roman" panose="02020603050405020304" pitchFamily="18" charset="0"/>
                <a:cs typeface="Times New Roman" panose="02020603050405020304" pitchFamily="18" charset="0"/>
              </a:rPr>
              <a:t>4.2.1 Purpose: The Student Outreach Program is to encourage university students to participate in the IEEE 802 LMSC standards activities.  The program provides for reduced session fees for students.</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4.2.2 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u="sng" dirty="0">
                <a:solidFill>
                  <a:srgbClr val="FF0000"/>
                </a:solidFill>
                <a:latin typeface="Times New Roman" panose="02020603050405020304" pitchFamily="18" charset="0"/>
                <a:cs typeface="Times New Roman" panose="02020603050405020304" pitchFamily="18" charset="0"/>
              </a:rPr>
              <a:t>Students are to be invited to the New Member Orientation meetings. </a:t>
            </a:r>
            <a:r>
              <a:rPr lang="en-US" sz="1800" dirty="0">
                <a:solidFill>
                  <a:srgbClr val="000000"/>
                </a:solidFill>
                <a:latin typeface="Times New Roman" panose="02020603050405020304" pitchFamily="18" charset="0"/>
                <a:cs typeface="Times New Roman" panose="02020603050405020304" pitchFamily="18" charset="0"/>
              </a:rPr>
              <a:t>A</a:t>
            </a:r>
            <a:r>
              <a:rPr lang="en-US" sz="1800" strike="sngStrike" dirty="0">
                <a:solidFill>
                  <a:srgbClr val="000000"/>
                </a:solidFill>
                <a:latin typeface="Times New Roman" panose="02020603050405020304" pitchFamily="18" charset="0"/>
                <a:cs typeface="Times New Roman" panose="02020603050405020304" pitchFamily="18" charset="0"/>
              </a:rPr>
              <a:t>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t>
            </a:r>
            <a:r>
              <a:rPr lang="en-US" sz="1800" strike="sngStrike" dirty="0">
                <a:solidFill>
                  <a:srgbClr val="000000"/>
                </a:solidFill>
                <a:latin typeface="Times New Roman" panose="02020603050405020304" pitchFamily="18" charset="0"/>
                <a:cs typeface="Times New Roman" panose="02020603050405020304" pitchFamily="18" charset="0"/>
              </a:rPr>
              <a:t>and the IEEE 802 LMSC certifier </a:t>
            </a:r>
            <a:r>
              <a:rPr lang="en-US" sz="1800" dirty="0">
                <a:solidFill>
                  <a:srgbClr val="000000"/>
                </a:solidFill>
                <a:latin typeface="Times New Roman" panose="02020603050405020304" pitchFamily="18" charset="0"/>
                <a:cs typeface="Times New Roman" panose="02020603050405020304" pitchFamily="18" charset="0"/>
              </a:rPr>
              <a:t>to the IEEE 802 LMSC Chair for reporting during the IEEE 802 LMSC Opening Meeting.  </a:t>
            </a:r>
          </a:p>
          <a:p>
            <a:pPr marL="857250" lvl="1" indent="-457200">
              <a:buFont typeface="+mj-lt"/>
              <a:buAutoNum type="arabicParenR"/>
            </a:pPr>
            <a:r>
              <a:rPr lang="en-US" sz="1800" u="sng" dirty="0">
                <a:solidFill>
                  <a:srgbClr val="FF0000"/>
                </a:solidFill>
                <a:latin typeface="Times New Roman" panose="02020603050405020304" pitchFamily="18" charset="0"/>
                <a:cs typeface="Times New Roman" panose="02020603050405020304" pitchFamily="18" charset="0"/>
              </a:rPr>
              <a:t>The 802 WG Chairs shall verify that attendance credit is not granted to students on the list.</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184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7E93A-0CEB-CF76-90E0-3AC05C17CAC6}"/>
              </a:ext>
            </a:extLst>
          </p:cNvPr>
          <p:cNvSpPr>
            <a:spLocks noGrp="1"/>
          </p:cNvSpPr>
          <p:nvPr>
            <p:ph type="title"/>
          </p:nvPr>
        </p:nvSpPr>
        <p:spPr>
          <a:xfrm>
            <a:off x="609600" y="228601"/>
            <a:ext cx="10972800" cy="990600"/>
          </a:xfrm>
        </p:spPr>
        <p:txBody>
          <a:bodyPr/>
          <a:lstStyle/>
          <a:p>
            <a:r>
              <a:rPr lang="en-US" dirty="0"/>
              <a:t>Motion to approve changes to </a:t>
            </a:r>
            <a:br>
              <a:rPr lang="en-US" dirty="0"/>
            </a:br>
            <a:r>
              <a:rPr lang="en-US" dirty="0"/>
              <a:t>Chair’s Guideline Section 4.2</a:t>
            </a:r>
          </a:p>
        </p:txBody>
      </p:sp>
      <p:sp>
        <p:nvSpPr>
          <p:cNvPr id="3" name="Content Placeholder 2">
            <a:extLst>
              <a:ext uri="{FF2B5EF4-FFF2-40B4-BE49-F238E27FC236}">
                <a16:creationId xmlns:a16="http://schemas.microsoft.com/office/drawing/2014/main" id="{32BA2E9D-62A5-4AC6-B258-38A30F339144}"/>
              </a:ext>
            </a:extLst>
          </p:cNvPr>
          <p:cNvSpPr>
            <a:spLocks noGrp="1"/>
          </p:cNvSpPr>
          <p:nvPr>
            <p:ph idx="1"/>
          </p:nvPr>
        </p:nvSpPr>
        <p:spPr/>
        <p:txBody>
          <a:bodyPr/>
          <a:lstStyle/>
          <a:p>
            <a:r>
              <a:rPr lang="en-US" dirty="0"/>
              <a:t>Move to approve the update Chair’s Guidelines Section 4.2 as noted on Slide 21 of 802-EC-25/0122r1:</a:t>
            </a:r>
          </a:p>
          <a:p>
            <a:r>
              <a:rPr lang="en-US" dirty="0"/>
              <a:t>Move: Rosdahl</a:t>
            </a:r>
          </a:p>
          <a:p>
            <a:r>
              <a:rPr lang="en-US" dirty="0"/>
              <a:t>2</a:t>
            </a:r>
            <a:r>
              <a:rPr lang="en-US" baseline="30000" dirty="0"/>
              <a:t>nd</a:t>
            </a:r>
            <a:r>
              <a:rPr lang="en-US" dirty="0"/>
              <a:t>: Parsons</a:t>
            </a:r>
          </a:p>
          <a:p>
            <a:r>
              <a:rPr lang="en-US" dirty="0"/>
              <a:t>Results: Unanimous Consent – Motion approved.</a:t>
            </a:r>
          </a:p>
        </p:txBody>
      </p:sp>
    </p:spTree>
    <p:extLst>
      <p:ext uri="{BB962C8B-B14F-4D97-AF65-F5344CB8AC3E}">
        <p14:creationId xmlns:p14="http://schemas.microsoft.com/office/powerpoint/2010/main" val="2936900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Ongoing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Tree>
    <p:extLst>
      <p:ext uri="{BB962C8B-B14F-4D97-AF65-F5344CB8AC3E}">
        <p14:creationId xmlns:p14="http://schemas.microsoft.com/office/powerpoint/2010/main" val="578729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Executive Secretary Responsibilities</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3.01: Future Venue Update</a:t>
            </a:r>
          </a:p>
          <a:p>
            <a:pPr marL="1257300" lvl="2" indent="-457200">
              <a:buFontTx/>
              <a:buAutoNum type="arabicPeriod"/>
            </a:pPr>
            <a:r>
              <a:rPr lang="en-US" sz="2000" dirty="0"/>
              <a:t>802 Venue Contract Status update</a:t>
            </a:r>
          </a:p>
          <a:p>
            <a:pPr marL="1257300" lvl="2" indent="-457200">
              <a:buFontTx/>
              <a:buAutoNum type="arabicPeriod"/>
            </a:pPr>
            <a:r>
              <a:rPr lang="en-US" sz="2000" dirty="0"/>
              <a:t>Registration Status – 2025 July 802 Plenary</a:t>
            </a:r>
          </a:p>
          <a:p>
            <a:pPr marL="1257300" lvl="2" indent="-457200">
              <a:buFontTx/>
              <a:buAutoNum type="arabicPeriod"/>
            </a:pPr>
            <a:r>
              <a:rPr lang="en-US" sz="2000" dirty="0"/>
              <a:t>Notes for Madrid</a:t>
            </a:r>
          </a:p>
          <a:p>
            <a:pPr marL="400050" lvl="1" indent="0">
              <a:buNone/>
            </a:pPr>
            <a:r>
              <a:rPr lang="en-US" sz="2400" dirty="0"/>
              <a:t>6.01 Student Outreach Program</a:t>
            </a:r>
          </a:p>
          <a:p>
            <a:pPr marL="400050" lvl="1" indent="0">
              <a:buNone/>
            </a:pPr>
            <a:r>
              <a:rPr lang="en-US" sz="2400" dirty="0"/>
              <a:t>	1. Updated text</a:t>
            </a:r>
          </a:p>
          <a:p>
            <a:pPr marL="400050" lvl="1" indent="0">
              <a:buNone/>
            </a:pPr>
            <a:r>
              <a:rPr lang="en-US" sz="2400" dirty="0"/>
              <a:t>	2. Motion to adopt</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June 3,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FFCC00"/>
                </a:highlight>
              </a:rPr>
              <a:t>2027 March 14-19 –Replacement to be </a:t>
            </a:r>
            <a:r>
              <a:rPr lang="en-US" sz="1900" dirty="0">
                <a:highlight>
                  <a:srgbClr val="FFCC00"/>
                </a:highlight>
              </a:rPr>
              <a:t>determined during July 2025 Plenary</a:t>
            </a:r>
            <a:endParaRPr lang="en-US" sz="1900" b="0" dirty="0">
              <a:highlight>
                <a:srgbClr val="FFCC00"/>
              </a:highlight>
            </a:endParaRPr>
          </a:p>
          <a:p>
            <a:pPr>
              <a:buFont typeface="Wingdings" panose="05000000000000000000" pitchFamily="2" charset="2"/>
              <a:buChar char="v"/>
            </a:pPr>
            <a:r>
              <a:rPr lang="en-US" sz="1900" b="0" dirty="0">
                <a:highlight>
                  <a:srgbClr val="00FF00"/>
                </a:highlight>
              </a:rPr>
              <a:t>2027 July  11-16 -  </a:t>
            </a:r>
            <a:r>
              <a:rPr lang="en-US" sz="1900" b="0" kern="1200" dirty="0">
                <a:highlight>
                  <a:srgbClr val="00FF00"/>
                </a:highlight>
                <a:cs typeface="+mn-cs"/>
              </a:rPr>
              <a:t>Gothia Towers, Gothenburg, Sweden – Contract pending</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702C4-F485-81B2-D821-02B0461B03FE}"/>
              </a:ext>
            </a:extLst>
          </p:cNvPr>
          <p:cNvSpPr>
            <a:spLocks noGrp="1"/>
          </p:cNvSpPr>
          <p:nvPr>
            <p:ph type="title"/>
          </p:nvPr>
        </p:nvSpPr>
        <p:spPr/>
        <p:txBody>
          <a:bodyPr/>
          <a:lstStyle/>
          <a:p>
            <a:r>
              <a:rPr lang="en-US" dirty="0"/>
              <a:t>RFP for 2027 March 802 Plenary Session</a:t>
            </a:r>
          </a:p>
        </p:txBody>
      </p:sp>
      <p:sp>
        <p:nvSpPr>
          <p:cNvPr id="5" name="Content Placeholder 4">
            <a:extLst>
              <a:ext uri="{FF2B5EF4-FFF2-40B4-BE49-F238E27FC236}">
                <a16:creationId xmlns:a16="http://schemas.microsoft.com/office/drawing/2014/main" id="{77064DD8-855F-C96C-1BCE-F0068D9FD999}"/>
              </a:ext>
            </a:extLst>
          </p:cNvPr>
          <p:cNvSpPr>
            <a:spLocks noGrp="1"/>
          </p:cNvSpPr>
          <p:nvPr>
            <p:ph idx="1"/>
          </p:nvPr>
        </p:nvSpPr>
        <p:spPr>
          <a:xfrm>
            <a:off x="334433" y="1341438"/>
            <a:ext cx="10972800" cy="3687762"/>
          </a:xfrm>
        </p:spPr>
        <p:txBody>
          <a:bodyPr/>
          <a:lstStyle/>
          <a:p>
            <a:r>
              <a:rPr lang="en-US" sz="2400" dirty="0"/>
              <a:t>In regard to the 2027 March 802 Plenary, after our discussion at the closing meeting on March 14</a:t>
            </a:r>
            <a:r>
              <a:rPr lang="en-US" sz="2400" baseline="30000" dirty="0"/>
              <a:t>th</a:t>
            </a:r>
            <a:r>
              <a:rPr lang="en-US" sz="2400" dirty="0"/>
              <a:t>, an RFP has been prepared for use by Face to Face Events to look for an APAC – (Asia Pacific) location as a replacement.</a:t>
            </a:r>
          </a:p>
          <a:p>
            <a:r>
              <a:rPr lang="en-US" sz="2400" dirty="0"/>
              <a:t>Dawn attended IMEX in Frankfurt and will provide a proposal for discussion at the 2025 July Plenary Session.</a:t>
            </a:r>
          </a:p>
          <a:p>
            <a:r>
              <a:rPr lang="en-US" sz="2400" dirty="0"/>
              <a:t>The RFP file is posted on Mentor: 802-EC-25/0095r0:</a:t>
            </a:r>
          </a:p>
          <a:p>
            <a:pPr lvl="1"/>
            <a:r>
              <a:rPr lang="en-US" sz="2400" dirty="0">
                <a:hlinkClick r:id="rId2"/>
              </a:rPr>
              <a:t>https://mentor.ieee.org/802-ec/dcn/25/ec-25-0095-00-LMSC-ieee-802-rfp-target-0327.xlsx</a:t>
            </a:r>
            <a:r>
              <a:rPr lang="en-US" sz="2400" dirty="0"/>
              <a:t> </a:t>
            </a:r>
          </a:p>
        </p:txBody>
      </p:sp>
    </p:spTree>
    <p:extLst>
      <p:ext uri="{BB962C8B-B14F-4D97-AF65-F5344CB8AC3E}">
        <p14:creationId xmlns:p14="http://schemas.microsoft.com/office/powerpoint/2010/main" val="117841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Basic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3579-15B4-BFF8-3A29-61ED40FA8BAE}"/>
              </a:ext>
            </a:extLst>
          </p:cNvPr>
          <p:cNvSpPr>
            <a:spLocks noGrp="1"/>
          </p:cNvSpPr>
          <p:nvPr>
            <p:ph type="title"/>
          </p:nvPr>
        </p:nvSpPr>
        <p:spPr/>
        <p:txBody>
          <a:bodyPr/>
          <a:lstStyle/>
          <a:p>
            <a:r>
              <a:rPr lang="en-US" dirty="0"/>
              <a:t>IETF One Day Pass Registration</a:t>
            </a:r>
          </a:p>
        </p:txBody>
      </p:sp>
      <p:pic>
        <p:nvPicPr>
          <p:cNvPr id="5" name="Content Placeholder 4">
            <a:extLst>
              <a:ext uri="{FF2B5EF4-FFF2-40B4-BE49-F238E27FC236}">
                <a16:creationId xmlns:a16="http://schemas.microsoft.com/office/drawing/2014/main" id="{C528930D-86D6-0F5F-3BF2-D6E6975E63A1}"/>
              </a:ext>
            </a:extLst>
          </p:cNvPr>
          <p:cNvPicPr>
            <a:picLocks noGrp="1" noChangeAspect="1"/>
          </p:cNvPicPr>
          <p:nvPr>
            <p:ph idx="1"/>
          </p:nvPr>
        </p:nvPicPr>
        <p:blipFill>
          <a:blip r:embed="rId2"/>
          <a:stretch>
            <a:fillRect/>
          </a:stretch>
        </p:blipFill>
        <p:spPr>
          <a:xfrm>
            <a:off x="2895600" y="1341437"/>
            <a:ext cx="6473467" cy="5111749"/>
          </a:xfrm>
        </p:spPr>
      </p:pic>
    </p:spTree>
    <p:extLst>
      <p:ext uri="{BB962C8B-B14F-4D97-AF65-F5344CB8AC3E}">
        <p14:creationId xmlns:p14="http://schemas.microsoft.com/office/powerpoint/2010/main" val="1901881831"/>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39904</TotalTime>
  <Words>2963</Words>
  <Application>Microsoft Office PowerPoint</Application>
  <PresentationFormat>Widescreen</PresentationFormat>
  <Paragraphs>360</Paragraphs>
  <Slides>27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Open Sans</vt:lpstr>
      <vt:lpstr>Times New Roman</vt:lpstr>
      <vt:lpstr>Wingdings</vt:lpstr>
      <vt:lpstr>Title slide</vt:lpstr>
      <vt:lpstr>Executive Secretary Report for 2025 June LMSC Interim Telecon</vt:lpstr>
      <vt:lpstr>Event Conduct and Safety Statement </vt:lpstr>
      <vt:lpstr>Event Conduct and Safety Statement</vt:lpstr>
      <vt:lpstr>Executive Secretary Agenda Items</vt:lpstr>
      <vt:lpstr>Future 802 Plenary Venue Contract Status</vt:lpstr>
      <vt:lpstr>IEEE 802 Mixed-mode Plenary Attendance</vt:lpstr>
      <vt:lpstr>RFP for 2027 March 802 Plenary Session</vt:lpstr>
      <vt:lpstr>Notes for Madrid </vt:lpstr>
      <vt:lpstr>IETF One Day Pass Registration</vt:lpstr>
      <vt:lpstr>IEEE 802 LMSC and IETF Leadership Meeting</vt:lpstr>
      <vt:lpstr>2025 May 5 Registration Status Report</vt:lpstr>
      <vt:lpstr>2025 June 3 Registration Status Report</vt:lpstr>
      <vt:lpstr>2025 May 5 Hotel Discount report</vt:lpstr>
      <vt:lpstr>2025 June 3 Registration Revenue Report</vt:lpstr>
      <vt:lpstr>Room Block Pickup</vt:lpstr>
      <vt:lpstr>3-night Discount Requirements and Waitlist</vt:lpstr>
      <vt:lpstr>6.01 Student Outreach Program</vt:lpstr>
      <vt:lpstr>Text to replace Chair’s Guideline section 4.2</vt:lpstr>
      <vt:lpstr>Current LMSC Member Certification Process</vt:lpstr>
      <vt:lpstr>Proposed Changes to approve during June Telecon</vt:lpstr>
      <vt:lpstr>New Text to replace Chair’s Guideline section 4.2</vt:lpstr>
      <vt:lpstr>Motion to approve changes to  Chair’s Guideline Section 4.2</vt:lpstr>
      <vt:lpstr>Ongoing - Call for Interest – 802 Executive Secretary –  Venue Preparation, Selection, and Contracting </vt:lpstr>
      <vt:lpstr>Executive Secretary Responsibilities</vt:lpstr>
      <vt:lpstr>IEEE 802 LMSC Chair's Guidelines and Standards Committee Policy Decisions, v37 11/17/2023</vt:lpstr>
      <vt:lpstr>8.04 Monthly IEEE 802 LMSC Telecons</vt:lpstr>
      <vt:lpstr>8.05 Call for Tutorials for July 2025</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June LMSC Interim Telecon</dc:title>
  <dc:subject/>
  <dc:creator>Jon Rosdahl</dc:creator>
  <cp:keywords>IEEE 802 LMSC June Interim Telecon</cp:keywords>
  <dc:description>Jon Rosdahl, Qualcomm</dc:description>
  <cp:lastModifiedBy>Jon Rosdahl</cp:lastModifiedBy>
  <cp:revision>15</cp:revision>
  <dcterms:created xsi:type="dcterms:W3CDTF">2024-07-13T20:54:22Z</dcterms:created>
  <dcterms:modified xsi:type="dcterms:W3CDTF">2025-06-03T20:25:18Z</dcterms:modified>
  <cp:category>June 2025</cp:category>
</cp:coreProperties>
</file>