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78" r:id="rId2"/>
    <p:sldId id="488" r:id="rId3"/>
    <p:sldId id="489" r:id="rId4"/>
    <p:sldId id="606" r:id="rId5"/>
    <p:sldId id="2017" r:id="rId6"/>
    <p:sldId id="2033" r:id="rId7"/>
    <p:sldId id="2046" r:id="rId8"/>
    <p:sldId id="2001" r:id="rId9"/>
    <p:sldId id="2049" r:id="rId10"/>
    <p:sldId id="2057" r:id="rId11"/>
    <p:sldId id="2047" r:id="rId12"/>
    <p:sldId id="2054" r:id="rId13"/>
    <p:sldId id="2048" r:id="rId14"/>
    <p:sldId id="2055" r:id="rId15"/>
    <p:sldId id="2056" r:id="rId16"/>
    <p:sldId id="2058" r:id="rId17"/>
    <p:sldId id="2050" r:id="rId18"/>
    <p:sldId id="2022" r:id="rId19"/>
    <p:sldId id="2007" r:id="rId20"/>
    <p:sldId id="2051" r:id="rId21"/>
    <p:sldId id="2052" r:id="rId22"/>
    <p:sldId id="2053" r:id="rId23"/>
    <p:sldId id="2030" r:id="rId24"/>
    <p:sldId id="2014" r:id="rId25"/>
    <p:sldId id="2031" r:id="rId26"/>
    <p:sldId id="1993" r:id="rId27"/>
    <p:sldId id="377" r:id="rId28"/>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2025 June Telecon" id="{60C8A1DD-480C-49A6-8C62-66D5172C2187}">
          <p14:sldIdLst>
            <p14:sldId id="606"/>
            <p14:sldId id="2017"/>
            <p14:sldId id="2033"/>
            <p14:sldId id="2046"/>
            <p14:sldId id="2001"/>
            <p14:sldId id="2049"/>
            <p14:sldId id="2057"/>
            <p14:sldId id="2047"/>
            <p14:sldId id="2054"/>
            <p14:sldId id="2048"/>
            <p14:sldId id="2055"/>
            <p14:sldId id="2056"/>
            <p14:sldId id="2058"/>
          </p14:sldIdLst>
        </p14:section>
        <p14:section name="6.01 Student Outreach Program" id="{A11BD5E3-ED7A-4AD6-B048-AD58E3F3E628}">
          <p14:sldIdLst>
            <p14:sldId id="2050"/>
            <p14:sldId id="2022"/>
            <p14:sldId id="2007"/>
            <p14:sldId id="2051"/>
            <p14:sldId id="2052"/>
            <p14:sldId id="2053"/>
          </p14:sldIdLst>
        </p14:section>
        <p14:section name="802 Executive Secretary Succession Planning" id="{ED8753B8-5D4D-491B-92EA-D5603C3F4A39}">
          <p14:sldIdLst>
            <p14:sldId id="2030"/>
            <p14:sldId id="2014"/>
            <p14:sldId id="2031"/>
          </p14:sldIdLst>
        </p14:section>
        <p14:section name="802 Telecons and Tutorial" id="{3691E67F-3ED7-4A7D-969D-B7987AAE5135}">
          <p14:sldIdLst>
            <p14:sldId id="199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99FF99"/>
    <a:srgbClr val="006600"/>
    <a:srgbClr val="69BE28"/>
    <a:srgbClr val="0066FF"/>
    <a:srgbClr val="33CCFF"/>
    <a:srgbClr val="FFFF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318AAB-DDB9-4567-9D3B-D713AA9B6AA2}" v="26" dt="2025-06-03T18:37:31.7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5" autoAdjust="0"/>
    <p:restoredTop sz="68312" autoAdjust="0"/>
  </p:normalViewPr>
  <p:slideViewPr>
    <p:cSldViewPr>
      <p:cViewPr varScale="1">
        <p:scale>
          <a:sx n="60" d="100"/>
          <a:sy n="60" d="100"/>
        </p:scale>
        <p:origin x="90" y="294"/>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4318AAB-DDB9-4567-9D3B-D713AA9B6AA2}"/>
    <pc:docChg chg="undo redo custSel addSld modSld sldOrd modMainMaster modSection">
      <pc:chgData name="Jon Rosdahl" userId="2820f357-2dd4-4127-8713-e0bfde0fd756" providerId="ADAL" clId="{14318AAB-DDB9-4567-9D3B-D713AA9B6AA2}" dt="2025-06-03T18:38:39.025" v="1378" actId="20577"/>
      <pc:docMkLst>
        <pc:docMk/>
      </pc:docMkLst>
      <pc:sldChg chg="modNotesTx">
        <pc:chgData name="Jon Rosdahl" userId="2820f357-2dd4-4127-8713-e0bfde0fd756" providerId="ADAL" clId="{14318AAB-DDB9-4567-9D3B-D713AA9B6AA2}" dt="2025-06-03T13:23:43.541" v="10" actId="20577"/>
        <pc:sldMkLst>
          <pc:docMk/>
          <pc:sldMk cId="0" sldId="278"/>
        </pc:sldMkLst>
      </pc:sldChg>
      <pc:sldChg chg="modSp mod">
        <pc:chgData name="Jon Rosdahl" userId="2820f357-2dd4-4127-8713-e0bfde0fd756" providerId="ADAL" clId="{14318AAB-DDB9-4567-9D3B-D713AA9B6AA2}" dt="2025-06-03T13:25:01.363" v="50" actId="20577"/>
        <pc:sldMkLst>
          <pc:docMk/>
          <pc:sldMk cId="4147266254" sldId="606"/>
        </pc:sldMkLst>
        <pc:spChg chg="mod">
          <ac:chgData name="Jon Rosdahl" userId="2820f357-2dd4-4127-8713-e0bfde0fd756" providerId="ADAL" clId="{14318AAB-DDB9-4567-9D3B-D713AA9B6AA2}" dt="2025-06-03T13:25:01.363" v="50" actId="20577"/>
          <ac:spMkLst>
            <pc:docMk/>
            <pc:sldMk cId="4147266254" sldId="606"/>
            <ac:spMk id="3" creationId="{79B66A02-BFC4-28B8-40C4-26FF2742C963}"/>
          </ac:spMkLst>
        </pc:spChg>
      </pc:sldChg>
      <pc:sldChg chg="modSp mod modNotesTx">
        <pc:chgData name="Jon Rosdahl" userId="2820f357-2dd4-4127-8713-e0bfde0fd756" providerId="ADAL" clId="{14318AAB-DDB9-4567-9D3B-D713AA9B6AA2}" dt="2025-06-03T13:29:25.143" v="239" actId="20577"/>
        <pc:sldMkLst>
          <pc:docMk/>
          <pc:sldMk cId="757999706" sldId="2017"/>
        </pc:sldMkLst>
        <pc:spChg chg="mod">
          <ac:chgData name="Jon Rosdahl" userId="2820f357-2dd4-4127-8713-e0bfde0fd756" providerId="ADAL" clId="{14318AAB-DDB9-4567-9D3B-D713AA9B6AA2}" dt="2025-06-03T13:25:52.342" v="99" actId="6549"/>
          <ac:spMkLst>
            <pc:docMk/>
            <pc:sldMk cId="757999706" sldId="2017"/>
            <ac:spMk id="8" creationId="{BABB8EDA-4C9B-BACF-CD7D-805D4554F0BE}"/>
          </ac:spMkLst>
        </pc:spChg>
        <pc:spChg chg="mod">
          <ac:chgData name="Jon Rosdahl" userId="2820f357-2dd4-4127-8713-e0bfde0fd756" providerId="ADAL" clId="{14318AAB-DDB9-4567-9D3B-D713AA9B6AA2}" dt="2025-06-03T13:25:42.012" v="91" actId="20577"/>
          <ac:spMkLst>
            <pc:docMk/>
            <pc:sldMk cId="757999706" sldId="2017"/>
            <ac:spMk id="10" creationId="{672EC3BA-EA3E-E8B2-9CF0-B5E4A684CF60}"/>
          </ac:spMkLst>
        </pc:spChg>
      </pc:sldChg>
      <pc:sldChg chg="modSp mod">
        <pc:chgData name="Jon Rosdahl" userId="2820f357-2dd4-4127-8713-e0bfde0fd756" providerId="ADAL" clId="{14318AAB-DDB9-4567-9D3B-D713AA9B6AA2}" dt="2025-06-03T13:34:07.158" v="278" actId="20577"/>
        <pc:sldMkLst>
          <pc:docMk/>
          <pc:sldMk cId="1178413774" sldId="2046"/>
        </pc:sldMkLst>
        <pc:spChg chg="mod">
          <ac:chgData name="Jon Rosdahl" userId="2820f357-2dd4-4127-8713-e0bfde0fd756" providerId="ADAL" clId="{14318AAB-DDB9-4567-9D3B-D713AA9B6AA2}" dt="2025-06-03T13:34:07.158" v="278" actId="20577"/>
          <ac:spMkLst>
            <pc:docMk/>
            <pc:sldMk cId="1178413774" sldId="2046"/>
            <ac:spMk id="5" creationId="{77064DD8-855F-C96C-1BCE-F0068D9FD999}"/>
          </ac:spMkLst>
        </pc:spChg>
      </pc:sldChg>
      <pc:sldChg chg="addSp delSp modSp">
        <pc:chgData name="Jon Rosdahl" userId="2820f357-2dd4-4127-8713-e0bfde0fd756" providerId="ADAL" clId="{14318AAB-DDB9-4567-9D3B-D713AA9B6AA2}" dt="2025-06-03T13:34:35.842" v="280" actId="478"/>
        <pc:sldMkLst>
          <pc:docMk/>
          <pc:sldMk cId="1607387978" sldId="2047"/>
        </pc:sldMkLst>
        <pc:spChg chg="add mod">
          <ac:chgData name="Jon Rosdahl" userId="2820f357-2dd4-4127-8713-e0bfde0fd756" providerId="ADAL" clId="{14318AAB-DDB9-4567-9D3B-D713AA9B6AA2}" dt="2025-06-03T13:34:32.650" v="279" actId="478"/>
          <ac:spMkLst>
            <pc:docMk/>
            <pc:sldMk cId="1607387978" sldId="2047"/>
            <ac:spMk id="3" creationId="{56216B1B-9CDB-F38B-7FCE-8DD7D0540007}"/>
          </ac:spMkLst>
        </pc:spChg>
        <pc:picChg chg="add del">
          <ac:chgData name="Jon Rosdahl" userId="2820f357-2dd4-4127-8713-e0bfde0fd756" providerId="ADAL" clId="{14318AAB-DDB9-4567-9D3B-D713AA9B6AA2}" dt="2025-06-03T13:34:35.842" v="280" actId="478"/>
          <ac:picMkLst>
            <pc:docMk/>
            <pc:sldMk cId="1607387978" sldId="2047"/>
            <ac:picMk id="7" creationId="{10DD1B19-672A-37A3-8D03-ED690CBC94D7}"/>
          </ac:picMkLst>
        </pc:picChg>
      </pc:sldChg>
      <pc:sldChg chg="modSp ord">
        <pc:chgData name="Jon Rosdahl" userId="2820f357-2dd4-4127-8713-e0bfde0fd756" providerId="ADAL" clId="{14318AAB-DDB9-4567-9D3B-D713AA9B6AA2}" dt="2025-06-03T17:02:17.117" v="619" actId="14100"/>
        <pc:sldMkLst>
          <pc:docMk/>
          <pc:sldMk cId="1901881831" sldId="2049"/>
        </pc:sldMkLst>
        <pc:picChg chg="mod">
          <ac:chgData name="Jon Rosdahl" userId="2820f357-2dd4-4127-8713-e0bfde0fd756" providerId="ADAL" clId="{14318AAB-DDB9-4567-9D3B-D713AA9B6AA2}" dt="2025-06-03T17:02:17.117" v="619" actId="14100"/>
          <ac:picMkLst>
            <pc:docMk/>
            <pc:sldMk cId="1901881831" sldId="2049"/>
            <ac:picMk id="5" creationId="{C528930D-86D6-0F5F-3BF2-D6E6975E63A1}"/>
          </ac:picMkLst>
        </pc:picChg>
      </pc:sldChg>
      <pc:sldChg chg="modSp mod">
        <pc:chgData name="Jon Rosdahl" userId="2820f357-2dd4-4127-8713-e0bfde0fd756" providerId="ADAL" clId="{14318AAB-DDB9-4567-9D3B-D713AA9B6AA2}" dt="2025-06-03T14:52:32.609" v="296" actId="20577"/>
        <pc:sldMkLst>
          <pc:docMk/>
          <pc:sldMk cId="3101944453" sldId="2050"/>
        </pc:sldMkLst>
        <pc:spChg chg="mod">
          <ac:chgData name="Jon Rosdahl" userId="2820f357-2dd4-4127-8713-e0bfde0fd756" providerId="ADAL" clId="{14318AAB-DDB9-4567-9D3B-D713AA9B6AA2}" dt="2025-06-03T14:52:32.609" v="296" actId="20577"/>
          <ac:spMkLst>
            <pc:docMk/>
            <pc:sldMk cId="3101944453" sldId="2050"/>
            <ac:spMk id="2" creationId="{000057C3-2702-D10A-BF80-07DA1BB5D43E}"/>
          </ac:spMkLst>
        </pc:spChg>
      </pc:sldChg>
      <pc:sldChg chg="addSp delSp modSp new mod modClrScheme chgLayout">
        <pc:chgData name="Jon Rosdahl" userId="2820f357-2dd4-4127-8713-e0bfde0fd756" providerId="ADAL" clId="{14318AAB-DDB9-4567-9D3B-D713AA9B6AA2}" dt="2025-06-03T14:49:33.967" v="295" actId="14100"/>
        <pc:sldMkLst>
          <pc:docMk/>
          <pc:sldMk cId="4069992024" sldId="2054"/>
        </pc:sldMkLst>
        <pc:spChg chg="mod ord">
          <ac:chgData name="Jon Rosdahl" userId="2820f357-2dd4-4127-8713-e0bfde0fd756" providerId="ADAL" clId="{14318AAB-DDB9-4567-9D3B-D713AA9B6AA2}" dt="2025-06-03T14:49:14.846" v="290" actId="700"/>
          <ac:spMkLst>
            <pc:docMk/>
            <pc:sldMk cId="4069992024" sldId="2054"/>
            <ac:spMk id="2" creationId="{D761CEA8-D19E-F2BD-BD3C-CFBF527861D8}"/>
          </ac:spMkLst>
        </pc:spChg>
        <pc:spChg chg="del">
          <ac:chgData name="Jon Rosdahl" userId="2820f357-2dd4-4127-8713-e0bfde0fd756" providerId="ADAL" clId="{14318AAB-DDB9-4567-9D3B-D713AA9B6AA2}" dt="2025-06-03T14:49:14.846" v="290" actId="700"/>
          <ac:spMkLst>
            <pc:docMk/>
            <pc:sldMk cId="4069992024" sldId="2054"/>
            <ac:spMk id="3" creationId="{8B82F8AD-A3BA-A6E1-CD32-DC35475BF2E4}"/>
          </ac:spMkLst>
        </pc:spChg>
        <pc:picChg chg="add mod">
          <ac:chgData name="Jon Rosdahl" userId="2820f357-2dd4-4127-8713-e0bfde0fd756" providerId="ADAL" clId="{14318AAB-DDB9-4567-9D3B-D713AA9B6AA2}" dt="2025-06-03T14:49:33.967" v="295" actId="14100"/>
          <ac:picMkLst>
            <pc:docMk/>
            <pc:sldMk cId="4069992024" sldId="2054"/>
            <ac:picMk id="5" creationId="{D58658A0-602C-C83F-A05B-CFB83D86CD78}"/>
          </ac:picMkLst>
        </pc:picChg>
      </pc:sldChg>
      <pc:sldChg chg="addSp delSp modSp new mod">
        <pc:chgData name="Jon Rosdahl" userId="2820f357-2dd4-4127-8713-e0bfde0fd756" providerId="ADAL" clId="{14318AAB-DDB9-4567-9D3B-D713AA9B6AA2}" dt="2025-06-03T15:07:17.884" v="375" actId="20577"/>
        <pc:sldMkLst>
          <pc:docMk/>
          <pc:sldMk cId="3701354417" sldId="2055"/>
        </pc:sldMkLst>
        <pc:spChg chg="mod">
          <ac:chgData name="Jon Rosdahl" userId="2820f357-2dd4-4127-8713-e0bfde0fd756" providerId="ADAL" clId="{14318AAB-DDB9-4567-9D3B-D713AA9B6AA2}" dt="2025-06-03T15:07:17.884" v="375" actId="20577"/>
          <ac:spMkLst>
            <pc:docMk/>
            <pc:sldMk cId="3701354417" sldId="2055"/>
            <ac:spMk id="2" creationId="{460B9458-D90F-66E0-A095-A25CC40690A6}"/>
          </ac:spMkLst>
        </pc:spChg>
        <pc:spChg chg="del">
          <ac:chgData name="Jon Rosdahl" userId="2820f357-2dd4-4127-8713-e0bfde0fd756" providerId="ADAL" clId="{14318AAB-DDB9-4567-9D3B-D713AA9B6AA2}" dt="2025-06-03T14:57:05.080" v="333"/>
          <ac:spMkLst>
            <pc:docMk/>
            <pc:sldMk cId="3701354417" sldId="2055"/>
            <ac:spMk id="3" creationId="{573BF844-F68F-8177-A8B7-4564451A1FCD}"/>
          </ac:spMkLst>
        </pc:spChg>
        <pc:spChg chg="add del mod">
          <ac:chgData name="Jon Rosdahl" userId="2820f357-2dd4-4127-8713-e0bfde0fd756" providerId="ADAL" clId="{14318AAB-DDB9-4567-9D3B-D713AA9B6AA2}" dt="2025-06-03T14:58:49.306" v="339" actId="478"/>
          <ac:spMkLst>
            <pc:docMk/>
            <pc:sldMk cId="3701354417" sldId="2055"/>
            <ac:spMk id="5" creationId="{0608659B-2AE7-1340-F345-938D1A567FA4}"/>
          </ac:spMkLst>
        </pc:spChg>
        <pc:graphicFrameChg chg="add del mod modGraphic">
          <ac:chgData name="Jon Rosdahl" userId="2820f357-2dd4-4127-8713-e0bfde0fd756" providerId="ADAL" clId="{14318AAB-DDB9-4567-9D3B-D713AA9B6AA2}" dt="2025-06-03T15:03:47.751" v="351" actId="21"/>
          <ac:graphicFrameMkLst>
            <pc:docMk/>
            <pc:sldMk cId="3701354417" sldId="2055"/>
            <ac:graphicFrameMk id="7" creationId="{971D3931-0660-E759-4D3B-CFA3A0820C79}"/>
          </ac:graphicFrameMkLst>
        </pc:graphicFrameChg>
        <pc:graphicFrameChg chg="add mod modGraphic">
          <ac:chgData name="Jon Rosdahl" userId="2820f357-2dd4-4127-8713-e0bfde0fd756" providerId="ADAL" clId="{14318AAB-DDB9-4567-9D3B-D713AA9B6AA2}" dt="2025-06-03T15:06:47.522" v="354" actId="14100"/>
          <ac:graphicFrameMkLst>
            <pc:docMk/>
            <pc:sldMk cId="3701354417" sldId="2055"/>
            <ac:graphicFrameMk id="8" creationId="{340CDB7B-CDD9-0B0E-387D-0C9FEEC9BA53}"/>
          </ac:graphicFrameMkLst>
        </pc:graphicFrameChg>
        <pc:picChg chg="add del mod">
          <ac:chgData name="Jon Rosdahl" userId="2820f357-2dd4-4127-8713-e0bfde0fd756" providerId="ADAL" clId="{14318AAB-DDB9-4567-9D3B-D713AA9B6AA2}" dt="2025-06-03T14:58:01.135" v="338" actId="478"/>
          <ac:picMkLst>
            <pc:docMk/>
            <pc:sldMk cId="3701354417" sldId="2055"/>
            <ac:picMk id="4" creationId="{BD50A982-39D1-DC02-FA20-434C9017C986}"/>
          </ac:picMkLst>
        </pc:picChg>
        <pc:picChg chg="add del mod">
          <ac:chgData name="Jon Rosdahl" userId="2820f357-2dd4-4127-8713-e0bfde0fd756" providerId="ADAL" clId="{14318AAB-DDB9-4567-9D3B-D713AA9B6AA2}" dt="2025-06-03T14:59:28.058" v="346" actId="478"/>
          <ac:picMkLst>
            <pc:docMk/>
            <pc:sldMk cId="3701354417" sldId="2055"/>
            <ac:picMk id="6" creationId="{6182592B-1282-1472-3ADE-5104B3964299}"/>
          </ac:picMkLst>
        </pc:picChg>
      </pc:sldChg>
      <pc:sldChg chg="modSp new mod ord">
        <pc:chgData name="Jon Rosdahl" userId="2820f357-2dd4-4127-8713-e0bfde0fd756" providerId="ADAL" clId="{14318AAB-DDB9-4567-9D3B-D713AA9B6AA2}" dt="2025-06-03T18:27:56.623" v="1091" actId="404"/>
        <pc:sldMkLst>
          <pc:docMk/>
          <pc:sldMk cId="3335568977" sldId="2056"/>
        </pc:sldMkLst>
        <pc:spChg chg="mod">
          <ac:chgData name="Jon Rosdahl" userId="2820f357-2dd4-4127-8713-e0bfde0fd756" providerId="ADAL" clId="{14318AAB-DDB9-4567-9D3B-D713AA9B6AA2}" dt="2025-06-03T17:18:03.953" v="648" actId="20577"/>
          <ac:spMkLst>
            <pc:docMk/>
            <pc:sldMk cId="3335568977" sldId="2056"/>
            <ac:spMk id="2" creationId="{CDE571DD-6DCB-BEFA-AB81-12ADF6619397}"/>
          </ac:spMkLst>
        </pc:spChg>
        <pc:spChg chg="mod">
          <ac:chgData name="Jon Rosdahl" userId="2820f357-2dd4-4127-8713-e0bfde0fd756" providerId="ADAL" clId="{14318AAB-DDB9-4567-9D3B-D713AA9B6AA2}" dt="2025-06-03T18:27:56.623" v="1091" actId="404"/>
          <ac:spMkLst>
            <pc:docMk/>
            <pc:sldMk cId="3335568977" sldId="2056"/>
            <ac:spMk id="3" creationId="{9F2AFC45-AF98-3FC3-8A55-47E754783B8C}"/>
          </ac:spMkLst>
        </pc:spChg>
      </pc:sldChg>
      <pc:sldChg chg="modSp new mod">
        <pc:chgData name="Jon Rosdahl" userId="2820f357-2dd4-4127-8713-e0bfde0fd756" providerId="ADAL" clId="{14318AAB-DDB9-4567-9D3B-D713AA9B6AA2}" dt="2025-06-03T18:08:39.360" v="649" actId="313"/>
        <pc:sldMkLst>
          <pc:docMk/>
          <pc:sldMk cId="651721926" sldId="2057"/>
        </pc:sldMkLst>
        <pc:spChg chg="mod">
          <ac:chgData name="Jon Rosdahl" userId="2820f357-2dd4-4127-8713-e0bfde0fd756" providerId="ADAL" clId="{14318AAB-DDB9-4567-9D3B-D713AA9B6AA2}" dt="2025-06-03T16:59:26.426" v="459" actId="20577"/>
          <ac:spMkLst>
            <pc:docMk/>
            <pc:sldMk cId="651721926" sldId="2057"/>
            <ac:spMk id="2" creationId="{38ADF6D8-E0A6-8E39-D269-B74A728ADCA8}"/>
          </ac:spMkLst>
        </pc:spChg>
        <pc:spChg chg="mod">
          <ac:chgData name="Jon Rosdahl" userId="2820f357-2dd4-4127-8713-e0bfde0fd756" providerId="ADAL" clId="{14318AAB-DDB9-4567-9D3B-D713AA9B6AA2}" dt="2025-06-03T18:08:39.360" v="649" actId="313"/>
          <ac:spMkLst>
            <pc:docMk/>
            <pc:sldMk cId="651721926" sldId="2057"/>
            <ac:spMk id="3" creationId="{7E8B9242-1E77-19B9-73AD-26479985F163}"/>
          </ac:spMkLst>
        </pc:spChg>
      </pc:sldChg>
      <pc:sldChg chg="modSp new mod">
        <pc:chgData name="Jon Rosdahl" userId="2820f357-2dd4-4127-8713-e0bfde0fd756" providerId="ADAL" clId="{14318AAB-DDB9-4567-9D3B-D713AA9B6AA2}" dt="2025-06-03T18:38:39.025" v="1378" actId="20577"/>
        <pc:sldMkLst>
          <pc:docMk/>
          <pc:sldMk cId="2221281472" sldId="2058"/>
        </pc:sldMkLst>
        <pc:spChg chg="mod">
          <ac:chgData name="Jon Rosdahl" userId="2820f357-2dd4-4127-8713-e0bfde0fd756" providerId="ADAL" clId="{14318AAB-DDB9-4567-9D3B-D713AA9B6AA2}" dt="2025-06-03T18:38:39.025" v="1378" actId="20577"/>
          <ac:spMkLst>
            <pc:docMk/>
            <pc:sldMk cId="2221281472" sldId="2058"/>
            <ac:spMk id="2" creationId="{27CE88A4-7BBB-9C41-2C4B-892846846594}"/>
          </ac:spMkLst>
        </pc:spChg>
        <pc:spChg chg="mod">
          <ac:chgData name="Jon Rosdahl" userId="2820f357-2dd4-4127-8713-e0bfde0fd756" providerId="ADAL" clId="{14318AAB-DDB9-4567-9D3B-D713AA9B6AA2}" dt="2025-06-03T18:38:28.939" v="1363" actId="404"/>
          <ac:spMkLst>
            <pc:docMk/>
            <pc:sldMk cId="2221281472" sldId="2058"/>
            <ac:spMk id="3" creationId="{BA6D7FBC-79AA-2077-4E11-4DA68F2DCAAE}"/>
          </ac:spMkLst>
        </pc:spChg>
      </pc:sldChg>
      <pc:sldMasterChg chg="modSp mod modSldLayout">
        <pc:chgData name="Jon Rosdahl" userId="2820f357-2dd4-4127-8713-e0bfde0fd756" providerId="ADAL" clId="{14318AAB-DDB9-4567-9D3B-D713AA9B6AA2}" dt="2025-06-03T15:10:04.541" v="395" actId="20577"/>
        <pc:sldMasterMkLst>
          <pc:docMk/>
          <pc:sldMasterMk cId="0" sldId="2147483657"/>
        </pc:sldMasterMkLst>
        <pc:spChg chg="mod">
          <ac:chgData name="Jon Rosdahl" userId="2820f357-2dd4-4127-8713-e0bfde0fd756" providerId="ADAL" clId="{14318AAB-DDB9-4567-9D3B-D713AA9B6AA2}" dt="2025-06-03T15:09:38.642" v="381" actId="6549"/>
          <ac:spMkLst>
            <pc:docMk/>
            <pc:sldMasterMk cId="0" sldId="2147483657"/>
            <ac:spMk id="329736" creationId="{066FFC52-A651-6ADA-A5C8-8525ACB7402A}"/>
          </ac:spMkLst>
        </pc:spChg>
        <pc:spChg chg="mod">
          <ac:chgData name="Jon Rosdahl" userId="2820f357-2dd4-4127-8713-e0bfde0fd756" providerId="ADAL" clId="{14318AAB-DDB9-4567-9D3B-D713AA9B6AA2}" dt="2025-06-03T15:09:45.578" v="385" actId="20577"/>
          <ac:spMkLst>
            <pc:docMk/>
            <pc:sldMasterMk cId="0" sldId="2147483657"/>
            <ac:spMk id="329737" creationId="{898217D0-841C-D064-E34A-02F02D341E34}"/>
          </ac:spMkLst>
        </pc:spChg>
        <pc:sldLayoutChg chg="modSp mod">
          <pc:chgData name="Jon Rosdahl" userId="2820f357-2dd4-4127-8713-e0bfde0fd756" providerId="ADAL" clId="{14318AAB-DDB9-4567-9D3B-D713AA9B6AA2}" dt="2025-06-03T15:10:04.541" v="395" actId="20577"/>
          <pc:sldLayoutMkLst>
            <pc:docMk/>
            <pc:sldMasterMk cId="0" sldId="2147483657"/>
            <pc:sldLayoutMk cId="0" sldId="2147483658"/>
          </pc:sldLayoutMkLst>
          <pc:spChg chg="mod">
            <ac:chgData name="Jon Rosdahl" userId="2820f357-2dd4-4127-8713-e0bfde0fd756" providerId="ADAL" clId="{14318AAB-DDB9-4567-9D3B-D713AA9B6AA2}" dt="2025-06-03T15:10:00.446" v="391" actId="6549"/>
            <ac:spMkLst>
              <pc:docMk/>
              <pc:sldMasterMk cId="0" sldId="2147483657"/>
              <pc:sldLayoutMk cId="0" sldId="2147483658"/>
              <ac:spMk id="3" creationId="{A432FE7E-60AD-9D71-DE74-E5AF1043C9AC}"/>
            </ac:spMkLst>
          </pc:spChg>
          <pc:spChg chg="mod">
            <ac:chgData name="Jon Rosdahl" userId="2820f357-2dd4-4127-8713-e0bfde0fd756" providerId="ADAL" clId="{14318AAB-DDB9-4567-9D3B-D713AA9B6AA2}" dt="2025-06-03T15:10:04.541" v="395" actId="20577"/>
            <ac:spMkLst>
              <pc:docMk/>
              <pc:sldMasterMk cId="0" sldId="2147483657"/>
              <pc:sldLayoutMk cId="0" sldId="2147483658"/>
              <ac:spMk id="5" creationId="{4FADB595-7055-7C80-99B8-0E9C6F48666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June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802-EC-25/0122r0</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June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802-EC-25/0122r0</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2025 June Interim Telecon</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June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802-EC-25/0122r0</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Odd years EMEA (Europe, Middle East, Africa) –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Even Years APAC (Asia Pacific)</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a:buFont typeface="Wingdings" panose="05000000000000000000" pitchFamily="2" charset="2"/>
              <a:buChar char="§"/>
            </a:pPr>
            <a:r>
              <a:rPr lang="en-US" sz="1600" dirty="0"/>
              <a:t>2027 March – Location in APAC</a:t>
            </a:r>
          </a:p>
          <a:p>
            <a:pPr marL="0" indent="0">
              <a:buNone/>
            </a:pPr>
            <a:r>
              <a:rPr lang="en-US" sz="1600" b="0" dirty="0"/>
              <a:t>	– Replacement to be found.</a:t>
            </a:r>
          </a:p>
          <a:p>
            <a:pPr>
              <a:buFont typeface="Wingdings" panose="05000000000000000000" pitchFamily="2" charset="2"/>
              <a:buChar char="§"/>
            </a:pPr>
            <a:r>
              <a:rPr lang="en-US" sz="1600" dirty="0"/>
              <a:t>2027 July – Gothia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 </a:t>
            </a:r>
          </a:p>
          <a:p>
            <a:pPr lvl="1">
              <a:buFont typeface="Wingdings" panose="05000000000000000000" pitchFamily="2" charset="2"/>
              <a:buChar char="§"/>
            </a:pPr>
            <a:r>
              <a:rPr lang="en-US" sz="1200" b="0" dirty="0"/>
              <a:t>Error found after signing – Amendment in IEEE processing</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June 2025</a:t>
            </a:r>
            <a:endParaRPr lang="en-US" dirty="0"/>
          </a:p>
        </p:txBody>
      </p:sp>
      <p:sp>
        <p:nvSpPr>
          <p:cNvPr id="6" name="Footer Placeholder 5"/>
          <p:cNvSpPr>
            <a:spLocks noGrp="1"/>
          </p:cNvSpPr>
          <p:nvPr>
            <p:ph type="ftr"/>
          </p:nvPr>
        </p:nvSpPr>
        <p:spPr/>
        <p:txBody>
          <a:bodyPr/>
          <a:lstStyle/>
          <a:p>
            <a:r>
              <a:rPr lang="en-US"/>
              <a:t>Doc 802-EC-25/0122r0</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June 2025</a:t>
            </a:r>
          </a:p>
        </p:txBody>
      </p:sp>
      <p:sp>
        <p:nvSpPr>
          <p:cNvPr id="5" name="Footer Placeholder 4"/>
          <p:cNvSpPr>
            <a:spLocks noGrp="1"/>
          </p:cNvSpPr>
          <p:nvPr>
            <p:ph type="ftr" sz="quarter" idx="4"/>
          </p:nvPr>
        </p:nvSpPr>
        <p:spPr/>
        <p:txBody>
          <a:bodyPr/>
          <a:lstStyle/>
          <a:p>
            <a:r>
              <a:rPr lang="en-US" altLang="en-US"/>
              <a:t>Doc 802-EC-25/0122r0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22</a:t>
            </a:fld>
            <a:endParaRPr lang="en-US" altLang="en-US"/>
          </a:p>
        </p:txBody>
      </p:sp>
    </p:spTree>
    <p:extLst>
      <p:ext uri="{BB962C8B-B14F-4D97-AF65-F5344CB8AC3E}">
        <p14:creationId xmlns:p14="http://schemas.microsoft.com/office/powerpoint/2010/main" val="2321023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June 2025</a:t>
            </a:r>
          </a:p>
        </p:txBody>
      </p:sp>
      <p:sp>
        <p:nvSpPr>
          <p:cNvPr id="5" name="Footer Placeholder 4"/>
          <p:cNvSpPr>
            <a:spLocks noGrp="1"/>
          </p:cNvSpPr>
          <p:nvPr>
            <p:ph type="ftr" sz="quarter" idx="4"/>
          </p:nvPr>
        </p:nvSpPr>
        <p:spPr/>
        <p:txBody>
          <a:bodyPr/>
          <a:lstStyle/>
          <a:p>
            <a:r>
              <a:rPr lang="en-US" altLang="en-US"/>
              <a:t>Doc 802-EC-25/0122r0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24</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June 2025</a:t>
            </a:r>
          </a:p>
        </p:txBody>
      </p:sp>
      <p:sp>
        <p:nvSpPr>
          <p:cNvPr id="5" name="Footer Placeholder 4"/>
          <p:cNvSpPr>
            <a:spLocks noGrp="1"/>
          </p:cNvSpPr>
          <p:nvPr>
            <p:ph type="ftr" sz="quarter" idx="4"/>
          </p:nvPr>
        </p:nvSpPr>
        <p:spPr/>
        <p:txBody>
          <a:bodyPr/>
          <a:lstStyle/>
          <a:p>
            <a:r>
              <a:rPr lang="en-US" altLang="en-US"/>
              <a:t>Doc 802-EC-25/0122r0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26</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June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27</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802-EC-25/0122r0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June 802 LMSC Interim Telecon</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ec-25-0122-00-LMSC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June 802 LMSC Interim Telecon</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ec-25-0122-00-LMSC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vent.me/Qvb1w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5/ec-25-0103-00-LMSC-proposed-method-to-manage-student-registration-for-ieee-802-plenary-sessions.docx"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25/ec-25-0095-00-LMSC-ieee-802-rfp-target-0327.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May LMSC Interim Telecon</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DF6D8-E0A6-8E39-D269-B74A728ADCA8}"/>
              </a:ext>
            </a:extLst>
          </p:cNvPr>
          <p:cNvSpPr>
            <a:spLocks noGrp="1"/>
          </p:cNvSpPr>
          <p:nvPr>
            <p:ph type="title"/>
          </p:nvPr>
        </p:nvSpPr>
        <p:spPr/>
        <p:txBody>
          <a:bodyPr/>
          <a:lstStyle/>
          <a:p>
            <a:r>
              <a:rPr lang="en-US" dirty="0"/>
              <a:t>IEEE 802 LMSC and IETF Leadership Meeting</a:t>
            </a:r>
          </a:p>
        </p:txBody>
      </p:sp>
      <p:sp>
        <p:nvSpPr>
          <p:cNvPr id="3" name="Content Placeholder 2">
            <a:extLst>
              <a:ext uri="{FF2B5EF4-FFF2-40B4-BE49-F238E27FC236}">
                <a16:creationId xmlns:a16="http://schemas.microsoft.com/office/drawing/2014/main" id="{7E8B9242-1E77-19B9-73AD-26479985F163}"/>
              </a:ext>
            </a:extLst>
          </p:cNvPr>
          <p:cNvSpPr>
            <a:spLocks noGrp="1"/>
          </p:cNvSpPr>
          <p:nvPr>
            <p:ph idx="1"/>
          </p:nvPr>
        </p:nvSpPr>
        <p:spPr>
          <a:xfrm>
            <a:off x="334433" y="1341437"/>
            <a:ext cx="10972800" cy="5111749"/>
          </a:xfrm>
        </p:spPr>
        <p:txBody>
          <a:bodyPr/>
          <a:lstStyle/>
          <a:p>
            <a:pPr>
              <a:buNone/>
            </a:pPr>
            <a:r>
              <a:rPr lang="en-US" sz="2000" b="0" i="0" dirty="0">
                <a:solidFill>
                  <a:srgbClr val="000000"/>
                </a:solidFill>
                <a:effectLst/>
                <a:latin typeface="Open Sans" panose="020B0606030504020204" pitchFamily="34" charset="0"/>
              </a:rPr>
              <a:t>On </a:t>
            </a:r>
            <a:r>
              <a:rPr lang="en-US" sz="2000" b="1" i="0" dirty="0">
                <a:solidFill>
                  <a:srgbClr val="000000"/>
                </a:solidFill>
                <a:effectLst/>
                <a:latin typeface="Open Sans" panose="020B0606030504020204" pitchFamily="34" charset="0"/>
              </a:rPr>
              <a:t>Saturday, July 26, 2025</a:t>
            </a:r>
            <a:r>
              <a:rPr lang="en-US" sz="2000" b="0" i="0" dirty="0">
                <a:solidFill>
                  <a:srgbClr val="000000"/>
                </a:solidFill>
                <a:effectLst/>
                <a:latin typeface="Open Sans" panose="020B0606030504020204" pitchFamily="34" charset="0"/>
              </a:rPr>
              <a:t>, a joint leadership session will be held at the </a:t>
            </a:r>
            <a:r>
              <a:rPr lang="en-US" sz="2000" b="1" i="0" dirty="0">
                <a:solidFill>
                  <a:srgbClr val="000000"/>
                </a:solidFill>
                <a:effectLst/>
                <a:latin typeface="Open Sans" panose="020B0606030504020204" pitchFamily="34" charset="0"/>
              </a:rPr>
              <a:t>Meliá Castilla </a:t>
            </a:r>
            <a:r>
              <a:rPr lang="en-US" sz="2000" b="0" i="0" dirty="0">
                <a:solidFill>
                  <a:srgbClr val="000000"/>
                </a:solidFill>
                <a:effectLst/>
                <a:latin typeface="Open Sans" panose="020B0606030504020204" pitchFamily="34" charset="0"/>
              </a:rPr>
              <a:t>in </a:t>
            </a:r>
            <a:r>
              <a:rPr lang="en-US" sz="2000" b="1" i="0" dirty="0">
                <a:solidFill>
                  <a:srgbClr val="000000"/>
                </a:solidFill>
                <a:effectLst/>
                <a:latin typeface="Open Sans" panose="020B0606030504020204" pitchFamily="34" charset="0"/>
              </a:rPr>
              <a:t>Madrid, Spain</a:t>
            </a:r>
            <a:r>
              <a:rPr lang="en-US" sz="2000" b="0" i="0" dirty="0">
                <a:solidFill>
                  <a:srgbClr val="000000"/>
                </a:solidFill>
                <a:effectLst/>
                <a:latin typeface="Open Sans" panose="020B0606030504020204" pitchFamily="34" charset="0"/>
              </a:rPr>
              <a:t>, bringing together participants from the </a:t>
            </a:r>
            <a:r>
              <a:rPr lang="en-US" sz="2000" b="1" i="0" dirty="0">
                <a:solidFill>
                  <a:srgbClr val="000000"/>
                </a:solidFill>
                <a:effectLst/>
                <a:latin typeface="Open Sans" panose="020B0606030504020204" pitchFamily="34" charset="0"/>
              </a:rPr>
              <a:t>IEEE 802 LAN/MAN Standards Committee (LMSC) </a:t>
            </a:r>
            <a:r>
              <a:rPr lang="en-US" sz="2000" b="0" i="0" dirty="0">
                <a:solidFill>
                  <a:srgbClr val="000000"/>
                </a:solidFill>
                <a:effectLst/>
                <a:latin typeface="Open Sans" panose="020B0606030504020204" pitchFamily="34" charset="0"/>
              </a:rPr>
              <a:t>and the </a:t>
            </a:r>
            <a:r>
              <a:rPr lang="en-US" sz="2000" b="1" i="0" dirty="0">
                <a:solidFill>
                  <a:srgbClr val="000000"/>
                </a:solidFill>
                <a:effectLst/>
                <a:latin typeface="Open Sans" panose="020B0606030504020204" pitchFamily="34" charset="0"/>
              </a:rPr>
              <a:t>Internet Engineering Task Force (IETF)</a:t>
            </a:r>
            <a:r>
              <a:rPr lang="en-US" sz="2000" b="0" i="0" dirty="0">
                <a:solidFill>
                  <a:srgbClr val="000000"/>
                </a:solidFill>
                <a:effectLst/>
                <a:latin typeface="Open Sans" panose="020B0606030504020204" pitchFamily="34" charset="0"/>
              </a:rPr>
              <a:t>. </a:t>
            </a:r>
          </a:p>
          <a:p>
            <a:r>
              <a:rPr lang="en-US" sz="2000" b="0" i="0" dirty="0">
                <a:solidFill>
                  <a:srgbClr val="000000"/>
                </a:solidFill>
                <a:effectLst/>
                <a:latin typeface="Open Sans" panose="020B0606030504020204" pitchFamily="34" charset="0"/>
              </a:rPr>
              <a:t>This session is designed to enhance communication, collaboration, and mutual understanding between the two organizations. Through focused discussions, shared insights, and alignment on areas of common interest, the workshop aims to strengthen coordination and support ongoing and future standards development efforts.</a:t>
            </a:r>
          </a:p>
          <a:p>
            <a:pPr>
              <a:buNone/>
            </a:pPr>
            <a:endParaRPr lang="en-US" sz="2000" dirty="0"/>
          </a:p>
          <a:p>
            <a:pPr>
              <a:buNone/>
            </a:pPr>
            <a:r>
              <a:rPr lang="en-US" sz="2000" dirty="0"/>
              <a:t>REGISTRATION LINK: </a:t>
            </a:r>
            <a:r>
              <a:rPr lang="en-US" sz="2000" dirty="0">
                <a:hlinkClick r:id="rId2"/>
              </a:rPr>
              <a:t>https://cvent.me/Qvb1wo</a:t>
            </a:r>
            <a:br>
              <a:rPr lang="en-US" sz="2000" dirty="0"/>
            </a:br>
            <a:r>
              <a:rPr lang="en-US" sz="2000" dirty="0"/>
              <a:t>Once registered, you will receive a confirmation number and additional event information.</a:t>
            </a:r>
          </a:p>
          <a:p>
            <a:pPr>
              <a:buNone/>
            </a:pPr>
            <a:endParaRPr lang="en-US" sz="2000" dirty="0"/>
          </a:p>
          <a:p>
            <a:r>
              <a:rPr lang="en-US" sz="2000" dirty="0"/>
              <a:t>Check-in – 8:30-9:00am</a:t>
            </a:r>
          </a:p>
          <a:p>
            <a:r>
              <a:rPr lang="en-US" sz="2000" dirty="0"/>
              <a:t>Leadership session – 9am – 1:00pm</a:t>
            </a:r>
          </a:p>
          <a:p>
            <a:r>
              <a:rPr lang="en-US" sz="2000" dirty="0"/>
              <a:t>Optional Lunch – 1:00pm – 2:00pm </a:t>
            </a:r>
          </a:p>
          <a:p>
            <a:r>
              <a:rPr lang="en-US" sz="2000" dirty="0"/>
              <a:t>There are 40 seats, 20 for IEEE and 20 for IETF.</a:t>
            </a:r>
          </a:p>
          <a:p>
            <a:endParaRPr lang="en-US" sz="2000" dirty="0"/>
          </a:p>
        </p:txBody>
      </p:sp>
    </p:spTree>
    <p:extLst>
      <p:ext uri="{BB962C8B-B14F-4D97-AF65-F5344CB8AC3E}">
        <p14:creationId xmlns:p14="http://schemas.microsoft.com/office/powerpoint/2010/main" val="651721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6803B-9D8D-F18F-3326-7183507C1E4F}"/>
              </a:ext>
            </a:extLst>
          </p:cNvPr>
          <p:cNvSpPr>
            <a:spLocks noGrp="1"/>
          </p:cNvSpPr>
          <p:nvPr>
            <p:ph type="title"/>
          </p:nvPr>
        </p:nvSpPr>
        <p:spPr/>
        <p:txBody>
          <a:bodyPr/>
          <a:lstStyle/>
          <a:p>
            <a:r>
              <a:rPr lang="en-US" dirty="0"/>
              <a:t>2025 May 5 Registration Status Report</a:t>
            </a:r>
          </a:p>
        </p:txBody>
      </p:sp>
      <p:pic>
        <p:nvPicPr>
          <p:cNvPr id="7" name="Content Placeholder 6">
            <a:extLst>
              <a:ext uri="{FF2B5EF4-FFF2-40B4-BE49-F238E27FC236}">
                <a16:creationId xmlns:a16="http://schemas.microsoft.com/office/drawing/2014/main" id="{10DD1B19-672A-37A3-8D03-ED690CBC94D7}"/>
              </a:ext>
            </a:extLst>
          </p:cNvPr>
          <p:cNvPicPr>
            <a:picLocks noGrp="1" noChangeAspect="1"/>
          </p:cNvPicPr>
          <p:nvPr>
            <p:ph idx="1"/>
          </p:nvPr>
        </p:nvPicPr>
        <p:blipFill>
          <a:blip r:embed="rId2"/>
          <a:stretch>
            <a:fillRect/>
          </a:stretch>
        </p:blipFill>
        <p:spPr>
          <a:xfrm>
            <a:off x="521670" y="1600200"/>
            <a:ext cx="11082131" cy="4191000"/>
          </a:xfrm>
        </p:spPr>
      </p:pic>
    </p:spTree>
    <p:extLst>
      <p:ext uri="{BB962C8B-B14F-4D97-AF65-F5344CB8AC3E}">
        <p14:creationId xmlns:p14="http://schemas.microsoft.com/office/powerpoint/2010/main" val="1607387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1CEA8-D19E-F2BD-BD3C-CFBF527861D8}"/>
              </a:ext>
            </a:extLst>
          </p:cNvPr>
          <p:cNvSpPr>
            <a:spLocks noGrp="1"/>
          </p:cNvSpPr>
          <p:nvPr>
            <p:ph type="title"/>
          </p:nvPr>
        </p:nvSpPr>
        <p:spPr/>
        <p:txBody>
          <a:bodyPr/>
          <a:lstStyle/>
          <a:p>
            <a:r>
              <a:rPr lang="en-US" dirty="0"/>
              <a:t>2025 June 3 Registration Status Report</a:t>
            </a:r>
          </a:p>
        </p:txBody>
      </p:sp>
      <p:pic>
        <p:nvPicPr>
          <p:cNvPr id="5" name="Picture 4">
            <a:extLst>
              <a:ext uri="{FF2B5EF4-FFF2-40B4-BE49-F238E27FC236}">
                <a16:creationId xmlns:a16="http://schemas.microsoft.com/office/drawing/2014/main" id="{D58658A0-602C-C83F-A05B-CFB83D86CD78}"/>
              </a:ext>
            </a:extLst>
          </p:cNvPr>
          <p:cNvPicPr>
            <a:picLocks noChangeAspect="1"/>
          </p:cNvPicPr>
          <p:nvPr/>
        </p:nvPicPr>
        <p:blipFill>
          <a:blip r:embed="rId2"/>
          <a:stretch>
            <a:fillRect/>
          </a:stretch>
        </p:blipFill>
        <p:spPr>
          <a:xfrm>
            <a:off x="587989" y="1524000"/>
            <a:ext cx="11205950" cy="4495800"/>
          </a:xfrm>
          <a:prstGeom prst="rect">
            <a:avLst/>
          </a:prstGeom>
        </p:spPr>
      </p:pic>
    </p:spTree>
    <p:extLst>
      <p:ext uri="{BB962C8B-B14F-4D97-AF65-F5344CB8AC3E}">
        <p14:creationId xmlns:p14="http://schemas.microsoft.com/office/powerpoint/2010/main" val="4069992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9391-9879-1D15-8836-5EC8A490C3D1}"/>
              </a:ext>
            </a:extLst>
          </p:cNvPr>
          <p:cNvSpPr>
            <a:spLocks noGrp="1"/>
          </p:cNvSpPr>
          <p:nvPr>
            <p:ph type="title"/>
          </p:nvPr>
        </p:nvSpPr>
        <p:spPr/>
        <p:txBody>
          <a:bodyPr/>
          <a:lstStyle/>
          <a:p>
            <a:r>
              <a:rPr lang="en-US"/>
              <a:t>2025 May 5 Hotel Discount report</a:t>
            </a:r>
            <a:endParaRPr lang="en-US" dirty="0"/>
          </a:p>
        </p:txBody>
      </p:sp>
      <p:pic>
        <p:nvPicPr>
          <p:cNvPr id="5" name="Content Placeholder 4">
            <a:extLst>
              <a:ext uri="{FF2B5EF4-FFF2-40B4-BE49-F238E27FC236}">
                <a16:creationId xmlns:a16="http://schemas.microsoft.com/office/drawing/2014/main" id="{D7452856-BDBA-5367-7633-F8DE021F27BF}"/>
              </a:ext>
            </a:extLst>
          </p:cNvPr>
          <p:cNvPicPr>
            <a:picLocks noGrp="1" noChangeAspect="1"/>
          </p:cNvPicPr>
          <p:nvPr>
            <p:ph idx="1"/>
          </p:nvPr>
        </p:nvPicPr>
        <p:blipFill>
          <a:blip r:embed="rId2"/>
          <a:stretch>
            <a:fillRect/>
          </a:stretch>
        </p:blipFill>
        <p:spPr>
          <a:xfrm>
            <a:off x="609600" y="1554162"/>
            <a:ext cx="11018827" cy="2895600"/>
          </a:xfrm>
        </p:spPr>
      </p:pic>
      <p:sp>
        <p:nvSpPr>
          <p:cNvPr id="8" name="TextBox 7">
            <a:extLst>
              <a:ext uri="{FF2B5EF4-FFF2-40B4-BE49-F238E27FC236}">
                <a16:creationId xmlns:a16="http://schemas.microsoft.com/office/drawing/2014/main" id="{C6F08C5E-1FBC-E5DE-EC97-1A3A932B2757}"/>
              </a:ext>
            </a:extLst>
          </p:cNvPr>
          <p:cNvSpPr txBox="1"/>
          <p:nvPr/>
        </p:nvSpPr>
        <p:spPr>
          <a:xfrm>
            <a:off x="609600" y="4800600"/>
            <a:ext cx="10972800" cy="830997"/>
          </a:xfrm>
          <a:prstGeom prst="rect">
            <a:avLst/>
          </a:prstGeom>
          <a:noFill/>
        </p:spPr>
        <p:txBody>
          <a:bodyPr wrap="square" rtlCol="0">
            <a:spAutoFit/>
          </a:bodyPr>
          <a:lstStyle/>
          <a:p>
            <a:r>
              <a:rPr lang="en-US" dirty="0"/>
              <a:t>Hotel Room Block: 2585 (pending) 2415 Contracted: </a:t>
            </a:r>
          </a:p>
          <a:p>
            <a:r>
              <a:rPr lang="en-US" dirty="0"/>
              <a:t>2025 May 5 Pickup – 1059 (41%)     Require 75%.</a:t>
            </a:r>
          </a:p>
        </p:txBody>
      </p:sp>
    </p:spTree>
    <p:extLst>
      <p:ext uri="{BB962C8B-B14F-4D97-AF65-F5344CB8AC3E}">
        <p14:creationId xmlns:p14="http://schemas.microsoft.com/office/powerpoint/2010/main" val="3465028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B9458-D90F-66E0-A095-A25CC40690A6}"/>
              </a:ext>
            </a:extLst>
          </p:cNvPr>
          <p:cNvSpPr>
            <a:spLocks noGrp="1"/>
          </p:cNvSpPr>
          <p:nvPr>
            <p:ph type="title"/>
          </p:nvPr>
        </p:nvSpPr>
        <p:spPr/>
        <p:txBody>
          <a:bodyPr/>
          <a:lstStyle/>
          <a:p>
            <a:r>
              <a:rPr lang="en-US" dirty="0"/>
              <a:t>2025 June 3 Registration Revenue Report</a:t>
            </a:r>
          </a:p>
        </p:txBody>
      </p:sp>
      <p:graphicFrame>
        <p:nvGraphicFramePr>
          <p:cNvPr id="8" name="Table 7">
            <a:extLst>
              <a:ext uri="{FF2B5EF4-FFF2-40B4-BE49-F238E27FC236}">
                <a16:creationId xmlns:a16="http://schemas.microsoft.com/office/drawing/2014/main" id="{340CDB7B-CDD9-0B0E-387D-0C9FEEC9BA53}"/>
              </a:ext>
            </a:extLst>
          </p:cNvPr>
          <p:cNvGraphicFramePr>
            <a:graphicFrameLocks noGrp="1"/>
          </p:cNvGraphicFramePr>
          <p:nvPr>
            <p:extLst>
              <p:ext uri="{D42A27DB-BD31-4B8C-83A1-F6EECF244321}">
                <p14:modId xmlns:p14="http://schemas.microsoft.com/office/powerpoint/2010/main" val="251977859"/>
              </p:ext>
            </p:extLst>
          </p:nvPr>
        </p:nvGraphicFramePr>
        <p:xfrm>
          <a:off x="762000" y="1341437"/>
          <a:ext cx="10287000" cy="5111740"/>
        </p:xfrm>
        <a:graphic>
          <a:graphicData uri="http://schemas.openxmlformats.org/drawingml/2006/table">
            <a:tbl>
              <a:tblPr/>
              <a:tblGrid>
                <a:gridCol w="2541459">
                  <a:extLst>
                    <a:ext uri="{9D8B030D-6E8A-4147-A177-3AD203B41FA5}">
                      <a16:colId xmlns:a16="http://schemas.microsoft.com/office/drawing/2014/main" val="3631089360"/>
                    </a:ext>
                  </a:extLst>
                </a:gridCol>
                <a:gridCol w="2718771">
                  <a:extLst>
                    <a:ext uri="{9D8B030D-6E8A-4147-A177-3AD203B41FA5}">
                      <a16:colId xmlns:a16="http://schemas.microsoft.com/office/drawing/2014/main" val="2372466382"/>
                    </a:ext>
                  </a:extLst>
                </a:gridCol>
                <a:gridCol w="945659">
                  <a:extLst>
                    <a:ext uri="{9D8B030D-6E8A-4147-A177-3AD203B41FA5}">
                      <a16:colId xmlns:a16="http://schemas.microsoft.com/office/drawing/2014/main" val="4121395519"/>
                    </a:ext>
                  </a:extLst>
                </a:gridCol>
                <a:gridCol w="1480548">
                  <a:extLst>
                    <a:ext uri="{9D8B030D-6E8A-4147-A177-3AD203B41FA5}">
                      <a16:colId xmlns:a16="http://schemas.microsoft.com/office/drawing/2014/main" val="2345702492"/>
                    </a:ext>
                  </a:extLst>
                </a:gridCol>
                <a:gridCol w="1276640">
                  <a:extLst>
                    <a:ext uri="{9D8B030D-6E8A-4147-A177-3AD203B41FA5}">
                      <a16:colId xmlns:a16="http://schemas.microsoft.com/office/drawing/2014/main" val="2999326443"/>
                    </a:ext>
                  </a:extLst>
                </a:gridCol>
                <a:gridCol w="1323923">
                  <a:extLst>
                    <a:ext uri="{9D8B030D-6E8A-4147-A177-3AD203B41FA5}">
                      <a16:colId xmlns:a16="http://schemas.microsoft.com/office/drawing/2014/main" val="1487229244"/>
                    </a:ext>
                  </a:extLst>
                </a:gridCol>
              </a:tblGrid>
              <a:tr h="255587">
                <a:tc>
                  <a:txBody>
                    <a:bodyPr/>
                    <a:lstStyle/>
                    <a:p>
                      <a:pPr algn="l" fontAlgn="b"/>
                      <a:endParaRPr lang="en-US" sz="1400" b="0" i="0" u="none" strike="noStrike">
                        <a:solidFill>
                          <a:srgbClr val="000000"/>
                        </a:solidFill>
                        <a:effectLst/>
                        <a:latin typeface="Arial" panose="020B0604020202020204" pitchFamily="34" charset="0"/>
                      </a:endParaRPr>
                    </a:p>
                  </a:txBody>
                  <a:tcPr marL="7300" marR="7300" marT="7300" marB="0" anchor="b">
                    <a:lnL>
                      <a:noFill/>
                    </a:lnL>
                    <a:lnR>
                      <a:noFill/>
                    </a:lnR>
                    <a:lnT>
                      <a:noFill/>
                    </a:lnT>
                    <a:lnB>
                      <a:noFill/>
                    </a:lnB>
                    <a:noFill/>
                  </a:tcPr>
                </a:tc>
                <a:tc>
                  <a:txBody>
                    <a:bodyPr/>
                    <a:lstStyle/>
                    <a:p>
                      <a:pPr algn="l" fontAlgn="b"/>
                      <a:endParaRPr lang="en-US" sz="1400" b="0" i="0" u="none" strike="noStrike">
                        <a:solidFill>
                          <a:srgbClr val="000000"/>
                        </a:solidFill>
                        <a:effectLst/>
                        <a:latin typeface="Arial" panose="020B0604020202020204" pitchFamily="34" charset="0"/>
                      </a:endParaRPr>
                    </a:p>
                  </a:txBody>
                  <a:tcPr marL="7300" marR="7300" marT="7300" marB="0" anchor="b">
                    <a:lnL>
                      <a:noFill/>
                    </a:lnL>
                    <a:lnR>
                      <a:noFill/>
                    </a:lnR>
                    <a:lnT>
                      <a:noFill/>
                    </a:lnT>
                    <a:lnB>
                      <a:noFill/>
                    </a:lnB>
                    <a:noFill/>
                  </a:tcPr>
                </a:tc>
                <a:tc>
                  <a:txBody>
                    <a:bodyPr/>
                    <a:lstStyle/>
                    <a:p>
                      <a:pPr algn="l" fontAlgn="b"/>
                      <a:endParaRPr lang="en-US" sz="1400" b="0" i="0" u="none" strike="noStrike">
                        <a:solidFill>
                          <a:srgbClr val="000000"/>
                        </a:solidFill>
                        <a:effectLst/>
                        <a:latin typeface="Arial" panose="020B0604020202020204" pitchFamily="34" charset="0"/>
                      </a:endParaRPr>
                    </a:p>
                  </a:txBody>
                  <a:tcPr marL="7300" marR="7300" marT="730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Arial" panose="020B0604020202020204" pitchFamily="34" charset="0"/>
                        </a:rPr>
                        <a:t>Registrations</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AF8"/>
                    </a:solidFill>
                  </a:tcPr>
                </a:tc>
                <a:tc>
                  <a:txBody>
                    <a:bodyPr/>
                    <a:lstStyle/>
                    <a:p>
                      <a:pPr algn="ctr" fontAlgn="b"/>
                      <a:r>
                        <a:rPr lang="en-US" sz="1400" b="1" i="0" u="none" strike="noStrike">
                          <a:solidFill>
                            <a:srgbClr val="000000"/>
                          </a:solidFill>
                          <a:effectLst/>
                          <a:latin typeface="Arial" panose="020B0604020202020204" pitchFamily="34" charset="0"/>
                        </a:rPr>
                        <a:t>Total</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Arial" panose="020B0604020202020204" pitchFamily="34" charset="0"/>
                        </a:rPr>
                        <a:t>Grand Total</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12562133"/>
                  </a:ext>
                </a:extLst>
              </a:tr>
              <a:tr h="255587">
                <a:tc>
                  <a:txBody>
                    <a:bodyPr/>
                    <a:lstStyle/>
                    <a:p>
                      <a:pPr algn="l" fontAlgn="b"/>
                      <a:r>
                        <a:rPr lang="en-US" sz="1400" b="1" i="0" u="none" strike="noStrike">
                          <a:solidFill>
                            <a:srgbClr val="000000"/>
                          </a:solidFill>
                          <a:effectLst/>
                          <a:latin typeface="Arial" panose="020B0604020202020204" pitchFamily="34" charset="0"/>
                        </a:rPr>
                        <a:t>Registration Type</a:t>
                      </a:r>
                    </a:p>
                  </a:txBody>
                  <a:tcPr marL="7300" marR="7300" marT="730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000000"/>
                          </a:solidFill>
                          <a:effectLst/>
                          <a:latin typeface="Arial" panose="020B0604020202020204" pitchFamily="34" charset="0"/>
                        </a:rPr>
                        <a:t>Reg Fee Type</a:t>
                      </a:r>
                    </a:p>
                  </a:txBody>
                  <a:tcPr marL="7300" marR="7300" marT="730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200" b="1" i="0" u="none" strike="noStrike">
                          <a:solidFill>
                            <a:srgbClr val="000000"/>
                          </a:solidFill>
                          <a:effectLst/>
                          <a:latin typeface="Arial" panose="020B0604020202020204" pitchFamily="34" charset="0"/>
                        </a:rPr>
                        <a:t>Fee</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7867783"/>
                  </a:ext>
                </a:extLst>
              </a:tr>
              <a:tr h="255587">
                <a:tc rowSpan="6">
                  <a:txBody>
                    <a:bodyPr/>
                    <a:lstStyle/>
                    <a:p>
                      <a:pPr algn="ctr" fontAlgn="ctr"/>
                      <a:r>
                        <a:rPr lang="en-US" sz="1400" b="1" i="0" u="none" strike="noStrike">
                          <a:solidFill>
                            <a:srgbClr val="000000"/>
                          </a:solidFill>
                          <a:effectLst/>
                          <a:latin typeface="Arial" panose="020B0604020202020204" pitchFamily="34" charset="0"/>
                        </a:rPr>
                        <a:t>In-Person Attendee</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tc>
                  <a:txBody>
                    <a:bodyPr/>
                    <a:lstStyle/>
                    <a:p>
                      <a:pPr algn="l" fontAlgn="b"/>
                      <a:r>
                        <a:rPr lang="en-US" sz="1400" b="0" i="0" u="none" strike="noStrike">
                          <a:solidFill>
                            <a:srgbClr val="000000"/>
                          </a:solidFill>
                          <a:effectLst/>
                          <a:latin typeface="Arial" panose="020B0604020202020204" pitchFamily="34" charset="0"/>
                        </a:rPr>
                        <a:t>Early</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$600.00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106</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$63,600.00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ctr" fontAlgn="ctr"/>
                      <a:r>
                        <a:rPr lang="en-US" sz="1400" b="0" i="0" u="none" strike="noStrike">
                          <a:solidFill>
                            <a:srgbClr val="000000"/>
                          </a:solidFill>
                          <a:effectLst/>
                          <a:latin typeface="Arial" panose="020B0604020202020204" pitchFamily="34" charset="0"/>
                        </a:rPr>
                        <a:t>$182,400.00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39345496"/>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Early Hotel Discount</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$300.00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396</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$118,800.00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476623203"/>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Standard</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$800.00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2</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$1,600.00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ctr" fontAlgn="ctr"/>
                      <a:r>
                        <a:rPr lang="en-US" sz="1400" b="0" i="0" u="none" strike="noStrike">
                          <a:solidFill>
                            <a:srgbClr val="000000"/>
                          </a:solidFill>
                          <a:effectLst/>
                          <a:latin typeface="Arial" panose="020B0604020202020204" pitchFamily="34" charset="0"/>
                        </a:rPr>
                        <a:t>$3,100.00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50952065"/>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Standard Hotel Discount</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$500.00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3</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$1,500.00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128237086"/>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Late/Onsite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$1,000.00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ctr" fontAlgn="ctr"/>
                      <a:r>
                        <a:rPr lang="en-US" sz="1400" b="0" i="0" u="none" strike="noStrike">
                          <a:solidFill>
                            <a:srgbClr val="000000"/>
                          </a:solidFill>
                          <a:effectLst/>
                          <a:latin typeface="Arial" panose="020B0604020202020204" pitchFamily="34" charset="0"/>
                        </a:rPr>
                        <a:t>$0.00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5875579"/>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Late/Onsite Hotel Discount</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$700.00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959264790"/>
                  </a:ext>
                </a:extLst>
              </a:tr>
              <a:tr h="255587">
                <a:tc>
                  <a:txBody>
                    <a:bodyPr/>
                    <a:lstStyle/>
                    <a:p>
                      <a:pPr algn="r" fontAlgn="b"/>
                      <a:r>
                        <a:rPr lang="en-US" sz="1400" b="1" i="0" u="none" strike="noStrike">
                          <a:solidFill>
                            <a:srgbClr val="000000"/>
                          </a:solidFill>
                          <a:effectLst/>
                          <a:latin typeface="Arial" panose="020B0604020202020204" pitchFamily="34" charset="0"/>
                        </a:rPr>
                        <a:t>TOTAL</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tc>
                  <a:txBody>
                    <a:bodyPr/>
                    <a:lstStyle/>
                    <a:p>
                      <a:pPr algn="l" fontAlgn="b"/>
                      <a:r>
                        <a:rPr lang="en-US" sz="12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tc>
                  <a:txBody>
                    <a:bodyPr/>
                    <a:lstStyle/>
                    <a:p>
                      <a:pPr algn="ctr" fontAlgn="b"/>
                      <a:r>
                        <a:rPr lang="en-US" sz="1400" b="1" i="0" u="none" strike="noStrike">
                          <a:solidFill>
                            <a:srgbClr val="000000"/>
                          </a:solidFill>
                          <a:effectLst/>
                          <a:latin typeface="Arial" panose="020B0604020202020204" pitchFamily="34" charset="0"/>
                        </a:rPr>
                        <a:t>507</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DFEC"/>
                    </a:solidFill>
                  </a:tcPr>
                </a:tc>
                <a:tc>
                  <a:txBody>
                    <a:bodyPr/>
                    <a:lstStyle/>
                    <a:p>
                      <a:pPr algn="ctr"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DFEC"/>
                    </a:solidFill>
                  </a:tcPr>
                </a:tc>
                <a:tc>
                  <a:txBody>
                    <a:bodyPr/>
                    <a:lstStyle/>
                    <a:p>
                      <a:pPr algn="ctr" fontAlgn="b"/>
                      <a:r>
                        <a:rPr lang="en-US" sz="1400" b="1" i="0" u="none" strike="noStrike">
                          <a:solidFill>
                            <a:srgbClr val="000000"/>
                          </a:solidFill>
                          <a:effectLst/>
                          <a:latin typeface="Arial" panose="020B0604020202020204" pitchFamily="34" charset="0"/>
                        </a:rPr>
                        <a:t>$185,500.00</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extLst>
                  <a:ext uri="{0D108BD9-81ED-4DB2-BD59-A6C34878D82A}">
                    <a16:rowId xmlns:a16="http://schemas.microsoft.com/office/drawing/2014/main" val="1161825056"/>
                  </a:ext>
                </a:extLst>
              </a:tr>
              <a:tr h="255587">
                <a:tc rowSpan="3">
                  <a:txBody>
                    <a:bodyPr/>
                    <a:lstStyle/>
                    <a:p>
                      <a:pPr algn="ctr" fontAlgn="ctr"/>
                      <a:r>
                        <a:rPr lang="en-US" sz="1400" b="1" i="0" u="none" strike="noStrike">
                          <a:solidFill>
                            <a:srgbClr val="000000"/>
                          </a:solidFill>
                          <a:effectLst/>
                          <a:latin typeface="Arial" panose="020B0604020202020204" pitchFamily="34" charset="0"/>
                        </a:rPr>
                        <a:t>Virtual Attendee</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l" fontAlgn="b"/>
                      <a:r>
                        <a:rPr lang="en-US" sz="1400" b="0" i="0" u="none" strike="noStrike">
                          <a:solidFill>
                            <a:srgbClr val="000000"/>
                          </a:solidFill>
                          <a:effectLst/>
                          <a:latin typeface="Arial" panose="020B0604020202020204" pitchFamily="34" charset="0"/>
                        </a:rPr>
                        <a:t>Early</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$600.00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313</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$187,800.00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Arial" panose="020B0604020202020204" pitchFamily="34" charset="0"/>
                        </a:rPr>
                        <a:t>$187,800.00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290449"/>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Standard</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$800.00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5</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$4,000.00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Arial" panose="020B0604020202020204" pitchFamily="34" charset="0"/>
                        </a:rPr>
                        <a:t>$4,000.00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0771446"/>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Late/Onsite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$1,000.00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Arial" panose="020B0604020202020204" pitchFamily="34" charset="0"/>
                        </a:rPr>
                        <a:t>$0.00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96537073"/>
                  </a:ext>
                </a:extLst>
              </a:tr>
              <a:tr h="255587">
                <a:tc>
                  <a:txBody>
                    <a:bodyPr/>
                    <a:lstStyle/>
                    <a:p>
                      <a:pPr algn="r" fontAlgn="b"/>
                      <a:r>
                        <a:rPr lang="en-US" sz="1400" b="1" i="0" u="none" strike="noStrike">
                          <a:solidFill>
                            <a:srgbClr val="000000"/>
                          </a:solidFill>
                          <a:effectLst/>
                          <a:latin typeface="Arial" panose="020B0604020202020204" pitchFamily="34" charset="0"/>
                        </a:rPr>
                        <a:t>TOTAL</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l" fontAlgn="b"/>
                      <a:r>
                        <a:rPr lang="en-US" sz="12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ctr" fontAlgn="b"/>
                      <a:r>
                        <a:rPr lang="en-US" sz="1400" b="1" i="0" u="none" strike="noStrike">
                          <a:solidFill>
                            <a:srgbClr val="000000"/>
                          </a:solidFill>
                          <a:effectLst/>
                          <a:latin typeface="Arial" panose="020B0604020202020204" pitchFamily="34" charset="0"/>
                        </a:rPr>
                        <a:t>318</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ctr"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ctr" fontAlgn="b"/>
                      <a:r>
                        <a:rPr lang="en-US" sz="1400" b="1" i="0" u="none" strike="noStrike">
                          <a:solidFill>
                            <a:srgbClr val="000000"/>
                          </a:solidFill>
                          <a:effectLst/>
                          <a:latin typeface="Arial" panose="020B0604020202020204" pitchFamily="34" charset="0"/>
                        </a:rPr>
                        <a:t>$191,800.00</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extLst>
                  <a:ext uri="{0D108BD9-81ED-4DB2-BD59-A6C34878D82A}">
                    <a16:rowId xmlns:a16="http://schemas.microsoft.com/office/drawing/2014/main" val="1618973558"/>
                  </a:ext>
                </a:extLst>
              </a:tr>
              <a:tr h="255587">
                <a:tc rowSpan="2">
                  <a:txBody>
                    <a:bodyPr/>
                    <a:lstStyle/>
                    <a:p>
                      <a:pPr algn="ctr" fontAlgn="ctr"/>
                      <a:r>
                        <a:rPr lang="en-US" sz="1400" b="1" i="0" u="none" strike="noStrike">
                          <a:solidFill>
                            <a:srgbClr val="000000"/>
                          </a:solidFill>
                          <a:effectLst/>
                          <a:latin typeface="Arial" panose="020B0604020202020204" pitchFamily="34" charset="0"/>
                        </a:rPr>
                        <a:t>Students</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tc>
                  <a:txBody>
                    <a:bodyPr/>
                    <a:lstStyle/>
                    <a:p>
                      <a:pPr algn="l" fontAlgn="b"/>
                      <a:r>
                        <a:rPr lang="en-US" sz="1400" b="0" i="0" u="none" strike="noStrike">
                          <a:solidFill>
                            <a:srgbClr val="000000"/>
                          </a:solidFill>
                          <a:effectLst/>
                          <a:latin typeface="Arial" panose="020B0604020202020204" pitchFamily="34" charset="0"/>
                        </a:rPr>
                        <a:t>Student - In Person</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$100.00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93541247"/>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Student -Virtual</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$100.00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4349702"/>
                  </a:ext>
                </a:extLst>
              </a:tr>
              <a:tr h="255587">
                <a:tc>
                  <a:txBody>
                    <a:bodyPr/>
                    <a:lstStyle/>
                    <a:p>
                      <a:pPr algn="r" fontAlgn="b"/>
                      <a:r>
                        <a:rPr lang="en-US" sz="1400" b="1" i="0" u="none" strike="noStrike">
                          <a:solidFill>
                            <a:srgbClr val="000000"/>
                          </a:solidFill>
                          <a:effectLst/>
                          <a:latin typeface="Arial" panose="020B0604020202020204" pitchFamily="34" charset="0"/>
                        </a:rPr>
                        <a:t>TOTAL</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D9EAD3"/>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tc>
                  <a:txBody>
                    <a:bodyPr/>
                    <a:lstStyle/>
                    <a:p>
                      <a:pPr algn="l" fontAlgn="b"/>
                      <a:r>
                        <a:rPr lang="en-US" sz="12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tc>
                  <a:txBody>
                    <a:bodyPr/>
                    <a:lstStyle/>
                    <a:p>
                      <a:pPr algn="ctr" fontAlgn="b"/>
                      <a:r>
                        <a:rPr lang="en-US" sz="1400" b="1" i="0" u="none" strike="noStrike">
                          <a:solidFill>
                            <a:srgbClr val="000000"/>
                          </a:solidFill>
                          <a:effectLst/>
                          <a:latin typeface="Arial" panose="020B0604020202020204" pitchFamily="34" charset="0"/>
                        </a:rPr>
                        <a:t>0</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tc>
                  <a:txBody>
                    <a:bodyPr/>
                    <a:lstStyle/>
                    <a:p>
                      <a:pPr algn="ctr"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tc>
                  <a:txBody>
                    <a:bodyPr/>
                    <a:lstStyle/>
                    <a:p>
                      <a:pPr algn="ctr" fontAlgn="b"/>
                      <a:r>
                        <a:rPr lang="en-US" sz="1400" b="1" i="0" u="none" strike="noStrike">
                          <a:solidFill>
                            <a:srgbClr val="000000"/>
                          </a:solidFill>
                          <a:effectLst/>
                          <a:latin typeface="Arial" panose="020B0604020202020204" pitchFamily="34" charset="0"/>
                        </a:rPr>
                        <a:t>$0.00</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extLst>
                  <a:ext uri="{0D108BD9-81ED-4DB2-BD59-A6C34878D82A}">
                    <a16:rowId xmlns:a16="http://schemas.microsoft.com/office/drawing/2014/main" val="2453453954"/>
                  </a:ext>
                </a:extLst>
              </a:tr>
              <a:tr h="255587">
                <a:tc rowSpan="2">
                  <a:txBody>
                    <a:bodyPr/>
                    <a:lstStyle/>
                    <a:p>
                      <a:pPr algn="ctr" fontAlgn="ctr"/>
                      <a:r>
                        <a:rPr lang="en-US" sz="1400" b="1" i="0" u="none" strike="noStrike">
                          <a:solidFill>
                            <a:srgbClr val="000000"/>
                          </a:solidFill>
                          <a:effectLst/>
                          <a:latin typeface="Arial" panose="020B0604020202020204" pitchFamily="34" charset="0"/>
                        </a:rPr>
                        <a:t>GUESTS</a:t>
                      </a:r>
                    </a:p>
                  </a:txBody>
                  <a:tcPr marL="7300" marR="7300" marT="7300" marB="0" anchor="ctr">
                    <a:lnL>
                      <a:noFill/>
                    </a:lnL>
                    <a:lnR w="6350" cap="flat" cmpd="sng" algn="ctr">
                      <a:solidFill>
                        <a:srgbClr val="000000"/>
                      </a:solidFill>
                      <a:prstDash val="solid"/>
                      <a:round/>
                      <a:headEnd type="none" w="med" len="med"/>
                      <a:tailEnd type="none" w="med" len="med"/>
                    </a:lnR>
                    <a:lnT>
                      <a:noFill/>
                    </a:lnT>
                    <a:lnB>
                      <a:noFill/>
                    </a:lnB>
                    <a:solidFill>
                      <a:srgbClr val="FCE5CD"/>
                    </a:solidFill>
                  </a:tcPr>
                </a:tc>
                <a:tc>
                  <a:txBody>
                    <a:bodyPr/>
                    <a:lstStyle/>
                    <a:p>
                      <a:pPr algn="l" fontAlgn="b"/>
                      <a:r>
                        <a:rPr lang="en-US" sz="1400" b="0" i="0" u="none" strike="noStrike">
                          <a:solidFill>
                            <a:srgbClr val="000000"/>
                          </a:solidFill>
                          <a:effectLst/>
                          <a:latin typeface="Arial" panose="020B0604020202020204" pitchFamily="34" charset="0"/>
                        </a:rPr>
                        <a:t>IETF Day Pass</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$150.00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Arial" panose="020B0604020202020204" pitchFamily="34" charset="0"/>
                        </a:rPr>
                        <a:t>1</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$150.00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$150.00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71164605"/>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Guest - IEEE</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Arial" panose="020B0604020202020204" pitchFamily="34" charset="0"/>
                        </a:rPr>
                        <a:t>1</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67803238"/>
                  </a:ext>
                </a:extLst>
              </a:tr>
              <a:tr h="255587">
                <a:tc>
                  <a:txBody>
                    <a:bodyPr/>
                    <a:lstStyle/>
                    <a:p>
                      <a:pPr algn="r" fontAlgn="b"/>
                      <a:r>
                        <a:rPr lang="en-US" sz="1400" b="1" i="0" u="none" strike="noStrike">
                          <a:solidFill>
                            <a:srgbClr val="000000"/>
                          </a:solidFill>
                          <a:effectLst/>
                          <a:latin typeface="Arial" panose="020B0604020202020204" pitchFamily="34" charset="0"/>
                        </a:rPr>
                        <a:t>TOTAL</a:t>
                      </a:r>
                    </a:p>
                  </a:txBody>
                  <a:tcPr marL="7300" marR="7300" marT="7300" marB="0" anchor="b">
                    <a:lnL>
                      <a:noFill/>
                    </a:lnL>
                    <a:lnR>
                      <a:noFill/>
                    </a:lnR>
                    <a:lnT>
                      <a:noFill/>
                    </a:lnT>
                    <a:lnB>
                      <a:noFill/>
                    </a:lnB>
                    <a:solidFill>
                      <a:srgbClr val="FCE5CD"/>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FCE5CD"/>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FCE5CD"/>
                    </a:solidFill>
                  </a:tcPr>
                </a:tc>
                <a:tc>
                  <a:txBody>
                    <a:bodyPr/>
                    <a:lstStyle/>
                    <a:p>
                      <a:pPr algn="ctr" fontAlgn="b"/>
                      <a:r>
                        <a:rPr lang="en-US" sz="1400" b="1" i="0" u="none" strike="noStrike">
                          <a:solidFill>
                            <a:srgbClr val="000000"/>
                          </a:solidFill>
                          <a:effectLst/>
                          <a:latin typeface="Arial" panose="020B0604020202020204" pitchFamily="34" charset="0"/>
                        </a:rPr>
                        <a:t>2</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FCE5CD"/>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FCE5CD"/>
                    </a:solidFill>
                  </a:tcPr>
                </a:tc>
                <a:tc>
                  <a:txBody>
                    <a:bodyPr/>
                    <a:lstStyle/>
                    <a:p>
                      <a:pPr algn="ctr" fontAlgn="b"/>
                      <a:r>
                        <a:rPr lang="en-US" sz="1400" b="1" i="0" u="none" strike="noStrike">
                          <a:solidFill>
                            <a:srgbClr val="000000"/>
                          </a:solidFill>
                          <a:effectLst/>
                          <a:latin typeface="Arial" panose="020B0604020202020204" pitchFamily="34" charset="0"/>
                        </a:rPr>
                        <a:t>$150.00</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FCE5CD"/>
                    </a:solidFill>
                  </a:tcPr>
                </a:tc>
                <a:extLst>
                  <a:ext uri="{0D108BD9-81ED-4DB2-BD59-A6C34878D82A}">
                    <a16:rowId xmlns:a16="http://schemas.microsoft.com/office/drawing/2014/main" val="499411022"/>
                  </a:ext>
                </a:extLst>
              </a:tr>
              <a:tr h="255587">
                <a:tc>
                  <a:txBody>
                    <a:bodyPr/>
                    <a:lstStyle/>
                    <a:p>
                      <a:pPr algn="l" fontAlgn="b"/>
                      <a:r>
                        <a:rPr lang="en-US" sz="1400" b="1" i="0" u="none" strike="noStrike">
                          <a:solidFill>
                            <a:srgbClr val="000000"/>
                          </a:solidFill>
                          <a:effectLst/>
                          <a:latin typeface="Arial" panose="020B0604020202020204" pitchFamily="34" charset="0"/>
                        </a:rPr>
                        <a:t>REGISTRATION TOTAL</a:t>
                      </a:r>
                    </a:p>
                  </a:txBody>
                  <a:tcPr marL="7300" marR="7300" marT="7300" marB="0" anchor="b">
                    <a:lnL>
                      <a:noFill/>
                    </a:lnL>
                    <a:lnR>
                      <a:noFill/>
                    </a:lnR>
                    <a:lnT>
                      <a:noFill/>
                    </a:lnT>
                    <a:lnB>
                      <a:noFill/>
                    </a:lnB>
                    <a:solidFill>
                      <a:srgbClr val="FFF2CC"/>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a:noFill/>
                    </a:lnT>
                    <a:lnB>
                      <a:noFill/>
                    </a:lnB>
                    <a:solidFill>
                      <a:srgbClr val="FFF2CC"/>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a:noFill/>
                    </a:lnT>
                    <a:lnB>
                      <a:noFill/>
                    </a:lnB>
                    <a:solidFill>
                      <a:srgbClr val="FFF2CC"/>
                    </a:solidFill>
                  </a:tcPr>
                </a:tc>
                <a:tc>
                  <a:txBody>
                    <a:bodyPr/>
                    <a:lstStyle/>
                    <a:p>
                      <a:pPr algn="ctr" fontAlgn="b"/>
                      <a:r>
                        <a:rPr lang="en-US" sz="1400" b="1" i="0" u="none" strike="noStrike">
                          <a:solidFill>
                            <a:srgbClr val="000000"/>
                          </a:solidFill>
                          <a:effectLst/>
                          <a:latin typeface="Arial" panose="020B0604020202020204" pitchFamily="34" charset="0"/>
                        </a:rPr>
                        <a:t>827</a:t>
                      </a:r>
                    </a:p>
                  </a:txBody>
                  <a:tcPr marL="7300" marR="7300" marT="7300" marB="0" anchor="b">
                    <a:lnL>
                      <a:noFill/>
                    </a:lnL>
                    <a:lnR>
                      <a:noFill/>
                    </a:lnR>
                    <a:lnT>
                      <a:noFill/>
                    </a:lnT>
                    <a:lnB>
                      <a:noFill/>
                    </a:lnB>
                    <a:solidFill>
                      <a:srgbClr val="FFF2CC"/>
                    </a:solidFill>
                  </a:tcPr>
                </a:tc>
                <a:tc>
                  <a:txBody>
                    <a:bodyPr/>
                    <a:lstStyle/>
                    <a:p>
                      <a:pPr algn="ctr"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a:noFill/>
                    </a:lnT>
                    <a:lnB>
                      <a:noFill/>
                    </a:lnB>
                    <a:solidFill>
                      <a:srgbClr val="FFF2CC"/>
                    </a:solidFill>
                  </a:tcPr>
                </a:tc>
                <a:tc>
                  <a:txBody>
                    <a:bodyPr/>
                    <a:lstStyle/>
                    <a:p>
                      <a:pPr algn="ctr" fontAlgn="b"/>
                      <a:r>
                        <a:rPr lang="en-US" sz="1400" b="1" i="0" u="none" strike="noStrike" dirty="0">
                          <a:solidFill>
                            <a:srgbClr val="000000"/>
                          </a:solidFill>
                          <a:effectLst/>
                          <a:latin typeface="Arial" panose="020B0604020202020204" pitchFamily="34" charset="0"/>
                        </a:rPr>
                        <a:t>$377,450.00</a:t>
                      </a:r>
                    </a:p>
                  </a:txBody>
                  <a:tcPr marL="7300" marR="7300" marT="7300" marB="0" anchor="b">
                    <a:lnL>
                      <a:noFill/>
                    </a:lnL>
                    <a:lnR>
                      <a:noFill/>
                    </a:lnR>
                    <a:lnT>
                      <a:noFill/>
                    </a:lnT>
                    <a:lnB>
                      <a:noFill/>
                    </a:lnB>
                    <a:solidFill>
                      <a:srgbClr val="FFF2CC"/>
                    </a:solidFill>
                  </a:tcPr>
                </a:tc>
                <a:extLst>
                  <a:ext uri="{0D108BD9-81ED-4DB2-BD59-A6C34878D82A}">
                    <a16:rowId xmlns:a16="http://schemas.microsoft.com/office/drawing/2014/main" val="2375583156"/>
                  </a:ext>
                </a:extLst>
              </a:tr>
            </a:tbl>
          </a:graphicData>
        </a:graphic>
      </p:graphicFrame>
    </p:spTree>
    <p:extLst>
      <p:ext uri="{BB962C8B-B14F-4D97-AF65-F5344CB8AC3E}">
        <p14:creationId xmlns:p14="http://schemas.microsoft.com/office/powerpoint/2010/main" val="3701354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571DD-6DCB-BEFA-AB81-12ADF6619397}"/>
              </a:ext>
            </a:extLst>
          </p:cNvPr>
          <p:cNvSpPr>
            <a:spLocks noGrp="1"/>
          </p:cNvSpPr>
          <p:nvPr>
            <p:ph type="title"/>
          </p:nvPr>
        </p:nvSpPr>
        <p:spPr/>
        <p:txBody>
          <a:bodyPr/>
          <a:lstStyle/>
          <a:p>
            <a:r>
              <a:rPr lang="en-US" dirty="0"/>
              <a:t>Room Block Pickup</a:t>
            </a:r>
          </a:p>
        </p:txBody>
      </p:sp>
      <p:sp>
        <p:nvSpPr>
          <p:cNvPr id="3" name="Content Placeholder 2">
            <a:extLst>
              <a:ext uri="{FF2B5EF4-FFF2-40B4-BE49-F238E27FC236}">
                <a16:creationId xmlns:a16="http://schemas.microsoft.com/office/drawing/2014/main" id="{9F2AFC45-AF98-3FC3-8A55-47E754783B8C}"/>
              </a:ext>
            </a:extLst>
          </p:cNvPr>
          <p:cNvSpPr>
            <a:spLocks noGrp="1"/>
          </p:cNvSpPr>
          <p:nvPr>
            <p:ph idx="1"/>
          </p:nvPr>
        </p:nvSpPr>
        <p:spPr>
          <a:xfrm>
            <a:off x="334433" y="1341437"/>
            <a:ext cx="10972800" cy="5111749"/>
          </a:xfrm>
        </p:spPr>
        <p:txBody>
          <a:bodyPr/>
          <a:lstStyle/>
          <a:p>
            <a:r>
              <a:rPr lang="en-US" sz="2800" dirty="0"/>
              <a:t>Contracted block = 2415 nights.</a:t>
            </a:r>
          </a:p>
          <a:p>
            <a:r>
              <a:rPr lang="en-US" sz="2800" dirty="0"/>
              <a:t>Added updated block = 2585 nights  (7% increase)</a:t>
            </a:r>
          </a:p>
          <a:p>
            <a:r>
              <a:rPr lang="en-US" sz="2800" dirty="0"/>
              <a:t>2 Jun Pickup = 2531 nights (98% of updated block)</a:t>
            </a:r>
          </a:p>
          <a:p>
            <a:r>
              <a:rPr lang="en-US" sz="2800" dirty="0"/>
              <a:t>Room Block Peak nights = 450</a:t>
            </a:r>
          </a:p>
          <a:p>
            <a:r>
              <a:rPr lang="en-US" sz="2800" dirty="0"/>
              <a:t>Pickup Peak nights = 439</a:t>
            </a:r>
          </a:p>
          <a:p>
            <a:r>
              <a:rPr lang="en-US" sz="2800" dirty="0"/>
              <a:t>overbooked on Friday 25 July; Saturday 26 July; Friday July 1 and Saturday Aug 2;</a:t>
            </a:r>
          </a:p>
          <a:p>
            <a:r>
              <a:rPr lang="en-US" sz="2800" dirty="0"/>
              <a:t>Remaining space in </a:t>
            </a:r>
            <a:r>
              <a:rPr lang="en-US" sz="2800" dirty="0" err="1"/>
              <a:t>roomblock</a:t>
            </a:r>
            <a:r>
              <a:rPr lang="en-US" sz="2800" dirty="0"/>
              <a:t>:</a:t>
            </a:r>
          </a:p>
          <a:p>
            <a:pPr lvl="1"/>
            <a:r>
              <a:rPr lang="en-US" sz="2400" dirty="0"/>
              <a:t>Sunday: 26; Monday/Tuesday 11; </a:t>
            </a:r>
          </a:p>
          <a:p>
            <a:pPr lvl="1"/>
            <a:r>
              <a:rPr lang="en-US" sz="2400" dirty="0"/>
              <a:t>Wednesday 15; Thursday 14; </a:t>
            </a:r>
          </a:p>
        </p:txBody>
      </p:sp>
    </p:spTree>
    <p:extLst>
      <p:ext uri="{BB962C8B-B14F-4D97-AF65-F5344CB8AC3E}">
        <p14:creationId xmlns:p14="http://schemas.microsoft.com/office/powerpoint/2010/main" val="3335568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E88A4-7BBB-9C41-2C4B-892846846594}"/>
              </a:ext>
            </a:extLst>
          </p:cNvPr>
          <p:cNvSpPr>
            <a:spLocks noGrp="1"/>
          </p:cNvSpPr>
          <p:nvPr>
            <p:ph type="title"/>
          </p:nvPr>
        </p:nvSpPr>
        <p:spPr/>
        <p:txBody>
          <a:bodyPr/>
          <a:lstStyle/>
          <a:p>
            <a:r>
              <a:rPr lang="en-US" dirty="0"/>
              <a:t>3-night Discount Requirements and Waitlist</a:t>
            </a:r>
          </a:p>
        </p:txBody>
      </p:sp>
      <p:sp>
        <p:nvSpPr>
          <p:cNvPr id="3" name="Content Placeholder 2">
            <a:extLst>
              <a:ext uri="{FF2B5EF4-FFF2-40B4-BE49-F238E27FC236}">
                <a16:creationId xmlns:a16="http://schemas.microsoft.com/office/drawing/2014/main" id="{BA6D7FBC-79AA-2077-4E11-4DA68F2DCAAE}"/>
              </a:ext>
            </a:extLst>
          </p:cNvPr>
          <p:cNvSpPr>
            <a:spLocks noGrp="1"/>
          </p:cNvSpPr>
          <p:nvPr>
            <p:ph idx="1"/>
          </p:nvPr>
        </p:nvSpPr>
        <p:spPr>
          <a:xfrm>
            <a:off x="838199" y="1341438"/>
            <a:ext cx="10469033" cy="4525962"/>
          </a:xfrm>
        </p:spPr>
        <p:txBody>
          <a:bodyPr/>
          <a:lstStyle/>
          <a:p>
            <a:r>
              <a:rPr lang="en-US" sz="2000" dirty="0"/>
              <a:t>11 Registrations do not have valid Hotel Confirmation codes.</a:t>
            </a:r>
          </a:p>
          <a:p>
            <a:endParaRPr lang="en-US" sz="2000" dirty="0"/>
          </a:p>
          <a:p>
            <a:r>
              <a:rPr lang="en-US" sz="2000" dirty="0"/>
              <a:t>Normal Registration validation process also confirms hotel reservation</a:t>
            </a:r>
          </a:p>
          <a:p>
            <a:endParaRPr lang="en-US" sz="2000" dirty="0"/>
          </a:p>
          <a:p>
            <a:r>
              <a:rPr lang="en-US" sz="2000" dirty="0"/>
              <a:t>Current status of the waitlist for room reservations for the IEEE 802 July 2025 Plenary Session:</a:t>
            </a:r>
          </a:p>
          <a:p>
            <a:pPr lvl="1"/>
            <a:r>
              <a:rPr lang="en-US" sz="1800" dirty="0"/>
              <a:t>    Guests who still need room reservations: 11</a:t>
            </a:r>
          </a:p>
          <a:p>
            <a:pPr lvl="1"/>
            <a:r>
              <a:rPr lang="en-US" sz="1800" dirty="0"/>
              <a:t>    Guests who need their existing reservation updated to reflect their correct dates: 12</a:t>
            </a:r>
          </a:p>
          <a:p>
            <a:pPr lvl="1"/>
            <a:r>
              <a:rPr lang="en-US" sz="1800" dirty="0"/>
              <a:t>    Total: 23</a:t>
            </a:r>
          </a:p>
          <a:p>
            <a:endParaRPr lang="en-US" sz="2000" dirty="0"/>
          </a:p>
        </p:txBody>
      </p:sp>
    </p:spTree>
    <p:extLst>
      <p:ext uri="{BB962C8B-B14F-4D97-AF65-F5344CB8AC3E}">
        <p14:creationId xmlns:p14="http://schemas.microsoft.com/office/powerpoint/2010/main" val="222128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057C3-2702-D10A-BF80-07DA1BB5D43E}"/>
              </a:ext>
            </a:extLst>
          </p:cNvPr>
          <p:cNvSpPr>
            <a:spLocks noGrp="1"/>
          </p:cNvSpPr>
          <p:nvPr>
            <p:ph type="title"/>
          </p:nvPr>
        </p:nvSpPr>
        <p:spPr/>
        <p:txBody>
          <a:bodyPr/>
          <a:lstStyle/>
          <a:p>
            <a:r>
              <a:rPr lang="en-US" dirty="0"/>
              <a:t>6.01 Student Outreach Program</a:t>
            </a:r>
          </a:p>
        </p:txBody>
      </p:sp>
      <p:sp>
        <p:nvSpPr>
          <p:cNvPr id="3" name="Content Placeholder 2">
            <a:extLst>
              <a:ext uri="{FF2B5EF4-FFF2-40B4-BE49-F238E27FC236}">
                <a16:creationId xmlns:a16="http://schemas.microsoft.com/office/drawing/2014/main" id="{D8C79F22-E135-455E-F162-7B609EC691D2}"/>
              </a:ext>
            </a:extLst>
          </p:cNvPr>
          <p:cNvSpPr>
            <a:spLocks noGrp="1"/>
          </p:cNvSpPr>
          <p:nvPr>
            <p:ph idx="1"/>
          </p:nvPr>
        </p:nvSpPr>
        <p:spPr>
          <a:xfrm>
            <a:off x="334433" y="1341438"/>
            <a:ext cx="10972800" cy="4906962"/>
          </a:xfrm>
        </p:spPr>
        <p:txBody>
          <a:bodyPr/>
          <a:lstStyle/>
          <a:p>
            <a:r>
              <a:rPr lang="en-US" dirty="0"/>
              <a:t>Approved new Text for Chair’s Guidelines March 14, 2025.  Not yet posted to LMSC website (currently only redline for 11/17/2023)</a:t>
            </a:r>
          </a:p>
          <a:p>
            <a:r>
              <a:rPr lang="en-US" dirty="0"/>
              <a:t>Action item for WG Chairs – Ensure Students are not granted voting rights in WG</a:t>
            </a:r>
          </a:p>
          <a:p>
            <a:r>
              <a:rPr lang="en-US" dirty="0"/>
              <a:t>Today, Review direction and definition</a:t>
            </a:r>
          </a:p>
          <a:p>
            <a:pPr lvl="1"/>
            <a:r>
              <a:rPr lang="en-US" dirty="0"/>
              <a:t>We have programed the certification of Students per updated policy.</a:t>
            </a:r>
          </a:p>
          <a:p>
            <a:pPr lvl="1"/>
            <a:r>
              <a:rPr lang="en-US" dirty="0"/>
              <a:t>Please respond to emails you may receive.</a:t>
            </a:r>
          </a:p>
          <a:p>
            <a:endParaRPr lang="en-US" dirty="0"/>
          </a:p>
          <a:p>
            <a:endParaRPr lang="en-US" dirty="0"/>
          </a:p>
        </p:txBody>
      </p:sp>
    </p:spTree>
    <p:extLst>
      <p:ext uri="{BB962C8B-B14F-4D97-AF65-F5344CB8AC3E}">
        <p14:creationId xmlns:p14="http://schemas.microsoft.com/office/powerpoint/2010/main" val="3101944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0EFC08-7B92-C25C-8FBC-E9CE4D973E45}"/>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0DAEC39-BF46-9893-2D6F-32222D649C67}"/>
              </a:ext>
            </a:extLst>
          </p:cNvPr>
          <p:cNvSpPr>
            <a:spLocks noGrp="1"/>
          </p:cNvSpPr>
          <p:nvPr>
            <p:ph idx="1"/>
          </p:nvPr>
        </p:nvSpPr>
        <p:spPr/>
        <p:txBody>
          <a:bodyPr/>
          <a:lstStyle/>
          <a:p>
            <a:pPr marL="0" indent="0">
              <a:buNone/>
            </a:pPr>
            <a:r>
              <a:rPr lang="en-US" sz="1400" dirty="0"/>
              <a:t>4.2 Student Fees </a:t>
            </a:r>
          </a:p>
          <a:p>
            <a:pPr marL="0" indent="0">
              <a:buNone/>
            </a:pPr>
            <a:r>
              <a:rPr lang="en-US" sz="1400" dirty="0"/>
              <a:t>(LMSC motion origin, motion approved 17 November 2022.) </a:t>
            </a:r>
          </a:p>
          <a:p>
            <a:pPr marL="0" indent="0">
              <a:buNone/>
            </a:pPr>
            <a:r>
              <a:rPr lang="en-US" sz="1400" dirty="0"/>
              <a:t>This guideline defines how IEEE 802 will handle student registration fees. </a:t>
            </a:r>
          </a:p>
          <a:p>
            <a:pPr marL="0" indent="0">
              <a:buNone/>
            </a:pPr>
            <a:r>
              <a:rPr lang="en-US" sz="1400" dirty="0"/>
              <a:t>Moved: Student registration fee at the IEEE 802 plenary sessions of $150. </a:t>
            </a:r>
          </a:p>
          <a:p>
            <a:pPr marL="400050" lvl="1" indent="0">
              <a:buNone/>
            </a:pPr>
            <a:r>
              <a:rPr lang="en-US" sz="1400" dirty="0"/>
              <a:t>1) This motion is effective from the November 2022 plenary session onward. </a:t>
            </a:r>
          </a:p>
          <a:p>
            <a:pPr marL="400050" lvl="1" indent="0">
              <a:buNone/>
            </a:pPr>
            <a:r>
              <a:rPr lang="en-US" sz="1400" dirty="0"/>
              <a:t>2) Professors and academic staff need to pay the full registration fee. There are no exceptions to that rule. Retirees, out of work attendees also pay the full rate. IEEE 802 already has a number of university members attending and they will continue to pay the full fee. </a:t>
            </a:r>
          </a:p>
          <a:p>
            <a:pPr marL="400050" lvl="1" indent="0">
              <a:buNone/>
            </a:pPr>
            <a:r>
              <a:rPr lang="en-US" sz="1400" dirty="0"/>
              <a:t>3) The student discount is based upon: </a:t>
            </a:r>
          </a:p>
          <a:p>
            <a:pPr marL="800100" lvl="2" indent="0">
              <a:buNone/>
            </a:pPr>
            <a:r>
              <a:rPr lang="en-US" sz="1400" dirty="0"/>
              <a:t>a) Student attendance will not count toward voting rights.</a:t>
            </a:r>
          </a:p>
          <a:p>
            <a:pPr marL="800100" lvl="2" indent="0">
              <a:buNone/>
            </a:pPr>
            <a:r>
              <a:rPr lang="en-US" sz="1400" dirty="0"/>
              <a:t>b) Students will not be included in the Membership Data Base for future meeting announcements. Since students are expected to change status rapidly, we don't want to try to keep track of their address. </a:t>
            </a:r>
          </a:p>
          <a:p>
            <a:pPr marL="800100" lvl="2" indent="0">
              <a:buNone/>
            </a:pPr>
            <a:r>
              <a:rPr lang="en-US" sz="1400" dirty="0"/>
              <a:t>c) Students might join a Working Group Chair's reflector, at the discretion of the Working Group Chair. </a:t>
            </a:r>
          </a:p>
          <a:p>
            <a:pPr marL="400050" lvl="1" indent="0">
              <a:buNone/>
            </a:pPr>
            <a:r>
              <a:rPr lang="en-US" sz="1400" dirty="0"/>
              <a:t>To obtain this discount, a member of the LMSC needs to certify the student. This will typically require the LMSC member to confirm that the individual is a student and that the LMSC member has explained the process for attending IEEE 802 meetings. </a:t>
            </a:r>
          </a:p>
          <a:p>
            <a:pPr marL="400050" lvl="1" indent="0">
              <a:buNone/>
            </a:pPr>
            <a:r>
              <a:rPr lang="en-US" sz="1400" dirty="0"/>
              <a:t>Registration form will be filled out and fee will be paid at the meeting in normal manner. Student Badge will designate "student". </a:t>
            </a:r>
          </a:p>
          <a:p>
            <a:pPr marL="400050" lvl="1" indent="0">
              <a:buNone/>
            </a:pPr>
            <a:r>
              <a:rPr lang="en-US" sz="1400" dirty="0"/>
              <a:t>A student is defined as currently taking at least 50% of a normal full-time academic program in an IEEE designated field of interest for the current academic year. </a:t>
            </a:r>
          </a:p>
          <a:p>
            <a:pPr marL="400050" lvl="1" indent="0">
              <a:buNone/>
            </a:pPr>
            <a:r>
              <a:rPr lang="en-US" sz="1400" dirty="0"/>
              <a:t>The number of student discounts at a meeting will be limited to the first 10 applications.</a:t>
            </a:r>
          </a:p>
        </p:txBody>
      </p:sp>
    </p:spTree>
    <p:extLst>
      <p:ext uri="{BB962C8B-B14F-4D97-AF65-F5344CB8AC3E}">
        <p14:creationId xmlns:p14="http://schemas.microsoft.com/office/powerpoint/2010/main" val="2110411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Text to replace Chair’s Guideline section 4.2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457200" y="1341437"/>
            <a:ext cx="11201400" cy="5111749"/>
          </a:xfrm>
        </p:spPr>
        <p:txBody>
          <a:bodyPr>
            <a:normAutofit lnSpcReduction="10000"/>
          </a:bodyPr>
          <a:lstStyle/>
          <a:p>
            <a:pPr marL="400050" lvl="1" indent="0">
              <a:buNone/>
            </a:pPr>
            <a:r>
              <a:rPr lang="en-US" sz="1800" dirty="0">
                <a:latin typeface="Times New Roman" panose="02020603050405020304" pitchFamily="18" charset="0"/>
                <a:cs typeface="Times New Roman" panose="02020603050405020304" pitchFamily="18" charset="0"/>
              </a:rPr>
              <a:t>4.2 Student Fees </a:t>
            </a:r>
          </a:p>
          <a:p>
            <a:pPr marL="400050" lvl="1" indent="0">
              <a:buNone/>
            </a:pPr>
            <a:r>
              <a:rPr lang="en-US" sz="1800" dirty="0">
                <a:latin typeface="Times New Roman" panose="02020603050405020304" pitchFamily="18" charset="0"/>
                <a:cs typeface="Times New Roman" panose="02020603050405020304" pitchFamily="18" charset="0"/>
              </a:rPr>
              <a:t>(LMSC Motion approved 14 March 2025.)</a:t>
            </a:r>
          </a:p>
          <a:p>
            <a:pPr marL="400050" lvl="1" indent="0">
              <a:buNone/>
            </a:pPr>
            <a:r>
              <a:rPr lang="en-US" sz="1800" dirty="0">
                <a:solidFill>
                  <a:srgbClr val="000000"/>
                </a:solidFill>
                <a:effectLst/>
                <a:latin typeface="Times New Roman" panose="02020603050405020304" pitchFamily="18" charset="0"/>
                <a:cs typeface="Times New Roman" panose="02020603050405020304" pitchFamily="18" charset="0"/>
              </a:rPr>
              <a:t>This guideline defines how IEEE 802 LMSC will handle student registration.</a:t>
            </a:r>
            <a:endParaRPr lang="en-US" sz="1800" dirty="0">
              <a:latin typeface="Times New Roman" panose="02020603050405020304" pitchFamily="18" charset="0"/>
              <a:cs typeface="Times New Roman" panose="02020603050405020304" pitchFamily="18" charset="0"/>
            </a:endParaRPr>
          </a:p>
          <a:p>
            <a:pPr marL="857250" lvl="1" indent="-457200">
              <a:buFont typeface="+mj-lt"/>
              <a:buAutoNum type="arabicParenR"/>
            </a:pPr>
            <a:r>
              <a:rPr lang="en-US" sz="1800" dirty="0">
                <a:latin typeface="Times New Roman" panose="02020603050405020304" pitchFamily="18" charset="0"/>
                <a:cs typeface="Times New Roman" panose="02020603050405020304" pitchFamily="18" charset="0"/>
              </a:rPr>
              <a:t>Student registration fees for the IEEE 802 Plenary sessions are to be set concurrently with a motion setting the IEEE 802 Plenary session meeting registration fees.  Any restrictions on number of students allowed for a session would also be set in said motion.</a:t>
            </a:r>
          </a:p>
          <a:p>
            <a:pPr marL="857250" lvl="1" indent="-457200">
              <a:buFont typeface="+mj-lt"/>
              <a:buAutoNum type="arabicParenR"/>
            </a:pPr>
            <a:r>
              <a:rPr lang="en-US" sz="1800" dirty="0">
                <a:solidFill>
                  <a:srgbClr val="000000"/>
                </a:solidFill>
                <a:effectLst/>
                <a:latin typeface="Times New Roman" panose="02020603050405020304" pitchFamily="18" charset="0"/>
                <a:cs typeface="Times New Roman" panose="02020603050405020304" pitchFamily="18" charset="0"/>
              </a:rPr>
              <a:t>Student registration fees only applies to </a:t>
            </a:r>
            <a:r>
              <a:rPr lang="en-US" sz="1800" dirty="0">
                <a:solidFill>
                  <a:srgbClr val="000000"/>
                </a:solidFill>
                <a:latin typeface="Times New Roman" panose="02020603050405020304" pitchFamily="18" charset="0"/>
                <a:cs typeface="Times New Roman" panose="02020603050405020304" pitchFamily="18" charset="0"/>
              </a:rPr>
              <a:t>an individual</a:t>
            </a:r>
            <a:r>
              <a:rPr lang="en-US" sz="1800" dirty="0">
                <a:solidFill>
                  <a:srgbClr val="000000"/>
                </a:solidFill>
                <a:effectLst/>
                <a:latin typeface="Times New Roman" panose="02020603050405020304" pitchFamily="18" charset="0"/>
                <a:cs typeface="Times New Roman" panose="02020603050405020304" pitchFamily="18" charset="0"/>
              </a:rPr>
              <a:t> student. A Student is defined as currently taking at least 50% of a normal full-time academic program in an IEEE designated field of interest for the current academic year.</a:t>
            </a:r>
            <a:r>
              <a:rPr lang="en-US" sz="1800" dirty="0">
                <a:solidFill>
                  <a:srgbClr val="000000"/>
                </a:solidFill>
                <a:latin typeface="Times New Roman" panose="02020603050405020304" pitchFamily="18" charset="0"/>
                <a:cs typeface="Times New Roman" panose="02020603050405020304" pitchFamily="18" charset="0"/>
              </a:rPr>
              <a:t>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 Attendance does not count toward voting rights.</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Students may join an IEEE 802 LMSC subgroup reflector at the discretion of the IEEE 802 LMSC subgroup chair.</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A member of the IEEE 802 LMSC is required to certify a student’s status and request a registration link from the meeting planner for access to student registration.  The IEEE 802 LMSC member who certified the student should explain the process for attending IEEE 802 meetings.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The Meeting Planner will provide a list of Students and the IEEE 802 LMSC certifier to the IEEE 802 LMSC Chair for reporting during the IEEE 802 LMSC Opening Meeting.</a:t>
            </a: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2080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6A946-6E29-5FB6-203C-D9E9BD2FCA62}"/>
              </a:ext>
            </a:extLst>
          </p:cNvPr>
          <p:cNvSpPr>
            <a:spLocks noGrp="1"/>
          </p:cNvSpPr>
          <p:nvPr>
            <p:ph type="title"/>
          </p:nvPr>
        </p:nvSpPr>
        <p:spPr/>
        <p:txBody>
          <a:bodyPr/>
          <a:lstStyle/>
          <a:p>
            <a:r>
              <a:rPr lang="en-US" dirty="0"/>
              <a:t>Current LMSC Member Certification Process</a:t>
            </a:r>
          </a:p>
        </p:txBody>
      </p:sp>
      <p:pic>
        <p:nvPicPr>
          <p:cNvPr id="5" name="Content Placeholder 4">
            <a:extLst>
              <a:ext uri="{FF2B5EF4-FFF2-40B4-BE49-F238E27FC236}">
                <a16:creationId xmlns:a16="http://schemas.microsoft.com/office/drawing/2014/main" id="{2AEE4E74-5020-15E2-3A8F-D3B04CF0B289}"/>
              </a:ext>
            </a:extLst>
          </p:cNvPr>
          <p:cNvPicPr>
            <a:picLocks noGrp="1" noChangeAspect="1"/>
          </p:cNvPicPr>
          <p:nvPr>
            <p:ph idx="1"/>
          </p:nvPr>
        </p:nvPicPr>
        <p:blipFill>
          <a:blip r:embed="rId2"/>
          <a:stretch>
            <a:fillRect/>
          </a:stretch>
        </p:blipFill>
        <p:spPr>
          <a:xfrm>
            <a:off x="1676400" y="1330693"/>
            <a:ext cx="9332096" cy="4071296"/>
          </a:xfrm>
        </p:spPr>
      </p:pic>
      <p:sp>
        <p:nvSpPr>
          <p:cNvPr id="6" name="TextBox 5">
            <a:extLst>
              <a:ext uri="{FF2B5EF4-FFF2-40B4-BE49-F238E27FC236}">
                <a16:creationId xmlns:a16="http://schemas.microsoft.com/office/drawing/2014/main" id="{03A511B3-1B5B-759E-BD66-4BD211E8F7BF}"/>
              </a:ext>
            </a:extLst>
          </p:cNvPr>
          <p:cNvSpPr txBox="1"/>
          <p:nvPr/>
        </p:nvSpPr>
        <p:spPr>
          <a:xfrm>
            <a:off x="2301240" y="5806856"/>
            <a:ext cx="8707256" cy="646331"/>
          </a:xfrm>
          <a:prstGeom prst="rect">
            <a:avLst/>
          </a:prstGeom>
          <a:noFill/>
        </p:spPr>
        <p:txBody>
          <a:bodyPr wrap="square" rtlCol="0">
            <a:spAutoFit/>
          </a:bodyPr>
          <a:lstStyle/>
          <a:p>
            <a:r>
              <a:rPr lang="en-US" sz="1800" dirty="0">
                <a:hlinkClick r:id="rId3"/>
              </a:rPr>
              <a:t>https://mentor.ieee.org/802-ec/dcn/25/ec-25-0103-00-LMSC-proposed-method-to-manage-student-registration-for-ieee-802-plenary-sessions.docx</a:t>
            </a:r>
            <a:r>
              <a:rPr lang="en-US" sz="1800" dirty="0"/>
              <a:t> </a:t>
            </a:r>
          </a:p>
        </p:txBody>
      </p:sp>
      <p:sp>
        <p:nvSpPr>
          <p:cNvPr id="7" name="TextBox 6">
            <a:extLst>
              <a:ext uri="{FF2B5EF4-FFF2-40B4-BE49-F238E27FC236}">
                <a16:creationId xmlns:a16="http://schemas.microsoft.com/office/drawing/2014/main" id="{8913B147-C60E-7183-9385-51895424E42D}"/>
              </a:ext>
            </a:extLst>
          </p:cNvPr>
          <p:cNvSpPr txBox="1"/>
          <p:nvPr/>
        </p:nvSpPr>
        <p:spPr>
          <a:xfrm>
            <a:off x="685800" y="5401989"/>
            <a:ext cx="10307456" cy="465410"/>
          </a:xfrm>
          <a:prstGeom prst="rect">
            <a:avLst/>
          </a:prstGeom>
          <a:noFill/>
        </p:spPr>
        <p:txBody>
          <a:bodyPr wrap="square" rtlCol="0">
            <a:spAutoFit/>
          </a:bodyPr>
          <a:lstStyle/>
          <a:p>
            <a:r>
              <a:rPr lang="en-US" dirty="0"/>
              <a:t>Proposed Student Fees Process documented in 802-EC-25/103:</a:t>
            </a:r>
          </a:p>
        </p:txBody>
      </p:sp>
    </p:spTree>
    <p:extLst>
      <p:ext uri="{BB962C8B-B14F-4D97-AF65-F5344CB8AC3E}">
        <p14:creationId xmlns:p14="http://schemas.microsoft.com/office/powerpoint/2010/main" val="334064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D78E8-1B33-1F84-7A81-7945A8144C7F}"/>
              </a:ext>
            </a:extLst>
          </p:cNvPr>
          <p:cNvSpPr>
            <a:spLocks noGrp="1"/>
          </p:cNvSpPr>
          <p:nvPr>
            <p:ph type="title"/>
          </p:nvPr>
        </p:nvSpPr>
        <p:spPr/>
        <p:txBody>
          <a:bodyPr/>
          <a:lstStyle/>
          <a:p>
            <a:r>
              <a:rPr lang="en-US" dirty="0"/>
              <a:t>Proposed Changes to </a:t>
            </a:r>
            <a:r>
              <a:rPr lang="en-US"/>
              <a:t>approve during June Telecon</a:t>
            </a:r>
            <a:endParaRPr lang="en-US" dirty="0"/>
          </a:p>
        </p:txBody>
      </p:sp>
      <p:sp>
        <p:nvSpPr>
          <p:cNvPr id="3" name="Content Placeholder 2">
            <a:extLst>
              <a:ext uri="{FF2B5EF4-FFF2-40B4-BE49-F238E27FC236}">
                <a16:creationId xmlns:a16="http://schemas.microsoft.com/office/drawing/2014/main" id="{6841009E-F5AA-A587-9812-C4CCC8A9F6BF}"/>
              </a:ext>
            </a:extLst>
          </p:cNvPr>
          <p:cNvSpPr>
            <a:spLocks noGrp="1"/>
          </p:cNvSpPr>
          <p:nvPr>
            <p:ph idx="1"/>
          </p:nvPr>
        </p:nvSpPr>
        <p:spPr/>
        <p:txBody>
          <a:bodyPr/>
          <a:lstStyle/>
          <a:p>
            <a:pPr marL="457200" indent="-457200">
              <a:buAutoNum type="arabicPeriod"/>
            </a:pPr>
            <a:r>
              <a:rPr lang="en-US" sz="2400" dirty="0"/>
              <a:t>Change title of 4.2 to Student Outreach Program</a:t>
            </a:r>
          </a:p>
          <a:p>
            <a:pPr marL="0" indent="0">
              <a:buNone/>
            </a:pPr>
            <a:endParaRPr lang="en-US" sz="2400" dirty="0"/>
          </a:p>
          <a:p>
            <a:pPr marL="0" indent="0">
              <a:buNone/>
            </a:pPr>
            <a:r>
              <a:rPr lang="en-US" sz="2400" dirty="0"/>
              <a:t>2. Add(insert) preamble to describe Student Outreach Program purpose and goals:</a:t>
            </a:r>
          </a:p>
          <a:p>
            <a:pPr marL="0" indent="0">
              <a:buNone/>
            </a:pPr>
            <a:r>
              <a:rPr lang="en-US" sz="2400" dirty="0"/>
              <a:t>	4.2.1 Purpose: Encourage university students to participate in IEEE 802 LMSC standards activities by reducing the required session fees.</a:t>
            </a:r>
          </a:p>
          <a:p>
            <a:pPr marL="0" indent="0">
              <a:buNone/>
            </a:pPr>
            <a:r>
              <a:rPr lang="en-US" sz="2400" dirty="0"/>
              <a:t>	4.2.2 [</a:t>
            </a:r>
            <a:r>
              <a:rPr lang="en-US" sz="2400" i="1" dirty="0"/>
              <a:t>existing text]</a:t>
            </a:r>
          </a:p>
          <a:p>
            <a:pPr marL="0" indent="0">
              <a:buNone/>
            </a:pPr>
            <a:endParaRPr lang="en-US" sz="2400" i="1" dirty="0"/>
          </a:p>
          <a:p>
            <a:pPr marL="0" indent="0">
              <a:buNone/>
            </a:pPr>
            <a:r>
              <a:rPr lang="en-US" sz="2400" dirty="0"/>
              <a:t>3. Update Cert process per feedback/discussion.</a:t>
            </a:r>
          </a:p>
        </p:txBody>
      </p:sp>
    </p:spTree>
    <p:extLst>
      <p:ext uri="{BB962C8B-B14F-4D97-AF65-F5344CB8AC3E}">
        <p14:creationId xmlns:p14="http://schemas.microsoft.com/office/powerpoint/2010/main" val="1410743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B2F43B-6370-03E5-27DA-0DB86BA426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5DACFA-DD83-D36A-DD12-782E4E11C912}"/>
              </a:ext>
            </a:extLst>
          </p:cNvPr>
          <p:cNvSpPr>
            <a:spLocks noGrp="1"/>
          </p:cNvSpPr>
          <p:nvPr>
            <p:ph type="title"/>
          </p:nvPr>
        </p:nvSpPr>
        <p:spPr/>
        <p:txBody>
          <a:bodyPr/>
          <a:lstStyle/>
          <a:p>
            <a:r>
              <a:rPr lang="en-US" dirty="0"/>
              <a:t>New Text to replace Chair’s Guideline section 4.2</a:t>
            </a:r>
          </a:p>
        </p:txBody>
      </p:sp>
      <p:sp>
        <p:nvSpPr>
          <p:cNvPr id="3" name="Content Placeholder 2">
            <a:extLst>
              <a:ext uri="{FF2B5EF4-FFF2-40B4-BE49-F238E27FC236}">
                <a16:creationId xmlns:a16="http://schemas.microsoft.com/office/drawing/2014/main" id="{D306D2A4-F104-C821-853C-BE1C9D2099D9}"/>
              </a:ext>
            </a:extLst>
          </p:cNvPr>
          <p:cNvSpPr>
            <a:spLocks noGrp="1"/>
          </p:cNvSpPr>
          <p:nvPr>
            <p:ph idx="1"/>
          </p:nvPr>
        </p:nvSpPr>
        <p:spPr>
          <a:xfrm>
            <a:off x="457200" y="1341437"/>
            <a:ext cx="11201400" cy="5111749"/>
          </a:xfrm>
        </p:spPr>
        <p:txBody>
          <a:bodyPr>
            <a:normAutofit fontScale="92500" lnSpcReduction="10000"/>
          </a:bodyPr>
          <a:lstStyle/>
          <a:p>
            <a:pPr marL="400050" lvl="1" indent="0">
              <a:buNone/>
            </a:pPr>
            <a:r>
              <a:rPr lang="en-US" sz="1800" dirty="0">
                <a:latin typeface="Times New Roman" panose="02020603050405020304" pitchFamily="18" charset="0"/>
                <a:cs typeface="Times New Roman" panose="02020603050405020304" pitchFamily="18" charset="0"/>
              </a:rPr>
              <a:t>4.2 </a:t>
            </a:r>
            <a:r>
              <a:rPr lang="en-US" sz="1800" strike="sngStrike" dirty="0">
                <a:latin typeface="Times New Roman" panose="02020603050405020304" pitchFamily="18" charset="0"/>
                <a:cs typeface="Times New Roman" panose="02020603050405020304" pitchFamily="18" charset="0"/>
              </a:rPr>
              <a:t>Student Fees </a:t>
            </a:r>
            <a:r>
              <a:rPr lang="en-US" sz="1800" u="sng" dirty="0">
                <a:solidFill>
                  <a:srgbClr val="FF0000"/>
                </a:solidFill>
                <a:latin typeface="Times New Roman" panose="02020603050405020304" pitchFamily="18" charset="0"/>
                <a:cs typeface="Times New Roman" panose="02020603050405020304" pitchFamily="18" charset="0"/>
              </a:rPr>
              <a:t>Student Outreach Program</a:t>
            </a:r>
            <a:endParaRPr lang="en-US" sz="1800" u="sng" strike="sngStrike" dirty="0">
              <a:solidFill>
                <a:srgbClr val="FF0000"/>
              </a:solidFill>
              <a:latin typeface="Times New Roman" panose="02020603050405020304" pitchFamily="18" charset="0"/>
              <a:cs typeface="Times New Roman" panose="02020603050405020304" pitchFamily="18" charset="0"/>
            </a:endParaRPr>
          </a:p>
          <a:p>
            <a:pPr marL="400050" lvl="1" indent="0">
              <a:buNone/>
            </a:pPr>
            <a:r>
              <a:rPr lang="en-US" sz="1800" dirty="0">
                <a:latin typeface="Times New Roman" panose="02020603050405020304" pitchFamily="18" charset="0"/>
                <a:cs typeface="Times New Roman" panose="02020603050405020304" pitchFamily="18" charset="0"/>
              </a:rPr>
              <a:t>(LMSC Motion to be presented 2025 June 03 on the IEEE 802 LMSC Telecon.)</a:t>
            </a:r>
          </a:p>
          <a:p>
            <a:pPr marL="400050" lvl="1" indent="0">
              <a:buNone/>
            </a:pPr>
            <a:r>
              <a:rPr lang="en-US" sz="1800" dirty="0">
                <a:latin typeface="Times New Roman" panose="02020603050405020304" pitchFamily="18" charset="0"/>
                <a:cs typeface="Times New Roman" panose="02020603050405020304" pitchFamily="18" charset="0"/>
              </a:rPr>
              <a:t>4.2.1 Purpose: The Student Outreach Program is to encourage university students to participate in the IEEE 802 LMSC standards activities.  The program provides for reduced session fees for students.</a:t>
            </a:r>
          </a:p>
          <a:p>
            <a:pPr marL="400050" lvl="1" indent="0">
              <a:buNone/>
            </a:pPr>
            <a:r>
              <a:rPr lang="en-US" sz="1800" dirty="0">
                <a:solidFill>
                  <a:srgbClr val="000000"/>
                </a:solidFill>
                <a:effectLst/>
                <a:latin typeface="Times New Roman" panose="02020603050405020304" pitchFamily="18" charset="0"/>
                <a:cs typeface="Times New Roman" panose="02020603050405020304" pitchFamily="18" charset="0"/>
              </a:rPr>
              <a:t>4.2.2 This guideline defines how IEEE 802 LMSC will handle student registration:</a:t>
            </a:r>
            <a:endParaRPr lang="en-US" sz="1800" dirty="0">
              <a:latin typeface="Times New Roman" panose="02020603050405020304" pitchFamily="18" charset="0"/>
              <a:cs typeface="Times New Roman" panose="02020603050405020304" pitchFamily="18" charset="0"/>
            </a:endParaRPr>
          </a:p>
          <a:p>
            <a:pPr marL="857250" lvl="1" indent="-457200">
              <a:buFont typeface="+mj-lt"/>
              <a:buAutoNum type="arabicParenR"/>
            </a:pPr>
            <a:r>
              <a:rPr lang="en-US" sz="1800" dirty="0">
                <a:latin typeface="Times New Roman" panose="02020603050405020304" pitchFamily="18" charset="0"/>
                <a:cs typeface="Times New Roman" panose="02020603050405020304" pitchFamily="18" charset="0"/>
              </a:rPr>
              <a:t>Student registration fees for the IEEE 802 Plenary sessions are to be set concurrently with a motion setting the IEEE 802 Plenary session meeting registration fees.  Any restrictions on number of students allowed for a session would also be set in said motion.</a:t>
            </a:r>
          </a:p>
          <a:p>
            <a:pPr marL="857250" lvl="1" indent="-457200">
              <a:buFont typeface="+mj-lt"/>
              <a:buAutoNum type="arabicParenR"/>
            </a:pPr>
            <a:r>
              <a:rPr lang="en-US" sz="1800" dirty="0">
                <a:solidFill>
                  <a:srgbClr val="000000"/>
                </a:solidFill>
                <a:effectLst/>
                <a:latin typeface="Times New Roman" panose="02020603050405020304" pitchFamily="18" charset="0"/>
                <a:cs typeface="Times New Roman" panose="02020603050405020304" pitchFamily="18" charset="0"/>
              </a:rPr>
              <a:t>Student registration fees only applies to </a:t>
            </a:r>
            <a:r>
              <a:rPr lang="en-US" sz="1800" dirty="0">
                <a:solidFill>
                  <a:srgbClr val="000000"/>
                </a:solidFill>
                <a:latin typeface="Times New Roman" panose="02020603050405020304" pitchFamily="18" charset="0"/>
                <a:cs typeface="Times New Roman" panose="02020603050405020304" pitchFamily="18" charset="0"/>
              </a:rPr>
              <a:t>an individual</a:t>
            </a:r>
            <a:r>
              <a:rPr lang="en-US" sz="1800" dirty="0">
                <a:solidFill>
                  <a:srgbClr val="000000"/>
                </a:solidFill>
                <a:effectLst/>
                <a:latin typeface="Times New Roman" panose="02020603050405020304" pitchFamily="18" charset="0"/>
                <a:cs typeface="Times New Roman" panose="02020603050405020304" pitchFamily="18" charset="0"/>
              </a:rPr>
              <a:t> student. A Student is defined as currently taking at least 50% of a normal full-time academic program in an IEEE designated field of interest for the current academic year.</a:t>
            </a:r>
            <a:r>
              <a:rPr lang="en-US" sz="1800" dirty="0">
                <a:solidFill>
                  <a:srgbClr val="000000"/>
                </a:solidFill>
                <a:latin typeface="Times New Roman" panose="02020603050405020304" pitchFamily="18" charset="0"/>
                <a:cs typeface="Times New Roman" panose="02020603050405020304" pitchFamily="18" charset="0"/>
              </a:rPr>
              <a:t>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 Attendance does not count toward voting rights.</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Students may join an IEEE 802 LMSC subgroup reflector at the discretion of the IEEE 802 LMSC subgroup chair.</a:t>
            </a:r>
          </a:p>
          <a:p>
            <a:pPr marL="857250" lvl="1" indent="-457200">
              <a:buFont typeface="+mj-lt"/>
              <a:buAutoNum type="arabicParenR"/>
            </a:pPr>
            <a:r>
              <a:rPr lang="en-US" sz="1800" u="sng" dirty="0">
                <a:solidFill>
                  <a:srgbClr val="FF0000"/>
                </a:solidFill>
                <a:latin typeface="Times New Roman" panose="02020603050405020304" pitchFamily="18" charset="0"/>
                <a:cs typeface="Times New Roman" panose="02020603050405020304" pitchFamily="18" charset="0"/>
              </a:rPr>
              <a:t>Students are to be invited to the New Member Orientation meetings. </a:t>
            </a:r>
            <a:r>
              <a:rPr lang="en-US" sz="1800" dirty="0">
                <a:solidFill>
                  <a:srgbClr val="000000"/>
                </a:solidFill>
                <a:latin typeface="Times New Roman" panose="02020603050405020304" pitchFamily="18" charset="0"/>
                <a:cs typeface="Times New Roman" panose="02020603050405020304" pitchFamily="18" charset="0"/>
              </a:rPr>
              <a:t>A</a:t>
            </a:r>
            <a:r>
              <a:rPr lang="en-US" sz="1800" strike="sngStrike" dirty="0">
                <a:solidFill>
                  <a:srgbClr val="000000"/>
                </a:solidFill>
                <a:latin typeface="Times New Roman" panose="02020603050405020304" pitchFamily="18" charset="0"/>
                <a:cs typeface="Times New Roman" panose="02020603050405020304" pitchFamily="18" charset="0"/>
              </a:rPr>
              <a:t> member of the IEEE 802 LMSC is required to certify a student’s status and request a registration link from the meeting planner for access to student registration.  The IEEE 802 LMSC member who certified the student should explain the process for attending IEEE 802 meetings.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The Meeting Planner will provide a list of Students </a:t>
            </a:r>
            <a:r>
              <a:rPr lang="en-US" sz="1800" strike="sngStrike" dirty="0">
                <a:solidFill>
                  <a:srgbClr val="000000"/>
                </a:solidFill>
                <a:latin typeface="Times New Roman" panose="02020603050405020304" pitchFamily="18" charset="0"/>
                <a:cs typeface="Times New Roman" panose="02020603050405020304" pitchFamily="18" charset="0"/>
              </a:rPr>
              <a:t>and the IEEE 802 LMSC certifier </a:t>
            </a:r>
            <a:r>
              <a:rPr lang="en-US" sz="1800" dirty="0">
                <a:solidFill>
                  <a:srgbClr val="000000"/>
                </a:solidFill>
                <a:latin typeface="Times New Roman" panose="02020603050405020304" pitchFamily="18" charset="0"/>
                <a:cs typeface="Times New Roman" panose="02020603050405020304" pitchFamily="18" charset="0"/>
              </a:rPr>
              <a:t>to the IEEE 802 LMSC Chair for reporting during the IEEE 802 LMSC Opening Meeting.  </a:t>
            </a:r>
          </a:p>
          <a:p>
            <a:pPr marL="857250" lvl="1" indent="-457200">
              <a:buFont typeface="+mj-lt"/>
              <a:buAutoNum type="arabicParenR"/>
            </a:pPr>
            <a:r>
              <a:rPr lang="en-US" sz="1800" u="sng" dirty="0">
                <a:solidFill>
                  <a:srgbClr val="FF0000"/>
                </a:solidFill>
                <a:latin typeface="Times New Roman" panose="02020603050405020304" pitchFamily="18" charset="0"/>
                <a:cs typeface="Times New Roman" panose="02020603050405020304" pitchFamily="18" charset="0"/>
              </a:rPr>
              <a:t>The 802 WG Chairs shall verify that attendance credit is not granted to students on the list.</a:t>
            </a: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41842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Ongoing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Tree>
    <p:extLst>
      <p:ext uri="{BB962C8B-B14F-4D97-AF65-F5344CB8AC3E}">
        <p14:creationId xmlns:p14="http://schemas.microsoft.com/office/powerpoint/2010/main" val="578729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Executive Secretary Responsibilities</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Tuesday 6 May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July Plenary to be Scheduled during 2025 July IEEE 802 LMSC Closing Plenary meeting.</a:t>
            </a:r>
            <a:br>
              <a:rPr lang="en-US" sz="2400" dirty="0"/>
            </a:b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12 June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3.01: Future Venue Update</a:t>
            </a:r>
          </a:p>
          <a:p>
            <a:pPr marL="1257300" lvl="2" indent="-457200">
              <a:buFontTx/>
              <a:buAutoNum type="arabicPeriod"/>
            </a:pPr>
            <a:r>
              <a:rPr lang="en-US" sz="2000" dirty="0"/>
              <a:t>802 Venue Contract Status update</a:t>
            </a:r>
          </a:p>
          <a:p>
            <a:pPr marL="1257300" lvl="2" indent="-457200">
              <a:buFontTx/>
              <a:buAutoNum type="arabicPeriod"/>
            </a:pPr>
            <a:r>
              <a:rPr lang="en-US" sz="2000" dirty="0"/>
              <a:t>Registration Status – 2025 July 802 Plenary</a:t>
            </a:r>
          </a:p>
          <a:p>
            <a:pPr marL="1257300" lvl="2" indent="-457200">
              <a:buFontTx/>
              <a:buAutoNum type="arabicPeriod"/>
            </a:pPr>
            <a:r>
              <a:rPr lang="en-US" sz="2000" dirty="0"/>
              <a:t>Notes for Madrid</a:t>
            </a:r>
          </a:p>
          <a:p>
            <a:pPr marL="400050" lvl="1" indent="0">
              <a:buNone/>
            </a:pPr>
            <a:r>
              <a:rPr lang="en-US" sz="2400" dirty="0"/>
              <a:t>6.01 Student Outreach Program</a:t>
            </a:r>
          </a:p>
          <a:p>
            <a:pPr marL="400050" lvl="1" indent="0">
              <a:buNone/>
            </a:pPr>
            <a:r>
              <a:rPr lang="en-US" sz="2400" dirty="0"/>
              <a:t>	1. Updated text</a:t>
            </a:r>
          </a:p>
          <a:p>
            <a:pPr marL="400050" lvl="1" indent="0">
              <a:buNone/>
            </a:pPr>
            <a:r>
              <a:rPr lang="en-US" sz="2400" dirty="0"/>
              <a:t>	2. Motion to adopt</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June 3,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FFCC00"/>
                </a:highlight>
              </a:rPr>
              <a:t>2027 March 14-19 –Replacement to be </a:t>
            </a:r>
            <a:r>
              <a:rPr lang="en-US" sz="1900" dirty="0">
                <a:highlight>
                  <a:srgbClr val="FFCC00"/>
                </a:highlight>
              </a:rPr>
              <a:t>determined during July 2025 Plenary</a:t>
            </a:r>
            <a:endParaRPr lang="en-US" sz="1900" b="0" dirty="0">
              <a:highlight>
                <a:srgbClr val="FFCC00"/>
              </a:highlight>
            </a:endParaRPr>
          </a:p>
          <a:p>
            <a:pPr>
              <a:buFont typeface="Wingdings" panose="05000000000000000000" pitchFamily="2" charset="2"/>
              <a:buChar char="v"/>
            </a:pPr>
            <a:r>
              <a:rPr lang="en-US" sz="1900" b="0" dirty="0">
                <a:highlight>
                  <a:srgbClr val="00FF00"/>
                </a:highlight>
              </a:rPr>
              <a:t>2027 July  11-16 -  </a:t>
            </a:r>
            <a:r>
              <a:rPr lang="en-US" sz="1900" b="0" kern="1200" dirty="0">
                <a:highlight>
                  <a:srgbClr val="00FF00"/>
                </a:highlight>
                <a:cs typeface="+mn-cs"/>
              </a:rPr>
              <a:t>Gothia Towers, Gothenburg, Sweden – Contract pending</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702C4-F485-81B2-D821-02B0461B03FE}"/>
              </a:ext>
            </a:extLst>
          </p:cNvPr>
          <p:cNvSpPr>
            <a:spLocks noGrp="1"/>
          </p:cNvSpPr>
          <p:nvPr>
            <p:ph type="title"/>
          </p:nvPr>
        </p:nvSpPr>
        <p:spPr/>
        <p:txBody>
          <a:bodyPr/>
          <a:lstStyle/>
          <a:p>
            <a:r>
              <a:rPr lang="en-US" dirty="0"/>
              <a:t>RFP for 2027 March 802 Plenary Session</a:t>
            </a:r>
          </a:p>
        </p:txBody>
      </p:sp>
      <p:sp>
        <p:nvSpPr>
          <p:cNvPr id="5" name="Content Placeholder 4">
            <a:extLst>
              <a:ext uri="{FF2B5EF4-FFF2-40B4-BE49-F238E27FC236}">
                <a16:creationId xmlns:a16="http://schemas.microsoft.com/office/drawing/2014/main" id="{77064DD8-855F-C96C-1BCE-F0068D9FD999}"/>
              </a:ext>
            </a:extLst>
          </p:cNvPr>
          <p:cNvSpPr>
            <a:spLocks noGrp="1"/>
          </p:cNvSpPr>
          <p:nvPr>
            <p:ph idx="1"/>
          </p:nvPr>
        </p:nvSpPr>
        <p:spPr>
          <a:xfrm>
            <a:off x="334433" y="1341438"/>
            <a:ext cx="10972800" cy="3687762"/>
          </a:xfrm>
        </p:spPr>
        <p:txBody>
          <a:bodyPr/>
          <a:lstStyle/>
          <a:p>
            <a:r>
              <a:rPr lang="en-US" sz="2400" dirty="0"/>
              <a:t>In regard to the 2027 March 802 Plenary, after our discussion at the closing meeting on March 14</a:t>
            </a:r>
            <a:r>
              <a:rPr lang="en-US" sz="2400" baseline="30000" dirty="0"/>
              <a:t>th</a:t>
            </a:r>
            <a:r>
              <a:rPr lang="en-US" sz="2400" dirty="0"/>
              <a:t>, an RFP has been prepared for use by Face to Face Events to look for an APAC – (Asia Pacific) location as a replacement.</a:t>
            </a:r>
          </a:p>
          <a:p>
            <a:r>
              <a:rPr lang="en-US" sz="2400" dirty="0"/>
              <a:t>Dawn attended IMEX in Frankfurt and will provide a proposal for discussion at the 2025 July Plenary Session.</a:t>
            </a:r>
          </a:p>
          <a:p>
            <a:r>
              <a:rPr lang="en-US" sz="2400" dirty="0"/>
              <a:t>The RFP file is posted on Mentor: 802-EC-25/0095r0:</a:t>
            </a:r>
          </a:p>
          <a:p>
            <a:pPr lvl="1"/>
            <a:r>
              <a:rPr lang="en-US" sz="2400" dirty="0">
                <a:hlinkClick r:id="rId2"/>
              </a:rPr>
              <a:t>https://mentor.ieee.org/802-ec/dcn/25/ec-25-0095-00-LMSC-ieee-802-rfp-target-0327.xlsx</a:t>
            </a:r>
            <a:r>
              <a:rPr lang="en-US" sz="2400" dirty="0"/>
              <a:t> </a:t>
            </a:r>
          </a:p>
        </p:txBody>
      </p:sp>
    </p:spTree>
    <p:extLst>
      <p:ext uri="{BB962C8B-B14F-4D97-AF65-F5344CB8AC3E}">
        <p14:creationId xmlns:p14="http://schemas.microsoft.com/office/powerpoint/2010/main" val="1178413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Basic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13579-15B4-BFF8-3A29-61ED40FA8BAE}"/>
              </a:ext>
            </a:extLst>
          </p:cNvPr>
          <p:cNvSpPr>
            <a:spLocks noGrp="1"/>
          </p:cNvSpPr>
          <p:nvPr>
            <p:ph type="title"/>
          </p:nvPr>
        </p:nvSpPr>
        <p:spPr/>
        <p:txBody>
          <a:bodyPr/>
          <a:lstStyle/>
          <a:p>
            <a:r>
              <a:rPr lang="en-US" dirty="0"/>
              <a:t>IETF One Day Pass Registration</a:t>
            </a:r>
          </a:p>
        </p:txBody>
      </p:sp>
      <p:pic>
        <p:nvPicPr>
          <p:cNvPr id="5" name="Content Placeholder 4">
            <a:extLst>
              <a:ext uri="{FF2B5EF4-FFF2-40B4-BE49-F238E27FC236}">
                <a16:creationId xmlns:a16="http://schemas.microsoft.com/office/drawing/2014/main" id="{C528930D-86D6-0F5F-3BF2-D6E6975E63A1}"/>
              </a:ext>
            </a:extLst>
          </p:cNvPr>
          <p:cNvPicPr>
            <a:picLocks noGrp="1" noChangeAspect="1"/>
          </p:cNvPicPr>
          <p:nvPr>
            <p:ph idx="1"/>
          </p:nvPr>
        </p:nvPicPr>
        <p:blipFill>
          <a:blip r:embed="rId2"/>
          <a:stretch>
            <a:fillRect/>
          </a:stretch>
        </p:blipFill>
        <p:spPr>
          <a:xfrm>
            <a:off x="2895600" y="1341437"/>
            <a:ext cx="6473467" cy="5111749"/>
          </a:xfrm>
        </p:spPr>
      </p:pic>
    </p:spTree>
    <p:extLst>
      <p:ext uri="{BB962C8B-B14F-4D97-AF65-F5344CB8AC3E}">
        <p14:creationId xmlns:p14="http://schemas.microsoft.com/office/powerpoint/2010/main" val="1901881831"/>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39808</TotalTime>
  <Words>3238</Words>
  <Application>Microsoft Office PowerPoint</Application>
  <PresentationFormat>Widescreen</PresentationFormat>
  <Paragraphs>367</Paragraphs>
  <Slides>27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Open Sans</vt:lpstr>
      <vt:lpstr>Times New Roman</vt:lpstr>
      <vt:lpstr>Wingdings</vt:lpstr>
      <vt:lpstr>Title slide</vt:lpstr>
      <vt:lpstr>Executive Secretary Report for 2025 May LMSC Interim Telecon</vt:lpstr>
      <vt:lpstr>Event Conduct and Safety Statement </vt:lpstr>
      <vt:lpstr>Event Conduct and Safety Statement</vt:lpstr>
      <vt:lpstr>Executive Secretary Agenda Items</vt:lpstr>
      <vt:lpstr>Future 802 Plenary Venue Contract Status</vt:lpstr>
      <vt:lpstr>IEEE 802 Mixed-mode Plenary Attendance</vt:lpstr>
      <vt:lpstr>RFP for 2027 March 802 Plenary Session</vt:lpstr>
      <vt:lpstr>Notes for Madrid </vt:lpstr>
      <vt:lpstr>IETF One Day Pass Registration</vt:lpstr>
      <vt:lpstr>IEEE 802 LMSC and IETF Leadership Meeting</vt:lpstr>
      <vt:lpstr>2025 May 5 Registration Status Report</vt:lpstr>
      <vt:lpstr>2025 June 3 Registration Status Report</vt:lpstr>
      <vt:lpstr>2025 May 5 Hotel Discount report</vt:lpstr>
      <vt:lpstr>2025 June 3 Registration Revenue Report</vt:lpstr>
      <vt:lpstr>Room Block Pickup</vt:lpstr>
      <vt:lpstr>3-night Discount Requirements and Waitlist</vt:lpstr>
      <vt:lpstr>6.01 Student Outreach Program</vt:lpstr>
      <vt:lpstr>IEEE 802 LMSC Chair's Guidelines and Standards Committee Policy Decisions, v37 11/17/2023</vt:lpstr>
      <vt:lpstr>Text to replace Chair’s Guideline section 4.2</vt:lpstr>
      <vt:lpstr>Current LMSC Member Certification Process</vt:lpstr>
      <vt:lpstr>Proposed Changes to approve during June Telecon</vt:lpstr>
      <vt:lpstr>New Text to replace Chair’s Guideline section 4.2</vt:lpstr>
      <vt:lpstr>Ongoing - Call for Interest – 802 Executive Secretary –  Venue Preparation, Selection, and Contracting </vt:lpstr>
      <vt:lpstr>Executive Secretary Responsibilities</vt:lpstr>
      <vt:lpstr>IEEE 802 LMSC Chair's Guidelines and Standards Committee Policy Decisions, v37 11/17/2023</vt:lpstr>
      <vt:lpstr>8.04 Monthly IEEE 802 LMSC Telecons</vt:lpstr>
      <vt:lpstr>8.05 Call for Tutorials for July 2025</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June LMSC Interim Telecon</dc:title>
  <dc:subject/>
  <dc:creator>Jon Rosdahl</dc:creator>
  <cp:keywords>IEEE 802 LMSC June Interim Telecon</cp:keywords>
  <dc:description>Jon Rosdahl, Qualcomm</dc:description>
  <cp:lastModifiedBy>Jon Rosdahl</cp:lastModifiedBy>
  <cp:revision>14</cp:revision>
  <dcterms:created xsi:type="dcterms:W3CDTF">2024-07-13T20:54:22Z</dcterms:created>
  <dcterms:modified xsi:type="dcterms:W3CDTF">2025-06-03T18:38:45Z</dcterms:modified>
  <cp:category>June 2025</cp:category>
</cp:coreProperties>
</file>