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4" r:id="rId5"/>
    <p:sldId id="266" r:id="rId6"/>
    <p:sldId id="274" r:id="rId7"/>
    <p:sldId id="267" r:id="rId8"/>
    <p:sldId id="263" r:id="rId9"/>
    <p:sldId id="269" r:id="rId10"/>
    <p:sldId id="272" r:id="rId11"/>
    <p:sldId id="271" r:id="rId12"/>
    <p:sldId id="27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 autoAdjust="0"/>
    <p:restoredTop sz="94660"/>
  </p:normalViewPr>
  <p:slideViewPr>
    <p:cSldViewPr>
      <p:cViewPr varScale="1">
        <p:scale>
          <a:sx n="124" d="100"/>
          <a:sy n="124" d="100"/>
        </p:scale>
        <p:origin x="856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EB0372-9E7F-985F-194E-82FFA429E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275E6B2-A316-D435-F848-6CD61597324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57525C-93FB-87E5-9C77-1C4DD970D53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88929A-916E-2AA9-F699-B3073F821EA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842DDD3-B48A-7933-CB8D-ACDAED519E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FB2A97B-56B4-680D-F1EC-67A673FCE49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A5B64D2-370C-7E3B-12F3-C3D95DA424F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84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641872-B4EE-2213-7362-2E0BDFAD4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66A01E-4531-D43A-60DA-230FDFCACB1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A3D3C1F-2C59-9918-A08E-2E014288D7A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F97055-F4C1-09AA-8351-653DD869C02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A902552-85C8-F1BD-2E5C-5B059A242DC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96B57D6-37EA-9C19-E9F3-C37FF039164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DD4DCBA-D37C-1FA2-F976-C4F30CF9C68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36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B54BF5-4717-5673-52F6-D5123AE54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8604EE7-4C25-9B85-18F6-9F76C4A20F0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B001EF-8D3B-F027-3C88-D0479BAF0D4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2CD368-830C-C51B-E28E-82521CC8F31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71E0EBC-15DD-B1CE-7C72-A2BF9343285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1F9256D-4CEE-7136-028F-333E86B2691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ED72E17-3523-EF63-257B-A0A0B959A89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1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10E5A0-F732-0EEA-9F09-672D0CE34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31C9F2F-6E10-FC77-9478-A045C84F6E1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DC21821-9F22-CAEF-E9F9-A183E953211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B093C8-6DE2-42E4-F78F-63236E000DB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08C5951-F942-F94F-E9C9-EDF5EFB9B07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DE1FA7E-A73D-4157-FBE5-796CAC7F274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A88D7B0-F183-5B4D-9E6C-E017873DCF7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92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8D80DE-71C9-E421-ED35-9B00BC23D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5C28736-539E-DA21-E4F6-CC4DBDB1996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EF5F0F7-20D0-8F0A-AB9E-2D08635AC53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AC0D1A-7A39-560D-4883-DAE57EE2B7E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702CCE0-9C3F-A610-0ACE-64786BEC4F2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8FFD8873-7BCB-A411-BAE5-9F9560D7BAD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F3BE69C-2169-2B67-C024-22796F1D8F3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11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6D9303-0A5A-5162-EBF6-F376DC741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3C260B9-0D83-1446-C465-C17D0BEDFCC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166E55-2AE0-5BB7-C715-0DE84E244F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7AF4F2-678E-B928-74DA-813EF65E40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64672E1-4587-D975-9BB3-A3B3461A77F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901062C-D1CC-CEF0-A968-803C950C12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1D27CDC-EF4A-84AB-3476-9C96AD08851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61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5D168C-ACBD-7545-825A-6B1ED81A8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BBAECA-B52F-69F3-51C9-4A93BCA5344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1CB058B-5585-F0CB-E5A5-A2AE0A7CCC6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526049-6B4D-D2EC-A3D4-A542A3E173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2D20CC3-E2F7-D1C5-F9A9-8D8E732876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7D9C968-C743-7B3C-2EE0-746141CB151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17350A5-4176-E47B-7FC8-208DA6E1F3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07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2117BC-DECB-A86B-0FA7-AFD8413EE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D431253-26B5-DC62-0EAF-B4930102BE0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53A69A-B689-DD98-1908-2B264C1964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A1977B-EFB2-CD60-B6DB-CBD2BAA6B3B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3623F8B-BB83-67D6-D0C0-0A2B85E35B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A65FE01D-94D4-554B-8A42-58829CCA5D5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031CF13-4D8C-D79D-7030-9B22949FCB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1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2A8E6C-302F-42ED-E513-0B5C48A53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247E06B-32BE-C71A-8A45-AB78C2CD785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3E9706-9B18-9383-B73B-3B7CA9F86D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279C98-E489-B8C6-E05B-BAB64863B02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1DE4A14-5115-87AD-8DEF-080E1F7AFDF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64FF21BF-E737-348C-4130-0866210EA99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9EC428E-B989-F0DE-064C-4E9F2A9F1B6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2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802.ec-25/0108r02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6.1.3.4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87-02-0jtc-ieee-802-process-for-interactions-with-iso-iec-jtc-1-sc-6-7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 Process for Interactions </a:t>
            </a:r>
            <a:br>
              <a:rPr lang="en-GB" dirty="0"/>
            </a:br>
            <a:r>
              <a:rPr lang="en-GB" dirty="0"/>
              <a:t>with ISO/IEC JTC 1/SC 6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85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67A080-7B54-6DFA-CF0E-8A5E92745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875408"/>
              </p:ext>
            </p:extLst>
          </p:nvPr>
        </p:nvGraphicFramePr>
        <p:xfrm>
          <a:off x="1219199" y="2799670"/>
          <a:ext cx="990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50210324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19048229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18624628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5836673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706052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390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NSA-CSD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peter@akayla.com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41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IEEE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424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98EBA-F245-B724-9D2B-00252D753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010F-E132-7AD6-E683-5158DBD3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send an 802 document for information or review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E3A5DC0-AE3B-1885-8DD1-9BE9462935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The IEEE </a:t>
            </a:r>
            <a:r>
              <a:rPr lang="en-GB" altLang="en-US" sz="1800" dirty="0">
                <a:solidFill>
                  <a:schemeClr val="tx1"/>
                </a:solidFill>
              </a:rPr>
              <a:t>802.&lt;X&gt; WG requests the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GB" altLang="en-US" sz="1800" dirty="0">
                <a:solidFill>
                  <a:schemeClr val="tx1"/>
                </a:solidFill>
              </a:rPr>
              <a:t>approval to forward &lt;standard or draft standard number&gt; to ISO/IEC JTC 1</a:t>
            </a:r>
            <a:r>
              <a:rPr lang="en-GB" altLang="en-US" sz="1800" dirty="0"/>
              <a:t>/SC 6 for information.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LMSC proposed: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1800" dirty="0"/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91C36-89B8-AC17-A0C4-97E4FF01C4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FAF1B-32CB-3263-E0C8-B48C60CD1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0BD90-73D9-F11D-9F19-9942F93A8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291284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D72C0-BA92-E52E-0F74-E4D06AFCE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E1E3-112D-D005-40A1-AAD38422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submit a standard for adoption under the PSDO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88D389C-C39C-1A74-C5C2-4C2723F32E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IEEE 802.&lt;X&gt; WG requests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GB" altLang="en-US" sz="1800" dirty="0">
                <a:solidFill>
                  <a:schemeClr val="tx1"/>
                </a:solidFill>
              </a:rPr>
              <a:t>approval to forward &lt;standard number-year&gt; to ISO/IEC JTC1/SC 6 for adoption as an ISO/IEC/IEEE standard under the ISO/IEEE PSDO </a:t>
            </a:r>
            <a:r>
              <a:rPr lang="en-GB" altLang="en-US" sz="1800" dirty="0"/>
              <a:t>agreement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LMSC proposed: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5753B-32BE-A750-5ECD-AE5D01DA24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8563F-45B0-39E5-AB73-15D5B38EDD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528AA-A92F-7305-BAC0-81E20A6F4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923224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CF8D6-3483-4A48-99EF-48B18E282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2B63-DC34-47E0-C3B4-7EAE62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submit response to ballot comments from ISO/IEC JTC 1/SC 6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A4BA3E3-CCC3-9421-F0AD-7713C2AD4F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802.&lt;X&gt; WG requests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approval to forward the comment responses in &lt;document URL&gt; to ISO/IEC JTC 1/SC 6, as responses to the comments received on the recent &lt;60-day ballot/FDIS ballot&gt; on &lt;standard </a:t>
            </a:r>
            <a:r>
              <a:rPr lang="en-GB" altLang="en-US" sz="1800" dirty="0">
                <a:solidFill>
                  <a:schemeClr val="tx1"/>
                </a:solidFill>
              </a:rPr>
              <a:t>number-year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&gt;</a:t>
            </a:r>
          </a:p>
          <a:p>
            <a:pPr marL="259556" indent="0">
              <a:buNone/>
              <a:defRPr/>
            </a:pPr>
            <a:endParaRPr lang="en-US" sz="18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 err="1">
                <a:latin typeface="+mj-lt"/>
                <a:cs typeface="Arial" panose="020B0604020202020204" pitchFamily="34" charset="0"/>
              </a:rPr>
              <a:t>For____Against___Abstain</a:t>
            </a:r>
            <a:r>
              <a:rPr lang="en-GB" altLang="en-US" sz="1800" dirty="0">
                <a:latin typeface="+mj-lt"/>
                <a:cs typeface="Arial" panose="020B0604020202020204" pitchFamily="34" charset="0"/>
              </a:rPr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altLang="en-US" sz="1800" dirty="0">
              <a:latin typeface="+mj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LMSC proposed: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 err="1">
                <a:latin typeface="+mj-lt"/>
                <a:cs typeface="Arial" panose="020B0604020202020204" pitchFamily="34" charset="0"/>
              </a:rPr>
              <a:t>For____Against___Abstain</a:t>
            </a:r>
            <a:r>
              <a:rPr lang="en-GB" altLang="en-US" sz="1800" dirty="0">
                <a:latin typeface="+mj-lt"/>
                <a:cs typeface="Arial" panose="020B0604020202020204" pitchFamily="34" charset="0"/>
              </a:rPr>
              <a:t>____</a:t>
            </a:r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FA3C9-834D-01A8-E213-10289915F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10B7D-C7B1-91FA-2364-4A4EF1EDEE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F1659-9D18-E29E-4D1B-6341858216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483673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draft, modernized version of [1], for discussion.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Processes that should be followed in interactions with SC 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The following pages contain processes for interactions with SC 6</a:t>
            </a:r>
          </a:p>
          <a:p>
            <a:pPr lvl="1"/>
            <a:r>
              <a:rPr lang="en-AU" altLang="en-US" sz="1800" dirty="0"/>
              <a:t>The processes include:</a:t>
            </a:r>
          </a:p>
          <a:p>
            <a:pPr lvl="2"/>
            <a:r>
              <a:rPr lang="en-AU" altLang="en-US" sz="1600" dirty="0"/>
              <a:t>How does a WG send a liaison to SC 6?</a:t>
            </a:r>
          </a:p>
          <a:p>
            <a:pPr lvl="2"/>
            <a:r>
              <a:rPr lang="en-AU" altLang="en-US" sz="1600" dirty="0"/>
              <a:t>How does a WG send a draft to SC 6 for information or review?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How does a WG send a standard to SC 6 for information or review?</a:t>
            </a:r>
          </a:p>
          <a:p>
            <a:pPr lvl="2"/>
            <a:r>
              <a:rPr lang="en-AU" altLang="en-US" sz="1600" dirty="0"/>
              <a:t>How does a WG submit a standard for adoption under the ISO/IEEE PSDO agreement?</a:t>
            </a:r>
          </a:p>
          <a:p>
            <a:pPr lvl="2"/>
            <a:r>
              <a:rPr lang="en-AU" altLang="en-US" sz="1600" dirty="0"/>
              <a:t>How does a WG submit responses to comments </a:t>
            </a:r>
            <a:r>
              <a:rPr lang="en-AU" altLang="en-US" sz="1600" dirty="0">
                <a:solidFill>
                  <a:schemeClr val="tx1"/>
                </a:solidFill>
              </a:rPr>
              <a:t>received on drafts or standards submitted for information or </a:t>
            </a:r>
            <a:r>
              <a:rPr lang="en-AU" altLang="en-US" sz="1600" dirty="0"/>
              <a:t>during the adoption process?</a:t>
            </a:r>
          </a:p>
          <a:p>
            <a:pPr lvl="1"/>
            <a:r>
              <a:rPr lang="en-AU" altLang="en-US" sz="1800" dirty="0"/>
              <a:t>Sample motions to be used when requesting approval from the IEEE 802 LMSC for these actions can be found at the end of this presentation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DD042-AE75-998A-3B3D-AE466274A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BB650-01EC-9D41-2133-77D888481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WG send a draft to SC 6 for information or review?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D0C11C0-6994-0C91-AFAC-0C65572711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Development</a:t>
            </a:r>
          </a:p>
          <a:p>
            <a:pPr lvl="2"/>
            <a:r>
              <a:rPr lang="en-AU" altLang="en-US" sz="1600" dirty="0"/>
              <a:t>The WG may decide to send a draft to SC 6 for information or review</a:t>
            </a:r>
            <a:endParaRPr lang="en-AU" altLang="en-US" sz="1600" strike="sngStrike" dirty="0">
              <a:solidFill>
                <a:srgbClr val="FF0000"/>
              </a:solidFill>
            </a:endParaRPr>
          </a:p>
          <a:p>
            <a:pPr lvl="3"/>
            <a:r>
              <a:rPr lang="en-US" sz="1400" dirty="0">
                <a:solidFill>
                  <a:schemeClr val="tx1"/>
                </a:solidFill>
              </a:rPr>
              <a:t>The WG shall follow the procedures outlined in the IEEE SA Standards Board Operations Manual, subclause </a:t>
            </a:r>
            <a:r>
              <a:rPr lang="en-US" sz="1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6.1.3.4</a:t>
            </a:r>
            <a:r>
              <a:rPr lang="en-US" sz="1400" dirty="0">
                <a:solidFill>
                  <a:schemeClr val="tx1"/>
                </a:solidFill>
              </a:rPr>
              <a:t>, Draft distribution to recognized organizations external to IEEE</a:t>
            </a:r>
          </a:p>
          <a:p>
            <a:pPr lvl="3"/>
            <a:r>
              <a:rPr lang="en-US" altLang="en-US" sz="1400" dirty="0">
                <a:solidFill>
                  <a:schemeClr val="tx1"/>
                </a:solidFill>
              </a:rPr>
              <a:t>General practice has been to send a draft once it reaches the SA ballot stage.</a:t>
            </a:r>
            <a:endParaRPr lang="en-AU" altLang="en-US" sz="1200" dirty="0">
              <a:solidFill>
                <a:schemeClr val="tx1"/>
              </a:solidFill>
            </a:endParaRPr>
          </a:p>
          <a:p>
            <a:pPr lvl="2"/>
            <a:r>
              <a:rPr lang="en-AU" altLang="en-US" sz="1600" dirty="0"/>
              <a:t>It is suggested that the WG coordinate with the IEEE 802 JTC1 SC</a:t>
            </a:r>
          </a:p>
          <a:p>
            <a:pPr lvl="2"/>
            <a:r>
              <a:rPr lang="en-AU" altLang="en-US" sz="1600" dirty="0"/>
              <a:t>The WG Chair must work with IEEE SA staff to ensure the inclusion of an </a:t>
            </a:r>
            <a:r>
              <a:rPr lang="en-AU" altLang="en-US" sz="1600" dirty="0">
                <a:solidFill>
                  <a:schemeClr val="tx1"/>
                </a:solidFill>
              </a:rPr>
              <a:t>appropriate cover page</a:t>
            </a:r>
            <a:endParaRPr lang="en-AU" altLang="en-US" sz="1600" strike="sngStrike" dirty="0">
              <a:solidFill>
                <a:schemeClr val="tx1"/>
              </a:solidFill>
            </a:endParaRPr>
          </a:p>
          <a:p>
            <a:pPr lvl="1"/>
            <a:r>
              <a:rPr lang="en-AU" altLang="en-US" sz="1800" dirty="0"/>
              <a:t>Approval</a:t>
            </a:r>
          </a:p>
          <a:p>
            <a:pPr lvl="2"/>
            <a:r>
              <a:rPr lang="en-AU" altLang="en-US" sz="1600" dirty="0"/>
              <a:t>The WG </a:t>
            </a:r>
            <a:r>
              <a:rPr lang="en-AU" altLang="en-US" sz="1600" dirty="0">
                <a:solidFill>
                  <a:schemeClr val="tx1"/>
                </a:solidFill>
              </a:rPr>
              <a:t>and the IEEE 802 LMSC must </a:t>
            </a:r>
            <a:r>
              <a:rPr lang="en-AU" altLang="en-US" sz="1600" dirty="0"/>
              <a:t>approve sending a draft to SC 6 and the request for any SC 6 action</a:t>
            </a:r>
          </a:p>
          <a:p>
            <a:pPr lvl="3"/>
            <a:r>
              <a:rPr lang="en-AU" altLang="en-US" sz="1400" dirty="0"/>
              <a:t>The approval will normally be </a:t>
            </a:r>
            <a:r>
              <a:rPr lang="en-AU" altLang="en-US" sz="1400" dirty="0">
                <a:solidFill>
                  <a:schemeClr val="tx1"/>
                </a:solidFill>
              </a:rPr>
              <a:t>on the IEEE 802 LMSC consent agenda </a:t>
            </a:r>
          </a:p>
          <a:p>
            <a:pPr lvl="1"/>
            <a:r>
              <a:rPr lang="en-AU" altLang="en-US" sz="1800" dirty="0">
                <a:solidFill>
                  <a:schemeClr val="tx1"/>
                </a:solidFill>
              </a:rPr>
              <a:t>Transmission</a:t>
            </a:r>
          </a:p>
          <a:p>
            <a:pPr lvl="2"/>
            <a:r>
              <a:rPr lang="en-AU" altLang="en-US" sz="1600" dirty="0"/>
              <a:t>The WG Chair is responsible for notifying the </a:t>
            </a:r>
            <a:r>
              <a:rPr lang="en-AU" altLang="en-US" sz="1600" dirty="0">
                <a:solidFill>
                  <a:schemeClr val="tx1"/>
                </a:solidFill>
              </a:rPr>
              <a:t>SC 6 Committee Manager that </a:t>
            </a:r>
            <a:r>
              <a:rPr lang="en-AU" altLang="en-US" sz="1600" dirty="0"/>
              <a:t>a draft is available and any action expected of SC 6</a:t>
            </a:r>
          </a:p>
          <a:p>
            <a:pPr lvl="3"/>
            <a:r>
              <a:rPr lang="en-AU" altLang="en-US" sz="1400" dirty="0"/>
              <a:t>The draft may be held in an IEEE 802 WG private area with only the username/password sent to SC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518F-2541-6F71-4374-C0463D98F6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BC163-AFD4-DF1D-E8F9-B006877275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FED0A-CE96-F42D-7769-5E15387052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117221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57F15-E9F6-595D-FA6C-71352F532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3E79-9565-D919-E4F5-868EFE38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</a:t>
            </a:r>
            <a:r>
              <a:rPr lang="en-AU" altLang="en-US" sz="3200" dirty="0">
                <a:solidFill>
                  <a:schemeClr val="tx1"/>
                </a:solidFill>
              </a:rPr>
              <a:t>WG send a standard </a:t>
            </a:r>
            <a:r>
              <a:rPr lang="en-AU" altLang="en-US" sz="3200" dirty="0"/>
              <a:t>to SC 6 for information or review?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76ECAB3-6022-62E1-748B-9A23EFA0CC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Development</a:t>
            </a:r>
          </a:p>
          <a:p>
            <a:pPr lvl="2"/>
            <a:r>
              <a:rPr lang="en-AU" altLang="en-US" sz="1600" dirty="0"/>
              <a:t>The WG may </a:t>
            </a:r>
            <a:r>
              <a:rPr lang="en-AU" altLang="en-US" sz="1600" dirty="0">
                <a:solidFill>
                  <a:schemeClr val="tx1"/>
                </a:solidFill>
              </a:rPr>
              <a:t>decide to send a standard </a:t>
            </a:r>
            <a:r>
              <a:rPr lang="en-AU" altLang="en-US" sz="1600" dirty="0"/>
              <a:t>to SC 6</a:t>
            </a:r>
            <a:r>
              <a:rPr lang="en-AU" altLang="en-US" sz="1600" dirty="0">
                <a:solidFill>
                  <a:schemeClr val="tx1"/>
                </a:solidFill>
              </a:rPr>
              <a:t> for information or review</a:t>
            </a:r>
          </a:p>
          <a:p>
            <a:pPr lvl="3"/>
            <a:r>
              <a:rPr lang="en-AU" altLang="en-US" sz="1400" dirty="0">
                <a:solidFill>
                  <a:schemeClr val="tx1"/>
                </a:solidFill>
              </a:rPr>
              <a:t>This is generally done for existing standards that were not sent in draft form</a:t>
            </a:r>
          </a:p>
          <a:p>
            <a:pPr lvl="3"/>
            <a:r>
              <a:rPr lang="en-AU" altLang="en-US" sz="1400" dirty="0">
                <a:solidFill>
                  <a:schemeClr val="tx1"/>
                </a:solidFill>
              </a:rPr>
              <a:t>The WG shall prepare a liaison letter for sharing the standard</a:t>
            </a:r>
          </a:p>
          <a:p>
            <a:pPr lvl="2"/>
            <a:r>
              <a:rPr lang="en-AU" altLang="en-US" sz="1600" dirty="0"/>
              <a:t>It is suggested that the WG coordinate with the IEEE 802 JTC1 SC </a:t>
            </a:r>
          </a:p>
          <a:p>
            <a:pPr lvl="1"/>
            <a:r>
              <a:rPr lang="en-AU" altLang="en-US" sz="1800" dirty="0"/>
              <a:t>Approval</a:t>
            </a:r>
          </a:p>
          <a:p>
            <a:pPr lvl="2"/>
            <a:r>
              <a:rPr lang="en-AU" altLang="en-US" sz="1600" dirty="0"/>
              <a:t>The WG </a:t>
            </a:r>
            <a:r>
              <a:rPr lang="en-AU" altLang="en-US" sz="1600" dirty="0">
                <a:solidFill>
                  <a:schemeClr val="tx1"/>
                </a:solidFill>
              </a:rPr>
              <a:t>and the IEEE 802 LMSC must approve sending the standard to SC 6 and the request for any SC 6 action</a:t>
            </a:r>
            <a:endParaRPr lang="en-AU" altLang="en-US" sz="1600" strike="sngStrike" dirty="0">
              <a:solidFill>
                <a:schemeClr val="tx1"/>
              </a:solidFill>
            </a:endParaRPr>
          </a:p>
          <a:p>
            <a:pPr lvl="1"/>
            <a:r>
              <a:rPr lang="en-AU" altLang="en-US" sz="1800" dirty="0"/>
              <a:t>Transmission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The WG Chair sends the liaison letter to the SC 6 Committee Manager, copying IEEE SA Staff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Once IEEE SA Staff is informed that the liaison letter has been sent to the SC 6 Committee Manager, IEEE SA Staff sends the standard to the SC 6 Committee Manager with the appropriate cover page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84CDE-82E3-6172-A59B-D7A70BB602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84505-0266-76E2-8CF1-85BBE79A9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85773-FF4B-AD07-9E5D-27E27B56A7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077478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8B36F-E1F9-CEB1-B0A4-8DDA40D3D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16A58-40CD-E054-398C-4F73EC0AD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>
                <a:solidFill>
                  <a:schemeClr val="tx1"/>
                </a:solidFill>
              </a:rPr>
              <a:t>H</a:t>
            </a:r>
            <a:r>
              <a:rPr lang="en-AU" altLang="en-US" sz="3200" dirty="0">
                <a:solidFill>
                  <a:schemeClr val="tx1"/>
                </a:solidFill>
              </a:rPr>
              <a:t>ow does a WG submit a standard for adoption under the ISO/IEEE PSDO agreement?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77B6061-F594-4373-D889-DAE995AAFE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>
                <a:solidFill>
                  <a:schemeClr val="tx1"/>
                </a:solidFill>
              </a:rPr>
              <a:t>Development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The WG may decide to submit a standard to SC 6 for adoption under the ISO/IEEE PSDO agreement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It is suggested that the WG coordinate with the IEEE 802 JTC1 SC </a:t>
            </a:r>
          </a:p>
          <a:p>
            <a:pPr lvl="1"/>
            <a:r>
              <a:rPr lang="en-AU" altLang="en-US" sz="1800" dirty="0">
                <a:solidFill>
                  <a:schemeClr val="tx1"/>
                </a:solidFill>
              </a:rPr>
              <a:t>Approval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The WG and the IEEE 802 LMSC must approve submitting the standard to SC 6 for adoption under the ISO/IEEE PSDO agreement</a:t>
            </a:r>
            <a:endParaRPr lang="en-AU" altLang="en-US" sz="1600" strike="sngStrike" dirty="0">
              <a:solidFill>
                <a:schemeClr val="tx1"/>
              </a:solidFill>
            </a:endParaRPr>
          </a:p>
          <a:p>
            <a:pPr lvl="1"/>
            <a:r>
              <a:rPr lang="en-AU" altLang="en-US" sz="1800" dirty="0">
                <a:solidFill>
                  <a:schemeClr val="tx1"/>
                </a:solidFill>
              </a:rPr>
              <a:t>Transmission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IEEE SA Staff sends the standard and a request for adoption to the SC 6 Committee Manager, with the appropriate cover page attached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E26F0-D788-7169-FEE4-1576863986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B9A34-3771-E822-71FC-5676E7DBEE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4DED0-F88F-A45C-9FC6-1FFA51412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787643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E6278-0A29-57C6-994B-A9A24D6916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4236-8C5B-6C26-EDE2-F62F3E19D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1206"/>
            <a:ext cx="10361084" cy="1065213"/>
          </a:xfrm>
        </p:spPr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WG submit responses to any comments received during the ISO/IEEE </a:t>
            </a:r>
            <a:r>
              <a:rPr lang="en-AU" altLang="en-US" sz="3200" dirty="0">
                <a:solidFill>
                  <a:schemeClr val="tx1"/>
                </a:solidFill>
              </a:rPr>
              <a:t>PSDO adoption process?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00F0E7B-74A5-AFAF-8E49-8944A2EF8B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2000" dirty="0"/>
              <a:t>Development</a:t>
            </a:r>
          </a:p>
          <a:p>
            <a:pPr lvl="2"/>
            <a:r>
              <a:rPr lang="en-AU" altLang="en-US" sz="1800" dirty="0"/>
              <a:t>A WG is </a:t>
            </a:r>
            <a:r>
              <a:rPr lang="en-AU" altLang="en-US" sz="1800" dirty="0">
                <a:solidFill>
                  <a:schemeClr val="tx1"/>
                </a:solidFill>
              </a:rPr>
              <a:t>responsible for developing responses to any comments received during the ISO/IEEE PSDO adoption process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It is suggested that the WG coordinate with the IEEE 802 JTC1 SC </a:t>
            </a:r>
          </a:p>
          <a:p>
            <a:pPr lvl="1"/>
            <a:r>
              <a:rPr lang="en-AU" altLang="en-US" sz="2000" dirty="0">
                <a:solidFill>
                  <a:schemeClr val="tx1"/>
                </a:solidFill>
              </a:rPr>
              <a:t>Approval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and the IEEE 802 LMSC shall approve submitting any responses to comments received during the ISO/IEEE PSDO adoption process</a:t>
            </a:r>
          </a:p>
          <a:p>
            <a:pPr lvl="1"/>
            <a:r>
              <a:rPr lang="en-AU" altLang="en-US" sz="2000" dirty="0">
                <a:solidFill>
                  <a:schemeClr val="tx1"/>
                </a:solidFill>
              </a:rPr>
              <a:t>Transmission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Chair is responsible for sending any responses to the SC 6 Committee Manager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Chair shall notify IEEE SA staff so that they can follow up on the next step of the ISO/IEEE PSDO process</a:t>
            </a:r>
            <a:endParaRPr lang="en-AU" altLang="en-US" sz="1800" strike="sngStrike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DB70D-B9E7-CCE8-5D6E-D6E4412966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18EBF-4E4D-5729-61DD-EE248F397A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E511F-8223-B228-7328-0FFDE4CA2E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427650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307F1-3085-4B1A-5130-800540AAB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8279-4399-9F8C-B8F3-5517B2B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References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3A9514C-9130-B136-811C-E1E3370ABF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[1] </a:t>
            </a:r>
            <a:r>
              <a:rPr lang="en-GB" sz="2000" dirty="0">
                <a:hlinkClick r:id="rId3"/>
              </a:rPr>
              <a:t>11-15/1287r02</a:t>
            </a:r>
            <a:r>
              <a:rPr lang="en-GB" sz="2000" dirty="0"/>
              <a:t>, </a:t>
            </a:r>
            <a:r>
              <a:rPr lang="en-AU" sz="2000" dirty="0">
                <a:solidFill>
                  <a:schemeClr val="tx1"/>
                </a:solidFill>
              </a:rPr>
              <a:t>IEEE 802 Process for Interactions with ISO/IEC JTC 1/SC 6 </a:t>
            </a:r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333AC-8BB3-58DB-37A4-C6F54762B3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6EA89-6C8C-4067-94B4-1549A35ADF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590C-91F6-0BD6-BFFB-93A72D98D1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09025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6E11D-07A3-9CCD-2997-F5F5B9687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596B-CC95-2BEF-CA26-C46F52BC2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Annex – Sample Motions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699BA80-66D4-92B7-AEC7-F78AC69E44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>
                <a:solidFill>
                  <a:schemeClr val="tx1"/>
                </a:solidFill>
              </a:rPr>
              <a:t>Use of these specific motions is not required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E181D-D04A-A92E-F59B-57596759E4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ED656-E1DB-1474-7488-4E7EF511D5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CBD95-3542-AD2E-E3B5-66A487E1D7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183003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1218</TotalTime>
  <Words>1253</Words>
  <Application>Microsoft Macintosh PowerPoint</Application>
  <PresentationFormat>Widescreen</PresentationFormat>
  <Paragraphs>172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 Unicode MS</vt:lpstr>
      <vt:lpstr>Arial</vt:lpstr>
      <vt:lpstr>Times New Roman</vt:lpstr>
      <vt:lpstr>Office Theme</vt:lpstr>
      <vt:lpstr>IEEE 802 Process for Interactions  with ISO/IEC JTC 1/SC 6 </vt:lpstr>
      <vt:lpstr>Abstract</vt:lpstr>
      <vt:lpstr>Processes that should be followed in interactions with SC 6</vt:lpstr>
      <vt:lpstr>How does a WG send a draft to SC 6 for information or review?</vt:lpstr>
      <vt:lpstr>How does a WG send a standard to SC 6 for information or review?</vt:lpstr>
      <vt:lpstr>How does a WG submit a standard for adoption under the ISO/IEEE PSDO agreement?</vt:lpstr>
      <vt:lpstr>How does a WG submit responses to any comments received during the ISO/IEEE PSDO adoption process?</vt:lpstr>
      <vt:lpstr>References</vt:lpstr>
      <vt:lpstr>Annex – Sample Motions</vt:lpstr>
      <vt:lpstr>Sample motion to send an 802 document for information or review</vt:lpstr>
      <vt:lpstr>Sample motion to submit a standard for adoption under the PSDO</vt:lpstr>
      <vt:lpstr>Sample motion to submit response to ballot comments from ISO/IEC JTC 1/SC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E. Yee</dc:creator>
  <cp:keywords/>
  <cp:lastModifiedBy>Peter E. Yee</cp:lastModifiedBy>
  <cp:revision>4</cp:revision>
  <cp:lastPrinted>1601-01-01T00:00:00Z</cp:lastPrinted>
  <dcterms:created xsi:type="dcterms:W3CDTF">2025-05-13T08:14:22Z</dcterms:created>
  <dcterms:modified xsi:type="dcterms:W3CDTF">2025-05-14T06:05:41Z</dcterms:modified>
  <cp:category>Name, Affiliation</cp:category>
</cp:coreProperties>
</file>