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6" r:id="rId2"/>
    <p:sldId id="257" r:id="rId3"/>
    <p:sldId id="262" r:id="rId4"/>
    <p:sldId id="264" r:id="rId5"/>
    <p:sldId id="266" r:id="rId6"/>
    <p:sldId id="274" r:id="rId7"/>
    <p:sldId id="267" r:id="rId8"/>
    <p:sldId id="263" r:id="rId9"/>
    <p:sldId id="269" r:id="rId10"/>
    <p:sldId id="272" r:id="rId11"/>
    <p:sldId id="271" r:id="rId12"/>
    <p:sldId id="273" r:id="rId13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721" autoAdjust="0"/>
    <p:restoredTop sz="94660"/>
  </p:normalViewPr>
  <p:slideViewPr>
    <p:cSldViewPr>
      <p:cViewPr varScale="1">
        <p:scale>
          <a:sx n="124" d="100"/>
          <a:sy n="124" d="100"/>
        </p:scale>
        <p:origin x="856" y="16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95" d="100"/>
          <a:sy n="95" d="100"/>
        </p:scale>
        <p:origin x="3128" y="20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5/13/25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May 2025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May 2025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C8EB0372-9E7F-985F-194E-82FFA429E2D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D275E6B2-A316-D435-F848-6CD61597324C}"/>
              </a:ext>
            </a:extLst>
          </p:cNvPr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9857525C-93FB-87E5-9C77-1C4DD970D53F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endParaRPr lang="en-US" dirty="0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4288929A-916E-2AA9-F699-B3073F821EA0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6842DDD3-B48A-7933-CB8D-ACDAED519EA2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10</a:t>
            </a:fld>
            <a:endParaRPr lang="en-US"/>
          </a:p>
        </p:txBody>
      </p:sp>
      <p:sp>
        <p:nvSpPr>
          <p:cNvPr id="18433" name="Rectangle 1">
            <a:extLst>
              <a:ext uri="{FF2B5EF4-FFF2-40B4-BE49-F238E27FC236}">
                <a16:creationId xmlns:a16="http://schemas.microsoft.com/office/drawing/2014/main" id="{2FB2A97B-56B4-680D-F1EC-67A673FCE496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>
            <a:extLst>
              <a:ext uri="{FF2B5EF4-FFF2-40B4-BE49-F238E27FC236}">
                <a16:creationId xmlns:a16="http://schemas.microsoft.com/office/drawing/2014/main" id="{EA5B64D2-370C-7E3B-12F3-C3D95DA424FB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828491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E5641872-B4EE-2213-7362-2E0BDFAD445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8166A01E-4531-D43A-60DA-230FDFCACB13}"/>
              </a:ext>
            </a:extLst>
          </p:cNvPr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2A3D3C1F-2C59-9918-A08E-2E014288D7A8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endParaRPr lang="en-US" dirty="0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6F97055-F4C1-09AA-8351-653DD869C022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8A902552-85C8-F1BD-2E5C-5B059A242DC7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11</a:t>
            </a:fld>
            <a:endParaRPr lang="en-US"/>
          </a:p>
        </p:txBody>
      </p:sp>
      <p:sp>
        <p:nvSpPr>
          <p:cNvPr id="18433" name="Rectangle 1">
            <a:extLst>
              <a:ext uri="{FF2B5EF4-FFF2-40B4-BE49-F238E27FC236}">
                <a16:creationId xmlns:a16="http://schemas.microsoft.com/office/drawing/2014/main" id="{596B57D6-37EA-9C19-E9F3-C37FF0391649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>
            <a:extLst>
              <a:ext uri="{FF2B5EF4-FFF2-40B4-BE49-F238E27FC236}">
                <a16:creationId xmlns:a16="http://schemas.microsoft.com/office/drawing/2014/main" id="{4DD4DCBA-D37C-1FA2-F976-C4F30CF9C689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233663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31B54BF5-4717-5673-52F6-D5123AE54CC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88604EE7-4C25-9B85-18F6-9F76C4A20F0B}"/>
              </a:ext>
            </a:extLst>
          </p:cNvPr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55B001EF-8D3B-F027-3C88-D0479BAF0D4E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endParaRPr lang="en-US" dirty="0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B2CD368-830C-C51B-E28E-82521CC8F31F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771E0EBC-15DD-B1CE-7C72-A2BF9343285A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12</a:t>
            </a:fld>
            <a:endParaRPr lang="en-US"/>
          </a:p>
        </p:txBody>
      </p:sp>
      <p:sp>
        <p:nvSpPr>
          <p:cNvPr id="18433" name="Rectangle 1">
            <a:extLst>
              <a:ext uri="{FF2B5EF4-FFF2-40B4-BE49-F238E27FC236}">
                <a16:creationId xmlns:a16="http://schemas.microsoft.com/office/drawing/2014/main" id="{31F9256D-4CEE-7136-028F-333E86B26918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>
            <a:extLst>
              <a:ext uri="{FF2B5EF4-FFF2-40B4-BE49-F238E27FC236}">
                <a16:creationId xmlns:a16="http://schemas.microsoft.com/office/drawing/2014/main" id="{2ED72E17-3523-EF63-257B-A0A0B959A896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97120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May 2025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3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DC10E5A0-F732-0EEA-9F09-672D0CE3435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F31C9F2F-6E10-FC77-9478-A045C84F6E18}"/>
              </a:ext>
            </a:extLst>
          </p:cNvPr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ADC21821-9F22-CAEF-E9F9-A183E953211A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endParaRPr lang="en-US" dirty="0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3BB093C8-6DE2-42E4-F78F-63236E000DBA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A08C5951-F942-F94F-E9C9-EDF5EFB9B072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4</a:t>
            </a:fld>
            <a:endParaRPr lang="en-US"/>
          </a:p>
        </p:txBody>
      </p:sp>
      <p:sp>
        <p:nvSpPr>
          <p:cNvPr id="18433" name="Rectangle 1">
            <a:extLst>
              <a:ext uri="{FF2B5EF4-FFF2-40B4-BE49-F238E27FC236}">
                <a16:creationId xmlns:a16="http://schemas.microsoft.com/office/drawing/2014/main" id="{3DE1FA7E-A73D-4157-FBE5-796CAC7F274E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>
            <a:extLst>
              <a:ext uri="{FF2B5EF4-FFF2-40B4-BE49-F238E27FC236}">
                <a16:creationId xmlns:a16="http://schemas.microsoft.com/office/drawing/2014/main" id="{0A88D7B0-F183-5B4D-9E6C-E017873DCF73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739284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C18D80DE-71C9-E421-ED35-9B00BC23DE6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65C28736-539E-DA21-E4F6-CC4DBDB19963}"/>
              </a:ext>
            </a:extLst>
          </p:cNvPr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CEF5F0F7-20D0-8F0A-AB9E-2D08635AC536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endParaRPr lang="en-US" dirty="0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33AC0D1A-7A39-560D-4883-DAE57EE2B7E5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8702CCE0-9C3F-A610-0ACE-64786BEC4F28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5</a:t>
            </a:fld>
            <a:endParaRPr lang="en-US"/>
          </a:p>
        </p:txBody>
      </p:sp>
      <p:sp>
        <p:nvSpPr>
          <p:cNvPr id="18433" name="Rectangle 1">
            <a:extLst>
              <a:ext uri="{FF2B5EF4-FFF2-40B4-BE49-F238E27FC236}">
                <a16:creationId xmlns:a16="http://schemas.microsoft.com/office/drawing/2014/main" id="{8FFD8873-7BCB-A411-BAE5-9F9560D7BADA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>
            <a:extLst>
              <a:ext uri="{FF2B5EF4-FFF2-40B4-BE49-F238E27FC236}">
                <a16:creationId xmlns:a16="http://schemas.microsoft.com/office/drawing/2014/main" id="{AF3BE69C-2169-2B67-C024-22796F1D8F30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201179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026D9303-0A5A-5162-EBF6-F376DC7416C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83C260B9-0D83-1446-C465-C17D0BEDFCCB}"/>
              </a:ext>
            </a:extLst>
          </p:cNvPr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74166E55-2AE0-5BB7-C715-0DE84E244F2A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endParaRPr lang="en-US" dirty="0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87AF4F2-678E-B928-74DA-813EF65E4091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864672E1-4587-D975-9BB3-A3B3461A77FE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6</a:t>
            </a:fld>
            <a:endParaRPr lang="en-US"/>
          </a:p>
        </p:txBody>
      </p:sp>
      <p:sp>
        <p:nvSpPr>
          <p:cNvPr id="18433" name="Rectangle 1">
            <a:extLst>
              <a:ext uri="{FF2B5EF4-FFF2-40B4-BE49-F238E27FC236}">
                <a16:creationId xmlns:a16="http://schemas.microsoft.com/office/drawing/2014/main" id="{D901062C-D1CC-CEF0-A968-803C950C123F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>
            <a:extLst>
              <a:ext uri="{FF2B5EF4-FFF2-40B4-BE49-F238E27FC236}">
                <a16:creationId xmlns:a16="http://schemas.microsoft.com/office/drawing/2014/main" id="{41D27CDC-EF4A-84AB-3476-9C96AD088519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946121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315D168C-ACBD-7545-825A-6B1ED81A875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70BBAECA-B52F-69F3-51C9-4A93BCA5344F}"/>
              </a:ext>
            </a:extLst>
          </p:cNvPr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F1CB058B-5585-F0CB-E5A5-A2AE0A7CCC63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endParaRPr lang="en-US" dirty="0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5526049-6B4D-D2EC-A3D4-A542A3E17328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B2D20CC3-E2F7-D1C5-F9A9-8D8E7328761E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7</a:t>
            </a:fld>
            <a:endParaRPr lang="en-US"/>
          </a:p>
        </p:txBody>
      </p:sp>
      <p:sp>
        <p:nvSpPr>
          <p:cNvPr id="18433" name="Rectangle 1">
            <a:extLst>
              <a:ext uri="{FF2B5EF4-FFF2-40B4-BE49-F238E27FC236}">
                <a16:creationId xmlns:a16="http://schemas.microsoft.com/office/drawing/2014/main" id="{D7D9C968-C743-7B3C-2EE0-746141CB1515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>
            <a:extLst>
              <a:ext uri="{FF2B5EF4-FFF2-40B4-BE49-F238E27FC236}">
                <a16:creationId xmlns:a16="http://schemas.microsoft.com/office/drawing/2014/main" id="{917350A5-4176-E47B-7FC8-208DA6E1F3AF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70793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332117BC-DECB-A86B-0FA7-AFD8413EE2C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2D431253-26B5-DC62-0EAF-B4930102BE00}"/>
              </a:ext>
            </a:extLst>
          </p:cNvPr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6A53A69A-B689-DD98-1908-2B264C196430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endParaRPr lang="en-US" dirty="0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AA1977B-EFB2-CD60-B6DB-CBD2BAA6B3BA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63623F8B-BB83-67D6-D0C0-0A2B85E35BDE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8</a:t>
            </a:fld>
            <a:endParaRPr lang="en-US"/>
          </a:p>
        </p:txBody>
      </p:sp>
      <p:sp>
        <p:nvSpPr>
          <p:cNvPr id="18433" name="Rectangle 1">
            <a:extLst>
              <a:ext uri="{FF2B5EF4-FFF2-40B4-BE49-F238E27FC236}">
                <a16:creationId xmlns:a16="http://schemas.microsoft.com/office/drawing/2014/main" id="{A65FE01D-94D4-554B-8A42-58829CCA5D5F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>
            <a:extLst>
              <a:ext uri="{FF2B5EF4-FFF2-40B4-BE49-F238E27FC236}">
                <a16:creationId xmlns:a16="http://schemas.microsoft.com/office/drawing/2014/main" id="{B031CF13-4D8C-D79D-7030-9B22949FCB53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851193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A22A8E6C-302F-42ED-E513-0B5C48A53B4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3247E06B-32BE-C71A-8A45-AB78C2CD7859}"/>
              </a:ext>
            </a:extLst>
          </p:cNvPr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E73E9706-9B18-9383-B73B-3B7CA9F86D75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endParaRPr lang="en-US" dirty="0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8279C98-E489-B8C6-E05B-BAB64863B023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E1DE4A14-5115-87AD-8DEF-080E1F7AFDF8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9</a:t>
            </a:fld>
            <a:endParaRPr lang="en-US"/>
          </a:p>
        </p:txBody>
      </p:sp>
      <p:sp>
        <p:nvSpPr>
          <p:cNvPr id="18433" name="Rectangle 1">
            <a:extLst>
              <a:ext uri="{FF2B5EF4-FFF2-40B4-BE49-F238E27FC236}">
                <a16:creationId xmlns:a16="http://schemas.microsoft.com/office/drawing/2014/main" id="{64FF21BF-E737-348C-4130-0866210EA99A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>
            <a:extLst>
              <a:ext uri="{FF2B5EF4-FFF2-40B4-BE49-F238E27FC236}">
                <a16:creationId xmlns:a16="http://schemas.microsoft.com/office/drawing/2014/main" id="{29EC428E-B989-F0DE-064C-4E9F2A9F1B64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36268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Peter Yee, NSA-CSD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Peter Yee, NSA-CSD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May 2025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2025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Peter Yee, NSA-CSD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2025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Peter Yee, NSA-CSD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2025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Peter Yee, NSA-CSD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2025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Peter Yee, NSA-CSD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2025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Peter Yee, NSA-CSD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2025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Peter Yee, NSA-CSD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2025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Peter Yee, NSA-CSD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May 2025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Peter Yee, NSA-CSD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802.ec-25/0108r01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6.1.3.4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5/11-15-1287-02-0jtc-ieee-802-process-for-interactions-with-iso-iec-jtc-1-sc-6-7.pptx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IEEE 802 Process for Interactions </a:t>
            </a:r>
            <a:br>
              <a:rPr lang="en-GB" dirty="0"/>
            </a:br>
            <a:r>
              <a:rPr lang="en-GB" dirty="0"/>
              <a:t>with ISO/IEC JTC 1/SC 6 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669852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2025-05-13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May 2025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Peter Yee, NSA-CSD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9E67A080-7B54-6DFA-CF0E-8A5E92745B4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06875408"/>
              </p:ext>
            </p:extLst>
          </p:nvPr>
        </p:nvGraphicFramePr>
        <p:xfrm>
          <a:off x="1219199" y="2799670"/>
          <a:ext cx="9906000" cy="1112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81200">
                  <a:extLst>
                    <a:ext uri="{9D8B030D-6E8A-4147-A177-3AD203B41FA5}">
                      <a16:colId xmlns:a16="http://schemas.microsoft.com/office/drawing/2014/main" val="1502103249"/>
                    </a:ext>
                  </a:extLst>
                </a:gridCol>
                <a:gridCol w="1981200">
                  <a:extLst>
                    <a:ext uri="{9D8B030D-6E8A-4147-A177-3AD203B41FA5}">
                      <a16:colId xmlns:a16="http://schemas.microsoft.com/office/drawing/2014/main" val="3190482291"/>
                    </a:ext>
                  </a:extLst>
                </a:gridCol>
                <a:gridCol w="1981200">
                  <a:extLst>
                    <a:ext uri="{9D8B030D-6E8A-4147-A177-3AD203B41FA5}">
                      <a16:colId xmlns:a16="http://schemas.microsoft.com/office/drawing/2014/main" val="918624628"/>
                    </a:ext>
                  </a:extLst>
                </a:gridCol>
                <a:gridCol w="1981200">
                  <a:extLst>
                    <a:ext uri="{9D8B030D-6E8A-4147-A177-3AD203B41FA5}">
                      <a16:colId xmlns:a16="http://schemas.microsoft.com/office/drawing/2014/main" val="1058366739"/>
                    </a:ext>
                  </a:extLst>
                </a:gridCol>
                <a:gridCol w="1981200">
                  <a:extLst>
                    <a:ext uri="{9D8B030D-6E8A-4147-A177-3AD203B41FA5}">
                      <a16:colId xmlns:a16="http://schemas.microsoft.com/office/drawing/2014/main" val="370605251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Affiliations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Address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Phone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Email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673900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Peter Yee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NSA-CSD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peter@akayla.com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74111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Staff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IEEE SA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sz="18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42438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9498EBA-F245-B724-9D2B-00252D75383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95010F-E132-7AD6-E683-5158DBD30F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/>
              <a:t>Sample motion to send an 802 document for information or review</a:t>
            </a:r>
            <a:endParaRPr lang="en-GB" dirty="0"/>
          </a:p>
        </p:txBody>
      </p:sp>
      <p:sp>
        <p:nvSpPr>
          <p:cNvPr id="9218" name="Rectangle 2">
            <a:extLst>
              <a:ext uri="{FF2B5EF4-FFF2-40B4-BE49-F238E27FC236}">
                <a16:creationId xmlns:a16="http://schemas.microsoft.com/office/drawing/2014/main" id="{AE3A5DC0-AE3B-1885-8DD1-9BE946293593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marL="0" indent="0" eaLnBrk="1" hangingPunct="1">
              <a:lnSpc>
                <a:spcPct val="90000"/>
              </a:lnSpc>
              <a:buNone/>
            </a:pPr>
            <a:r>
              <a:rPr lang="en-GB" altLang="en-US" sz="1800" dirty="0"/>
              <a:t>The IEEE </a:t>
            </a:r>
            <a:r>
              <a:rPr lang="en-GB" altLang="en-US" sz="1800" dirty="0">
                <a:solidFill>
                  <a:schemeClr val="tx1"/>
                </a:solidFill>
              </a:rPr>
              <a:t>802.&lt;X&gt; WG requests the </a:t>
            </a:r>
            <a:r>
              <a:rPr lang="en-AU" altLang="en-US" sz="1800" dirty="0">
                <a:solidFill>
                  <a:schemeClr val="tx1"/>
                </a:solidFill>
              </a:rPr>
              <a:t>IEEE 802 LMSC </a:t>
            </a:r>
            <a:r>
              <a:rPr lang="en-GB" altLang="en-US" sz="1800" dirty="0">
                <a:solidFill>
                  <a:schemeClr val="tx1"/>
                </a:solidFill>
              </a:rPr>
              <a:t>approval to forward &lt;standard or draft standard number&gt; to ISO/IEC JTC 1</a:t>
            </a:r>
            <a:r>
              <a:rPr lang="en-GB" altLang="en-US" sz="1800" dirty="0"/>
              <a:t>/SC 6 for information.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GB" altLang="en-US" sz="1800" dirty="0"/>
              <a:t>Proposed: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GB" altLang="en-US" sz="1800" dirty="0"/>
              <a:t>Second: 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GB" altLang="en-US" sz="1800" dirty="0" err="1"/>
              <a:t>For____Against___Abstain</a:t>
            </a:r>
            <a:r>
              <a:rPr lang="en-GB" altLang="en-US" sz="1800" dirty="0"/>
              <a:t>____</a:t>
            </a:r>
          </a:p>
          <a:p>
            <a:pPr marL="0" indent="0" eaLnBrk="1" hangingPunct="1">
              <a:lnSpc>
                <a:spcPct val="80000"/>
              </a:lnSpc>
              <a:buNone/>
            </a:pPr>
            <a:endParaRPr lang="en-GB" altLang="en-US" sz="1800" dirty="0"/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en-GB" altLang="en-US" sz="1800" dirty="0"/>
              <a:t>EC proposed:</a:t>
            </a:r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en-GB" altLang="en-US" sz="1800" dirty="0"/>
              <a:t>Second: </a:t>
            </a:r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en-GB" altLang="en-US" sz="1800" dirty="0" err="1"/>
              <a:t>For____Against___Abstain</a:t>
            </a:r>
            <a:r>
              <a:rPr lang="en-GB" altLang="en-US" sz="1800" dirty="0"/>
              <a:t>____</a:t>
            </a:r>
          </a:p>
          <a:p>
            <a:pPr eaLnBrk="1" hangingPunct="1">
              <a:lnSpc>
                <a:spcPct val="90000"/>
              </a:lnSpc>
              <a:buFont typeface="Arial" panose="020B0604020202020204" pitchFamily="34" charset="0"/>
              <a:buNone/>
            </a:pPr>
            <a:endParaRPr lang="en-GB" altLang="en-US" sz="1800" dirty="0"/>
          </a:p>
          <a:p>
            <a:pPr lvl="1"/>
            <a:endParaRPr lang="en-AU" altLang="en-US" sz="1800" dirty="0">
              <a:solidFill>
                <a:schemeClr val="tx1"/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A91C36-89B8-AC17-A0C4-97E4FF01C4E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5FAF1B-32CB-3263-E0C8-B48C60CD1A6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Peter Yee, NSA-CSD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D0BD90-73D9-F11D-9F19-9942F93A877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May 2025</a:t>
            </a:r>
          </a:p>
        </p:txBody>
      </p:sp>
    </p:spTree>
    <p:extLst>
      <p:ext uri="{BB962C8B-B14F-4D97-AF65-F5344CB8AC3E}">
        <p14:creationId xmlns:p14="http://schemas.microsoft.com/office/powerpoint/2010/main" val="429128452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42D72C0-BA92-E52E-0F74-E4D06AFCE46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F8E1E3-112D-D005-40A1-AAD3842202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/>
              <a:t>Sample motion to submit a standard for adoption under the PSDO</a:t>
            </a:r>
            <a:endParaRPr lang="en-GB" dirty="0"/>
          </a:p>
        </p:txBody>
      </p:sp>
      <p:sp>
        <p:nvSpPr>
          <p:cNvPr id="9218" name="Rectangle 2">
            <a:extLst>
              <a:ext uri="{FF2B5EF4-FFF2-40B4-BE49-F238E27FC236}">
                <a16:creationId xmlns:a16="http://schemas.microsoft.com/office/drawing/2014/main" id="{288D389C-C39C-1A74-C5C2-4C2723F32E2A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marL="0" indent="0" eaLnBrk="1" hangingPunct="1">
              <a:lnSpc>
                <a:spcPct val="90000"/>
              </a:lnSpc>
              <a:buNone/>
            </a:pPr>
            <a:r>
              <a:rPr lang="en-GB" altLang="en-US" sz="1800" dirty="0">
                <a:solidFill>
                  <a:schemeClr val="tx1"/>
                </a:solidFill>
              </a:rPr>
              <a:t>IEEE 802.&lt;X&gt; WG requests </a:t>
            </a:r>
            <a:r>
              <a:rPr lang="en-AU" altLang="en-US" sz="1800" dirty="0">
                <a:solidFill>
                  <a:schemeClr val="tx1"/>
                </a:solidFill>
              </a:rPr>
              <a:t>IEEE 802 LMSC </a:t>
            </a:r>
            <a:r>
              <a:rPr lang="en-GB" altLang="en-US" sz="1800" dirty="0">
                <a:solidFill>
                  <a:schemeClr val="tx1"/>
                </a:solidFill>
              </a:rPr>
              <a:t>approval to forward &lt;standard number-year&gt; to ISO/IEC JTC1/SC 6 for adoption as an ISO/IEC/IEEE standard under the ISO/IEEE PSDO </a:t>
            </a:r>
            <a:r>
              <a:rPr lang="en-GB" altLang="en-US" sz="1800" dirty="0"/>
              <a:t>agreement</a:t>
            </a:r>
          </a:p>
          <a:p>
            <a:pPr marL="0" indent="0" eaLnBrk="1" hangingPunct="1">
              <a:lnSpc>
                <a:spcPct val="90000"/>
              </a:lnSpc>
              <a:buNone/>
            </a:pPr>
            <a:endParaRPr lang="en-GB" altLang="en-US" sz="1800" dirty="0"/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GB" altLang="en-US" sz="1800" dirty="0"/>
              <a:t>Proposed: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GB" altLang="en-US" sz="1800" dirty="0"/>
              <a:t>Second: 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GB" altLang="en-US" sz="1800" dirty="0" err="1"/>
              <a:t>For____Against___Abstain</a:t>
            </a:r>
            <a:r>
              <a:rPr lang="en-GB" altLang="en-US" sz="1800" dirty="0"/>
              <a:t>____</a:t>
            </a:r>
          </a:p>
          <a:p>
            <a:pPr marL="0" indent="0" eaLnBrk="1" hangingPunct="1">
              <a:lnSpc>
                <a:spcPct val="80000"/>
              </a:lnSpc>
              <a:buNone/>
            </a:pPr>
            <a:endParaRPr lang="en-GB" altLang="en-US" sz="1800" dirty="0"/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en-GB" altLang="en-US" sz="1800" dirty="0"/>
              <a:t>EC proposed:</a:t>
            </a:r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en-GB" altLang="en-US" sz="1800" dirty="0"/>
              <a:t>Second: </a:t>
            </a:r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en-GB" altLang="en-US" sz="1800" dirty="0" err="1"/>
              <a:t>For____Against___Abstain</a:t>
            </a:r>
            <a:r>
              <a:rPr lang="en-GB" altLang="en-US" sz="1800" dirty="0"/>
              <a:t>____</a:t>
            </a:r>
          </a:p>
          <a:p>
            <a:pPr lvl="1"/>
            <a:endParaRPr lang="en-AU" altLang="en-US" sz="1800" dirty="0">
              <a:solidFill>
                <a:schemeClr val="tx1"/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D5753B-32BE-A750-5ECD-AE5D01DA246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78563F-45B0-39E5-AB73-15D5B38EDD7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Peter Yee, NSA-CSD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04528AA-A92F-7305-BAC0-81E20A6F4C3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May 2025</a:t>
            </a:r>
          </a:p>
        </p:txBody>
      </p:sp>
    </p:spTree>
    <p:extLst>
      <p:ext uri="{BB962C8B-B14F-4D97-AF65-F5344CB8AC3E}">
        <p14:creationId xmlns:p14="http://schemas.microsoft.com/office/powerpoint/2010/main" val="292322469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47CF8D6-3483-4A48-99EF-48B18E28233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0E2B63-DC34-47E0-C3B4-7EAE62E7BD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/>
              <a:t>Sample motion to submit response to ballot comments from ISO/IEC JTC 1/SC 6</a:t>
            </a:r>
            <a:endParaRPr lang="en-GB" dirty="0"/>
          </a:p>
        </p:txBody>
      </p:sp>
      <p:sp>
        <p:nvSpPr>
          <p:cNvPr id="9218" name="Rectangle 2">
            <a:extLst>
              <a:ext uri="{FF2B5EF4-FFF2-40B4-BE49-F238E27FC236}">
                <a16:creationId xmlns:a16="http://schemas.microsoft.com/office/drawing/2014/main" id="{7A4BA3E3-CCC3-9421-F0AD-7713C2AD4F9C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marL="0" indent="0">
              <a:buNone/>
              <a:defRPr/>
            </a:pPr>
            <a:r>
              <a:rPr lang="en-US" sz="18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IEEE 802.&lt;X&gt; WG requests </a:t>
            </a:r>
            <a:r>
              <a:rPr lang="en-AU" altLang="en-US" sz="1800" dirty="0">
                <a:solidFill>
                  <a:schemeClr val="tx1"/>
                </a:solidFill>
              </a:rPr>
              <a:t>IEEE 802 LMSC </a:t>
            </a:r>
            <a:r>
              <a:rPr lang="en-US" sz="18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approval to forward the comment responses in &lt;document URL&gt; to ISO/IEC JTC 1/SC 6, as responses to the comments received on the recent &lt;60-day ballot/FDIS ballot&gt; on &lt;standard </a:t>
            </a:r>
            <a:r>
              <a:rPr lang="en-GB" altLang="en-US" sz="1800" dirty="0">
                <a:solidFill>
                  <a:schemeClr val="tx1"/>
                </a:solidFill>
              </a:rPr>
              <a:t>number-year </a:t>
            </a:r>
            <a:r>
              <a:rPr lang="en-US" sz="18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&gt;</a:t>
            </a:r>
          </a:p>
          <a:p>
            <a:pPr marL="259556" indent="0">
              <a:buNone/>
              <a:defRPr/>
            </a:pPr>
            <a:endParaRPr lang="en-US" sz="1800" dirty="0">
              <a:solidFill>
                <a:srgbClr val="000000"/>
              </a:solidFill>
              <a:latin typeface="+mj-lt"/>
              <a:cs typeface="Arial" panose="020B0604020202020204" pitchFamily="34" charset="0"/>
            </a:endParaRPr>
          </a:p>
          <a:p>
            <a:pPr marL="0" indent="0" eaLnBrk="1" hangingPunct="1">
              <a:lnSpc>
                <a:spcPct val="90000"/>
              </a:lnSpc>
              <a:buNone/>
              <a:defRPr/>
            </a:pPr>
            <a:r>
              <a:rPr lang="en-GB" altLang="en-US" sz="1800" dirty="0">
                <a:latin typeface="+mj-lt"/>
                <a:cs typeface="Arial" panose="020B0604020202020204" pitchFamily="34" charset="0"/>
              </a:rPr>
              <a:t>Proposed:</a:t>
            </a:r>
          </a:p>
          <a:p>
            <a:pPr marL="0" indent="0" eaLnBrk="1" hangingPunct="1">
              <a:lnSpc>
                <a:spcPct val="90000"/>
              </a:lnSpc>
              <a:buNone/>
              <a:defRPr/>
            </a:pPr>
            <a:r>
              <a:rPr lang="en-GB" altLang="en-US" sz="1800" dirty="0">
                <a:latin typeface="+mj-lt"/>
                <a:cs typeface="Arial" panose="020B0604020202020204" pitchFamily="34" charset="0"/>
              </a:rPr>
              <a:t>Second: </a:t>
            </a:r>
          </a:p>
          <a:p>
            <a:pPr marL="0" indent="0" eaLnBrk="1" hangingPunct="1">
              <a:lnSpc>
                <a:spcPct val="90000"/>
              </a:lnSpc>
              <a:buNone/>
              <a:defRPr/>
            </a:pPr>
            <a:r>
              <a:rPr lang="en-GB" altLang="en-US" sz="1800" dirty="0" err="1">
                <a:latin typeface="+mj-lt"/>
                <a:cs typeface="Arial" panose="020B0604020202020204" pitchFamily="34" charset="0"/>
              </a:rPr>
              <a:t>For____Against___Abstain</a:t>
            </a:r>
            <a:r>
              <a:rPr lang="en-GB" altLang="en-US" sz="1800" dirty="0">
                <a:latin typeface="+mj-lt"/>
                <a:cs typeface="Arial" panose="020B0604020202020204" pitchFamily="34" charset="0"/>
              </a:rPr>
              <a:t>____</a:t>
            </a:r>
          </a:p>
          <a:p>
            <a:pPr marL="0" indent="0" eaLnBrk="1" hangingPunct="1">
              <a:lnSpc>
                <a:spcPct val="80000"/>
              </a:lnSpc>
              <a:buNone/>
              <a:defRPr/>
            </a:pPr>
            <a:endParaRPr lang="en-GB" altLang="en-US" sz="1800" dirty="0">
              <a:latin typeface="+mj-lt"/>
              <a:cs typeface="Arial" panose="020B0604020202020204" pitchFamily="34" charset="0"/>
            </a:endParaRPr>
          </a:p>
          <a:p>
            <a:pPr marL="0" indent="0" eaLnBrk="1" hangingPunct="1">
              <a:lnSpc>
                <a:spcPct val="80000"/>
              </a:lnSpc>
              <a:buNone/>
              <a:defRPr/>
            </a:pPr>
            <a:r>
              <a:rPr lang="en-GB" altLang="en-US" sz="1800" dirty="0">
                <a:latin typeface="+mj-lt"/>
                <a:cs typeface="Arial" panose="020B0604020202020204" pitchFamily="34" charset="0"/>
              </a:rPr>
              <a:t>EC proposed:</a:t>
            </a:r>
          </a:p>
          <a:p>
            <a:pPr marL="0" indent="0" eaLnBrk="1" hangingPunct="1">
              <a:lnSpc>
                <a:spcPct val="80000"/>
              </a:lnSpc>
              <a:buNone/>
              <a:defRPr/>
            </a:pPr>
            <a:r>
              <a:rPr lang="en-GB" altLang="en-US" sz="1800" dirty="0">
                <a:latin typeface="+mj-lt"/>
                <a:cs typeface="Arial" panose="020B0604020202020204" pitchFamily="34" charset="0"/>
              </a:rPr>
              <a:t>Second: </a:t>
            </a:r>
          </a:p>
          <a:p>
            <a:pPr marL="0" indent="0" eaLnBrk="1" hangingPunct="1">
              <a:lnSpc>
                <a:spcPct val="80000"/>
              </a:lnSpc>
              <a:buNone/>
              <a:defRPr/>
            </a:pPr>
            <a:r>
              <a:rPr lang="en-GB" altLang="en-US" sz="1800" dirty="0" err="1">
                <a:latin typeface="+mj-lt"/>
                <a:cs typeface="Arial" panose="020B0604020202020204" pitchFamily="34" charset="0"/>
              </a:rPr>
              <a:t>For____Against___Abstain</a:t>
            </a:r>
            <a:r>
              <a:rPr lang="en-GB" altLang="en-US" sz="1800" dirty="0">
                <a:latin typeface="+mj-lt"/>
                <a:cs typeface="Arial" panose="020B0604020202020204" pitchFamily="34" charset="0"/>
              </a:rPr>
              <a:t>____</a:t>
            </a:r>
          </a:p>
          <a:p>
            <a:pPr lvl="1"/>
            <a:endParaRPr lang="en-AU" altLang="en-US" sz="1800" dirty="0">
              <a:solidFill>
                <a:schemeClr val="tx1"/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CEFA3C9-834D-01A8-E213-10289915FFF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310B7D-C7B1-91FA-2364-4A4EF1EDEEF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Peter Yee, NSA-CSD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5F1659-9D18-E29E-4D1B-6341858216A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May 2025</a:t>
            </a:r>
          </a:p>
        </p:txBody>
      </p:sp>
    </p:spTree>
    <p:extLst>
      <p:ext uri="{BB962C8B-B14F-4D97-AF65-F5344CB8AC3E}">
        <p14:creationId xmlns:p14="http://schemas.microsoft.com/office/powerpoint/2010/main" val="148367358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This is a draft, modernized version of [1], for discussion.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Peter Yee, NSA-CSD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2025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altLang="en-US" sz="3200" dirty="0"/>
              <a:t>Processes that should be followed in interactions with SC 6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lvl="1"/>
            <a:r>
              <a:rPr lang="en-AU" altLang="en-US" sz="1800" dirty="0"/>
              <a:t>The following pages contain processes for interactions with SC 6</a:t>
            </a:r>
          </a:p>
          <a:p>
            <a:pPr lvl="1"/>
            <a:r>
              <a:rPr lang="en-AU" altLang="en-US" sz="1800" dirty="0"/>
              <a:t>The processes include:</a:t>
            </a:r>
          </a:p>
          <a:p>
            <a:pPr lvl="2"/>
            <a:r>
              <a:rPr lang="en-AU" altLang="en-US" sz="1600" dirty="0"/>
              <a:t>How does a WG send a liaison to SC 6?</a:t>
            </a:r>
          </a:p>
          <a:p>
            <a:pPr lvl="2"/>
            <a:r>
              <a:rPr lang="en-AU" altLang="en-US" sz="1600" dirty="0"/>
              <a:t>How does a WG send a draft to SC 6 for information or review?</a:t>
            </a:r>
          </a:p>
          <a:p>
            <a:pPr lvl="2"/>
            <a:r>
              <a:rPr lang="en-AU" altLang="en-US" sz="1600" dirty="0">
                <a:solidFill>
                  <a:srgbClr val="FF0000"/>
                </a:solidFill>
              </a:rPr>
              <a:t>How does a WG send a standard to SC 6 for information or review?</a:t>
            </a:r>
          </a:p>
          <a:p>
            <a:pPr lvl="2"/>
            <a:r>
              <a:rPr lang="en-AU" altLang="en-US" sz="1600" dirty="0"/>
              <a:t>How does a WG submit a standard for adoption under the ISO/IEEE PSDO agreement?</a:t>
            </a:r>
          </a:p>
          <a:p>
            <a:pPr lvl="2"/>
            <a:r>
              <a:rPr lang="en-AU" altLang="en-US" sz="1600" dirty="0"/>
              <a:t>How does a WG submit responses to comments </a:t>
            </a:r>
            <a:r>
              <a:rPr lang="en-AU" altLang="en-US" sz="1600" dirty="0">
                <a:solidFill>
                  <a:schemeClr val="tx1"/>
                </a:solidFill>
              </a:rPr>
              <a:t>received on drafts or standards submitted for information or </a:t>
            </a:r>
            <a:r>
              <a:rPr lang="en-AU" altLang="en-US" sz="1600" dirty="0"/>
              <a:t>during the adoption process?</a:t>
            </a:r>
          </a:p>
          <a:p>
            <a:pPr lvl="1"/>
            <a:r>
              <a:rPr lang="en-AU" altLang="en-US" sz="1800" dirty="0"/>
              <a:t>Sample motions to be used when requesting approval from the IEEE 802 LMSC for these actions can be found at the end of this presentation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Peter Yee, NSA-CSD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May 2025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B6DD042-AE75-998A-3B3D-AE466274A0F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BBB650-01EC-9D41-2133-77D8884812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altLang="en-US" dirty="0"/>
              <a:t>H</a:t>
            </a:r>
            <a:r>
              <a:rPr lang="en-AU" altLang="en-US" sz="3200" dirty="0"/>
              <a:t>ow does a WG send a draft to SC 6 for information or review?</a:t>
            </a:r>
            <a:endParaRPr lang="en-GB" dirty="0"/>
          </a:p>
        </p:txBody>
      </p:sp>
      <p:sp>
        <p:nvSpPr>
          <p:cNvPr id="9218" name="Rectangle 2">
            <a:extLst>
              <a:ext uri="{FF2B5EF4-FFF2-40B4-BE49-F238E27FC236}">
                <a16:creationId xmlns:a16="http://schemas.microsoft.com/office/drawing/2014/main" id="{2D0C11C0-6994-0C91-AFAC-0C65572711BF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lvl="1"/>
            <a:r>
              <a:rPr lang="en-AU" altLang="en-US" sz="1800" dirty="0"/>
              <a:t>Development</a:t>
            </a:r>
          </a:p>
          <a:p>
            <a:pPr lvl="2"/>
            <a:r>
              <a:rPr lang="en-AU" altLang="en-US" sz="1600" dirty="0"/>
              <a:t>The WG may decide to send a draft to SC 6 for information or review</a:t>
            </a:r>
            <a:endParaRPr lang="en-AU" altLang="en-US" sz="1600" strike="sngStrike" dirty="0">
              <a:solidFill>
                <a:srgbClr val="FF0000"/>
              </a:solidFill>
            </a:endParaRPr>
          </a:p>
          <a:p>
            <a:pPr lvl="3"/>
            <a:r>
              <a:rPr lang="en-US" sz="1400" dirty="0">
                <a:solidFill>
                  <a:schemeClr val="tx1"/>
                </a:solidFill>
              </a:rPr>
              <a:t>The WG shall follow the procedures outlined in the IEEE SA Standards Board Operations Manual, subclause </a:t>
            </a:r>
            <a:r>
              <a:rPr lang="en-US" sz="1400" dirty="0">
                <a:solidFill>
                  <a:schemeClr val="tx1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6.1.3.4</a:t>
            </a:r>
            <a:r>
              <a:rPr lang="en-US" sz="1400" dirty="0">
                <a:solidFill>
                  <a:schemeClr val="tx1"/>
                </a:solidFill>
              </a:rPr>
              <a:t>, Draft distribution to recognized organizations external to IEEE</a:t>
            </a:r>
          </a:p>
          <a:p>
            <a:pPr lvl="3"/>
            <a:r>
              <a:rPr lang="en-US" altLang="en-US" sz="1400" dirty="0">
                <a:solidFill>
                  <a:srgbClr val="FF0000"/>
                </a:solidFill>
              </a:rPr>
              <a:t>General practice has been to send a draft once it reaches the SA ballot stage.</a:t>
            </a:r>
            <a:endParaRPr lang="en-AU" altLang="en-US" sz="1200" dirty="0">
              <a:solidFill>
                <a:srgbClr val="FF0000"/>
              </a:solidFill>
            </a:endParaRPr>
          </a:p>
          <a:p>
            <a:pPr lvl="2"/>
            <a:r>
              <a:rPr lang="en-AU" altLang="en-US" sz="1600" dirty="0"/>
              <a:t>It is suggested that the WG coordinate with the IEEE 802 JTC1 SC</a:t>
            </a:r>
          </a:p>
          <a:p>
            <a:pPr lvl="2"/>
            <a:r>
              <a:rPr lang="en-AU" altLang="en-US" sz="1600" dirty="0"/>
              <a:t>The WG Chair must work with IEEE SA staff to ensure the inclusion of an </a:t>
            </a:r>
            <a:r>
              <a:rPr lang="en-AU" altLang="en-US" sz="1600" dirty="0">
                <a:solidFill>
                  <a:schemeClr val="tx1"/>
                </a:solidFill>
              </a:rPr>
              <a:t>appropriate cover page</a:t>
            </a:r>
            <a:endParaRPr lang="en-AU" altLang="en-US" sz="1600" strike="sngStrike" dirty="0">
              <a:solidFill>
                <a:schemeClr val="tx1"/>
              </a:solidFill>
            </a:endParaRPr>
          </a:p>
          <a:p>
            <a:pPr lvl="1"/>
            <a:r>
              <a:rPr lang="en-AU" altLang="en-US" sz="1800" dirty="0"/>
              <a:t>Approval</a:t>
            </a:r>
          </a:p>
          <a:p>
            <a:pPr lvl="2"/>
            <a:r>
              <a:rPr lang="en-AU" altLang="en-US" sz="1600" dirty="0"/>
              <a:t>The WG </a:t>
            </a:r>
            <a:r>
              <a:rPr lang="en-AU" altLang="en-US" sz="1600" dirty="0">
                <a:solidFill>
                  <a:schemeClr val="tx1"/>
                </a:solidFill>
              </a:rPr>
              <a:t>and the IEEE 802 LMSC must </a:t>
            </a:r>
            <a:r>
              <a:rPr lang="en-AU" altLang="en-US" sz="1600" dirty="0"/>
              <a:t>approve sending a draft to SC 6 and the request for any SC 6 action</a:t>
            </a:r>
          </a:p>
          <a:p>
            <a:pPr lvl="3"/>
            <a:r>
              <a:rPr lang="en-AU" altLang="en-US" sz="1400" dirty="0"/>
              <a:t>The approval will normally be </a:t>
            </a:r>
            <a:r>
              <a:rPr lang="en-AU" altLang="en-US" sz="1400" dirty="0">
                <a:solidFill>
                  <a:schemeClr val="tx1"/>
                </a:solidFill>
              </a:rPr>
              <a:t>on the IEEE 802 LMSC consent agenda </a:t>
            </a:r>
          </a:p>
          <a:p>
            <a:pPr lvl="1"/>
            <a:r>
              <a:rPr lang="en-AU" altLang="en-US" sz="1800" dirty="0">
                <a:solidFill>
                  <a:schemeClr val="tx1"/>
                </a:solidFill>
              </a:rPr>
              <a:t>Transmission</a:t>
            </a:r>
          </a:p>
          <a:p>
            <a:pPr lvl="2"/>
            <a:r>
              <a:rPr lang="en-AU" altLang="en-US" sz="1600" dirty="0"/>
              <a:t>The WG Chair is responsible for notifying the </a:t>
            </a:r>
            <a:r>
              <a:rPr lang="en-AU" altLang="en-US" sz="1600" dirty="0">
                <a:solidFill>
                  <a:schemeClr val="tx1"/>
                </a:solidFill>
              </a:rPr>
              <a:t>SC 6 Committee Manager that </a:t>
            </a:r>
            <a:r>
              <a:rPr lang="en-AU" altLang="en-US" sz="1600" dirty="0"/>
              <a:t>a draft is available and any action expected of SC 6</a:t>
            </a:r>
          </a:p>
          <a:p>
            <a:pPr lvl="3"/>
            <a:r>
              <a:rPr lang="en-AU" altLang="en-US" sz="1400" dirty="0"/>
              <a:t>The draft may be held in an IEEE 802 WG private area with only the username/password sent to SC 6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B1518F-2541-6F71-4374-C0463D98F6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8BC163-AFD4-DF1D-E8F9-B006877275C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Peter Yee, NSA-CSD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EFED0A-CE96-F42D-7769-5E153870524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May 2025</a:t>
            </a:r>
          </a:p>
        </p:txBody>
      </p:sp>
    </p:spTree>
    <p:extLst>
      <p:ext uri="{BB962C8B-B14F-4D97-AF65-F5344CB8AC3E}">
        <p14:creationId xmlns:p14="http://schemas.microsoft.com/office/powerpoint/2010/main" val="311722147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3457F15-E9F6-595D-FA6C-71352F532F1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313E79-9565-D919-E4F5-868EFE38E6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altLang="en-US" dirty="0"/>
              <a:t>H</a:t>
            </a:r>
            <a:r>
              <a:rPr lang="en-AU" altLang="en-US" sz="3200" dirty="0"/>
              <a:t>ow does a </a:t>
            </a:r>
            <a:r>
              <a:rPr lang="en-AU" altLang="en-US" sz="3200" dirty="0">
                <a:solidFill>
                  <a:schemeClr val="tx1"/>
                </a:solidFill>
              </a:rPr>
              <a:t>WG send a standard </a:t>
            </a:r>
            <a:r>
              <a:rPr lang="en-AU" altLang="en-US" sz="3200" dirty="0"/>
              <a:t>to SC 6 for information or review?</a:t>
            </a:r>
            <a:endParaRPr lang="en-GB" dirty="0"/>
          </a:p>
        </p:txBody>
      </p:sp>
      <p:sp>
        <p:nvSpPr>
          <p:cNvPr id="9218" name="Rectangle 2">
            <a:extLst>
              <a:ext uri="{FF2B5EF4-FFF2-40B4-BE49-F238E27FC236}">
                <a16:creationId xmlns:a16="http://schemas.microsoft.com/office/drawing/2014/main" id="{C76ECAB3-6022-62E1-748B-9A23EFA0CCF9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lvl="1"/>
            <a:r>
              <a:rPr lang="en-AU" altLang="en-US" sz="1800" dirty="0"/>
              <a:t>Development</a:t>
            </a:r>
          </a:p>
          <a:p>
            <a:pPr lvl="2"/>
            <a:r>
              <a:rPr lang="en-AU" altLang="en-US" sz="1600" dirty="0"/>
              <a:t>The WG may </a:t>
            </a:r>
            <a:r>
              <a:rPr lang="en-AU" altLang="en-US" sz="1600" dirty="0">
                <a:solidFill>
                  <a:schemeClr val="tx1"/>
                </a:solidFill>
              </a:rPr>
              <a:t>decide to send a standard </a:t>
            </a:r>
            <a:r>
              <a:rPr lang="en-AU" altLang="en-US" sz="1600" dirty="0"/>
              <a:t>to SC 6</a:t>
            </a:r>
            <a:r>
              <a:rPr lang="en-AU" altLang="en-US" sz="1600" dirty="0">
                <a:solidFill>
                  <a:schemeClr val="tx1"/>
                </a:solidFill>
              </a:rPr>
              <a:t> for information or review</a:t>
            </a:r>
          </a:p>
          <a:p>
            <a:pPr lvl="3"/>
            <a:r>
              <a:rPr lang="en-AU" altLang="en-US" sz="1400" dirty="0">
                <a:solidFill>
                  <a:srgbClr val="FF0000"/>
                </a:solidFill>
              </a:rPr>
              <a:t>This is generally done for existing standards that were not sent in draft form</a:t>
            </a:r>
          </a:p>
          <a:p>
            <a:pPr lvl="3"/>
            <a:r>
              <a:rPr lang="en-AU" altLang="en-US" sz="1400" dirty="0">
                <a:solidFill>
                  <a:schemeClr val="tx1"/>
                </a:solidFill>
              </a:rPr>
              <a:t>The WG shall prepare a liaison letter for sharing the standard</a:t>
            </a:r>
          </a:p>
          <a:p>
            <a:pPr lvl="2"/>
            <a:r>
              <a:rPr lang="en-AU" altLang="en-US" sz="1600" dirty="0"/>
              <a:t>It is suggested that the WG coordinate with the IEEE 802 JTC1 SC </a:t>
            </a:r>
          </a:p>
          <a:p>
            <a:pPr lvl="1"/>
            <a:r>
              <a:rPr lang="en-AU" altLang="en-US" sz="1800" dirty="0"/>
              <a:t>Approval</a:t>
            </a:r>
          </a:p>
          <a:p>
            <a:pPr lvl="2"/>
            <a:r>
              <a:rPr lang="en-AU" altLang="en-US" sz="1600" dirty="0"/>
              <a:t>The WG </a:t>
            </a:r>
            <a:r>
              <a:rPr lang="en-AU" altLang="en-US" sz="1600" dirty="0">
                <a:solidFill>
                  <a:schemeClr val="tx1"/>
                </a:solidFill>
              </a:rPr>
              <a:t>and the IEEE 802 LMSC must approve sending the standard to SC 6 and the request for any SC 6 action</a:t>
            </a:r>
            <a:endParaRPr lang="en-AU" altLang="en-US" sz="1600" strike="sngStrike" dirty="0">
              <a:solidFill>
                <a:schemeClr val="tx1"/>
              </a:solidFill>
            </a:endParaRPr>
          </a:p>
          <a:p>
            <a:pPr lvl="1"/>
            <a:r>
              <a:rPr lang="en-AU" altLang="en-US" sz="1800" dirty="0"/>
              <a:t>Transmission</a:t>
            </a:r>
          </a:p>
          <a:p>
            <a:pPr lvl="2"/>
            <a:r>
              <a:rPr lang="en-AU" altLang="en-US" sz="1600" dirty="0">
                <a:solidFill>
                  <a:schemeClr val="tx1"/>
                </a:solidFill>
              </a:rPr>
              <a:t>The WG Chair sends the liaison letter to the SC 6 Committee Manager, copying IEEE SA Staff</a:t>
            </a:r>
          </a:p>
          <a:p>
            <a:pPr lvl="2"/>
            <a:r>
              <a:rPr lang="en-AU" altLang="en-US" sz="1600" dirty="0">
                <a:solidFill>
                  <a:schemeClr val="tx1"/>
                </a:solidFill>
              </a:rPr>
              <a:t>Once IEEE SA Staff is informed that the liaison letter has been sent to the SC 6 Committee Manager, IEEE SA Staff sends the standard to the SC 6 Committee Manager with the appropriate cover page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B784CDE-82E3-6172-A59B-D7A70BB602E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E84505-0266-76E2-8CF1-85BBE79A9AC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Peter Yee, NSA-CSD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985773-FF4B-AD07-9E5D-27E27B56A71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May 2025</a:t>
            </a:r>
          </a:p>
        </p:txBody>
      </p:sp>
    </p:spTree>
    <p:extLst>
      <p:ext uri="{BB962C8B-B14F-4D97-AF65-F5344CB8AC3E}">
        <p14:creationId xmlns:p14="http://schemas.microsoft.com/office/powerpoint/2010/main" val="407747866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968B36F-E1F9-CEB1-B0A4-8DDA40D3D91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A16A58-40CD-E054-398C-4F73EC0ADF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altLang="en-US" dirty="0">
                <a:solidFill>
                  <a:srgbClr val="FF0000"/>
                </a:solidFill>
              </a:rPr>
              <a:t>H</a:t>
            </a:r>
            <a:r>
              <a:rPr lang="en-AU" altLang="en-US" sz="3200" dirty="0">
                <a:solidFill>
                  <a:srgbClr val="FF0000"/>
                </a:solidFill>
              </a:rPr>
              <a:t>ow does a WG submit a standard for adoption under the ISO/IEEE PSDO agreement?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9218" name="Rectangle 2">
            <a:extLst>
              <a:ext uri="{FF2B5EF4-FFF2-40B4-BE49-F238E27FC236}">
                <a16:creationId xmlns:a16="http://schemas.microsoft.com/office/drawing/2014/main" id="{577B6061-F594-4373-D889-DAE995AAFEC4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lvl="1"/>
            <a:r>
              <a:rPr lang="en-AU" altLang="en-US" sz="1800" dirty="0">
                <a:solidFill>
                  <a:srgbClr val="FF0000"/>
                </a:solidFill>
              </a:rPr>
              <a:t>Development</a:t>
            </a:r>
          </a:p>
          <a:p>
            <a:pPr lvl="2"/>
            <a:r>
              <a:rPr lang="en-AU" altLang="en-US" sz="1600" dirty="0">
                <a:solidFill>
                  <a:srgbClr val="FF0000"/>
                </a:solidFill>
              </a:rPr>
              <a:t>The WG may decide to submit a standard to SC 6 for adoption under the ISO/IEEE PSDO agreement</a:t>
            </a:r>
          </a:p>
          <a:p>
            <a:pPr lvl="2"/>
            <a:r>
              <a:rPr lang="en-AU" altLang="en-US" sz="1600" dirty="0">
                <a:solidFill>
                  <a:srgbClr val="FF0000"/>
                </a:solidFill>
              </a:rPr>
              <a:t>It is suggested that the WG coordinate with the IEEE 802 JTC1 SC </a:t>
            </a:r>
          </a:p>
          <a:p>
            <a:pPr lvl="1"/>
            <a:r>
              <a:rPr lang="en-AU" altLang="en-US" sz="1800" dirty="0">
                <a:solidFill>
                  <a:srgbClr val="FF0000"/>
                </a:solidFill>
              </a:rPr>
              <a:t>Approval</a:t>
            </a:r>
          </a:p>
          <a:p>
            <a:pPr lvl="2"/>
            <a:r>
              <a:rPr lang="en-AU" altLang="en-US" sz="1600" dirty="0">
                <a:solidFill>
                  <a:srgbClr val="FF0000"/>
                </a:solidFill>
              </a:rPr>
              <a:t>The WG and the IEEE 802 LMSC must approve submitting the standard to SC 6 for adoption under the ISO/IEEE PSDO agreement</a:t>
            </a:r>
            <a:endParaRPr lang="en-AU" altLang="en-US" sz="1600" strike="sngStrike" dirty="0">
              <a:solidFill>
                <a:srgbClr val="FF0000"/>
              </a:solidFill>
            </a:endParaRPr>
          </a:p>
          <a:p>
            <a:pPr lvl="1"/>
            <a:r>
              <a:rPr lang="en-AU" altLang="en-US" sz="1800" dirty="0">
                <a:solidFill>
                  <a:srgbClr val="FF0000"/>
                </a:solidFill>
              </a:rPr>
              <a:t>Transmission</a:t>
            </a:r>
          </a:p>
          <a:p>
            <a:pPr lvl="2"/>
            <a:r>
              <a:rPr lang="en-AU" altLang="en-US" sz="1600" dirty="0">
                <a:solidFill>
                  <a:srgbClr val="FF0000"/>
                </a:solidFill>
              </a:rPr>
              <a:t>IEEE SA Staff sends the standard and a request for adoption to the SC 6 Committee Manager, with the appropriate cover page attached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A0E26F0-D788-7169-FEE4-1576863986B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6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2B9A34-3771-E822-71FC-5676E7DBEED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Peter Yee, NSA-CSD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FE4DED0-F88F-A45C-9FC6-1FFA514121B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May 2025</a:t>
            </a:r>
          </a:p>
        </p:txBody>
      </p:sp>
    </p:spTree>
    <p:extLst>
      <p:ext uri="{BB962C8B-B14F-4D97-AF65-F5344CB8AC3E}">
        <p14:creationId xmlns:p14="http://schemas.microsoft.com/office/powerpoint/2010/main" val="178764332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5FE6278-0A29-57C6-994B-A9A24D6916A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374236-8C5B-6C26-EDE2-F62F3E19DE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29217" y="761206"/>
            <a:ext cx="10361084" cy="1065213"/>
          </a:xfrm>
        </p:spPr>
        <p:txBody>
          <a:bodyPr/>
          <a:lstStyle/>
          <a:p>
            <a:r>
              <a:rPr lang="en-AU" altLang="en-US" dirty="0"/>
              <a:t>H</a:t>
            </a:r>
            <a:r>
              <a:rPr lang="en-AU" altLang="en-US" sz="3200" dirty="0"/>
              <a:t>ow does a WG submit responses to any comments received during the ISO/IEEE </a:t>
            </a:r>
            <a:r>
              <a:rPr lang="en-AU" altLang="en-US" sz="3200" dirty="0">
                <a:solidFill>
                  <a:schemeClr val="tx1"/>
                </a:solidFill>
              </a:rPr>
              <a:t>PSDO </a:t>
            </a:r>
            <a:r>
              <a:rPr lang="en-AU" altLang="en-US" sz="3200" u="sng" dirty="0">
                <a:solidFill>
                  <a:schemeClr val="tx1"/>
                </a:solidFill>
              </a:rPr>
              <a:t>adoption </a:t>
            </a:r>
            <a:r>
              <a:rPr lang="en-AU" altLang="en-US" sz="3200" dirty="0">
                <a:solidFill>
                  <a:schemeClr val="tx1"/>
                </a:solidFill>
              </a:rPr>
              <a:t>process?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9218" name="Rectangle 2">
            <a:extLst>
              <a:ext uri="{FF2B5EF4-FFF2-40B4-BE49-F238E27FC236}">
                <a16:creationId xmlns:a16="http://schemas.microsoft.com/office/drawing/2014/main" id="{700F0E7B-74A5-AFAF-8E49-8944A2EF8B2B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lvl="1"/>
            <a:r>
              <a:rPr lang="en-AU" altLang="en-US" sz="2000" dirty="0"/>
              <a:t>Development</a:t>
            </a:r>
          </a:p>
          <a:p>
            <a:pPr lvl="2"/>
            <a:r>
              <a:rPr lang="en-AU" altLang="en-US" sz="1800" dirty="0"/>
              <a:t>A WG is </a:t>
            </a:r>
            <a:r>
              <a:rPr lang="en-AU" altLang="en-US" sz="1800" dirty="0">
                <a:solidFill>
                  <a:schemeClr val="tx1"/>
                </a:solidFill>
              </a:rPr>
              <a:t>responsible for developing responses to any comments received during the ISO/IEEE PSDO adoption process</a:t>
            </a:r>
          </a:p>
          <a:p>
            <a:pPr lvl="2"/>
            <a:r>
              <a:rPr lang="en-AU" altLang="en-US" sz="1800" dirty="0">
                <a:solidFill>
                  <a:schemeClr val="tx1"/>
                </a:solidFill>
              </a:rPr>
              <a:t>It is suggested that the WG coordinate with the IEEE 802 JTC1 SC </a:t>
            </a:r>
          </a:p>
          <a:p>
            <a:pPr lvl="1"/>
            <a:r>
              <a:rPr lang="en-AU" altLang="en-US" sz="2000" dirty="0">
                <a:solidFill>
                  <a:schemeClr val="tx1"/>
                </a:solidFill>
              </a:rPr>
              <a:t>Approval</a:t>
            </a:r>
          </a:p>
          <a:p>
            <a:pPr lvl="2"/>
            <a:r>
              <a:rPr lang="en-AU" altLang="en-US" sz="1800" dirty="0">
                <a:solidFill>
                  <a:schemeClr val="tx1"/>
                </a:solidFill>
              </a:rPr>
              <a:t>The WG and the IEEE 802 LMSC shall approve submitting any responses to comments received during the ISO/IEEE PSDO adoption process</a:t>
            </a:r>
          </a:p>
          <a:p>
            <a:pPr lvl="1"/>
            <a:r>
              <a:rPr lang="en-AU" altLang="en-US" sz="2000" dirty="0">
                <a:solidFill>
                  <a:schemeClr val="tx1"/>
                </a:solidFill>
              </a:rPr>
              <a:t>Transmission</a:t>
            </a:r>
          </a:p>
          <a:p>
            <a:pPr lvl="2"/>
            <a:r>
              <a:rPr lang="en-AU" altLang="en-US" sz="1800" dirty="0">
                <a:solidFill>
                  <a:schemeClr val="tx1"/>
                </a:solidFill>
              </a:rPr>
              <a:t>The WG Chair is responsible for sending any responses to the SC 6 Committee Manager</a:t>
            </a:r>
          </a:p>
          <a:p>
            <a:pPr lvl="2"/>
            <a:r>
              <a:rPr lang="en-AU" altLang="en-US" sz="1800" dirty="0">
                <a:solidFill>
                  <a:schemeClr val="tx1"/>
                </a:solidFill>
              </a:rPr>
              <a:t>The WG Chair shall notify IEEE SA staff so that they can follow up on the next step of the ISO/IEEE PSDO process</a:t>
            </a:r>
            <a:endParaRPr lang="en-AU" altLang="en-US" sz="1800" strike="sngStrike" dirty="0">
              <a:solidFill>
                <a:schemeClr val="tx1"/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CDB70D-B9E7-CCE8-5D6E-D6E44129666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7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618EBF-4E4D-5729-61DD-EE248F397A1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Peter Yee, NSA-CSD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5E511F-8223-B228-7328-0FFDE4CA2ED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May 2025</a:t>
            </a:r>
          </a:p>
        </p:txBody>
      </p:sp>
    </p:spTree>
    <p:extLst>
      <p:ext uri="{BB962C8B-B14F-4D97-AF65-F5344CB8AC3E}">
        <p14:creationId xmlns:p14="http://schemas.microsoft.com/office/powerpoint/2010/main" val="142765000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EB307F1-3085-4B1A-5130-800540AAB43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968279-4399-9F8C-B8F3-5517B2BFF8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altLang="en-US" sz="3200" dirty="0"/>
              <a:t>References</a:t>
            </a:r>
            <a:endParaRPr lang="en-GB" dirty="0"/>
          </a:p>
        </p:txBody>
      </p:sp>
      <p:sp>
        <p:nvSpPr>
          <p:cNvPr id="9218" name="Rectangle 2">
            <a:extLst>
              <a:ext uri="{FF2B5EF4-FFF2-40B4-BE49-F238E27FC236}">
                <a16:creationId xmlns:a16="http://schemas.microsoft.com/office/drawing/2014/main" id="{D3A9514C-9130-B136-811C-E1E3370ABF2F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lvl="1"/>
            <a:r>
              <a:rPr lang="en-AU" altLang="en-US" sz="1800" dirty="0"/>
              <a:t>[1] </a:t>
            </a:r>
            <a:r>
              <a:rPr lang="en-GB" sz="2000" dirty="0">
                <a:hlinkClick r:id="rId3"/>
              </a:rPr>
              <a:t>11-15/1287r02</a:t>
            </a:r>
            <a:r>
              <a:rPr lang="en-GB" sz="2000" dirty="0"/>
              <a:t>, </a:t>
            </a:r>
            <a:r>
              <a:rPr lang="en-AU" sz="2000" dirty="0">
                <a:solidFill>
                  <a:schemeClr val="tx1"/>
                </a:solidFill>
              </a:rPr>
              <a:t>IEEE 802 Process for Interactions with ISO/IEC JTC 1/SC 6 </a:t>
            </a:r>
            <a:endParaRPr lang="en-AU" altLang="en-US" sz="1800" dirty="0">
              <a:solidFill>
                <a:schemeClr val="tx1"/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7333AC-8BB3-58DB-37A4-C6F54762B30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96EA89-6C8C-4067-94B4-1549A35ADF4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Peter Yee, NSA-CSD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C9590C-91F6-0BD6-BFFB-93A72D98D11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May 2025</a:t>
            </a:r>
          </a:p>
        </p:txBody>
      </p:sp>
    </p:spTree>
    <p:extLst>
      <p:ext uri="{BB962C8B-B14F-4D97-AF65-F5344CB8AC3E}">
        <p14:creationId xmlns:p14="http://schemas.microsoft.com/office/powerpoint/2010/main" val="40902501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B56E11D-07A3-9CCD-2997-F5F5B9687E5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26596B-CC95-2BEF-CA26-C46F52BC23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altLang="en-US" sz="3200" dirty="0"/>
              <a:t>Annex – Sample Motions</a:t>
            </a:r>
            <a:endParaRPr lang="en-GB" dirty="0"/>
          </a:p>
        </p:txBody>
      </p:sp>
      <p:sp>
        <p:nvSpPr>
          <p:cNvPr id="9218" name="Rectangle 2">
            <a:extLst>
              <a:ext uri="{FF2B5EF4-FFF2-40B4-BE49-F238E27FC236}">
                <a16:creationId xmlns:a16="http://schemas.microsoft.com/office/drawing/2014/main" id="{9699BA80-66D4-92B7-AEC7-F78AC69E44E6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lvl="1"/>
            <a:endParaRPr lang="en-AU" altLang="en-US" sz="1800" dirty="0">
              <a:solidFill>
                <a:schemeClr val="tx1"/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1E181D-D04A-A92E-F59B-57596759E45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4ED656-E1DB-1474-7488-4E7EF511D54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Peter Yee, NSA-CSD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F9CBD95-3542-AD2E-E3B5-66A487E1D76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May 2025</a:t>
            </a:r>
          </a:p>
        </p:txBody>
      </p:sp>
    </p:spTree>
    <p:extLst>
      <p:ext uri="{BB962C8B-B14F-4D97-AF65-F5344CB8AC3E}">
        <p14:creationId xmlns:p14="http://schemas.microsoft.com/office/powerpoint/2010/main" val="418300335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.potx" id="{39B8279D-3729-4704-AB80-54F0A287AE33}" vid="{CABC245B-FFD7-4563-8595-2F43F99F3934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255</TotalTime>
  <Words>1245</Words>
  <Application>Microsoft Macintosh PowerPoint</Application>
  <PresentationFormat>Widescreen</PresentationFormat>
  <Paragraphs>171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 Unicode MS</vt:lpstr>
      <vt:lpstr>Arial</vt:lpstr>
      <vt:lpstr>Times New Roman</vt:lpstr>
      <vt:lpstr>Office Theme</vt:lpstr>
      <vt:lpstr>IEEE 802 Process for Interactions  with ISO/IEC JTC 1/SC 6 </vt:lpstr>
      <vt:lpstr>Abstract</vt:lpstr>
      <vt:lpstr>Processes that should be followed in interactions with SC 6</vt:lpstr>
      <vt:lpstr>How does a WG send a draft to SC 6 for information or review?</vt:lpstr>
      <vt:lpstr>How does a WG send a standard to SC 6 for information or review?</vt:lpstr>
      <vt:lpstr>How does a WG submit a standard for adoption under the ISO/IEEE PSDO agreement?</vt:lpstr>
      <vt:lpstr>How does a WG submit responses to any comments received during the ISO/IEEE PSDO adoption process?</vt:lpstr>
      <vt:lpstr>References</vt:lpstr>
      <vt:lpstr>Annex – Sample Motions</vt:lpstr>
      <vt:lpstr>Sample motion to send an 802 document for information or review</vt:lpstr>
      <vt:lpstr>Sample motion to submit a standard for adoption under the PSDO</vt:lpstr>
      <vt:lpstr>Sample motion to submit response to ballot comments from ISO/IEC JTC 1/SC 6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Peter E. Yee</dc:creator>
  <cp:keywords/>
  <cp:lastModifiedBy>Peter E. Yee</cp:lastModifiedBy>
  <cp:revision>3</cp:revision>
  <cp:lastPrinted>1601-01-01T00:00:00Z</cp:lastPrinted>
  <dcterms:created xsi:type="dcterms:W3CDTF">2025-05-13T08:14:22Z</dcterms:created>
  <dcterms:modified xsi:type="dcterms:W3CDTF">2025-05-13T13:55:07Z</dcterms:modified>
  <cp:category>Name, Affiliation</cp:category>
</cp:coreProperties>
</file>