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66" r:id="rId4"/>
    <p:sldId id="381" r:id="rId5"/>
    <p:sldId id="382" r:id="rId6"/>
    <p:sldId id="383" r:id="rId7"/>
    <p:sldId id="386" r:id="rId8"/>
    <p:sldId id="385" r:id="rId9"/>
    <p:sldId id="405" r:id="rId10"/>
    <p:sldId id="384" r:id="rId11"/>
    <p:sldId id="415" r:id="rId12"/>
    <p:sldId id="407" r:id="rId13"/>
    <p:sldId id="408" r:id="rId14"/>
    <p:sldId id="409" r:id="rId15"/>
    <p:sldId id="410" r:id="rId16"/>
    <p:sldId id="411" r:id="rId17"/>
    <p:sldId id="412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6" r:id="rId27"/>
    <p:sldId id="424" r:id="rId28"/>
    <p:sldId id="425" r:id="rId29"/>
    <p:sldId id="414" r:id="rId30"/>
    <p:sldId id="428" r:id="rId31"/>
    <p:sldId id="427" r:id="rId32"/>
    <p:sldId id="264" r:id="rId33"/>
    <p:sldId id="406" r:id="rId34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8EB385-60AB-4DA3-8306-97DB7FBAD767}">
          <p14:sldIdLst>
            <p14:sldId id="256"/>
            <p14:sldId id="257"/>
            <p14:sldId id="266"/>
            <p14:sldId id="381"/>
            <p14:sldId id="382"/>
            <p14:sldId id="383"/>
            <p14:sldId id="386"/>
            <p14:sldId id="385"/>
            <p14:sldId id="405"/>
            <p14:sldId id="384"/>
            <p14:sldId id="415"/>
            <p14:sldId id="407"/>
            <p14:sldId id="408"/>
            <p14:sldId id="409"/>
            <p14:sldId id="410"/>
            <p14:sldId id="411"/>
            <p14:sldId id="412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6"/>
            <p14:sldId id="424"/>
            <p14:sldId id="425"/>
            <p14:sldId id="414"/>
            <p14:sldId id="428"/>
            <p14:sldId id="427"/>
            <p14:sldId id="264"/>
          </p14:sldIdLst>
        </p14:section>
        <p14:section name="Backup technical info" id="{823F1B19-BCE0-4551-B105-A6E262E57082}">
          <p14:sldIdLst>
            <p14:sldId id="4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3728F5-BD2C-4727-B837-BCD6A27DC7DF}" v="4" dt="2025-05-11T11:53:28.3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90024" autoAdjust="0"/>
  </p:normalViewPr>
  <p:slideViewPr>
    <p:cSldViewPr>
      <p:cViewPr varScale="1">
        <p:scale>
          <a:sx n="92" d="100"/>
          <a:sy n="92" d="100"/>
        </p:scale>
        <p:origin x="96" y="240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772" y="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Rosdahl" userId="2820f357-2dd4-4127-8713-e0bfde0fd756" providerId="ADAL" clId="{C53728F5-BD2C-4727-B837-BCD6A27DC7DF}"/>
    <pc:docChg chg="custSel modSld modMainMaster">
      <pc:chgData name="Jon Rosdahl" userId="2820f357-2dd4-4127-8713-e0bfde0fd756" providerId="ADAL" clId="{C53728F5-BD2C-4727-B837-BCD6A27DC7DF}" dt="2025-05-11T12:33:24.105" v="200" actId="6549"/>
      <pc:docMkLst>
        <pc:docMk/>
      </pc:docMkLst>
      <pc:sldChg chg="modSp mod">
        <pc:chgData name="Jon Rosdahl" userId="2820f357-2dd4-4127-8713-e0bfde0fd756" providerId="ADAL" clId="{C53728F5-BD2C-4727-B837-BCD6A27DC7DF}" dt="2025-05-11T12:33:24.105" v="200" actId="6549"/>
        <pc:sldMkLst>
          <pc:docMk/>
          <pc:sldMk cId="0" sldId="256"/>
        </pc:sldMkLst>
        <pc:spChg chg="mod">
          <ac:chgData name="Jon Rosdahl" userId="2820f357-2dd4-4127-8713-e0bfde0fd756" providerId="ADAL" clId="{C53728F5-BD2C-4727-B837-BCD6A27DC7DF}" dt="2025-05-11T12:33:24.105" v="200" actId="6549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Jon Rosdahl" userId="2820f357-2dd4-4127-8713-e0bfde0fd756" providerId="ADAL" clId="{C53728F5-BD2C-4727-B837-BCD6A27DC7DF}" dt="2025-05-11T11:50:32.955" v="11" actId="6549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Jon Rosdahl" userId="2820f357-2dd4-4127-8713-e0bfde0fd756" providerId="ADAL" clId="{C53728F5-BD2C-4727-B837-BCD6A27DC7DF}" dt="2025-05-11T11:54:01.148" v="118" actId="207"/>
        <pc:sldMkLst>
          <pc:docMk/>
          <pc:sldMk cId="0" sldId="257"/>
        </pc:sldMkLst>
        <pc:spChg chg="mod">
          <ac:chgData name="Jon Rosdahl" userId="2820f357-2dd4-4127-8713-e0bfde0fd756" providerId="ADAL" clId="{C53728F5-BD2C-4727-B837-BCD6A27DC7DF}" dt="2025-05-11T11:54:01.148" v="118" actId="207"/>
          <ac:spMkLst>
            <pc:docMk/>
            <pc:sldMk cId="0" sldId="257"/>
            <ac:spMk id="4098" creationId="{00000000-0000-0000-0000-000000000000}"/>
          </ac:spMkLst>
        </pc:spChg>
      </pc:sldChg>
      <pc:sldChg chg="modSp mod">
        <pc:chgData name="Jon Rosdahl" userId="2820f357-2dd4-4127-8713-e0bfde0fd756" providerId="ADAL" clId="{C53728F5-BD2C-4727-B837-BCD6A27DC7DF}" dt="2025-05-11T11:57:17.715" v="167" actId="20577"/>
        <pc:sldMkLst>
          <pc:docMk/>
          <pc:sldMk cId="0" sldId="266"/>
        </pc:sldMkLst>
        <pc:spChg chg="mod">
          <ac:chgData name="Jon Rosdahl" userId="2820f357-2dd4-4127-8713-e0bfde0fd756" providerId="ADAL" clId="{C53728F5-BD2C-4727-B837-BCD6A27DC7DF}" dt="2025-05-11T11:57:17.715" v="167" actId="20577"/>
          <ac:spMkLst>
            <pc:docMk/>
            <pc:sldMk cId="0" sldId="266"/>
            <ac:spMk id="9218" creationId="{00000000-0000-0000-0000-000000000000}"/>
          </ac:spMkLst>
        </pc:spChg>
      </pc:sldChg>
      <pc:sldChg chg="modSp mod">
        <pc:chgData name="Jon Rosdahl" userId="2820f357-2dd4-4127-8713-e0bfde0fd756" providerId="ADAL" clId="{C53728F5-BD2C-4727-B837-BCD6A27DC7DF}" dt="2025-05-11T12:01:14.539" v="168" actId="207"/>
        <pc:sldMkLst>
          <pc:docMk/>
          <pc:sldMk cId="3606741644" sldId="384"/>
        </pc:sldMkLst>
        <pc:spChg chg="mod">
          <ac:chgData name="Jon Rosdahl" userId="2820f357-2dd4-4127-8713-e0bfde0fd756" providerId="ADAL" clId="{C53728F5-BD2C-4727-B837-BCD6A27DC7DF}" dt="2025-05-11T12:01:14.539" v="168" actId="207"/>
          <ac:spMkLst>
            <pc:docMk/>
            <pc:sldMk cId="3606741644" sldId="384"/>
            <ac:spMk id="3" creationId="{C83516C3-34E9-9304-2311-F921019D41A2}"/>
          </ac:spMkLst>
        </pc:spChg>
      </pc:sldChg>
      <pc:sldMasterChg chg="modSp mod">
        <pc:chgData name="Jon Rosdahl" userId="2820f357-2dd4-4127-8713-e0bfde0fd756" providerId="ADAL" clId="{C53728F5-BD2C-4727-B837-BCD6A27DC7DF}" dt="2025-05-11T11:50:22.281" v="5" actId="20577"/>
        <pc:sldMasterMkLst>
          <pc:docMk/>
          <pc:sldMasterMk cId="0" sldId="2147483648"/>
        </pc:sldMasterMkLst>
        <pc:spChg chg="mod">
          <ac:chgData name="Jon Rosdahl" userId="2820f357-2dd4-4127-8713-e0bfde0fd756" providerId="ADAL" clId="{C53728F5-BD2C-4727-B837-BCD6A27DC7DF}" dt="2025-05-11T11:50:22.281" v="5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802.EC-25/0107r0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May 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Jon Rosdahl, Qualcomm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802.EC-25/0107r0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2025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Jon Rosdahl, Qualcomm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freepngimg.com/png/3501-microphone-png-image" TargetMode="External"/><Relationship Id="rId7" Type="http://schemas.openxmlformats.org/officeDocument/2006/relationships/hyperlink" Target="https://www.bluecinetech.co.uk/projector-screen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androidpctv.com/yg620-fullhd-projector-price/" TargetMode="External"/><Relationship Id="rId4" Type="http://schemas.openxmlformats.org/officeDocument/2006/relationships/hyperlink" Target="https://creativecommons.org/licenses/by-nc/3.0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802.EC-25/0107r0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May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802.EC-25/0107r0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May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802.EC-25/0107r0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May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802.EC-25/0107r0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May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99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800" dirty="0">
                <a:hlinkClick r:id="rId3" tooltip="https://freepngimg.com/png/3501-microphone-png-image"/>
              </a:rPr>
              <a:t>This Photo</a:t>
            </a:r>
            <a:r>
              <a:rPr lang="en-CA" sz="800" dirty="0"/>
              <a:t> by Unknown Author is licensed under </a:t>
            </a:r>
            <a:r>
              <a:rPr lang="en-CA" sz="800" dirty="0">
                <a:hlinkClick r:id="rId4" tooltip="https://creativecommons.org/licenses/by-nc/3.0/"/>
              </a:rPr>
              <a:t>CC BY-NC</a:t>
            </a:r>
            <a:endParaRPr lang="en-CA" sz="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hlinkClick r:id="rId5" tooltip="https://androidpctv.com/yg620-fullhd-projector-price/"/>
              </a:rPr>
              <a:t>This Photo</a:t>
            </a:r>
            <a:r>
              <a:rPr lang="en-CA" sz="1200" dirty="0"/>
              <a:t> by Unknown Author is licensed under </a:t>
            </a:r>
            <a:r>
              <a:rPr lang="en-CA" sz="1200" dirty="0">
                <a:hlinkClick r:id="rId6" tooltip="https://creativecommons.org/licenses/by-nc-sa/3.0/"/>
              </a:rPr>
              <a:t>CC BY-SA-NC</a:t>
            </a:r>
            <a:endParaRPr lang="en-C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hlinkClick r:id="rId7" tooltip="https://www.bluecinetech.co.uk/projector-screens/"/>
              </a:rPr>
              <a:t>This Photo</a:t>
            </a:r>
            <a:r>
              <a:rPr lang="en-CA" sz="1200" dirty="0"/>
              <a:t> by Unknown Author is licensed under </a:t>
            </a:r>
            <a:r>
              <a:rPr lang="en-CA" sz="1200" dirty="0">
                <a:hlinkClick r:id="rId8" tooltip="https://creativecommons.org/licenses/by-sa/3.0/"/>
              </a:rPr>
              <a:t>CC BY-SA</a:t>
            </a:r>
            <a:endParaRPr lang="en-CA" sz="1200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802.EC-25/0107r0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May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73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802.EC-25/0107r0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May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32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May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May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526811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Training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802.EC-25/0107r0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lido.com/introducing-slido-in-webex/" TargetMode="External"/><Relationship Id="rId2" Type="http://schemas.openxmlformats.org/officeDocument/2006/relationships/hyperlink" Target="https://help.webex.com/en-u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sa.webex.com/ieeesa/j.php?MTID=m6a216a0d02de64b845d744aa2ae3efb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29217" y="673372"/>
            <a:ext cx="10363200" cy="99377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Mixed-mode-Interim Session-AV-training- 2025 </a:t>
            </a:r>
            <a:r>
              <a:rPr lang="en-US" sz="2400" b="0" i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May Warsaw</a:t>
            </a:r>
            <a:endParaRPr lang="en-GB" sz="40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581399" y="1687241"/>
            <a:ext cx="5029201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2025-05-11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900105"/>
              </p:ext>
            </p:extLst>
          </p:nvPr>
        </p:nvGraphicFramePr>
        <p:xfrm>
          <a:off x="996950" y="2420938"/>
          <a:ext cx="10245725" cy="249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44564" progId="Word.Document.8">
                  <p:embed/>
                </p:oleObj>
              </mc:Choice>
              <mc:Fallback>
                <p:oleObj name="Document" r:id="rId3" imgW="10442994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2420938"/>
                        <a:ext cx="10245725" cy="2493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3D2ED-395F-B393-5C17-017B35D4D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761999"/>
          </a:xfrm>
        </p:spPr>
        <p:txBody>
          <a:bodyPr/>
          <a:lstStyle/>
          <a:p>
            <a:r>
              <a:rPr lang="en-US" dirty="0"/>
              <a:t>Suggested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516C3-34E9-9304-2311-F921019D4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527176"/>
            <a:ext cx="10361084" cy="487362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000" dirty="0"/>
              <a:t>One central laptop/computer per meeting connects at head table.</a:t>
            </a:r>
          </a:p>
          <a:p>
            <a:pPr marL="457200" indent="-457200">
              <a:buAutoNum type="arabicPeriod"/>
            </a:pPr>
            <a:r>
              <a:rPr lang="en-US" sz="2000" dirty="0"/>
              <a:t>Local speakers queue/speak only at a microphone when called on.</a:t>
            </a:r>
          </a:p>
          <a:p>
            <a:pPr marL="457200" indent="-457200">
              <a:buAutoNum type="arabicPeriod"/>
            </a:pPr>
            <a:r>
              <a:rPr lang="en-US" sz="2000" dirty="0"/>
              <a:t>Remote speakers request to speak via chat window and only speak when called on.</a:t>
            </a:r>
          </a:p>
          <a:p>
            <a:pPr marL="457200" indent="-457200">
              <a:buAutoNum type="arabicPeriod"/>
            </a:pPr>
            <a:r>
              <a:rPr lang="en-US" sz="2000" dirty="0"/>
              <a:t>Presenters share the presentation via conferencing tool or have chair (central laptop) present for them.</a:t>
            </a:r>
          </a:p>
          <a:p>
            <a:pPr marL="457200" indent="-457200">
              <a:buAutoNum type="arabicPeriod"/>
            </a:pPr>
            <a:r>
              <a:rPr lang="en-US" sz="2000" dirty="0"/>
              <a:t>Local attendees when logged into WebEx </a:t>
            </a:r>
            <a:r>
              <a:rPr lang="en-US" sz="2000" dirty="0">
                <a:solidFill>
                  <a:srgbClr val="C00000"/>
                </a:solidFill>
              </a:rPr>
              <a:t>SHALL NOT connect Audio.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When Starting a meeting the host should do the following: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“Meeting” -&gt; “Meeting Options” -&gt; [Disable] “Allow Participant to turn on Video”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“Participant” -&gt; [Enable] “Mute on Entry”.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For those Remote Attendees connecting to Webex, Configure Webex Audio to use “Music Mode”.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Treat All Microphones as hot and live – Conversations in a room may be heard online.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C93E5-491D-832F-1C4E-C8483E1BB47B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r>
              <a:rPr lang="en-US"/>
              <a:t>May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7813D-FE5D-7B78-52EB-B3CF7E3513C4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F738B-6EA2-E668-9A88-10287D9D78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741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32479-1F03-EF2B-2540-9A4DA8E4E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Webex Helps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D39F0-9C7B-4A8D-3A60-09DB3C48E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06" y="1739997"/>
            <a:ext cx="8683624" cy="4584603"/>
          </a:xfrm>
        </p:spPr>
        <p:txBody>
          <a:bodyPr/>
          <a:lstStyle/>
          <a:p>
            <a:r>
              <a:rPr lang="en-US" dirty="0"/>
              <a:t>Cisco has setup a website with lots of information: </a:t>
            </a:r>
          </a:p>
          <a:p>
            <a:pPr lvl="1"/>
            <a:r>
              <a:rPr lang="en-US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https://help.webex.com/en-us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Slido</a:t>
            </a:r>
            <a:r>
              <a:rPr lang="en-US" dirty="0">
                <a:solidFill>
                  <a:schemeClr val="tx1"/>
                </a:solidFill>
              </a:rPr>
              <a:t>-Webex Integration tutorial: </a:t>
            </a:r>
          </a:p>
          <a:p>
            <a:pPr lvl="1"/>
            <a:r>
              <a:rPr lang="en-US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https://blog.slido.com/introducing-slido-in-webex/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Please Note: 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Your mileage may vary, 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Batteries not included,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This is my experience.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4F4EE-C870-CF70-3B27-E825D394F5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9239D-24F3-7A1F-CE66-FE94041DFFD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8DD521B-E095-1F48-08F2-C08FCEFF371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077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080B579-2DA9-607C-6E84-F4977F377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4571999" cy="4114799"/>
          </a:xfrm>
        </p:spPr>
        <p:txBody>
          <a:bodyPr/>
          <a:lstStyle/>
          <a:p>
            <a:r>
              <a:rPr lang="en-US" dirty="0"/>
              <a:t>When starting </a:t>
            </a:r>
            <a:r>
              <a:rPr lang="en-US" dirty="0" err="1"/>
              <a:t>WebEx</a:t>
            </a:r>
            <a:r>
              <a:rPr lang="en-US" dirty="0"/>
              <a:t>, make sure you can see that it is the account you expect, and that the “Scarlet Solo” is the speaker and microphone selected.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C75AAB-2ABD-7090-4DFB-A494D47C9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319" y="687980"/>
            <a:ext cx="5967586" cy="4505526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3F6673-3A54-5B4F-70FC-BF81BCB89739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May 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C3F57-4DFC-B0CC-8381-2A814493F76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1870C-CB2A-9597-13F3-8B0398CEDF4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838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0C9A0-5369-8E54-60CD-BB6B0423D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5587" y="5782163"/>
            <a:ext cx="10350425" cy="624502"/>
          </a:xfrm>
        </p:spPr>
        <p:txBody>
          <a:bodyPr/>
          <a:lstStyle/>
          <a:p>
            <a:r>
              <a:rPr lang="en-US" dirty="0"/>
              <a:t>On the bottom, you will see 3 dots just below “more options.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836F729-7621-80FB-8230-91EF7DAFFA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28818" y="763586"/>
            <a:ext cx="8347195" cy="4706326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73724-B5AD-4307-2DB1-515DE3E32A9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5F9C3-3906-E852-F361-8EE39F55052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1A270-4D24-19B3-6372-B50E82E901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723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12007-3AE6-EEF6-A208-FC2095ECE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2895599"/>
          </a:xfrm>
        </p:spPr>
        <p:txBody>
          <a:bodyPr/>
          <a:lstStyle/>
          <a:p>
            <a:r>
              <a:rPr lang="en-US" dirty="0"/>
              <a:t>Select Meeting options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E261BDF-19A9-D542-E534-70527F4307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0400" y="782362"/>
            <a:ext cx="2971800" cy="5606431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CD90E-552B-D1EB-0B77-298C5AA60B5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3787E-82B2-B4A0-615B-802883454D6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568CF-19F9-09C1-73F6-F145AABED2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305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ED2E8-9E47-48EF-8E5B-AFD4CF82F8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Make sure that “Start Video” and “Entry and exit tone” are not checked.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Make sure Start </a:t>
            </a:r>
            <a:r>
              <a:rPr lang="en-US" dirty="0" err="1"/>
              <a:t>Slido</a:t>
            </a:r>
            <a:r>
              <a:rPr lang="en-US" dirty="0"/>
              <a:t> is checked.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D78CCE-752B-F822-8C56-E2CC838A0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574" y="725635"/>
            <a:ext cx="4039626" cy="5598965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2947F-856D-1BE0-E3DA-05A86B0C2015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May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95FA0-4DF1-C0E8-4C0A-A7537CC4C55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BF929-1615-06B3-7C77-ACEC4A3A158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367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7FDB41C-83E9-2D36-A275-0CEB01430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/>
          <a:p>
            <a:r>
              <a:rPr lang="en-US" dirty="0"/>
              <a:t>Select the “AI Assistant” and change Content Availability after the meeting – </a:t>
            </a:r>
          </a:p>
          <a:p>
            <a:r>
              <a:rPr lang="en-US" dirty="0"/>
              <a:t>Select “Don’t save summary and transcript”.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6563345-62A6-CEB4-42EA-D00FDA9B83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01385" y="762000"/>
            <a:ext cx="3905243" cy="5583053"/>
          </a:xfr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A97AE-DB6C-0F90-7493-5B456FB52BD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May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D6EAE-3523-CA40-8EC8-AF9490AB7B6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3DA9C-4578-F6AF-0896-9C0A0E589C1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025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0C9A0-5369-8E54-60CD-BB6B0423D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5587" y="5782163"/>
            <a:ext cx="10350425" cy="624502"/>
          </a:xfrm>
        </p:spPr>
        <p:txBody>
          <a:bodyPr/>
          <a:lstStyle/>
          <a:p>
            <a:r>
              <a:rPr lang="en-US" dirty="0"/>
              <a:t>On the bottom far right, you will see 3 dots. Select </a:t>
            </a:r>
            <a:r>
              <a:rPr lang="en-US" dirty="0" err="1"/>
              <a:t>Slido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836F729-7621-80FB-8230-91EF7DAFFA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28818" y="763586"/>
            <a:ext cx="8347195" cy="4706326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73724-B5AD-4307-2DB1-515DE3E32A9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5F9C3-3906-E852-F361-8EE39F55052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1A270-4D24-19B3-6372-B50E82E901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216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CB242DD-2893-7DD6-FB9D-A496CFA00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9217" y="1066800"/>
            <a:ext cx="5077884" cy="4113213"/>
          </a:xfrm>
        </p:spPr>
        <p:txBody>
          <a:bodyPr/>
          <a:lstStyle/>
          <a:p>
            <a:r>
              <a:rPr lang="en-US" dirty="0"/>
              <a:t>Once </a:t>
            </a:r>
            <a:r>
              <a:rPr lang="en-US" dirty="0" err="1"/>
              <a:t>Slido</a:t>
            </a:r>
            <a:r>
              <a:rPr lang="en-US" dirty="0"/>
              <a:t> is selected you may see the screen to the right.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Select open, (or view tutorial).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042A72-4C18-1D29-9C62-2EB5364D1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902851"/>
            <a:ext cx="3361536" cy="5191564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8583B-F9A0-9696-BAFB-07B60ACABCF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May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59020-31B6-B413-0943-77A2F3BD0F5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E2B52-BF35-B0F4-0F86-66DD404F63D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04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FA85945-039A-6266-679B-7ECD5089E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838201"/>
            <a:ext cx="5077884" cy="5256214"/>
          </a:xfrm>
        </p:spPr>
        <p:txBody>
          <a:bodyPr/>
          <a:lstStyle/>
          <a:p>
            <a:r>
              <a:rPr lang="en-US" dirty="0"/>
              <a:t>My view may be a bit different, but you should be able to “Add” “Add polls or Q&amp;A”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284B6F-CB57-992E-C7B8-D959F2C94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838201"/>
            <a:ext cx="3484010" cy="5200016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2ABA7-46E1-7457-8C24-916679AE3C28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May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2507D-E9BA-23F5-29E6-C17FBB0CAE7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CB202-EACD-6DD0-CC4F-0F041BCA17C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685799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484623"/>
            <a:ext cx="10361084" cy="4839977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The 2025 May IEEE 802 Wireless Mixed-mode Interim Session will provide for a mix of in-person and remote attendance.  This Training deck will help with the discussion on what to expect when running a meeting in this fashion.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A training session is planned for May 11 (14:30 CET), 2025 to be held in room </a:t>
            </a:r>
            <a:r>
              <a:rPr lang="en-US" b="0" dirty="0"/>
              <a:t>Wars-Sawa </a:t>
            </a:r>
            <a:r>
              <a:rPr lang="en-US" b="0" i="0" dirty="0">
                <a:solidFill>
                  <a:srgbClr val="3E3F3A"/>
                </a:solidFill>
                <a:effectLst/>
              </a:rPr>
              <a:t>- Level 2 of the Warsaw Presidential Hotel </a:t>
            </a:r>
            <a:r>
              <a:rPr lang="en-US" b="0" dirty="0"/>
              <a:t>and online: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/>
              <a:t>		– </a:t>
            </a:r>
            <a:r>
              <a:rPr lang="en-US" dirty="0"/>
              <a:t>Meeting number (access code): </a:t>
            </a:r>
            <a:r>
              <a:rPr lang="en-US" b="0" i="0" dirty="0">
                <a:effectLst/>
                <a:latin typeface="ciscosansttregular"/>
              </a:rPr>
              <a:t>2344 510 0553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i="0" dirty="0">
                <a:effectLst/>
                <a:latin typeface="ciscosansttregular"/>
              </a:rPr>
              <a:t> </a:t>
            </a:r>
            <a:r>
              <a:rPr lang="en-US" dirty="0"/>
              <a:t>		</a:t>
            </a:r>
            <a:r>
              <a:rPr lang="en-US" b="0" dirty="0"/>
              <a:t>– </a:t>
            </a:r>
            <a:r>
              <a:rPr lang="en-US" dirty="0"/>
              <a:t>Meeting password: </a:t>
            </a:r>
            <a:r>
              <a:rPr lang="en-US" b="0" dirty="0"/>
              <a:t>training</a:t>
            </a:r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/>
              <a:t>	 	</a:t>
            </a:r>
            <a:r>
              <a:rPr lang="en-US" sz="2400" b="0" dirty="0"/>
              <a:t>– </a:t>
            </a:r>
            <a:r>
              <a:rPr lang="en-US" sz="2400" b="1" dirty="0"/>
              <a:t>Meeting Link</a:t>
            </a:r>
            <a:r>
              <a:rPr lang="en-US" sz="2400" dirty="0"/>
              <a:t>: </a:t>
            </a:r>
          </a:p>
          <a:p>
            <a:pPr lvl="4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https://ieeesa.webex.com/ieeesa/j.php?MTID=m6a216a0d02de64b845d744aa2ae3efb0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7D84F-7551-17B1-5C1F-E4F95180A2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is the main choice location for </a:t>
            </a:r>
            <a:r>
              <a:rPr lang="en-US" dirty="0" err="1"/>
              <a:t>Slido</a:t>
            </a:r>
            <a:r>
              <a:rPr lang="en-US" dirty="0"/>
              <a:t>.</a:t>
            </a:r>
          </a:p>
          <a:p>
            <a:r>
              <a:rPr lang="en-US" dirty="0"/>
              <a:t>Most of the time we will be choosing “Multiple Choice”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5514A-9D29-2EC1-11BE-26BFCBF3323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1A312-E856-8680-9AE4-C9245B388AE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E981D-0232-D88D-6BF4-0488F36261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5CBF06-35E6-5C9D-A2BC-CC303A9FB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838200"/>
            <a:ext cx="3063766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24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B425F-28F8-7314-756F-9B229F2E01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Now you will create your straw poll.</a:t>
            </a:r>
          </a:p>
          <a:p>
            <a:r>
              <a:rPr lang="en-US" dirty="0"/>
              <a:t>You will type in the straw poll:</a:t>
            </a:r>
          </a:p>
          <a:p>
            <a:r>
              <a:rPr lang="en-US" dirty="0"/>
              <a:t>“What would you like to ask?”</a:t>
            </a:r>
          </a:p>
          <a:p>
            <a:endParaRPr lang="en-US" dirty="0"/>
          </a:p>
          <a:p>
            <a:r>
              <a:rPr lang="en-US" dirty="0"/>
              <a:t>Then change option 1 to “yes”</a:t>
            </a:r>
          </a:p>
          <a:p>
            <a:r>
              <a:rPr lang="en-US" dirty="0"/>
              <a:t>Option 2 to “no” and “add option” for “Abstain”.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AEB61-F492-AFC5-1803-F1B2F5B100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E2BA3-8E2D-19A8-8526-4A5E9348685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25B6B-7F81-C38E-60B6-8C7FF93BD8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26166E-DEA8-8545-42E0-FC23D07AF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704930"/>
            <a:ext cx="3304116" cy="574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09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2DCED-2344-F0F0-0CA7-FBB02DBF1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8595" y="990599"/>
            <a:ext cx="5449571" cy="5413125"/>
          </a:xfrm>
        </p:spPr>
        <p:txBody>
          <a:bodyPr/>
          <a:lstStyle/>
          <a:p>
            <a:r>
              <a:rPr lang="en-US" dirty="0"/>
              <a:t>Please notice that as you have your question and options filled in, then the “Launch” button will change to green and active.  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BEFORE you hit it</a:t>
            </a:r>
            <a:r>
              <a:rPr lang="en-US" dirty="0"/>
              <a:t>, notice the little “eye icon” to the left. </a:t>
            </a:r>
            <a:br>
              <a:rPr lang="en-US" dirty="0"/>
            </a:br>
            <a:r>
              <a:rPr lang="en-US" dirty="0"/>
              <a:t>Click it.  This will hide the live results from being shown while the poll is open.</a:t>
            </a:r>
          </a:p>
          <a:p>
            <a:r>
              <a:rPr lang="en-US" dirty="0"/>
              <a:t>You can preload polls if you want.</a:t>
            </a:r>
          </a:p>
          <a:p>
            <a:endParaRPr lang="en-US" dirty="0"/>
          </a:p>
          <a:p>
            <a:r>
              <a:rPr lang="en-US" dirty="0"/>
              <a:t>Launch the poll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8D96A-390A-69F2-0FAF-A26A0AE87F3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144B7-4014-9099-B019-40E8B7DD0E7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89EBB-E15D-C9BB-EB00-40FAE950A7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B55305-5ACC-84A7-9427-0FE0A7F6B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755649"/>
            <a:ext cx="3560743" cy="564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38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8D039-3865-9AC8-700C-9A8CB85CDF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While the poll is open, you will see the live tally.  Note that the eye icon has a line through it so others will not see the live tally.  When ready to close the voting, click the lock.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B0077-E25E-C92C-1E21-B6176518B3B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5C106-8D61-B119-D33E-38061B5C4A2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6B5F9-2C4F-C4F1-7DAA-C50E1BA81C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B3FDD7-C607-D07D-47A1-744FA0EEE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828185"/>
            <a:ext cx="4057657" cy="532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95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66CAD-FCB9-2E52-A5BD-554C1FD5FC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When you click the unlock icon, it will close the voting in </a:t>
            </a:r>
            <a:r>
              <a:rPr lang="en-US" dirty="0" err="1"/>
              <a:t>Slido</a:t>
            </a:r>
            <a:r>
              <a:rPr lang="en-US" dirty="0"/>
              <a:t> for the participants.  You can reopen it if there is an extraordinary need, but normally once closed, it should stay closed.</a:t>
            </a:r>
            <a:br>
              <a:rPr lang="en-US" dirty="0"/>
            </a:br>
            <a:r>
              <a:rPr lang="en-US" dirty="0"/>
              <a:t>You can now click on “Home”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B1D58-4F2F-3875-1BFE-60DEF136A47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AA357-10EA-4868-FBFA-D69C6B1C318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68627-3AFE-AECC-C477-4DA4A55892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445EC1-D064-6F82-9D2C-D276483EC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074" y="762000"/>
            <a:ext cx="3438525" cy="555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07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38B4-6F41-D3B0-9606-FA4CF6BA59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From Home, select the stack menu icon, and then “Download Results”.</a:t>
            </a:r>
          </a:p>
          <a:p>
            <a:r>
              <a:rPr lang="en-US" dirty="0" err="1"/>
              <a:t>Slido</a:t>
            </a:r>
            <a:r>
              <a:rPr lang="en-US" dirty="0"/>
              <a:t> will open a new window with the analytics of the polls you have run.</a:t>
            </a:r>
          </a:p>
          <a:p>
            <a:r>
              <a:rPr lang="en-US" dirty="0"/>
              <a:t>You will be able to see the voters and the voting results.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7591E-659A-A502-084A-FEBCF0AB65D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BE70E-7A90-9690-3780-B727F9E0642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E88A7-45B6-D444-FAE8-676D37FB50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E2CC0A-BBD2-7423-6774-42F69A12A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344" y="838200"/>
            <a:ext cx="421798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95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7BDE9D2-DA00-45DB-0512-93B36B8CC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the </a:t>
            </a:r>
            <a:r>
              <a:rPr lang="en-US" dirty="0" err="1"/>
              <a:t>Slido</a:t>
            </a:r>
            <a:r>
              <a:rPr lang="en-US" dirty="0"/>
              <a:t> results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D09F06E-9F05-596C-A996-022EC0F90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Click Home</a:t>
            </a:r>
            <a:endParaRPr lang="en-US" dirty="0"/>
          </a:p>
          <a:p>
            <a:r>
              <a:rPr lang="en-US" b="1" dirty="0"/>
              <a:t>Click the pancake</a:t>
            </a:r>
            <a:endParaRPr lang="en-US" dirty="0"/>
          </a:p>
          <a:p>
            <a:r>
              <a:rPr lang="en-US" b="1" dirty="0"/>
              <a:t>Click Download results</a:t>
            </a:r>
            <a:endParaRPr lang="en-US" dirty="0"/>
          </a:p>
          <a:p>
            <a:r>
              <a:rPr lang="en-US" b="1" dirty="0"/>
              <a:t>Click Export</a:t>
            </a:r>
            <a:endParaRPr lang="en-US" dirty="0"/>
          </a:p>
          <a:p>
            <a:r>
              <a:rPr lang="en-US" b="1" dirty="0"/>
              <a:t>Click Download Export</a:t>
            </a:r>
            <a:endParaRPr lang="en-US" dirty="0"/>
          </a:p>
          <a:p>
            <a:r>
              <a:rPr lang="en-US" b="1" dirty="0"/>
              <a:t>Click Poll results per participant</a:t>
            </a:r>
            <a:endParaRPr lang="en-US" dirty="0"/>
          </a:p>
          <a:p>
            <a:r>
              <a:rPr lang="en-US" b="1" dirty="0"/>
              <a:t>Click the Save button it turns into</a:t>
            </a:r>
            <a:endParaRPr lang="en-US" dirty="0"/>
          </a:p>
          <a:p>
            <a:r>
              <a:rPr lang="en-US" b="1" dirty="0"/>
              <a:t>Complete the pop-up dialog and save the file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29AAE-8078-CC53-E934-A470A4A613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15636-107A-8645-8DD9-384F57D0B98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60A5B-D672-46D9-348F-9A1181C0DD7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634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EC947-69CF-3357-D7E3-F72FAF65E97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02967-62A1-437E-B437-6F2CFE52602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053D0-AF10-A479-F150-9A6E79D18F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7D5A1D-87C5-3429-6CFF-E84C1D513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541" y="914400"/>
            <a:ext cx="7542763" cy="530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90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C6F764-4C85-6A22-8CF1-05E51E8999A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C87290-4C00-0C60-3A80-239BA15D831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CAB27-BC7F-6C24-0521-47D72BBC49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28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25DF85-50DD-70C2-D531-EE9300CF9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905" y="856891"/>
            <a:ext cx="5296639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84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256DC-AA14-51F9-D2C4-89BDA8304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990600"/>
            <a:ext cx="6373284" cy="4113213"/>
          </a:xfrm>
        </p:spPr>
        <p:txBody>
          <a:bodyPr/>
          <a:lstStyle/>
          <a:p>
            <a:r>
              <a:rPr lang="en-US" dirty="0"/>
              <a:t>When you are finished with </a:t>
            </a:r>
            <a:r>
              <a:rPr lang="en-US" dirty="0" err="1"/>
              <a:t>WebEx</a:t>
            </a:r>
            <a:r>
              <a:rPr lang="en-US" dirty="0"/>
              <a:t> Desktop, remember that exiting </a:t>
            </a:r>
            <a:r>
              <a:rPr lang="en-US" dirty="0" err="1"/>
              <a:t>WebEx</a:t>
            </a:r>
            <a:r>
              <a:rPr lang="en-US" dirty="0"/>
              <a:t> will leave you setup/logged in as the user you were when </a:t>
            </a:r>
            <a:r>
              <a:rPr lang="en-US"/>
              <a:t>you started when </a:t>
            </a:r>
            <a:r>
              <a:rPr lang="en-US" dirty="0"/>
              <a:t>your return.  You must Sign Out of you are wanting to change the account (User) that you are logging in as next time.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7E940C6-7132-1E13-D279-C88C881EB5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01000" y="722917"/>
            <a:ext cx="3276599" cy="5690937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1361D-4BD8-BB8F-AF3E-A9DA56D9568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1530B-4F33-E474-DCD0-45BF8E2A16A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5BE94-069B-37D7-FF19-7C04013ABA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16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374367"/>
          </a:xfrm>
          <a:ln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Summary</a:t>
            </a:r>
            <a:r>
              <a:rPr lang="en-US" spc="-160" dirty="0"/>
              <a:t> </a:t>
            </a:r>
            <a:r>
              <a:rPr lang="en-US" dirty="0"/>
              <a:t>of</a:t>
            </a:r>
            <a:r>
              <a:rPr lang="en-US" spc="-140" dirty="0"/>
              <a:t> </a:t>
            </a:r>
            <a:r>
              <a:rPr lang="en-US" dirty="0"/>
              <a:t>Key</a:t>
            </a:r>
            <a:r>
              <a:rPr lang="en-US" spc="-140" dirty="0"/>
              <a:t> </a:t>
            </a:r>
            <a:r>
              <a:rPr lang="en-US" spc="-10" dirty="0"/>
              <a:t>Points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29218" y="1219200"/>
            <a:ext cx="10361084" cy="5256214"/>
          </a:xfrm>
          <a:ln/>
        </p:spPr>
        <p:txBody>
          <a:bodyPr/>
          <a:lstStyle/>
          <a:p>
            <a:pPr marL="241300" indent="-228600">
              <a:lnSpc>
                <a:spcPts val="214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dirty="0">
                <a:latin typeface="Calibri"/>
                <a:cs typeface="Calibri"/>
              </a:rPr>
              <a:t>Meetings are</a:t>
            </a:r>
            <a:r>
              <a:rPr lang="en-US" sz="2000" spc="-1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to be run</a:t>
            </a:r>
            <a:r>
              <a:rPr lang="en-US" sz="2000" spc="-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as</a:t>
            </a:r>
            <a:r>
              <a:rPr lang="en-US" sz="2000" spc="-1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an</a:t>
            </a:r>
            <a:r>
              <a:rPr lang="en-US" sz="2000" spc="-5" dirty="0">
                <a:latin typeface="Calibri"/>
                <a:cs typeface="Calibri"/>
              </a:rPr>
              <a:t> </a:t>
            </a:r>
            <a:r>
              <a:rPr lang="en-US" sz="2000" spc="-10" dirty="0">
                <a:latin typeface="Calibri"/>
                <a:cs typeface="Calibri"/>
              </a:rPr>
              <a:t>in-</a:t>
            </a:r>
            <a:r>
              <a:rPr lang="en-US" sz="2000" dirty="0">
                <a:latin typeface="Calibri"/>
                <a:cs typeface="Calibri"/>
              </a:rPr>
              <a:t>person </a:t>
            </a:r>
            <a:r>
              <a:rPr lang="en-US" sz="2000" spc="-10" dirty="0">
                <a:latin typeface="Calibri"/>
                <a:cs typeface="Calibri"/>
              </a:rPr>
              <a:t>meeting.</a:t>
            </a:r>
            <a:endParaRPr lang="en-US" sz="2000" dirty="0">
              <a:latin typeface="Calibri"/>
              <a:cs typeface="Calibri"/>
            </a:endParaRPr>
          </a:p>
          <a:p>
            <a:pPr marL="698500" lvl="1" indent="-228600">
              <a:lnSpc>
                <a:spcPts val="176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dirty="0">
                <a:latin typeface="Calibri"/>
                <a:cs typeface="Calibri"/>
              </a:rPr>
              <a:t>Local</a:t>
            </a:r>
            <a:r>
              <a:rPr lang="en-US" spc="-4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time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zone</a:t>
            </a:r>
            <a:r>
              <a:rPr lang="en-US" spc="-35" dirty="0">
                <a:latin typeface="Calibri"/>
                <a:cs typeface="Calibri"/>
              </a:rPr>
              <a:t> used to </a:t>
            </a:r>
            <a:r>
              <a:rPr lang="en-US" dirty="0">
                <a:latin typeface="Calibri"/>
                <a:cs typeface="Calibri"/>
              </a:rPr>
              <a:t>schedule</a:t>
            </a:r>
            <a:r>
              <a:rPr lang="en-US" spc="-10" dirty="0">
                <a:latin typeface="Calibri"/>
                <a:cs typeface="Calibri"/>
              </a:rPr>
              <a:t> meetings</a:t>
            </a:r>
            <a:endParaRPr lang="en-US" dirty="0">
              <a:latin typeface="Calibri"/>
              <a:cs typeface="Calibri"/>
            </a:endParaRPr>
          </a:p>
          <a:p>
            <a:pPr marL="698500" lvl="1" indent="-228600">
              <a:lnSpc>
                <a:spcPts val="176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dirty="0">
                <a:latin typeface="Calibri"/>
                <a:cs typeface="Calibri"/>
              </a:rPr>
              <a:t>Local</a:t>
            </a:r>
            <a:r>
              <a:rPr lang="en-US" spc="-5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participants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attend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as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an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in-</a:t>
            </a:r>
            <a:r>
              <a:rPr lang="en-US" dirty="0">
                <a:latin typeface="Calibri"/>
                <a:cs typeface="Calibri"/>
              </a:rPr>
              <a:t>person</a:t>
            </a:r>
            <a:r>
              <a:rPr lang="en-US" spc="-1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meeting</a:t>
            </a:r>
            <a:endParaRPr lang="en-US" dirty="0">
              <a:latin typeface="Calibri"/>
              <a:cs typeface="Calibri"/>
            </a:endParaRPr>
          </a:p>
          <a:p>
            <a:pPr marL="698500" lvl="1" indent="-228600">
              <a:lnSpc>
                <a:spcPts val="178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dirty="0">
                <a:latin typeface="Calibri"/>
                <a:cs typeface="Calibri"/>
              </a:rPr>
              <a:t>Remote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access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is</a:t>
            </a:r>
            <a:r>
              <a:rPr lang="en-US" spc="-1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provided</a:t>
            </a:r>
            <a:r>
              <a:rPr lang="en-US" spc="-1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to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remote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participants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to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view/present/interact</a:t>
            </a:r>
            <a:r>
              <a:rPr lang="en-US" spc="-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similarly</a:t>
            </a:r>
            <a:r>
              <a:rPr lang="en-US" spc="-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to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on-</a:t>
            </a:r>
            <a:r>
              <a:rPr lang="en-US" dirty="0">
                <a:latin typeface="Calibri"/>
                <a:cs typeface="Calibri"/>
              </a:rPr>
              <a:t>line meetings</a:t>
            </a:r>
            <a:r>
              <a:rPr lang="en-US" spc="-1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(best</a:t>
            </a:r>
            <a:r>
              <a:rPr lang="en-US" spc="-2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effort)</a:t>
            </a:r>
            <a:endParaRPr lang="en-US" dirty="0">
              <a:latin typeface="Calibri"/>
              <a:cs typeface="Calibri"/>
            </a:endParaRPr>
          </a:p>
          <a:p>
            <a:pPr marL="241300" marR="6667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dirty="0">
                <a:latin typeface="Calibri"/>
                <a:cs typeface="Calibri"/>
              </a:rPr>
              <a:t>In-person</a:t>
            </a:r>
            <a:r>
              <a:rPr lang="en-US" sz="2000" b="0" spc="-4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participants</a:t>
            </a:r>
            <a:r>
              <a:rPr lang="en-US" sz="2000" b="0" spc="-4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are</a:t>
            </a:r>
            <a:r>
              <a:rPr lang="en-US" sz="2000" b="0" spc="-4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admonished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(stronger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than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encouraged)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</a:t>
            </a:r>
            <a:r>
              <a:rPr lang="en-US" sz="2000" b="0" spc="-3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stay</a:t>
            </a:r>
            <a:r>
              <a:rPr lang="en-US" sz="2000" b="0" spc="-4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OFF</a:t>
            </a:r>
            <a:r>
              <a:rPr lang="en-US" sz="2000" b="0" spc="-40" dirty="0">
                <a:latin typeface="Calibri"/>
                <a:cs typeface="Calibri"/>
              </a:rPr>
              <a:t> </a:t>
            </a:r>
            <a:r>
              <a:rPr lang="en-US" sz="2000" b="0" spc="-25" dirty="0">
                <a:latin typeface="Calibri"/>
                <a:cs typeface="Calibri"/>
              </a:rPr>
              <a:t>the Audio interface from the </a:t>
            </a:r>
            <a:r>
              <a:rPr lang="en-US" sz="2000" b="0" spc="-10" dirty="0">
                <a:latin typeface="Calibri"/>
                <a:cs typeface="Calibri"/>
              </a:rPr>
              <a:t>Webex/zoom/teams/conference</a:t>
            </a:r>
            <a:r>
              <a:rPr lang="en-US" sz="2000" b="0" spc="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tool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of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your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choice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–</a:t>
            </a:r>
          </a:p>
          <a:p>
            <a:pPr marL="241300" marR="6667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spc="-10" dirty="0">
                <a:latin typeface="Calibri"/>
                <a:cs typeface="Calibri"/>
              </a:rPr>
              <a:t>Presentation/room </a:t>
            </a:r>
            <a:r>
              <a:rPr lang="en-US" sz="2000" b="0" dirty="0">
                <a:latin typeface="Calibri"/>
                <a:cs typeface="Calibri"/>
              </a:rPr>
              <a:t>computer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is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logged into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conference tool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spc="-25" dirty="0">
                <a:latin typeface="Calibri"/>
                <a:cs typeface="Calibri"/>
              </a:rPr>
              <a:t>and the </a:t>
            </a:r>
            <a:r>
              <a:rPr lang="en-US" sz="2000" b="0" spc="-10" dirty="0">
                <a:latin typeface="Calibri"/>
                <a:cs typeface="Calibri"/>
              </a:rPr>
              <a:t>web-</a:t>
            </a:r>
            <a:r>
              <a:rPr lang="en-US" sz="2000" b="0" dirty="0">
                <a:latin typeface="Calibri"/>
                <a:cs typeface="Calibri"/>
              </a:rPr>
              <a:t>conferencing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tool</a:t>
            </a:r>
            <a:r>
              <a:rPr lang="en-US" sz="2000" b="0" spc="-35" dirty="0">
                <a:latin typeface="Calibri"/>
                <a:cs typeface="Calibri"/>
              </a:rPr>
              <a:t> is presenting what is being presented by the local </a:t>
            </a:r>
            <a:r>
              <a:rPr lang="en-US" sz="2000" b="0" dirty="0">
                <a:latin typeface="Calibri"/>
                <a:cs typeface="Calibri"/>
              </a:rPr>
              <a:t>projector.</a:t>
            </a:r>
          </a:p>
          <a:p>
            <a:pPr marL="241300" marR="316865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dirty="0">
                <a:latin typeface="Calibri"/>
                <a:cs typeface="Calibri"/>
              </a:rPr>
              <a:t>A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spc="-20" dirty="0">
                <a:latin typeface="Calibri"/>
                <a:cs typeface="Calibri"/>
              </a:rPr>
              <a:t>chair,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vice-</a:t>
            </a:r>
            <a:r>
              <a:rPr lang="en-US" sz="2000" b="0" spc="-20" dirty="0">
                <a:latin typeface="Calibri"/>
                <a:cs typeface="Calibri"/>
              </a:rPr>
              <a:t>chair, </a:t>
            </a:r>
            <a:r>
              <a:rPr lang="en-US" sz="2000" b="0" dirty="0">
                <a:latin typeface="Calibri"/>
                <a:cs typeface="Calibri"/>
              </a:rPr>
              <a:t>or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designate,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is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logged into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conference tool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and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monitoring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queue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(based </a:t>
            </a:r>
            <a:r>
              <a:rPr lang="en-US" sz="2000" b="0" spc="-25" dirty="0">
                <a:latin typeface="Calibri"/>
                <a:cs typeface="Calibri"/>
              </a:rPr>
              <a:t>on </a:t>
            </a:r>
            <a:r>
              <a:rPr lang="en-US" sz="2000" b="0" dirty="0">
                <a:latin typeface="Calibri"/>
                <a:cs typeface="Calibri"/>
              </a:rPr>
              <a:t>experience this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is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probably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second room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log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in,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since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monitoring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queue is difficult </a:t>
            </a:r>
            <a:r>
              <a:rPr lang="en-US" sz="2000" b="0" spc="-20" dirty="0">
                <a:latin typeface="Calibri"/>
                <a:cs typeface="Calibri"/>
              </a:rPr>
              <a:t>when </a:t>
            </a:r>
            <a:r>
              <a:rPr lang="en-US" sz="2000" b="0" dirty="0">
                <a:latin typeface="Calibri"/>
                <a:cs typeface="Calibri"/>
              </a:rPr>
              <a:t>presenting) –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this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person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manages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online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queue for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chair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integrate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with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floor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queue.  Fairness for local and remote attendees is responsibility of the officer.</a:t>
            </a:r>
            <a:endParaRPr lang="en-US" sz="2000" b="0" dirty="0">
              <a:latin typeface="Calibri"/>
              <a:cs typeface="Calibri"/>
            </a:endParaRPr>
          </a:p>
          <a:p>
            <a:pPr marL="240665" marR="5080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dirty="0">
                <a:latin typeface="Calibri"/>
                <a:cs typeface="Calibri"/>
              </a:rPr>
              <a:t>Audio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comes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from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floor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mic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or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chair/</a:t>
            </a:r>
            <a:r>
              <a:rPr lang="en-US" sz="2000" b="0" dirty="0" err="1">
                <a:latin typeface="Calibri"/>
                <a:cs typeface="Calibri"/>
              </a:rPr>
              <a:t>dias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mic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which is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mixed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into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room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speakers </a:t>
            </a:r>
            <a:r>
              <a:rPr lang="en-US" sz="2000" b="0" dirty="0">
                <a:latin typeface="Calibri"/>
                <a:cs typeface="Calibri"/>
              </a:rPr>
              <a:t>and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outgoing </a:t>
            </a:r>
            <a:r>
              <a:rPr lang="en-US" sz="2000" b="0" spc="-10" dirty="0">
                <a:latin typeface="Calibri"/>
                <a:cs typeface="Calibri"/>
              </a:rPr>
              <a:t>sound </a:t>
            </a:r>
            <a:r>
              <a:rPr lang="en-US" sz="2000" b="0" dirty="0">
                <a:latin typeface="Calibri"/>
                <a:cs typeface="Calibri"/>
              </a:rPr>
              <a:t>by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 sound</a:t>
            </a:r>
            <a:r>
              <a:rPr lang="en-US" sz="2000" b="0" spc="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board is then connected to the local computer that shares to the remote conference tool. </a:t>
            </a:r>
            <a:endParaRPr lang="en-US" sz="2000" b="0" dirty="0">
              <a:latin typeface="Calibri"/>
              <a:cs typeface="Calibri"/>
            </a:endParaRPr>
          </a:p>
          <a:p>
            <a:pPr marL="241300" marR="38354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dirty="0">
                <a:latin typeface="Calibri"/>
                <a:cs typeface="Calibri"/>
              </a:rPr>
              <a:t>Working</a:t>
            </a:r>
            <a:r>
              <a:rPr lang="en-US" sz="2000" b="0" spc="-3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groups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determine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voting</a:t>
            </a:r>
            <a:r>
              <a:rPr lang="en-US" sz="2000" b="0" spc="-20" dirty="0">
                <a:latin typeface="Calibri"/>
                <a:cs typeface="Calibri"/>
              </a:rPr>
              <a:t> logistics/</a:t>
            </a:r>
            <a:r>
              <a:rPr lang="en-US" sz="2000" b="0" dirty="0">
                <a:latin typeface="Calibri"/>
                <a:cs typeface="Calibri"/>
              </a:rPr>
              <a:t>rules,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etc.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for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subgroups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(some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use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different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rules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for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electronic </a:t>
            </a:r>
            <a:r>
              <a:rPr lang="en-US" sz="2000" b="0" dirty="0">
                <a:latin typeface="Calibri"/>
                <a:cs typeface="Calibri"/>
              </a:rPr>
              <a:t>meetings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than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in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person</a:t>
            </a:r>
            <a:r>
              <a:rPr lang="en-US" sz="2000" b="0" spc="-10" dirty="0">
                <a:latin typeface="Calibri"/>
                <a:cs typeface="Calibri"/>
              </a:rPr>
              <a:t>)</a:t>
            </a:r>
            <a:endParaRPr lang="en-US" sz="2000" b="0" dirty="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r>
              <a:rPr lang="en-US"/>
              <a:t>May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C54A7-A8E8-FD54-E683-301BA44D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Remember to enable Mute on 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00FFF-5BD3-1FF7-7978-8A054BA8B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Click Participants icon: lower right</a:t>
            </a:r>
          </a:p>
          <a:p>
            <a:endParaRPr lang="en-US" dirty="0"/>
          </a:p>
          <a:p>
            <a:r>
              <a:rPr lang="en-US" dirty="0"/>
              <a:t>Then click on 3 dots in Participant window</a:t>
            </a:r>
          </a:p>
          <a:p>
            <a:r>
              <a:rPr lang="en-US" dirty="0"/>
              <a:t>Then Check “Mute on Entry”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6EB4D1-7E7D-1CA7-18FF-9A5DDBCD2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190" y="1481446"/>
            <a:ext cx="2539610" cy="4907461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5D326-7FBA-5043-0851-3B5BF52B0EF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May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EB596-E30E-0B84-A78F-9196F6F6D0B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70A89-F22E-E70D-5822-72123FE5EB3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83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2703-C472-C1C3-0825-8ECF9BBCF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17" y="634397"/>
            <a:ext cx="10361084" cy="1346804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When Starting a meeting the host should do the following: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dirty="0">
                <a:highlight>
                  <a:srgbClr val="FFFF00"/>
                </a:highlight>
              </a:rPr>
              <a:t>Chair’s quick checklist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33C4F0-21F0-BFC5-0CF0-A67BA2D12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three dots -&gt; “Meeting Options” -&gt; [Disable/uncheck] “Start Video”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three dots -&gt; “Meeting Options” -&gt; [Disable/uncheck] “Entry and exit tone”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three dots-&gt; “Meeting Options” -&gt; Select the “AI Assistant” and change Content Availability after the meeting – then Select “Don’t save summary and transcript”.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“Participant” -&gt;click 3 dots in new window -&gt;  [Enable] “Mute on Entry”.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“Unmute”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Ensure Scarlet Audio choices have been made for Audio settings.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Remind local attendees to not connect to Audio</a:t>
            </a:r>
          </a:p>
          <a:p>
            <a:pPr marL="857250" lvl="1" indent="-457200">
              <a:buAutoNum type="arabicPeriod"/>
            </a:pPr>
            <a:endParaRPr lang="en-US" sz="1800" dirty="0">
              <a:solidFill>
                <a:schemeClr val="tx1"/>
              </a:solidFill>
            </a:endParaRPr>
          </a:p>
          <a:p>
            <a:pPr marL="857250" lvl="1" indent="-457200">
              <a:buAutoNum type="arabicPeriod"/>
            </a:pPr>
            <a:endParaRPr lang="en-US" sz="1800" dirty="0">
              <a:solidFill>
                <a:schemeClr val="tx1"/>
              </a:solidFill>
            </a:endParaRPr>
          </a:p>
          <a:p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89A60-0DAC-FA66-8C5D-BFCAAEDEB3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BD6DA-0A54-43CB-817F-6DFC4142272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96E25-4A69-B3E8-CA40-DCED8A56BCA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480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32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38F781-768A-2E83-A3DD-1F09F06538A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7F5056-87ED-9388-E129-04FB23FAE8F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E5CF2-E33A-B5C7-D746-160799C469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33</a:t>
            </a:fld>
            <a:endParaRPr lang="en-GB"/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FB3E98D2-B3E6-3AE9-4E41-5853417AC0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01753"/>
            <a:ext cx="5325687" cy="56415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B3358F-47E7-7788-2441-65C2EE4B0FA4}"/>
              </a:ext>
            </a:extLst>
          </p:cNvPr>
          <p:cNvSpPr txBox="1"/>
          <p:nvPr/>
        </p:nvSpPr>
        <p:spPr>
          <a:xfrm>
            <a:off x="7696200" y="990600"/>
            <a:ext cx="358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This wiring diagram is provided to assist the AV Engineer at the venue.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Attendees should not adjust the sound mixing panel settings.</a:t>
            </a:r>
          </a:p>
        </p:txBody>
      </p:sp>
    </p:spTree>
    <p:extLst>
      <p:ext uri="{BB962C8B-B14F-4D97-AF65-F5344CB8AC3E}">
        <p14:creationId xmlns:p14="http://schemas.microsoft.com/office/powerpoint/2010/main" val="917078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41CEF-FA83-47C5-98F5-F1A1873C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Mixed Mode Meeting requirements -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4E6C1-F7B8-4110-96EA-0E6CE21C9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00200"/>
            <a:ext cx="10361084" cy="4875213"/>
          </a:xfrm>
        </p:spPr>
        <p:txBody>
          <a:bodyPr wrap="square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1. Local room requirements: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Hear local participants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(the number of microphones required is determined by the size of room).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See Local presentations </a:t>
            </a:r>
          </a:p>
          <a:p>
            <a:pPr lvl="2">
              <a:lnSpc>
                <a:spcPct val="90000"/>
              </a:lnSpc>
            </a:pPr>
            <a:r>
              <a:rPr lang="en-US" sz="2200" dirty="0"/>
              <a:t>(projection of a central laptop or chair’s laptop for local presentation on local screen).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Local Queue management is facilitated by lining up to or passing a microphone.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Hear remote participants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(audio from remote should seamlessly be injected in the local room.)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Remote Queue management to be integrated with local participants queueing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(Chair may need a VP to watch and manage fair queue access)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Remote presentations need to be presented in Local room.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(central laptop or chair’s laptop to project remote shared screen).</a:t>
            </a:r>
            <a:endParaRPr lang="en-US" sz="2400" dirty="0"/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Provide local audio and screen presentation to remote participants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(WebEx, Zoom, Teams, or other proprietary conferencing program)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8E4B9DB-8230-D17D-E97E-D1CDB0DA7AA3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May 2025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01075B5-C5CC-DF76-A42A-E65BEA93C830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F7B9EE6-AB33-E991-1294-7DA3993CA8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E40C9FC-4879-4F20-9ECA-A574A90476B7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01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EA23D-DB86-4F9A-859D-6A0A0ABCD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Mixed Mode Meeting requirements-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004EF-392B-4090-BA25-F5447343F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51015"/>
            <a:ext cx="10361084" cy="4343400"/>
          </a:xfrm>
        </p:spPr>
        <p:txBody>
          <a:bodyPr wrap="square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2. Remote access requirements: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Hear local participants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(Local participants need to speak into microphone to ensure injected into remote system)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Speak - Need to be able to speak to the Local and remote participants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(Remote Audio is shared on conference system and locally.)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Request remote queue 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	</a:t>
            </a:r>
            <a:r>
              <a:rPr lang="en-US" sz="2200" dirty="0"/>
              <a:t>(Need to indicate desire to speak and respond when called on as appropriate)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	(This can be done by electronic hand raise or indicate in chat window).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See Local or Remote presentations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	(projection of central laptop or chair’s laptop into remote access tool).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Present - Need to be able to have a remote presenter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(this can be done by the central laptop or chair’s laptop or sharing of remote screen).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41E70A0-8D14-470B-CFCB-89BE9D14E573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May 2025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80E63DD-FAD2-1EA2-867F-0E09918E7A76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D47612-6849-D39A-B886-52C07652D0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E40C9FC-4879-4F20-9ECA-A574A90476B7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133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B1245-D14E-4618-B777-F147BF57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Mixed Mode Meeting requirements -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2EFD7-F0B4-4B95-808D-9FDE9B692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30390"/>
            <a:ext cx="10361084" cy="4570409"/>
          </a:xfrm>
        </p:spPr>
        <p:txBody>
          <a:bodyPr wrap="square" anchor="t">
            <a:normAutofit lnSpcReduction="10000"/>
          </a:bodyPr>
          <a:lstStyle/>
          <a:p>
            <a:pPr marL="0" indent="0">
              <a:lnSpc>
                <a:spcPct val="90000"/>
              </a:lnSpc>
            </a:pPr>
            <a:r>
              <a:rPr lang="en-US" dirty="0"/>
              <a:t>3. General requirements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Local room to have sound mixer to integrate local and remote audio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Local room to have a method of sharing remote info to local screen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No requirement for local participants to login to "see" remote information.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Explicitly preclude local participants from connecting audio to prevent audio feedback loop.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Hardware connection expectations:</a:t>
            </a:r>
          </a:p>
          <a:p>
            <a:pPr lvl="2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4 Connections at head table to controlling laptop</a:t>
            </a:r>
          </a:p>
          <a:p>
            <a:pPr marL="1714500" lvl="3" indent="-457200">
              <a:lnSpc>
                <a:spcPct val="90000"/>
              </a:lnSpc>
              <a:buAutoNum type="arabicPeriod"/>
            </a:pPr>
            <a:r>
              <a:rPr lang="en-US" sz="2000" dirty="0"/>
              <a:t>Power</a:t>
            </a:r>
          </a:p>
          <a:p>
            <a:pPr marL="1714500" lvl="3" indent="-457200">
              <a:lnSpc>
                <a:spcPct val="90000"/>
              </a:lnSpc>
              <a:buAutoNum type="arabicPeriod"/>
            </a:pPr>
            <a:r>
              <a:rPr lang="en-US" sz="2000" dirty="0"/>
              <a:t>Ethernet (Wi-Fi alternative)</a:t>
            </a:r>
          </a:p>
          <a:p>
            <a:pPr marL="1714500" lvl="3" indent="-457200">
              <a:lnSpc>
                <a:spcPct val="90000"/>
              </a:lnSpc>
              <a:buAutoNum type="arabicPeriod"/>
            </a:pPr>
            <a:r>
              <a:rPr lang="en-US" sz="2000" dirty="0"/>
              <a:t>HDMI to local projector</a:t>
            </a:r>
          </a:p>
          <a:p>
            <a:pPr marL="1714500" lvl="3" indent="-457200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sz="2000" dirty="0"/>
              <a:t>USB cable from Scarlett Audio Interface</a:t>
            </a:r>
          </a:p>
          <a:p>
            <a:pPr marL="2171700" lvl="4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2 XLR cables for Audio in/out to local Sound mixer board.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3E26CC-D0F0-45DB-7C37-5C2FE1FAA7FC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May 2025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31FA65F-A8D6-CB77-6D75-38792798D215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00D7BE4-DF5A-C4EC-F867-87CAD06236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E40C9FC-4879-4F20-9ECA-A574A90476B7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724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FBE805-4A14-261A-E48F-0451B85A5C7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13747-2752-42D6-0B94-586506A320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D866E-C401-E02E-B033-2064CDAE18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7</a:t>
            </a:fld>
            <a:endParaRPr lang="en-GB"/>
          </a:p>
        </p:txBody>
      </p:sp>
      <p:grpSp>
        <p:nvGrpSpPr>
          <p:cNvPr id="6" name="object 2">
            <a:extLst>
              <a:ext uri="{FF2B5EF4-FFF2-40B4-BE49-F238E27FC236}">
                <a16:creationId xmlns:a16="http://schemas.microsoft.com/office/drawing/2014/main" id="{0AE01418-5A60-E912-5259-BDB8BFD9806B}"/>
              </a:ext>
            </a:extLst>
          </p:cNvPr>
          <p:cNvGrpSpPr/>
          <p:nvPr/>
        </p:nvGrpSpPr>
        <p:grpSpPr>
          <a:xfrm>
            <a:off x="409955" y="685801"/>
            <a:ext cx="11779250" cy="1371600"/>
            <a:chOff x="409955" y="635508"/>
            <a:chExt cx="11779250" cy="1546225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8F650811-D917-1B17-3D8F-59268769EBBC}"/>
                </a:ext>
              </a:extLst>
            </p:cNvPr>
            <p:cNvSpPr/>
            <p:nvPr/>
          </p:nvSpPr>
          <p:spPr>
            <a:xfrm>
              <a:off x="409955" y="837434"/>
              <a:ext cx="403225" cy="1344295"/>
            </a:xfrm>
            <a:custGeom>
              <a:avLst/>
              <a:gdLst/>
              <a:ahLst/>
              <a:cxnLst/>
              <a:rect l="l" t="t" r="r" b="b"/>
              <a:pathLst>
                <a:path w="403225" h="1344295">
                  <a:moveTo>
                    <a:pt x="403097" y="0"/>
                  </a:moveTo>
                  <a:lnTo>
                    <a:pt x="0" y="144233"/>
                  </a:lnTo>
                  <a:lnTo>
                    <a:pt x="0" y="1344168"/>
                  </a:lnTo>
                  <a:lnTo>
                    <a:pt x="403097" y="1196301"/>
                  </a:lnTo>
                  <a:lnTo>
                    <a:pt x="403097" y="0"/>
                  </a:lnTo>
                  <a:close/>
                </a:path>
              </a:pathLst>
            </a:custGeom>
            <a:solidFill>
              <a:srgbClr val="2F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71FECBBB-1411-B765-BD80-57188AC39F17}"/>
                </a:ext>
              </a:extLst>
            </p:cNvPr>
            <p:cNvSpPr/>
            <p:nvPr/>
          </p:nvSpPr>
          <p:spPr>
            <a:xfrm>
              <a:off x="644651" y="640842"/>
              <a:ext cx="168910" cy="1344295"/>
            </a:xfrm>
            <a:custGeom>
              <a:avLst/>
              <a:gdLst/>
              <a:ahLst/>
              <a:cxnLst/>
              <a:rect l="l" t="t" r="r" b="b"/>
              <a:pathLst>
                <a:path w="168909" h="1344295">
                  <a:moveTo>
                    <a:pt x="0" y="0"/>
                  </a:moveTo>
                  <a:lnTo>
                    <a:pt x="0" y="1212646"/>
                  </a:lnTo>
                  <a:lnTo>
                    <a:pt x="168401" y="1344167"/>
                  </a:lnTo>
                  <a:lnTo>
                    <a:pt x="168401" y="1327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0DB2291-E1B9-9A18-CAAA-674D16FA520B}"/>
                </a:ext>
              </a:extLst>
            </p:cNvPr>
            <p:cNvSpPr/>
            <p:nvPr/>
          </p:nvSpPr>
          <p:spPr>
            <a:xfrm>
              <a:off x="643889" y="635508"/>
              <a:ext cx="11545570" cy="1179830"/>
            </a:xfrm>
            <a:custGeom>
              <a:avLst/>
              <a:gdLst/>
              <a:ahLst/>
              <a:cxnLst/>
              <a:rect l="l" t="t" r="r" b="b"/>
              <a:pathLst>
                <a:path w="11545570" h="1179830">
                  <a:moveTo>
                    <a:pt x="11545062" y="0"/>
                  </a:moveTo>
                  <a:lnTo>
                    <a:pt x="0" y="0"/>
                  </a:lnTo>
                  <a:lnTo>
                    <a:pt x="0" y="1179576"/>
                  </a:lnTo>
                  <a:lnTo>
                    <a:pt x="11545062" y="1179576"/>
                  </a:lnTo>
                  <a:lnTo>
                    <a:pt x="11545062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7788FFF3-60CE-4A33-EE3E-34BD36C88B05}"/>
              </a:ext>
            </a:extLst>
          </p:cNvPr>
          <p:cNvSpPr txBox="1">
            <a:spLocks/>
          </p:cNvSpPr>
          <p:nvPr/>
        </p:nvSpPr>
        <p:spPr>
          <a:xfrm>
            <a:off x="929218" y="887994"/>
            <a:ext cx="10361084" cy="838199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MS Gothic"/>
              </a:defRPr>
            </a:lvl1pPr>
            <a:lvl2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MS Gothic"/>
              </a:defRPr>
            </a:lvl2pPr>
            <a:lvl3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MS Gothic"/>
              </a:defRPr>
            </a:lvl3pPr>
            <a:lvl4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MS Gothic"/>
              </a:defRPr>
            </a:lvl4pPr>
            <a:lvl5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MS Gothic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Draft Room Resource Allocation</a:t>
            </a: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90A19B06-1E6E-6B81-BD42-E13D8EA181F0}"/>
              </a:ext>
            </a:extLst>
          </p:cNvPr>
          <p:cNvSpPr txBox="1"/>
          <p:nvPr/>
        </p:nvSpPr>
        <p:spPr>
          <a:xfrm>
            <a:off x="1044828" y="2194686"/>
            <a:ext cx="3088640" cy="1165225"/>
          </a:xfrm>
          <a:prstGeom prst="rect">
            <a:avLst/>
          </a:prstGeom>
          <a:solidFill>
            <a:srgbClr val="ED7D31"/>
          </a:solidFill>
        </p:spPr>
        <p:txBody>
          <a:bodyPr vert="horz" wrap="square" lIns="0" tIns="223520" rIns="0" bIns="0" rtlCol="0">
            <a:spAutoFit/>
          </a:bodyPr>
          <a:lstStyle/>
          <a:p>
            <a:pPr algn="ctr">
              <a:lnSpc>
                <a:spcPts val="2790"/>
              </a:lnSpc>
              <a:spcBef>
                <a:spcPts val="176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Big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meetings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31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(≥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100,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e.g.,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WG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plenaries)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E60B2839-0CF7-957C-DC19-D7AE80C552A1}"/>
              </a:ext>
            </a:extLst>
          </p:cNvPr>
          <p:cNvSpPr txBox="1"/>
          <p:nvPr/>
        </p:nvSpPr>
        <p:spPr>
          <a:xfrm>
            <a:off x="1044828" y="3359530"/>
            <a:ext cx="3076575" cy="2659190"/>
          </a:xfrm>
          <a:prstGeom prst="rect">
            <a:avLst/>
          </a:prstGeom>
          <a:solidFill>
            <a:srgbClr val="F8D7CD">
              <a:alpha val="90194"/>
            </a:srgbClr>
          </a:solidFill>
        </p:spPr>
        <p:txBody>
          <a:bodyPr vert="horz" wrap="square" lIns="0" tIns="66040" rIns="0" bIns="0" rtlCol="0">
            <a:spAutoFit/>
          </a:bodyPr>
          <a:lstStyle/>
          <a:p>
            <a:pPr marL="356235" indent="-228600">
              <a:lnSpc>
                <a:spcPct val="100000"/>
              </a:lnSpc>
              <a:spcBef>
                <a:spcPts val="520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Head</a:t>
            </a:r>
            <a:r>
              <a:rPr sz="2000" spc="-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table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lang="en-US" sz="2000" spc="-25" dirty="0">
                <a:solidFill>
                  <a:schemeClr val="tx1"/>
                </a:solidFill>
                <a:latin typeface="Calibri"/>
                <a:cs typeface="Calibri"/>
              </a:rPr>
              <a:t>5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r>
              <a:rPr lang="en-US" sz="2000" spc="-25" dirty="0">
                <a:solidFill>
                  <a:schemeClr val="tx1"/>
                </a:solidFill>
                <a:latin typeface="Calibri"/>
                <a:cs typeface="Calibri"/>
              </a:rPr>
              <a:t> Schoolroom 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0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projector</a:t>
            </a: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 &amp;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screen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sz="2000" spc="-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tables</a:t>
            </a:r>
            <a:r>
              <a:rPr sz="2000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mics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0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or</a:t>
            </a:r>
            <a:r>
              <a:rPr sz="20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sz="20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floor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mics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870" marR="267335" indent="-228600">
              <a:spcBef>
                <a:spcPts val="0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system</a:t>
            </a:r>
            <a:endParaRPr lang="en-US" sz="20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8270" marR="267335">
              <a:spcBef>
                <a:spcPts val="0"/>
              </a:spcBef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  <a:r>
              <a:rPr sz="1600" spc="-20" dirty="0">
                <a:solidFill>
                  <a:schemeClr val="tx1"/>
                </a:solidFill>
                <a:latin typeface="Calibri"/>
                <a:cs typeface="Calibri"/>
              </a:rPr>
              <a:t>(speakers,</a:t>
            </a:r>
            <a:r>
              <a:rPr sz="16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16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board, etc.)</a:t>
            </a:r>
            <a:endParaRPr lang="en-US" sz="16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Ethernet/HDMI/USB</a:t>
            </a: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Scarlett Audio Interface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F27FF358-16A5-2B37-D49B-117553548EBE}"/>
              </a:ext>
            </a:extLst>
          </p:cNvPr>
          <p:cNvSpPr txBox="1"/>
          <p:nvPr/>
        </p:nvSpPr>
        <p:spPr>
          <a:xfrm>
            <a:off x="4551553" y="2194686"/>
            <a:ext cx="3088640" cy="1165225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223520" rIns="0" bIns="0" rtlCol="0">
            <a:spAutoFit/>
          </a:bodyPr>
          <a:lstStyle/>
          <a:p>
            <a:pPr algn="ctr">
              <a:lnSpc>
                <a:spcPts val="2790"/>
              </a:lnSpc>
              <a:spcBef>
                <a:spcPts val="176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Medium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meetings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310"/>
              </a:lnSpc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(35-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100,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e.g.,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Task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Forces)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C097EC8B-6E32-3A9A-F91C-C1BE8CAA01E9}"/>
              </a:ext>
            </a:extLst>
          </p:cNvPr>
          <p:cNvSpPr txBox="1"/>
          <p:nvPr/>
        </p:nvSpPr>
        <p:spPr>
          <a:xfrm>
            <a:off x="8063865" y="2201036"/>
            <a:ext cx="3076575" cy="115252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217170" rIns="0" bIns="0" rtlCol="0">
            <a:spAutoFit/>
          </a:bodyPr>
          <a:lstStyle/>
          <a:p>
            <a:pPr algn="ctr">
              <a:lnSpc>
                <a:spcPts val="2790"/>
              </a:lnSpc>
              <a:spcBef>
                <a:spcPts val="171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Smaller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meetings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31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(30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less)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9FAC210F-9429-2269-39FA-847B07AAA40F}"/>
              </a:ext>
            </a:extLst>
          </p:cNvPr>
          <p:cNvSpPr txBox="1"/>
          <p:nvPr/>
        </p:nvSpPr>
        <p:spPr>
          <a:xfrm>
            <a:off x="4551553" y="3359530"/>
            <a:ext cx="3088640" cy="2609945"/>
          </a:xfrm>
          <a:prstGeom prst="rect">
            <a:avLst/>
          </a:prstGeom>
          <a:solidFill>
            <a:srgbClr val="E2E2E2">
              <a:alpha val="90194"/>
            </a:srgbClr>
          </a:solidFill>
        </p:spPr>
        <p:txBody>
          <a:bodyPr vert="horz" wrap="square" lIns="0" tIns="66040" rIns="0" bIns="0" rtlCol="0">
            <a:spAutoFit/>
          </a:bodyPr>
          <a:lstStyle/>
          <a:p>
            <a:pPr marL="356235" indent="-228600">
              <a:lnSpc>
                <a:spcPct val="100000"/>
              </a:lnSpc>
              <a:spcBef>
                <a:spcPts val="520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Head</a:t>
            </a:r>
            <a:r>
              <a:rPr sz="2000" spc="-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table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lang="en-US" sz="2000" spc="-25" dirty="0">
                <a:solidFill>
                  <a:schemeClr val="tx1"/>
                </a:solidFill>
                <a:latin typeface="Calibri"/>
                <a:cs typeface="Calibri"/>
              </a:rPr>
              <a:t>3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r>
              <a:rPr lang="en-US" sz="2000" spc="-25" dirty="0">
                <a:solidFill>
                  <a:schemeClr val="tx1"/>
                </a:solidFill>
                <a:latin typeface="Calibri"/>
                <a:cs typeface="Calibri"/>
              </a:rPr>
              <a:t> Schoolroom 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0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projector</a:t>
            </a: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 &amp;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screen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356870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sz="20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table</a:t>
            </a:r>
            <a:r>
              <a:rPr sz="20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mic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0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floor</a:t>
            </a:r>
            <a:r>
              <a:rPr sz="20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mic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870" marR="267335" indent="-228600">
              <a:lnSpc>
                <a:spcPct val="92100"/>
              </a:lnSpc>
              <a:spcBef>
                <a:spcPts val="0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system </a:t>
            </a:r>
            <a:endParaRPr lang="en-US" sz="20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8270" marR="267335">
              <a:lnSpc>
                <a:spcPct val="92100"/>
              </a:lnSpc>
              <a:spcBef>
                <a:spcPts val="0"/>
              </a:spcBef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  <a:r>
              <a:rPr sz="1600" spc="-20" dirty="0">
                <a:solidFill>
                  <a:schemeClr val="tx1"/>
                </a:solidFill>
                <a:latin typeface="Calibri"/>
                <a:cs typeface="Calibri"/>
              </a:rPr>
              <a:t>(speakers,</a:t>
            </a:r>
            <a:r>
              <a:rPr sz="16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16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board, etc.)</a:t>
            </a:r>
            <a:endParaRPr lang="en-US" sz="16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Ethernet/HDMI/USB</a:t>
            </a: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Scarlett Audio Interface</a:t>
            </a: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8D3631EF-32BB-66E0-1456-42BA2AAF9B5E}"/>
              </a:ext>
            </a:extLst>
          </p:cNvPr>
          <p:cNvSpPr txBox="1"/>
          <p:nvPr/>
        </p:nvSpPr>
        <p:spPr>
          <a:xfrm>
            <a:off x="8063865" y="3353180"/>
            <a:ext cx="3083307" cy="2686889"/>
          </a:xfrm>
          <a:prstGeom prst="rect">
            <a:avLst/>
          </a:prstGeom>
          <a:solidFill>
            <a:srgbClr val="FFE8CB">
              <a:alpha val="90194"/>
            </a:srgbClr>
          </a:solidFill>
        </p:spPr>
        <p:txBody>
          <a:bodyPr vert="horz" wrap="square" lIns="0" tIns="91440" rIns="0" bIns="0" rtlCol="0">
            <a:spAutoFit/>
          </a:bodyPr>
          <a:lstStyle/>
          <a:p>
            <a:pPr marL="334645" marR="509905" indent="-228600">
              <a:lnSpc>
                <a:spcPts val="2530"/>
              </a:lnSpc>
              <a:spcBef>
                <a:spcPts val="720"/>
              </a:spcBef>
              <a:buChar char="•"/>
              <a:tabLst>
                <a:tab pos="335280" algn="l"/>
              </a:tabLst>
            </a:pP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U-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shaped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/</a:t>
            </a: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board</a:t>
            </a:r>
            <a:r>
              <a:rPr lang="en-US" sz="2000" spc="-20" dirty="0">
                <a:solidFill>
                  <a:schemeClr val="tx1"/>
                </a:solidFill>
                <a:latin typeface="Calibri"/>
                <a:cs typeface="Calibri"/>
              </a:rPr>
              <a:t>room</a:t>
            </a:r>
          </a:p>
          <a:p>
            <a:pPr marL="334645" marR="509905" indent="-228600">
              <a:lnSpc>
                <a:spcPts val="2530"/>
              </a:lnSpc>
              <a:spcBef>
                <a:spcPts val="720"/>
              </a:spcBef>
              <a:buChar char="•"/>
              <a:tabLst>
                <a:tab pos="335280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lang="en-US" sz="20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projector &amp; screen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34645" indent="-229235">
              <a:lnSpc>
                <a:spcPct val="100000"/>
              </a:lnSpc>
              <a:spcBef>
                <a:spcPts val="140"/>
              </a:spcBef>
              <a:buChar char="•"/>
              <a:tabLst>
                <a:tab pos="335280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1 Table mic</a:t>
            </a:r>
          </a:p>
          <a:p>
            <a:pPr marL="334645" indent="-229235">
              <a:lnSpc>
                <a:spcPct val="100000"/>
              </a:lnSpc>
              <a:spcBef>
                <a:spcPts val="140"/>
              </a:spcBef>
              <a:buChar char="•"/>
              <a:tabLst>
                <a:tab pos="335280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2 Wireless</a:t>
            </a:r>
            <a:r>
              <a:rPr sz="20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microphone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34645" marR="276860" indent="-228600">
              <a:lnSpc>
                <a:spcPct val="92100"/>
              </a:lnSpc>
              <a:spcBef>
                <a:spcPts val="0"/>
              </a:spcBef>
              <a:buChar char="•"/>
              <a:tabLst>
                <a:tab pos="33528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system </a:t>
            </a:r>
            <a:endParaRPr lang="en-US" sz="20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06045" marR="276860">
              <a:lnSpc>
                <a:spcPct val="92100"/>
              </a:lnSpc>
              <a:spcBef>
                <a:spcPts val="0"/>
              </a:spcBef>
              <a:tabLst>
                <a:tab pos="33528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  <a:r>
              <a:rPr sz="1600" spc="-20" dirty="0">
                <a:solidFill>
                  <a:schemeClr val="tx1"/>
                </a:solidFill>
                <a:latin typeface="Calibri"/>
                <a:cs typeface="Calibri"/>
              </a:rPr>
              <a:t>(speakers,</a:t>
            </a:r>
            <a:r>
              <a:rPr sz="16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16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board, etc.)</a:t>
            </a:r>
            <a:endParaRPr lang="en-US" sz="16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34645" marR="276860" indent="-228600">
              <a:lnSpc>
                <a:spcPct val="92100"/>
              </a:lnSpc>
              <a:spcBef>
                <a:spcPts val="290"/>
              </a:spcBef>
              <a:buChar char="•"/>
              <a:tabLst>
                <a:tab pos="33528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Ethernet/HDMI/USB</a:t>
            </a: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Scarlett Audio Interface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021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536B8-E86C-E043-21BF-12BF8B12676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0A22B-54EB-4220-BB1A-6492277E4C6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A7B17-C930-BE07-72F7-1F814B486F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5D963B-4704-9563-2D5E-7AC476EAA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170" y="644525"/>
            <a:ext cx="9901144" cy="56209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9B5D59-0526-7C4D-C342-12EEF5638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286" y="4495800"/>
            <a:ext cx="1476581" cy="543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C9F948-B56C-379B-6B1F-8F6F9759D7D7}"/>
              </a:ext>
            </a:extLst>
          </p:cNvPr>
          <p:cNvSpPr txBox="1"/>
          <p:nvPr/>
        </p:nvSpPr>
        <p:spPr>
          <a:xfrm>
            <a:off x="5793318" y="4157246"/>
            <a:ext cx="135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Scarlett</a:t>
            </a:r>
          </a:p>
        </p:txBody>
      </p:sp>
    </p:spTree>
    <p:extLst>
      <p:ext uri="{BB962C8B-B14F-4D97-AF65-F5344CB8AC3E}">
        <p14:creationId xmlns:p14="http://schemas.microsoft.com/office/powerpoint/2010/main" val="3960265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497AB2-E673-0446-B7FD-07E2C8F3C4C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May 2025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4653A2-B09B-F154-1A7A-751B1E84B14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2734D-8B2B-B387-1CE3-20BE84FB02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9B35F4-CFF1-1D0C-AD6A-7F7AF625B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44" y="1952419"/>
            <a:ext cx="11183911" cy="2953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DC82C4-B47B-B777-A5DA-0144D081B47E}"/>
              </a:ext>
            </a:extLst>
          </p:cNvPr>
          <p:cNvSpPr txBox="1"/>
          <p:nvPr/>
        </p:nvSpPr>
        <p:spPr>
          <a:xfrm>
            <a:off x="1524000" y="1295400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Focusrite</a:t>
            </a:r>
            <a:r>
              <a:rPr lang="en-US" dirty="0">
                <a:solidFill>
                  <a:schemeClr val="tx1"/>
                </a:solidFill>
              </a:rPr>
              <a:t> Scarlett Solo – Audio Interface</a:t>
            </a:r>
          </a:p>
        </p:txBody>
      </p:sp>
    </p:spTree>
    <p:extLst>
      <p:ext uri="{BB962C8B-B14F-4D97-AF65-F5344CB8AC3E}">
        <p14:creationId xmlns:p14="http://schemas.microsoft.com/office/powerpoint/2010/main" val="3657650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048E19EB-39AF-4CD9-992E-0F46291A066E}" vid="{8A909B27-4724-4B6E-9B5E-676D08974B3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d747bccc-1f7a-43de-9506-0ef23dd23464}" enabled="1" method="Privileged" siteId="{98e9ba89-e1a1-4e38-9007-8bdabc25de1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4241</TotalTime>
  <Words>2196</Words>
  <Application>Microsoft Office PowerPoint</Application>
  <PresentationFormat>Widescreen</PresentationFormat>
  <Paragraphs>302</Paragraphs>
  <Slides>33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Arial Unicode MS</vt:lpstr>
      <vt:lpstr>Calibri</vt:lpstr>
      <vt:lpstr>ciscosansttregular</vt:lpstr>
      <vt:lpstr>Times New Roman</vt:lpstr>
      <vt:lpstr>Verdana</vt:lpstr>
      <vt:lpstr>Wingdings</vt:lpstr>
      <vt:lpstr>Office Theme</vt:lpstr>
      <vt:lpstr>Document</vt:lpstr>
      <vt:lpstr>Mixed-mode-Interim Session-AV-training- 2025 May Warsaw</vt:lpstr>
      <vt:lpstr>Abstract</vt:lpstr>
      <vt:lpstr>Summary of Key Points</vt:lpstr>
      <vt:lpstr>Mixed Mode Meeting requirements - (1)</vt:lpstr>
      <vt:lpstr>Mixed Mode Meeting requirements- (2)</vt:lpstr>
      <vt:lpstr>Mixed Mode Meeting requirements - (3)</vt:lpstr>
      <vt:lpstr>PowerPoint Presentation</vt:lpstr>
      <vt:lpstr>PowerPoint Presentation</vt:lpstr>
      <vt:lpstr>PowerPoint Presentation</vt:lpstr>
      <vt:lpstr>Suggested Best Practices</vt:lpstr>
      <vt:lpstr>Webex Helps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Save the Slido results</vt:lpstr>
      <vt:lpstr>PowerPoint Presentation</vt:lpstr>
      <vt:lpstr>PowerPoint Presentation</vt:lpstr>
      <vt:lpstr>PowerPoint Presentation</vt:lpstr>
      <vt:lpstr>Remember to enable Mute on Entry</vt:lpstr>
      <vt:lpstr>When Starting a meeting the host should do the following: Chair’s quick checklist</vt:lpstr>
      <vt:lpstr>References</vt:lpstr>
      <vt:lpstr>PowerPoint Presentation</vt:lpstr>
    </vt:vector>
  </TitlesOfParts>
  <Company>Qualcomm Technologies,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	Warsaw 2025-May-802W-mixed-mode-Interim-Session-av-trainin</dc:title>
  <dc:subject>Training</dc:subject>
  <dc:creator>Jon Rosdahl</dc:creator>
  <cp:keywords/>
  <cp:lastModifiedBy>Jon Rosdahl</cp:lastModifiedBy>
  <cp:revision>7</cp:revision>
  <cp:lastPrinted>1601-01-01T00:00:00Z</cp:lastPrinted>
  <dcterms:created xsi:type="dcterms:W3CDTF">2024-07-14T16:06:25Z</dcterms:created>
  <dcterms:modified xsi:type="dcterms:W3CDTF">2025-05-11T12:33:28Z</dcterms:modified>
  <cp:category>Jon Rosdahl, Qualcomm</cp:category>
</cp:coreProperties>
</file>