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78" r:id="rId2"/>
    <p:sldId id="488" r:id="rId3"/>
    <p:sldId id="489" r:id="rId4"/>
    <p:sldId id="606" r:id="rId5"/>
    <p:sldId id="2017" r:id="rId6"/>
    <p:sldId id="2033" r:id="rId7"/>
    <p:sldId id="2046" r:id="rId8"/>
    <p:sldId id="2001" r:id="rId9"/>
    <p:sldId id="2047" r:id="rId10"/>
    <p:sldId id="2048" r:id="rId11"/>
    <p:sldId id="2049" r:id="rId12"/>
    <p:sldId id="2050" r:id="rId13"/>
    <p:sldId id="2022" r:id="rId14"/>
    <p:sldId id="2007" r:id="rId15"/>
    <p:sldId id="2051" r:id="rId16"/>
    <p:sldId id="2052" r:id="rId17"/>
    <p:sldId id="2030" r:id="rId18"/>
    <p:sldId id="2014" r:id="rId19"/>
    <p:sldId id="2031" r:id="rId20"/>
    <p:sldId id="1993" r:id="rId21"/>
    <p:sldId id="377" r:id="rId2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17"/>
            <p14:sldId id="2033"/>
            <p14:sldId id="2046"/>
            <p14:sldId id="2001"/>
            <p14:sldId id="2047"/>
            <p14:sldId id="2048"/>
            <p14:sldId id="2049"/>
          </p14:sldIdLst>
        </p14:section>
        <p14:section name="6.05 Student Outreach Program" id="{A11BD5E3-ED7A-4AD6-B048-AD58E3F3E628}">
          <p14:sldIdLst>
            <p14:sldId id="2050"/>
            <p14:sldId id="2022"/>
            <p14:sldId id="2007"/>
            <p14:sldId id="2051"/>
            <p14:sldId id="2052"/>
          </p14:sldIdLst>
        </p14:section>
        <p14:section name="802 Executive Secretary Succession Planning" id="{ED8753B8-5D4D-491B-92EA-D5603C3F4A39}">
          <p14:sldIdLst>
            <p14:sldId id="2030"/>
            <p14:sldId id="2014"/>
            <p14:sldId id="2031"/>
          </p14:sldIdLst>
        </p14:section>
        <p14:section name="802 Telecons and Tutorial" id="{3691E67F-3ED7-4A7D-969D-B7987AAE5135}">
          <p14:sldIdLst>
            <p14:sldId id="199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FF99"/>
    <a:srgbClr val="006600"/>
    <a:srgbClr val="69BE28"/>
    <a:srgbClr val="0066FF"/>
    <a:srgbClr val="33CCFF"/>
    <a:srgbClr val="FFFF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476438-A29E-42E3-9A6E-124EDFA338F5}" v="8" dt="2025-05-06T19:49:23.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67963" autoAdjust="0"/>
  </p:normalViewPr>
  <p:slideViewPr>
    <p:cSldViewPr>
      <p:cViewPr varScale="1">
        <p:scale>
          <a:sx n="75" d="100"/>
          <a:sy n="75" d="100"/>
        </p:scale>
        <p:origin x="66" y="54"/>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4476438-A29E-42E3-9A6E-124EDFA338F5}"/>
    <pc:docChg chg="undo custSel addSld delSld modSld modMainMaster modSection">
      <pc:chgData name="Jon Rosdahl" userId="2820f357-2dd4-4127-8713-e0bfde0fd756" providerId="ADAL" clId="{84476438-A29E-42E3-9A6E-124EDFA338F5}" dt="2025-05-06T19:58:19.354" v="836" actId="20577"/>
      <pc:docMkLst>
        <pc:docMk/>
      </pc:docMkLst>
      <pc:sldChg chg="modNotesTx">
        <pc:chgData name="Jon Rosdahl" userId="2820f357-2dd4-4127-8713-e0bfde0fd756" providerId="ADAL" clId="{84476438-A29E-42E3-9A6E-124EDFA338F5}" dt="2025-05-06T19:58:19.354" v="836" actId="20577"/>
        <pc:sldMkLst>
          <pc:docMk/>
          <pc:sldMk cId="0" sldId="278"/>
        </pc:sldMkLst>
      </pc:sldChg>
      <pc:sldChg chg="modSp mod">
        <pc:chgData name="Jon Rosdahl" userId="2820f357-2dd4-4127-8713-e0bfde0fd756" providerId="ADAL" clId="{84476438-A29E-42E3-9A6E-124EDFA338F5}" dt="2025-05-06T19:55:50.155" v="763" actId="20577"/>
        <pc:sldMkLst>
          <pc:docMk/>
          <pc:sldMk cId="4147266254" sldId="606"/>
        </pc:sldMkLst>
        <pc:spChg chg="mod">
          <ac:chgData name="Jon Rosdahl" userId="2820f357-2dd4-4127-8713-e0bfde0fd756" providerId="ADAL" clId="{84476438-A29E-42E3-9A6E-124EDFA338F5}" dt="2025-05-06T19:55:50.155" v="763" actId="20577"/>
          <ac:spMkLst>
            <pc:docMk/>
            <pc:sldMk cId="4147266254" sldId="606"/>
            <ac:spMk id="3" creationId="{79B66A02-BFC4-28B8-40C4-26FF2742C963}"/>
          </ac:spMkLst>
        </pc:spChg>
      </pc:sldChg>
      <pc:sldChg chg="modSp mod">
        <pc:chgData name="Jon Rosdahl" userId="2820f357-2dd4-4127-8713-e0bfde0fd756" providerId="ADAL" clId="{84476438-A29E-42E3-9A6E-124EDFA338F5}" dt="2025-05-06T19:55:56.270" v="764" actId="20577"/>
        <pc:sldMkLst>
          <pc:docMk/>
          <pc:sldMk cId="3101944453" sldId="2050"/>
        </pc:sldMkLst>
        <pc:spChg chg="mod">
          <ac:chgData name="Jon Rosdahl" userId="2820f357-2dd4-4127-8713-e0bfde0fd756" providerId="ADAL" clId="{84476438-A29E-42E3-9A6E-124EDFA338F5}" dt="2025-05-06T19:55:56.270" v="764" actId="20577"/>
          <ac:spMkLst>
            <pc:docMk/>
            <pc:sldMk cId="3101944453" sldId="2050"/>
            <ac:spMk id="2" creationId="{000057C3-2702-D10A-BF80-07DA1BB5D43E}"/>
          </ac:spMkLst>
        </pc:spChg>
        <pc:spChg chg="mod">
          <ac:chgData name="Jon Rosdahl" userId="2820f357-2dd4-4127-8713-e0bfde0fd756" providerId="ADAL" clId="{84476438-A29E-42E3-9A6E-124EDFA338F5}" dt="2025-05-06T19:35:44.676" v="254" actId="14100"/>
          <ac:spMkLst>
            <pc:docMk/>
            <pc:sldMk cId="3101944453" sldId="2050"/>
            <ac:spMk id="3" creationId="{D8C79F22-E135-455E-F162-7B609EC691D2}"/>
          </ac:spMkLst>
        </pc:spChg>
      </pc:sldChg>
      <pc:sldChg chg="addSp modSp mod">
        <pc:chgData name="Jon Rosdahl" userId="2820f357-2dd4-4127-8713-e0bfde0fd756" providerId="ADAL" clId="{84476438-A29E-42E3-9A6E-124EDFA338F5}" dt="2025-05-06T19:42:45.394" v="547" actId="1076"/>
        <pc:sldMkLst>
          <pc:docMk/>
          <pc:sldMk cId="334064044" sldId="2051"/>
        </pc:sldMkLst>
        <pc:spChg chg="add mod">
          <ac:chgData name="Jon Rosdahl" userId="2820f357-2dd4-4127-8713-e0bfde0fd756" providerId="ADAL" clId="{84476438-A29E-42E3-9A6E-124EDFA338F5}" dt="2025-05-06T19:42:45.394" v="547" actId="1076"/>
          <ac:spMkLst>
            <pc:docMk/>
            <pc:sldMk cId="334064044" sldId="2051"/>
            <ac:spMk id="6" creationId="{03A511B3-1B5B-759E-BD66-4BD211E8F7BF}"/>
          </ac:spMkLst>
        </pc:spChg>
        <pc:spChg chg="add mod">
          <ac:chgData name="Jon Rosdahl" userId="2820f357-2dd4-4127-8713-e0bfde0fd756" providerId="ADAL" clId="{84476438-A29E-42E3-9A6E-124EDFA338F5}" dt="2025-05-06T19:42:34.762" v="545" actId="20577"/>
          <ac:spMkLst>
            <pc:docMk/>
            <pc:sldMk cId="334064044" sldId="2051"/>
            <ac:spMk id="7" creationId="{8913B147-C60E-7183-9385-51895424E42D}"/>
          </ac:spMkLst>
        </pc:spChg>
        <pc:picChg chg="mod">
          <ac:chgData name="Jon Rosdahl" userId="2820f357-2dd4-4127-8713-e0bfde0fd756" providerId="ADAL" clId="{84476438-A29E-42E3-9A6E-124EDFA338F5}" dt="2025-05-06T19:41:26.917" v="448" actId="14100"/>
          <ac:picMkLst>
            <pc:docMk/>
            <pc:sldMk cId="334064044" sldId="2051"/>
            <ac:picMk id="5" creationId="{2AEE4E74-5020-15E2-3A8F-D3B04CF0B289}"/>
          </ac:picMkLst>
        </pc:picChg>
      </pc:sldChg>
      <pc:sldChg chg="modSp add mod">
        <pc:chgData name="Jon Rosdahl" userId="2820f357-2dd4-4127-8713-e0bfde0fd756" providerId="ADAL" clId="{84476438-A29E-42E3-9A6E-124EDFA338F5}" dt="2025-05-06T19:49:46.869" v="762" actId="6549"/>
        <pc:sldMkLst>
          <pc:docMk/>
          <pc:sldMk cId="1410743862" sldId="2052"/>
        </pc:sldMkLst>
        <pc:spChg chg="mod">
          <ac:chgData name="Jon Rosdahl" userId="2820f357-2dd4-4127-8713-e0bfde0fd756" providerId="ADAL" clId="{84476438-A29E-42E3-9A6E-124EDFA338F5}" dt="2025-05-06T19:49:46.869" v="762" actId="6549"/>
          <ac:spMkLst>
            <pc:docMk/>
            <pc:sldMk cId="1410743862" sldId="2052"/>
            <ac:spMk id="2" creationId="{AADD78E8-1B33-1F84-7A81-7945A8144C7F}"/>
          </ac:spMkLst>
        </pc:spChg>
        <pc:spChg chg="mod">
          <ac:chgData name="Jon Rosdahl" userId="2820f357-2dd4-4127-8713-e0bfde0fd756" providerId="ADAL" clId="{84476438-A29E-42E3-9A6E-124EDFA338F5}" dt="2025-05-06T19:49:31.796" v="753" actId="5793"/>
          <ac:spMkLst>
            <pc:docMk/>
            <pc:sldMk cId="1410743862" sldId="2052"/>
            <ac:spMk id="3" creationId="{6841009E-F5AA-A587-9812-C4CCC8A9F6BF}"/>
          </ac:spMkLst>
        </pc:spChg>
      </pc:sldChg>
      <pc:sldChg chg="modSp new del mod">
        <pc:chgData name="Jon Rosdahl" userId="2820f357-2dd4-4127-8713-e0bfde0fd756" providerId="ADAL" clId="{84476438-A29E-42E3-9A6E-124EDFA338F5}" dt="2025-05-06T19:37:33.246" v="441" actId="2696"/>
        <pc:sldMkLst>
          <pc:docMk/>
          <pc:sldMk cId="3951133549" sldId="2052"/>
        </pc:sldMkLst>
        <pc:spChg chg="mod">
          <ac:chgData name="Jon Rosdahl" userId="2820f357-2dd4-4127-8713-e0bfde0fd756" providerId="ADAL" clId="{84476438-A29E-42E3-9A6E-124EDFA338F5}" dt="2025-05-06T19:36:42.899" v="301" actId="20577"/>
          <ac:spMkLst>
            <pc:docMk/>
            <pc:sldMk cId="3951133549" sldId="2052"/>
            <ac:spMk id="2" creationId="{AADD78E8-1B33-1F84-7A81-7945A8144C7F}"/>
          </ac:spMkLst>
        </pc:spChg>
        <pc:spChg chg="mod">
          <ac:chgData name="Jon Rosdahl" userId="2820f357-2dd4-4127-8713-e0bfde0fd756" providerId="ADAL" clId="{84476438-A29E-42E3-9A6E-124EDFA338F5}" dt="2025-05-06T19:37:28.266" v="440" actId="20577"/>
          <ac:spMkLst>
            <pc:docMk/>
            <pc:sldMk cId="3951133549" sldId="2052"/>
            <ac:spMk id="3" creationId="{6841009E-F5AA-A587-9812-C4CCC8A9F6BF}"/>
          </ac:spMkLst>
        </pc:spChg>
      </pc:sldChg>
      <pc:sldMasterChg chg="modSp mod modSldLayout">
        <pc:chgData name="Jon Rosdahl" userId="2820f357-2dd4-4127-8713-e0bfde0fd756" providerId="ADAL" clId="{84476438-A29E-42E3-9A6E-124EDFA338F5}" dt="2025-05-06T19:33:56.871" v="3" actId="6549"/>
        <pc:sldMasterMkLst>
          <pc:docMk/>
          <pc:sldMasterMk cId="0" sldId="2147483657"/>
        </pc:sldMasterMkLst>
        <pc:spChg chg="mod">
          <ac:chgData name="Jon Rosdahl" userId="2820f357-2dd4-4127-8713-e0bfde0fd756" providerId="ADAL" clId="{84476438-A29E-42E3-9A6E-124EDFA338F5}" dt="2025-05-06T19:33:46.738" v="1" actId="6549"/>
          <ac:spMkLst>
            <pc:docMk/>
            <pc:sldMasterMk cId="0" sldId="2147483657"/>
            <ac:spMk id="329736" creationId="{066FFC52-A651-6ADA-A5C8-8525ACB7402A}"/>
          </ac:spMkLst>
        </pc:spChg>
        <pc:sldLayoutChg chg="modSp mod">
          <pc:chgData name="Jon Rosdahl" userId="2820f357-2dd4-4127-8713-e0bfde0fd756" providerId="ADAL" clId="{84476438-A29E-42E3-9A6E-124EDFA338F5}" dt="2025-05-06T19:33:56.871" v="3" actId="6549"/>
          <pc:sldLayoutMkLst>
            <pc:docMk/>
            <pc:sldMasterMk cId="0" sldId="2147483657"/>
            <pc:sldLayoutMk cId="0" sldId="2147483658"/>
          </pc:sldLayoutMkLst>
          <pc:spChg chg="mod">
            <ac:chgData name="Jon Rosdahl" userId="2820f357-2dd4-4127-8713-e0bfde0fd756" providerId="ADAL" clId="{84476438-A29E-42E3-9A6E-124EDFA338F5}" dt="2025-05-06T19:33:56.871" v="3" actId="6549"/>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802-EC-25/0101r1</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May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802-EC-25/0101r1</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2025 May Interim Telecon</a:t>
            </a:r>
          </a:p>
          <a:p>
            <a:r>
              <a:rPr lang="en-US" altLang="en-US" dirty="0"/>
              <a:t>R1: update to add 6.02 agenda item – </a:t>
            </a:r>
            <a:r>
              <a:rPr lang="en-US" altLang="en-US"/>
              <a:t>Student Outreach Program.</a:t>
            </a:r>
            <a:endParaRPr lang="en-US" altLang="en-US" dirty="0"/>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May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802-EC-25/0101r1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1"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Room Block Review and request to update.</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May 2025</a:t>
            </a:r>
            <a:endParaRPr lang="en-US" dirty="0"/>
          </a:p>
        </p:txBody>
      </p:sp>
      <p:sp>
        <p:nvSpPr>
          <p:cNvPr id="6" name="Footer Placeholder 5"/>
          <p:cNvSpPr>
            <a:spLocks noGrp="1"/>
          </p:cNvSpPr>
          <p:nvPr>
            <p:ph type="ftr"/>
          </p:nvPr>
        </p:nvSpPr>
        <p:spPr/>
        <p:txBody>
          <a:bodyPr/>
          <a:lstStyle/>
          <a:p>
            <a:r>
              <a:rPr lang="en-US"/>
              <a:t>Doc 802-EC-25/0101r1</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802-EC-25/0101r1</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18</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May 2025</a:t>
            </a:r>
          </a:p>
        </p:txBody>
      </p:sp>
      <p:sp>
        <p:nvSpPr>
          <p:cNvPr id="5" name="Footer Placeholder 4"/>
          <p:cNvSpPr>
            <a:spLocks noGrp="1"/>
          </p:cNvSpPr>
          <p:nvPr>
            <p:ph type="ftr" sz="quarter" idx="4"/>
          </p:nvPr>
        </p:nvSpPr>
        <p:spPr/>
        <p:txBody>
          <a:bodyPr/>
          <a:lstStyle/>
          <a:p>
            <a:r>
              <a:rPr lang="en-US" altLang="en-US"/>
              <a:t>Doc 802-EC-25/0101r1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May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802-EC-25/0101r1</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ec-25-0101-01-LMSC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May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ec-25-0101-01-LMSC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5/ec-25-0103-00-LMSC-proposed-method-to-manage-student-registration-for-ieee-802-plenary-sessions.docx"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5/ec-25-0095-00-LMSC-ieee-802-rfp-target-0327.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May LMSC Interim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9391-9879-1D15-8836-5EC8A490C3D1}"/>
              </a:ext>
            </a:extLst>
          </p:cNvPr>
          <p:cNvSpPr>
            <a:spLocks noGrp="1"/>
          </p:cNvSpPr>
          <p:nvPr>
            <p:ph type="title"/>
          </p:nvPr>
        </p:nvSpPr>
        <p:spPr/>
        <p:txBody>
          <a:bodyPr/>
          <a:lstStyle/>
          <a:p>
            <a:r>
              <a:rPr lang="en-US"/>
              <a:t>2025 May 5 Hotel Discount report</a:t>
            </a:r>
            <a:endParaRPr lang="en-US" dirty="0"/>
          </a:p>
        </p:txBody>
      </p:sp>
      <p:pic>
        <p:nvPicPr>
          <p:cNvPr id="5" name="Content Placeholder 4">
            <a:extLst>
              <a:ext uri="{FF2B5EF4-FFF2-40B4-BE49-F238E27FC236}">
                <a16:creationId xmlns:a16="http://schemas.microsoft.com/office/drawing/2014/main" id="{D7452856-BDBA-5367-7633-F8DE021F27BF}"/>
              </a:ext>
            </a:extLst>
          </p:cNvPr>
          <p:cNvPicPr>
            <a:picLocks noGrp="1" noChangeAspect="1"/>
          </p:cNvPicPr>
          <p:nvPr>
            <p:ph idx="1"/>
          </p:nvPr>
        </p:nvPicPr>
        <p:blipFill>
          <a:blip r:embed="rId2"/>
          <a:stretch>
            <a:fillRect/>
          </a:stretch>
        </p:blipFill>
        <p:spPr>
          <a:xfrm>
            <a:off x="609600" y="1554162"/>
            <a:ext cx="11018827" cy="2895600"/>
          </a:xfrm>
        </p:spPr>
      </p:pic>
      <p:sp>
        <p:nvSpPr>
          <p:cNvPr id="8" name="TextBox 7">
            <a:extLst>
              <a:ext uri="{FF2B5EF4-FFF2-40B4-BE49-F238E27FC236}">
                <a16:creationId xmlns:a16="http://schemas.microsoft.com/office/drawing/2014/main" id="{C6F08C5E-1FBC-E5DE-EC97-1A3A932B2757}"/>
              </a:ext>
            </a:extLst>
          </p:cNvPr>
          <p:cNvSpPr txBox="1"/>
          <p:nvPr/>
        </p:nvSpPr>
        <p:spPr>
          <a:xfrm>
            <a:off x="609600" y="4800600"/>
            <a:ext cx="10972800" cy="830997"/>
          </a:xfrm>
          <a:prstGeom prst="rect">
            <a:avLst/>
          </a:prstGeom>
          <a:noFill/>
        </p:spPr>
        <p:txBody>
          <a:bodyPr wrap="square" rtlCol="0">
            <a:spAutoFit/>
          </a:bodyPr>
          <a:lstStyle/>
          <a:p>
            <a:r>
              <a:rPr lang="en-US" dirty="0"/>
              <a:t>Hotel Room Block: 2585 (pending) 2415 Contracted: </a:t>
            </a:r>
          </a:p>
          <a:p>
            <a:r>
              <a:rPr lang="en-US" dirty="0"/>
              <a:t>2025 May 5 Pickup – 1059 (41%)     Require 75%.</a:t>
            </a:r>
          </a:p>
        </p:txBody>
      </p:sp>
    </p:spTree>
    <p:extLst>
      <p:ext uri="{BB962C8B-B14F-4D97-AF65-F5344CB8AC3E}">
        <p14:creationId xmlns:p14="http://schemas.microsoft.com/office/powerpoint/2010/main" val="346502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3579-15B4-BFF8-3A29-61ED40FA8BAE}"/>
              </a:ext>
            </a:extLst>
          </p:cNvPr>
          <p:cNvSpPr>
            <a:spLocks noGrp="1"/>
          </p:cNvSpPr>
          <p:nvPr>
            <p:ph type="title"/>
          </p:nvPr>
        </p:nvSpPr>
        <p:spPr/>
        <p:txBody>
          <a:bodyPr/>
          <a:lstStyle/>
          <a:p>
            <a:r>
              <a:rPr lang="en-US" dirty="0"/>
              <a:t>IETF One Day Pass Registration</a:t>
            </a:r>
          </a:p>
        </p:txBody>
      </p:sp>
      <p:pic>
        <p:nvPicPr>
          <p:cNvPr id="5" name="Content Placeholder 4">
            <a:extLst>
              <a:ext uri="{FF2B5EF4-FFF2-40B4-BE49-F238E27FC236}">
                <a16:creationId xmlns:a16="http://schemas.microsoft.com/office/drawing/2014/main" id="{C528930D-86D6-0F5F-3BF2-D6E6975E63A1}"/>
              </a:ext>
            </a:extLst>
          </p:cNvPr>
          <p:cNvPicPr>
            <a:picLocks noGrp="1" noChangeAspect="1"/>
          </p:cNvPicPr>
          <p:nvPr>
            <p:ph idx="1"/>
          </p:nvPr>
        </p:nvPicPr>
        <p:blipFill>
          <a:blip r:embed="rId2"/>
          <a:stretch>
            <a:fillRect/>
          </a:stretch>
        </p:blipFill>
        <p:spPr>
          <a:xfrm>
            <a:off x="3003167" y="1341437"/>
            <a:ext cx="6365900" cy="5111749"/>
          </a:xfrm>
        </p:spPr>
      </p:pic>
    </p:spTree>
    <p:extLst>
      <p:ext uri="{BB962C8B-B14F-4D97-AF65-F5344CB8AC3E}">
        <p14:creationId xmlns:p14="http://schemas.microsoft.com/office/powerpoint/2010/main" val="1901881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57C3-2702-D10A-BF80-07DA1BB5D43E}"/>
              </a:ext>
            </a:extLst>
          </p:cNvPr>
          <p:cNvSpPr>
            <a:spLocks noGrp="1"/>
          </p:cNvSpPr>
          <p:nvPr>
            <p:ph type="title"/>
          </p:nvPr>
        </p:nvSpPr>
        <p:spPr/>
        <p:txBody>
          <a:bodyPr/>
          <a:lstStyle/>
          <a:p>
            <a:r>
              <a:rPr lang="en-US" dirty="0"/>
              <a:t>6.05 Student Outreach Program</a:t>
            </a:r>
          </a:p>
        </p:txBody>
      </p:sp>
      <p:sp>
        <p:nvSpPr>
          <p:cNvPr id="3" name="Content Placeholder 2">
            <a:extLst>
              <a:ext uri="{FF2B5EF4-FFF2-40B4-BE49-F238E27FC236}">
                <a16:creationId xmlns:a16="http://schemas.microsoft.com/office/drawing/2014/main" id="{D8C79F22-E135-455E-F162-7B609EC691D2}"/>
              </a:ext>
            </a:extLst>
          </p:cNvPr>
          <p:cNvSpPr>
            <a:spLocks noGrp="1"/>
          </p:cNvSpPr>
          <p:nvPr>
            <p:ph idx="1"/>
          </p:nvPr>
        </p:nvSpPr>
        <p:spPr>
          <a:xfrm>
            <a:off x="334433" y="1341438"/>
            <a:ext cx="10972800" cy="4906962"/>
          </a:xfrm>
        </p:spPr>
        <p:txBody>
          <a:bodyPr/>
          <a:lstStyle/>
          <a:p>
            <a:r>
              <a:rPr lang="en-US" dirty="0"/>
              <a:t>Approved new Text for Chair’s Guidelines March 14, 2025.  Not yet posted to LMSC website (currently only redline for 11/17/2023)</a:t>
            </a:r>
          </a:p>
          <a:p>
            <a:r>
              <a:rPr lang="en-US" dirty="0"/>
              <a:t>Action item for WG Chairs – Ensure Students are not granted voting rights in WG</a:t>
            </a:r>
          </a:p>
          <a:p>
            <a:r>
              <a:rPr lang="en-US" dirty="0"/>
              <a:t>Today, Review direction and definition</a:t>
            </a:r>
          </a:p>
          <a:p>
            <a:pPr lvl="1"/>
            <a:r>
              <a:rPr lang="en-US" dirty="0"/>
              <a:t>We have programed the certification of Students per updated policy.</a:t>
            </a:r>
          </a:p>
          <a:p>
            <a:pPr lvl="1"/>
            <a:r>
              <a:rPr lang="en-US" dirty="0"/>
              <a:t>Please respond to emails you may receive.</a:t>
            </a:r>
          </a:p>
          <a:p>
            <a:endParaRPr lang="en-US" dirty="0"/>
          </a:p>
          <a:p>
            <a:endParaRPr lang="en-US" dirty="0"/>
          </a:p>
        </p:txBody>
      </p:sp>
    </p:spTree>
    <p:extLst>
      <p:ext uri="{BB962C8B-B14F-4D97-AF65-F5344CB8AC3E}">
        <p14:creationId xmlns:p14="http://schemas.microsoft.com/office/powerpoint/2010/main" val="310194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11041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08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A946-6E29-5FB6-203C-D9E9BD2FCA62}"/>
              </a:ext>
            </a:extLst>
          </p:cNvPr>
          <p:cNvSpPr>
            <a:spLocks noGrp="1"/>
          </p:cNvSpPr>
          <p:nvPr>
            <p:ph type="title"/>
          </p:nvPr>
        </p:nvSpPr>
        <p:spPr/>
        <p:txBody>
          <a:bodyPr/>
          <a:lstStyle/>
          <a:p>
            <a:r>
              <a:rPr lang="en-US" dirty="0"/>
              <a:t>Current LMSC Member Certification Process</a:t>
            </a:r>
          </a:p>
        </p:txBody>
      </p:sp>
      <p:pic>
        <p:nvPicPr>
          <p:cNvPr id="5" name="Content Placeholder 4">
            <a:extLst>
              <a:ext uri="{FF2B5EF4-FFF2-40B4-BE49-F238E27FC236}">
                <a16:creationId xmlns:a16="http://schemas.microsoft.com/office/drawing/2014/main" id="{2AEE4E74-5020-15E2-3A8F-D3B04CF0B289}"/>
              </a:ext>
            </a:extLst>
          </p:cNvPr>
          <p:cNvPicPr>
            <a:picLocks noGrp="1" noChangeAspect="1"/>
          </p:cNvPicPr>
          <p:nvPr>
            <p:ph idx="1"/>
          </p:nvPr>
        </p:nvPicPr>
        <p:blipFill>
          <a:blip r:embed="rId2"/>
          <a:stretch>
            <a:fillRect/>
          </a:stretch>
        </p:blipFill>
        <p:spPr>
          <a:xfrm>
            <a:off x="1676400" y="1330693"/>
            <a:ext cx="9332096" cy="4071296"/>
          </a:xfrm>
        </p:spPr>
      </p:pic>
      <p:sp>
        <p:nvSpPr>
          <p:cNvPr id="6" name="TextBox 5">
            <a:extLst>
              <a:ext uri="{FF2B5EF4-FFF2-40B4-BE49-F238E27FC236}">
                <a16:creationId xmlns:a16="http://schemas.microsoft.com/office/drawing/2014/main" id="{03A511B3-1B5B-759E-BD66-4BD211E8F7BF}"/>
              </a:ext>
            </a:extLst>
          </p:cNvPr>
          <p:cNvSpPr txBox="1"/>
          <p:nvPr/>
        </p:nvSpPr>
        <p:spPr>
          <a:xfrm>
            <a:off x="2301240" y="5806856"/>
            <a:ext cx="8707256" cy="646331"/>
          </a:xfrm>
          <a:prstGeom prst="rect">
            <a:avLst/>
          </a:prstGeom>
          <a:noFill/>
        </p:spPr>
        <p:txBody>
          <a:bodyPr wrap="square" rtlCol="0">
            <a:spAutoFit/>
          </a:bodyPr>
          <a:lstStyle/>
          <a:p>
            <a:r>
              <a:rPr lang="en-US" sz="1800" dirty="0">
                <a:hlinkClick r:id="rId3"/>
              </a:rPr>
              <a:t>https://mentor.ieee.org/802-ec/dcn/25/ec-25-0103-00-LMSC-proposed-method-to-manage-student-registration-for-ieee-802-plenary-sessions.docx</a:t>
            </a:r>
            <a:r>
              <a:rPr lang="en-US" sz="1800" dirty="0"/>
              <a:t> </a:t>
            </a:r>
          </a:p>
        </p:txBody>
      </p:sp>
      <p:sp>
        <p:nvSpPr>
          <p:cNvPr id="7" name="TextBox 6">
            <a:extLst>
              <a:ext uri="{FF2B5EF4-FFF2-40B4-BE49-F238E27FC236}">
                <a16:creationId xmlns:a16="http://schemas.microsoft.com/office/drawing/2014/main" id="{8913B147-C60E-7183-9385-51895424E42D}"/>
              </a:ext>
            </a:extLst>
          </p:cNvPr>
          <p:cNvSpPr txBox="1"/>
          <p:nvPr/>
        </p:nvSpPr>
        <p:spPr>
          <a:xfrm>
            <a:off x="685800" y="5401989"/>
            <a:ext cx="10307456" cy="465410"/>
          </a:xfrm>
          <a:prstGeom prst="rect">
            <a:avLst/>
          </a:prstGeom>
          <a:noFill/>
        </p:spPr>
        <p:txBody>
          <a:bodyPr wrap="square" rtlCol="0">
            <a:spAutoFit/>
          </a:bodyPr>
          <a:lstStyle/>
          <a:p>
            <a:r>
              <a:rPr lang="en-US" dirty="0"/>
              <a:t>Proposed Student Fees Process documented in 802-EC-25/103:</a:t>
            </a:r>
          </a:p>
        </p:txBody>
      </p:sp>
    </p:spTree>
    <p:extLst>
      <p:ext uri="{BB962C8B-B14F-4D97-AF65-F5344CB8AC3E}">
        <p14:creationId xmlns:p14="http://schemas.microsoft.com/office/powerpoint/2010/main" val="33406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78E8-1B33-1F84-7A81-7945A8144C7F}"/>
              </a:ext>
            </a:extLst>
          </p:cNvPr>
          <p:cNvSpPr>
            <a:spLocks noGrp="1"/>
          </p:cNvSpPr>
          <p:nvPr>
            <p:ph type="title"/>
          </p:nvPr>
        </p:nvSpPr>
        <p:spPr/>
        <p:txBody>
          <a:bodyPr/>
          <a:lstStyle/>
          <a:p>
            <a:r>
              <a:rPr lang="en-US" dirty="0"/>
              <a:t>Proposed Changes to </a:t>
            </a:r>
            <a:r>
              <a:rPr lang="en-US"/>
              <a:t>approve during June Telecon</a:t>
            </a:r>
            <a:endParaRPr lang="en-US" dirty="0"/>
          </a:p>
        </p:txBody>
      </p:sp>
      <p:sp>
        <p:nvSpPr>
          <p:cNvPr id="3" name="Content Placeholder 2">
            <a:extLst>
              <a:ext uri="{FF2B5EF4-FFF2-40B4-BE49-F238E27FC236}">
                <a16:creationId xmlns:a16="http://schemas.microsoft.com/office/drawing/2014/main" id="{6841009E-F5AA-A587-9812-C4CCC8A9F6BF}"/>
              </a:ext>
            </a:extLst>
          </p:cNvPr>
          <p:cNvSpPr>
            <a:spLocks noGrp="1"/>
          </p:cNvSpPr>
          <p:nvPr>
            <p:ph idx="1"/>
          </p:nvPr>
        </p:nvSpPr>
        <p:spPr/>
        <p:txBody>
          <a:bodyPr/>
          <a:lstStyle/>
          <a:p>
            <a:pPr marL="457200" indent="-457200">
              <a:buAutoNum type="arabicPeriod"/>
            </a:pPr>
            <a:r>
              <a:rPr lang="en-US" sz="2400" dirty="0"/>
              <a:t>Change title of 4.2 to Student Outreach Program</a:t>
            </a:r>
          </a:p>
          <a:p>
            <a:pPr marL="0" indent="0">
              <a:buNone/>
            </a:pPr>
            <a:endParaRPr lang="en-US" sz="2400" dirty="0"/>
          </a:p>
          <a:p>
            <a:pPr marL="0" indent="0">
              <a:buNone/>
            </a:pPr>
            <a:r>
              <a:rPr lang="en-US" sz="2400" dirty="0"/>
              <a:t>2. Add(insert) preamble to describe Student Outreach Program purpose and goals:</a:t>
            </a:r>
          </a:p>
          <a:p>
            <a:pPr marL="0" indent="0">
              <a:buNone/>
            </a:pPr>
            <a:r>
              <a:rPr lang="en-US" sz="2400" dirty="0"/>
              <a:t>	4.2.1 Purpose: Encourage university students and professors to participate in IEEE 802 LMSC standards activities by reducing the required session fees.</a:t>
            </a:r>
          </a:p>
          <a:p>
            <a:pPr marL="0" indent="0">
              <a:buNone/>
            </a:pPr>
            <a:r>
              <a:rPr lang="en-US" sz="2400" dirty="0"/>
              <a:t>	4.2.2 [</a:t>
            </a:r>
            <a:r>
              <a:rPr lang="en-US" sz="2400" i="1" dirty="0"/>
              <a:t>existing text]</a:t>
            </a:r>
          </a:p>
          <a:p>
            <a:pPr marL="0" indent="0">
              <a:buNone/>
            </a:pPr>
            <a:endParaRPr lang="en-US" sz="2400" i="1" dirty="0"/>
          </a:p>
          <a:p>
            <a:pPr marL="0" indent="0">
              <a:buNone/>
            </a:pPr>
            <a:r>
              <a:rPr lang="en-US" sz="2400" dirty="0"/>
              <a:t>3. Update Cert process per feedback/discussion.</a:t>
            </a:r>
          </a:p>
        </p:txBody>
      </p:sp>
    </p:spTree>
    <p:extLst>
      <p:ext uri="{BB962C8B-B14F-4D97-AF65-F5344CB8AC3E}">
        <p14:creationId xmlns:p14="http://schemas.microsoft.com/office/powerpoint/2010/main" val="1410743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Ongoing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1257300" lvl="2" indent="-457200">
              <a:buFontTx/>
              <a:buAutoNum type="arabicPeriod"/>
            </a:pPr>
            <a:r>
              <a:rPr lang="en-US" sz="2000" dirty="0"/>
              <a:t>802 Venue Contract Status update</a:t>
            </a:r>
          </a:p>
          <a:p>
            <a:pPr marL="1257300" lvl="2" indent="-457200">
              <a:buFontTx/>
              <a:buAutoNum type="arabicPeriod"/>
            </a:pPr>
            <a:r>
              <a:rPr lang="en-US" sz="2000" dirty="0"/>
              <a:t>Registration Status – 2025 July 802 Plenary</a:t>
            </a:r>
          </a:p>
          <a:p>
            <a:pPr marL="1257300" lvl="2" indent="-457200">
              <a:buFontTx/>
              <a:buAutoNum type="arabicPeriod"/>
            </a:pPr>
            <a:r>
              <a:rPr lang="en-US" sz="2000" dirty="0"/>
              <a:t>Notes for Madrid</a:t>
            </a:r>
          </a:p>
          <a:p>
            <a:pPr marL="400050" lvl="1" indent="0">
              <a:buNone/>
            </a:pPr>
            <a:r>
              <a:rPr lang="en-US" sz="2400" dirty="0"/>
              <a:t>6.05 Student Outreach Program</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FFCC00"/>
                </a:highlight>
              </a:rPr>
              <a:t>2027 March 14-19 – </a:t>
            </a:r>
            <a:r>
              <a:rPr lang="en-US" sz="1900" b="0" strike="sngStrike" dirty="0">
                <a:highlight>
                  <a:srgbClr val="FFCC00"/>
                </a:highlight>
              </a:rPr>
              <a:t>Hilton Atlanta, Atlanta, GA, United States </a:t>
            </a:r>
            <a:r>
              <a:rPr lang="en-US" sz="1900" b="0" dirty="0">
                <a:highlight>
                  <a:srgbClr val="FFCC00"/>
                </a:highlight>
              </a:rPr>
              <a:t>Replacement to be found</a:t>
            </a:r>
          </a:p>
          <a:p>
            <a:pPr>
              <a:buFont typeface="Wingdings" panose="05000000000000000000" pitchFamily="2" charset="2"/>
              <a:buChar char="v"/>
            </a:pPr>
            <a:r>
              <a:rPr lang="en-US" sz="1900" b="0" dirty="0">
                <a:highlight>
                  <a:srgbClr val="00FF00"/>
                </a:highlight>
              </a:rPr>
              <a:t>2027 July  11-16 -  </a:t>
            </a:r>
            <a:r>
              <a:rPr lang="en-US" sz="1900" b="0" kern="1200" dirty="0">
                <a:highlight>
                  <a:srgbClr val="00FF00"/>
                </a:highlight>
                <a:cs typeface="+mn-cs"/>
              </a:rPr>
              <a:t>Gothia Towers, Gothenburg, Sweden – Contract pending</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2C4-F485-81B2-D821-02B0461B03FE}"/>
              </a:ext>
            </a:extLst>
          </p:cNvPr>
          <p:cNvSpPr>
            <a:spLocks noGrp="1"/>
          </p:cNvSpPr>
          <p:nvPr>
            <p:ph type="title"/>
          </p:nvPr>
        </p:nvSpPr>
        <p:spPr/>
        <p:txBody>
          <a:bodyPr/>
          <a:lstStyle/>
          <a:p>
            <a:r>
              <a:rPr lang="en-US" dirty="0"/>
              <a:t>RFP for 2027 March 802 Plenary Session</a:t>
            </a:r>
          </a:p>
        </p:txBody>
      </p:sp>
      <p:sp>
        <p:nvSpPr>
          <p:cNvPr id="5" name="Content Placeholder 4">
            <a:extLst>
              <a:ext uri="{FF2B5EF4-FFF2-40B4-BE49-F238E27FC236}">
                <a16:creationId xmlns:a16="http://schemas.microsoft.com/office/drawing/2014/main" id="{77064DD8-855F-C96C-1BCE-F0068D9FD999}"/>
              </a:ext>
            </a:extLst>
          </p:cNvPr>
          <p:cNvSpPr>
            <a:spLocks noGrp="1"/>
          </p:cNvSpPr>
          <p:nvPr>
            <p:ph idx="1"/>
          </p:nvPr>
        </p:nvSpPr>
        <p:spPr>
          <a:xfrm>
            <a:off x="334433" y="1341438"/>
            <a:ext cx="10972800" cy="3687762"/>
          </a:xfrm>
        </p:spPr>
        <p:txBody>
          <a:bodyPr/>
          <a:lstStyle/>
          <a:p>
            <a:r>
              <a:rPr lang="en-US" sz="2400" dirty="0"/>
              <a:t>In regard to the 2027 March 802 Plenary, after our discussion at the closing meeting on March 14</a:t>
            </a:r>
            <a:r>
              <a:rPr lang="en-US" sz="2400" baseline="30000" dirty="0"/>
              <a:t>th</a:t>
            </a:r>
            <a:r>
              <a:rPr lang="en-US" sz="2400" dirty="0"/>
              <a:t>, an RFP has been prepared for use by Face to Face Events to look for an APAC – (Asia Pacific) location as a replacement.</a:t>
            </a:r>
          </a:p>
          <a:p>
            <a:r>
              <a:rPr lang="en-US" sz="2400" dirty="0"/>
              <a:t>Dawn will be attending IMEX in Frankfurt and will provide a proposal for discussion at the 2025 July Plenary Session.</a:t>
            </a:r>
          </a:p>
          <a:p>
            <a:r>
              <a:rPr lang="en-US" sz="2400" dirty="0"/>
              <a:t>The RFP file is posted on Mentor: 802-EC-25/0095r0:</a:t>
            </a:r>
          </a:p>
          <a:p>
            <a:pPr lvl="1"/>
            <a:r>
              <a:rPr lang="en-US" sz="2400" dirty="0">
                <a:hlinkClick r:id="rId2"/>
              </a:rPr>
              <a:t>https://mentor.ieee.org/802-ec/dcn/25/ec-25-0095-00-LMSC-ieee-802-rfp-target-0327.xlsx</a:t>
            </a:r>
            <a:r>
              <a:rPr lang="en-US" sz="2400" dirty="0"/>
              <a:t> </a:t>
            </a:r>
          </a:p>
        </p:txBody>
      </p:sp>
    </p:spTree>
    <p:extLst>
      <p:ext uri="{BB962C8B-B14F-4D97-AF65-F5344CB8AC3E}">
        <p14:creationId xmlns:p14="http://schemas.microsoft.com/office/powerpoint/2010/main" val="11784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Basic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03B-9D8D-F18F-3326-7183507C1E4F}"/>
              </a:ext>
            </a:extLst>
          </p:cNvPr>
          <p:cNvSpPr>
            <a:spLocks noGrp="1"/>
          </p:cNvSpPr>
          <p:nvPr>
            <p:ph type="title"/>
          </p:nvPr>
        </p:nvSpPr>
        <p:spPr/>
        <p:txBody>
          <a:bodyPr/>
          <a:lstStyle/>
          <a:p>
            <a:r>
              <a:rPr lang="en-US" dirty="0"/>
              <a:t>2025 May 5 Registration Status Report</a:t>
            </a:r>
          </a:p>
        </p:txBody>
      </p:sp>
      <p:pic>
        <p:nvPicPr>
          <p:cNvPr id="7" name="Content Placeholder 6">
            <a:extLst>
              <a:ext uri="{FF2B5EF4-FFF2-40B4-BE49-F238E27FC236}">
                <a16:creationId xmlns:a16="http://schemas.microsoft.com/office/drawing/2014/main" id="{10DD1B19-672A-37A3-8D03-ED690CBC94D7}"/>
              </a:ext>
            </a:extLst>
          </p:cNvPr>
          <p:cNvPicPr>
            <a:picLocks noGrp="1" noChangeAspect="1"/>
          </p:cNvPicPr>
          <p:nvPr>
            <p:ph idx="1"/>
          </p:nvPr>
        </p:nvPicPr>
        <p:blipFill>
          <a:blip r:embed="rId2"/>
          <a:stretch>
            <a:fillRect/>
          </a:stretch>
        </p:blipFill>
        <p:spPr>
          <a:xfrm>
            <a:off x="521670" y="1600200"/>
            <a:ext cx="11082131" cy="4191000"/>
          </a:xfrm>
        </p:spPr>
      </p:pic>
    </p:spTree>
    <p:extLst>
      <p:ext uri="{BB962C8B-B14F-4D97-AF65-F5344CB8AC3E}">
        <p14:creationId xmlns:p14="http://schemas.microsoft.com/office/powerpoint/2010/main" val="160738797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18562</TotalTime>
  <Words>2483</Words>
  <Application>Microsoft Office PowerPoint</Application>
  <PresentationFormat>Widescreen</PresentationFormat>
  <Paragraphs>213</Paragraphs>
  <Slides>21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Wingdings</vt:lpstr>
      <vt:lpstr>Title slide</vt:lpstr>
      <vt:lpstr>Executive Secretary Report for 2025 May LMSC Interim Telecon</vt:lpstr>
      <vt:lpstr>Event Conduct and Safety Statement </vt:lpstr>
      <vt:lpstr>Event Conduct and Safety Statement</vt:lpstr>
      <vt:lpstr>Executive Secretary Agenda Items</vt:lpstr>
      <vt:lpstr>Future 802 Plenary Venue Contract Status</vt:lpstr>
      <vt:lpstr>IEEE 802 Mixed-mode Plenary Attendance</vt:lpstr>
      <vt:lpstr>RFP for 2027 March 802 Plenary Session</vt:lpstr>
      <vt:lpstr>Notes for Madrid </vt:lpstr>
      <vt:lpstr>2025 May 5 Registration Status Report</vt:lpstr>
      <vt:lpstr>2025 May 5 Hotel Discount report</vt:lpstr>
      <vt:lpstr>IETF One Day Pass Registration</vt:lpstr>
      <vt:lpstr>6.05 Student Outreach Program</vt:lpstr>
      <vt:lpstr>IEEE 802 LMSC Chair's Guidelines and Standards Committee Policy Decisions, v37 11/17/2023</vt:lpstr>
      <vt:lpstr>Text to replace Chair’s Guideline section 4.2</vt:lpstr>
      <vt:lpstr>Current LMSC Member Certification Process</vt:lpstr>
      <vt:lpstr>Proposed Changes to approve during June Telecon</vt:lpstr>
      <vt:lpstr>Ongoing - Call for Interest – 802 Executive Secretary –  Venue Preparation, Selection, and Contracting </vt:lpstr>
      <vt:lpstr>Executive Secretary Responsibilities</vt:lpstr>
      <vt:lpstr>IEEE 802 LMSC Chair's Guidelines and Standards Committee Policy Decisions, v37 11/17/2023</vt:lpstr>
      <vt:lpstr>8.04 Monthly IEEE 802 LMSC Telecons</vt:lpstr>
      <vt:lpstr>8.05 Call for Tutorials for July 2025</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May LMSC Interim Telecon</dc:title>
  <dc:subject/>
  <dc:creator>Jon Rosdahl</dc:creator>
  <cp:keywords>IEEE 802 LMSC May Interim Telecon</cp:keywords>
  <dc:description>Jon Rosdahl, Qualcomm</dc:description>
  <cp:lastModifiedBy>Jon Rosdahl</cp:lastModifiedBy>
  <cp:revision>13</cp:revision>
  <dcterms:created xsi:type="dcterms:W3CDTF">2024-07-13T20:54:22Z</dcterms:created>
  <dcterms:modified xsi:type="dcterms:W3CDTF">2025-05-06T19:58:21Z</dcterms:modified>
  <cp:category>May 2025</cp:category>
</cp:coreProperties>
</file>