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9" r:id="rId2"/>
    <p:sldId id="2656" r:id="rId3"/>
    <p:sldId id="2447" r:id="rId4"/>
    <p:sldId id="2073" r:id="rId5"/>
    <p:sldId id="1101" r:id="rId6"/>
    <p:sldId id="1581" r:id="rId7"/>
    <p:sldId id="2279" r:id="rId8"/>
    <p:sldId id="2673" r:id="rId9"/>
    <p:sldId id="2534" r:id="rId10"/>
    <p:sldId id="2062" r:id="rId11"/>
    <p:sldId id="2280" r:id="rId12"/>
    <p:sldId id="2550" r:id="rId13"/>
    <p:sldId id="1981" r:id="rId14"/>
    <p:sldId id="2650" r:id="rId15"/>
    <p:sldId id="2074" r:id="rId16"/>
    <p:sldId id="2102" r:id="rId17"/>
    <p:sldId id="2465" r:id="rId18"/>
    <p:sldId id="2107" r:id="rId19"/>
    <p:sldId id="2075" r:id="rId20"/>
    <p:sldId id="1164" r:id="rId21"/>
    <p:sldId id="2439" r:id="rId22"/>
    <p:sldId id="2669" r:id="rId23"/>
    <p:sldId id="2676" r:id="rId24"/>
    <p:sldId id="2685" r:id="rId25"/>
    <p:sldId id="2702" r:id="rId26"/>
    <p:sldId id="2682" r:id="rId27"/>
    <p:sldId id="2703" r:id="rId28"/>
    <p:sldId id="2716" r:id="rId29"/>
    <p:sldId id="2710" r:id="rId30"/>
    <p:sldId id="2718" r:id="rId31"/>
    <p:sldId id="2008" r:id="rId32"/>
    <p:sldId id="2552" r:id="rId33"/>
    <p:sldId id="2700" r:id="rId34"/>
    <p:sldId id="2354" r:id="rId35"/>
    <p:sldId id="2719" r:id="rId36"/>
    <p:sldId id="2560" r:id="rId37"/>
    <p:sldId id="2627" r:id="rId38"/>
    <p:sldId id="2562" r:id="rId39"/>
    <p:sldId id="2622" r:id="rId40"/>
    <p:sldId id="2564" r:id="rId41"/>
    <p:sldId id="2466" r:id="rId42"/>
    <p:sldId id="2728" r:id="rId43"/>
    <p:sldId id="2670" r:id="rId44"/>
    <p:sldId id="2671" r:id="rId4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9" autoAdjust="0"/>
    <p:restoredTop sz="96582" autoAdjust="0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802.11-23/1344r03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September 2023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4" y="6475413"/>
            <a:ext cx="13306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802.ec-25/0097r00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95"/>
            <a:ext cx="91210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the hybrid SC 6 meeting in June 2025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 June 2025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8664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/>
                        <a:t>802.3/</a:t>
                      </a:r>
                      <a:r>
                        <a:rPr lang="en-AU" sz="1600" err="1"/>
                        <a:t>Cor</a:t>
                      </a:r>
                      <a:r>
                        <a:rPr lang="en-AU" sz="1600"/>
                        <a:t> 1 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995246"/>
              </p:ext>
            </p:extLst>
          </p:nvPr>
        </p:nvGraphicFramePr>
        <p:xfrm>
          <a:off x="761999" y="1828800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75595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0020266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358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408949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915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445122"/>
              </p:ext>
            </p:extLst>
          </p:nvPr>
        </p:nvGraphicFramePr>
        <p:xfrm>
          <a:off x="761999" y="1571037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15982"/>
              </p:ext>
            </p:extLst>
          </p:nvPr>
        </p:nvGraphicFramePr>
        <p:xfrm>
          <a:off x="761999" y="1571037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98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1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5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201492"/>
              </p:ext>
            </p:extLst>
          </p:nvPr>
        </p:nvGraphicFramePr>
        <p:xfrm>
          <a:off x="761999" y="1712148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4 Jul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4206004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8 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Feb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199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037489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802.22 WG has sent four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934143"/>
              </p:ext>
            </p:extLst>
          </p:nvPr>
        </p:nvGraphicFramePr>
        <p:xfrm>
          <a:off x="761999" y="1712148"/>
          <a:ext cx="7696200" cy="201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2020</a:t>
                      </a:r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667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After the July 2024 plenary in Montréal, the IEEE 802 LMSC Recording Secretary notified (in N18289) the approval of: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IEEE 802.3 Power cabling restrictions (PCR) Study Group</a:t>
            </a:r>
          </a:p>
          <a:p>
            <a:pPr lvl="2"/>
            <a:r>
              <a:rPr lang="en-US" dirty="0">
                <a:effectLst/>
                <a:latin typeface="Arial" panose="020B0604020202020204" pitchFamily="34" charset="0"/>
              </a:rPr>
              <a:t>IEEE 802.11 Enhanced Light Communications (ELC) Study Group</a:t>
            </a:r>
            <a:endParaRPr lang="en-AU" i="1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79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8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29478"/>
              </p:ext>
            </p:extLst>
          </p:nvPr>
        </p:nvGraphicFramePr>
        <p:xfrm>
          <a:off x="152399" y="1828800"/>
          <a:ext cx="8839199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 Jan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Aug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602365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strike="noStrike" dirty="0">
                          <a:latin typeface="+mj-lt"/>
                          <a:cs typeface="Arial" panose="020B0604020202020204" pitchFamily="34" charset="0"/>
                        </a:rPr>
                        <a:t>.1ASdm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strike="noStrike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 Dec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2245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strike="noStrike" dirty="0">
                          <a:latin typeface="+mj-lt"/>
                          <a:cs typeface="Arial" panose="020B0604020202020204" pitchFamily="34" charset="0"/>
                        </a:rPr>
                        <a:t>.1ASdn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strike="noStrike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31 Dec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7463039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.1Qdj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 Oct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28 Aug 2025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3908766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strike="noStrike" dirty="0">
                          <a:latin typeface="+mj-lt"/>
                          <a:cs typeface="Arial" panose="020B0604020202020204" pitchFamily="34" charset="0"/>
                        </a:rPr>
                        <a:t>.1Qdx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strike="noStrike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27 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trike="noStrike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767146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.1Qdy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Jun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883518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802-REVc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Jul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Jun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265387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9247694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25FA-B87D-F276-909E-187D5D67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review of ISO versions of IEEE 802.1 standards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E80C-D657-ED07-74D3-539C3663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review</a:t>
            </a:r>
          </a:p>
          <a:p>
            <a:pPr lvl="1"/>
            <a:r>
              <a:rPr lang="en-US" dirty="0"/>
              <a:t>ISO/IEC/IEEE 8802-1AR:2020 – started 15 January 2025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18404); close 4 June 2025</a:t>
            </a:r>
            <a:endParaRPr lang="en-US" dirty="0"/>
          </a:p>
          <a:p>
            <a:pPr lvl="1"/>
            <a:r>
              <a:rPr lang="en-US" dirty="0"/>
              <a:t>Vote: [to be filled in] 0/0/0/0/0/0 (Confirm/Revise/Withdraw/</a:t>
            </a:r>
            <a:r>
              <a:rPr lang="en-US" dirty="0" err="1"/>
              <a:t>Abst</a:t>
            </a:r>
            <a:r>
              <a:rPr lang="en-US" dirty="0"/>
              <a:t> (cons.)/</a:t>
            </a:r>
            <a:r>
              <a:rPr lang="en-US" dirty="0" err="1"/>
              <a:t>Abst</a:t>
            </a:r>
            <a:r>
              <a:rPr lang="en-US" dirty="0"/>
              <a:t> (exp.)/Stabilize</a:t>
            </a:r>
          </a:p>
          <a:p>
            <a:pPr lvl="2"/>
            <a:r>
              <a:rPr lang="en-US" dirty="0"/>
              <a:t>Only reporting P-members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CFF72-6893-5DBC-558D-526EE8ED0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BF40F-DA49-7F30-FF09-40BDAB3AFD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5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Quality of Service Provision by Network Systems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3.0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15 Jan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8-0-10 with one seemingly spurious comment (18425)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 8 Aug 2025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1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Hot Standby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(Jan 2023) No approved draft yet</a:t>
            </a:r>
          </a:p>
          <a:p>
            <a:pPr lvl="1"/>
            <a:r>
              <a:rPr lang="en-AU" dirty="0"/>
              <a:t>(Feb 2024) Submission: N 18222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(2 Nov 2024) Ballot initiated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(31 Dec 2024) passed 9/0/9 with 1 comment from the China NB (N18416)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(Feb 2025) Draft comment response prepared for consideration at the March 2025 plenary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(Apr 2025) Comment response sent to SC 6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9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Timing and Synchronization for Time-Sensitive Applications: YANG Data Model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2023) Sent for information (N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18200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(2 Nov 2024) Ballot initiated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(31 Dec 2024) passed 7/0/11 with 1 comment from the China NB (N18417)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(Feb 2025) Draft comment response prepared for consideration at the March 2025 plenary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AU" b="0" dirty="0"/>
              <a:t>(Apr 2025) Comment response sent to SC 6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5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Configuration Enhancements for Time-Sensitive Networking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802.1Qdj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2023) Sent for information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18201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(Mar 2024) EC approved sending for ballot upon publication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26 October 2024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(Jul 2024) Pre-ballot requested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(27 Aug 2024) Ballot initiated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(10 Oct 2024) Passed: 8-0-10 with the usual IEEE 802.1X comment from the China NB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(30 Oct 2024) Initial comment responses available for review; approval expected during Nov 2024 plenary (submitted: 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18413)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28 August 2025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5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YANG Data Models for the Credit-Based Shaper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802.1Qdx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(Nov 2023) No approved draft yet</a:t>
            </a:r>
          </a:p>
          <a:p>
            <a:pPr lvl="1"/>
            <a:r>
              <a:rPr lang="en-AU" dirty="0"/>
              <a:t>(Feb 2024) Sent for information: N 18222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AU" b="0" dirty="0"/>
              <a:t>(27 Nov 2024) passed 9/0/9 with 1 comment from the China NB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18408)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Helvetica" pitchFamily="2" charset="0"/>
              </a:rPr>
              <a:t>(Apr 2025) Comment response sent to SC 6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7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YANG for the Multiple Spanning Tree Protocol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(Jul 2024) Motion to be made to send for information</a:t>
            </a:r>
          </a:p>
          <a:p>
            <a:pPr lvl="1"/>
            <a:r>
              <a:rPr lang="en-AU" dirty="0"/>
              <a:t>(Nov 2024) D2.1 sent for information</a:t>
            </a:r>
          </a:p>
          <a:p>
            <a:pPr lvl="1"/>
            <a:r>
              <a:rPr lang="en-AU" dirty="0"/>
              <a:t>(Feb 2024) Published by IEEE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closing 8 June 2025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/>
              <a:t>(5 Mar 2025) Request for ballot submitted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en-AU" b="0" dirty="0"/>
              <a:t>(8 Apr 2025) Ballot initiated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Overview and Architecture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802-REVc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(Nov 2023) Motion approved to send for information upon SA ballot</a:t>
            </a:r>
          </a:p>
          <a:p>
            <a:pPr lvl="1"/>
            <a:r>
              <a:rPr lang="en-AU" dirty="0"/>
              <a:t>(Jun 2024)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closing 8 June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/>
              <a:t>(4 Apr 2025) Ballot initiated</a:t>
            </a:r>
          </a:p>
          <a:p>
            <a:pPr marL="0" indent="0"/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6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TSN Profile for Automotive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(Jul 2024) Awaiting start of SA ballot before sending for information</a:t>
            </a:r>
          </a:p>
          <a:p>
            <a:pPr lvl="1"/>
            <a:r>
              <a:rPr lang="en-AU" dirty="0">
                <a:latin typeface="+mj-lt"/>
              </a:rPr>
              <a:t>(Sept 2024) Draft 4 sent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3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 standard in the pipeline for adoption under the PSDO process and 7 awaiting submission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721039"/>
              </p:ext>
            </p:extLst>
          </p:nvPr>
        </p:nvGraphicFramePr>
        <p:xfrm>
          <a:off x="152400" y="1847466"/>
          <a:ext cx="8839199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Std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Apr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Jun 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862035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282008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7841319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1259752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1202177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596363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191287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submitted</a:t>
            </a:r>
            <a:r>
              <a:rPr lang="en-AU" dirty="0">
                <a:solidFill>
                  <a:schemeClr val="accent2"/>
                </a:solidFill>
              </a:rPr>
              <a:t> Feb 2023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</a:t>
            </a:r>
            <a:r>
              <a:rPr lang="en-AU" dirty="0"/>
              <a:t>IEEE 802.3-REV was liaised for information (N17882)</a:t>
            </a:r>
          </a:p>
          <a:p>
            <a:pPr lvl="1"/>
            <a:r>
              <a:rPr lang="en-AU" dirty="0"/>
              <a:t>(Nov 2022) has the EC approved submission to PSDO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(Apr 2024) Summary N 18255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Passed on a vote of 7-1-11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China NB comments:</a:t>
            </a:r>
          </a:p>
          <a:p>
            <a:pPr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No integral security mechanism</a:t>
            </a:r>
          </a:p>
          <a:p>
            <a:pPr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IEEE negative </a:t>
            </a:r>
            <a:r>
              <a:rPr lang="en-US" sz="1600" dirty="0" err="1"/>
              <a:t>LoAs</a:t>
            </a:r>
            <a:r>
              <a:rPr lang="en-US" sz="1600" dirty="0"/>
              <a:t> should be disqualifying and prevent balloting under PSDO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Response to ballot comments </a:t>
            </a:r>
            <a:r>
              <a:rPr lang="en-US" dirty="0"/>
              <a:t>posted 26 June 24 (N18270)</a:t>
            </a:r>
            <a:endParaRPr lang="en-US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no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064787"/>
              </p:ext>
            </p:extLst>
          </p:nvPr>
        </p:nvGraphicFramePr>
        <p:xfrm>
          <a:off x="190500" y="1916677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rgbClr val="FA661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1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6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44964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27 Nov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25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34105398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Jul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Aug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54290473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19737466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9530621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61230196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96752496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Low-rate wireless networks 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802.15.4-2024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8676" y="1676400"/>
            <a:ext cx="7772400" cy="46482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(13 Feb 25) Std. submitted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2"/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sz="1400" b="0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205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 data rate wireless multi-media networks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802.15.3-2023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Mar 2024</a:t>
            </a:r>
          </a:p>
          <a:p>
            <a:pPr lvl="1"/>
            <a:r>
              <a:rPr lang="en-US" dirty="0"/>
              <a:t>(May 2023) IEEE 802.15.3 was to be on RevCom agenda for June 2023.</a:t>
            </a:r>
          </a:p>
          <a:p>
            <a:pPr lvl="1"/>
            <a:r>
              <a:rPr lang="en-US" dirty="0"/>
              <a:t>(Sept 2023) IEEE 802.15.3 is now on </a:t>
            </a:r>
            <a:r>
              <a:rPr lang="en-US" dirty="0" err="1"/>
              <a:t>RevCom</a:t>
            </a:r>
            <a:r>
              <a:rPr lang="en-US" dirty="0"/>
              <a:t> agenda for Sept 2023.</a:t>
            </a:r>
          </a:p>
          <a:p>
            <a:pPr lvl="1"/>
            <a:r>
              <a:rPr lang="en-US" dirty="0"/>
              <a:t>(Nov 2023) EC approved submission for information</a:t>
            </a:r>
          </a:p>
          <a:p>
            <a:pPr lvl="1"/>
            <a:r>
              <a:rPr lang="en-US" dirty="0"/>
              <a:t>(Mar 2024) Submitted N 18244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(Nov 2024) Closed 27 Nov 2024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18407</a:t>
            </a:r>
            <a:r>
              <a:rPr lang="en-AU" b="0" dirty="0"/>
              <a:t>)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Passed 10/0/8 with 1 comment from the China NB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AU" b="0" dirty="0"/>
              <a:t>(Feb 2025) Comment response sent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29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Short-range optical wireless communications </a:t>
            </a:r>
            <a:br>
              <a:rPr lang="en-AU" sz="16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802.15.7-2018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submitted [date unclear]</a:t>
            </a:r>
          </a:p>
          <a:p>
            <a:pPr lvl="1"/>
            <a:r>
              <a:rPr lang="en-AU" dirty="0"/>
              <a:t>(Sept 2022) Plan is to submit to PSDO ASAP</a:t>
            </a:r>
          </a:p>
          <a:p>
            <a:pPr lvl="2"/>
            <a:r>
              <a:rPr lang="en-US" dirty="0"/>
              <a:t>(Dec 2022) A LS was sent specifying plan (N17929)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closed 23 July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9/1/7 with 1 comment from the China NB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Comment responses posted 6 Feb 2025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18423</a:t>
            </a:r>
            <a:r>
              <a:rPr lang="en-AU" b="0" dirty="0"/>
              <a:t>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Aug 2025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80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Higher rate, longer range optical camera communications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802.15.7a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802.15.7a LB starts soon so is not ready for submission</a:t>
            </a:r>
          </a:p>
          <a:p>
            <a:pPr lvl="1"/>
            <a:r>
              <a:rPr lang="en-AU" dirty="0"/>
              <a:t>(Jun 2024) D7 should have been sent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148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Multi Gigabit/sec Optical Wireless Communication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802.15.13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(Sep 2022) In SA ballot now –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802.15.13 will probably be submitted for information purposes after it firms up a bit more during the SA ballot process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(Jan 2023) Approved by RevCom, should be published as IEEE 802.15.13-2023.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(Sep 2024) Submitted for information (N18324)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IPR issues have been discovered that will likely halt progress.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111 standards through the PSDO adoption process, with 28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329342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Body Area Networking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There is no need to submit IEEE 802.15.6-2012 for ratification as ISO/IEC/IEEE standard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revision is in process and IEEE 802.15.6-2012 was inactivated on 30 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5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1 standard in the pipeline for adoption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57962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.19.1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6 Feb 25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F17B5-D5D0-5675-F451-F2A79CEF7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C0B061-BC88-26F1-0668-F637C089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Wireless Network Coexistence Methods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802.19.1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46C24F-2EA0-7B9F-5CE0-446753654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(Feb 2025) Submitted for information (N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18426</a:t>
            </a:r>
            <a:r>
              <a:rPr lang="en-GB" dirty="0">
                <a:latin typeface="Arial" panose="020B0604020202020204" pitchFamily="34" charset="0"/>
              </a:rPr>
              <a:t>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3B7F1-9E83-F220-B256-02571801C8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8F9EE-3B62-F2FB-0F92-8D029DCF02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10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802.21 has no standard 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22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chemeClr val="accent6"/>
                </a:solidFill>
              </a:rPr>
              <a:t>IEEE 802.22 has no standard 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187636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60739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90170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4069554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68450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623186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4877585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.1AS/Cor-1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153475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254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848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58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4" y="6475413"/>
            <a:ext cx="1330621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588192"/>
              </p:ext>
            </p:extLst>
          </p:nvPr>
        </p:nvGraphicFramePr>
        <p:xfrm>
          <a:off x="761999" y="1712149"/>
          <a:ext cx="7696200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940376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4456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July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July 2024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368996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552659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Sept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75364278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802.1AEdk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Sept 2024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20683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802f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45261307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802.1Qcw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18417864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802.1Qcj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34432488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802.1ASdr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7128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3428</Words>
  <Application>Microsoft Macintosh PowerPoint</Application>
  <PresentationFormat>On-screen Show (4:3)</PresentationFormat>
  <Paragraphs>1042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Helvetica</vt:lpstr>
      <vt:lpstr>Times New Roman</vt:lpstr>
      <vt:lpstr>802-11-Submission</vt:lpstr>
      <vt:lpstr>IEEE 802 status report to ISO/IEC JTC 1/SC 6 for the hybrid SC 6 meeting in June 2025</vt:lpstr>
      <vt:lpstr>This report from IEEE 802 summarises issues of mutual interest to SC 6</vt:lpstr>
      <vt:lpstr>Summary of IEEE 802 standards administered through the PSDO process</vt:lpstr>
      <vt:lpstr>IEEE 802 has sent 111 standards through the PSDO adoption process, with 28 in-process</vt:lpstr>
      <vt:lpstr>IEEE 802.1 WG has sent 58 standards completely through the PSDO adoption process</vt:lpstr>
      <vt:lpstr>IEEE 802.1 WG has sent 58 standards completely through the PSDO adoption process</vt:lpstr>
      <vt:lpstr>IEEE 802.1 WG has sent 58 standards completely through the PSDO adoption process</vt:lpstr>
      <vt:lpstr>IEEE 802.1 WG has sent 58 standards completely through the PSDO adoption process</vt:lpstr>
      <vt:lpstr>IEEE 802.1 WG has sent 58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802.11 WG has sent 12 standards completely through the PSDO adoption process</vt:lpstr>
      <vt:lpstr>IEEE 802.11 WG has sent 12 standards completely through the PSDO adoption process</vt:lpstr>
      <vt:lpstr>IEEE 802.15 WG has sent 5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four standards completely through the PSDO adoption process</vt:lpstr>
      <vt:lpstr>IEEE 802 continues to notify SC 6 of various new projects</vt:lpstr>
      <vt:lpstr>IEEE 802.1 has 8 standards in the pipeline for adoption under the PSDO</vt:lpstr>
      <vt:lpstr>Systematic review of ISO versions of IEEE 802.1 standards</vt:lpstr>
      <vt:lpstr>Quality of Service Provision by Network Systems IEEE 802.1DC</vt:lpstr>
      <vt:lpstr>Hot Standby IEEE 802.1ASdm</vt:lpstr>
      <vt:lpstr>Timing and Synchronization for Time-Sensitive Applications: YANG Data Model IEEE 802.1ASdn</vt:lpstr>
      <vt:lpstr>Configuration Enhancements for Time-Sensitive Networking IEEE 802.1Qdj</vt:lpstr>
      <vt:lpstr>YANG Data Models for the Credit-Based Shaper  IEEE 802.1Qdx</vt:lpstr>
      <vt:lpstr>YANG for the Multiple Spanning Tree Protocol  IEEE 802.1Qdy</vt:lpstr>
      <vt:lpstr>Overview and Architecture IEEE 802-REVc</vt:lpstr>
      <vt:lpstr>TSN Profile for Automotive IEEE 802.1DG</vt:lpstr>
      <vt:lpstr>IEEE 802.3 has 1 standard in the pipeline for adoption under the PSDO process and 7 awaiting submission</vt:lpstr>
      <vt:lpstr>IEEE 802.3-REV</vt:lpstr>
      <vt:lpstr>IEEE 802.11 has no standards in the pipeline for adoption under the PSDO</vt:lpstr>
      <vt:lpstr>IEEE 802.15 WG has 6 standards in the pipeline for adoption under the PSDO</vt:lpstr>
      <vt:lpstr>Low-rate wireless networks  IEEE 802.15.4-2024</vt:lpstr>
      <vt:lpstr>High data rate wireless multi-media networks IEEE 802.15.3-2023</vt:lpstr>
      <vt:lpstr>Short-range optical wireless communications  IEEE 802.15.7-2018 </vt:lpstr>
      <vt:lpstr>Higher rate, longer range optical camera communications IEEE 802.15.7a </vt:lpstr>
      <vt:lpstr>Multi Gigabit/sec Optical Wireless Communication IEEE 802.15.13 </vt:lpstr>
      <vt:lpstr>Body Area Networking There is no need to submit IEEE 802.15.6-2012 for ratification as ISO/IEC/IEEE standard</vt:lpstr>
      <vt:lpstr>IEEE 802.19 WG has 1 standard in the pipeline for adoption under the PSDO</vt:lpstr>
      <vt:lpstr>Wireless Network Coexistence Methods IEEE 802.19.1 </vt:lpstr>
      <vt:lpstr>IEEE 802.21 has no standard  in the pipeline for adoption under the PSDO</vt:lpstr>
      <vt:lpstr>IEEE 802.22 has no standard  in the pipeline for adoption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2025-05-05T07:58:00Z</dcterms:modified>
</cp:coreProperties>
</file>