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72"/>
  </p:notesMasterIdLst>
  <p:handoutMasterIdLst>
    <p:handoutMasterId r:id="rId27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669" r:id="rId43"/>
    <p:sldId id="2676" r:id="rId44"/>
    <p:sldId id="2685" r:id="rId45"/>
    <p:sldId id="2702" r:id="rId46"/>
    <p:sldId id="2682" r:id="rId47"/>
    <p:sldId id="2703" r:id="rId48"/>
    <p:sldId id="2716" r:id="rId49"/>
    <p:sldId id="2710" r:id="rId50"/>
    <p:sldId id="2718" r:id="rId51"/>
    <p:sldId id="2735" r:id="rId52"/>
    <p:sldId id="2008" r:id="rId53"/>
    <p:sldId id="2291" r:id="rId54"/>
    <p:sldId id="2552" r:id="rId55"/>
    <p:sldId id="2700" r:id="rId56"/>
    <p:sldId id="2293" r:id="rId57"/>
    <p:sldId id="2354" r:id="rId58"/>
    <p:sldId id="2294" r:id="rId59"/>
    <p:sldId id="2719" r:id="rId60"/>
    <p:sldId id="2560" r:id="rId61"/>
    <p:sldId id="2627" r:id="rId62"/>
    <p:sldId id="2562" r:id="rId63"/>
    <p:sldId id="2622" r:id="rId64"/>
    <p:sldId id="2564" r:id="rId65"/>
    <p:sldId id="2466" r:id="rId66"/>
    <p:sldId id="2467" r:id="rId67"/>
    <p:sldId id="2728" r:id="rId68"/>
    <p:sldId id="2725" r:id="rId69"/>
    <p:sldId id="2729" r:id="rId70"/>
    <p:sldId id="2730" r:id="rId71"/>
    <p:sldId id="2731" r:id="rId72"/>
    <p:sldId id="2708" r:id="rId73"/>
    <p:sldId id="2714" r:id="rId74"/>
    <p:sldId id="2734" r:id="rId75"/>
    <p:sldId id="2733" r:id="rId76"/>
    <p:sldId id="2727" r:id="rId77"/>
    <p:sldId id="619" r:id="rId78"/>
    <p:sldId id="621" r:id="rId79"/>
    <p:sldId id="1561" r:id="rId80"/>
    <p:sldId id="1555" r:id="rId81"/>
    <p:sldId id="1601" r:id="rId82"/>
    <p:sldId id="1585" r:id="rId83"/>
    <p:sldId id="1586" r:id="rId84"/>
    <p:sldId id="1587" r:id="rId85"/>
    <p:sldId id="1588" r:id="rId86"/>
    <p:sldId id="1589" r:id="rId87"/>
    <p:sldId id="1590" r:id="rId88"/>
    <p:sldId id="1771" r:id="rId89"/>
    <p:sldId id="1772" r:id="rId90"/>
    <p:sldId id="1591" r:id="rId91"/>
    <p:sldId id="1592" r:id="rId92"/>
    <p:sldId id="1593" r:id="rId93"/>
    <p:sldId id="1594" r:id="rId94"/>
    <p:sldId id="1595" r:id="rId95"/>
    <p:sldId id="1596" r:id="rId96"/>
    <p:sldId id="1597" r:id="rId97"/>
    <p:sldId id="1598" r:id="rId98"/>
    <p:sldId id="1599" r:id="rId99"/>
    <p:sldId id="1600" r:id="rId100"/>
    <p:sldId id="1628" r:id="rId101"/>
    <p:sldId id="1638" r:id="rId102"/>
    <p:sldId id="1725" r:id="rId103"/>
    <p:sldId id="1726" r:id="rId104"/>
    <p:sldId id="1947" r:id="rId105"/>
    <p:sldId id="1975" r:id="rId106"/>
    <p:sldId id="1976" r:id="rId107"/>
    <p:sldId id="1977" r:id="rId108"/>
    <p:sldId id="2039" r:id="rId109"/>
    <p:sldId id="2060" r:id="rId110"/>
    <p:sldId id="2061" r:id="rId111"/>
    <p:sldId id="2097" r:id="rId112"/>
    <p:sldId id="2103" r:id="rId113"/>
    <p:sldId id="2063" r:id="rId114"/>
    <p:sldId id="2064" r:id="rId115"/>
    <p:sldId id="2065" r:id="rId116"/>
    <p:sldId id="2066" r:id="rId117"/>
    <p:sldId id="2067" r:id="rId118"/>
    <p:sldId id="2068" r:id="rId119"/>
    <p:sldId id="2069" r:id="rId120"/>
    <p:sldId id="2146" r:id="rId121"/>
    <p:sldId id="2147" r:id="rId122"/>
    <p:sldId id="2148" r:id="rId123"/>
    <p:sldId id="2158" r:id="rId124"/>
    <p:sldId id="2159" r:id="rId125"/>
    <p:sldId id="2157" r:id="rId126"/>
    <p:sldId id="2160" r:id="rId127"/>
    <p:sldId id="2216" r:id="rId128"/>
    <p:sldId id="2217" r:id="rId129"/>
    <p:sldId id="2219" r:id="rId130"/>
    <p:sldId id="2238" r:id="rId131"/>
    <p:sldId id="2239" r:id="rId132"/>
    <p:sldId id="2240" r:id="rId133"/>
    <p:sldId id="2242" r:id="rId134"/>
    <p:sldId id="2263" r:id="rId135"/>
    <p:sldId id="2276" r:id="rId136"/>
    <p:sldId id="2277" r:id="rId137"/>
    <p:sldId id="2278" r:id="rId138"/>
    <p:sldId id="2281" r:id="rId139"/>
    <p:sldId id="2282" r:id="rId140"/>
    <p:sldId id="2283" r:id="rId141"/>
    <p:sldId id="2284" r:id="rId142"/>
    <p:sldId id="2318" r:id="rId143"/>
    <p:sldId id="2329" r:id="rId144"/>
    <p:sldId id="2356" r:id="rId145"/>
    <p:sldId id="1701" r:id="rId146"/>
    <p:sldId id="1969" r:id="rId147"/>
    <p:sldId id="2112" r:id="rId148"/>
    <p:sldId id="1965" r:id="rId149"/>
    <p:sldId id="2114" r:id="rId150"/>
    <p:sldId id="1705" r:id="rId151"/>
    <p:sldId id="1706" r:id="rId152"/>
    <p:sldId id="1707" r:id="rId153"/>
    <p:sldId id="2113" r:id="rId154"/>
    <p:sldId id="2037" r:id="rId155"/>
    <p:sldId id="2431" r:id="rId156"/>
    <p:sldId id="2429" r:id="rId157"/>
    <p:sldId id="2436" r:id="rId158"/>
    <p:sldId id="1968" r:id="rId159"/>
    <p:sldId id="2104" r:id="rId160"/>
    <p:sldId id="2317" r:id="rId161"/>
    <p:sldId id="1967" r:id="rId162"/>
    <p:sldId id="2167" r:id="rId163"/>
    <p:sldId id="2351" r:id="rId164"/>
    <p:sldId id="2333" r:id="rId165"/>
    <p:sldId id="2335" r:id="rId166"/>
    <p:sldId id="2334" r:id="rId167"/>
    <p:sldId id="2352" r:id="rId168"/>
    <p:sldId id="2218" r:id="rId169"/>
    <p:sldId id="1945" r:id="rId170"/>
    <p:sldId id="2071" r:id="rId171"/>
    <p:sldId id="2036" r:id="rId172"/>
    <p:sldId id="2323" r:id="rId173"/>
    <p:sldId id="2353" r:id="rId174"/>
    <p:sldId id="2332" r:id="rId175"/>
    <p:sldId id="2437" r:id="rId176"/>
    <p:sldId id="2426" r:id="rId177"/>
    <p:sldId id="2427" r:id="rId178"/>
    <p:sldId id="2328" r:id="rId179"/>
    <p:sldId id="2563" r:id="rId180"/>
    <p:sldId id="2355" r:id="rId181"/>
    <p:sldId id="2461" r:id="rId182"/>
    <p:sldId id="2460" r:id="rId183"/>
    <p:sldId id="2463" r:id="rId184"/>
    <p:sldId id="2609" r:id="rId185"/>
    <p:sldId id="2481" r:id="rId186"/>
    <p:sldId id="2482" r:id="rId187"/>
    <p:sldId id="2485" r:id="rId188"/>
    <p:sldId id="2486" r:id="rId189"/>
    <p:sldId id="2644" r:id="rId190"/>
    <p:sldId id="2707" r:id="rId191"/>
    <p:sldId id="2464" r:id="rId192"/>
    <p:sldId id="2483" r:id="rId193"/>
    <p:sldId id="2672" r:id="rId194"/>
    <p:sldId id="2651" r:id="rId195"/>
    <p:sldId id="2489" r:id="rId196"/>
    <p:sldId id="2556" r:id="rId197"/>
    <p:sldId id="2653" r:id="rId198"/>
    <p:sldId id="2647" r:id="rId199"/>
    <p:sldId id="2657" r:id="rId200"/>
    <p:sldId id="2658" r:id="rId201"/>
    <p:sldId id="2660" r:id="rId202"/>
    <p:sldId id="2659" r:id="rId203"/>
    <p:sldId id="2621" r:id="rId204"/>
    <p:sldId id="2637" r:id="rId205"/>
    <p:sldId id="2638" r:id="rId206"/>
    <p:sldId id="2639" r:id="rId207"/>
    <p:sldId id="2640" r:id="rId208"/>
    <p:sldId id="2641" r:id="rId209"/>
    <p:sldId id="2642" r:id="rId210"/>
    <p:sldId id="2643" r:id="rId211"/>
    <p:sldId id="2661" r:id="rId212"/>
    <p:sldId id="2678" r:id="rId213"/>
    <p:sldId id="2679" r:id="rId214"/>
    <p:sldId id="2680" r:id="rId215"/>
    <p:sldId id="2663" r:id="rId216"/>
    <p:sldId id="2720" r:id="rId217"/>
    <p:sldId id="2721" r:id="rId218"/>
    <p:sldId id="1708" r:id="rId219"/>
    <p:sldId id="2524" r:id="rId220"/>
    <p:sldId id="2548" r:id="rId221"/>
    <p:sldId id="1709" r:id="rId222"/>
    <p:sldId id="1710" r:id="rId223"/>
    <p:sldId id="1790" r:id="rId224"/>
    <p:sldId id="2199" r:id="rId225"/>
    <p:sldId id="2319" r:id="rId226"/>
    <p:sldId id="2320" r:id="rId227"/>
    <p:sldId id="2321" r:id="rId228"/>
    <p:sldId id="2635" r:id="rId229"/>
    <p:sldId id="2665" r:id="rId230"/>
    <p:sldId id="2666" r:id="rId231"/>
    <p:sldId id="2667" r:id="rId232"/>
    <p:sldId id="2668" r:id="rId233"/>
    <p:sldId id="2674" r:id="rId234"/>
    <p:sldId id="2605" r:id="rId235"/>
    <p:sldId id="2711" r:id="rId236"/>
    <p:sldId id="2712" r:id="rId237"/>
    <p:sldId id="2713" r:id="rId238"/>
    <p:sldId id="2704" r:id="rId239"/>
    <p:sldId id="2705" r:id="rId240"/>
    <p:sldId id="2706" r:id="rId241"/>
    <p:sldId id="2717" r:id="rId242"/>
    <p:sldId id="2324" r:id="rId243"/>
    <p:sldId id="1375" r:id="rId244"/>
    <p:sldId id="2559" r:id="rId245"/>
    <p:sldId id="2623" r:id="rId246"/>
    <p:sldId id="2624" r:id="rId247"/>
    <p:sldId id="2625" r:id="rId248"/>
    <p:sldId id="2626" r:id="rId249"/>
    <p:sldId id="2570" r:id="rId250"/>
    <p:sldId id="2571" r:id="rId251"/>
    <p:sldId id="2572" r:id="rId252"/>
    <p:sldId id="2331" r:id="rId253"/>
    <p:sldId id="2724" r:id="rId254"/>
    <p:sldId id="2649" r:id="rId255"/>
    <p:sldId id="2722" r:id="rId256"/>
    <p:sldId id="2723" r:id="rId257"/>
    <p:sldId id="2709" r:id="rId258"/>
    <p:sldId id="2438" r:id="rId259"/>
    <p:sldId id="2611" r:id="rId260"/>
    <p:sldId id="2675" r:id="rId261"/>
    <p:sldId id="2612" r:id="rId262"/>
    <p:sldId id="2610" r:id="rId263"/>
    <p:sldId id="2648" r:id="rId264"/>
    <p:sldId id="2655" r:id="rId265"/>
    <p:sldId id="2561" r:id="rId266"/>
    <p:sldId id="2670" r:id="rId267"/>
    <p:sldId id="2671" r:id="rId268"/>
    <p:sldId id="2336" r:id="rId269"/>
    <p:sldId id="2732" r:id="rId270"/>
    <p:sldId id="2715" r:id="rId2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02441" y="8982075"/>
            <a:ext cx="131580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Peter Yee, NSA-CSD</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04264" y="8985250"/>
            <a:ext cx="177747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Peter Yee, NSA-CSD</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198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04264" y="8985250"/>
            <a:ext cx="1777474" cy="184666"/>
          </a:xfrm>
        </p:spPr>
        <p:txBody>
          <a:bodyPr/>
          <a:lstStyle/>
          <a:p>
            <a:pPr lvl="4">
              <a:defRPr/>
            </a:pPr>
            <a:r>
              <a:rPr lang="en-US" dirty="0"/>
              <a:t>Peter Yee, NSA-CSD</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04264" y="8985250"/>
            <a:ext cx="1777474" cy="184666"/>
          </a:xfrm>
        </p:spPr>
        <p:txBody>
          <a:bodyPr/>
          <a:lstStyle/>
          <a:p>
            <a:pPr lvl="4">
              <a:defRPr/>
            </a:pPr>
            <a:r>
              <a:rPr lang="en-US" dirty="0"/>
              <a:t>Peter Yee, NSA-CSD</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77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78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100452" y="6475413"/>
            <a:ext cx="1443473" cy="184666"/>
          </a:xfrm>
          <a:ln/>
        </p:spPr>
        <p:txBody>
          <a:bodyPr/>
          <a:lstStyle>
            <a:lvl1pPr>
              <a:defRPr/>
            </a:lvl1pPr>
          </a:lstStyle>
          <a:p>
            <a:pPr>
              <a:defRPr/>
            </a:pPr>
            <a:r>
              <a:rPr lang="en-US" dirty="0"/>
              <a:t>Peter Yee, NSA-CSD</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100452" y="6475413"/>
            <a:ext cx="144347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Peter Yee, NSA-CSD</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53546" y="363379"/>
            <a:ext cx="33919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802.ec-25/0090r03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95"/>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72ebf562aefac966a713d741ec7821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5/ec-25-0070-02-JTC1-minutes-of-mixed-mode-meeting-in-march-2025.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hyperlink" Target="https://www.iso.org/sites/directives/current/consolidated/index.html#_Toc165304999" TargetMode="External"/><Relationship Id="rId2" Type="http://schemas.openxmlformats.org/officeDocument/2006/relationships/hyperlink" Target="https://listserv.ieee.org/cgi-bin/wa?A2=STDS-802-LMSC;59a66728.25&amp;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5/11-15-1287-02-0jtc-ieee-802-process-for-interactions-with-iso-iec-jtc-1-sc-6-7.ppt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standards.ieee.org/about/policies/opman/sect7/"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NSA-CSD</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2025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May 2025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7366295"/>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Affiliation</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NSA-CSD</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13 May 2025 in the PM2 slot in Warsaw, PL</a:t>
            </a:r>
          </a:p>
        </p:txBody>
      </p:sp>
      <p:sp>
        <p:nvSpPr>
          <p:cNvPr id="7" name="Footer Placeholder 5"/>
          <p:cNvSpPr>
            <a:spLocks noGrp="1"/>
          </p:cNvSpPr>
          <p:nvPr>
            <p:ph type="ftr" sz="quarter" idx="10"/>
          </p:nvPr>
        </p:nvSpPr>
        <p:spPr/>
        <p:txBody>
          <a:bodyPr/>
          <a:lstStyle/>
          <a:p>
            <a:pPr>
              <a:defRPr/>
            </a:pPr>
            <a:r>
              <a:rPr lang="en-US" dirty="0"/>
              <a:t>Peter Yee, NSA-CSD</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13 May 2025</a:t>
            </a:r>
            <a:br>
              <a:rPr lang="en-US" sz="1600" b="1" dirty="0">
                <a:latin typeface="+mj-lt"/>
              </a:rPr>
            </a:br>
            <a:r>
              <a:rPr lang="en-US" sz="1600" b="1" dirty="0">
                <a:latin typeface="+mj-lt"/>
              </a:rPr>
              <a:t>@ 4:00 pm (CET)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a:rPr>
              <a:t>https://ieeesa.webex.com/ieeesa/j.php?MTID=m72ebf562aefac966a713d741ec782181</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2349 081 2634</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password: </a:t>
            </a:r>
            <a:r>
              <a:rPr kumimoji="0" lang="en-US" sz="1600" i="0" u="none" strike="noStrike" cap="none" normalizeH="0" baseline="0" dirty="0">
                <a:ln>
                  <a:noFill/>
                </a:ln>
                <a:solidFill>
                  <a:srgbClr val="FF0000"/>
                </a:solidFill>
                <a:effectLst/>
                <a:latin typeface="+mj-lt"/>
              </a:rPr>
              <a:t>wireless</a:t>
            </a:r>
            <a:r>
              <a:rPr kumimoji="0" lang="en-US" sz="1600" i="0" u="none" strike="noStrike" cap="none" normalizeH="0" baseline="0" dirty="0">
                <a:ln>
                  <a:noFill/>
                </a:ln>
                <a:effectLst/>
                <a:latin typeface="+mj-lt"/>
              </a:rPr>
              <a:t> </a:t>
            </a:r>
            <a:r>
              <a:rPr lang="en-US" sz="1600" dirty="0">
                <a:latin typeface="+mj-lt"/>
              </a:rPr>
              <a:t>(not ‘802jtc1’ or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the IEEE 802 JTC1 SC meeting in March 2025 (</a:t>
            </a:r>
            <a:r>
              <a:rPr lang="en-AU" dirty="0">
                <a:solidFill>
                  <a:srgbClr val="FF0000"/>
                </a:solidFill>
                <a:hlinkClick r:id="rId3"/>
              </a:rPr>
              <a:t>ec-25/0070r02</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111</a:t>
            </a:fld>
            <a:endParaRPr lang="en-US"/>
          </a:p>
        </p:txBody>
      </p:sp>
    </p:spTree>
    <p:extLst>
      <p:ext uri="{BB962C8B-B14F-4D97-AF65-F5344CB8AC3E}">
        <p14:creationId xmlns:p14="http://schemas.microsoft.com/office/powerpoint/2010/main" val="18392705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802.1Q-2014/Cor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802.1Q-2014/Cor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112</a:t>
            </a:fld>
            <a:endParaRPr lang="en-US"/>
          </a:p>
        </p:txBody>
      </p:sp>
    </p:spTree>
    <p:extLst>
      <p:ext uri="{BB962C8B-B14F-4D97-AF65-F5344CB8AC3E}">
        <p14:creationId xmlns:p14="http://schemas.microsoft.com/office/powerpoint/2010/main" val="36632216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118</a:t>
            </a:fld>
            <a:endParaRPr lang="en-US"/>
          </a:p>
        </p:txBody>
      </p:sp>
    </p:spTree>
    <p:extLst>
      <p:ext uri="{BB962C8B-B14F-4D97-AF65-F5344CB8AC3E}">
        <p14:creationId xmlns:p14="http://schemas.microsoft.com/office/powerpoint/2010/main" val="11689304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2373955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13 May 2025, as documented on slide 11 of ec-25/0090r02</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22846302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6768620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123</a:t>
            </a:fld>
            <a:endParaRPr lang="en-US"/>
          </a:p>
        </p:txBody>
      </p:sp>
    </p:spTree>
    <p:extLst>
      <p:ext uri="{BB962C8B-B14F-4D97-AF65-F5344CB8AC3E}">
        <p14:creationId xmlns:p14="http://schemas.microsoft.com/office/powerpoint/2010/main" val="8368451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124</a:t>
            </a:fld>
            <a:endParaRPr lang="en-US"/>
          </a:p>
        </p:txBody>
      </p:sp>
    </p:spTree>
    <p:extLst>
      <p:ext uri="{BB962C8B-B14F-4D97-AF65-F5344CB8AC3E}">
        <p14:creationId xmlns:p14="http://schemas.microsoft.com/office/powerpoint/2010/main" val="28794734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125</a:t>
            </a:fld>
            <a:endParaRPr lang="en-US"/>
          </a:p>
        </p:txBody>
      </p:sp>
    </p:spTree>
    <p:extLst>
      <p:ext uri="{BB962C8B-B14F-4D97-AF65-F5344CB8AC3E}">
        <p14:creationId xmlns:p14="http://schemas.microsoft.com/office/powerpoint/2010/main" val="24268506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4201883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24251679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336761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2025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mixed-mode meeting in January 2025, as documented in </a:t>
            </a:r>
            <a:r>
              <a:rPr lang="en-AU" i="1" dirty="0">
                <a:hlinkClick r:id="rId3"/>
              </a:rPr>
              <a:t>ec-25/0070r02</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7708579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42232000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3405875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006628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0292585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530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41389489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7713177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4066224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8704783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35753137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236521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4826055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42521768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1514962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87490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32932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2706522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1455639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42048370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549835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8327067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11479235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7074230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52807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5148318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7352956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0194864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86434475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2057189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498211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2224812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629271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294402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0038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05473442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90960923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9996347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9243832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525274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110013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4297316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8333893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692637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24994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87019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3944951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8574700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468746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8357677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184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24812210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34313464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3952292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617528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189</a:t>
            </a:fld>
            <a:endParaRPr lang="en-US"/>
          </a:p>
        </p:txBody>
      </p:sp>
    </p:spTree>
    <p:extLst>
      <p:ext uri="{BB962C8B-B14F-4D97-AF65-F5344CB8AC3E}">
        <p14:creationId xmlns:p14="http://schemas.microsoft.com/office/powerpoint/2010/main" val="325999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190</a:t>
            </a:fld>
            <a:endParaRPr lang="en-US"/>
          </a:p>
        </p:txBody>
      </p:sp>
    </p:spTree>
    <p:extLst>
      <p:ext uri="{BB962C8B-B14F-4D97-AF65-F5344CB8AC3E}">
        <p14:creationId xmlns:p14="http://schemas.microsoft.com/office/powerpoint/2010/main" val="123050021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75548279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2342383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193</a:t>
            </a:fld>
            <a:endParaRPr lang="en-US"/>
          </a:p>
        </p:txBody>
      </p:sp>
    </p:spTree>
    <p:extLst>
      <p:ext uri="{BB962C8B-B14F-4D97-AF65-F5344CB8AC3E}">
        <p14:creationId xmlns:p14="http://schemas.microsoft.com/office/powerpoint/2010/main" val="1812587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194</a:t>
            </a:fld>
            <a:endParaRPr lang="en-US"/>
          </a:p>
        </p:txBody>
      </p:sp>
    </p:spTree>
    <p:extLst>
      <p:ext uri="{BB962C8B-B14F-4D97-AF65-F5344CB8AC3E}">
        <p14:creationId xmlns:p14="http://schemas.microsoft.com/office/powerpoint/2010/main" val="41659217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197</a:t>
            </a:fld>
            <a:endParaRPr lang="en-US"/>
          </a:p>
        </p:txBody>
      </p:sp>
    </p:spTree>
    <p:extLst>
      <p:ext uri="{BB962C8B-B14F-4D97-AF65-F5344CB8AC3E}">
        <p14:creationId xmlns:p14="http://schemas.microsoft.com/office/powerpoint/2010/main" val="9169026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198</a:t>
            </a:fld>
            <a:endParaRPr lang="en-US"/>
          </a:p>
        </p:txBody>
      </p:sp>
    </p:spTree>
    <p:extLst>
      <p:ext uri="{BB962C8B-B14F-4D97-AF65-F5344CB8AC3E}">
        <p14:creationId xmlns:p14="http://schemas.microsoft.com/office/powerpoint/2010/main" val="61132028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221712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2025</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22431949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201</a:t>
            </a:fld>
            <a:endParaRPr lang="en-US"/>
          </a:p>
        </p:txBody>
      </p:sp>
    </p:spTree>
    <p:extLst>
      <p:ext uri="{BB962C8B-B14F-4D97-AF65-F5344CB8AC3E}">
        <p14:creationId xmlns:p14="http://schemas.microsoft.com/office/powerpoint/2010/main" val="318475298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202</a:t>
            </a:fld>
            <a:endParaRPr lang="en-US"/>
          </a:p>
        </p:txBody>
      </p:sp>
    </p:spTree>
    <p:extLst>
      <p:ext uri="{BB962C8B-B14F-4D97-AF65-F5344CB8AC3E}">
        <p14:creationId xmlns:p14="http://schemas.microsoft.com/office/powerpoint/2010/main" val="31724721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mj-lt"/>
                <a:ea typeface="Calibri" panose="020F0502020204030204" pitchFamily="34" charset="0"/>
              </a:rPr>
              <a:t>Seek approval to send the first </a:t>
            </a:r>
            <a:r>
              <a:rPr lang="en-US" sz="1400" dirty="0">
                <a:solidFill>
                  <a:srgbClr val="FF0000"/>
                </a:solidFill>
                <a:effectLst/>
                <a:latin typeface="+mj-lt"/>
                <a:ea typeface="Calibri" panose="020F0502020204030204" pitchFamily="34" charset="0"/>
              </a:rPr>
              <a:t>4 (tbc)</a:t>
            </a:r>
            <a:r>
              <a:rPr lang="en-US" sz="1400" dirty="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4615577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349034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9199051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41449231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57485499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16221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87636"/>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76073971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3869701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53892516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212</a:t>
            </a:fld>
            <a:endParaRPr lang="en-US"/>
          </a:p>
        </p:txBody>
      </p:sp>
    </p:spTree>
    <p:extLst>
      <p:ext uri="{BB962C8B-B14F-4D97-AF65-F5344CB8AC3E}">
        <p14:creationId xmlns:p14="http://schemas.microsoft.com/office/powerpoint/2010/main" val="69223315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213</a:t>
            </a:fld>
            <a:endParaRPr lang="en-US"/>
          </a:p>
        </p:txBody>
      </p:sp>
    </p:spTree>
    <p:extLst>
      <p:ext uri="{BB962C8B-B14F-4D97-AF65-F5344CB8AC3E}">
        <p14:creationId xmlns:p14="http://schemas.microsoft.com/office/powerpoint/2010/main" val="21378621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214</a:t>
            </a:fld>
            <a:endParaRPr lang="en-US"/>
          </a:p>
        </p:txBody>
      </p:sp>
    </p:spTree>
    <p:extLst>
      <p:ext uri="{BB962C8B-B14F-4D97-AF65-F5344CB8AC3E}">
        <p14:creationId xmlns:p14="http://schemas.microsoft.com/office/powerpoint/2010/main" val="203465582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215</a:t>
            </a:fld>
            <a:endParaRPr lang="en-US"/>
          </a:p>
        </p:txBody>
      </p:sp>
    </p:spTree>
    <p:extLst>
      <p:ext uri="{BB962C8B-B14F-4D97-AF65-F5344CB8AC3E}">
        <p14:creationId xmlns:p14="http://schemas.microsoft.com/office/powerpoint/2010/main" val="42037341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216</a:t>
            </a:fld>
            <a:endParaRPr lang="en-US"/>
          </a:p>
        </p:txBody>
      </p:sp>
    </p:spTree>
    <p:extLst>
      <p:ext uri="{BB962C8B-B14F-4D97-AF65-F5344CB8AC3E}">
        <p14:creationId xmlns:p14="http://schemas.microsoft.com/office/powerpoint/2010/main" val="252321105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217</a:t>
            </a:fld>
            <a:endParaRPr lang="en-US"/>
          </a:p>
        </p:txBody>
      </p:sp>
    </p:spTree>
    <p:extLst>
      <p:ext uri="{BB962C8B-B14F-4D97-AF65-F5344CB8AC3E}">
        <p14:creationId xmlns:p14="http://schemas.microsoft.com/office/powerpoint/2010/main" val="291642419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40703307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361495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9890170"/>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2088480387"/>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141813149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407415672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5472054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340670160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05696729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58123754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14970569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213057099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05152521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218696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58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2588192"/>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802.1CS/Cor1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295526599"/>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753642783"/>
                  </a:ext>
                </a:extLst>
              </a:tr>
              <a:tr h="291598">
                <a:tc>
                  <a:txBody>
                    <a:bodyPr/>
                    <a:lstStyle/>
                    <a:p>
                      <a:r>
                        <a:rPr lang="en-AU" sz="1600" dirty="0">
                          <a:latin typeface="+mj-lt"/>
                          <a:cs typeface="Arial" panose="020B0604020202020204" pitchFamily="34" charset="0"/>
                        </a:rPr>
                        <a:t>802.1AEdk</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Sept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2024</a:t>
                      </a:r>
                    </a:p>
                  </a:txBody>
                  <a:tcPr marL="115147" marR="115147"/>
                </a:tc>
                <a:extLst>
                  <a:ext uri="{0D108BD9-81ED-4DB2-BD59-A6C34878D82A}">
                    <a16:rowId xmlns:a16="http://schemas.microsoft.com/office/drawing/2014/main" val="212068319"/>
                  </a:ext>
                </a:extLst>
              </a:tr>
              <a:tr h="291598">
                <a:tc>
                  <a:txBody>
                    <a:bodyPr/>
                    <a:lstStyle/>
                    <a:p>
                      <a:r>
                        <a:rPr lang="en-AU" sz="1600" dirty="0">
                          <a:latin typeface="+mj-lt"/>
                          <a:cs typeface="Arial" panose="020B0604020202020204" pitchFamily="34" charset="0"/>
                        </a:rPr>
                        <a:t>802f</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452613077"/>
                  </a:ext>
                </a:extLst>
              </a:tr>
              <a:tr h="291598">
                <a:tc>
                  <a:txBody>
                    <a:bodyPr/>
                    <a:lstStyle/>
                    <a:p>
                      <a:r>
                        <a:rPr lang="en-AU" sz="1600" dirty="0">
                          <a:latin typeface="+mj-lt"/>
                          <a:cs typeface="Arial" panose="020B0604020202020204" pitchFamily="34" charset="0"/>
                        </a:rPr>
                        <a:t>802.1Qcw</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1184178645"/>
                  </a:ext>
                </a:extLst>
              </a:tr>
              <a:tr h="291598">
                <a:tc>
                  <a:txBody>
                    <a:bodyPr/>
                    <a:lstStyle/>
                    <a:p>
                      <a:r>
                        <a:rPr lang="en-AU" sz="1600" dirty="0">
                          <a:latin typeface="+mj-lt"/>
                          <a:cs typeface="Arial" panose="020B0604020202020204" pitchFamily="34" charset="0"/>
                        </a:rPr>
                        <a:t>802.1Qcj</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0" marR="0"/>
                </a:tc>
                <a:extLst>
                  <a:ext uri="{0D108BD9-81ED-4DB2-BD59-A6C34878D82A}">
                    <a16:rowId xmlns:a16="http://schemas.microsoft.com/office/drawing/2014/main" val="2344324883"/>
                  </a:ext>
                </a:extLst>
              </a:tr>
              <a:tr h="291598">
                <a:tc>
                  <a:txBody>
                    <a:bodyPr/>
                    <a:lstStyle/>
                    <a:p>
                      <a:r>
                        <a:rPr lang="en-AU" sz="1600" dirty="0">
                          <a:latin typeface="+mj-lt"/>
                          <a:cs typeface="Arial" panose="020B0604020202020204" pitchFamily="34" charset="0"/>
                        </a:rPr>
                        <a:t>802.1ASdr</a:t>
                      </a:r>
                    </a:p>
                  </a:txBody>
                  <a:tcPr marL="115147" marR="0"/>
                </a:tc>
                <a:tc>
                  <a:txBody>
                    <a:bodyPr/>
                    <a:lstStyle/>
                    <a:p>
                      <a:pPr algn="ctr"/>
                      <a:r>
                        <a:rPr lang="en-AU" sz="1600" b="0" kern="1200" dirty="0">
                          <a:solidFill>
                            <a:srgbClr val="00B050"/>
                          </a:solidFill>
                          <a:latin typeface="+mn-lt"/>
                          <a:ea typeface="+mn-ea"/>
                          <a:cs typeface="+mn-cs"/>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7128288"/>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41945460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388500732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1079720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50129115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238</a:t>
            </a:fld>
            <a:endParaRPr lang="en-US"/>
          </a:p>
        </p:txBody>
      </p:sp>
    </p:spTree>
    <p:extLst>
      <p:ext uri="{BB962C8B-B14F-4D97-AF65-F5344CB8AC3E}">
        <p14:creationId xmlns:p14="http://schemas.microsoft.com/office/powerpoint/2010/main" val="428847874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35684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Tree>
    <p:extLst>
      <p:ext uri="{BB962C8B-B14F-4D97-AF65-F5344CB8AC3E}">
        <p14:creationId xmlns:p14="http://schemas.microsoft.com/office/powerpoint/2010/main" val="25054685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241</a:t>
            </a:fld>
            <a:endParaRPr lang="en-US"/>
          </a:p>
        </p:txBody>
      </p:sp>
    </p:spTree>
    <p:extLst>
      <p:ext uri="{BB962C8B-B14F-4D97-AF65-F5344CB8AC3E}">
        <p14:creationId xmlns:p14="http://schemas.microsoft.com/office/powerpoint/2010/main" val="33298317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242</a:t>
            </a:fld>
            <a:endParaRPr lang="en-US"/>
          </a:p>
        </p:txBody>
      </p:sp>
    </p:spTree>
    <p:extLst>
      <p:ext uri="{BB962C8B-B14F-4D97-AF65-F5344CB8AC3E}">
        <p14:creationId xmlns:p14="http://schemas.microsoft.com/office/powerpoint/2010/main" val="255291593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243</a:t>
            </a:fld>
            <a:endParaRPr lang="en-US"/>
          </a:p>
        </p:txBody>
      </p:sp>
    </p:spTree>
    <p:extLst>
      <p:ext uri="{BB962C8B-B14F-4D97-AF65-F5344CB8AC3E}">
        <p14:creationId xmlns:p14="http://schemas.microsoft.com/office/powerpoint/2010/main" val="58838219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32308816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8819349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55510509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67975424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4180436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173965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315626151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127941327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Tree>
    <p:extLst>
      <p:ext uri="{BB962C8B-B14F-4D97-AF65-F5344CB8AC3E}">
        <p14:creationId xmlns:p14="http://schemas.microsoft.com/office/powerpoint/2010/main" val="6059500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254</a:t>
            </a:fld>
            <a:endParaRPr lang="en-US"/>
          </a:p>
        </p:txBody>
      </p:sp>
    </p:spTree>
    <p:extLst>
      <p:ext uri="{BB962C8B-B14F-4D97-AF65-F5344CB8AC3E}">
        <p14:creationId xmlns:p14="http://schemas.microsoft.com/office/powerpoint/2010/main" val="5035948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255</a:t>
            </a:fld>
            <a:endParaRPr lang="en-US"/>
          </a:p>
        </p:txBody>
      </p:sp>
    </p:spTree>
    <p:extLst>
      <p:ext uri="{BB962C8B-B14F-4D97-AF65-F5344CB8AC3E}">
        <p14:creationId xmlns:p14="http://schemas.microsoft.com/office/powerpoint/2010/main" val="4271269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256</a:t>
            </a:fld>
            <a:endParaRPr lang="en-US"/>
          </a:p>
        </p:txBody>
      </p:sp>
    </p:spTree>
    <p:extLst>
      <p:ext uri="{BB962C8B-B14F-4D97-AF65-F5344CB8AC3E}">
        <p14:creationId xmlns:p14="http://schemas.microsoft.com/office/powerpoint/2010/main" val="202958622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423612885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18412)</a:t>
            </a:r>
            <a:endParaRPr lang="en-AU" b="0" dirty="0"/>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258</a:t>
            </a:fld>
            <a:endParaRPr lang="en-US" dirty="0"/>
          </a:p>
        </p:txBody>
      </p:sp>
    </p:spTree>
    <p:extLst>
      <p:ext uri="{BB962C8B-B14F-4D97-AF65-F5344CB8AC3E}">
        <p14:creationId xmlns:p14="http://schemas.microsoft.com/office/powerpoint/2010/main" val="20104629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 (submitted: N</a:t>
            </a:r>
            <a:r>
              <a:rPr lang="en-US" b="0" i="0" u="none" strike="noStrike" dirty="0">
                <a:solidFill>
                  <a:srgbClr val="000000"/>
                </a:solidFill>
                <a:effectLst/>
                <a:latin typeface="Helvetica" pitchFamily="2" charset="0"/>
              </a:rPr>
              <a:t>18414)</a:t>
            </a:r>
            <a:endParaRPr lang="en-AU" b="0" dirty="0"/>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3592826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138660663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latin typeface="Arial" panose="020B0604020202020204" pitchFamily="34" charset="0"/>
              </a:rPr>
              <a:t>(Feb 2025) Passed 7-0-11 with no comments and now published</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88370356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rgbClr val="00B050"/>
                </a:solidFill>
              </a:rPr>
              <a:t>passed</a:t>
            </a:r>
            <a:r>
              <a:rPr lang="en-AU" dirty="0">
                <a:solidFill>
                  <a:schemeClr val="accent2"/>
                </a:solidFill>
              </a:rPr>
              <a:t> 12 Feb 2025</a:t>
            </a:r>
          </a:p>
          <a:p>
            <a:pPr marL="173038" indent="-173038">
              <a:buFont typeface="Arial" panose="020B0604020202020204" pitchFamily="34" charset="0"/>
              <a:buChar char="•"/>
            </a:pPr>
            <a:r>
              <a:rPr lang="en-AU" b="0" dirty="0"/>
              <a:t>With IEEE 802.1Q-REV-2022 FDIS passed, ballot initiated 25 Sep 2024</a:t>
            </a:r>
          </a:p>
          <a:p>
            <a:pPr marL="173038" indent="-173038">
              <a:buFont typeface="Arial" panose="020B0604020202020204" pitchFamily="34" charset="0"/>
              <a:buChar char="•"/>
            </a:pPr>
            <a:r>
              <a:rPr lang="en-AU" b="0" dirty="0"/>
              <a:t>Passed 10-0-8 on 12 Feb 2025 with no comments and now published</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262</a:t>
            </a:fld>
            <a:endParaRPr lang="en-US"/>
          </a:p>
        </p:txBody>
      </p:sp>
    </p:spTree>
    <p:extLst>
      <p:ext uri="{BB962C8B-B14F-4D97-AF65-F5344CB8AC3E}">
        <p14:creationId xmlns:p14="http://schemas.microsoft.com/office/powerpoint/2010/main" val="23854367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(Oct 2024) FDIS ballot initiated</a:t>
            </a:r>
          </a:p>
          <a:p>
            <a:pPr marL="173038" indent="-173038">
              <a:buFont typeface="Arial" panose="020B0604020202020204" pitchFamily="34" charset="0"/>
              <a:buChar char="•"/>
            </a:pPr>
            <a:r>
              <a:rPr lang="en-AU" b="0" dirty="0"/>
              <a:t>(3 Mar 2024) Passed 8-0-10 with no comments</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263</a:t>
            </a:fld>
            <a:endParaRPr lang="en-US"/>
          </a:p>
        </p:txBody>
      </p:sp>
    </p:spTree>
    <p:extLst>
      <p:ext uri="{BB962C8B-B14F-4D97-AF65-F5344CB8AC3E}">
        <p14:creationId xmlns:p14="http://schemas.microsoft.com/office/powerpoint/2010/main" val="53245091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rgbClr val="00B050"/>
                </a:solidFill>
              </a:rPr>
              <a:t>passed</a:t>
            </a:r>
            <a:r>
              <a:rPr lang="en-AU" dirty="0">
                <a:solidFill>
                  <a:schemeClr val="accent2"/>
                </a:solidFill>
              </a:rPr>
              <a:t> 10 Mar 2025</a:t>
            </a:r>
          </a:p>
          <a:p>
            <a:pPr>
              <a:buFont typeface="Arial" panose="020B0604020202020204" pitchFamily="34" charset="0"/>
              <a:buChar char="•"/>
            </a:pPr>
            <a:r>
              <a:rPr lang="en-AU" b="0" dirty="0">
                <a:latin typeface="+mj-lt"/>
              </a:rPr>
              <a:t>(Oct 2024) Ballot opened</a:t>
            </a:r>
          </a:p>
          <a:p>
            <a:pPr>
              <a:buFont typeface="Arial" panose="020B0604020202020204" pitchFamily="34" charset="0"/>
              <a:buChar char="•"/>
            </a:pPr>
            <a:r>
              <a:rPr lang="en-AU" b="0" dirty="0">
                <a:latin typeface="+mj-lt"/>
              </a:rPr>
              <a:t>(10 Mar 2025) passed 10-0-8 without any comments</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29194400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a:p>
            <a:pPr>
              <a:buFont typeface="Arial" panose="020B0604020202020204" pitchFamily="34" charset="0"/>
              <a:buChar char="•"/>
            </a:pPr>
            <a:r>
              <a:rPr lang="en-AU" sz="1600" b="0" dirty="0"/>
              <a:t>Comment response posted 5 Feb 25 (N</a:t>
            </a:r>
            <a:r>
              <a:rPr lang="en-US" sz="1600" b="0" i="0" u="none" strike="noStrike" dirty="0">
                <a:solidFill>
                  <a:srgbClr val="000000"/>
                </a:solidFill>
                <a:effectLst/>
                <a:latin typeface="Helvetica" pitchFamily="2" charset="0"/>
              </a:rPr>
              <a:t>18424)</a:t>
            </a:r>
            <a:endParaRPr lang="en-AU" sz="1600" b="0"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265</a:t>
            </a:fld>
            <a:endParaRPr lang="en-US"/>
          </a:p>
        </p:txBody>
      </p:sp>
    </p:spTree>
    <p:extLst>
      <p:ext uri="{BB962C8B-B14F-4D97-AF65-F5344CB8AC3E}">
        <p14:creationId xmlns:p14="http://schemas.microsoft.com/office/powerpoint/2010/main" val="218496670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266</a:t>
            </a:fld>
            <a:endParaRPr lang="en-US"/>
          </a:p>
        </p:txBody>
      </p:sp>
    </p:spTree>
    <p:extLst>
      <p:ext uri="{BB962C8B-B14F-4D97-AF65-F5344CB8AC3E}">
        <p14:creationId xmlns:p14="http://schemas.microsoft.com/office/powerpoint/2010/main" val="320585728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267</a:t>
            </a:fld>
            <a:endParaRPr lang="en-US"/>
          </a:p>
        </p:txBody>
      </p:sp>
    </p:spTree>
    <p:extLst>
      <p:ext uri="{BB962C8B-B14F-4D97-AF65-F5344CB8AC3E}">
        <p14:creationId xmlns:p14="http://schemas.microsoft.com/office/powerpoint/2010/main" val="66387322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268</a:t>
            </a:fld>
            <a:endParaRPr lang="en-US"/>
          </a:p>
        </p:txBody>
      </p:sp>
    </p:spTree>
    <p:extLst>
      <p:ext uri="{BB962C8B-B14F-4D97-AF65-F5344CB8AC3E}">
        <p14:creationId xmlns:p14="http://schemas.microsoft.com/office/powerpoint/2010/main" val="185568819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75204-CD3E-AD09-A398-A555BE89A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938CD-2715-AA9E-707D-EC2E411E7BA2}"/>
              </a:ext>
            </a:extLst>
          </p:cNvPr>
          <p:cNvSpPr>
            <a:spLocks noGrp="1"/>
          </p:cNvSpPr>
          <p:nvPr>
            <p:ph type="title"/>
          </p:nvPr>
        </p:nvSpPr>
        <p:spPr/>
        <p:txBody>
          <a:bodyPr/>
          <a:lstStyle/>
          <a:p>
            <a:r>
              <a:rPr lang="en-AU" dirty="0"/>
              <a:t>Note to the LMSC mailing list</a:t>
            </a:r>
          </a:p>
        </p:txBody>
      </p:sp>
      <p:sp>
        <p:nvSpPr>
          <p:cNvPr id="3" name="Content Placeholder 2">
            <a:extLst>
              <a:ext uri="{FF2B5EF4-FFF2-40B4-BE49-F238E27FC236}">
                <a16:creationId xmlns:a16="http://schemas.microsoft.com/office/drawing/2014/main" id="{96E68977-5915-E1A8-AD98-B82C83C3EB53}"/>
              </a:ext>
            </a:extLst>
          </p:cNvPr>
          <p:cNvSpPr>
            <a:spLocks noGrp="1"/>
          </p:cNvSpPr>
          <p:nvPr>
            <p:ph idx="1"/>
          </p:nvPr>
        </p:nvSpPr>
        <p:spPr>
          <a:xfrm>
            <a:off x="685800" y="1371600"/>
            <a:ext cx="7772400" cy="4114800"/>
          </a:xfrm>
        </p:spPr>
        <p:txBody>
          <a:bodyPr/>
          <a:lstStyle/>
          <a:p>
            <a:r>
              <a:rPr lang="en-AU" b="0" dirty="0"/>
              <a:t>IEEE SA staff sent a </a:t>
            </a:r>
            <a:r>
              <a:rPr lang="en-AU" b="0" dirty="0">
                <a:hlinkClick r:id="rId2"/>
              </a:rPr>
              <a:t>note</a:t>
            </a:r>
            <a:r>
              <a:rPr lang="en-AU" b="0" dirty="0"/>
              <a:t> to the LMSC mailing list. It points out:</a:t>
            </a:r>
          </a:p>
          <a:p>
            <a:r>
              <a:rPr lang="en-US" b="0" dirty="0"/>
              <a:t>IEEE standards may be submitted to ISO, including when there are Accepted LOAs on file with IEEE that do not indicate a willingness to offer licenses in accordance with the IEEE SA Patent Policy. IEEE is asked to inform ISO when this occurs. ISO will follow its process, which includes seeking assurances in accordance with their patent policy. In accordance with the ISO process, if assurances are not obtained, the adoption of the IEEE Standard is not likely to proceed (see subclause 2.14 'Reference to patented items (see also Annex I.)' of the ISO/IEC Directives Part 1 &lt;</a:t>
            </a:r>
            <a:r>
              <a:rPr lang="en-US" b="0" dirty="0">
                <a:hlinkClick r:id="rId3"/>
              </a:rPr>
              <a:t>https://www.iso.org/sites/directives/current/consolidated/index.html#_Toc165304999</a:t>
            </a:r>
            <a:r>
              <a:rPr lang="en-US" b="0" dirty="0"/>
              <a:t>&gt;)’.</a:t>
            </a:r>
          </a:p>
          <a:p>
            <a:r>
              <a:rPr lang="en-US" b="0" dirty="0"/>
              <a:t>Does this factor into the letter?</a:t>
            </a:r>
            <a:endParaRPr lang="en-AU" b="0" dirty="0"/>
          </a:p>
        </p:txBody>
      </p:sp>
      <p:sp>
        <p:nvSpPr>
          <p:cNvPr id="4" name="Footer Placeholder 3">
            <a:extLst>
              <a:ext uri="{FF2B5EF4-FFF2-40B4-BE49-F238E27FC236}">
                <a16:creationId xmlns:a16="http://schemas.microsoft.com/office/drawing/2014/main" id="{C3E04F06-E4A9-5F82-6284-EAB8552921E0}"/>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44F85FBF-4FE4-1663-2F38-55247EC8FB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269</a:t>
            </a:fld>
            <a:endParaRPr lang="en-US"/>
          </a:p>
        </p:txBody>
      </p:sp>
    </p:spTree>
    <p:extLst>
      <p:ext uri="{BB962C8B-B14F-4D97-AF65-F5344CB8AC3E}">
        <p14:creationId xmlns:p14="http://schemas.microsoft.com/office/powerpoint/2010/main" val="59106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270</a:t>
            </a:fld>
            <a:endParaRPr lang="en-US"/>
          </a:p>
        </p:txBody>
      </p:sp>
    </p:spTree>
    <p:extLst>
      <p:ext uri="{BB962C8B-B14F-4D97-AF65-F5344CB8AC3E}">
        <p14:creationId xmlns:p14="http://schemas.microsoft.com/office/powerpoint/2010/main" val="227150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5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6201492"/>
              </p:ext>
            </p:extLst>
          </p:nvPr>
        </p:nvGraphicFramePr>
        <p:xfrm>
          <a:off x="761999" y="1712148"/>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r h="351837">
                <a:tc>
                  <a:txBody>
                    <a:bodyPr/>
                    <a:lstStyle/>
                    <a:p>
                      <a:r>
                        <a:rPr lang="en-AU" sz="1600" b="0" dirty="0">
                          <a:latin typeface="+mj-lt"/>
                          <a:cs typeface="Arial" panose="020B0604020202020204" pitchFamily="34" charset="0"/>
                        </a:rPr>
                        <a:t>802.15.9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8 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Feb 25</a:t>
                      </a:r>
                    </a:p>
                  </a:txBody>
                  <a:tcPr marL="115147" marR="115147"/>
                </a:tc>
                <a:extLst>
                  <a:ext uri="{0D108BD9-81ED-4DB2-BD59-A6C34878D82A}">
                    <a16:rowId xmlns:a16="http://schemas.microsoft.com/office/drawing/2014/main" val="441991772"/>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meeting in May 2025</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altLang="en-US" b="0" dirty="0"/>
              <a:t>As this meeting is part of IEEE 802 wireless interim session, registration is not required to participate here, but you best be registered for everything else going on this week!</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037489"/>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dirty="0"/>
              <a:t>Peter Yee, NSA-CSD</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9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59104975"/>
              </p:ext>
            </p:extLst>
          </p:nvPr>
        </p:nvGraphicFramePr>
        <p:xfrm>
          <a:off x="152399" y="1828800"/>
          <a:ext cx="8839199" cy="42976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1212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600" strike="sngStrike" dirty="0">
                          <a:latin typeface="+mj-lt"/>
                          <a:cs typeface="Arial" panose="020B0604020202020204" pitchFamily="34" charset="0"/>
                        </a:rPr>
                        <a:t>.1Qcj</a:t>
                      </a:r>
                      <a:endParaRPr lang="en-AU" sz="1600" strike="sngStrike" dirty="0">
                        <a:latin typeface="+mj-lt"/>
                        <a:cs typeface="Arial" panose="020B0604020202020204" pitchFamily="34" charset="0"/>
                      </a:endParaRPr>
                    </a:p>
                  </a:txBody>
                  <a:tcPr marL="115147" marR="0"/>
                </a:tc>
                <a:tc>
                  <a:txBody>
                    <a:bodyPr/>
                    <a:lstStyle/>
                    <a:p>
                      <a:pPr algn="ctr"/>
                      <a:r>
                        <a:rPr lang="en-US" sz="1600" b="0" strike="sngStrike">
                          <a:solidFill>
                            <a:schemeClr val="tx1"/>
                          </a:solidFill>
                          <a:latin typeface="+mj-lt"/>
                          <a:cs typeface="Arial" panose="020B0604020202020204" pitchFamily="34" charset="0"/>
                        </a:rPr>
                        <a:t>D2.0</a:t>
                      </a:r>
                      <a:endParaRPr lang="en-AU" sz="1600" b="0" strike="sngStrike">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tx1"/>
                          </a:solidFill>
                          <a:latin typeface="+mn-lt"/>
                          <a:ea typeface="+mn-ea"/>
                          <a:cs typeface="Arial" panose="020B0604020202020204" pitchFamily="34" charset="0"/>
                        </a:rPr>
                        <a:t>Dec 22</a:t>
                      </a:r>
                      <a:endParaRPr lang="en-AU" sz="1600" b="0" strike="sngStrike"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3 Feb 24</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03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n/a</a:t>
                      </a:r>
                      <a:endParaRPr lang="en-AU" sz="1600" b="0" strike="sngStrike"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sngStrike" dirty="0">
                          <a:latin typeface="+mj-lt"/>
                          <a:cs typeface="Arial" panose="020B0604020202020204" pitchFamily="34" charset="0"/>
                        </a:rPr>
                        <a:t>.1ASdr</a:t>
                      </a:r>
                    </a:p>
                  </a:txBody>
                  <a:tcPr marL="115147" marR="0"/>
                </a:tc>
                <a:tc>
                  <a:txBody>
                    <a:bodyPr/>
                    <a:lstStyle/>
                    <a:p>
                      <a:pPr algn="ctr"/>
                      <a:r>
                        <a:rPr lang="en-AU" sz="1600" b="0" strike="sngStrike"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rgbClr val="00B050"/>
                          </a:solidFill>
                          <a:latin typeface="+mn-lt"/>
                          <a:ea typeface="+mn-ea"/>
                          <a:cs typeface="+mn-cs"/>
                        </a:rPr>
                        <a:t>Passed</a:t>
                      </a:r>
                      <a:endParaRPr lang="en-AU" sz="1600" b="0" strike="sngStrike"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strike="sngStrike" kern="1200" dirty="0">
                          <a:solidFill>
                            <a:schemeClr val="accent2"/>
                          </a:solidFill>
                          <a:latin typeface="+mn-lt"/>
                          <a:ea typeface="+mn-ea"/>
                          <a:cs typeface="Arial" panose="020B0604020202020204" pitchFamily="34" charset="0"/>
                        </a:rPr>
                        <a:t>10 Mar 25</a:t>
                      </a:r>
                      <a:endParaRPr lang="en-AU" sz="1600" b="0" strike="sngStrike"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sngStrike" kern="1200" dirty="0">
                          <a:solidFill>
                            <a:schemeClr val="accent2"/>
                          </a:solidFill>
                          <a:latin typeface="+mn-lt"/>
                          <a:ea typeface="+mn-ea"/>
                          <a:cs typeface="Arial" panose="020B0604020202020204" pitchFamily="34" charset="0"/>
                        </a:rPr>
                        <a:t>n/a</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15 Jan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Aug 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.1ASdm</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36224501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strike="noStrike" dirty="0">
                          <a:latin typeface="+mj-lt"/>
                          <a:cs typeface="Arial" panose="020B0604020202020204" pitchFamily="34" charset="0"/>
                        </a:rPr>
                        <a:t>.1ASdn</a:t>
                      </a:r>
                    </a:p>
                  </a:txBody>
                  <a:tcPr marL="115147" marR="0"/>
                </a:tc>
                <a:tc>
                  <a:txBody>
                    <a:bodyPr/>
                    <a:lstStyle/>
                    <a:p>
                      <a:pPr algn="ctr"/>
                      <a:r>
                        <a:rPr lang="en-AU" sz="1600" b="0" strike="noStrike"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31 Dec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2074630393"/>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28 Aug 2025</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24</a:t>
                      </a:r>
                    </a:p>
                  </a:txBody>
                  <a:tcPr marL="115147" marR="115147"/>
                </a:tc>
                <a:extLst>
                  <a:ext uri="{0D108BD9-81ED-4DB2-BD59-A6C34878D82A}">
                    <a16:rowId xmlns:a16="http://schemas.microsoft.com/office/drawing/2014/main" val="3639087661"/>
                  </a:ext>
                </a:extLst>
              </a:tr>
              <a:tr h="330320">
                <a:tc>
                  <a:txBody>
                    <a:bodyPr/>
                    <a:lstStyle/>
                    <a:p>
                      <a:r>
                        <a:rPr lang="en-AU" sz="1600" strike="noStrike"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rgbClr val="00B050"/>
                          </a:solidFill>
                          <a:latin typeface="+mn-lt"/>
                          <a:ea typeface="+mn-ea"/>
                          <a:cs typeface="+mn-cs"/>
                        </a:rPr>
                        <a:t>Passed</a:t>
                      </a:r>
                      <a:endParaRPr lang="en-AU" sz="1600" b="0" strike="noStrike"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trike="noStrike" kern="1200" dirty="0">
                          <a:solidFill>
                            <a:schemeClr val="accent2"/>
                          </a:solidFill>
                          <a:latin typeface="+mn-lt"/>
                          <a:ea typeface="+mn-ea"/>
                          <a:cs typeface="Arial" panose="020B0604020202020204" pitchFamily="34" charset="0"/>
                        </a:rPr>
                        <a:t>Apr 25</a:t>
                      </a:r>
                    </a:p>
                  </a:txBody>
                  <a:tcPr marL="115147" marR="115147"/>
                </a:tc>
                <a:extLst>
                  <a:ext uri="{0D108BD9-81ED-4DB2-BD59-A6C34878D82A}">
                    <a16:rowId xmlns:a16="http://schemas.microsoft.com/office/drawing/2014/main" val="3407671464"/>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8835180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8 Jun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26538708"/>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192476942"/>
                  </a:ext>
                </a:extLst>
              </a:tr>
              <a:tr h="330320">
                <a:tc>
                  <a:txBody>
                    <a:bodyPr/>
                    <a:lstStyle/>
                    <a:p>
                      <a:r>
                        <a:rPr lang="en-AU" sz="1600" dirty="0">
                          <a:latin typeface="+mj-lt"/>
                          <a:cs typeface="Arial" panose="020B0604020202020204" pitchFamily="34" charset="0"/>
                        </a:rPr>
                        <a:t>.1AXdz</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May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7924256"/>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8802-1AR:2020 – started 15 January 2025 (N</a:t>
            </a:r>
            <a:r>
              <a:rPr lang="en-US" b="0" i="0" u="none" strike="noStrike" dirty="0">
                <a:solidFill>
                  <a:srgbClr val="000000"/>
                </a:solidFill>
                <a:effectLst/>
                <a:latin typeface="Helvetica" pitchFamily="2" charset="0"/>
              </a:rPr>
              <a:t>18404); close 4 June 2025</a:t>
            </a:r>
            <a:endParaRPr lang="en-US" dirty="0"/>
          </a:p>
          <a:p>
            <a:pPr lvl="1"/>
            <a:r>
              <a:rPr lang="en-US" dirty="0"/>
              <a:t>Vote: [to be filled in] 0/0/0/0/0/0 (Confirm/Revise/Withdraw/</a:t>
            </a:r>
            <a:r>
              <a:rPr lang="en-US" dirty="0" err="1"/>
              <a:t>Abst</a:t>
            </a:r>
            <a:r>
              <a:rPr lang="en-US" dirty="0"/>
              <a:t> (cons.)/</a:t>
            </a:r>
            <a:r>
              <a:rPr lang="en-US" dirty="0" err="1"/>
              <a:t>Abst</a:t>
            </a:r>
            <a:r>
              <a:rPr lang="en-US" dirty="0"/>
              <a:t> (exp.)/Stabilize</a:t>
            </a:r>
          </a:p>
          <a:p>
            <a:pPr lvl="2"/>
            <a:r>
              <a:rPr lang="en-US" dirty="0"/>
              <a:t>Only reporting P-members</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16792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rgbClr val="00B050"/>
                </a:solidFill>
              </a:rPr>
              <a:t>passed</a:t>
            </a:r>
            <a:r>
              <a:rPr lang="en-AU" dirty="0">
                <a:solidFill>
                  <a:schemeClr val="accent2"/>
                </a:solidFill>
              </a:rPr>
              <a:t> 15 Jan 2025</a:t>
            </a:r>
          </a:p>
          <a:p>
            <a:pPr>
              <a:buFont typeface="Arial" panose="020B0604020202020204" pitchFamily="34" charset="0"/>
              <a:buChar char="•"/>
            </a:pPr>
            <a:r>
              <a:rPr lang="en-AU" b="0" dirty="0"/>
              <a:t>Passed 8-0-10 with one seemingly spurious comment (18425)</a:t>
            </a:r>
          </a:p>
          <a:p>
            <a:r>
              <a:rPr lang="en-AU" dirty="0"/>
              <a:t>FDIS ballot: </a:t>
            </a:r>
            <a:r>
              <a:rPr lang="en-AU" dirty="0">
                <a:solidFill>
                  <a:schemeClr val="accent2"/>
                </a:solidFill>
              </a:rPr>
              <a:t>close 8 Aug 2025</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6177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9/0/9 with 1 comment from the China NB (N18416)</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301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rgbClr val="00B050"/>
                </a:solidFill>
              </a:rPr>
              <a:t>passed</a:t>
            </a:r>
            <a:endParaRPr lang="en-AU" dirty="0">
              <a:solidFill>
                <a:schemeClr val="accent2"/>
              </a:solidFill>
            </a:endParaRPr>
          </a:p>
          <a:p>
            <a:pPr marL="233363" indent="-233363">
              <a:buFont typeface="Arial" panose="020B0604020202020204" pitchFamily="34" charset="0"/>
              <a:buChar char="•"/>
            </a:pPr>
            <a:r>
              <a:rPr lang="en-AU" b="0" dirty="0"/>
              <a:t>(2 Nov 2024) Ballot initiated</a:t>
            </a:r>
          </a:p>
          <a:p>
            <a:pPr marL="233363" indent="-233363">
              <a:buFont typeface="Arial" panose="020B0604020202020204" pitchFamily="34" charset="0"/>
              <a:buChar char="•"/>
            </a:pPr>
            <a:r>
              <a:rPr lang="en-AU" b="0" dirty="0"/>
              <a:t>(31 Dec 2024) passed 7/0/11 with 1 comment from the China NB (N18417)</a:t>
            </a:r>
          </a:p>
          <a:p>
            <a:pPr marL="233363" indent="-233363">
              <a:buFont typeface="Arial" panose="020B0604020202020204" pitchFamily="34" charset="0"/>
              <a:buChar char="•"/>
            </a:pPr>
            <a:r>
              <a:rPr lang="en-AU" b="0" dirty="0"/>
              <a:t>(Feb 2025) Draft comment response prepared for consideration at the March 2025 plenary</a:t>
            </a:r>
          </a:p>
          <a:p>
            <a:pPr marL="233363" indent="-233363">
              <a:buFont typeface="Arial" panose="020B0604020202020204" pitchFamily="34" charset="0"/>
              <a:buChar char="•"/>
            </a:pPr>
            <a:r>
              <a:rPr lang="en-AU" b="0" dirty="0"/>
              <a:t>(Apr 2025) Comment response sent to SC 6</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495865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 (submitted: N</a:t>
            </a:r>
            <a:r>
              <a:rPr lang="en-US" b="0" i="0" u="none" strike="noStrike" dirty="0">
                <a:solidFill>
                  <a:srgbClr val="000000"/>
                </a:solidFill>
                <a:effectLst/>
                <a:latin typeface="Helvetica" pitchFamily="2" charset="0"/>
              </a:rPr>
              <a:t>18413)</a:t>
            </a:r>
            <a:endParaRPr lang="en-AU" b="0" dirty="0"/>
          </a:p>
          <a:p>
            <a:r>
              <a:rPr lang="en-AU" dirty="0"/>
              <a:t>FDIS ballot: </a:t>
            </a:r>
            <a:r>
              <a:rPr lang="en-AU" dirty="0">
                <a:solidFill>
                  <a:schemeClr val="accent2"/>
                </a:solidFill>
              </a:rPr>
              <a:t>closes 28 August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07693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rgbClr val="00B050"/>
                </a:solidFill>
              </a:rPr>
              <a:t>passed</a:t>
            </a:r>
            <a:endParaRPr lang="en-AU" dirty="0">
              <a:solidFill>
                <a:schemeClr val="accent2"/>
              </a:solidFill>
            </a:endParaRPr>
          </a:p>
          <a:p>
            <a:pPr marL="173038" indent="-173038">
              <a:buFont typeface="Arial" panose="020B0604020202020204" pitchFamily="34" charset="0"/>
              <a:buChar char="•"/>
            </a:pPr>
            <a:r>
              <a:rPr lang="en-AU" b="0" dirty="0"/>
              <a:t>(27 Nov 2024) passed 9/0/9 with 1 comment from the China NB (N</a:t>
            </a:r>
            <a:r>
              <a:rPr lang="en-US" b="0" i="0" u="none" strike="noStrike" dirty="0">
                <a:solidFill>
                  <a:srgbClr val="000000"/>
                </a:solidFill>
                <a:effectLst/>
                <a:latin typeface="Helvetica" pitchFamily="2" charset="0"/>
              </a:rPr>
              <a:t>18408)</a:t>
            </a:r>
          </a:p>
          <a:p>
            <a:pPr marL="173038" indent="-173038">
              <a:buFont typeface="Arial" panose="020B0604020202020204" pitchFamily="34" charset="0"/>
              <a:buChar char="•"/>
            </a:pPr>
            <a:r>
              <a:rPr lang="en-US" b="0" dirty="0">
                <a:solidFill>
                  <a:srgbClr val="000000"/>
                </a:solidFill>
                <a:latin typeface="Helvetica" pitchFamily="2" charset="0"/>
              </a:rPr>
              <a:t>(Apr 2025) Comment response sent to SC 6</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617637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pPr lvl="1"/>
            <a:r>
              <a:rPr lang="en-AU" dirty="0"/>
              <a:t>(Feb 2024) Published by IEEE</a:t>
            </a:r>
          </a:p>
          <a:p>
            <a:r>
              <a:rPr lang="en-US" dirty="0"/>
              <a:t>60-day</a:t>
            </a:r>
            <a:r>
              <a:rPr lang="en-AU" dirty="0"/>
              <a:t> pre-ballot: </a:t>
            </a:r>
            <a:r>
              <a:rPr lang="en-AU" dirty="0">
                <a:solidFill>
                  <a:schemeClr val="accent2"/>
                </a:solidFill>
              </a:rPr>
              <a:t>closing 8 June 2025</a:t>
            </a:r>
          </a:p>
          <a:p>
            <a:pPr marL="234950" indent="-234950">
              <a:buFont typeface="Arial" panose="020B0604020202020204" pitchFamily="34" charset="0"/>
              <a:buChar char="•"/>
            </a:pPr>
            <a:r>
              <a:rPr lang="en-AU" b="0" dirty="0"/>
              <a:t>(5 Mar 2025) Request for ballot submitted</a:t>
            </a:r>
          </a:p>
          <a:p>
            <a:pPr marL="234950" indent="-234950">
              <a:buFont typeface="Arial" panose="020B0604020202020204" pitchFamily="34" charset="0"/>
              <a:buChar char="•"/>
            </a:pPr>
            <a:r>
              <a:rPr lang="en-AU" b="0" dirty="0"/>
              <a:t>(8 Apr 2025)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68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closing 8 June 2025</a:t>
            </a:r>
          </a:p>
          <a:p>
            <a:pPr marL="285750" indent="-285750">
              <a:buFont typeface="Arial" panose="020B0604020202020204" pitchFamily="34" charset="0"/>
              <a:buChar char="•"/>
            </a:pPr>
            <a:r>
              <a:rPr lang="en-AU" b="0" dirty="0"/>
              <a:t>(4 Apr 2025) Ballot initiated</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5126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19863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2ED86-218D-A626-986A-795B7985D5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A7F03D-67B8-D495-9A1A-DCCD0938CB0C}"/>
              </a:ext>
            </a:extLst>
          </p:cNvPr>
          <p:cNvSpPr>
            <a:spLocks noGrp="1"/>
          </p:cNvSpPr>
          <p:nvPr>
            <p:ph type="title"/>
          </p:nvPr>
        </p:nvSpPr>
        <p:spPr/>
        <p:txBody>
          <a:bodyPr/>
          <a:lstStyle/>
          <a:p>
            <a:r>
              <a:rPr lang="en-US" sz="1600" dirty="0">
                <a:solidFill>
                  <a:schemeClr val="accent2"/>
                </a:solidFill>
              </a:rPr>
              <a:t>Link Aggregation Amendment 1: YANG for Link Aggregation</a:t>
            </a:r>
            <a:br>
              <a:rPr lang="en-US" dirty="0">
                <a:solidFill>
                  <a:schemeClr val="accent2"/>
                </a:solidFill>
              </a:rPr>
            </a:br>
            <a:r>
              <a:rPr lang="en-AU" dirty="0"/>
              <a:t>IEEE 802.1AXdz</a:t>
            </a:r>
          </a:p>
        </p:txBody>
      </p:sp>
      <p:sp>
        <p:nvSpPr>
          <p:cNvPr id="10" name="Content Placeholder 9">
            <a:extLst>
              <a:ext uri="{FF2B5EF4-FFF2-40B4-BE49-F238E27FC236}">
                <a16:creationId xmlns:a16="http://schemas.microsoft.com/office/drawing/2014/main" id="{3FF5F9BB-CCB7-897E-E3AA-A68D772012E0}"/>
              </a:ext>
            </a:extLst>
          </p:cNvPr>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(May 2025) Draft 2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a:extLst>
              <a:ext uri="{FF2B5EF4-FFF2-40B4-BE49-F238E27FC236}">
                <a16:creationId xmlns:a16="http://schemas.microsoft.com/office/drawing/2014/main" id="{C2166ACB-125F-63F6-6A18-82EDF1E75476}"/>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20C042A8-9220-B532-77B1-EAA31755E666}"/>
              </a:ext>
            </a:extLst>
          </p:cNvPr>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275487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b="0" dirty="0"/>
              <a:t>Passed on a vote of 7-1-11</a:t>
            </a:r>
          </a:p>
          <a:p>
            <a:pPr lvl="2">
              <a:spcBef>
                <a:spcPts val="600"/>
              </a:spcBef>
              <a:buFont typeface="Arial" panose="020B0604020202020204" pitchFamily="34" charset="0"/>
              <a:buChar char="•"/>
            </a:pPr>
            <a:r>
              <a:rPr lang="en-US" dirty="0"/>
              <a:t>China NB comments:</a:t>
            </a:r>
          </a:p>
          <a:p>
            <a:pPr lvl="3">
              <a:spcBef>
                <a:spcPts val="600"/>
              </a:spcBef>
              <a:buFont typeface="Arial" panose="020B0604020202020204" pitchFamily="34" charset="0"/>
              <a:buChar char="•"/>
            </a:pPr>
            <a:r>
              <a:rPr lang="en-US" sz="1600" b="0" dirty="0"/>
              <a:t>No integral security mechanism</a:t>
            </a:r>
          </a:p>
          <a:p>
            <a:pPr lvl="3">
              <a:spcBef>
                <a:spcPts val="600"/>
              </a:spcBef>
              <a:buFont typeface="Arial" panose="020B0604020202020204" pitchFamily="34" charset="0"/>
              <a:buChar char="•"/>
            </a:pPr>
            <a:r>
              <a:rPr lang="en-US" sz="1600" dirty="0"/>
              <a:t>IEEE negative </a:t>
            </a:r>
            <a:r>
              <a:rPr lang="en-US" sz="1600" dirty="0" err="1"/>
              <a:t>LoAs</a:t>
            </a:r>
            <a:r>
              <a:rPr lang="en-US" sz="1600" dirty="0"/>
              <a:t> should be disqualifying and prevent balloting under PSDO</a:t>
            </a:r>
          </a:p>
          <a:p>
            <a:pPr lvl="2">
              <a:spcBef>
                <a:spcPts val="600"/>
              </a:spcBef>
              <a:buFont typeface="Arial" panose="020B0604020202020204" pitchFamily="34" charset="0"/>
              <a:buChar char="•"/>
            </a:pPr>
            <a:r>
              <a:rPr lang="en-US" b="0" dirty="0"/>
              <a:t>Response to ballot comments </a:t>
            </a:r>
            <a:r>
              <a:rPr lang="en-US" dirty="0"/>
              <a:t>posted 26 June 24 (N18270)</a:t>
            </a:r>
            <a:endParaRPr lang="en-US"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957511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6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4496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Feb 25</a:t>
                      </a:r>
                    </a:p>
                  </a:txBody>
                  <a:tcPr marL="115147" marR="115147"/>
                </a:tc>
                <a:extLst>
                  <a:ext uri="{0D108BD9-81ED-4DB2-BD59-A6C34878D82A}">
                    <a16:rowId xmlns:a16="http://schemas.microsoft.com/office/drawing/2014/main" val="1154290473"/>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392915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680289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(13 Feb 25) Std. submitted for information</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760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rgbClr val="00B050"/>
                </a:solidFill>
              </a:rPr>
              <a:t>passed</a:t>
            </a:r>
            <a:endParaRPr lang="en-AU" dirty="0">
              <a:solidFill>
                <a:schemeClr val="accent2"/>
              </a:solidFill>
            </a:endParaRPr>
          </a:p>
          <a:p>
            <a:pPr marL="182880" indent="-182880">
              <a:buFont typeface="Arial" panose="020B0604020202020204" pitchFamily="34" charset="0"/>
              <a:buChar char="•"/>
            </a:pPr>
            <a:r>
              <a:rPr lang="en-AU" b="0" dirty="0"/>
              <a:t>(Nov 2024) Closed 27 Nov 2024 (N</a:t>
            </a:r>
            <a:r>
              <a:rPr lang="en-US" b="0" i="0" u="none" strike="noStrike" dirty="0">
                <a:solidFill>
                  <a:srgbClr val="000000"/>
                </a:solidFill>
                <a:effectLst/>
                <a:latin typeface="Helvetica" pitchFamily="2" charset="0"/>
              </a:rPr>
              <a:t>18407</a:t>
            </a:r>
            <a:r>
              <a:rPr lang="en-AU" b="0" dirty="0"/>
              <a:t>)</a:t>
            </a:r>
          </a:p>
          <a:p>
            <a:pPr marL="182880" indent="-182880">
              <a:buFont typeface="Arial" panose="020B0604020202020204" pitchFamily="34" charset="0"/>
              <a:buChar char="•"/>
            </a:pPr>
            <a:r>
              <a:rPr lang="en-AU" b="0" dirty="0"/>
              <a:t>Passed 10/0/8 with 1 comment from the China NB</a:t>
            </a:r>
          </a:p>
          <a:p>
            <a:pPr marL="182880" indent="-182880">
              <a:buFont typeface="Arial" panose="020B0604020202020204" pitchFamily="34" charset="0"/>
              <a:buChar char="•"/>
            </a:pPr>
            <a:r>
              <a:rPr lang="en-AU" b="0" dirty="0"/>
              <a:t>(Feb 2025) Comment response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65262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pPr>
              <a:buFont typeface="Arial" panose="020B0604020202020204" pitchFamily="34" charset="0"/>
              <a:buChar char="•"/>
            </a:pPr>
            <a:r>
              <a:rPr lang="en-AU" b="0" dirty="0"/>
              <a:t>Comment responses posted 6 Feb 2025 (N</a:t>
            </a:r>
            <a:r>
              <a:rPr lang="en-US" b="0" i="0" u="none" strike="noStrike" dirty="0">
                <a:solidFill>
                  <a:srgbClr val="000000"/>
                </a:solidFill>
                <a:effectLst/>
                <a:latin typeface="Helvetica" pitchFamily="2" charset="0"/>
              </a:rPr>
              <a:t>18423</a:t>
            </a:r>
            <a:r>
              <a:rPr lang="en-AU" b="0" dirty="0"/>
              <a:t>)</a:t>
            </a:r>
          </a:p>
          <a:p>
            <a:r>
              <a:rPr lang="en-AU" dirty="0"/>
              <a:t>FDIS ballot: </a:t>
            </a:r>
            <a:r>
              <a:rPr lang="en-AU" dirty="0">
                <a:solidFill>
                  <a:schemeClr val="accent2"/>
                </a:solidFill>
              </a:rPr>
              <a:t>closes 8 Aug 2025</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843948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751114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IPR issues have been discovered that might halt progress, but this will be left to ISO processes.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935655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 and IEEE 802.15.6-2012 was inactivated on 30 March 2023</a:t>
            </a:r>
          </a:p>
          <a:p>
            <a:pPr>
              <a:buFont typeface="Arial" panose="020B0604020202020204" pitchFamily="34" charset="0"/>
              <a:buChar char="•"/>
            </a:pPr>
            <a:r>
              <a:rPr lang="en-AU" b="0" dirty="0"/>
              <a:t>IPR issues have been discovered that might halt progress, but this will be left to ISO processes to resolve.</a:t>
            </a:r>
          </a:p>
        </p:txBody>
      </p:sp>
      <p:sp>
        <p:nvSpPr>
          <p:cNvPr id="5" name="Footer Placeholder 4"/>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56755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1 standard in the pipeline for adoption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57962"/>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r>
                        <a:rPr lang="en-AU" sz="1600" dirty="0">
                          <a:latin typeface="+mj-lt"/>
                          <a:cs typeface="Arial" panose="020B0604020202020204" pitchFamily="34" charset="0"/>
                        </a:rPr>
                        <a:t>.19.1</a:t>
                      </a:r>
                    </a:p>
                  </a:txBody>
                  <a:tcPr marL="115147" marR="115147"/>
                </a:tc>
                <a:tc>
                  <a:txBody>
                    <a:bodyPr/>
                    <a:lstStyle/>
                    <a:p>
                      <a:pPr algn="ctr"/>
                      <a:r>
                        <a:rPr lang="en-AU" sz="1600" dirty="0">
                          <a:solidFill>
                            <a:schemeClr val="tx1"/>
                          </a:solidFill>
                          <a:latin typeface="+mj-lt"/>
                        </a:rPr>
                        <a:t>-2018</a:t>
                      </a:r>
                    </a:p>
                  </a:txBody>
                  <a:tcPr marL="115147" marR="115147"/>
                </a:tc>
                <a:tc>
                  <a:txBody>
                    <a:bodyPr/>
                    <a:lstStyle/>
                    <a:p>
                      <a:pPr algn="ctr"/>
                      <a:r>
                        <a:rPr lang="en-AU" sz="1600" dirty="0">
                          <a:solidFill>
                            <a:schemeClr val="tx1"/>
                          </a:solidFill>
                          <a:latin typeface="+mj-lt"/>
                        </a:rPr>
                        <a:t>6 Feb 25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806824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14213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F17B5-D5D0-5675-F451-F2A79CEF7C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9C0B061-BC88-26F1-0668-F637C08953E7}"/>
              </a:ext>
            </a:extLst>
          </p:cNvPr>
          <p:cNvSpPr>
            <a:spLocks noGrp="1"/>
          </p:cNvSpPr>
          <p:nvPr>
            <p:ph type="title"/>
          </p:nvPr>
        </p:nvSpPr>
        <p:spPr/>
        <p:txBody>
          <a:bodyPr/>
          <a:lstStyle/>
          <a:p>
            <a:r>
              <a:rPr lang="en-AU" sz="1600" dirty="0">
                <a:solidFill>
                  <a:schemeClr val="accent6"/>
                </a:solidFill>
              </a:rPr>
              <a:t>Wireless Network Coexistence Methods</a:t>
            </a:r>
            <a:br>
              <a:rPr lang="en-AU" dirty="0">
                <a:solidFill>
                  <a:schemeClr val="accent6"/>
                </a:solidFill>
              </a:rPr>
            </a:br>
            <a:r>
              <a:rPr lang="en-AU" dirty="0">
                <a:solidFill>
                  <a:schemeClr val="accent6"/>
                </a:solidFill>
              </a:rPr>
              <a:t>IEEE 802.19.1</a:t>
            </a:r>
            <a:br>
              <a:rPr lang="en-AU" dirty="0">
                <a:solidFill>
                  <a:schemeClr val="accent6"/>
                </a:solidFill>
              </a:rPr>
            </a:br>
            <a:endParaRPr lang="en-AU" dirty="0">
              <a:solidFill>
                <a:schemeClr val="accent6"/>
              </a:solidFill>
            </a:endParaRPr>
          </a:p>
        </p:txBody>
      </p:sp>
      <p:sp>
        <p:nvSpPr>
          <p:cNvPr id="10" name="Content Placeholder 9">
            <a:extLst>
              <a:ext uri="{FF2B5EF4-FFF2-40B4-BE49-F238E27FC236}">
                <a16:creationId xmlns:a16="http://schemas.microsoft.com/office/drawing/2014/main" id="{5546C24F-2EA0-7B9F-5CE0-446753654463}"/>
              </a:ext>
            </a:extLst>
          </p:cNvPr>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GB" dirty="0">
                <a:latin typeface="Arial" panose="020B0604020202020204" pitchFamily="34" charset="0"/>
              </a:rPr>
              <a:t>(Jul 2024) LMSC decision taken to forward for information despite known negative </a:t>
            </a:r>
            <a:r>
              <a:rPr lang="en-GB" dirty="0" err="1">
                <a:latin typeface="Arial" panose="020B0604020202020204" pitchFamily="34" charset="0"/>
              </a:rPr>
              <a:t>LoA</a:t>
            </a:r>
            <a:endParaRPr lang="en-GB" dirty="0">
              <a:latin typeface="Arial" panose="020B0604020202020204" pitchFamily="34" charset="0"/>
            </a:endParaRPr>
          </a:p>
          <a:p>
            <a:pPr lvl="1"/>
            <a:r>
              <a:rPr lang="en-GB" dirty="0">
                <a:latin typeface="Arial" panose="020B0604020202020204" pitchFamily="34" charset="0"/>
              </a:rPr>
              <a:t>(Feb 2025) Submitted for information (N</a:t>
            </a:r>
            <a:r>
              <a:rPr lang="en-US" b="0" i="0" u="none" strike="noStrike" dirty="0">
                <a:solidFill>
                  <a:srgbClr val="000000"/>
                </a:solidFill>
                <a:effectLst/>
                <a:latin typeface="Helvetica" pitchFamily="2" charset="0"/>
              </a:rPr>
              <a:t>18426</a:t>
            </a:r>
            <a:r>
              <a:rPr lang="en-GB" dirty="0">
                <a:latin typeface="Arial" panose="020B0604020202020204" pitchFamily="34" charset="0"/>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a:extLst>
              <a:ext uri="{FF2B5EF4-FFF2-40B4-BE49-F238E27FC236}">
                <a16:creationId xmlns:a16="http://schemas.microsoft.com/office/drawing/2014/main" id="{82F3B7F1-9E83-F220-B256-02571801C89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6" name="Slide Number Placeholder 5">
            <a:extLst>
              <a:ext uri="{FF2B5EF4-FFF2-40B4-BE49-F238E27FC236}">
                <a16:creationId xmlns:a16="http://schemas.microsoft.com/office/drawing/2014/main" id="{3398F9EE-3B62-F2FB-0F92-8D029DCF0292}"/>
              </a:ext>
            </a:extLst>
          </p:cNvPr>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522610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2024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 LMSC has since determined that IEEE 802.19.1 should be forwarded anyhow.</a:t>
            </a:r>
          </a:p>
          <a:p>
            <a:pPr>
              <a:buFont typeface="Arial" panose="020B0604020202020204" pitchFamily="34" charset="0"/>
              <a:buChar char="•"/>
            </a:pPr>
            <a:r>
              <a:rPr lang="en-AU" b="0" dirty="0"/>
              <a:t>This was done in February 2025.</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177189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BEE8-22A8-EF58-602B-91A30A6F8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2986E-4FCB-D623-0E99-5F03635525A9}"/>
              </a:ext>
            </a:extLst>
          </p:cNvPr>
          <p:cNvSpPr>
            <a:spLocks noGrp="1"/>
          </p:cNvSpPr>
          <p:nvPr>
            <p:ph type="title"/>
          </p:nvPr>
        </p:nvSpPr>
        <p:spPr/>
        <p:txBody>
          <a:bodyPr/>
          <a:lstStyle/>
          <a:p>
            <a:r>
              <a:rPr lang="en-AU" dirty="0"/>
              <a:t>Update to processes for interaction with ISO/IEC JTC 1/SC 6</a:t>
            </a:r>
          </a:p>
        </p:txBody>
      </p:sp>
      <p:sp>
        <p:nvSpPr>
          <p:cNvPr id="3" name="Content Placeholder 2">
            <a:extLst>
              <a:ext uri="{FF2B5EF4-FFF2-40B4-BE49-F238E27FC236}">
                <a16:creationId xmlns:a16="http://schemas.microsoft.com/office/drawing/2014/main" id="{9AFB854F-3206-54FF-EA85-9EA21949B995}"/>
              </a:ext>
            </a:extLst>
          </p:cNvPr>
          <p:cNvSpPr>
            <a:spLocks noGrp="1"/>
          </p:cNvSpPr>
          <p:nvPr>
            <p:ph idx="1"/>
          </p:nvPr>
        </p:nvSpPr>
        <p:spPr/>
        <p:txBody>
          <a:bodyPr/>
          <a:lstStyle/>
          <a:p>
            <a:r>
              <a:rPr lang="en-AU" dirty="0"/>
              <a:t>IEEE SA Staff have been working on an update to </a:t>
            </a:r>
            <a:r>
              <a:rPr lang="en-AU" dirty="0">
                <a:hlinkClick r:id="rId2"/>
              </a:rPr>
              <a:t>11-15/1287r02</a:t>
            </a:r>
            <a:endParaRPr lang="en-AU" dirty="0"/>
          </a:p>
          <a:p>
            <a:pPr>
              <a:buFont typeface="Arial" panose="020B0604020202020204" pitchFamily="34" charset="0"/>
              <a:buChar char="•"/>
            </a:pPr>
            <a:r>
              <a:rPr lang="en-AU" b="0" dirty="0"/>
              <a:t>Clean up imprecise or dated language (</a:t>
            </a:r>
            <a:r>
              <a:rPr lang="en-AU" b="0" i="1" dirty="0"/>
              <a:t>e.g.</a:t>
            </a:r>
            <a:r>
              <a:rPr lang="en-AU" b="0" dirty="0"/>
              <a:t>, ratification vs. adoption, EC vs. LMSC)</a:t>
            </a:r>
          </a:p>
          <a:p>
            <a:pPr>
              <a:buFont typeface="Arial" panose="020B0604020202020204" pitchFamily="34" charset="0"/>
              <a:buChar char="•"/>
            </a:pPr>
            <a:r>
              <a:rPr lang="en-AU" b="0" dirty="0"/>
              <a:t>Points to IEEE SA Standards Board Operations Manual, subclause 6.1.3.4 for informational submission procedures</a:t>
            </a:r>
          </a:p>
          <a:p>
            <a:pPr>
              <a:buFont typeface="Arial" panose="020B0604020202020204" pitchFamily="34" charset="0"/>
              <a:buChar char="•"/>
            </a:pPr>
            <a:r>
              <a:rPr lang="en-AU" b="0" dirty="0"/>
              <a:t>Submission for information is also clarified</a:t>
            </a:r>
          </a:p>
          <a:p>
            <a:pPr>
              <a:buFont typeface="Arial" panose="020B0604020202020204" pitchFamily="34" charset="0"/>
              <a:buChar char="•"/>
            </a:pPr>
            <a:r>
              <a:rPr lang="en-AU" b="0" dirty="0"/>
              <a:t>Sample motions for submission for information, adoption, and responding to ballot comments have also been revised</a:t>
            </a:r>
          </a:p>
        </p:txBody>
      </p:sp>
      <p:sp>
        <p:nvSpPr>
          <p:cNvPr id="4" name="Footer Placeholder 3">
            <a:extLst>
              <a:ext uri="{FF2B5EF4-FFF2-40B4-BE49-F238E27FC236}">
                <a16:creationId xmlns:a16="http://schemas.microsoft.com/office/drawing/2014/main" id="{1723CDE8-9E27-CEF5-A6F9-461221F5D76C}"/>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24C97E15-1E8A-52D2-85CE-AAE97C1E20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5710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Peter Yee, NSA-CSD</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141-66D1-BDFA-AF64-00CD92330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6094-E921-5AAD-636B-B6E746CD4942}"/>
              </a:ext>
            </a:extLst>
          </p:cNvPr>
          <p:cNvSpPr>
            <a:spLocks noGrp="1"/>
          </p:cNvSpPr>
          <p:nvPr>
            <p:ph type="title"/>
          </p:nvPr>
        </p:nvSpPr>
        <p:spPr/>
        <p:txBody>
          <a:bodyPr/>
          <a:lstStyle/>
          <a:p>
            <a:r>
              <a:rPr lang="en-AU" dirty="0"/>
              <a:t>Letter to the IEEE SA President</a:t>
            </a:r>
          </a:p>
        </p:txBody>
      </p:sp>
      <p:sp>
        <p:nvSpPr>
          <p:cNvPr id="3" name="Content Placeholder 2">
            <a:extLst>
              <a:ext uri="{FF2B5EF4-FFF2-40B4-BE49-F238E27FC236}">
                <a16:creationId xmlns:a16="http://schemas.microsoft.com/office/drawing/2014/main" id="{B7752CE9-97F6-EAD9-6C55-B272AE50413D}"/>
              </a:ext>
            </a:extLst>
          </p:cNvPr>
          <p:cNvSpPr>
            <a:spLocks noGrp="1"/>
          </p:cNvSpPr>
          <p:nvPr>
            <p:ph idx="1"/>
          </p:nvPr>
        </p:nvSpPr>
        <p:spPr>
          <a:xfrm>
            <a:off x="685800" y="1371600"/>
            <a:ext cx="7772400" cy="4114800"/>
          </a:xfrm>
        </p:spPr>
        <p:txBody>
          <a:bodyPr/>
          <a:lstStyle/>
          <a:p>
            <a:r>
              <a:rPr lang="en-AU" b="0" dirty="0"/>
              <a:t>During the January 2025 JTC1 SC meeting, we discussed sending a letter from the LMSC Chair to the IEEE SA President to gather insights into what IEEE SA is doing to help solve the IPR impasse that is holding up JTC 1/SC 6 adoption of several IEEE 802 standards.</a:t>
            </a:r>
          </a:p>
          <a:p>
            <a:r>
              <a:rPr lang="en-AU" b="0" dirty="0"/>
              <a:t>A group of consisting of James Gilb, Phil Beecher, Joseph Levy, Guido </a:t>
            </a:r>
            <a:r>
              <a:rPr lang="en-AU" b="0" dirty="0" err="1"/>
              <a:t>Hiertz</a:t>
            </a:r>
            <a:r>
              <a:rPr lang="en-AU" b="0" dirty="0"/>
              <a:t>, and Peter Yee worked up an initial draft which was then further edited by LMSC contributions prior to the February IEEE 802 LMSC call. The main points are to:</a:t>
            </a:r>
          </a:p>
          <a:p>
            <a:pPr>
              <a:buFont typeface="Arial" panose="020B0604020202020204" pitchFamily="34" charset="0"/>
              <a:buChar char="•"/>
            </a:pPr>
            <a:r>
              <a:rPr lang="en-AU" b="0" dirty="0"/>
              <a:t>Make him aware of the importance of ISO/IEC adoption of IEEE 802 standards.</a:t>
            </a:r>
          </a:p>
          <a:p>
            <a:pPr>
              <a:buFont typeface="Arial" panose="020B0604020202020204" pitchFamily="34" charset="0"/>
              <a:buChar char="•"/>
            </a:pPr>
            <a:r>
              <a:rPr lang="en-AU" b="0" dirty="0"/>
              <a:t>Request a closer cooperation between IEEE 802 LMSC, IEEE SA Board of Governors (BOG), and IEEE SA staff to resolve these issues</a:t>
            </a:r>
          </a:p>
          <a:p>
            <a:pPr>
              <a:buFont typeface="Arial" panose="020B0604020202020204" pitchFamily="34" charset="0"/>
              <a:buChar char="•"/>
            </a:pPr>
            <a:r>
              <a:rPr lang="en-AU" b="0" dirty="0"/>
              <a:t>To encourage a continuous exchange of information between IEEE 802 participants and the IEEE SA BOG regarding this issue.</a:t>
            </a:r>
            <a:endParaRPr lang="en-AU" dirty="0"/>
          </a:p>
        </p:txBody>
      </p:sp>
      <p:sp>
        <p:nvSpPr>
          <p:cNvPr id="4" name="Footer Placeholder 3">
            <a:extLst>
              <a:ext uri="{FF2B5EF4-FFF2-40B4-BE49-F238E27FC236}">
                <a16:creationId xmlns:a16="http://schemas.microsoft.com/office/drawing/2014/main" id="{D42D8861-7719-2374-D71F-815B45B7BDB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35BC53C0-2A4D-F780-DF11-F0CE2E7D02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49611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CC044-8FFB-7C51-1FCA-D43C210E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363C0-AEE0-DFA9-2FF5-73C492324BD7}"/>
              </a:ext>
            </a:extLst>
          </p:cNvPr>
          <p:cNvSpPr>
            <a:spLocks noGrp="1"/>
          </p:cNvSpPr>
          <p:nvPr>
            <p:ph type="title"/>
          </p:nvPr>
        </p:nvSpPr>
        <p:spPr/>
        <p:txBody>
          <a:bodyPr/>
          <a:lstStyle/>
          <a:p>
            <a:r>
              <a:rPr lang="en-AU" dirty="0"/>
              <a:t>Letter to the IEEE SA President, continued</a:t>
            </a:r>
          </a:p>
        </p:txBody>
      </p:sp>
      <p:sp>
        <p:nvSpPr>
          <p:cNvPr id="3" name="Content Placeholder 2">
            <a:extLst>
              <a:ext uri="{FF2B5EF4-FFF2-40B4-BE49-F238E27FC236}">
                <a16:creationId xmlns:a16="http://schemas.microsoft.com/office/drawing/2014/main" id="{B56832A5-1989-0042-81EC-4F77F26BCC8B}"/>
              </a:ext>
            </a:extLst>
          </p:cNvPr>
          <p:cNvSpPr>
            <a:spLocks noGrp="1"/>
          </p:cNvSpPr>
          <p:nvPr>
            <p:ph idx="1"/>
          </p:nvPr>
        </p:nvSpPr>
        <p:spPr>
          <a:xfrm>
            <a:off x="685800" y="1371600"/>
            <a:ext cx="7772400" cy="4114800"/>
          </a:xfrm>
        </p:spPr>
        <p:txBody>
          <a:bodyPr/>
          <a:lstStyle/>
          <a:p>
            <a:r>
              <a:rPr lang="en-AU" b="0" dirty="0"/>
              <a:t>That letter is now held in the private area of the LMSC document server.</a:t>
            </a:r>
          </a:p>
          <a:p>
            <a:r>
              <a:rPr lang="en-AU" b="0" dirty="0"/>
              <a:t>The letter has been sent to the IEEE SA President. It is understood that they are working on it, although it’s not clear in what manner they are working on it and when a response may be expected.</a:t>
            </a:r>
          </a:p>
        </p:txBody>
      </p:sp>
      <p:sp>
        <p:nvSpPr>
          <p:cNvPr id="4" name="Footer Placeholder 3">
            <a:extLst>
              <a:ext uri="{FF2B5EF4-FFF2-40B4-BE49-F238E27FC236}">
                <a16:creationId xmlns:a16="http://schemas.microsoft.com/office/drawing/2014/main" id="{630729C6-F148-8420-701D-E67EE7984889}"/>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ACCC7AC8-E305-C0CF-5406-C711F12AE1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029406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21 April: WG 1 calling notice</a:t>
            </a:r>
          </a:p>
          <a:p>
            <a:pPr lvl="1"/>
            <a:r>
              <a:rPr lang="en-AU" sz="1800" kern="0" dirty="0"/>
              <a:t>21 April: Proposals for new WG1 agenda items / Proposals for the addition of new WG1 work item proposals</a:t>
            </a:r>
          </a:p>
          <a:p>
            <a:pPr lvl="1"/>
            <a:r>
              <a:rPr lang="en-AU" sz="1800" kern="0" dirty="0"/>
              <a:t>19 May: Contributions on existing WG1 agenda items and submitted documents</a:t>
            </a:r>
          </a:p>
          <a:p>
            <a:pPr lvl="1"/>
            <a:r>
              <a:rPr lang="en-AU" sz="1800" kern="0" dirty="0"/>
              <a:t>26 May: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effectLst/>
                <a:latin typeface="Arial" panose="020B0604020202020204" pitchFamily="34" charset="0"/>
              </a:rPr>
              <a:t>Proposal on Wireless In-order Transmission Specification for Immobile Edge Devices</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09600" y="1600200"/>
            <a:ext cx="7772400" cy="4114800"/>
          </a:xfrm>
        </p:spPr>
        <p:txBody>
          <a:bodyPr/>
          <a:lstStyle/>
          <a:p>
            <a:pPr lvl="1"/>
            <a:r>
              <a:rPr lang="en-AU" dirty="0"/>
              <a:t>A proposal (N 476) for work on wireless in-order transmission specification for immobile edge devices will be considered during the June SC 6 plenary.</a:t>
            </a:r>
          </a:p>
          <a:p>
            <a:pPr lvl="1"/>
            <a:r>
              <a:rPr lang="en-AU" dirty="0"/>
              <a:t>An example given is sensors in a large photovoltaic array communicating with one and other for monitoring and optimization purposes.</a:t>
            </a:r>
          </a:p>
          <a:p>
            <a:pPr lvl="1"/>
            <a:r>
              <a:rPr lang="en-AU" dirty="0"/>
              <a:t>Claimed needs for the network are:</a:t>
            </a:r>
          </a:p>
          <a:p>
            <a:pPr lvl="2"/>
            <a:r>
              <a:rPr lang="en-AU" dirty="0">
                <a:latin typeface="Arial" panose="020B0604020202020204" pitchFamily="34" charset="0"/>
              </a:rPr>
              <a:t>D</a:t>
            </a:r>
            <a:r>
              <a:rPr lang="en-US" dirty="0" err="1">
                <a:latin typeface="Arial" panose="020B0604020202020204" pitchFamily="34" charset="0"/>
              </a:rPr>
              <a:t>e</a:t>
            </a:r>
            <a:r>
              <a:rPr lang="en-US" dirty="0" err="1">
                <a:effectLst/>
                <a:latin typeface="Arial" panose="020B0604020202020204" pitchFamily="34" charset="0"/>
              </a:rPr>
              <a:t>fined</a:t>
            </a:r>
            <a:r>
              <a:rPr lang="en-US" dirty="0">
                <a:effectLst/>
                <a:latin typeface="Arial" panose="020B0604020202020204" pitchFamily="34" charset="0"/>
              </a:rPr>
              <a:t> network structure</a:t>
            </a:r>
          </a:p>
          <a:p>
            <a:pPr lvl="2"/>
            <a:r>
              <a:rPr lang="en-US" dirty="0">
                <a:effectLst/>
                <a:latin typeface="Arial" panose="020B0604020202020204" pitchFamily="34" charset="0"/>
              </a:rPr>
              <a:t>Periodic and time-determined transmission tasks</a:t>
            </a:r>
          </a:p>
          <a:p>
            <a:pPr lvl="2"/>
            <a:r>
              <a:rPr lang="en-US" dirty="0">
                <a:effectLst/>
                <a:latin typeface="Arial" panose="020B0604020202020204" pitchFamily="34" charset="0"/>
              </a:rPr>
              <a:t>Low latency</a:t>
            </a:r>
          </a:p>
          <a:p>
            <a:pPr lvl="2"/>
            <a:r>
              <a:rPr lang="en-US" dirty="0">
                <a:effectLst/>
                <a:latin typeface="Arial" panose="020B0604020202020204" pitchFamily="34" charset="0"/>
              </a:rPr>
              <a:t>Direct data interaction among edge devices</a:t>
            </a:r>
          </a:p>
          <a:p>
            <a:pPr lvl="1"/>
            <a:r>
              <a:rPr lang="en-US" dirty="0">
                <a:latin typeface="Arial" panose="020B0604020202020204" pitchFamily="34" charset="0"/>
              </a:rPr>
              <a:t>They looked at IEEE 802.15.4, </a:t>
            </a:r>
            <a:r>
              <a:rPr lang="en-US" dirty="0">
                <a:effectLst/>
                <a:latin typeface="Arial" panose="020B0604020202020204" pitchFamily="34" charset="0"/>
              </a:rPr>
              <a:t>ISO/IEC 24771:2014, IEEE 802.11, and 3GPP TS 38.321. All were found wanting in the opinion of the proposals authors.</a:t>
            </a:r>
            <a:endParaRPr lang="en-AU" dirty="0">
              <a:latin typeface="Arial" panose="020B0604020202020204" pitchFamily="34" charset="0"/>
            </a:endParaRPr>
          </a:p>
          <a:p>
            <a:pPr lvl="1"/>
            <a:r>
              <a:rPr lang="en-AU" dirty="0">
                <a:latin typeface="Arial" panose="020B0604020202020204" pitchFamily="34" charset="0"/>
              </a:rPr>
              <a:t>Do we wish to submit input on the proposal?</a:t>
            </a:r>
            <a:r>
              <a:rPr lang="en-US" dirty="0">
                <a:latin typeface="Arial" panose="020B0604020202020204" pitchFamily="34" charset="0"/>
              </a:rPr>
              <a:t> Point out oversights and omissions in the proposal’s analysis?</a:t>
            </a:r>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297958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AA2F-6983-581A-EBD7-66F47014D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8016-FF7B-079A-996E-18214606CF9F}"/>
              </a:ext>
            </a:extLst>
          </p:cNvPr>
          <p:cNvSpPr>
            <a:spLocks noGrp="1"/>
          </p:cNvSpPr>
          <p:nvPr>
            <p:ph type="title"/>
          </p:nvPr>
        </p:nvSpPr>
        <p:spPr/>
        <p:txBody>
          <a:bodyPr/>
          <a:lstStyle/>
          <a:p>
            <a:r>
              <a:rPr lang="en-US" dirty="0">
                <a:effectLst/>
                <a:latin typeface="Arial" panose="020B0604020202020204" pitchFamily="34" charset="0"/>
              </a:rPr>
              <a:t>First Study Report of PWI-NST (Network Slicing Technology over WLAN)</a:t>
            </a:r>
            <a:endParaRPr lang="en-AU" dirty="0"/>
          </a:p>
        </p:txBody>
      </p:sp>
      <p:sp>
        <p:nvSpPr>
          <p:cNvPr id="3" name="Content Placeholder 2">
            <a:extLst>
              <a:ext uri="{FF2B5EF4-FFF2-40B4-BE49-F238E27FC236}">
                <a16:creationId xmlns:a16="http://schemas.microsoft.com/office/drawing/2014/main" id="{664027FA-9698-725F-A11F-EA93F273C408}"/>
              </a:ext>
            </a:extLst>
          </p:cNvPr>
          <p:cNvSpPr>
            <a:spLocks noGrp="1"/>
          </p:cNvSpPr>
          <p:nvPr>
            <p:ph idx="1"/>
          </p:nvPr>
        </p:nvSpPr>
        <p:spPr>
          <a:xfrm>
            <a:off x="609600" y="1600200"/>
            <a:ext cx="7772400" cy="4114800"/>
          </a:xfrm>
        </p:spPr>
        <p:txBody>
          <a:bodyPr/>
          <a:lstStyle/>
          <a:p>
            <a:pPr lvl="1"/>
            <a:r>
              <a:rPr lang="en-AU" dirty="0">
                <a:latin typeface="Arial" panose="020B0604020202020204" pitchFamily="34" charset="0"/>
              </a:rPr>
              <a:t>WG 7 is exploring network slicing (à la 5G) for WLANs in order to deal with:</a:t>
            </a:r>
          </a:p>
          <a:p>
            <a:pPr lvl="2"/>
            <a:r>
              <a:rPr lang="en-AU" dirty="0">
                <a:latin typeface="Arial" panose="020B0604020202020204" pitchFamily="34" charset="0"/>
              </a:rPr>
              <a:t>Resource allocation and customizability</a:t>
            </a:r>
          </a:p>
          <a:p>
            <a:pPr lvl="2"/>
            <a:r>
              <a:rPr lang="en-AU" dirty="0">
                <a:latin typeface="Arial" panose="020B0604020202020204" pitchFamily="34" charset="0"/>
              </a:rPr>
              <a:t>Quality of service guarantees</a:t>
            </a:r>
          </a:p>
          <a:p>
            <a:pPr lvl="2"/>
            <a:r>
              <a:rPr lang="en-AU" dirty="0">
                <a:latin typeface="Arial" panose="020B0604020202020204" pitchFamily="34" charset="0"/>
              </a:rPr>
              <a:t>Unified wired and wireless management </a:t>
            </a:r>
          </a:p>
          <a:p>
            <a:pPr lvl="2"/>
            <a:r>
              <a:rPr lang="en-AU" dirty="0">
                <a:latin typeface="Arial" panose="020B0604020202020204" pitchFamily="34" charset="0"/>
              </a:rPr>
              <a:t>Centralization (of the wireless and wired aspects of WLANs)</a:t>
            </a:r>
          </a:p>
          <a:p>
            <a:pPr lvl="2"/>
            <a:r>
              <a:rPr lang="en-AU" dirty="0">
                <a:latin typeface="Arial" panose="020B0604020202020204" pitchFamily="34" charset="0"/>
              </a:rPr>
              <a:t>Interoperability</a:t>
            </a:r>
          </a:p>
          <a:p>
            <a:pPr lvl="1"/>
            <a:r>
              <a:rPr lang="en-AU" dirty="0">
                <a:latin typeface="Arial" panose="020B0604020202020204" pitchFamily="34" charset="0"/>
              </a:rPr>
              <a:t>The WLAN slicing would be done using</a:t>
            </a:r>
          </a:p>
          <a:p>
            <a:pPr lvl="2"/>
            <a:r>
              <a:rPr lang="en-AU" dirty="0">
                <a:latin typeface="Arial" panose="020B0604020202020204" pitchFamily="34" charset="0"/>
              </a:rPr>
              <a:t>A network layer implementation</a:t>
            </a:r>
          </a:p>
          <a:p>
            <a:pPr lvl="2"/>
            <a:r>
              <a:rPr lang="en-AU" dirty="0">
                <a:latin typeface="Arial" panose="020B0604020202020204" pitchFamily="34" charset="0"/>
              </a:rPr>
              <a:t>Slice determinants could include VLAN, port, MAC, DSCP, and other factors</a:t>
            </a:r>
          </a:p>
          <a:p>
            <a:pPr lvl="2"/>
            <a:r>
              <a:rPr lang="en-AU" dirty="0">
                <a:latin typeface="Arial" panose="020B0604020202020204" pitchFamily="34" charset="0"/>
              </a:rPr>
              <a:t>Flexible configuration (perhaps compared with 3GPP’s scheme)</a:t>
            </a:r>
          </a:p>
          <a:p>
            <a:pPr lvl="1"/>
            <a:r>
              <a:rPr lang="en-AU" dirty="0">
                <a:latin typeface="Arial" panose="020B0604020202020204" pitchFamily="34" charset="0"/>
              </a:rPr>
              <a:t>Work will continue to revise the report and prepare the New Project form.</a:t>
            </a:r>
          </a:p>
        </p:txBody>
      </p:sp>
      <p:sp>
        <p:nvSpPr>
          <p:cNvPr id="4" name="Footer Placeholder 3">
            <a:extLst>
              <a:ext uri="{FF2B5EF4-FFF2-40B4-BE49-F238E27FC236}">
                <a16:creationId xmlns:a16="http://schemas.microsoft.com/office/drawing/2014/main" id="{E760415A-377F-18D2-EEC6-6A9242A31129}"/>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406B7BF7-F256-9E27-B015-B34E338D6FC7}"/>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806633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6712-D91B-4461-3B6C-79629AF0C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29C10-25FB-C0C6-7BC5-BD023AAD3BBA}"/>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0674AA13-2B86-5532-06D0-6C535AEBBBFB}"/>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9F593C77-BC63-8C25-FA8F-0235FC187FF1}"/>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600C7A3F-4C56-9F18-6058-4509413AB0BD}"/>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2064675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E520-6058-E715-8E4D-9E1C9712D51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0ACC048-5706-7427-91C1-65A4FFD64E1C}"/>
              </a:ext>
            </a:extLst>
          </p:cNvPr>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a:extLst>
              <a:ext uri="{FF2B5EF4-FFF2-40B4-BE49-F238E27FC236}">
                <a16:creationId xmlns:a16="http://schemas.microsoft.com/office/drawing/2014/main" id="{26496936-02B3-4B3A-8AAA-78B1821FA26B}"/>
              </a:ext>
            </a:extLst>
          </p:cNvPr>
          <p:cNvSpPr>
            <a:spLocks noGrp="1"/>
          </p:cNvSpPr>
          <p:nvPr>
            <p:ph idx="1"/>
          </p:nvPr>
        </p:nvSpPr>
        <p:spPr/>
        <p:txBody>
          <a:bodyPr/>
          <a:lstStyle/>
          <a:p>
            <a:pPr lvl="1"/>
            <a:r>
              <a:rPr lang="en-AU" dirty="0"/>
              <a:t>Note, however: </a:t>
            </a:r>
            <a:r>
              <a:rPr lang="en-AU" dirty="0">
                <a:hlinkClick r:id="rId2"/>
              </a:rPr>
              <a:t>https://standards.ieee.org/about/policies/opman/sect7/</a:t>
            </a:r>
            <a:endParaRPr lang="en-AU" dirty="0"/>
          </a:p>
          <a:p>
            <a:pPr lvl="2"/>
            <a:r>
              <a:rPr lang="en-US" dirty="0">
                <a:solidFill>
                  <a:srgbClr val="000000"/>
                </a:solidFill>
                <a:latin typeface="Aptos" panose="020B0004020202020204" pitchFamily="34" charset="0"/>
              </a:rPr>
              <a:t>I</a:t>
            </a:r>
            <a:r>
              <a:rPr lang="en-US" b="0" i="0" u="none" strike="noStrike" dirty="0">
                <a:solidFill>
                  <a:srgbClr val="000000"/>
                </a:solidFill>
                <a:effectLst/>
                <a:latin typeface="Aptos" panose="020B0004020202020204" pitchFamily="34" charset="0"/>
              </a:rPr>
              <a:t>n accordance with the IEEE SA Standards Board Operations Manual, anyone appointed as an expert to WG 1 and WG 7, is appointed as a Standards Committee External Liaison coordinator and must comply with subclause 7.1.6, Responsibilities of a Standards Committee External Liaison coordinator.</a:t>
            </a:r>
            <a:endParaRPr lang="en-AU" dirty="0"/>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a:extLst>
              <a:ext uri="{FF2B5EF4-FFF2-40B4-BE49-F238E27FC236}">
                <a16:creationId xmlns:a16="http://schemas.microsoft.com/office/drawing/2014/main" id="{2870FF0B-D323-0B88-723C-4BCAF6246FDF}"/>
              </a:ext>
            </a:extLst>
          </p:cNvPr>
          <p:cNvSpPr>
            <a:spLocks noGrp="1"/>
          </p:cNvSpPr>
          <p:nvPr>
            <p:ph type="ftr" sz="quarter" idx="10"/>
          </p:nvPr>
        </p:nvSpPr>
        <p:spPr>
          <a:xfrm>
            <a:off x="7100453" y="6475413"/>
            <a:ext cx="1443472" cy="184666"/>
          </a:xfrm>
        </p:spPr>
        <p:txBody>
          <a:bodyPr/>
          <a:lstStyle/>
          <a:p>
            <a:r>
              <a:rPr lang="en-US" dirty="0"/>
              <a:t>Peter Yee, NSA-CSD</a:t>
            </a:r>
          </a:p>
        </p:txBody>
      </p:sp>
      <p:sp>
        <p:nvSpPr>
          <p:cNvPr id="5" name="Slide Number Placeholder 4">
            <a:extLst>
              <a:ext uri="{FF2B5EF4-FFF2-40B4-BE49-F238E27FC236}">
                <a16:creationId xmlns:a16="http://schemas.microsoft.com/office/drawing/2014/main" id="{3188C035-FB07-BC12-90BC-822D6A2F7C76}"/>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039570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will adjourn 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2025, adjourns</a:t>
            </a:r>
          </a:p>
          <a:p>
            <a:pPr lvl="2"/>
            <a:r>
              <a:rPr lang="en-AU" dirty="0"/>
              <a:t>By consent</a:t>
            </a:r>
            <a:endParaRPr lang="en-US" dirty="0"/>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32331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 </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17650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2852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7100453" y="6523038"/>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86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dirty="0"/>
              <a:t>Peter Yee, NSA-CSD</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1084854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96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dirty="0"/>
              <a:t>Peter Yee, NSA-CSD</a:t>
            </a:r>
          </a:p>
        </p:txBody>
      </p:sp>
    </p:spTree>
    <p:extLst>
      <p:ext uri="{BB962C8B-B14F-4D97-AF65-F5344CB8AC3E}">
        <p14:creationId xmlns:p14="http://schemas.microsoft.com/office/powerpoint/2010/main" val="2618777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7100453" y="6475413"/>
            <a:ext cx="1443472" cy="184666"/>
          </a:xfrm>
        </p:spPr>
        <p:txBody>
          <a:bodyPr/>
          <a:lstStyle/>
          <a:p>
            <a:pPr>
              <a:defRPr/>
            </a:pPr>
            <a:r>
              <a:rPr lang="en-US" dirty="0"/>
              <a:t>Peter Yee, NSA-CSD</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29053</Words>
  <Application>Microsoft Macintosh PowerPoint</Application>
  <PresentationFormat>On-screen Show (4:3)</PresentationFormat>
  <Paragraphs>3863</Paragraphs>
  <Slides>270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270</vt:i4>
      </vt:variant>
    </vt:vector>
  </HeadingPairs>
  <TitlesOfParts>
    <vt:vector size="278" baseType="lpstr">
      <vt:lpstr>Aptos</vt:lpstr>
      <vt:lpstr>Arial</vt:lpstr>
      <vt:lpstr>Calibri</vt:lpstr>
      <vt:lpstr>Helvetica</vt:lpstr>
      <vt:lpstr>Times New Roman</vt:lpstr>
      <vt:lpstr>Wingdings</vt:lpstr>
      <vt:lpstr>802-11-Submission</vt:lpstr>
      <vt:lpstr>Acrobat Document</vt:lpstr>
      <vt:lpstr>IEEE 802 JTC1 Standing Committee March 2025 agenda (mixed mode)</vt:lpstr>
      <vt:lpstr>This document will be used to provide information for any IEEE 802 JTC1 SC meetings in May 2025</vt:lpstr>
      <vt:lpstr>Registration is not required for the IEEE 802 JTC1 SC meeting in May 2025</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13 May 2025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2025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111 standards through the PSDO adoption process, with 29 in-process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802.1 WG has sent 58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5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9 standards in the pipeline for adoption under the PSDO</vt:lpstr>
      <vt:lpstr>IEEE 802.1 WG has a number of regular participants in IEEE 802 JTC1 SC activities</vt:lpstr>
      <vt:lpstr>Systematic review of ISO versions of IEEE 802.1 standards</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Link Aggregation Amendment 1: YANG for Link Aggregation IEEE 802.1AXdz</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802.15 WG has 6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Multi Gigabit/sec Optical Wireless Communication IEEE 802.15.13 </vt:lpstr>
      <vt:lpstr>Body Area Networking There is no need to submit IEEE 802.15.6-2012 for ratification as ISO/IEC/IEEE standard</vt:lpstr>
      <vt:lpstr>IEEE 802.19 WG has 1 standard in the pipeline for adoption under the PSDO</vt:lpstr>
      <vt:lpstr>IEEE 802.19 WG has had a number of regular participants in IEEE 802 JTC1 SC activities</vt:lpstr>
      <vt:lpstr>Wireless Network Coexistence Methods IEEE 802.19.1 </vt:lpstr>
      <vt:lpstr>Forwarding IEEE 802.19.1 to JTC 1/SC 6 for information</vt:lpstr>
      <vt:lpstr>Update to processes for interaction with ISO/IEC JTC 1/SC 6</vt:lpstr>
      <vt:lpstr>Letter to the IEEE SA President</vt:lpstr>
      <vt:lpstr>Letter to the IEEE SA President, continued</vt:lpstr>
      <vt:lpstr>SC 6 proposes to hold a plenary meeting in June 2025 in London</vt:lpstr>
      <vt:lpstr>Proposal on Wireless In-order Transmission Specification for Immobile Edge Devices</vt:lpstr>
      <vt:lpstr>First Study Report of PWI-NST (Network Slicing Technology over WLAN)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lpstr>JTC 1/SC 6 Chair election</vt:lpstr>
      <vt:lpstr>PWI Proposal for Drone Formation Flying Show – Communication Security Requirement</vt:lpstr>
      <vt:lpstr>FYI: Liaison to JTC 3</vt:lpstr>
      <vt:lpstr>Wireless Smart Utility Network Field Area Network  Related: IEEE 2857-2021</vt:lpstr>
      <vt:lpstr>Bridges &amp; Bridged Networks: Congestion Isolation IEEE 802.1Qcz</vt:lpstr>
      <vt:lpstr>MAC Privacy Protection IEEE 802.1AEdk D2.1</vt:lpstr>
      <vt:lpstr>Automatic Attachment to Provider Backbone Bridging (PBB) services IEEE 802.1CS-2020/Cor-1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Transport of key management protocol (KMP) datagrams  IEEE 802.15.9-2021</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Note to the LMSC mailing list</vt:lpstr>
      <vt:lpstr>IEEE 802.11 amendments are no longer being submitted to ISO/IEC JTC 1/SC 6 nor are any existing submission being processed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2025-05-13T11:02:53Z</dcterms:modified>
</cp:coreProperties>
</file>